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257" r:id="rId4"/>
    <p:sldId id="291" r:id="rId5"/>
    <p:sldId id="279" r:id="rId6"/>
    <p:sldId id="278" r:id="rId7"/>
    <p:sldId id="281" r:id="rId8"/>
    <p:sldId id="282" r:id="rId9"/>
    <p:sldId id="289" r:id="rId10"/>
    <p:sldId id="283" r:id="rId11"/>
    <p:sldId id="290" r:id="rId12"/>
    <p:sldId id="297" r:id="rId13"/>
    <p:sldId id="287" r:id="rId14"/>
    <p:sldId id="301" r:id="rId15"/>
    <p:sldId id="302" r:id="rId16"/>
    <p:sldId id="303" r:id="rId17"/>
    <p:sldId id="304" r:id="rId18"/>
    <p:sldId id="306" r:id="rId19"/>
    <p:sldId id="308" r:id="rId20"/>
    <p:sldId id="309" r:id="rId21"/>
    <p:sldId id="258" r:id="rId22"/>
    <p:sldId id="298" r:id="rId23"/>
    <p:sldId id="299" r:id="rId24"/>
    <p:sldId id="300" r:id="rId25"/>
    <p:sldId id="26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2A2B55-FE51-4C3B-B3AD-19D4086DFE1C}" type="doc">
      <dgm:prSet loTypeId="urn:microsoft.com/office/officeart/2005/8/layout/vProcess5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2DF1ECF-2314-45F9-9C84-F80F96705910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/>
            <a:t>osvojování návyků, norem, rolí, hodnot i učení se různým činnostem. </a:t>
          </a:r>
          <a:endParaRPr lang="en-US" dirty="0"/>
        </a:p>
      </dgm:t>
    </dgm:pt>
    <dgm:pt modelId="{1EAE08EF-2D27-4B14-B211-055F4EC8C483}" type="parTrans" cxnId="{199C81C3-AE11-4FA0-987F-C94FA20F1614}">
      <dgm:prSet/>
      <dgm:spPr/>
      <dgm:t>
        <a:bodyPr/>
        <a:lstStyle/>
        <a:p>
          <a:endParaRPr lang="en-US"/>
        </a:p>
      </dgm:t>
    </dgm:pt>
    <dgm:pt modelId="{B222DABF-B141-41D3-A948-75BD74CEB4C8}" type="sibTrans" cxnId="{199C81C3-AE11-4FA0-987F-C94FA20F1614}">
      <dgm:prSet/>
      <dgm:spPr/>
      <dgm:t>
        <a:bodyPr/>
        <a:lstStyle/>
        <a:p>
          <a:endParaRPr lang="en-US"/>
        </a:p>
      </dgm:t>
    </dgm:pt>
    <dgm:pt modelId="{B3CEC2C6-2BAD-413C-B2F1-279A4CE80B2F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/>
            <a:t>první sociální vazby, vztahy a interakce;  </a:t>
          </a:r>
          <a:endParaRPr lang="en-US" dirty="0"/>
        </a:p>
      </dgm:t>
    </dgm:pt>
    <dgm:pt modelId="{3787DC2A-F68B-4C8A-B655-39538F1D23F3}" type="parTrans" cxnId="{AD67548C-DA36-45B6-9713-6350EE462E63}">
      <dgm:prSet/>
      <dgm:spPr/>
      <dgm:t>
        <a:bodyPr/>
        <a:lstStyle/>
        <a:p>
          <a:endParaRPr lang="en-US"/>
        </a:p>
      </dgm:t>
    </dgm:pt>
    <dgm:pt modelId="{CFABF96E-FE20-4B0E-B3EB-1D08072E69C2}" type="sibTrans" cxnId="{AD67548C-DA36-45B6-9713-6350EE462E63}">
      <dgm:prSet/>
      <dgm:spPr/>
      <dgm:t>
        <a:bodyPr/>
        <a:lstStyle/>
        <a:p>
          <a:endParaRPr lang="en-US"/>
        </a:p>
      </dgm:t>
    </dgm:pt>
    <dgm:pt modelId="{EA0E07A3-C7CB-4463-8E43-7B9C6D1D80AC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/>
            <a:t>dítě se učí přijímat a projevovat lásku a sympatie, přijímat a realizovat potřeby i zájmy.</a:t>
          </a:r>
          <a:endParaRPr lang="en-US" dirty="0"/>
        </a:p>
      </dgm:t>
    </dgm:pt>
    <dgm:pt modelId="{3B2BCECE-A375-4E6A-8379-5CBEBEB0F802}" type="parTrans" cxnId="{5412C054-A82C-4DD9-8D9F-5764E8A9A492}">
      <dgm:prSet/>
      <dgm:spPr/>
      <dgm:t>
        <a:bodyPr/>
        <a:lstStyle/>
        <a:p>
          <a:endParaRPr lang="en-US"/>
        </a:p>
      </dgm:t>
    </dgm:pt>
    <dgm:pt modelId="{CF2E6AD2-1ACA-498F-B163-D2F7598CD81F}" type="sibTrans" cxnId="{5412C054-A82C-4DD9-8D9F-5764E8A9A492}">
      <dgm:prSet/>
      <dgm:spPr/>
      <dgm:t>
        <a:bodyPr/>
        <a:lstStyle/>
        <a:p>
          <a:endParaRPr lang="en-US"/>
        </a:p>
      </dgm:t>
    </dgm:pt>
    <dgm:pt modelId="{982574B3-585F-47C0-BAD6-64158364BD40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/>
            <a:t>individuální diference ve vývoji kognitivním, emocionálním, mravním a sociálním.</a:t>
          </a:r>
          <a:endParaRPr lang="en-US" dirty="0"/>
        </a:p>
      </dgm:t>
    </dgm:pt>
    <dgm:pt modelId="{00C9C8FF-6C28-445A-A395-B4255A5E7944}" type="parTrans" cxnId="{81242ECC-B704-4657-A64D-B9839F837B7F}">
      <dgm:prSet/>
      <dgm:spPr/>
      <dgm:t>
        <a:bodyPr/>
        <a:lstStyle/>
        <a:p>
          <a:endParaRPr lang="en-US"/>
        </a:p>
      </dgm:t>
    </dgm:pt>
    <dgm:pt modelId="{1D86A077-0ED5-4426-AD78-4F31A518E761}" type="sibTrans" cxnId="{81242ECC-B704-4657-A64D-B9839F837B7F}">
      <dgm:prSet/>
      <dgm:spPr/>
      <dgm:t>
        <a:bodyPr/>
        <a:lstStyle/>
        <a:p>
          <a:endParaRPr lang="en-US"/>
        </a:p>
      </dgm:t>
    </dgm:pt>
    <dgm:pt modelId="{59B56D0E-20F7-40C9-977C-97CC95825182}" type="pres">
      <dgm:prSet presAssocID="{C02A2B55-FE51-4C3B-B3AD-19D4086DFE1C}" presName="outerComposite" presStyleCnt="0">
        <dgm:presLayoutVars>
          <dgm:chMax val="5"/>
          <dgm:dir/>
          <dgm:resizeHandles val="exact"/>
        </dgm:presLayoutVars>
      </dgm:prSet>
      <dgm:spPr/>
    </dgm:pt>
    <dgm:pt modelId="{0FCD51CB-3CDA-47C7-BF12-67E99B4D61EE}" type="pres">
      <dgm:prSet presAssocID="{C02A2B55-FE51-4C3B-B3AD-19D4086DFE1C}" presName="dummyMaxCanvas" presStyleCnt="0">
        <dgm:presLayoutVars/>
      </dgm:prSet>
      <dgm:spPr/>
    </dgm:pt>
    <dgm:pt modelId="{26CE17D5-FE81-4783-BC93-182372B32E9B}" type="pres">
      <dgm:prSet presAssocID="{C02A2B55-FE51-4C3B-B3AD-19D4086DFE1C}" presName="FourNodes_1" presStyleLbl="node1" presStyleIdx="0" presStyleCnt="4" custLinFactNeighborY="1990">
        <dgm:presLayoutVars>
          <dgm:bulletEnabled val="1"/>
        </dgm:presLayoutVars>
      </dgm:prSet>
      <dgm:spPr/>
    </dgm:pt>
    <dgm:pt modelId="{254F8197-2B26-4A8E-A1EC-9899718C7137}" type="pres">
      <dgm:prSet presAssocID="{C02A2B55-FE51-4C3B-B3AD-19D4086DFE1C}" presName="FourNodes_2" presStyleLbl="node1" presStyleIdx="1" presStyleCnt="4" custLinFactNeighborX="113" custLinFactNeighborY="-691">
        <dgm:presLayoutVars>
          <dgm:bulletEnabled val="1"/>
        </dgm:presLayoutVars>
      </dgm:prSet>
      <dgm:spPr/>
    </dgm:pt>
    <dgm:pt modelId="{14AD3E9F-3842-4306-B2C6-A370E79FF2E5}" type="pres">
      <dgm:prSet presAssocID="{C02A2B55-FE51-4C3B-B3AD-19D4086DFE1C}" presName="FourNodes_3" presStyleLbl="node1" presStyleIdx="2" presStyleCnt="4">
        <dgm:presLayoutVars>
          <dgm:bulletEnabled val="1"/>
        </dgm:presLayoutVars>
      </dgm:prSet>
      <dgm:spPr/>
    </dgm:pt>
    <dgm:pt modelId="{BF47824E-D3E7-419D-A618-07AE2D4071BE}" type="pres">
      <dgm:prSet presAssocID="{C02A2B55-FE51-4C3B-B3AD-19D4086DFE1C}" presName="FourNodes_4" presStyleLbl="node1" presStyleIdx="3" presStyleCnt="4">
        <dgm:presLayoutVars>
          <dgm:bulletEnabled val="1"/>
        </dgm:presLayoutVars>
      </dgm:prSet>
      <dgm:spPr/>
    </dgm:pt>
    <dgm:pt modelId="{2EC52678-0A42-4A8A-A43C-D865051A6747}" type="pres">
      <dgm:prSet presAssocID="{C02A2B55-FE51-4C3B-B3AD-19D4086DFE1C}" presName="FourConn_1-2" presStyleLbl="fgAccFollowNode1" presStyleIdx="0" presStyleCnt="3">
        <dgm:presLayoutVars>
          <dgm:bulletEnabled val="1"/>
        </dgm:presLayoutVars>
      </dgm:prSet>
      <dgm:spPr/>
    </dgm:pt>
    <dgm:pt modelId="{E48DBD4F-78C2-4DAB-A229-B0555E368C00}" type="pres">
      <dgm:prSet presAssocID="{C02A2B55-FE51-4C3B-B3AD-19D4086DFE1C}" presName="FourConn_2-3" presStyleLbl="fgAccFollowNode1" presStyleIdx="1" presStyleCnt="3">
        <dgm:presLayoutVars>
          <dgm:bulletEnabled val="1"/>
        </dgm:presLayoutVars>
      </dgm:prSet>
      <dgm:spPr/>
    </dgm:pt>
    <dgm:pt modelId="{28B9CE19-0BFE-46D1-964C-FDC1795ABA5A}" type="pres">
      <dgm:prSet presAssocID="{C02A2B55-FE51-4C3B-B3AD-19D4086DFE1C}" presName="FourConn_3-4" presStyleLbl="fgAccFollowNode1" presStyleIdx="2" presStyleCnt="3">
        <dgm:presLayoutVars>
          <dgm:bulletEnabled val="1"/>
        </dgm:presLayoutVars>
      </dgm:prSet>
      <dgm:spPr/>
    </dgm:pt>
    <dgm:pt modelId="{DA69D5D8-6FD1-41E2-9771-D4179070FAA8}" type="pres">
      <dgm:prSet presAssocID="{C02A2B55-FE51-4C3B-B3AD-19D4086DFE1C}" presName="FourNodes_1_text" presStyleLbl="node1" presStyleIdx="3" presStyleCnt="4">
        <dgm:presLayoutVars>
          <dgm:bulletEnabled val="1"/>
        </dgm:presLayoutVars>
      </dgm:prSet>
      <dgm:spPr/>
    </dgm:pt>
    <dgm:pt modelId="{1DF40CD7-0A3A-40AF-8492-6D9A7E2DFFAA}" type="pres">
      <dgm:prSet presAssocID="{C02A2B55-FE51-4C3B-B3AD-19D4086DFE1C}" presName="FourNodes_2_text" presStyleLbl="node1" presStyleIdx="3" presStyleCnt="4">
        <dgm:presLayoutVars>
          <dgm:bulletEnabled val="1"/>
        </dgm:presLayoutVars>
      </dgm:prSet>
      <dgm:spPr/>
    </dgm:pt>
    <dgm:pt modelId="{6844DAE0-18A9-4511-8666-B3D2A4AC11A4}" type="pres">
      <dgm:prSet presAssocID="{C02A2B55-FE51-4C3B-B3AD-19D4086DFE1C}" presName="FourNodes_3_text" presStyleLbl="node1" presStyleIdx="3" presStyleCnt="4">
        <dgm:presLayoutVars>
          <dgm:bulletEnabled val="1"/>
        </dgm:presLayoutVars>
      </dgm:prSet>
      <dgm:spPr/>
    </dgm:pt>
    <dgm:pt modelId="{B6BD3AC9-E2CE-4C36-91A5-2B98B6AD102F}" type="pres">
      <dgm:prSet presAssocID="{C02A2B55-FE51-4C3B-B3AD-19D4086DFE1C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6360001-620A-4780-8AAB-A6DB96DD276F}" type="presOf" srcId="{EA0E07A3-C7CB-4463-8E43-7B9C6D1D80AC}" destId="{14AD3E9F-3842-4306-B2C6-A370E79FF2E5}" srcOrd="0" destOrd="0" presId="urn:microsoft.com/office/officeart/2005/8/layout/vProcess5"/>
    <dgm:cxn modelId="{B0BC9B13-61C2-4BDE-B25D-29751C3BAD21}" type="presOf" srcId="{22DF1ECF-2314-45F9-9C84-F80F96705910}" destId="{26CE17D5-FE81-4783-BC93-182372B32E9B}" srcOrd="0" destOrd="0" presId="urn:microsoft.com/office/officeart/2005/8/layout/vProcess5"/>
    <dgm:cxn modelId="{86E84917-FA8C-48F1-BA49-2505BC6D96D8}" type="presOf" srcId="{22DF1ECF-2314-45F9-9C84-F80F96705910}" destId="{DA69D5D8-6FD1-41E2-9771-D4179070FAA8}" srcOrd="1" destOrd="0" presId="urn:microsoft.com/office/officeart/2005/8/layout/vProcess5"/>
    <dgm:cxn modelId="{97532740-A1A2-4939-9568-39B2FA56661B}" type="presOf" srcId="{C02A2B55-FE51-4C3B-B3AD-19D4086DFE1C}" destId="{59B56D0E-20F7-40C9-977C-97CC95825182}" srcOrd="0" destOrd="0" presId="urn:microsoft.com/office/officeart/2005/8/layout/vProcess5"/>
    <dgm:cxn modelId="{4F3FC545-E305-4EE0-B11D-CF06F2DB8EE7}" type="presOf" srcId="{CFABF96E-FE20-4B0E-B3EB-1D08072E69C2}" destId="{E48DBD4F-78C2-4DAB-A229-B0555E368C00}" srcOrd="0" destOrd="0" presId="urn:microsoft.com/office/officeart/2005/8/layout/vProcess5"/>
    <dgm:cxn modelId="{F7452067-CEF0-470B-9953-EF7416B948EF}" type="presOf" srcId="{CF2E6AD2-1ACA-498F-B163-D2F7598CD81F}" destId="{28B9CE19-0BFE-46D1-964C-FDC1795ABA5A}" srcOrd="0" destOrd="0" presId="urn:microsoft.com/office/officeart/2005/8/layout/vProcess5"/>
    <dgm:cxn modelId="{39848147-C8E8-4207-844F-7DAE43D80F68}" type="presOf" srcId="{B3CEC2C6-2BAD-413C-B2F1-279A4CE80B2F}" destId="{254F8197-2B26-4A8E-A1EC-9899718C7137}" srcOrd="0" destOrd="0" presId="urn:microsoft.com/office/officeart/2005/8/layout/vProcess5"/>
    <dgm:cxn modelId="{4E214048-FFC1-4F9F-B4C0-C67E1E767093}" type="presOf" srcId="{B222DABF-B141-41D3-A948-75BD74CEB4C8}" destId="{2EC52678-0A42-4A8A-A43C-D865051A6747}" srcOrd="0" destOrd="0" presId="urn:microsoft.com/office/officeart/2005/8/layout/vProcess5"/>
    <dgm:cxn modelId="{5412C054-A82C-4DD9-8D9F-5764E8A9A492}" srcId="{C02A2B55-FE51-4C3B-B3AD-19D4086DFE1C}" destId="{EA0E07A3-C7CB-4463-8E43-7B9C6D1D80AC}" srcOrd="2" destOrd="0" parTransId="{3B2BCECE-A375-4E6A-8379-5CBEBEB0F802}" sibTransId="{CF2E6AD2-1ACA-498F-B163-D2F7598CD81F}"/>
    <dgm:cxn modelId="{34A99A8B-9D50-44D1-A014-6AF777FFFDBE}" type="presOf" srcId="{982574B3-585F-47C0-BAD6-64158364BD40}" destId="{BF47824E-D3E7-419D-A618-07AE2D4071BE}" srcOrd="0" destOrd="0" presId="urn:microsoft.com/office/officeart/2005/8/layout/vProcess5"/>
    <dgm:cxn modelId="{AD67548C-DA36-45B6-9713-6350EE462E63}" srcId="{C02A2B55-FE51-4C3B-B3AD-19D4086DFE1C}" destId="{B3CEC2C6-2BAD-413C-B2F1-279A4CE80B2F}" srcOrd="1" destOrd="0" parTransId="{3787DC2A-F68B-4C8A-B655-39538F1D23F3}" sibTransId="{CFABF96E-FE20-4B0E-B3EB-1D08072E69C2}"/>
    <dgm:cxn modelId="{45BA60B4-FF6C-47A7-A160-6D801B966746}" type="presOf" srcId="{982574B3-585F-47C0-BAD6-64158364BD40}" destId="{B6BD3AC9-E2CE-4C36-91A5-2B98B6AD102F}" srcOrd="1" destOrd="0" presId="urn:microsoft.com/office/officeart/2005/8/layout/vProcess5"/>
    <dgm:cxn modelId="{199C81C3-AE11-4FA0-987F-C94FA20F1614}" srcId="{C02A2B55-FE51-4C3B-B3AD-19D4086DFE1C}" destId="{22DF1ECF-2314-45F9-9C84-F80F96705910}" srcOrd="0" destOrd="0" parTransId="{1EAE08EF-2D27-4B14-B211-055F4EC8C483}" sibTransId="{B222DABF-B141-41D3-A948-75BD74CEB4C8}"/>
    <dgm:cxn modelId="{81242ECC-B704-4657-A64D-B9839F837B7F}" srcId="{C02A2B55-FE51-4C3B-B3AD-19D4086DFE1C}" destId="{982574B3-585F-47C0-BAD6-64158364BD40}" srcOrd="3" destOrd="0" parTransId="{00C9C8FF-6C28-445A-A395-B4255A5E7944}" sibTransId="{1D86A077-0ED5-4426-AD78-4F31A518E761}"/>
    <dgm:cxn modelId="{FBC8D6D4-E472-4463-8FA6-E65772CA43CC}" type="presOf" srcId="{EA0E07A3-C7CB-4463-8E43-7B9C6D1D80AC}" destId="{6844DAE0-18A9-4511-8666-B3D2A4AC11A4}" srcOrd="1" destOrd="0" presId="urn:microsoft.com/office/officeart/2005/8/layout/vProcess5"/>
    <dgm:cxn modelId="{A90DDAE2-2C9F-4BE3-8A3B-FBD7299AC0F0}" type="presOf" srcId="{B3CEC2C6-2BAD-413C-B2F1-279A4CE80B2F}" destId="{1DF40CD7-0A3A-40AF-8492-6D9A7E2DFFAA}" srcOrd="1" destOrd="0" presId="urn:microsoft.com/office/officeart/2005/8/layout/vProcess5"/>
    <dgm:cxn modelId="{C741F5AF-10B6-40D1-BED9-68C39414C21A}" type="presParOf" srcId="{59B56D0E-20F7-40C9-977C-97CC95825182}" destId="{0FCD51CB-3CDA-47C7-BF12-67E99B4D61EE}" srcOrd="0" destOrd="0" presId="urn:microsoft.com/office/officeart/2005/8/layout/vProcess5"/>
    <dgm:cxn modelId="{00BBB5D7-0B42-4DE1-A101-D48317741843}" type="presParOf" srcId="{59B56D0E-20F7-40C9-977C-97CC95825182}" destId="{26CE17D5-FE81-4783-BC93-182372B32E9B}" srcOrd="1" destOrd="0" presId="urn:microsoft.com/office/officeart/2005/8/layout/vProcess5"/>
    <dgm:cxn modelId="{C204E632-973A-4EDF-B9B3-72D0639C05D3}" type="presParOf" srcId="{59B56D0E-20F7-40C9-977C-97CC95825182}" destId="{254F8197-2B26-4A8E-A1EC-9899718C7137}" srcOrd="2" destOrd="0" presId="urn:microsoft.com/office/officeart/2005/8/layout/vProcess5"/>
    <dgm:cxn modelId="{243355A1-0415-4190-89B0-F099ADF9FF36}" type="presParOf" srcId="{59B56D0E-20F7-40C9-977C-97CC95825182}" destId="{14AD3E9F-3842-4306-B2C6-A370E79FF2E5}" srcOrd="3" destOrd="0" presId="urn:microsoft.com/office/officeart/2005/8/layout/vProcess5"/>
    <dgm:cxn modelId="{6D441767-6455-454D-B3BD-A90D55F3528D}" type="presParOf" srcId="{59B56D0E-20F7-40C9-977C-97CC95825182}" destId="{BF47824E-D3E7-419D-A618-07AE2D4071BE}" srcOrd="4" destOrd="0" presId="urn:microsoft.com/office/officeart/2005/8/layout/vProcess5"/>
    <dgm:cxn modelId="{6E871012-83EB-4791-BC51-C06029FEC625}" type="presParOf" srcId="{59B56D0E-20F7-40C9-977C-97CC95825182}" destId="{2EC52678-0A42-4A8A-A43C-D865051A6747}" srcOrd="5" destOrd="0" presId="urn:microsoft.com/office/officeart/2005/8/layout/vProcess5"/>
    <dgm:cxn modelId="{8494A012-810B-43CF-BC21-FA7DCD38E965}" type="presParOf" srcId="{59B56D0E-20F7-40C9-977C-97CC95825182}" destId="{E48DBD4F-78C2-4DAB-A229-B0555E368C00}" srcOrd="6" destOrd="0" presId="urn:microsoft.com/office/officeart/2005/8/layout/vProcess5"/>
    <dgm:cxn modelId="{D27A2D01-C189-4DF8-A35F-1E1618DB52A2}" type="presParOf" srcId="{59B56D0E-20F7-40C9-977C-97CC95825182}" destId="{28B9CE19-0BFE-46D1-964C-FDC1795ABA5A}" srcOrd="7" destOrd="0" presId="urn:microsoft.com/office/officeart/2005/8/layout/vProcess5"/>
    <dgm:cxn modelId="{F8536AF5-40BA-47B0-93A0-662A621E73E3}" type="presParOf" srcId="{59B56D0E-20F7-40C9-977C-97CC95825182}" destId="{DA69D5D8-6FD1-41E2-9771-D4179070FAA8}" srcOrd="8" destOrd="0" presId="urn:microsoft.com/office/officeart/2005/8/layout/vProcess5"/>
    <dgm:cxn modelId="{250BB3F2-1328-4023-8B6D-BEBFA4AAFD9C}" type="presParOf" srcId="{59B56D0E-20F7-40C9-977C-97CC95825182}" destId="{1DF40CD7-0A3A-40AF-8492-6D9A7E2DFFAA}" srcOrd="9" destOrd="0" presId="urn:microsoft.com/office/officeart/2005/8/layout/vProcess5"/>
    <dgm:cxn modelId="{9911D1E6-0387-460B-A211-5378CE6AF9E0}" type="presParOf" srcId="{59B56D0E-20F7-40C9-977C-97CC95825182}" destId="{6844DAE0-18A9-4511-8666-B3D2A4AC11A4}" srcOrd="10" destOrd="0" presId="urn:microsoft.com/office/officeart/2005/8/layout/vProcess5"/>
    <dgm:cxn modelId="{BAFDDD34-10E3-4FD4-9C30-289EEB160D33}" type="presParOf" srcId="{59B56D0E-20F7-40C9-977C-97CC95825182}" destId="{B6BD3AC9-E2CE-4C36-91A5-2B98B6AD102F}" srcOrd="11" destOrd="0" presId="urn:microsoft.com/office/officeart/2005/8/layout/vProcess5"/>
  </dgm:cxnLst>
  <dgm:bg>
    <a:solidFill>
      <a:schemeClr val="accent2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E17D5-FE81-4783-BC93-182372B32E9B}">
      <dsp:nvSpPr>
        <dsp:cNvPr id="0" name=""/>
        <dsp:cNvSpPr/>
      </dsp:nvSpPr>
      <dsp:spPr>
        <a:xfrm>
          <a:off x="0" y="19050"/>
          <a:ext cx="8412480" cy="95729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osvojování návyků, norem, rolí, hodnot i učení se různým činnostem. </a:t>
          </a:r>
          <a:endParaRPr lang="en-US" sz="2500" kern="1200" dirty="0"/>
        </a:p>
      </dsp:txBody>
      <dsp:txXfrm>
        <a:off x="28038" y="47088"/>
        <a:ext cx="7298593" cy="901218"/>
      </dsp:txXfrm>
    </dsp:sp>
    <dsp:sp modelId="{254F8197-2B26-4A8E-A1EC-9899718C7137}">
      <dsp:nvSpPr>
        <dsp:cNvPr id="0" name=""/>
        <dsp:cNvSpPr/>
      </dsp:nvSpPr>
      <dsp:spPr>
        <a:xfrm>
          <a:off x="714051" y="1124732"/>
          <a:ext cx="8412480" cy="95729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první sociální vazby, vztahy a interakce;  </a:t>
          </a:r>
          <a:endParaRPr lang="en-US" sz="2500" kern="1200" dirty="0"/>
        </a:p>
      </dsp:txBody>
      <dsp:txXfrm>
        <a:off x="742089" y="1152770"/>
        <a:ext cx="7029617" cy="901218"/>
      </dsp:txXfrm>
    </dsp:sp>
    <dsp:sp modelId="{14AD3E9F-3842-4306-B2C6-A370E79FF2E5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dítě se učí přijímat a projevovat lásku a sympatie, přijímat a realizovat potřeby i zájmy.</a:t>
          </a:r>
          <a:endParaRPr lang="en-US" sz="2500" kern="1200" dirty="0"/>
        </a:p>
      </dsp:txBody>
      <dsp:txXfrm>
        <a:off x="1426612" y="2290733"/>
        <a:ext cx="7040133" cy="901218"/>
      </dsp:txXfrm>
    </dsp:sp>
    <dsp:sp modelId="{BF47824E-D3E7-419D-A618-07AE2D4071BE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individuální diference ve vývoji kognitivním, emocionálním, mravním a sociálním.</a:t>
          </a:r>
          <a:endParaRPr lang="en-US" sz="2500" kern="1200" dirty="0"/>
        </a:p>
      </dsp:txBody>
      <dsp:txXfrm>
        <a:off x="2131157" y="3422081"/>
        <a:ext cx="7029617" cy="901218"/>
      </dsp:txXfrm>
    </dsp:sp>
    <dsp:sp modelId="{2EC52678-0A42-4A8A-A43C-D865051A6747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E48DBD4F-78C2-4DAB-A229-B0555E368C00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28B9CE19-0BFE-46D1-964C-FDC1795ABA5A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845123-E69D-4BFC-BFBA-F24FF84F7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69F102-F6FD-4E5F-AF2D-DA99A5AA0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BFBDF0-CA0C-4FCA-B432-476BFF507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717FEC-6594-404A-A424-EA9A7EF5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F158D0-33D0-48FB-B00D-4B737EDF3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204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B9268-6918-4D8A-B931-8025E0EDD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000938-BC61-4908-860C-047FB7A21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C0F3D6-9E46-4476-B3ED-70104896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C97C39-0E03-485C-A522-4F2120E5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835BF2-6F05-4FB6-89DD-349306302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7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F1B12E-665B-4043-B775-3039F7E17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3226E3-A640-44F2-8597-A247023A01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85B6F1-649F-4410-BC51-02D9B209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B15EE3-5065-4D62-AA2E-6F5843A28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01CD6B-E153-41BD-9682-5F35D8A05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10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1B228-9AE8-404A-A9EE-7218D9BDE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5BB6F-8160-4D8E-B1EB-47D98FA89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55200E-51D7-48EB-8A96-F11A20DA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85C2CD-D5E4-41F5-8083-A77D40E7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19211-6F8A-455E-9632-3734FDAF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4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4BFC9-CA8A-43E3-9E26-EBE5C5F3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B2D266-D268-416F-BF2A-77A9B7265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3D7949E-BC4B-471D-89B9-A4744032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0728D-2F07-401F-87B6-62C0CC52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43256-268D-400D-88E4-30CF23035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3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EBB391-EB69-464B-A5A3-4A46C6AE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8234C-8A36-4274-B20C-D09B10FA9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6F3B27-2ECC-44A0-BB7D-76A6478EA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3E0E842-E6EA-4F28-A79C-5A8648E9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A1DF99-1758-4656-99E5-FD16E1056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8287F0-22E8-4AF1-8F1C-F681CB02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82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5AE53-7860-4704-A4DF-E26461A8C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31DFA6-DD82-4F52-930D-B3C798462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542E47-8C41-4FC7-998B-57366049F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B38436-A2FC-4612-BAE8-A0E115392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D6A9CB8-E617-4766-9002-E86FEA3DB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2A30706-715E-4BE0-A1BC-EF933E20E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1827FB1-0EED-4F1A-B442-C7C9AE702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5769854-9256-4A33-8284-08CB0D1A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30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7E779-C5B2-485E-9514-ACED3F7D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06E1C9-C2F0-455B-AFC6-95D650688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118D2-512F-49E4-8784-394AC1DF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BE8C117-48D2-450C-A9FF-F24467A8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52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1CF712-222D-4255-9728-57C988DB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E48AE6-267A-4212-92F1-9605DB1B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B59C5DD-6985-406B-94E3-D7F1AC17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945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49FD5-75DE-4FA6-B012-F608D108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F1121-A72A-467C-81E5-9DD85F313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700608-557C-40A0-A46B-080F114E1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4CE4EE-1826-455B-A70D-FC231DD0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7C6EA3-3E30-4560-8006-182D2AF4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5CD7B7-8969-4C23-8F5E-89A47C425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74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E1F68D-D5A5-4109-9515-4390D69F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CAACED8-8821-4470-B110-AD41393A4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CE980C5-BCF6-4F3B-AEF5-F6D348876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70CC77-83AC-4DB8-954B-BDC46680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A4C918-FC04-4549-B1BE-9E06075E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A2644E-E809-47AC-B9AD-5A551C480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3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D30E56-BA2D-4285-8D7A-71BC37C01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81A4781-80BB-4027-91B9-0B15AA747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9F6FD-D057-4443-A7EA-9F7F36C5DF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09FF4-AD98-4172-9D63-B33C236FB193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F0CA2C-DFFD-4F91-98F7-08D3B0622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7FA408-9B93-4A2B-84A8-5B25E3BC5D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266A-13C9-4FC1-BD78-B62584D56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22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player.cz/4722088-Rodina-a-skola-partneri-nebo-souperi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player.cz/4722088-Rodina-a-skola-partneri-nebo-souperi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ookit.com/cz/ukazky/elektronicka-zakovska-knizka" TargetMode="External"/><Relationship Id="rId2" Type="http://schemas.openxmlformats.org/officeDocument/2006/relationships/hyperlink" Target="https://play.google.com/store/apps/details?id=cz.impire.bakalari.student&amp;hl=c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89033B-417B-48A1-B1B2-284984679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53397"/>
            <a:ext cx="10515600" cy="127323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Rodina a škola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E962B6-C3AF-4FE2-8ADC-79230857E7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Hana Horká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PS 2020                                                                                                                                                                      TMV LF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17436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08F1F-B145-4A4B-ABCD-282666EF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365125"/>
            <a:ext cx="9440332" cy="1325563"/>
          </a:xfrm>
        </p:spPr>
        <p:txBody>
          <a:bodyPr>
            <a:normAutofit/>
          </a:bodyPr>
          <a:lstStyle/>
          <a:p>
            <a:r>
              <a:rPr lang="cs-CZ" sz="5400"/>
              <a:t>Zanedbávající styl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F0330B1-AAAC-427D-8A95-40380162B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4358086-FBE7-4D10-8200-CCFCCCD49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570706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D763DE-936D-4162-9C33-C4B353A16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>
                <a:latin typeface="+mj-lt"/>
              </a:rPr>
              <a:t>Lhostejnost rodičů k dítěti: </a:t>
            </a:r>
          </a:p>
          <a:p>
            <a:r>
              <a:rPr lang="cs-CZ">
                <a:latin typeface="+mj-lt"/>
              </a:rPr>
              <a:t>nekladou žádné nároky na děti, </a:t>
            </a:r>
          </a:p>
          <a:p>
            <a:r>
              <a:rPr lang="cs-CZ">
                <a:latin typeface="+mj-lt"/>
              </a:rPr>
              <a:t>neprojevují zájem o jeho rozvoj i o něj, </a:t>
            </a:r>
          </a:p>
          <a:p>
            <a:r>
              <a:rPr lang="cs-CZ">
                <a:latin typeface="+mj-lt"/>
              </a:rPr>
              <a:t>někdy jsou citově chladní a odmítají ho.</a:t>
            </a:r>
          </a:p>
          <a:p>
            <a:pPr marL="0" indent="0">
              <a:buNone/>
            </a:pPr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3293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F4BE9-70BF-4517-955A-8F5406CC8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cs-CZ" sz="4800"/>
              <a:t>Shovívavý styl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6643708-8F05-4880-97C3-A96FDF4076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1F137D-797B-4473-937D-86A14085A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r>
              <a:rPr lang="cs-CZ">
                <a:latin typeface="+mj-lt"/>
              </a:rPr>
              <a:t>přijímání dítěte, </a:t>
            </a:r>
          </a:p>
          <a:p>
            <a:r>
              <a:rPr lang="cs-CZ">
                <a:latin typeface="+mj-lt"/>
              </a:rPr>
              <a:t>emoční podpora a porozumění, ale </a:t>
            </a:r>
          </a:p>
          <a:p>
            <a:r>
              <a:rPr lang="cs-CZ">
                <a:latin typeface="+mj-lt"/>
              </a:rPr>
              <a:t>dítěti jsou však předkládány malé či žádné požadavky</a:t>
            </a:r>
          </a:p>
          <a:p>
            <a:r>
              <a:rPr lang="cs-CZ">
                <a:latin typeface="+mj-lt"/>
              </a:rPr>
              <a:t>nemá příliš jasně vymezené hranice.</a:t>
            </a:r>
          </a:p>
          <a:p>
            <a:pPr marL="0" indent="0">
              <a:buNone/>
            </a:pPr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8117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6C27ACA-165B-4850-8309-DFBEF555A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rmAutofit/>
          </a:bodyPr>
          <a:lstStyle/>
          <a:p>
            <a:pPr algn="ctr">
              <a:defRPr/>
            </a:pPr>
            <a:r>
              <a:rPr lang="cs-CZ" sz="4800"/>
              <a:t>Škola a rodina jako partneři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6" name="Graphic 15" descr="Potřesení rukou">
            <a:extLst>
              <a:ext uri="{FF2B5EF4-FFF2-40B4-BE49-F238E27FC236}">
                <a16:creationId xmlns:a16="http://schemas.microsoft.com/office/drawing/2014/main" id="{00B400C4-C76A-4DF2-82BC-FB8C7D805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98D22C4-BF7A-411A-84D5-2585B0BB4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>
              <a:defRPr/>
            </a:pPr>
            <a:endParaRPr lang="cs-CZ">
              <a:latin typeface="+mj-lt"/>
            </a:endParaRPr>
          </a:p>
          <a:p>
            <a:pPr marL="0" indent="0">
              <a:buNone/>
              <a:defRPr/>
            </a:pPr>
            <a:r>
              <a:rPr lang="cs-CZ">
                <a:latin typeface="+mj-lt"/>
              </a:rPr>
              <a:t>V čem podle vás spočívá fungující spolupráce?</a:t>
            </a:r>
          </a:p>
          <a:p>
            <a:pPr marL="0" indent="0">
              <a:buNone/>
              <a:defRPr/>
            </a:pPr>
            <a:r>
              <a:rPr lang="cs-CZ">
                <a:latin typeface="+mj-lt"/>
              </a:rPr>
              <a:t>Co považujete za nejdůležitější?</a:t>
            </a:r>
          </a:p>
          <a:p>
            <a:pPr marL="0" indent="0">
              <a:buNone/>
              <a:defRPr/>
            </a:pPr>
            <a:r>
              <a:rPr lang="cs-CZ">
                <a:latin typeface="+mj-lt"/>
              </a:rPr>
              <a:t>V  čem spočívají limity spolupráce?</a:t>
            </a:r>
          </a:p>
          <a:p>
            <a:pPr marL="0" indent="0">
              <a:buNone/>
              <a:defRPr/>
            </a:pPr>
            <a:r>
              <a:rPr lang="cs-CZ">
                <a:latin typeface="+mj-lt"/>
              </a:rPr>
              <a:t>Vzpomenete si na nějaký zajímavý příběh? </a:t>
            </a:r>
          </a:p>
          <a:p>
            <a:pPr marL="0" indent="0">
              <a:buNone/>
              <a:defRPr/>
            </a:pPr>
            <a:r>
              <a:rPr lang="cs-CZ">
                <a:latin typeface="+mj-lt"/>
              </a:rPr>
              <a:t>Jak hodnotíte situaci nyní?</a:t>
            </a:r>
          </a:p>
          <a:p>
            <a:pPr marL="0" indent="0">
              <a:buNone/>
              <a:defRPr/>
            </a:pPr>
            <a:r>
              <a:rPr lang="cs-CZ" i="1">
                <a:latin typeface="+mj-lt"/>
              </a:rPr>
              <a:t>Nyní můžete porovnat s teorií.</a:t>
            </a:r>
          </a:p>
          <a:p>
            <a:pPr marL="109537" indent="0">
              <a:buNone/>
              <a:defRPr/>
            </a:pPr>
            <a:r>
              <a:rPr lang="cs-CZ">
                <a:latin typeface="+mj-lt"/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EE5B96-ADDD-48C4-B6AF-7DE6B640C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500" b="1"/>
              <a:t>Pro zajímavost nabízím pohled rodičů na školu </a:t>
            </a:r>
            <a:br>
              <a:rPr lang="cs-CZ" sz="2500" b="1"/>
            </a:br>
            <a:r>
              <a:rPr lang="cs-CZ" sz="2500">
                <a:hlinkClick r:id="rId2"/>
              </a:rPr>
              <a:t>https://docplayer.cz/4722088-Rodina-a-skola-partneri-nebo-souperi.html</a:t>
            </a:r>
            <a:endParaRPr lang="cs-CZ" sz="2500" b="1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530" name="Zástupný symbol pro obsah 1">
            <a:extLst>
              <a:ext uri="{FF2B5EF4-FFF2-40B4-BE49-F238E27FC236}">
                <a16:creationId xmlns:a16="http://schemas.microsoft.com/office/drawing/2014/main" id="{B3CBDAE0-DD13-41C3-AF04-B69C4E8A5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Základní skupiny tlaků školy na rodiny: </a:t>
            </a:r>
          </a:p>
          <a:p>
            <a:pPr marL="0" indent="0">
              <a:buNone/>
              <a:defRPr/>
            </a:pPr>
            <a:r>
              <a:rPr lang="cs-CZ" altLang="cs-CZ" sz="2200">
                <a:latin typeface="+mj-lt"/>
              </a:rPr>
              <a:t>1. Tlaky materiální –materiální výdaje a časové investice; </a:t>
            </a:r>
          </a:p>
          <a:p>
            <a:pPr marL="0" indent="0">
              <a:buNone/>
              <a:defRPr/>
            </a:pPr>
            <a:r>
              <a:rPr lang="cs-CZ" altLang="cs-CZ" sz="2200">
                <a:latin typeface="+mj-lt"/>
              </a:rPr>
              <a:t>2. Tlaky ideově-morální – škola dává rodinám zpětnou vazbu o žádoucích hodnotách; </a:t>
            </a:r>
          </a:p>
          <a:p>
            <a:pPr marL="0" indent="0">
              <a:buNone/>
              <a:defRPr/>
            </a:pPr>
            <a:r>
              <a:rPr lang="cs-CZ" altLang="cs-CZ" sz="2200">
                <a:latin typeface="+mj-lt"/>
              </a:rPr>
              <a:t>3. Tlaky psychologické – škola působí na city rodičů, úspěchy i neúspěchy dítěte ve škole přináší pýchu či zahanbení, ovlivňuje vztahy mezi členy rodiny atd.; </a:t>
            </a:r>
          </a:p>
          <a:p>
            <a:pPr marL="0" indent="0">
              <a:buNone/>
              <a:defRPr/>
            </a:pPr>
            <a:r>
              <a:rPr lang="cs-CZ" altLang="cs-CZ" sz="2200">
                <a:latin typeface="+mj-lt"/>
              </a:rPr>
              <a:t>4. Tlaky na novou institucionální roli rodiče – rodič je nucen angažovat se ve vztahu ke škole, konfrontuje své pocity a postoje s dalšími rodiči – dostává se do role „rodič žáka“ (Štech 2009, s. 3). </a:t>
            </a:r>
          </a:p>
        </p:txBody>
      </p:sp>
      <p:sp>
        <p:nvSpPr>
          <p:cNvPr id="2" name="Šipka doprava 1">
            <a:extLst>
              <a:ext uri="{FF2B5EF4-FFF2-40B4-BE49-F238E27FC236}">
                <a16:creationId xmlns:a16="http://schemas.microsoft.com/office/drawing/2014/main" id="{07BE1F98-7821-45A2-9CCB-71FEA0CF2BE3}"/>
              </a:ext>
            </a:extLst>
          </p:cNvPr>
          <p:cNvSpPr/>
          <p:nvPr/>
        </p:nvSpPr>
        <p:spPr>
          <a:xfrm>
            <a:off x="8256588" y="1628775"/>
            <a:ext cx="1905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44E63AF-3756-4B83-AC16-B7AE17B94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700" b="1"/>
              <a:t>Výhody dobrých vztahů pro fungující spolupráci školy a rodiny: 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578" name="Zástupný symbol pro obsah 1">
            <a:extLst>
              <a:ext uri="{FF2B5EF4-FFF2-40B4-BE49-F238E27FC236}">
                <a16:creationId xmlns:a16="http://schemas.microsoft.com/office/drawing/2014/main" id="{30A0B388-0D83-4ED9-A1D2-01782E980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200" b="1">
                <a:latin typeface="+mj-lt"/>
              </a:rPr>
              <a:t>Spolupracující rodič s učitelem svého dítěte </a:t>
            </a:r>
          </a:p>
          <a:p>
            <a:pPr>
              <a:defRPr/>
            </a:pPr>
            <a:r>
              <a:rPr lang="cs-CZ" altLang="cs-CZ" sz="2200">
                <a:latin typeface="+mj-lt"/>
              </a:rPr>
              <a:t>lépe </a:t>
            </a:r>
            <a:r>
              <a:rPr lang="cs-CZ" altLang="cs-CZ" sz="2200" b="1">
                <a:latin typeface="+mj-lt"/>
              </a:rPr>
              <a:t>svému dítěti rozumí</a:t>
            </a:r>
            <a:r>
              <a:rPr lang="cs-CZ" altLang="cs-CZ" sz="2200">
                <a:latin typeface="+mj-lt"/>
              </a:rPr>
              <a:t>, </a:t>
            </a:r>
          </a:p>
          <a:p>
            <a:pPr>
              <a:defRPr/>
            </a:pPr>
            <a:r>
              <a:rPr lang="cs-CZ" altLang="cs-CZ" sz="2200">
                <a:latin typeface="+mj-lt"/>
              </a:rPr>
              <a:t>více chápe </a:t>
            </a:r>
            <a:r>
              <a:rPr lang="cs-CZ" altLang="cs-CZ" sz="2200" b="1">
                <a:latin typeface="+mj-lt"/>
              </a:rPr>
              <a:t>úlohu dítěte ve vzdělávání, </a:t>
            </a:r>
          </a:p>
          <a:p>
            <a:pPr>
              <a:defRPr/>
            </a:pPr>
            <a:r>
              <a:rPr lang="cs-CZ" altLang="cs-CZ" sz="2200" b="1">
                <a:latin typeface="+mj-lt"/>
              </a:rPr>
              <a:t>efektivněji </a:t>
            </a:r>
            <a:r>
              <a:rPr lang="cs-CZ" altLang="cs-CZ" sz="2200">
                <a:latin typeface="+mj-lt"/>
              </a:rPr>
              <a:t>s ním </a:t>
            </a:r>
            <a:r>
              <a:rPr lang="cs-CZ" altLang="cs-CZ" sz="2200" b="1">
                <a:latin typeface="+mj-lt"/>
              </a:rPr>
              <a:t>komunikuje,</a:t>
            </a:r>
            <a:r>
              <a:rPr lang="cs-CZ" altLang="cs-CZ" sz="2200">
                <a:latin typeface="+mj-lt"/>
              </a:rPr>
              <a:t> </a:t>
            </a:r>
          </a:p>
          <a:p>
            <a:pPr>
              <a:defRPr/>
            </a:pPr>
            <a:r>
              <a:rPr lang="cs-CZ" altLang="cs-CZ" sz="2200">
                <a:latin typeface="+mj-lt"/>
              </a:rPr>
              <a:t>jeho posuzování a </a:t>
            </a:r>
            <a:r>
              <a:rPr lang="cs-CZ" altLang="cs-CZ" sz="2200" b="1">
                <a:latin typeface="+mj-lt"/>
              </a:rPr>
              <a:t>přístup k dítěti je reálnější</a:t>
            </a:r>
            <a:r>
              <a:rPr lang="cs-CZ" altLang="cs-CZ" sz="2200">
                <a:latin typeface="+mj-lt"/>
              </a:rPr>
              <a:t>. </a:t>
            </a:r>
          </a:p>
          <a:p>
            <a:pPr marL="0" indent="0">
              <a:buNone/>
              <a:defRPr/>
            </a:pPr>
            <a:r>
              <a:rPr lang="cs-CZ" altLang="cs-CZ" sz="2200" b="1">
                <a:latin typeface="+mj-lt"/>
              </a:rPr>
              <a:t>Domácí příprava dětí na školní výuku s podporou rodičů: </a:t>
            </a:r>
          </a:p>
          <a:p>
            <a:pPr>
              <a:defRPr/>
            </a:pPr>
            <a:r>
              <a:rPr lang="cs-CZ" altLang="cs-CZ" sz="2200">
                <a:latin typeface="+mj-lt"/>
              </a:rPr>
              <a:t>odezva ve školních výsledcích, </a:t>
            </a:r>
          </a:p>
          <a:p>
            <a:pPr>
              <a:defRPr/>
            </a:pPr>
            <a:r>
              <a:rPr lang="cs-CZ" altLang="cs-CZ" sz="2200">
                <a:latin typeface="+mj-lt"/>
              </a:rPr>
              <a:t>usnadnění práce učitele.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4D4505-88EB-44CA-AB14-AEFF52D7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/>
              <a:t>Formy spolupráce školy a rodiny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218" name="Zástupný symbol pro obsah 2">
            <a:extLst>
              <a:ext uri="{FF2B5EF4-FFF2-40B4-BE49-F238E27FC236}">
                <a16:creationId xmlns:a16="http://schemas.microsoft.com/office/drawing/2014/main" id="{AB157D39-02CF-4BFF-BEA7-70ADFC7AD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200" b="1" i="1" dirty="0">
                <a:latin typeface="+mj-lt"/>
              </a:rPr>
              <a:t> </a:t>
            </a:r>
            <a:r>
              <a:rPr lang="cs-CZ" altLang="cs-CZ" sz="3600" b="1" dirty="0">
                <a:latin typeface="+mj-lt"/>
              </a:rPr>
              <a:t>Přímá spolupráce:</a:t>
            </a:r>
          </a:p>
          <a:p>
            <a:pPr eaLnBrk="1" hangingPunct="1">
              <a:defRPr/>
            </a:pPr>
            <a:r>
              <a:rPr lang="cs-CZ" altLang="cs-CZ" sz="3600" dirty="0">
                <a:latin typeface="+mj-lt"/>
              </a:rPr>
              <a:t>základ ve fungující komunikaci (připravenost učitele),</a:t>
            </a:r>
          </a:p>
          <a:p>
            <a:pPr eaLnBrk="1" hangingPunct="1">
              <a:defRPr/>
            </a:pPr>
            <a:r>
              <a:rPr lang="cs-CZ" altLang="cs-CZ" sz="3600" dirty="0">
                <a:latin typeface="+mj-lt"/>
              </a:rPr>
              <a:t>poznat se navzájem, navázat přátelský, otevřený vztah, </a:t>
            </a:r>
          </a:p>
          <a:p>
            <a:pPr eaLnBrk="1" hangingPunct="1">
              <a:defRPr/>
            </a:pPr>
            <a:r>
              <a:rPr lang="cs-CZ" altLang="cs-CZ" sz="3600" dirty="0">
                <a:latin typeface="+mj-lt"/>
              </a:rPr>
              <a:t>získání důležitých informací o dítěti.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2D8304-66EE-4666-B205-6D111D69D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/>
              <a:t>Formy spolupráce školy a rodiny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840465-04C5-4129-9F25-A2285C171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365760" indent="-256032">
              <a:buClr>
                <a:schemeClr val="accent1">
                  <a:shade val="75000"/>
                </a:schemeClr>
              </a:buClr>
              <a:buFont typeface="Wingdings"/>
              <a:buChar char="p"/>
              <a:defRPr/>
            </a:pPr>
            <a:endParaRPr lang="cs-CZ" sz="2200" b="1" i="1">
              <a:latin typeface="+mj-lt"/>
            </a:endParaRPr>
          </a:p>
          <a:p>
            <a:pPr marL="566928" indent="-4572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pravidla naší spolupráce (očekávání a požadavky),</a:t>
            </a:r>
          </a:p>
          <a:p>
            <a:pPr marL="566928" indent="-4572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konzultace a porady (+děti),</a:t>
            </a:r>
          </a:p>
          <a:p>
            <a:pPr marL="566928" indent="-4572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připravené otázky pro rodiče (vyplňujeme společně s rodiči),</a:t>
            </a:r>
          </a:p>
          <a:p>
            <a:pPr marL="566928" indent="-4572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seznámení  s prostředím třídy, se školou, popř. se vzdělávacím programem na škole.</a:t>
            </a:r>
          </a:p>
          <a:p>
            <a:pPr marL="566928" indent="-457200"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►"/>
              <a:defRPr/>
            </a:pPr>
            <a:endParaRPr lang="cs-CZ" sz="220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FFC59A-788D-474E-A29B-EFF2933E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/>
              <a:t>Neformální kontakty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6536C3-9921-4E77-845F-4BD1ECAD8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681228" indent="-5715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setkání společná se všemi rodiči  a žáky (většinou  slavnostního charakteru),</a:t>
            </a:r>
          </a:p>
          <a:p>
            <a:pPr marL="681228" indent="-5715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setkání v neformálním prostředí - mimo školu nebo třídu: společné výlety, pikniky, sportovní a zábavné akce v přírodě,</a:t>
            </a:r>
          </a:p>
          <a:p>
            <a:pPr marL="681228" indent="-571500">
              <a:buClr>
                <a:schemeClr val="accent1">
                  <a:shade val="75000"/>
                </a:schemeClr>
              </a:buClr>
              <a:defRPr/>
            </a:pPr>
            <a:r>
              <a:rPr lang="cs-CZ" sz="2200">
                <a:latin typeface="+mj-lt"/>
              </a:rPr>
              <a:t>exkurze na pracovišti rodičů.</a:t>
            </a:r>
            <a:r>
              <a:rPr lang="cs-CZ" sz="2200" b="1">
                <a:latin typeface="+mj-lt"/>
              </a:rPr>
              <a:t> </a:t>
            </a:r>
          </a:p>
          <a:p>
            <a:pPr marL="566928" indent="-457200">
              <a:buClr>
                <a:schemeClr val="accent1">
                  <a:shade val="75000"/>
                </a:schemeClr>
              </a:buClr>
              <a:buFont typeface="Arial" panose="020B0604020202020204" pitchFamily="34" charset="0"/>
              <a:buChar char="►"/>
              <a:defRPr/>
            </a:pPr>
            <a:endParaRPr lang="cs-CZ" sz="220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67A204-F7DC-46A7-95DC-A2496290C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/>
              <a:t>Nepřímá spolupráce, </a:t>
            </a:r>
            <a:r>
              <a:rPr lang="cs-CZ" i="1"/>
              <a:t>ovšem</a:t>
            </a:r>
            <a:br>
              <a:rPr lang="cs-CZ"/>
            </a:br>
            <a:r>
              <a:rPr lang="cs-CZ" i="1"/>
              <a:t>nenahrazující přímou komunikaci</a:t>
            </a:r>
            <a:endParaRPr lang="cs-CZ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386" name="Zástupný symbol pro obsah 2">
            <a:extLst>
              <a:ext uri="{FF2B5EF4-FFF2-40B4-BE49-F238E27FC236}">
                <a16:creationId xmlns:a16="http://schemas.microsoft.com/office/drawing/2014/main" id="{C24BB2DB-E9F2-4528-836A-0B711E5E7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>
                <a:latin typeface="+mj-lt"/>
              </a:rPr>
              <a:t> </a:t>
            </a:r>
            <a:r>
              <a:rPr lang="cs-CZ" altLang="cs-CZ" b="1">
                <a:latin typeface="+mj-lt"/>
              </a:rPr>
              <a:t>Písemná forma spolupráce:</a:t>
            </a:r>
          </a:p>
          <a:p>
            <a:pPr marL="0" indent="0" eaLnBrk="1" hangingPunct="1">
              <a:buNone/>
              <a:defRPr/>
            </a:pPr>
            <a:r>
              <a:rPr lang="cs-CZ" altLang="cs-CZ" b="1">
                <a:latin typeface="+mj-lt"/>
              </a:rPr>
              <a:t>Brožura</a:t>
            </a:r>
            <a:r>
              <a:rPr lang="cs-CZ" altLang="cs-CZ">
                <a:latin typeface="+mj-lt"/>
              </a:rPr>
              <a:t>  - je to detailní informace o škole, jejím programu, o učitelském sboru, mimoškolních  aktivitách, důležitá telefonní čísla a kontakty. </a:t>
            </a:r>
          </a:p>
          <a:p>
            <a:pPr marL="0" indent="0">
              <a:buNone/>
              <a:defRPr/>
            </a:pPr>
            <a:r>
              <a:rPr lang="cs-CZ" altLang="cs-CZ" b="1">
                <a:latin typeface="+mj-lt"/>
              </a:rPr>
              <a:t>Informační dopis</a:t>
            </a:r>
            <a:r>
              <a:rPr lang="cs-CZ" altLang="cs-CZ">
                <a:latin typeface="+mj-lt"/>
              </a:rPr>
              <a:t> - v pravidelných časových intervalech, domluvených s rodiči: </a:t>
            </a:r>
          </a:p>
          <a:p>
            <a:pPr>
              <a:defRPr/>
            </a:pPr>
            <a:r>
              <a:rPr lang="cs-CZ" altLang="cs-CZ">
                <a:latin typeface="+mj-lt"/>
              </a:rPr>
              <a:t>pro zajištění ucelených informací o průběhu stanoveného programu, o jeho změnách,</a:t>
            </a:r>
          </a:p>
          <a:p>
            <a:pPr>
              <a:defRPr/>
            </a:pPr>
            <a:r>
              <a:rPr lang="cs-CZ" altLang="cs-CZ">
                <a:latin typeface="+mj-lt"/>
              </a:rPr>
              <a:t>o zvláštních událostech, výletech, připravovaných oslavách, apod.</a:t>
            </a:r>
          </a:p>
          <a:p>
            <a:pPr marL="109537" indent="0">
              <a:buNone/>
              <a:defRPr/>
            </a:pPr>
            <a:endParaRPr lang="cs-CZ">
              <a:latin typeface="+mj-lt"/>
            </a:endParaRPr>
          </a:p>
          <a:p>
            <a:pPr marL="0" indent="0" eaLnBrk="1" hangingPunct="1">
              <a:buNone/>
              <a:defRPr/>
            </a:pPr>
            <a:endParaRPr lang="cs-CZ" altLang="cs-CZ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AEDEA3-3A52-4FCE-B0E2-822FC9DF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defRPr/>
            </a:pPr>
            <a:endParaRPr lang="cs-CZ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08936B-ED6F-4FF2-ADC6-768E70ADE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109728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cs-CZ" b="1">
                <a:latin typeface="+mj-lt"/>
              </a:rPr>
              <a:t>Krátké vzkazy- </a:t>
            </a:r>
            <a:r>
              <a:rPr lang="cs-CZ">
                <a:latin typeface="+mj-lt"/>
              </a:rPr>
              <a:t>individuální vzkaz o žákovi o dalších dovednostech, úspěších; vzkazy rodičů se žádostí, návrhy, prosbami.</a:t>
            </a:r>
          </a:p>
          <a:p>
            <a:pPr marL="109728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cs-CZ" b="1">
                <a:latin typeface="+mj-lt"/>
              </a:rPr>
              <a:t>Nástěnky</a:t>
            </a:r>
            <a:r>
              <a:rPr lang="cs-CZ">
                <a:latin typeface="+mj-lt"/>
              </a:rPr>
              <a:t> jako vizuální prostředek k předávání informací (u vchodu do školy) - připravované události školy, co se ve škole děje, apod.</a:t>
            </a:r>
          </a:p>
          <a:p>
            <a:pPr marL="109728" indent="0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cs-CZ" b="1">
                <a:latin typeface="+mj-lt"/>
              </a:rPr>
              <a:t>Schránka námětů - s</a:t>
            </a:r>
            <a:r>
              <a:rPr lang="cs-CZ">
                <a:latin typeface="+mj-lt"/>
              </a:rPr>
              <a:t>dělení cenných názorů a námětů; může sloužit i pro anonymní sdělení, nesouhlas s konkrétní činností, ale měl by obsahovat náhradní možné řešení.</a:t>
            </a:r>
          </a:p>
          <a:p>
            <a:pPr marL="109728" indent="0">
              <a:buClr>
                <a:schemeClr val="accent1">
                  <a:shade val="75000"/>
                </a:schemeClr>
              </a:buClr>
              <a:buNone/>
              <a:defRPr/>
            </a:pPr>
            <a:endParaRPr lang="cs-CZ">
              <a:latin typeface="+mj-lt"/>
            </a:endParaRPr>
          </a:p>
          <a:p>
            <a:pPr marL="109728" indent="0">
              <a:buClr>
                <a:schemeClr val="accent1">
                  <a:shade val="75000"/>
                </a:schemeClr>
              </a:buClr>
              <a:buNone/>
              <a:defRPr/>
            </a:pPr>
            <a:endParaRPr lang="cs-CZ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4AD35-93F9-4A5E-B1B1-4DDA65EFA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BE937-7EF0-4044-9E85-FA2F53271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latin typeface="+mj-lt"/>
              </a:rPr>
              <a:t>Čáp, J. (1996). </a:t>
            </a:r>
            <a:r>
              <a:rPr lang="cs-CZ" i="1" dirty="0">
                <a:latin typeface="+mj-lt"/>
              </a:rPr>
              <a:t>Rozvíjení osobnosti a způsob výchovy.</a:t>
            </a:r>
            <a:r>
              <a:rPr lang="cs-CZ" dirty="0">
                <a:latin typeface="+mj-lt"/>
              </a:rPr>
              <a:t> ISV: Praha. </a:t>
            </a:r>
          </a:p>
          <a:p>
            <a:pPr marL="0" indent="0">
              <a:buNone/>
            </a:pPr>
            <a:r>
              <a:rPr lang="cs-CZ" dirty="0" err="1">
                <a:latin typeface="+mj-lt"/>
              </a:rPr>
              <a:t>Gillernová</a:t>
            </a:r>
            <a:r>
              <a:rPr lang="cs-CZ" dirty="0">
                <a:latin typeface="+mj-lt"/>
              </a:rPr>
              <a:t>, I., </a:t>
            </a:r>
            <a:r>
              <a:rPr lang="cs-CZ" dirty="0" err="1">
                <a:latin typeface="+mj-lt"/>
              </a:rPr>
              <a:t>Kebza</a:t>
            </a:r>
            <a:r>
              <a:rPr lang="cs-CZ" dirty="0">
                <a:latin typeface="+mj-lt"/>
              </a:rPr>
              <a:t>, V. &amp; </a:t>
            </a:r>
            <a:r>
              <a:rPr lang="cs-CZ" dirty="0" err="1">
                <a:latin typeface="+mj-lt"/>
              </a:rPr>
              <a:t>Rymeš</a:t>
            </a:r>
            <a:r>
              <a:rPr lang="cs-CZ" dirty="0">
                <a:latin typeface="+mj-lt"/>
              </a:rPr>
              <a:t>, M. et al. (2011).</a:t>
            </a:r>
            <a:r>
              <a:rPr lang="cs-CZ" i="1" dirty="0">
                <a:latin typeface="+mj-lt"/>
              </a:rPr>
              <a:t> Psychologické aspekty změn v české společnosti. </a:t>
            </a:r>
            <a:r>
              <a:rPr lang="cs-CZ" dirty="0">
                <a:latin typeface="+mj-lt"/>
              </a:rPr>
              <a:t>Praha: Grada.</a:t>
            </a:r>
          </a:p>
          <a:p>
            <a:pPr marL="0" indent="0">
              <a:buNone/>
            </a:pPr>
            <a:r>
              <a:rPr lang="cs-CZ" altLang="cs-CZ" dirty="0" err="1">
                <a:latin typeface="+mj-lt"/>
              </a:rPr>
              <a:t>Štech</a:t>
            </a:r>
            <a:r>
              <a:rPr lang="cs-CZ" altLang="cs-CZ" dirty="0">
                <a:latin typeface="+mj-lt"/>
              </a:rPr>
              <a:t>, S. (2009). Rodina a škola – partneři nebo soupeři. Dostupné:</a:t>
            </a:r>
          </a:p>
          <a:p>
            <a:pPr marL="0" indent="0">
              <a:buNone/>
            </a:pPr>
            <a:r>
              <a:rPr lang="cs-CZ" dirty="0">
                <a:latin typeface="+mj-lt"/>
                <a:hlinkClick r:id="rId2"/>
              </a:rPr>
              <a:t>https://docplayer.cz/4722088-Rodina-a-skola-partneri-nebo-souperi.html</a:t>
            </a: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631586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6ABA7D-7031-4BFF-B0BA-21921E21E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Současné možnosti kontaktu školy s rodinou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13432F-B50B-4DEC-93F9-3CEE59253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 u="sng">
              <a:hlinkClick r:id="rId2"/>
            </a:endParaRPr>
          </a:p>
          <a:p>
            <a:pPr marL="0" indent="0">
              <a:buNone/>
            </a:pPr>
            <a:r>
              <a:rPr lang="cs-CZ" sz="2200">
                <a:hlinkClick r:id="rId2"/>
              </a:rPr>
              <a:t>Máte zkušenosti z pozice žáka?</a:t>
            </a:r>
          </a:p>
          <a:p>
            <a:pPr marL="0" indent="0">
              <a:buNone/>
            </a:pPr>
            <a:endParaRPr lang="cs-CZ" sz="2200" u="sng">
              <a:hlinkClick r:id="rId2"/>
            </a:endParaRPr>
          </a:p>
          <a:p>
            <a:r>
              <a:rPr lang="cs-CZ" sz="2200" u="sng">
                <a:hlinkClick r:id="rId2"/>
              </a:rPr>
              <a:t>https://play.google.com/store/apps/details?id=cz.impire.bakalari.student&amp;hl=cs</a:t>
            </a:r>
            <a:r>
              <a:rPr lang="cs-CZ" sz="2200"/>
              <a:t> nebo</a:t>
            </a:r>
          </a:p>
          <a:p>
            <a:r>
              <a:rPr lang="cs-CZ" sz="2200" u="sng">
                <a:hlinkClick r:id="rId3"/>
              </a:rPr>
              <a:t>https://www.edookit.com/cz/ukazky/elektronicka-zakovska-knizka</a:t>
            </a:r>
            <a:r>
              <a:rPr lang="cs-CZ" sz="2200"/>
              <a:t>).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4172342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15332B-110B-4C01-B068-8BD8FD693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Způsob komunikace rodiny se školou z jiného úhlu pohledu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37FC07-37BB-46B5-A4CB-40572E7D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/>
              <a:t>Pro-školní kultura rodiny – míra p</a:t>
            </a:r>
            <a:r>
              <a:rPr lang="cs-CZ" sz="2200">
                <a:latin typeface="+mj-lt"/>
              </a:rPr>
              <a:t>osilování/oslabování předepsaných pravidel školy : </a:t>
            </a:r>
          </a:p>
          <a:p>
            <a:r>
              <a:rPr lang="cs-CZ" sz="2200">
                <a:latin typeface="+mj-lt"/>
              </a:rPr>
              <a:t>rodiče objasňují normy školy svým dětem a podporují je, věnují pozornost důraz na školní úspěch, postoje, oblékání a hodnoty</a:t>
            </a:r>
          </a:p>
          <a:p>
            <a:r>
              <a:rPr lang="cs-CZ" sz="2200">
                <a:latin typeface="+mj-lt"/>
              </a:rPr>
              <a:t>rodina zprostředkovává školní normy, připisuje jim význam a definuje tresty spojené s porušováním norem ve škole. </a:t>
            </a:r>
          </a:p>
          <a:p>
            <a:pPr marL="0" indent="0">
              <a:buNone/>
            </a:pPr>
            <a:r>
              <a:rPr lang="cs-CZ" sz="2200">
                <a:latin typeface="+mj-lt"/>
              </a:rPr>
              <a:t>Pokud rodina nekopíruje školské normy, je pro žáky snazší porušovat normy ve škole. </a:t>
            </a:r>
          </a:p>
          <a:p>
            <a:endParaRPr lang="cs-CZ" sz="2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7161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6ACD422-9967-46FB-9D98-DCD379FC1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4000"/>
              <a:t>Co stanovuje vztahy školy s rodinou?</a:t>
            </a:r>
            <a:endParaRPr lang="cs-CZ" sz="4000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650" name="Zástupný symbol pro obsah 1">
            <a:extLst>
              <a:ext uri="{FF2B5EF4-FFF2-40B4-BE49-F238E27FC236}">
                <a16:creationId xmlns:a16="http://schemas.microsoft.com/office/drawing/2014/main" id="{E6C47482-348B-4DDC-9A2C-4308B05C6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2000">
                <a:latin typeface="+mj-lt"/>
              </a:rPr>
              <a:t>Školský zákon č. 561/2004 Sb. - rodičovská práva, spolurozhodování rodičů o dění ve škole;</a:t>
            </a:r>
          </a:p>
          <a:p>
            <a:pPr marL="109537" indent="0">
              <a:buNone/>
              <a:defRPr/>
            </a:pPr>
            <a:r>
              <a:rPr lang="cs-CZ" altLang="cs-CZ" sz="2000">
                <a:latin typeface="+mj-lt"/>
              </a:rPr>
              <a:t>               (§ 22 odst. 3) - základní okruhy povinností pro zákonné zástupce dětí a nezletilých žáků (aby nebyl narušen průběh, smysl a účel vzdělávání) – </a:t>
            </a:r>
            <a:r>
              <a:rPr lang="cs-CZ" altLang="cs-CZ" sz="2000" i="1">
                <a:latin typeface="+mj-lt"/>
              </a:rPr>
              <a:t>viz dále</a:t>
            </a:r>
            <a:r>
              <a:rPr lang="cs-CZ" altLang="cs-CZ" sz="2000">
                <a:latin typeface="+mj-lt"/>
              </a:rPr>
              <a:t>. </a:t>
            </a:r>
          </a:p>
          <a:p>
            <a:pPr>
              <a:defRPr/>
            </a:pPr>
            <a:r>
              <a:rPr lang="cs-CZ" altLang="cs-CZ" sz="2000">
                <a:latin typeface="+mj-lt"/>
              </a:rPr>
              <a:t>Školská rada – </a:t>
            </a:r>
            <a:r>
              <a:rPr lang="cs-CZ" altLang="cs-CZ" sz="2000" b="1">
                <a:latin typeface="+mj-lt"/>
              </a:rPr>
              <a:t>vyjadřuje</a:t>
            </a:r>
            <a:r>
              <a:rPr lang="cs-CZ" altLang="cs-CZ" sz="2000">
                <a:latin typeface="+mj-lt"/>
              </a:rPr>
              <a:t> se k návrhům školních vzdělávacích programů, </a:t>
            </a:r>
            <a:r>
              <a:rPr lang="cs-CZ" altLang="cs-CZ" sz="2000" b="1">
                <a:latin typeface="+mj-lt"/>
              </a:rPr>
              <a:t>schvaluje</a:t>
            </a:r>
            <a:r>
              <a:rPr lang="cs-CZ" altLang="cs-CZ" sz="2000">
                <a:latin typeface="+mj-lt"/>
              </a:rPr>
              <a:t> výroční zprávu školy, školní řád, pravidla hodnocení výsledků vzdělávání žáků, podílí se na zpracovávání koncepčních záměrů rozvoje školy atd. (§ 168, odst. 1, školského zákona).</a:t>
            </a:r>
          </a:p>
          <a:p>
            <a:pPr>
              <a:defRPr/>
            </a:pPr>
            <a:r>
              <a:rPr lang="cs-CZ" altLang="cs-CZ" sz="2000">
                <a:latin typeface="+mj-lt"/>
              </a:rPr>
              <a:t>Zákon o rodině, č. 94/1963 Sb. nahrazuje od 1. 1. 2014 Občanský zákoník č. 89/2012 Sb. </a:t>
            </a:r>
          </a:p>
          <a:p>
            <a:pPr>
              <a:defRPr/>
            </a:pPr>
            <a:r>
              <a:rPr lang="cs-CZ" altLang="cs-CZ" sz="2000">
                <a:latin typeface="+mj-lt"/>
              </a:rPr>
              <a:t>Školský zákon</a:t>
            </a:r>
          </a:p>
        </p:txBody>
      </p:sp>
    </p:spTree>
    <p:extLst>
      <p:ext uri="{BB962C8B-B14F-4D97-AF65-F5344CB8AC3E}">
        <p14:creationId xmlns:p14="http://schemas.microsoft.com/office/powerpoint/2010/main" val="26572520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B94A74C-6C34-4651-B61D-A9C9B0559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3700"/>
              <a:t>Povinnosti zákonných zástupců dětí a nezletilých žáků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674" name="Zástupný symbol pro obsah 1">
            <a:extLst>
              <a:ext uri="{FF2B5EF4-FFF2-40B4-BE49-F238E27FC236}">
                <a16:creationId xmlns:a16="http://schemas.microsoft.com/office/drawing/2014/main" id="{B956B807-54B6-4D11-884D-E47DA313D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a) zajistit, aby dítě a žák </a:t>
            </a:r>
            <a:r>
              <a:rPr lang="cs-CZ" altLang="cs-CZ" sz="2200" b="1">
                <a:latin typeface="+mj-lt"/>
              </a:rPr>
              <a:t>docházel řádně do školy </a:t>
            </a:r>
            <a:r>
              <a:rPr lang="cs-CZ" altLang="cs-CZ" sz="2200">
                <a:latin typeface="+mj-lt"/>
              </a:rPr>
              <a:t>nebo školského zařízení;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b) na vyzvání ředitele školy nebo školského zařízení se osobně </a:t>
            </a:r>
            <a:r>
              <a:rPr lang="cs-CZ" altLang="cs-CZ" sz="2200" b="1">
                <a:latin typeface="+mj-lt"/>
              </a:rPr>
              <a:t>zúčastnit projednání </a:t>
            </a:r>
            <a:r>
              <a:rPr lang="cs-CZ" altLang="cs-CZ" sz="2200">
                <a:latin typeface="+mj-lt"/>
              </a:rPr>
              <a:t>závažných otázek týkajících se vzdělávání dítěte nebo žáka;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c) </a:t>
            </a:r>
            <a:r>
              <a:rPr lang="cs-CZ" altLang="cs-CZ" sz="2200" b="1">
                <a:latin typeface="+mj-lt"/>
              </a:rPr>
              <a:t>informovat </a:t>
            </a:r>
            <a:r>
              <a:rPr lang="cs-CZ" altLang="cs-CZ" sz="2200">
                <a:latin typeface="+mj-lt"/>
              </a:rPr>
              <a:t>školu a školské zařízení </a:t>
            </a:r>
            <a:r>
              <a:rPr lang="cs-CZ" altLang="cs-CZ" sz="2200" b="1">
                <a:latin typeface="+mj-lt"/>
              </a:rPr>
              <a:t>o změně zdravotní způsobilosti, zdravotních obtížích dítěte </a:t>
            </a:r>
            <a:r>
              <a:rPr lang="cs-CZ" altLang="cs-CZ" sz="2200">
                <a:latin typeface="+mj-lt"/>
              </a:rPr>
              <a:t>nebo žáka nebo jiných </a:t>
            </a:r>
            <a:r>
              <a:rPr lang="cs-CZ" altLang="cs-CZ" sz="2200" b="1">
                <a:latin typeface="+mj-lt"/>
              </a:rPr>
              <a:t>závažných skutečnostech</a:t>
            </a:r>
            <a:r>
              <a:rPr lang="cs-CZ" altLang="cs-CZ" sz="2200">
                <a:latin typeface="+mj-lt"/>
              </a:rPr>
              <a:t>, které by mohly mít vliv na průběh vzdělávání;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d) </a:t>
            </a:r>
            <a:r>
              <a:rPr lang="cs-CZ" altLang="cs-CZ" sz="2200" b="1">
                <a:latin typeface="+mj-lt"/>
              </a:rPr>
              <a:t>dokládat důvody nepřítomnosti dítěte a žáka </a:t>
            </a:r>
            <a:r>
              <a:rPr lang="cs-CZ" altLang="cs-CZ" sz="2200">
                <a:latin typeface="+mj-lt"/>
              </a:rPr>
              <a:t>na vyučování v souladu s podmínkami stanovenými školním řádem;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e) </a:t>
            </a:r>
            <a:r>
              <a:rPr lang="cs-CZ" altLang="cs-CZ" sz="2200" b="1">
                <a:latin typeface="+mj-lt"/>
              </a:rPr>
              <a:t>oznamovat</a:t>
            </a:r>
            <a:r>
              <a:rPr lang="cs-CZ" altLang="cs-CZ" sz="2200">
                <a:latin typeface="+mj-lt"/>
              </a:rPr>
              <a:t> škole a školskému zařízení </a:t>
            </a:r>
            <a:r>
              <a:rPr lang="cs-CZ" altLang="cs-CZ" sz="2200" b="1">
                <a:latin typeface="+mj-lt"/>
              </a:rPr>
              <a:t>údaje,</a:t>
            </a:r>
            <a:r>
              <a:rPr lang="cs-CZ" altLang="cs-CZ" sz="2200">
                <a:latin typeface="+mj-lt"/>
              </a:rPr>
              <a:t> které jsou </a:t>
            </a:r>
            <a:r>
              <a:rPr lang="cs-CZ" altLang="cs-CZ" sz="2200" b="1">
                <a:latin typeface="+mj-lt"/>
              </a:rPr>
              <a:t>podstatné pro průběh vzdělávání </a:t>
            </a:r>
            <a:r>
              <a:rPr lang="cs-CZ" altLang="cs-CZ" sz="2200">
                <a:latin typeface="+mj-lt"/>
              </a:rPr>
              <a:t>nebo bezpečnost dítěte a žáka, a změny v těchto údajích. </a:t>
            </a:r>
          </a:p>
          <a:p>
            <a:pPr>
              <a:defRPr/>
            </a:pPr>
            <a:endParaRPr lang="cs-CZ" altLang="cs-CZ" sz="2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307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9D15321-C2CF-4629-8B5E-38791C25F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pPr marL="109537">
              <a:defRPr/>
            </a:pPr>
            <a:r>
              <a:rPr lang="cs-CZ" altLang="cs-CZ" sz="3700" b="1"/>
              <a:t>Práva zákonných zástupců dětí a nezletilých žáků právo: 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698" name="Zástupný symbol pro obsah 1">
            <a:extLst>
              <a:ext uri="{FF2B5EF4-FFF2-40B4-BE49-F238E27FC236}">
                <a16:creationId xmlns:a16="http://schemas.microsoft.com/office/drawing/2014/main" id="{9623FB14-0765-436C-91D2-57AB4378A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a) na </a:t>
            </a:r>
            <a:r>
              <a:rPr lang="cs-CZ" altLang="cs-CZ" sz="2200" b="1">
                <a:latin typeface="+mj-lt"/>
              </a:rPr>
              <a:t>informace</a:t>
            </a:r>
            <a:r>
              <a:rPr lang="cs-CZ" altLang="cs-CZ" sz="2200">
                <a:latin typeface="+mj-lt"/>
              </a:rPr>
              <a:t> o </a:t>
            </a:r>
            <a:r>
              <a:rPr lang="cs-CZ" altLang="cs-CZ" sz="2200" b="1">
                <a:latin typeface="+mj-lt"/>
              </a:rPr>
              <a:t>průběhu a výsledcích vzdělávání </a:t>
            </a:r>
            <a:r>
              <a:rPr lang="cs-CZ" altLang="cs-CZ" sz="2200">
                <a:latin typeface="+mj-lt"/>
              </a:rPr>
              <a:t>dětí, žáků a studentů (u zletilých mají toto právo pouze rodiče či osoby, které vůči zletilým žákům a studentům plní vyživovací povinnost);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b) </a:t>
            </a:r>
            <a:r>
              <a:rPr lang="cs-CZ" altLang="cs-CZ" sz="2200" b="1">
                <a:latin typeface="+mj-lt"/>
              </a:rPr>
              <a:t>volit a být voleni </a:t>
            </a:r>
            <a:r>
              <a:rPr lang="cs-CZ" altLang="cs-CZ" sz="2200">
                <a:latin typeface="+mj-lt"/>
              </a:rPr>
              <a:t>do školské rady;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c) </a:t>
            </a:r>
            <a:r>
              <a:rPr lang="cs-CZ" altLang="cs-CZ" sz="2200" b="1">
                <a:latin typeface="+mj-lt"/>
              </a:rPr>
              <a:t>vyjadřovat se </a:t>
            </a:r>
            <a:r>
              <a:rPr lang="cs-CZ" altLang="cs-CZ" sz="2200">
                <a:latin typeface="+mj-lt"/>
              </a:rPr>
              <a:t>ke všem rozhodnutím týkajícím se </a:t>
            </a:r>
            <a:r>
              <a:rPr lang="cs-CZ" altLang="cs-CZ" sz="2200" b="1">
                <a:latin typeface="+mj-lt"/>
              </a:rPr>
              <a:t>podstatných záležitostí vzdělávání dětí a nezletilých žáků,</a:t>
            </a:r>
            <a:r>
              <a:rPr lang="cs-CZ" altLang="cs-CZ" sz="2200">
                <a:latin typeface="+mj-lt"/>
              </a:rPr>
              <a:t> přičemž jejich vyjádření musí být věnována pozornost; </a:t>
            </a:r>
          </a:p>
          <a:p>
            <a:pPr marL="109537" indent="0">
              <a:buNone/>
              <a:defRPr/>
            </a:pPr>
            <a:r>
              <a:rPr lang="cs-CZ" altLang="cs-CZ" sz="2200">
                <a:latin typeface="+mj-lt"/>
              </a:rPr>
              <a:t>d) na informace a </a:t>
            </a:r>
            <a:r>
              <a:rPr lang="cs-CZ" altLang="cs-CZ" sz="2200" b="1">
                <a:latin typeface="+mj-lt"/>
              </a:rPr>
              <a:t>poradenskou pomoc </a:t>
            </a:r>
            <a:r>
              <a:rPr lang="cs-CZ" altLang="cs-CZ" sz="2200">
                <a:latin typeface="+mj-lt"/>
              </a:rPr>
              <a:t>školy nebo školského poradenského zařízení v záležitostech týkajících se vzdělávání podle školského zákona (podle ustanovení § 21).</a:t>
            </a:r>
          </a:p>
          <a:p>
            <a:pPr>
              <a:defRPr/>
            </a:pPr>
            <a:endParaRPr lang="cs-CZ" altLang="cs-CZ" sz="2200">
              <a:latin typeface="+mj-lt"/>
            </a:endParaRPr>
          </a:p>
          <a:p>
            <a:pPr>
              <a:defRPr/>
            </a:pPr>
            <a:endParaRPr lang="cs-CZ" altLang="cs-CZ" sz="2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3723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05107A-8BD0-4BAE-A49E-0ECECBF3F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br>
              <a:rPr lang="cs-CZ" sz="4000"/>
            </a:br>
            <a:endParaRPr lang="cs-CZ" sz="40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82170D3-44DF-4EB6-BD8E-421E33EC4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200"/>
          </a:p>
          <a:p>
            <a:pPr marL="0" indent="0">
              <a:buNone/>
            </a:pPr>
            <a:endParaRPr lang="cs-CZ" sz="2200"/>
          </a:p>
          <a:p>
            <a:pPr marL="0" indent="0">
              <a:buNone/>
            </a:pPr>
            <a:r>
              <a:rPr lang="cs-CZ" sz="2200"/>
              <a:t>Ať se vám podaří najít optimální cesty ke spolupráci s rodiči, buďte trpělivými profesionály.</a:t>
            </a:r>
          </a:p>
          <a:p>
            <a:pPr marL="0" indent="0">
              <a:buNone/>
            </a:pPr>
            <a:r>
              <a:rPr lang="cs-CZ" sz="2200"/>
              <a:t>Projevíte-li zájem o žáka, budete mít cestu snazší.</a:t>
            </a:r>
          </a:p>
          <a:p>
            <a:pPr marL="0" indent="0">
              <a:buNone/>
            </a:pPr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85832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B80CFB7-3A44-4013-AFAA-E1912918A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marL="0" indent="0" fontAlgn="base"/>
            <a:br>
              <a:rPr lang="cs-CZ" sz="4000" b="1"/>
            </a:br>
            <a:r>
              <a:rPr lang="cs-CZ" sz="4000" b="1"/>
              <a:t>Funkce rodiny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5D0850-FBE5-4DE4-B2AA-9C9611D51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2200" b="1">
                <a:latin typeface="+mj-lt"/>
              </a:rPr>
              <a:t>Biologicko-reprodukční: </a:t>
            </a:r>
          </a:p>
          <a:p>
            <a:pPr fontAlgn="base"/>
            <a:r>
              <a:rPr lang="cs-CZ" sz="2200">
                <a:latin typeface="+mj-lt"/>
              </a:rPr>
              <a:t> narození dítěte- zajištění </a:t>
            </a:r>
            <a:r>
              <a:rPr lang="cs-CZ" sz="2200" b="1">
                <a:latin typeface="+mj-lt"/>
              </a:rPr>
              <a:t>reprodukce.</a:t>
            </a:r>
          </a:p>
          <a:p>
            <a:pPr marL="0" indent="0" fontAlgn="base">
              <a:buNone/>
            </a:pPr>
            <a:r>
              <a:rPr lang="cs-CZ" sz="2200" b="1">
                <a:latin typeface="+mj-lt"/>
              </a:rPr>
              <a:t>Socializačně-výchovná:</a:t>
            </a:r>
          </a:p>
          <a:p>
            <a:pPr fontAlgn="base"/>
            <a:r>
              <a:rPr lang="cs-CZ" sz="2200">
                <a:latin typeface="+mj-lt"/>
              </a:rPr>
              <a:t> péče o dítě, výchova, socializace </a:t>
            </a:r>
          </a:p>
          <a:p>
            <a:pPr fontAlgn="base"/>
            <a:r>
              <a:rPr lang="cs-CZ" sz="2200">
                <a:latin typeface="+mj-lt"/>
              </a:rPr>
              <a:t> zajištění osobních vztahů členů rodiny </a:t>
            </a:r>
          </a:p>
          <a:p>
            <a:pPr fontAlgn="base"/>
            <a:r>
              <a:rPr lang="cs-CZ" sz="2200">
                <a:latin typeface="+mj-lt"/>
              </a:rPr>
              <a:t> dohled na chování členů  rodiny a zajišťování dodržování norem; </a:t>
            </a:r>
          </a:p>
          <a:p>
            <a:pPr marL="0" indent="0" fontAlgn="base">
              <a:buNone/>
            </a:pPr>
            <a:r>
              <a:rPr lang="cs-CZ" sz="2200">
                <a:latin typeface="+mj-lt"/>
              </a:rPr>
              <a:t>    </a:t>
            </a:r>
            <a:br>
              <a:rPr lang="cs-CZ" sz="2200">
                <a:latin typeface="+mj-lt"/>
              </a:rPr>
            </a:br>
            <a:endParaRPr lang="cs-CZ" sz="2200">
              <a:latin typeface="+mj-lt"/>
            </a:endParaRPr>
          </a:p>
          <a:p>
            <a:pPr marL="0" indent="0">
              <a:buNone/>
            </a:pPr>
            <a:endParaRPr lang="cs-CZ" sz="2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362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2083A3-8DFF-4B64-B5DE-2AA25A19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BEBA34-F6C0-4703-A506-335071993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cs-CZ" sz="3200" b="1" dirty="0">
                <a:latin typeface="+mj-lt"/>
              </a:rPr>
              <a:t>Socializačně-výchovná + e</a:t>
            </a:r>
            <a:r>
              <a:rPr lang="cs-CZ" sz="3400" b="1" dirty="0">
                <a:latin typeface="+mj-lt"/>
              </a:rPr>
              <a:t>mocionální:</a:t>
            </a:r>
            <a:br>
              <a:rPr lang="cs-CZ" sz="3400" dirty="0">
                <a:latin typeface="+mj-lt"/>
              </a:rPr>
            </a:br>
            <a:r>
              <a:rPr lang="cs-CZ" sz="3400" dirty="0">
                <a:latin typeface="+mj-lt"/>
              </a:rPr>
              <a:t>• ochrana a pomoc svým členům, sdílení radosti;</a:t>
            </a:r>
          </a:p>
          <a:p>
            <a:pPr fontAlgn="base"/>
            <a:r>
              <a:rPr lang="cs-CZ" sz="3400" dirty="0">
                <a:latin typeface="+mj-lt"/>
              </a:rPr>
              <a:t> uspokojování důležitých potřeb dětem i dospělým (sociální styk, komunikace, láska, pomoc, jistota), </a:t>
            </a:r>
          </a:p>
          <a:p>
            <a:pPr fontAlgn="base"/>
            <a:r>
              <a:rPr lang="cs-CZ" sz="3400" b="1" dirty="0">
                <a:latin typeface="+mj-lt"/>
              </a:rPr>
              <a:t> ale i </a:t>
            </a:r>
            <a:r>
              <a:rPr lang="cs-CZ" sz="3400" dirty="0">
                <a:latin typeface="+mj-lt"/>
              </a:rPr>
              <a:t>vyvolávání nežádoucích jevů: problémů, konfliktů, frustrace;</a:t>
            </a:r>
          </a:p>
          <a:p>
            <a:pPr marL="0" indent="0" fontAlgn="base">
              <a:buNone/>
            </a:pPr>
            <a:r>
              <a:rPr lang="cs-CZ" sz="3400" b="1" dirty="0">
                <a:latin typeface="+mj-lt"/>
              </a:rPr>
              <a:t>Ekonomicko-zabezpečovací:</a:t>
            </a:r>
          </a:p>
          <a:p>
            <a:pPr marL="0" indent="0" fontAlgn="base">
              <a:buNone/>
            </a:pPr>
            <a:r>
              <a:rPr lang="cs-CZ" sz="3400" dirty="0">
                <a:latin typeface="+mj-lt"/>
              </a:rPr>
              <a:t>+ pracovní jednotka (zemědělci, rodinná firma).</a:t>
            </a:r>
          </a:p>
          <a:p>
            <a:pPr marL="0" lvl="0" indent="0">
              <a:buNone/>
            </a:pPr>
            <a:endParaRPr lang="cs-CZ" sz="3400" dirty="0">
              <a:latin typeface="+mj-lt"/>
            </a:endParaRPr>
          </a:p>
          <a:p>
            <a:endParaRPr lang="cs-CZ" sz="3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439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bsah obrázku rozmazání&#10;&#10;Popis byl vytvořen automaticky">
            <a:extLst>
              <a:ext uri="{FF2B5EF4-FFF2-40B4-BE49-F238E27FC236}">
                <a16:creationId xmlns:a16="http://schemas.microsoft.com/office/drawing/2014/main" id="{2B7A9A7C-4134-4BF9-92D3-2772FE5A6C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5279" b="10451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9240938-EB9B-487A-A32B-F8F2F21D1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/>
              <a:t>Úloha rodiny v socializaci lidského jedince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BB0D9A78-6005-4871-BBCD-E1591FA302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5128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2059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C086C1-BDC7-4A31-A873-B19EFF3A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/>
              <a:t>Co se </a:t>
            </a:r>
            <a:br>
              <a:rPr lang="cs-CZ" sz="4000"/>
            </a:br>
            <a:r>
              <a:rPr lang="cs-CZ" sz="4000"/>
              <a:t>proměňuje</a:t>
            </a:r>
            <a:br>
              <a:rPr lang="cs-CZ" sz="4000"/>
            </a:br>
            <a:r>
              <a:rPr lang="cs-CZ" sz="4000"/>
              <a:t>v rodině?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F1BF33-CEE2-456D-BD92-4A2474094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cs-CZ" sz="2000"/>
              <a:t>potřeby jejich členů i ostatních členů rodinného společenství, přizpůsobování se, ale i prosazování svých požadavků</a:t>
            </a:r>
          </a:p>
          <a:p>
            <a:r>
              <a:rPr lang="cs-CZ" sz="2000"/>
              <a:t>vztahy v rodině</a:t>
            </a:r>
          </a:p>
          <a:p>
            <a:r>
              <a:rPr lang="cs-CZ" sz="2000"/>
              <a:t>množství interakcí mezi dětmi a rodiči, </a:t>
            </a:r>
          </a:p>
          <a:p>
            <a:r>
              <a:rPr lang="cs-CZ" sz="2000"/>
              <a:t>výchovné situace a události, </a:t>
            </a:r>
          </a:p>
          <a:p>
            <a:r>
              <a:rPr lang="cs-CZ" sz="2000"/>
              <a:t>prostředky a  postupy.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4190303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Freeform: Shape 1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610DE45-CA74-4808-8A9D-9A6A9A12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3700"/>
              <a:t>Pojetí rodičovských stylů výchovy či způsobů výchovy  v rodině (Čáp, 1996 podle Darling, Steinberg, 1993)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8C5516-AF9D-4027-9D98-B726ACB7E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000">
              <a:latin typeface="+mj-lt"/>
            </a:endParaRPr>
          </a:p>
          <a:p>
            <a:r>
              <a:rPr lang="cs-CZ" sz="2000">
                <a:latin typeface="+mj-lt"/>
              </a:rPr>
              <a:t>Postoj kladný, láskyplný, akceptující;</a:t>
            </a:r>
          </a:p>
          <a:p>
            <a:r>
              <a:rPr lang="cs-CZ" sz="2000">
                <a:latin typeface="+mj-lt"/>
              </a:rPr>
              <a:t>Postoj zavrhující, záporný, chladný;</a:t>
            </a:r>
          </a:p>
          <a:p>
            <a:r>
              <a:rPr lang="cs-CZ" sz="2000">
                <a:latin typeface="+mj-lt"/>
              </a:rPr>
              <a:t>Postoj kontrolující, vyžadující plnění požadavků;</a:t>
            </a:r>
          </a:p>
          <a:p>
            <a:r>
              <a:rPr lang="cs-CZ" sz="2000">
                <a:latin typeface="+mj-lt"/>
              </a:rPr>
              <a:t>Postoj poskytující volnost a autonomii;</a:t>
            </a:r>
          </a:p>
          <a:p>
            <a:r>
              <a:rPr lang="cs-CZ" sz="2000">
                <a:latin typeface="+mj-lt"/>
              </a:rPr>
              <a:t>Postoj vyjadřující důslednost, resp. nedůslednost. </a:t>
            </a:r>
          </a:p>
          <a:p>
            <a:endParaRPr lang="cs-CZ" sz="20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806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8" name="Freeform: Shape 27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" name="Freeform: Shape 29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693622-CCCE-40AC-B092-598E9A76E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/>
              <a:t>Model čtyř stylů výchovy </a:t>
            </a:r>
            <a:br>
              <a:rPr lang="cs-CZ" sz="4000"/>
            </a:br>
            <a:r>
              <a:rPr lang="cs-CZ" sz="4000"/>
              <a:t>(Gillernová, I., Kebza, V. et al., 2011, s.124)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8970C-BCF6-4612-893F-5A1E058DF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/>
              <a:t>Autoritářský styl: </a:t>
            </a:r>
          </a:p>
          <a:p>
            <a:r>
              <a:rPr lang="cs-CZ" sz="2000"/>
              <a:t>působení náročných, kontrolujících a zároveň odmítajících rodičů, kteří nerespektují potřeby a přání dítěte; </a:t>
            </a:r>
          </a:p>
          <a:p>
            <a:r>
              <a:rPr lang="cs-CZ" sz="2000"/>
              <a:t>užívají „silové“ výchovné prostředky - požadují nejlepší výsledky ve škole, ale nepomáhají dítěti, neberou v úvahu jeho reálné možnosti a schopnosti.</a:t>
            </a:r>
          </a:p>
          <a:p>
            <a:pPr marL="0" indent="0">
              <a:buNone/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954688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0FF7B6-423F-4C2F-879C-CC5CC8921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5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cs-CZ"/>
              <a:t>Autoritativně vzájemný styl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12378B8-16FA-4147-851C-1A26D2ADD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030528"/>
            <a:ext cx="914400" cy="91440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6DF7CB-7A0C-4C90-8BD9-925A877B0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>
                <a:latin typeface="+mj-lt"/>
              </a:rPr>
              <a:t>Rodiče nároční a kontrolující, ale zároveň laskaví, akceptující potřeby a přání dítěte¸ </a:t>
            </a:r>
          </a:p>
          <a:p>
            <a:r>
              <a:rPr lang="cs-CZ">
                <a:latin typeface="+mj-lt"/>
              </a:rPr>
              <a:t>podporují diskusi, </a:t>
            </a:r>
          </a:p>
          <a:p>
            <a:r>
              <a:rPr lang="cs-CZ">
                <a:latin typeface="+mj-lt"/>
              </a:rPr>
              <a:t>pracují na společných pravidlech, na jejich dodržování trvají, </a:t>
            </a:r>
          </a:p>
          <a:p>
            <a:r>
              <a:rPr lang="cs-CZ">
                <a:latin typeface="+mj-lt"/>
              </a:rPr>
              <a:t>požadují dobré výsledky a současně dítěti pomáhají a podporují ho.</a:t>
            </a:r>
          </a:p>
          <a:p>
            <a:endParaRPr lang="cs-CZ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16644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1512</Words>
  <Application>Microsoft Office PowerPoint</Application>
  <PresentationFormat>Širokoúhlá obrazovka</PresentationFormat>
  <Paragraphs>146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Motiv Office</vt:lpstr>
      <vt:lpstr>Rodina a škola</vt:lpstr>
      <vt:lpstr>Literatura</vt:lpstr>
      <vt:lpstr> Funkce rodiny</vt:lpstr>
      <vt:lpstr>Prezentace aplikace PowerPoint</vt:lpstr>
      <vt:lpstr>Úloha rodiny v socializaci lidského jedince</vt:lpstr>
      <vt:lpstr>Co se  proměňuje v rodině?</vt:lpstr>
      <vt:lpstr>Pojetí rodičovských stylů výchovy či způsobů výchovy  v rodině (Čáp, 1996 podle Darling, Steinberg, 1993) </vt:lpstr>
      <vt:lpstr>Model čtyř stylů výchovy  (Gillernová, I., Kebza, V. et al., 2011, s.124)</vt:lpstr>
      <vt:lpstr>Autoritativně vzájemný styl</vt:lpstr>
      <vt:lpstr>Zanedbávající styl</vt:lpstr>
      <vt:lpstr>Shovívavý styl </vt:lpstr>
      <vt:lpstr>Škola a rodina jako partneři</vt:lpstr>
      <vt:lpstr>Pro zajímavost nabízím pohled rodičů na školu  https://docplayer.cz/4722088-Rodina-a-skola-partneri-nebo-souperi.html</vt:lpstr>
      <vt:lpstr>Výhody dobrých vztahů pro fungující spolupráci školy a rodiny: </vt:lpstr>
      <vt:lpstr>Formy spolupráce školy a rodiny</vt:lpstr>
      <vt:lpstr>Formy spolupráce školy a rodiny</vt:lpstr>
      <vt:lpstr>Neformální kontakty </vt:lpstr>
      <vt:lpstr>Nepřímá spolupráce, ovšem nenahrazující přímou komunikaci</vt:lpstr>
      <vt:lpstr>Prezentace aplikace PowerPoint</vt:lpstr>
      <vt:lpstr>Současné možnosti kontaktu školy s rodinou</vt:lpstr>
      <vt:lpstr>Způsob komunikace rodiny se školou z jiného úhlu pohledu</vt:lpstr>
      <vt:lpstr>Co stanovuje vztahy školy s rodinou?</vt:lpstr>
      <vt:lpstr>Povinnosti zákonných zástupců dětí a nezletilých žáků</vt:lpstr>
      <vt:lpstr>Práva zákonných zástupců dětí a nezletilých žáků právo: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škola</dc:title>
  <dc:creator>Hana Horká</dc:creator>
  <cp:lastModifiedBy>Hana Horká</cp:lastModifiedBy>
  <cp:revision>1</cp:revision>
  <dcterms:created xsi:type="dcterms:W3CDTF">2020-11-11T23:08:31Z</dcterms:created>
  <dcterms:modified xsi:type="dcterms:W3CDTF">2020-11-11T23:08:44Z</dcterms:modified>
</cp:coreProperties>
</file>