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handoutMasterIdLst>
    <p:handoutMasterId r:id="rId27"/>
  </p:handoutMasterIdLst>
  <p:sldIdLst>
    <p:sldId id="256" r:id="rId2"/>
    <p:sldId id="301" r:id="rId3"/>
    <p:sldId id="302" r:id="rId4"/>
    <p:sldId id="257" r:id="rId5"/>
    <p:sldId id="261" r:id="rId6"/>
    <p:sldId id="262" r:id="rId7"/>
    <p:sldId id="296" r:id="rId8"/>
    <p:sldId id="297" r:id="rId9"/>
    <p:sldId id="298" r:id="rId10"/>
    <p:sldId id="299" r:id="rId11"/>
    <p:sldId id="300" r:id="rId12"/>
    <p:sldId id="333" r:id="rId13"/>
    <p:sldId id="294" r:id="rId14"/>
    <p:sldId id="304" r:id="rId15"/>
    <p:sldId id="308" r:id="rId16"/>
    <p:sldId id="309" r:id="rId17"/>
    <p:sldId id="337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2" r:id="rId26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>
        <p:scale>
          <a:sx n="60" d="100"/>
          <a:sy n="60" d="100"/>
        </p:scale>
        <p:origin x="79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5E3CD7-F749-48B0-99FC-AC743911CB5C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3BE40B3-8B1A-4391-869E-4235E84D8375}">
      <dgm:prSet phldrT="[Text]" custT="1"/>
      <dgm:spPr/>
      <dgm:t>
        <a:bodyPr/>
        <a:lstStyle/>
        <a:p>
          <a:r>
            <a:rPr lang="cs-CZ" sz="2000" dirty="0"/>
            <a:t>postoj k životu</a:t>
          </a:r>
        </a:p>
      </dgm:t>
    </dgm:pt>
    <dgm:pt modelId="{6438474E-E5E4-4F39-B100-6A555A65424C}" type="parTrans" cxnId="{B4ECE24F-636C-47B0-A01C-1C5B003B505B}">
      <dgm:prSet/>
      <dgm:spPr/>
      <dgm:t>
        <a:bodyPr/>
        <a:lstStyle/>
        <a:p>
          <a:endParaRPr lang="cs-CZ"/>
        </a:p>
      </dgm:t>
    </dgm:pt>
    <dgm:pt modelId="{19D3B870-8A94-4E3D-A7AD-CD7A3E1548F9}" type="sibTrans" cxnId="{B4ECE24F-636C-47B0-A01C-1C5B003B505B}">
      <dgm:prSet/>
      <dgm:spPr/>
      <dgm:t>
        <a:bodyPr/>
        <a:lstStyle/>
        <a:p>
          <a:endParaRPr lang="cs-CZ"/>
        </a:p>
      </dgm:t>
    </dgm:pt>
    <dgm:pt modelId="{170665AD-BFB3-4614-96EC-BDD393279BA6}">
      <dgm:prSet phldrT="[Text]" custT="1"/>
      <dgm:spPr/>
      <dgm:t>
        <a:bodyPr/>
        <a:lstStyle/>
        <a:p>
          <a:r>
            <a:rPr lang="cs-CZ" sz="2000" dirty="0"/>
            <a:t>světový názor </a:t>
          </a:r>
        </a:p>
      </dgm:t>
    </dgm:pt>
    <dgm:pt modelId="{70508D8B-D487-441F-AF30-165EAC06C17F}" type="parTrans" cxnId="{267D27BA-F26C-49A4-B228-59497791DC89}">
      <dgm:prSet/>
      <dgm:spPr/>
      <dgm:t>
        <a:bodyPr/>
        <a:lstStyle/>
        <a:p>
          <a:endParaRPr lang="cs-CZ"/>
        </a:p>
      </dgm:t>
    </dgm:pt>
    <dgm:pt modelId="{47A23D54-7632-4BC3-96C4-14699D678CA5}" type="sibTrans" cxnId="{267D27BA-F26C-49A4-B228-59497791DC89}">
      <dgm:prSet/>
      <dgm:spPr/>
      <dgm:t>
        <a:bodyPr/>
        <a:lstStyle/>
        <a:p>
          <a:endParaRPr lang="cs-CZ"/>
        </a:p>
      </dgm:t>
    </dgm:pt>
    <dgm:pt modelId="{F7C18DB1-B0C3-4889-B226-138C45764A9B}">
      <dgm:prSet phldrT="[Text]" custT="1"/>
      <dgm:spPr/>
      <dgm:t>
        <a:bodyPr/>
        <a:lstStyle/>
        <a:p>
          <a:r>
            <a:rPr lang="cs-CZ" sz="2000" dirty="0"/>
            <a:t>přístup ke </a:t>
          </a:r>
          <a:r>
            <a:rPr lang="cs-CZ" sz="2000" dirty="0" err="1"/>
            <a:t>společnostilidem</a:t>
          </a:r>
          <a:r>
            <a:rPr lang="cs-CZ" sz="2000" dirty="0"/>
            <a:t>  </a:t>
          </a:r>
        </a:p>
      </dgm:t>
    </dgm:pt>
    <dgm:pt modelId="{404CBF81-62A8-44D5-9791-69BD992CA351}" type="parTrans" cxnId="{FB893007-C453-47A7-91E8-2C801A30493E}">
      <dgm:prSet/>
      <dgm:spPr/>
      <dgm:t>
        <a:bodyPr/>
        <a:lstStyle/>
        <a:p>
          <a:endParaRPr lang="cs-CZ"/>
        </a:p>
      </dgm:t>
    </dgm:pt>
    <dgm:pt modelId="{F4F4CA62-9637-4851-972E-539B306284BE}" type="sibTrans" cxnId="{FB893007-C453-47A7-91E8-2C801A30493E}">
      <dgm:prSet/>
      <dgm:spPr/>
      <dgm:t>
        <a:bodyPr/>
        <a:lstStyle/>
        <a:p>
          <a:endParaRPr lang="cs-CZ"/>
        </a:p>
      </dgm:t>
    </dgm:pt>
    <dgm:pt modelId="{4C6742DB-A539-4CD8-8950-D63A51A78636}">
      <dgm:prSet phldrT="[Text]" custT="1"/>
      <dgm:spPr/>
      <dgm:t>
        <a:bodyPr/>
        <a:lstStyle/>
        <a:p>
          <a:r>
            <a:rPr lang="cs-CZ" sz="2000" dirty="0"/>
            <a:t>hodnotový systém, věk, apod.</a:t>
          </a:r>
        </a:p>
      </dgm:t>
    </dgm:pt>
    <dgm:pt modelId="{FFE06F63-EC6B-42DA-B880-CF258FDE4C4B}" type="parTrans" cxnId="{7D4ED38D-B9E7-44F2-B09A-9F89785E950D}">
      <dgm:prSet/>
      <dgm:spPr/>
      <dgm:t>
        <a:bodyPr/>
        <a:lstStyle/>
        <a:p>
          <a:endParaRPr lang="cs-CZ"/>
        </a:p>
      </dgm:t>
    </dgm:pt>
    <dgm:pt modelId="{782B825C-C7BA-4183-A44A-8D240330F26B}" type="sibTrans" cxnId="{7D4ED38D-B9E7-44F2-B09A-9F89785E950D}">
      <dgm:prSet/>
      <dgm:spPr/>
      <dgm:t>
        <a:bodyPr/>
        <a:lstStyle/>
        <a:p>
          <a:endParaRPr lang="cs-CZ"/>
        </a:p>
      </dgm:t>
    </dgm:pt>
    <dgm:pt modelId="{A3EB1CDA-9116-4141-8EB7-1E5095B282BE}">
      <dgm:prSet/>
      <dgm:spPr/>
      <dgm:t>
        <a:bodyPr/>
        <a:lstStyle/>
        <a:p>
          <a:r>
            <a:rPr lang="cs-CZ" dirty="0"/>
            <a:t>výklad svobody </a:t>
          </a:r>
        </a:p>
      </dgm:t>
    </dgm:pt>
    <dgm:pt modelId="{12C7620A-C34D-4705-B975-D9F0DF23375D}" type="parTrans" cxnId="{912C1F22-E49B-4361-B023-710FEEF2925E}">
      <dgm:prSet/>
      <dgm:spPr/>
      <dgm:t>
        <a:bodyPr/>
        <a:lstStyle/>
        <a:p>
          <a:endParaRPr lang="cs-CZ"/>
        </a:p>
      </dgm:t>
    </dgm:pt>
    <dgm:pt modelId="{37E0B66F-DE2D-42CA-B28A-84D14A173087}" type="sibTrans" cxnId="{912C1F22-E49B-4361-B023-710FEEF2925E}">
      <dgm:prSet/>
      <dgm:spPr/>
      <dgm:t>
        <a:bodyPr/>
        <a:lstStyle/>
        <a:p>
          <a:endParaRPr lang="cs-CZ"/>
        </a:p>
      </dgm:t>
    </dgm:pt>
    <dgm:pt modelId="{51EF0F4A-BB32-4893-BF80-863330F34012}">
      <dgm:prSet custT="1"/>
      <dgm:spPr/>
      <dgm:t>
        <a:bodyPr/>
        <a:lstStyle/>
        <a:p>
          <a:r>
            <a:rPr lang="cs-CZ" sz="2000" dirty="0"/>
            <a:t>vztah k povinnostem </a:t>
          </a:r>
        </a:p>
      </dgm:t>
    </dgm:pt>
    <dgm:pt modelId="{8D730F8B-5D09-4A21-9135-6C9F3A2C8F1A}" type="parTrans" cxnId="{57D315C8-CCED-48EE-9BEC-EEA0F5867DB3}">
      <dgm:prSet/>
      <dgm:spPr/>
      <dgm:t>
        <a:bodyPr/>
        <a:lstStyle/>
        <a:p>
          <a:endParaRPr lang="cs-CZ"/>
        </a:p>
      </dgm:t>
    </dgm:pt>
    <dgm:pt modelId="{8A62C26F-F30C-47CB-9432-30D62C8A04C0}" type="sibTrans" cxnId="{57D315C8-CCED-48EE-9BEC-EEA0F5867DB3}">
      <dgm:prSet/>
      <dgm:spPr/>
      <dgm:t>
        <a:bodyPr/>
        <a:lstStyle/>
        <a:p>
          <a:endParaRPr lang="cs-CZ"/>
        </a:p>
      </dgm:t>
    </dgm:pt>
    <dgm:pt modelId="{228E3361-5FEE-4104-B4FF-853EE65BA72B}" type="pres">
      <dgm:prSet presAssocID="{2D5E3CD7-F749-48B0-99FC-AC743911CB5C}" presName="Name0" presStyleCnt="0">
        <dgm:presLayoutVars>
          <dgm:dir/>
          <dgm:resizeHandles val="exact"/>
        </dgm:presLayoutVars>
      </dgm:prSet>
      <dgm:spPr/>
    </dgm:pt>
    <dgm:pt modelId="{A0741434-AB0E-4DC9-A91E-553617087748}" type="pres">
      <dgm:prSet presAssocID="{E3BE40B3-8B1A-4391-869E-4235E84D8375}" presName="Name5" presStyleLbl="vennNode1" presStyleIdx="0" presStyleCnt="6" custScaleY="141687">
        <dgm:presLayoutVars>
          <dgm:bulletEnabled val="1"/>
        </dgm:presLayoutVars>
      </dgm:prSet>
      <dgm:spPr/>
    </dgm:pt>
    <dgm:pt modelId="{04E3F1FF-2376-410B-AA3E-176DAF0A9C66}" type="pres">
      <dgm:prSet presAssocID="{19D3B870-8A94-4E3D-A7AD-CD7A3E1548F9}" presName="space" presStyleCnt="0"/>
      <dgm:spPr/>
    </dgm:pt>
    <dgm:pt modelId="{0266D55D-A106-48B2-9A27-ADAE0954E83A}" type="pres">
      <dgm:prSet presAssocID="{170665AD-BFB3-4614-96EC-BDD393279BA6}" presName="Name5" presStyleLbl="vennNode1" presStyleIdx="1" presStyleCnt="6">
        <dgm:presLayoutVars>
          <dgm:bulletEnabled val="1"/>
        </dgm:presLayoutVars>
      </dgm:prSet>
      <dgm:spPr/>
    </dgm:pt>
    <dgm:pt modelId="{881E555C-91AF-4D02-9BD4-8D61EBEF4EB1}" type="pres">
      <dgm:prSet presAssocID="{47A23D54-7632-4BC3-96C4-14699D678CA5}" presName="space" presStyleCnt="0"/>
      <dgm:spPr/>
    </dgm:pt>
    <dgm:pt modelId="{2495AE0B-F4DB-4AB0-A545-45801886E70D}" type="pres">
      <dgm:prSet presAssocID="{F7C18DB1-B0C3-4889-B226-138C45764A9B}" presName="Name5" presStyleLbl="vennNode1" presStyleIdx="2" presStyleCnt="6" custScaleY="146533" custLinFactNeighborX="7064" custLinFactNeighborY="0">
        <dgm:presLayoutVars>
          <dgm:bulletEnabled val="1"/>
        </dgm:presLayoutVars>
      </dgm:prSet>
      <dgm:spPr/>
    </dgm:pt>
    <dgm:pt modelId="{47FE72D3-C066-4734-9C71-E5F54A7D62D2}" type="pres">
      <dgm:prSet presAssocID="{F4F4CA62-9637-4851-972E-539B306284BE}" presName="space" presStyleCnt="0"/>
      <dgm:spPr/>
    </dgm:pt>
    <dgm:pt modelId="{F1028670-4543-47FA-886F-0DEF786B9C18}" type="pres">
      <dgm:prSet presAssocID="{4C6742DB-A539-4CD8-8950-D63A51A78636}" presName="Name5" presStyleLbl="vennNode1" presStyleIdx="3" presStyleCnt="6">
        <dgm:presLayoutVars>
          <dgm:bulletEnabled val="1"/>
        </dgm:presLayoutVars>
      </dgm:prSet>
      <dgm:spPr/>
    </dgm:pt>
    <dgm:pt modelId="{AC7AEF9E-629F-40AD-806E-C4F57830445D}" type="pres">
      <dgm:prSet presAssocID="{782B825C-C7BA-4183-A44A-8D240330F26B}" presName="space" presStyleCnt="0"/>
      <dgm:spPr/>
    </dgm:pt>
    <dgm:pt modelId="{9FDBC6DC-A78B-4582-AEDD-4072A894624C}" type="pres">
      <dgm:prSet presAssocID="{51EF0F4A-BB32-4893-BF80-863330F34012}" presName="Name5" presStyleLbl="vennNode1" presStyleIdx="4" presStyleCnt="6" custScaleY="175594" custLinFactNeighborX="-9424" custLinFactNeighborY="-2538">
        <dgm:presLayoutVars>
          <dgm:bulletEnabled val="1"/>
        </dgm:presLayoutVars>
      </dgm:prSet>
      <dgm:spPr/>
    </dgm:pt>
    <dgm:pt modelId="{F23BA066-E701-417B-A66B-33FB69776D1A}" type="pres">
      <dgm:prSet presAssocID="{8A62C26F-F30C-47CB-9432-30D62C8A04C0}" presName="space" presStyleCnt="0"/>
      <dgm:spPr/>
    </dgm:pt>
    <dgm:pt modelId="{301F18BB-445E-41C3-9C88-4A27402D5506}" type="pres">
      <dgm:prSet presAssocID="{A3EB1CDA-9116-4141-8EB7-1E5095B282BE}" presName="Name5" presStyleLbl="vennNode1" presStyleIdx="5" presStyleCnt="6">
        <dgm:presLayoutVars>
          <dgm:bulletEnabled val="1"/>
        </dgm:presLayoutVars>
      </dgm:prSet>
      <dgm:spPr/>
    </dgm:pt>
  </dgm:ptLst>
  <dgm:cxnLst>
    <dgm:cxn modelId="{FB893007-C453-47A7-91E8-2C801A30493E}" srcId="{2D5E3CD7-F749-48B0-99FC-AC743911CB5C}" destId="{F7C18DB1-B0C3-4889-B226-138C45764A9B}" srcOrd="2" destOrd="0" parTransId="{404CBF81-62A8-44D5-9791-69BD992CA351}" sibTransId="{F4F4CA62-9637-4851-972E-539B306284BE}"/>
    <dgm:cxn modelId="{912C1F22-E49B-4361-B023-710FEEF2925E}" srcId="{2D5E3CD7-F749-48B0-99FC-AC743911CB5C}" destId="{A3EB1CDA-9116-4141-8EB7-1E5095B282BE}" srcOrd="5" destOrd="0" parTransId="{12C7620A-C34D-4705-B975-D9F0DF23375D}" sibTransId="{37E0B66F-DE2D-42CA-B28A-84D14A173087}"/>
    <dgm:cxn modelId="{C14CAF45-3762-45DF-9483-3B7DEAED973D}" type="presOf" srcId="{E3BE40B3-8B1A-4391-869E-4235E84D8375}" destId="{A0741434-AB0E-4DC9-A91E-553617087748}" srcOrd="0" destOrd="0" presId="urn:microsoft.com/office/officeart/2005/8/layout/venn3"/>
    <dgm:cxn modelId="{FEB6DA69-59D9-413D-A148-80879AA8BA3F}" type="presOf" srcId="{A3EB1CDA-9116-4141-8EB7-1E5095B282BE}" destId="{301F18BB-445E-41C3-9C88-4A27402D5506}" srcOrd="0" destOrd="0" presId="urn:microsoft.com/office/officeart/2005/8/layout/venn3"/>
    <dgm:cxn modelId="{B4ECE24F-636C-47B0-A01C-1C5B003B505B}" srcId="{2D5E3CD7-F749-48B0-99FC-AC743911CB5C}" destId="{E3BE40B3-8B1A-4391-869E-4235E84D8375}" srcOrd="0" destOrd="0" parTransId="{6438474E-E5E4-4F39-B100-6A555A65424C}" sibTransId="{19D3B870-8A94-4E3D-A7AD-CD7A3E1548F9}"/>
    <dgm:cxn modelId="{38BA4F70-831B-4559-ABDE-3EF39C1AE41F}" type="presOf" srcId="{4C6742DB-A539-4CD8-8950-D63A51A78636}" destId="{F1028670-4543-47FA-886F-0DEF786B9C18}" srcOrd="0" destOrd="0" presId="urn:microsoft.com/office/officeart/2005/8/layout/venn3"/>
    <dgm:cxn modelId="{14F10A88-C995-46F2-93D7-3FEF7E112589}" type="presOf" srcId="{F7C18DB1-B0C3-4889-B226-138C45764A9B}" destId="{2495AE0B-F4DB-4AB0-A545-45801886E70D}" srcOrd="0" destOrd="0" presId="urn:microsoft.com/office/officeart/2005/8/layout/venn3"/>
    <dgm:cxn modelId="{7D4ED38D-B9E7-44F2-B09A-9F89785E950D}" srcId="{2D5E3CD7-F749-48B0-99FC-AC743911CB5C}" destId="{4C6742DB-A539-4CD8-8950-D63A51A78636}" srcOrd="3" destOrd="0" parTransId="{FFE06F63-EC6B-42DA-B880-CF258FDE4C4B}" sibTransId="{782B825C-C7BA-4183-A44A-8D240330F26B}"/>
    <dgm:cxn modelId="{11298A8E-6CA9-45C1-B4C9-8880CDFBD95E}" type="presOf" srcId="{2D5E3CD7-F749-48B0-99FC-AC743911CB5C}" destId="{228E3361-5FEE-4104-B4FF-853EE65BA72B}" srcOrd="0" destOrd="0" presId="urn:microsoft.com/office/officeart/2005/8/layout/venn3"/>
    <dgm:cxn modelId="{267D27BA-F26C-49A4-B228-59497791DC89}" srcId="{2D5E3CD7-F749-48B0-99FC-AC743911CB5C}" destId="{170665AD-BFB3-4614-96EC-BDD393279BA6}" srcOrd="1" destOrd="0" parTransId="{70508D8B-D487-441F-AF30-165EAC06C17F}" sibTransId="{47A23D54-7632-4BC3-96C4-14699D678CA5}"/>
    <dgm:cxn modelId="{D51DA3C3-AF88-4445-B878-9528836C61F5}" type="presOf" srcId="{170665AD-BFB3-4614-96EC-BDD393279BA6}" destId="{0266D55D-A106-48B2-9A27-ADAE0954E83A}" srcOrd="0" destOrd="0" presId="urn:microsoft.com/office/officeart/2005/8/layout/venn3"/>
    <dgm:cxn modelId="{57D315C8-CCED-48EE-9BEC-EEA0F5867DB3}" srcId="{2D5E3CD7-F749-48B0-99FC-AC743911CB5C}" destId="{51EF0F4A-BB32-4893-BF80-863330F34012}" srcOrd="4" destOrd="0" parTransId="{8D730F8B-5D09-4A21-9135-6C9F3A2C8F1A}" sibTransId="{8A62C26F-F30C-47CB-9432-30D62C8A04C0}"/>
    <dgm:cxn modelId="{E0BABAE3-6436-4EAD-8432-900DA70A1F66}" type="presOf" srcId="{51EF0F4A-BB32-4893-BF80-863330F34012}" destId="{9FDBC6DC-A78B-4582-AEDD-4072A894624C}" srcOrd="0" destOrd="0" presId="urn:microsoft.com/office/officeart/2005/8/layout/venn3"/>
    <dgm:cxn modelId="{CD6F38C0-B775-480C-BF36-2C0B8B778060}" type="presParOf" srcId="{228E3361-5FEE-4104-B4FF-853EE65BA72B}" destId="{A0741434-AB0E-4DC9-A91E-553617087748}" srcOrd="0" destOrd="0" presId="urn:microsoft.com/office/officeart/2005/8/layout/venn3"/>
    <dgm:cxn modelId="{C1B7BA36-A354-4022-936E-6855E2FBE8D6}" type="presParOf" srcId="{228E3361-5FEE-4104-B4FF-853EE65BA72B}" destId="{04E3F1FF-2376-410B-AA3E-176DAF0A9C66}" srcOrd="1" destOrd="0" presId="urn:microsoft.com/office/officeart/2005/8/layout/venn3"/>
    <dgm:cxn modelId="{63712C10-3444-4085-94E0-1913C07C2F45}" type="presParOf" srcId="{228E3361-5FEE-4104-B4FF-853EE65BA72B}" destId="{0266D55D-A106-48B2-9A27-ADAE0954E83A}" srcOrd="2" destOrd="0" presId="urn:microsoft.com/office/officeart/2005/8/layout/venn3"/>
    <dgm:cxn modelId="{CAB501FD-546E-489C-B4CA-478D5E9E4DD9}" type="presParOf" srcId="{228E3361-5FEE-4104-B4FF-853EE65BA72B}" destId="{881E555C-91AF-4D02-9BD4-8D61EBEF4EB1}" srcOrd="3" destOrd="0" presId="urn:microsoft.com/office/officeart/2005/8/layout/venn3"/>
    <dgm:cxn modelId="{74F97125-81CF-4320-813C-805629B331B9}" type="presParOf" srcId="{228E3361-5FEE-4104-B4FF-853EE65BA72B}" destId="{2495AE0B-F4DB-4AB0-A545-45801886E70D}" srcOrd="4" destOrd="0" presId="urn:microsoft.com/office/officeart/2005/8/layout/venn3"/>
    <dgm:cxn modelId="{131C88FB-9A27-44D4-931F-599EE93DFDA6}" type="presParOf" srcId="{228E3361-5FEE-4104-B4FF-853EE65BA72B}" destId="{47FE72D3-C066-4734-9C71-E5F54A7D62D2}" srcOrd="5" destOrd="0" presId="urn:microsoft.com/office/officeart/2005/8/layout/venn3"/>
    <dgm:cxn modelId="{820C7DB4-32A0-4DAD-AAC6-745A5CAD14E4}" type="presParOf" srcId="{228E3361-5FEE-4104-B4FF-853EE65BA72B}" destId="{F1028670-4543-47FA-886F-0DEF786B9C18}" srcOrd="6" destOrd="0" presId="urn:microsoft.com/office/officeart/2005/8/layout/venn3"/>
    <dgm:cxn modelId="{A2F835C5-8042-4F77-AF87-3EEACE7B272C}" type="presParOf" srcId="{228E3361-5FEE-4104-B4FF-853EE65BA72B}" destId="{AC7AEF9E-629F-40AD-806E-C4F57830445D}" srcOrd="7" destOrd="0" presId="urn:microsoft.com/office/officeart/2005/8/layout/venn3"/>
    <dgm:cxn modelId="{62111371-C0E2-4C97-9460-EC1929D12256}" type="presParOf" srcId="{228E3361-5FEE-4104-B4FF-853EE65BA72B}" destId="{9FDBC6DC-A78B-4582-AEDD-4072A894624C}" srcOrd="8" destOrd="0" presId="urn:microsoft.com/office/officeart/2005/8/layout/venn3"/>
    <dgm:cxn modelId="{6E464D40-9F40-48E3-9FA2-672BD569E7E6}" type="presParOf" srcId="{228E3361-5FEE-4104-B4FF-853EE65BA72B}" destId="{F23BA066-E701-417B-A66B-33FB69776D1A}" srcOrd="9" destOrd="0" presId="urn:microsoft.com/office/officeart/2005/8/layout/venn3"/>
    <dgm:cxn modelId="{EFB3B979-6E82-4172-8B70-0106D10004AA}" type="presParOf" srcId="{228E3361-5FEE-4104-B4FF-853EE65BA72B}" destId="{301F18BB-445E-41C3-9C88-4A27402D5506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58F482-B93E-42E4-B84C-97995A499FBB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CBCB662-CD1E-469B-A1E7-0FD2BBB5D3DB}">
      <dgm:prSet phldrT="[Text]" custT="1"/>
      <dgm:spPr/>
      <dgm:t>
        <a:bodyPr/>
        <a:lstStyle/>
        <a:p>
          <a:r>
            <a:rPr lang="cs-CZ" sz="2400" dirty="0"/>
            <a:t>neuchylujeme se k represivním opatřením</a:t>
          </a:r>
          <a:r>
            <a:rPr lang="cs-CZ" sz="2300" dirty="0"/>
            <a:t>, </a:t>
          </a:r>
        </a:p>
      </dgm:t>
    </dgm:pt>
    <dgm:pt modelId="{34FDCB8E-EFFE-4030-8080-F37CF6EE8EBC}" type="parTrans" cxnId="{0CB72690-E16A-474F-8DCA-D6587A6401D4}">
      <dgm:prSet/>
      <dgm:spPr/>
      <dgm:t>
        <a:bodyPr/>
        <a:lstStyle/>
        <a:p>
          <a:endParaRPr lang="cs-CZ"/>
        </a:p>
      </dgm:t>
    </dgm:pt>
    <dgm:pt modelId="{2C6A6186-37C7-4A0C-A803-DFC0A6C78F90}" type="sibTrans" cxnId="{0CB72690-E16A-474F-8DCA-D6587A6401D4}">
      <dgm:prSet/>
      <dgm:spPr/>
      <dgm:t>
        <a:bodyPr/>
        <a:lstStyle/>
        <a:p>
          <a:endParaRPr lang="cs-CZ"/>
        </a:p>
      </dgm:t>
    </dgm:pt>
    <dgm:pt modelId="{33D8E553-87A9-4862-9CDB-59086990468F}">
      <dgm:prSet phldrT="[Text]"/>
      <dgm:spPr/>
      <dgm:t>
        <a:bodyPr/>
        <a:lstStyle/>
        <a:p>
          <a:r>
            <a:rPr lang="cs-CZ" dirty="0"/>
            <a:t>trpělivost</a:t>
          </a:r>
        </a:p>
      </dgm:t>
    </dgm:pt>
    <dgm:pt modelId="{3EB1AA68-8244-4AB8-B93C-4E9CD27FBA53}" type="parTrans" cxnId="{B50F0BDB-939F-47DE-9322-333C8ABDEA5B}">
      <dgm:prSet/>
      <dgm:spPr/>
      <dgm:t>
        <a:bodyPr/>
        <a:lstStyle/>
        <a:p>
          <a:endParaRPr lang="cs-CZ"/>
        </a:p>
      </dgm:t>
    </dgm:pt>
    <dgm:pt modelId="{7BDD9F71-EB22-4247-9EDF-24CFA51B428C}" type="sibTrans" cxnId="{B50F0BDB-939F-47DE-9322-333C8ABDEA5B}">
      <dgm:prSet/>
      <dgm:spPr/>
      <dgm:t>
        <a:bodyPr/>
        <a:lstStyle/>
        <a:p>
          <a:endParaRPr lang="cs-CZ"/>
        </a:p>
      </dgm:t>
    </dgm:pt>
    <dgm:pt modelId="{0322271F-BDB1-4585-A6BE-21BF059F3704}">
      <dgm:prSet phldrT="[Text]" custT="1"/>
      <dgm:spPr/>
      <dgm:t>
        <a:bodyPr/>
        <a:lstStyle/>
        <a:p>
          <a:r>
            <a:rPr lang="cs-CZ" sz="2400" dirty="0" err="1"/>
            <a:t>nehážeme</a:t>
          </a:r>
          <a:r>
            <a:rPr lang="cs-CZ" sz="2400" dirty="0"/>
            <a:t> nikoho přes palubu</a:t>
          </a:r>
        </a:p>
      </dgm:t>
    </dgm:pt>
    <dgm:pt modelId="{29DCCFCD-CC32-4078-87A9-883179138D0E}" type="parTrans" cxnId="{0C1ED972-D620-4C7C-87D3-02E5A171C57C}">
      <dgm:prSet/>
      <dgm:spPr/>
      <dgm:t>
        <a:bodyPr/>
        <a:lstStyle/>
        <a:p>
          <a:endParaRPr lang="cs-CZ"/>
        </a:p>
      </dgm:t>
    </dgm:pt>
    <dgm:pt modelId="{3E056296-5A19-4229-969D-1F80AF483A9D}" type="sibTrans" cxnId="{0C1ED972-D620-4C7C-87D3-02E5A171C57C}">
      <dgm:prSet/>
      <dgm:spPr/>
      <dgm:t>
        <a:bodyPr/>
        <a:lstStyle/>
        <a:p>
          <a:endParaRPr lang="cs-CZ"/>
        </a:p>
      </dgm:t>
    </dgm:pt>
    <dgm:pt modelId="{4104ECA5-BC1A-41F5-930A-8E0DC1B14E6B}">
      <dgm:prSet phldrT="[Text]"/>
      <dgm:spPr/>
      <dgm:t>
        <a:bodyPr/>
        <a:lstStyle/>
        <a:p>
          <a:r>
            <a:rPr lang="cs-CZ" dirty="0"/>
            <a:t>nezatrpkneme</a:t>
          </a:r>
        </a:p>
      </dgm:t>
    </dgm:pt>
    <dgm:pt modelId="{E2B66EBD-E812-46BE-A1D1-3439610429A5}" type="parTrans" cxnId="{CD9E28F8-0DD3-454A-B4C6-D84FEB403A61}">
      <dgm:prSet/>
      <dgm:spPr/>
      <dgm:t>
        <a:bodyPr/>
        <a:lstStyle/>
        <a:p>
          <a:endParaRPr lang="cs-CZ"/>
        </a:p>
      </dgm:t>
    </dgm:pt>
    <dgm:pt modelId="{6D98D04E-FF7F-4C77-8FED-D08430CF08AD}" type="sibTrans" cxnId="{CD9E28F8-0DD3-454A-B4C6-D84FEB403A61}">
      <dgm:prSet/>
      <dgm:spPr/>
      <dgm:t>
        <a:bodyPr/>
        <a:lstStyle/>
        <a:p>
          <a:endParaRPr lang="cs-CZ"/>
        </a:p>
      </dgm:t>
    </dgm:pt>
    <dgm:pt modelId="{4410A5DD-1B81-4581-A2E5-B5EFD6C35BE6}">
      <dgm:prSet/>
      <dgm:spPr/>
      <dgm:t>
        <a:bodyPr/>
        <a:lstStyle/>
        <a:p>
          <a:r>
            <a:rPr lang="cs-CZ" dirty="0"/>
            <a:t>nejdříve řešíme sami, pak s vedením školy </a:t>
          </a:r>
        </a:p>
      </dgm:t>
    </dgm:pt>
    <dgm:pt modelId="{95659374-6436-41B0-AFD2-60D6D18BBF5F}" type="parTrans" cxnId="{426610C5-EAEE-4599-B4CD-BE74D2744BF6}">
      <dgm:prSet/>
      <dgm:spPr/>
      <dgm:t>
        <a:bodyPr/>
        <a:lstStyle/>
        <a:p>
          <a:endParaRPr lang="cs-CZ"/>
        </a:p>
      </dgm:t>
    </dgm:pt>
    <dgm:pt modelId="{A219CDD9-BE82-4C50-AF64-D3B90290AF8F}" type="sibTrans" cxnId="{426610C5-EAEE-4599-B4CD-BE74D2744BF6}">
      <dgm:prSet/>
      <dgm:spPr/>
      <dgm:t>
        <a:bodyPr/>
        <a:lstStyle/>
        <a:p>
          <a:endParaRPr lang="cs-CZ"/>
        </a:p>
      </dgm:t>
    </dgm:pt>
    <dgm:pt modelId="{BDF433BE-2310-4C19-8329-153BFF4EC009}">
      <dgm:prSet/>
      <dgm:spPr/>
      <dgm:t>
        <a:bodyPr/>
        <a:lstStyle/>
        <a:p>
          <a:r>
            <a:rPr lang="cs-CZ" dirty="0">
              <a:solidFill>
                <a:srgbClr val="C00000"/>
              </a:solidFill>
            </a:rPr>
            <a:t>Jako detektivové pátráme po příčinách chování.</a:t>
          </a:r>
        </a:p>
      </dgm:t>
    </dgm:pt>
    <dgm:pt modelId="{329AC468-0416-4847-A94D-20F3D3044083}" type="parTrans" cxnId="{0C9A7D1C-0C2C-4B5C-A421-B19BCAA5CD08}">
      <dgm:prSet/>
      <dgm:spPr/>
      <dgm:t>
        <a:bodyPr/>
        <a:lstStyle/>
        <a:p>
          <a:endParaRPr lang="cs-CZ"/>
        </a:p>
      </dgm:t>
    </dgm:pt>
    <dgm:pt modelId="{07E67D56-61F5-4763-8B2D-A7C30CBBC04A}" type="sibTrans" cxnId="{0C9A7D1C-0C2C-4B5C-A421-B19BCAA5CD08}">
      <dgm:prSet/>
      <dgm:spPr/>
      <dgm:t>
        <a:bodyPr/>
        <a:lstStyle/>
        <a:p>
          <a:endParaRPr lang="cs-CZ"/>
        </a:p>
      </dgm:t>
    </dgm:pt>
    <dgm:pt modelId="{0034FC98-97F9-4B03-B6FB-F4AAD00CF283}" type="pres">
      <dgm:prSet presAssocID="{CC58F482-B93E-42E4-B84C-97995A499FB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4914E9B9-3E8C-472F-BDFD-7C46A6B885FE}" type="pres">
      <dgm:prSet presAssocID="{FCBCB662-CD1E-469B-A1E7-0FD2BBB5D3DB}" presName="singleCycle" presStyleCnt="0"/>
      <dgm:spPr/>
    </dgm:pt>
    <dgm:pt modelId="{E50E2DE9-1CC4-44BA-88B3-53B0E4D531B2}" type="pres">
      <dgm:prSet presAssocID="{FCBCB662-CD1E-469B-A1E7-0FD2BBB5D3DB}" presName="singleCenter" presStyleLbl="node1" presStyleIdx="0" presStyleCnt="6" custScaleX="228233" custLinFactNeighborX="-2013" custLinFactNeighborY="-11071">
        <dgm:presLayoutVars>
          <dgm:chMax val="7"/>
          <dgm:chPref val="7"/>
        </dgm:presLayoutVars>
      </dgm:prSet>
      <dgm:spPr/>
    </dgm:pt>
    <dgm:pt modelId="{C4FC4652-AA74-4BF9-A8EC-DEE6734F2F20}" type="pres">
      <dgm:prSet presAssocID="{3EB1AA68-8244-4AB8-B93C-4E9CD27FBA53}" presName="Name56" presStyleLbl="parChTrans1D2" presStyleIdx="0" presStyleCnt="5"/>
      <dgm:spPr/>
    </dgm:pt>
    <dgm:pt modelId="{357057AD-4953-4C89-96E8-AA3AB92D3F2B}" type="pres">
      <dgm:prSet presAssocID="{33D8E553-87A9-4862-9CDB-59086990468F}" presName="text0" presStyleLbl="node1" presStyleIdx="1" presStyleCnt="6" custScaleX="298724" custRadScaleRad="99624" custRadScaleInc="-4825">
        <dgm:presLayoutVars>
          <dgm:bulletEnabled val="1"/>
        </dgm:presLayoutVars>
      </dgm:prSet>
      <dgm:spPr/>
    </dgm:pt>
    <dgm:pt modelId="{49269895-2DC9-4568-BDB0-071C8E32063B}" type="pres">
      <dgm:prSet presAssocID="{29DCCFCD-CC32-4078-87A9-883179138D0E}" presName="Name56" presStyleLbl="parChTrans1D2" presStyleIdx="1" presStyleCnt="5"/>
      <dgm:spPr/>
    </dgm:pt>
    <dgm:pt modelId="{DC3309D8-3799-47C7-81F4-37218126E948}" type="pres">
      <dgm:prSet presAssocID="{0322271F-BDB1-4585-A6BE-21BF059F3704}" presName="text0" presStyleLbl="node1" presStyleIdx="2" presStyleCnt="6" custScaleX="225031" custScaleY="120946" custRadScaleRad="149539" custRadScaleInc="-20496">
        <dgm:presLayoutVars>
          <dgm:bulletEnabled val="1"/>
        </dgm:presLayoutVars>
      </dgm:prSet>
      <dgm:spPr/>
    </dgm:pt>
    <dgm:pt modelId="{A0133A57-21E6-438F-BA0E-D553955D1F69}" type="pres">
      <dgm:prSet presAssocID="{E2B66EBD-E812-46BE-A1D1-3439610429A5}" presName="Name56" presStyleLbl="parChTrans1D2" presStyleIdx="2" presStyleCnt="5"/>
      <dgm:spPr/>
    </dgm:pt>
    <dgm:pt modelId="{B94102B3-67CA-4F6C-911C-A30D854FE3C5}" type="pres">
      <dgm:prSet presAssocID="{4104ECA5-BC1A-41F5-930A-8E0DC1B14E6B}" presName="text0" presStyleLbl="node1" presStyleIdx="3" presStyleCnt="6" custScaleX="259562" custScaleY="116149" custRadScaleRad="126519" custRadScaleInc="-47478">
        <dgm:presLayoutVars>
          <dgm:bulletEnabled val="1"/>
        </dgm:presLayoutVars>
      </dgm:prSet>
      <dgm:spPr/>
    </dgm:pt>
    <dgm:pt modelId="{ABFC1A89-CBE7-4818-9D9C-7D1B192C293B}" type="pres">
      <dgm:prSet presAssocID="{329AC468-0416-4847-A94D-20F3D3044083}" presName="Name56" presStyleLbl="parChTrans1D2" presStyleIdx="3" presStyleCnt="5"/>
      <dgm:spPr/>
    </dgm:pt>
    <dgm:pt modelId="{2C8DC197-BA12-4023-AE6C-995941B276B7}" type="pres">
      <dgm:prSet presAssocID="{BDF433BE-2310-4C19-8329-153BFF4EC009}" presName="text0" presStyleLbl="node1" presStyleIdx="4" presStyleCnt="6" custFlipHor="1" custScaleX="593139" custScaleY="125869" custRadScaleRad="187373" custRadScaleInc="94283">
        <dgm:presLayoutVars>
          <dgm:bulletEnabled val="1"/>
        </dgm:presLayoutVars>
      </dgm:prSet>
      <dgm:spPr/>
    </dgm:pt>
    <dgm:pt modelId="{4831F8AA-EF01-46C8-8F52-44C37B8B409E}" type="pres">
      <dgm:prSet presAssocID="{95659374-6436-41B0-AFD2-60D6D18BBF5F}" presName="Name56" presStyleLbl="parChTrans1D2" presStyleIdx="4" presStyleCnt="5"/>
      <dgm:spPr/>
    </dgm:pt>
    <dgm:pt modelId="{4E6ACF8E-8CC3-4905-97E4-533BB7313930}" type="pres">
      <dgm:prSet presAssocID="{4410A5DD-1B81-4581-A2E5-B5EFD6C35BE6}" presName="text0" presStyleLbl="node1" presStyleIdx="5" presStyleCnt="6" custScaleX="327193" custScaleY="105659" custRadScaleRad="182846" custRadScaleInc="-20041">
        <dgm:presLayoutVars>
          <dgm:bulletEnabled val="1"/>
        </dgm:presLayoutVars>
      </dgm:prSet>
      <dgm:spPr/>
    </dgm:pt>
  </dgm:ptLst>
  <dgm:cxnLst>
    <dgm:cxn modelId="{5AB08407-0576-43B8-903D-F251D035F0E8}" type="presOf" srcId="{29DCCFCD-CC32-4078-87A9-883179138D0E}" destId="{49269895-2DC9-4568-BDB0-071C8E32063B}" srcOrd="0" destOrd="0" presId="urn:microsoft.com/office/officeart/2008/layout/RadialCluster"/>
    <dgm:cxn modelId="{BAC5CC10-E131-4234-9A7F-FD383D712347}" type="presOf" srcId="{4410A5DD-1B81-4581-A2E5-B5EFD6C35BE6}" destId="{4E6ACF8E-8CC3-4905-97E4-533BB7313930}" srcOrd="0" destOrd="0" presId="urn:microsoft.com/office/officeart/2008/layout/RadialCluster"/>
    <dgm:cxn modelId="{A7E90214-B340-4534-9050-BAA8D982C34E}" type="presOf" srcId="{0322271F-BDB1-4585-A6BE-21BF059F3704}" destId="{DC3309D8-3799-47C7-81F4-37218126E948}" srcOrd="0" destOrd="0" presId="urn:microsoft.com/office/officeart/2008/layout/RadialCluster"/>
    <dgm:cxn modelId="{0C9A7D1C-0C2C-4B5C-A421-B19BCAA5CD08}" srcId="{FCBCB662-CD1E-469B-A1E7-0FD2BBB5D3DB}" destId="{BDF433BE-2310-4C19-8329-153BFF4EC009}" srcOrd="3" destOrd="0" parTransId="{329AC468-0416-4847-A94D-20F3D3044083}" sibTransId="{07E67D56-61F5-4763-8B2D-A7C30CBBC04A}"/>
    <dgm:cxn modelId="{AE537621-DEA3-47FC-8C1B-2B4EDF556C12}" type="presOf" srcId="{FCBCB662-CD1E-469B-A1E7-0FD2BBB5D3DB}" destId="{E50E2DE9-1CC4-44BA-88B3-53B0E4D531B2}" srcOrd="0" destOrd="0" presId="urn:microsoft.com/office/officeart/2008/layout/RadialCluster"/>
    <dgm:cxn modelId="{D76EF038-B3E5-4655-903E-BA09C5EE0486}" type="presOf" srcId="{95659374-6436-41B0-AFD2-60D6D18BBF5F}" destId="{4831F8AA-EF01-46C8-8F52-44C37B8B409E}" srcOrd="0" destOrd="0" presId="urn:microsoft.com/office/officeart/2008/layout/RadialCluster"/>
    <dgm:cxn modelId="{822D3841-7151-48FD-A66F-206C3BB51ABE}" type="presOf" srcId="{3EB1AA68-8244-4AB8-B93C-4E9CD27FBA53}" destId="{C4FC4652-AA74-4BF9-A8EC-DEE6734F2F20}" srcOrd="0" destOrd="0" presId="urn:microsoft.com/office/officeart/2008/layout/RadialCluster"/>
    <dgm:cxn modelId="{ED9E036A-DE0F-4F25-8F38-E1A5E6775FC6}" type="presOf" srcId="{CC58F482-B93E-42E4-B84C-97995A499FBB}" destId="{0034FC98-97F9-4B03-B6FB-F4AAD00CF283}" srcOrd="0" destOrd="0" presId="urn:microsoft.com/office/officeart/2008/layout/RadialCluster"/>
    <dgm:cxn modelId="{CD733A51-D9A3-4E15-AF4E-13F0D2C381D5}" type="presOf" srcId="{33D8E553-87A9-4862-9CDB-59086990468F}" destId="{357057AD-4953-4C89-96E8-AA3AB92D3F2B}" srcOrd="0" destOrd="0" presId="urn:microsoft.com/office/officeart/2008/layout/RadialCluster"/>
    <dgm:cxn modelId="{0C1ED972-D620-4C7C-87D3-02E5A171C57C}" srcId="{FCBCB662-CD1E-469B-A1E7-0FD2BBB5D3DB}" destId="{0322271F-BDB1-4585-A6BE-21BF059F3704}" srcOrd="1" destOrd="0" parTransId="{29DCCFCD-CC32-4078-87A9-883179138D0E}" sibTransId="{3E056296-5A19-4229-969D-1F80AF483A9D}"/>
    <dgm:cxn modelId="{0CB72690-E16A-474F-8DCA-D6587A6401D4}" srcId="{CC58F482-B93E-42E4-B84C-97995A499FBB}" destId="{FCBCB662-CD1E-469B-A1E7-0FD2BBB5D3DB}" srcOrd="0" destOrd="0" parTransId="{34FDCB8E-EFFE-4030-8080-F37CF6EE8EBC}" sibTransId="{2C6A6186-37C7-4A0C-A803-DFC0A6C78F90}"/>
    <dgm:cxn modelId="{9F2B969D-401F-47DE-B512-25357A8D9BEB}" type="presOf" srcId="{4104ECA5-BC1A-41F5-930A-8E0DC1B14E6B}" destId="{B94102B3-67CA-4F6C-911C-A30D854FE3C5}" srcOrd="0" destOrd="0" presId="urn:microsoft.com/office/officeart/2008/layout/RadialCluster"/>
    <dgm:cxn modelId="{C1F2AFA8-0EE7-4C0A-8E0F-2F18CCB0DDB4}" type="presOf" srcId="{E2B66EBD-E812-46BE-A1D1-3439610429A5}" destId="{A0133A57-21E6-438F-BA0E-D553955D1F69}" srcOrd="0" destOrd="0" presId="urn:microsoft.com/office/officeart/2008/layout/RadialCluster"/>
    <dgm:cxn modelId="{426610C5-EAEE-4599-B4CD-BE74D2744BF6}" srcId="{FCBCB662-CD1E-469B-A1E7-0FD2BBB5D3DB}" destId="{4410A5DD-1B81-4581-A2E5-B5EFD6C35BE6}" srcOrd="4" destOrd="0" parTransId="{95659374-6436-41B0-AFD2-60D6D18BBF5F}" sibTransId="{A219CDD9-BE82-4C50-AF64-D3B90290AF8F}"/>
    <dgm:cxn modelId="{997F3CCD-E879-441B-AC9C-827546456F2C}" type="presOf" srcId="{329AC468-0416-4847-A94D-20F3D3044083}" destId="{ABFC1A89-CBE7-4818-9D9C-7D1B192C293B}" srcOrd="0" destOrd="0" presId="urn:microsoft.com/office/officeart/2008/layout/RadialCluster"/>
    <dgm:cxn modelId="{6469A5D6-83A6-4FAA-A803-BAA6876602A2}" type="presOf" srcId="{BDF433BE-2310-4C19-8329-153BFF4EC009}" destId="{2C8DC197-BA12-4023-AE6C-995941B276B7}" srcOrd="0" destOrd="0" presId="urn:microsoft.com/office/officeart/2008/layout/RadialCluster"/>
    <dgm:cxn modelId="{B50F0BDB-939F-47DE-9322-333C8ABDEA5B}" srcId="{FCBCB662-CD1E-469B-A1E7-0FD2BBB5D3DB}" destId="{33D8E553-87A9-4862-9CDB-59086990468F}" srcOrd="0" destOrd="0" parTransId="{3EB1AA68-8244-4AB8-B93C-4E9CD27FBA53}" sibTransId="{7BDD9F71-EB22-4247-9EDF-24CFA51B428C}"/>
    <dgm:cxn modelId="{CD9E28F8-0DD3-454A-B4C6-D84FEB403A61}" srcId="{FCBCB662-CD1E-469B-A1E7-0FD2BBB5D3DB}" destId="{4104ECA5-BC1A-41F5-930A-8E0DC1B14E6B}" srcOrd="2" destOrd="0" parTransId="{E2B66EBD-E812-46BE-A1D1-3439610429A5}" sibTransId="{6D98D04E-FF7F-4C77-8FED-D08430CF08AD}"/>
    <dgm:cxn modelId="{CA55921D-1ACE-46A8-B188-6C9E2E60644A}" type="presParOf" srcId="{0034FC98-97F9-4B03-B6FB-F4AAD00CF283}" destId="{4914E9B9-3E8C-472F-BDFD-7C46A6B885FE}" srcOrd="0" destOrd="0" presId="urn:microsoft.com/office/officeart/2008/layout/RadialCluster"/>
    <dgm:cxn modelId="{D4780FCE-D4DA-470E-837E-F10ABEF8332D}" type="presParOf" srcId="{4914E9B9-3E8C-472F-BDFD-7C46A6B885FE}" destId="{E50E2DE9-1CC4-44BA-88B3-53B0E4D531B2}" srcOrd="0" destOrd="0" presId="urn:microsoft.com/office/officeart/2008/layout/RadialCluster"/>
    <dgm:cxn modelId="{7F66C2EF-C548-40FC-94D8-FFA80F5D7907}" type="presParOf" srcId="{4914E9B9-3E8C-472F-BDFD-7C46A6B885FE}" destId="{C4FC4652-AA74-4BF9-A8EC-DEE6734F2F20}" srcOrd="1" destOrd="0" presId="urn:microsoft.com/office/officeart/2008/layout/RadialCluster"/>
    <dgm:cxn modelId="{30C34E31-4A77-40AD-9894-8CD59B81BF80}" type="presParOf" srcId="{4914E9B9-3E8C-472F-BDFD-7C46A6B885FE}" destId="{357057AD-4953-4C89-96E8-AA3AB92D3F2B}" srcOrd="2" destOrd="0" presId="urn:microsoft.com/office/officeart/2008/layout/RadialCluster"/>
    <dgm:cxn modelId="{2B9D2BF9-234B-4C84-8FC6-9680F187E23A}" type="presParOf" srcId="{4914E9B9-3E8C-472F-BDFD-7C46A6B885FE}" destId="{49269895-2DC9-4568-BDB0-071C8E32063B}" srcOrd="3" destOrd="0" presId="urn:microsoft.com/office/officeart/2008/layout/RadialCluster"/>
    <dgm:cxn modelId="{4CFD2A91-B4CF-45A8-AEA6-1BBB9005E5DC}" type="presParOf" srcId="{4914E9B9-3E8C-472F-BDFD-7C46A6B885FE}" destId="{DC3309D8-3799-47C7-81F4-37218126E948}" srcOrd="4" destOrd="0" presId="urn:microsoft.com/office/officeart/2008/layout/RadialCluster"/>
    <dgm:cxn modelId="{946907E2-A364-46B3-8ECE-278266A858AE}" type="presParOf" srcId="{4914E9B9-3E8C-472F-BDFD-7C46A6B885FE}" destId="{A0133A57-21E6-438F-BA0E-D553955D1F69}" srcOrd="5" destOrd="0" presId="urn:microsoft.com/office/officeart/2008/layout/RadialCluster"/>
    <dgm:cxn modelId="{1B71B589-EC1F-42C5-BFB1-83FF224E95DF}" type="presParOf" srcId="{4914E9B9-3E8C-472F-BDFD-7C46A6B885FE}" destId="{B94102B3-67CA-4F6C-911C-A30D854FE3C5}" srcOrd="6" destOrd="0" presId="urn:microsoft.com/office/officeart/2008/layout/RadialCluster"/>
    <dgm:cxn modelId="{9D34472B-0D7D-4C1D-956D-FE8F5D0FA655}" type="presParOf" srcId="{4914E9B9-3E8C-472F-BDFD-7C46A6B885FE}" destId="{ABFC1A89-CBE7-4818-9D9C-7D1B192C293B}" srcOrd="7" destOrd="0" presId="urn:microsoft.com/office/officeart/2008/layout/RadialCluster"/>
    <dgm:cxn modelId="{FFFBC488-1107-40A1-8E97-CDB831F31B57}" type="presParOf" srcId="{4914E9B9-3E8C-472F-BDFD-7C46A6B885FE}" destId="{2C8DC197-BA12-4023-AE6C-995941B276B7}" srcOrd="8" destOrd="0" presId="urn:microsoft.com/office/officeart/2008/layout/RadialCluster"/>
    <dgm:cxn modelId="{99D3E2FE-D10B-4F47-8D5A-7B0E13033EF5}" type="presParOf" srcId="{4914E9B9-3E8C-472F-BDFD-7C46A6B885FE}" destId="{4831F8AA-EF01-46C8-8F52-44C37B8B409E}" srcOrd="9" destOrd="0" presId="urn:microsoft.com/office/officeart/2008/layout/RadialCluster"/>
    <dgm:cxn modelId="{B76CE8D8-9913-4CB6-9749-0EF90ECF312E}" type="presParOf" srcId="{4914E9B9-3E8C-472F-BDFD-7C46A6B885FE}" destId="{4E6ACF8E-8CC3-4905-97E4-533BB7313930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741434-AB0E-4DC9-A91E-553617087748}">
      <dsp:nvSpPr>
        <dsp:cNvPr id="0" name=""/>
        <dsp:cNvSpPr/>
      </dsp:nvSpPr>
      <dsp:spPr>
        <a:xfrm>
          <a:off x="152410" y="327433"/>
          <a:ext cx="1920857" cy="27216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5711" tIns="25400" rIns="105711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postoj k životu</a:t>
          </a:r>
        </a:p>
      </dsp:txBody>
      <dsp:txXfrm>
        <a:off x="433713" y="726003"/>
        <a:ext cx="1358251" cy="1924465"/>
      </dsp:txXfrm>
    </dsp:sp>
    <dsp:sp modelId="{0266D55D-A106-48B2-9A27-ADAE0954E83A}">
      <dsp:nvSpPr>
        <dsp:cNvPr id="0" name=""/>
        <dsp:cNvSpPr/>
      </dsp:nvSpPr>
      <dsp:spPr>
        <a:xfrm>
          <a:off x="1689096" y="727807"/>
          <a:ext cx="1920857" cy="19208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5711" tIns="25400" rIns="105711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světový názor </a:t>
          </a:r>
        </a:p>
      </dsp:txBody>
      <dsp:txXfrm>
        <a:off x="1970399" y="1009110"/>
        <a:ext cx="1358251" cy="1358251"/>
      </dsp:txXfrm>
    </dsp:sp>
    <dsp:sp modelId="{2495AE0B-F4DB-4AB0-A545-45801886E70D}">
      <dsp:nvSpPr>
        <dsp:cNvPr id="0" name=""/>
        <dsp:cNvSpPr/>
      </dsp:nvSpPr>
      <dsp:spPr>
        <a:xfrm>
          <a:off x="3252920" y="280891"/>
          <a:ext cx="1920857" cy="281469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5711" tIns="25400" rIns="105711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přístup ke </a:t>
          </a:r>
          <a:r>
            <a:rPr lang="cs-CZ" sz="2000" kern="1200" dirty="0" err="1"/>
            <a:t>společnostilidem</a:t>
          </a:r>
          <a:r>
            <a:rPr lang="cs-CZ" sz="2000" kern="1200" dirty="0"/>
            <a:t>  </a:t>
          </a:r>
        </a:p>
      </dsp:txBody>
      <dsp:txXfrm>
        <a:off x="3534223" y="693093"/>
        <a:ext cx="1358251" cy="1990286"/>
      </dsp:txXfrm>
    </dsp:sp>
    <dsp:sp modelId="{F1028670-4543-47FA-886F-0DEF786B9C18}">
      <dsp:nvSpPr>
        <dsp:cNvPr id="0" name=""/>
        <dsp:cNvSpPr/>
      </dsp:nvSpPr>
      <dsp:spPr>
        <a:xfrm>
          <a:off x="4762469" y="727807"/>
          <a:ext cx="1920857" cy="19208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5711" tIns="25400" rIns="105711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hodnotový systém, věk, apod.</a:t>
          </a:r>
        </a:p>
      </dsp:txBody>
      <dsp:txXfrm>
        <a:off x="5043772" y="1009110"/>
        <a:ext cx="1358251" cy="1358251"/>
      </dsp:txXfrm>
    </dsp:sp>
    <dsp:sp modelId="{9FDBC6DC-A78B-4582-AEDD-4072A894624C}">
      <dsp:nvSpPr>
        <dsp:cNvPr id="0" name=""/>
        <dsp:cNvSpPr/>
      </dsp:nvSpPr>
      <dsp:spPr>
        <a:xfrm>
          <a:off x="6262951" y="0"/>
          <a:ext cx="1920857" cy="337291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5711" tIns="25400" rIns="105711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vztah k povinnostem </a:t>
          </a:r>
        </a:p>
      </dsp:txBody>
      <dsp:txXfrm>
        <a:off x="6544254" y="493951"/>
        <a:ext cx="1358251" cy="2385008"/>
      </dsp:txXfrm>
    </dsp:sp>
    <dsp:sp modelId="{301F18BB-445E-41C3-9C88-4A27402D5506}">
      <dsp:nvSpPr>
        <dsp:cNvPr id="0" name=""/>
        <dsp:cNvSpPr/>
      </dsp:nvSpPr>
      <dsp:spPr>
        <a:xfrm>
          <a:off x="7835841" y="727807"/>
          <a:ext cx="1920857" cy="19208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5711" tIns="33020" rIns="105711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výklad svobody </a:t>
          </a:r>
        </a:p>
      </dsp:txBody>
      <dsp:txXfrm>
        <a:off x="8117144" y="1009110"/>
        <a:ext cx="1358251" cy="13582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0E2DE9-1CC4-44BA-88B3-53B0E4D531B2}">
      <dsp:nvSpPr>
        <dsp:cNvPr id="0" name=""/>
        <dsp:cNvSpPr/>
      </dsp:nvSpPr>
      <dsp:spPr>
        <a:xfrm>
          <a:off x="4021289" y="1142939"/>
          <a:ext cx="2754355" cy="12068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neuchylujeme se k represivním opatřením</a:t>
          </a:r>
          <a:r>
            <a:rPr lang="cs-CZ" sz="2300" kern="1200" dirty="0"/>
            <a:t>, </a:t>
          </a:r>
        </a:p>
      </dsp:txBody>
      <dsp:txXfrm>
        <a:off x="4080201" y="1201851"/>
        <a:ext cx="2636531" cy="1088993"/>
      </dsp:txXfrm>
    </dsp:sp>
    <dsp:sp modelId="{C4FC4652-AA74-4BF9-A8EC-DEE6734F2F20}">
      <dsp:nvSpPr>
        <dsp:cNvPr id="0" name=""/>
        <dsp:cNvSpPr/>
      </dsp:nvSpPr>
      <dsp:spPr>
        <a:xfrm rot="16244668">
          <a:off x="5258055" y="992747"/>
          <a:ext cx="30040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0408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7057AD-4953-4C89-96E8-AA3AB92D3F2B}">
      <dsp:nvSpPr>
        <dsp:cNvPr id="0" name=""/>
        <dsp:cNvSpPr/>
      </dsp:nvSpPr>
      <dsp:spPr>
        <a:xfrm>
          <a:off x="4207772" y="33988"/>
          <a:ext cx="2415385" cy="8085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trpělivost</a:t>
          </a:r>
        </a:p>
      </dsp:txBody>
      <dsp:txXfrm>
        <a:off x="4247243" y="73459"/>
        <a:ext cx="2336443" cy="729625"/>
      </dsp:txXfrm>
    </dsp:sp>
    <dsp:sp modelId="{49269895-2DC9-4568-BDB0-071C8E32063B}">
      <dsp:nvSpPr>
        <dsp:cNvPr id="0" name=""/>
        <dsp:cNvSpPr/>
      </dsp:nvSpPr>
      <dsp:spPr>
        <a:xfrm rot="20593291">
          <a:off x="6774237" y="1321567"/>
          <a:ext cx="6616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6165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3309D8-3799-47C7-81F4-37218126E948}">
      <dsp:nvSpPr>
        <dsp:cNvPr id="0" name=""/>
        <dsp:cNvSpPr/>
      </dsp:nvSpPr>
      <dsp:spPr>
        <a:xfrm>
          <a:off x="6838994" y="548751"/>
          <a:ext cx="1819528" cy="977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 err="1"/>
            <a:t>nehážeme</a:t>
          </a:r>
          <a:r>
            <a:rPr lang="cs-CZ" sz="2400" kern="1200" dirty="0"/>
            <a:t> nikoho přes palubu</a:t>
          </a:r>
        </a:p>
      </dsp:txBody>
      <dsp:txXfrm>
        <a:off x="6886733" y="596490"/>
        <a:ext cx="1724050" cy="882452"/>
      </dsp:txXfrm>
    </dsp:sp>
    <dsp:sp modelId="{A0133A57-21E6-438F-BA0E-D553955D1F69}">
      <dsp:nvSpPr>
        <dsp:cNvPr id="0" name=""/>
        <dsp:cNvSpPr/>
      </dsp:nvSpPr>
      <dsp:spPr>
        <a:xfrm rot="2580499">
          <a:off x="5930211" y="2642007"/>
          <a:ext cx="85690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56909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4102B3-67CA-4F6C-911C-A30D854FE3C5}">
      <dsp:nvSpPr>
        <dsp:cNvPr id="0" name=""/>
        <dsp:cNvSpPr/>
      </dsp:nvSpPr>
      <dsp:spPr>
        <a:xfrm>
          <a:off x="6126015" y="2934258"/>
          <a:ext cx="2098734" cy="9391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nezatrpkneme</a:t>
          </a:r>
        </a:p>
      </dsp:txBody>
      <dsp:txXfrm>
        <a:off x="6171860" y="2980103"/>
        <a:ext cx="2007044" cy="847453"/>
      </dsp:txXfrm>
    </dsp:sp>
    <dsp:sp modelId="{ABFC1A89-CBE7-4818-9D9C-7D1B192C293B}">
      <dsp:nvSpPr>
        <dsp:cNvPr id="0" name=""/>
        <dsp:cNvSpPr/>
      </dsp:nvSpPr>
      <dsp:spPr>
        <a:xfrm rot="9199468">
          <a:off x="3464973" y="2523415"/>
          <a:ext cx="77364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73644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8DC197-BA12-4023-AE6C-995941B276B7}">
      <dsp:nvSpPr>
        <dsp:cNvPr id="0" name=""/>
        <dsp:cNvSpPr/>
      </dsp:nvSpPr>
      <dsp:spPr>
        <a:xfrm flipH="1">
          <a:off x="95331" y="2697074"/>
          <a:ext cx="4795930" cy="10177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>
              <a:solidFill>
                <a:srgbClr val="C00000"/>
              </a:solidFill>
            </a:rPr>
            <a:t>Jako detektivové pátráme po příčinách chování.</a:t>
          </a:r>
        </a:p>
      </dsp:txBody>
      <dsp:txXfrm>
        <a:off x="145013" y="2746756"/>
        <a:ext cx="4696566" cy="918372"/>
      </dsp:txXfrm>
    </dsp:sp>
    <dsp:sp modelId="{4831F8AA-EF01-46C8-8F52-44C37B8B409E}">
      <dsp:nvSpPr>
        <dsp:cNvPr id="0" name=""/>
        <dsp:cNvSpPr/>
      </dsp:nvSpPr>
      <dsp:spPr>
        <a:xfrm rot="11036010">
          <a:off x="3754820" y="1642502"/>
          <a:ext cx="26678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6783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6ACF8E-8CC3-4905-97E4-533BB7313930}">
      <dsp:nvSpPr>
        <dsp:cNvPr id="0" name=""/>
        <dsp:cNvSpPr/>
      </dsp:nvSpPr>
      <dsp:spPr>
        <a:xfrm>
          <a:off x="1109558" y="1115234"/>
          <a:ext cx="2645576" cy="8543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nejdříve řešíme sami, pak s vedením školy </a:t>
          </a:r>
        </a:p>
      </dsp:txBody>
      <dsp:txXfrm>
        <a:off x="1151263" y="1156939"/>
        <a:ext cx="2562166" cy="7709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05CAF-D4A4-48E1-88CF-0739F8DBBE3D}" type="datetimeFigureOut">
              <a:rPr lang="cs-CZ" smtClean="0"/>
              <a:t>02.12.2020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24BA7-B795-4A2F-80F6-904B17B1BF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1123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196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504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527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173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283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570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30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985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864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43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075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71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Kázeň, nekázeň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Hana Horká</a:t>
            </a:r>
          </a:p>
        </p:txBody>
      </p:sp>
    </p:spTree>
    <p:extLst>
      <p:ext uri="{BB962C8B-B14F-4D97-AF65-F5344CB8AC3E}">
        <p14:creationId xmlns:p14="http://schemas.microsoft.com/office/powerpoint/2010/main" val="3569293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1536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3200" b="1" dirty="0"/>
              <a:t>Životní prostředí </a:t>
            </a:r>
            <a:r>
              <a:rPr lang="cs-CZ" altLang="cs-CZ" sz="3200" dirty="0"/>
              <a:t>- okolí dítěte, fyzikální podmínky ovlivňují agresi dětí. Vliv tepla a chladu a změn atmosférického tlaku. </a:t>
            </a:r>
            <a:r>
              <a:rPr lang="cs-CZ" sz="3200" dirty="0"/>
              <a:t> Nevábné školní prostředí</a:t>
            </a:r>
          </a:p>
          <a:p>
            <a:pPr marL="0" indent="0">
              <a:buNone/>
            </a:pPr>
            <a:r>
              <a:rPr lang="cs-CZ" altLang="cs-CZ" sz="3200" b="1" dirty="0"/>
              <a:t>Nekázeň ve společnosti </a:t>
            </a:r>
            <a:r>
              <a:rPr lang="cs-CZ" altLang="cs-CZ" sz="3200" dirty="0"/>
              <a:t>- hodnoty, návyky a postoje si žák přináší do školního prostředí.</a:t>
            </a:r>
          </a:p>
          <a:p>
            <a:pPr marL="0" indent="0">
              <a:buNone/>
            </a:pPr>
            <a:r>
              <a:rPr lang="cs-CZ" altLang="cs-CZ" sz="3200" dirty="0"/>
              <a:t>Negativní vliv </a:t>
            </a:r>
            <a:r>
              <a:rPr lang="cs-CZ" altLang="cs-CZ" sz="3200" b="1" dirty="0"/>
              <a:t>mediálního násilí </a:t>
            </a:r>
            <a:r>
              <a:rPr lang="cs-CZ" altLang="cs-CZ" sz="3200" dirty="0"/>
              <a:t>– vzbuzuje touhu napodobovat, chápat násilí jako řešení problematické situace nebo pěstuje přecitlivělost a úzkostlivost jedince. </a:t>
            </a:r>
          </a:p>
          <a:p>
            <a:endParaRPr lang="cs-CZ" altLang="cs-CZ" sz="3200" dirty="0"/>
          </a:p>
          <a:p>
            <a:pPr>
              <a:buFont typeface="Wingdings 2" panose="05020102010507070707" pitchFamily="18" charset="2"/>
              <a:buNone/>
            </a:pPr>
            <a:endParaRPr lang="cs-CZ" altLang="cs-CZ" sz="3200" dirty="0"/>
          </a:p>
        </p:txBody>
      </p:sp>
    </p:spTree>
    <p:extLst>
      <p:ext uri="{BB962C8B-B14F-4D97-AF65-F5344CB8AC3E}">
        <p14:creationId xmlns:p14="http://schemas.microsoft.com/office/powerpoint/2010/main" val="3170424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16387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cs-CZ" altLang="cs-CZ" sz="3200" b="1" dirty="0"/>
              <a:t>Servírování agresivního chování </a:t>
            </a:r>
            <a:r>
              <a:rPr lang="cs-CZ" altLang="cs-CZ" sz="3200" dirty="0"/>
              <a:t>- otupuje citlivost, zeslabuje přirozený lidský soucit,  zvyšuje toleranci k agresivnímu chování druhých.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cs-CZ" altLang="cs-CZ" sz="3200" b="1" dirty="0"/>
              <a:t>Přetíženost </a:t>
            </a:r>
            <a:r>
              <a:rPr lang="cs-CZ" altLang="cs-CZ" sz="3200" dirty="0"/>
              <a:t>dětí nejen ve školní oblasti, ale i v mimoškolní - tendence rodičů realizovat vlastní nenaplněné ambice. Děti i přes svůj talent pod tíhou často </a:t>
            </a:r>
            <a:r>
              <a:rPr lang="cs-CZ" altLang="cs-CZ" sz="3200" b="1" dirty="0"/>
              <a:t>rezignují,</a:t>
            </a:r>
            <a:r>
              <a:rPr lang="cs-CZ" altLang="cs-CZ" sz="3200" dirty="0"/>
              <a:t> nedostává se jim ani dostatek </a:t>
            </a:r>
            <a:r>
              <a:rPr lang="cs-CZ" altLang="cs-CZ" sz="3200" b="1" dirty="0"/>
              <a:t>uznání</a:t>
            </a:r>
            <a:r>
              <a:rPr lang="cs-CZ" altLang="cs-CZ" sz="3200" dirty="0"/>
              <a:t> ze strany rodičů. </a:t>
            </a:r>
          </a:p>
          <a:p>
            <a:endParaRPr lang="cs-CZ" altLang="cs-CZ" sz="3200" dirty="0"/>
          </a:p>
          <a:p>
            <a:endParaRPr lang="cs-CZ" altLang="cs-CZ" sz="3200" dirty="0"/>
          </a:p>
        </p:txBody>
      </p:sp>
    </p:spTree>
    <p:extLst>
      <p:ext uri="{BB962C8B-B14F-4D97-AF65-F5344CB8AC3E}">
        <p14:creationId xmlns:p14="http://schemas.microsoft.com/office/powerpoint/2010/main" val="1464066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64985"/>
            <a:ext cx="10058400" cy="40233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  </a:t>
            </a:r>
            <a:r>
              <a:rPr lang="cs-CZ" sz="2400" b="1" dirty="0"/>
              <a:t>Nuda</a:t>
            </a:r>
          </a:p>
          <a:p>
            <a:pPr marL="0" indent="0">
              <a:buNone/>
            </a:pPr>
            <a:r>
              <a:rPr lang="cs-CZ" sz="2400" dirty="0"/>
              <a:t>  </a:t>
            </a:r>
            <a:r>
              <a:rPr lang="cs-CZ" sz="2400" b="1" dirty="0"/>
              <a:t>Předvádění</a:t>
            </a:r>
            <a:r>
              <a:rPr lang="cs-CZ" sz="2400" dirty="0"/>
              <a:t> se chlapců před děvčaty a naopak</a:t>
            </a:r>
          </a:p>
          <a:p>
            <a:pPr marL="0" indent="0">
              <a:buNone/>
            </a:pPr>
            <a:r>
              <a:rPr lang="cs-CZ" sz="2400" dirty="0">
                <a:sym typeface="Symbol" panose="05050102010706020507" pitchFamily="18" charset="2"/>
              </a:rPr>
              <a:t>  </a:t>
            </a:r>
            <a:r>
              <a:rPr lang="cs-CZ" sz="2400" b="1" dirty="0"/>
              <a:t>Boj </a:t>
            </a:r>
            <a:r>
              <a:rPr lang="cs-CZ" sz="2400" dirty="0"/>
              <a:t>žáků ( zejména chlapců ) </a:t>
            </a:r>
            <a:r>
              <a:rPr lang="cs-CZ" sz="2400" b="1" dirty="0"/>
              <a:t>o moc</a:t>
            </a:r>
            <a:r>
              <a:rPr lang="cs-CZ" sz="2400" dirty="0"/>
              <a:t> a postavení ve třídě ( v kolektivu ) </a:t>
            </a:r>
          </a:p>
          <a:p>
            <a:pPr marL="0" indent="0">
              <a:buNone/>
            </a:pPr>
            <a:r>
              <a:rPr lang="cs-CZ" sz="2400" dirty="0">
                <a:sym typeface="Symbol" panose="05050102010706020507" pitchFamily="18" charset="2"/>
              </a:rPr>
              <a:t>  V</a:t>
            </a:r>
            <a:r>
              <a:rPr lang="cs-CZ" sz="2400" dirty="0">
                <a:solidFill>
                  <a:schemeClr val="tx1"/>
                </a:solidFill>
              </a:rPr>
              <a:t>zájemné </a:t>
            </a:r>
            <a:r>
              <a:rPr lang="cs-CZ" sz="2400" b="1" dirty="0">
                <a:solidFill>
                  <a:schemeClr val="tx1"/>
                </a:solidFill>
              </a:rPr>
              <a:t>antipatie</a:t>
            </a:r>
            <a:r>
              <a:rPr lang="cs-CZ" sz="2400" dirty="0">
                <a:solidFill>
                  <a:schemeClr val="tx1"/>
                </a:solidFill>
              </a:rPr>
              <a:t> mezi žáky, popř. mezi učiteli a žáky</a:t>
            </a:r>
          </a:p>
          <a:p>
            <a:r>
              <a:rPr lang="cs-CZ" sz="2400" dirty="0"/>
              <a:t>Snaha některých žáků </a:t>
            </a:r>
            <a:r>
              <a:rPr lang="cs-CZ" sz="2400" b="1" dirty="0"/>
              <a:t>na sebe upozornit</a:t>
            </a:r>
          </a:p>
          <a:p>
            <a:r>
              <a:rPr lang="cs-CZ" sz="2400" dirty="0">
                <a:sym typeface="Symbol" panose="05050102010706020507" pitchFamily="18" charset="2"/>
              </a:rPr>
              <a:t>M</a:t>
            </a:r>
            <a:r>
              <a:rPr lang="cs-CZ" sz="2400" dirty="0"/>
              <a:t>álo učitelů – </a:t>
            </a:r>
            <a:r>
              <a:rPr lang="cs-CZ" sz="2400" b="1" dirty="0"/>
              <a:t>mužů </a:t>
            </a:r>
            <a:r>
              <a:rPr lang="cs-CZ" sz="2400" dirty="0"/>
              <a:t>na základních školách</a:t>
            </a:r>
          </a:p>
          <a:p>
            <a:r>
              <a:rPr lang="cs-CZ" sz="2400" dirty="0"/>
              <a:t>„</a:t>
            </a:r>
            <a:r>
              <a:rPr lang="cs-CZ" sz="2400" b="1" dirty="0"/>
              <a:t>Fyziologická neposlušnost“ </a:t>
            </a:r>
            <a:r>
              <a:rPr lang="cs-CZ" sz="2400" dirty="0"/>
              <a:t>( projevy chování hodnocené jako neposlušnost jsou v určitém období vývoje nevyhnutelné – negativismus, vzdorovitost, klackovitost v pubertě,…)</a:t>
            </a:r>
          </a:p>
          <a:p>
            <a:endParaRPr lang="cs-CZ" dirty="0"/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1537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48131" name="Picture 2" descr="C:\Documents and Settings\Horka\Dokumenty\OBRÁZKY\MP Navigator\2014_11_26\IMG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1" y="188914"/>
            <a:ext cx="8964613" cy="6408737"/>
          </a:xfrm>
          <a:noFill/>
        </p:spPr>
      </p:pic>
    </p:spTree>
    <p:extLst>
      <p:ext uri="{BB962C8B-B14F-4D97-AF65-F5344CB8AC3E}">
        <p14:creationId xmlns:p14="http://schemas.microsoft.com/office/powerpoint/2010/main" val="1742436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Výchova je „</a:t>
            </a:r>
            <a:r>
              <a:rPr lang="cs-CZ" i="1" dirty="0"/>
              <a:t>běh na dlouhou trať</a:t>
            </a:r>
            <a:r>
              <a:rPr lang="cs-CZ" dirty="0"/>
              <a:t>“ (Bendl)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1303428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0425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cs-CZ" altLang="cs-CZ" sz="3300" b="1" dirty="0">
                <a:solidFill>
                  <a:srgbClr val="FFFFFF"/>
                </a:solidFill>
                <a:cs typeface="Times New Roman" panose="02020603050405020304" pitchFamily="18" charset="0"/>
              </a:rPr>
              <a:t>Vztah učitele k žákům i ke třídě jako celku, vytváření příznivé pedagogické atmosféry</a:t>
            </a:r>
            <a:br>
              <a:rPr lang="cs-CZ" altLang="cs-CZ" sz="3300" b="1" dirty="0">
                <a:solidFill>
                  <a:srgbClr val="FFFFFF"/>
                </a:solidFill>
                <a:cs typeface="Times New Roman" panose="02020603050405020304" pitchFamily="18" charset="0"/>
              </a:rPr>
            </a:br>
            <a:br>
              <a:rPr lang="cs-CZ" altLang="cs-CZ" sz="3300" b="1" dirty="0">
                <a:solidFill>
                  <a:srgbClr val="FFFFFF"/>
                </a:solidFill>
                <a:cs typeface="Times New Roman" panose="02020603050405020304" pitchFamily="18" charset="0"/>
              </a:rPr>
            </a:br>
            <a:r>
              <a:rPr lang="cs-CZ" altLang="cs-CZ" sz="3300" b="1" dirty="0">
                <a:solidFill>
                  <a:srgbClr val="FFFFFF"/>
                </a:solidFill>
                <a:cs typeface="Times New Roman" panose="02020603050405020304" pitchFamily="18" charset="0"/>
              </a:rPr>
              <a:t>Co jsme uvedli v myšlenkové mapě - zobecníme</a:t>
            </a:r>
            <a:endParaRPr lang="cs-CZ" altLang="cs-CZ" sz="3300" dirty="0">
              <a:solidFill>
                <a:srgbClr val="FFFFFF"/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0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Autofit/>
          </a:bodyPr>
          <a:lstStyle/>
          <a:p>
            <a:pPr lvl="1">
              <a:buNone/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marL="365760" indent="-457200">
              <a:buFont typeface="Arial" panose="020B0604020202020204" pitchFamily="34" charset="0"/>
              <a:buChar char="•"/>
              <a:defRPr/>
            </a:pPr>
            <a:r>
              <a:rPr lang="cs-CZ" sz="2800" dirty="0">
                <a:cs typeface="Times New Roman" pitchFamily="18" charset="0"/>
              </a:rPr>
              <a:t>vyjadřujeme příznivé očekávání vůči žákům,</a:t>
            </a:r>
          </a:p>
          <a:p>
            <a:pPr marL="365760" indent="-457200">
              <a:buFont typeface="Arial" panose="020B0604020202020204" pitchFamily="34" charset="0"/>
              <a:buChar char="•"/>
              <a:defRPr/>
            </a:pPr>
            <a:r>
              <a:rPr lang="cs-CZ" sz="2800" dirty="0">
                <a:cs typeface="Times New Roman" pitchFamily="18" charset="0"/>
              </a:rPr>
              <a:t>zajímavě a poutavě podáváme látku,</a:t>
            </a:r>
          </a:p>
          <a:p>
            <a:pPr marL="365760" indent="-457200">
              <a:buFont typeface="Arial" panose="020B0604020202020204" pitchFamily="34" charset="0"/>
              <a:buChar char="•"/>
              <a:defRPr/>
            </a:pPr>
            <a:r>
              <a:rPr lang="cs-CZ" sz="2800" dirty="0">
                <a:cs typeface="Times New Roman" pitchFamily="18" charset="0"/>
              </a:rPr>
              <a:t>chválíme, povzbuzujeme a motivujeme k činnosti,</a:t>
            </a:r>
          </a:p>
          <a:p>
            <a:pPr marL="365760" indent="-457200">
              <a:buFont typeface="Arial" panose="020B0604020202020204" pitchFamily="34" charset="0"/>
              <a:buChar char="•"/>
              <a:defRPr/>
            </a:pPr>
            <a:r>
              <a:rPr lang="cs-CZ" sz="2800" dirty="0">
                <a:cs typeface="Times New Roman" pitchFamily="18" charset="0"/>
              </a:rPr>
              <a:t>dobře organizujeme učební činnosti žáků,</a:t>
            </a:r>
          </a:p>
          <a:p>
            <a:pPr marL="365760" indent="-457200">
              <a:buFont typeface="Arial" panose="020B0604020202020204" pitchFamily="34" charset="0"/>
              <a:buChar char="•"/>
              <a:defRPr/>
            </a:pPr>
            <a:r>
              <a:rPr lang="cs-CZ" sz="2800" dirty="0">
                <a:cs typeface="Times New Roman" pitchFamily="18" charset="0"/>
              </a:rPr>
              <a:t>vzbuzujeme a uspokojujeme zvědavost žáků,</a:t>
            </a:r>
          </a:p>
          <a:p>
            <a:pPr marL="365760" indent="-457200">
              <a:buFont typeface="Arial" panose="020B0604020202020204" pitchFamily="34" charset="0"/>
              <a:buChar char="•"/>
              <a:defRPr/>
            </a:pPr>
            <a:r>
              <a:rPr lang="cs-CZ" sz="2800" dirty="0">
                <a:cs typeface="Times New Roman" pitchFamily="18" charset="0"/>
              </a:rPr>
              <a:t>vyjadřujeme svým postojem ochotu pomoci,</a:t>
            </a:r>
          </a:p>
          <a:p>
            <a:pPr marL="0">
              <a:buFont typeface="Wingdings 2" panose="05020102010507070707" pitchFamily="18" charset="2"/>
              <a:buNone/>
              <a:defRPr/>
            </a:pPr>
            <a:r>
              <a:rPr lang="cs-CZ" sz="2800" dirty="0">
                <a:cs typeface="Times New Roman" pitchFamily="18" charset="0"/>
              </a:rPr>
              <a:t> </a:t>
            </a:r>
          </a:p>
          <a:p>
            <a:pPr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766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3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2600" dirty="0">
                <a:latin typeface="+mj-lt"/>
                <a:cs typeface="Times New Roman" pitchFamily="18" charset="0"/>
              </a:rPr>
              <a:t> </a:t>
            </a:r>
            <a:r>
              <a:rPr lang="cs-CZ" sz="2600" dirty="0">
                <a:cs typeface="Times New Roman" pitchFamily="18" charset="0"/>
              </a:rPr>
              <a:t>užíváme situačního humoru bez adresného zesměšňování,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2600" dirty="0">
                <a:cs typeface="Times New Roman" pitchFamily="18" charset="0"/>
              </a:rPr>
              <a:t> podporujeme sebeúctu žáků pomocí kladných pokynů a informací,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2600" dirty="0">
                <a:cs typeface="Times New Roman" pitchFamily="18" charset="0"/>
              </a:rPr>
              <a:t> poskytujeme pozitivní pomoc,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2600" dirty="0">
                <a:cs typeface="Times New Roman" pitchFamily="18" charset="0"/>
              </a:rPr>
              <a:t> jsme optimisticky naladěni a vzbuzujeme důvěru,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2600" dirty="0">
                <a:cs typeface="Times New Roman" pitchFamily="18" charset="0"/>
              </a:rPr>
              <a:t> chováme se vstřícně ke všem žákům,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2600" dirty="0">
                <a:cs typeface="Times New Roman" pitchFamily="18" charset="0"/>
              </a:rPr>
              <a:t> poskytujeme žákům možnost k seberealizaci,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2600" dirty="0">
                <a:cs typeface="Times New Roman" pitchFamily="18" charset="0"/>
              </a:rPr>
              <a:t> dáváme jim možnost k samostatnému rozhodování.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744242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cs-CZ" b="1"/>
              <a:t>Strategie pro předcházení nežádoucího chování</a:t>
            </a:r>
            <a:endParaRPr lang="cs-CZ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400" dirty="0"/>
              <a:t>Poklesnutí hlasem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/>
              <a:t>Procházení třídou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/>
              <a:t>Využívání proxemiky (položení ruky na rameno neukázněného žáka – zbytek třídy není rušen )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/>
              <a:t>Využívání očního kontaktu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/>
              <a:t>Kladení otázek celé třídě a následné vyvolání jednoho žáka ( při opačném postupu zbytek třídy ví, že je z „toho“ venku, a nedává pozor )</a:t>
            </a:r>
          </a:p>
        </p:txBody>
      </p:sp>
    </p:spTree>
    <p:extLst>
      <p:ext uri="{BB962C8B-B14F-4D97-AF65-F5344CB8AC3E}">
        <p14:creationId xmlns:p14="http://schemas.microsoft.com/office/powerpoint/2010/main" val="3546529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30" name="Nadpis 1"/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>
              <a:defRPr/>
            </a:pPr>
            <a:r>
              <a:rPr lang="cs-CZ" sz="3600" b="1" dirty="0">
                <a:solidFill>
                  <a:schemeClr val="bg1"/>
                </a:solidFill>
                <a:latin typeface="+mn-lt"/>
              </a:rPr>
              <a:t>Nerespektující způsoby </a:t>
            </a:r>
            <a:r>
              <a:rPr lang="cs-CZ" sz="3600" b="1" dirty="0">
                <a:solidFill>
                  <a:schemeClr val="bg1"/>
                </a:solidFill>
              </a:rPr>
              <a:t>komunikace </a:t>
            </a:r>
            <a:endParaRPr lang="cs-CZ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86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r>
              <a:rPr lang="cs-CZ" altLang="cs-CZ" sz="2800" dirty="0"/>
              <a:t>Úsečnost, moc řečí, nemožnost volby, nejasnost a nekonkrétnost, „teď hned, honem“): Výčitky, obviňování - </a:t>
            </a:r>
            <a:r>
              <a:rPr lang="cs-CZ" altLang="cs-CZ" sz="2800" i="1" dirty="0"/>
              <a:t>„Ty zase (vždycky, nikdy, pořád)…! Kdybys aspoň…!“</a:t>
            </a:r>
            <a:endParaRPr lang="cs-CZ" altLang="cs-CZ" sz="2800" dirty="0"/>
          </a:p>
          <a:p>
            <a:r>
              <a:rPr lang="cs-CZ" altLang="cs-CZ" sz="2800" dirty="0"/>
              <a:t>Poučování, vysvětlování, moralizování (moc řečí) – </a:t>
            </a:r>
            <a:r>
              <a:rPr lang="cs-CZ" altLang="cs-CZ" sz="2800" i="1" dirty="0"/>
              <a:t>„Měl/a by sis uvědomit, že…“</a:t>
            </a:r>
            <a:endParaRPr lang="cs-CZ" altLang="cs-CZ" sz="2800" dirty="0"/>
          </a:p>
          <a:p>
            <a:r>
              <a:rPr lang="cs-CZ" altLang="cs-CZ" sz="2800" dirty="0"/>
              <a:t>Kritika, zaměření na chyby</a:t>
            </a:r>
            <a:r>
              <a:rPr lang="cs-CZ" altLang="cs-CZ" sz="2800" i="1" dirty="0"/>
              <a:t> – „Tohle jsi udělal/a špatně!“</a:t>
            </a:r>
            <a:endParaRPr lang="cs-CZ" altLang="cs-CZ" sz="2800" dirty="0"/>
          </a:p>
          <a:p>
            <a:r>
              <a:rPr lang="cs-CZ" altLang="cs-CZ" sz="2800" dirty="0"/>
              <a:t>Lamentace, citové vydírání, vyvolávání pocitů viny – </a:t>
            </a:r>
            <a:r>
              <a:rPr lang="cs-CZ" altLang="cs-CZ" sz="2800" i="1" dirty="0"/>
              <a:t>„Já (někdo) kvůli tobě…“</a:t>
            </a:r>
            <a:endParaRPr lang="cs-CZ" altLang="cs-CZ" sz="2800" dirty="0"/>
          </a:p>
          <a:p>
            <a:r>
              <a:rPr lang="cs-CZ" altLang="cs-CZ" sz="2800" dirty="0"/>
              <a:t>Zákazy, varování – </a:t>
            </a:r>
            <a:r>
              <a:rPr lang="cs-CZ" altLang="cs-CZ" sz="2800" i="1" dirty="0"/>
              <a:t>„Nedělej to, nebo se ti stane…!“</a:t>
            </a: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2777879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890" name="Nadpis 1"/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endParaRPr lang="cs-CZ" altLang="cs-CZ" sz="3600" dirty="0">
              <a:solidFill>
                <a:srgbClr val="FFFFFF"/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89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 lnSpcReduction="10000"/>
          </a:bodyPr>
          <a:lstStyle/>
          <a:p>
            <a:endParaRPr lang="cs-CZ" altLang="cs-CZ" sz="3200" dirty="0"/>
          </a:p>
          <a:p>
            <a:r>
              <a:rPr lang="cs-CZ" altLang="cs-CZ" sz="3200" dirty="0"/>
              <a:t>Negativní scénáře, proroctví – </a:t>
            </a:r>
            <a:r>
              <a:rPr lang="cs-CZ" altLang="cs-CZ" sz="3200" i="1" dirty="0"/>
              <a:t>„Z tebe jednou vyroste…“</a:t>
            </a:r>
            <a:endParaRPr lang="cs-CZ" altLang="cs-CZ" sz="3200" dirty="0"/>
          </a:p>
          <a:p>
            <a:r>
              <a:rPr lang="cs-CZ" altLang="cs-CZ" sz="3200" dirty="0"/>
              <a:t>Nálepkování – </a:t>
            </a:r>
            <a:r>
              <a:rPr lang="cs-CZ" altLang="cs-CZ" sz="3200" i="1" dirty="0"/>
              <a:t>„On je takový…“</a:t>
            </a:r>
            <a:endParaRPr lang="cs-CZ" altLang="cs-CZ" sz="3200" dirty="0"/>
          </a:p>
          <a:p>
            <a:r>
              <a:rPr lang="cs-CZ" altLang="cs-CZ" sz="3200" dirty="0"/>
              <a:t>Pokyny a příkazy</a:t>
            </a:r>
            <a:r>
              <a:rPr lang="cs-CZ" altLang="cs-CZ" sz="3200" i="1" dirty="0"/>
              <a:t> – „Udělej… Okamžitě běž a udělej…!“</a:t>
            </a:r>
            <a:endParaRPr lang="cs-CZ" altLang="cs-CZ" sz="3200" dirty="0"/>
          </a:p>
          <a:p>
            <a:r>
              <a:rPr lang="cs-CZ" altLang="cs-CZ" sz="3200" dirty="0"/>
              <a:t>Srovnávání, dávání za vzor – </a:t>
            </a:r>
            <a:r>
              <a:rPr lang="cs-CZ" altLang="cs-CZ" sz="3200" i="1" dirty="0"/>
              <a:t>„Podívej se na…, vezmi si příklad z …“</a:t>
            </a:r>
            <a:endParaRPr lang="cs-CZ" altLang="cs-CZ" sz="3200" dirty="0"/>
          </a:p>
          <a:p>
            <a:r>
              <a:rPr lang="cs-CZ" altLang="cs-CZ" sz="3200" dirty="0"/>
              <a:t>řečnické otázky </a:t>
            </a:r>
            <a:r>
              <a:rPr lang="cs-CZ" altLang="cs-CZ" sz="3200" i="1" dirty="0"/>
              <a:t>–„Ty snad nechceš…? Copak ty nechceš…?“</a:t>
            </a:r>
            <a:endParaRPr lang="cs-CZ" altLang="cs-CZ" sz="3200" dirty="0"/>
          </a:p>
          <a:p>
            <a:r>
              <a:rPr lang="cs-CZ" altLang="cs-CZ" sz="3200" dirty="0"/>
              <a:t>Urážky, ponižování</a:t>
            </a:r>
            <a:r>
              <a:rPr lang="cs-CZ" altLang="cs-CZ" sz="3200" i="1" dirty="0"/>
              <a:t> – „Ty jsi ale…“</a:t>
            </a:r>
            <a:endParaRPr lang="cs-CZ" altLang="cs-CZ" sz="3200" dirty="0"/>
          </a:p>
          <a:p>
            <a:endParaRPr lang="cs-CZ" altLang="cs-CZ" sz="3200" dirty="0"/>
          </a:p>
          <a:p>
            <a:endParaRPr lang="cs-CZ" altLang="cs-CZ" sz="3200" dirty="0"/>
          </a:p>
        </p:txBody>
      </p:sp>
    </p:spTree>
    <p:extLst>
      <p:ext uri="{BB962C8B-B14F-4D97-AF65-F5344CB8AC3E}">
        <p14:creationId xmlns:p14="http://schemas.microsoft.com/office/powerpoint/2010/main" val="879061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BENDL, S. Jak předcházet nekázni aneb kázeňské prostředky. Praha: ISV</a:t>
            </a:r>
          </a:p>
          <a:p>
            <a:r>
              <a:rPr lang="cs-CZ" dirty="0"/>
              <a:t>nakladatelství, 2004. ISBN 80-86642-14-3</a:t>
            </a:r>
          </a:p>
          <a:p>
            <a:r>
              <a:rPr lang="cs-CZ" dirty="0"/>
              <a:t>BENDL, S. Kázeňské problémy ve škole. Praha: TRITON, 2004. ISBN 80-7254-</a:t>
            </a:r>
          </a:p>
          <a:p>
            <a:r>
              <a:rPr lang="cs-CZ" dirty="0"/>
              <a:t>453-5</a:t>
            </a:r>
          </a:p>
          <a:p>
            <a:r>
              <a:rPr lang="cs-CZ" dirty="0"/>
              <a:t>BENDL, S. Neukázněný žák – Cesta institucionální pomoci. Praha: ISV</a:t>
            </a:r>
          </a:p>
          <a:p>
            <a:r>
              <a:rPr lang="cs-CZ" dirty="0"/>
              <a:t>nakladatelství, 2004. ISBN 80-86642-36-4</a:t>
            </a:r>
          </a:p>
          <a:p>
            <a:r>
              <a:rPr lang="cs-CZ" dirty="0"/>
              <a:t>BENDL, S. Školní kázeň. Praha : ISV nakladatelství, 2001. ISBN 80-85866-80-3</a:t>
            </a:r>
          </a:p>
        </p:txBody>
      </p:sp>
    </p:spTree>
    <p:extLst>
      <p:ext uri="{BB962C8B-B14F-4D97-AF65-F5344CB8AC3E}">
        <p14:creationId xmlns:p14="http://schemas.microsoft.com/office/powerpoint/2010/main" val="3484321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914" name="Nadpis 1"/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endParaRPr lang="cs-CZ" altLang="cs-CZ" sz="3600" dirty="0">
              <a:solidFill>
                <a:srgbClr val="FFFFFF"/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91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endParaRPr lang="cs-CZ" altLang="cs-CZ" sz="3600" dirty="0"/>
          </a:p>
          <a:p>
            <a:r>
              <a:rPr lang="cs-CZ" altLang="cs-CZ" sz="3600" dirty="0"/>
              <a:t>Ironie, shazování</a:t>
            </a:r>
            <a:r>
              <a:rPr lang="cs-CZ" altLang="cs-CZ" sz="3600" i="1" dirty="0"/>
              <a:t> – „To je náš génius! To ses teda vyznamenal!“</a:t>
            </a:r>
            <a:endParaRPr lang="cs-CZ" altLang="cs-CZ" sz="3600" dirty="0"/>
          </a:p>
          <a:p>
            <a:r>
              <a:rPr lang="cs-CZ" altLang="cs-CZ" sz="3600" dirty="0"/>
              <a:t>Vyhrožování, trestání</a:t>
            </a:r>
            <a:r>
              <a:rPr lang="cs-CZ" altLang="cs-CZ" sz="3600" i="1" dirty="0"/>
              <a:t> – „Přestaň…, nebo…! Běda, jestli…!“</a:t>
            </a:r>
            <a:endParaRPr lang="cs-CZ" altLang="cs-CZ" sz="3600" dirty="0"/>
          </a:p>
          <a:p>
            <a:r>
              <a:rPr lang="cs-CZ" altLang="cs-CZ" sz="3600" dirty="0"/>
              <a:t>Odměny a pochvaly – </a:t>
            </a:r>
            <a:r>
              <a:rPr lang="cs-CZ" altLang="cs-CZ" sz="3600" i="1" dirty="0"/>
              <a:t>„Když budeš hodný, dostaneš za odměnu… Ty jsi ale šikulka!“</a:t>
            </a:r>
            <a:endParaRPr lang="cs-CZ" altLang="cs-CZ" sz="3600" dirty="0"/>
          </a:p>
          <a:p>
            <a:endParaRPr lang="cs-CZ" altLang="cs-CZ" sz="3600" dirty="0"/>
          </a:p>
        </p:txBody>
      </p:sp>
    </p:spTree>
    <p:extLst>
      <p:ext uri="{BB962C8B-B14F-4D97-AF65-F5344CB8AC3E}">
        <p14:creationId xmlns:p14="http://schemas.microsoft.com/office/powerpoint/2010/main" val="2272196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02" name="Nadpis 1"/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cs-CZ" sz="3600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Další nerespektující (neempatické) způsoby komunikace – reakce na negativní emoce žáka</a:t>
            </a:r>
            <a:endParaRPr lang="cs-CZ" sz="3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93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Autofit/>
          </a:bodyPr>
          <a:lstStyle/>
          <a:p>
            <a:endParaRPr lang="cs-CZ" altLang="cs-CZ" sz="3200" i="1" dirty="0"/>
          </a:p>
          <a:p>
            <a:r>
              <a:rPr lang="cs-CZ" altLang="cs-CZ" sz="3200" i="1" dirty="0"/>
              <a:t>Zlehčování, popírání – „Nic si z toho nedělej!“</a:t>
            </a:r>
            <a:endParaRPr lang="cs-CZ" altLang="cs-CZ" sz="3200" dirty="0"/>
          </a:p>
          <a:p>
            <a:r>
              <a:rPr lang="cs-CZ" altLang="cs-CZ" sz="3200" i="1" dirty="0"/>
              <a:t>Srovnávání – „Musíš se na to podívat jinak!“</a:t>
            </a:r>
            <a:endParaRPr lang="cs-CZ" altLang="cs-CZ" sz="3200" dirty="0"/>
          </a:p>
          <a:p>
            <a:r>
              <a:rPr lang="cs-CZ" altLang="cs-CZ" sz="3200" i="1" dirty="0"/>
              <a:t>Rady, poučování – „Měl/a bys… Musíš pochopit, že…“</a:t>
            </a:r>
            <a:endParaRPr lang="cs-CZ" altLang="cs-CZ" sz="3200" dirty="0"/>
          </a:p>
          <a:p>
            <a:r>
              <a:rPr lang="cs-CZ" altLang="cs-CZ" sz="3200" i="1" dirty="0"/>
              <a:t>Obvinění x souhlas– „Můžeš si za to sám!“ x „Ty máš pravdu!“</a:t>
            </a:r>
            <a:endParaRPr lang="cs-CZ" altLang="cs-CZ" sz="3200" dirty="0"/>
          </a:p>
          <a:p>
            <a:r>
              <a:rPr lang="cs-CZ" altLang="cs-CZ" sz="3200" i="1" dirty="0"/>
              <a:t>Litování a svalování viny – „Chudinko! Za všechno můžou oni!“</a:t>
            </a:r>
            <a:endParaRPr lang="cs-CZ" altLang="cs-CZ" sz="3200" dirty="0"/>
          </a:p>
        </p:txBody>
      </p:sp>
    </p:spTree>
    <p:extLst>
      <p:ext uri="{BB962C8B-B14F-4D97-AF65-F5344CB8AC3E}">
        <p14:creationId xmlns:p14="http://schemas.microsoft.com/office/powerpoint/2010/main" val="3448565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35230A27-1553-42F8-99D7-829868E13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A772232D-B4D6-429F-B3D1-2D9891B85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6" name="Nadpis 1"/>
          <p:cNvSpPr>
            <a:spLocks noGrp="1"/>
          </p:cNvSpPr>
          <p:nvPr>
            <p:ph type="title"/>
          </p:nvPr>
        </p:nvSpPr>
        <p:spPr>
          <a:xfrm>
            <a:off x="965030" y="963997"/>
            <a:ext cx="3254691" cy="4938361"/>
          </a:xfrm>
        </p:spPr>
        <p:txBody>
          <a:bodyPr anchor="ctr">
            <a:normAutofit/>
          </a:bodyPr>
          <a:lstStyle/>
          <a:p>
            <a:pPr algn="r">
              <a:defRPr/>
            </a:pPr>
            <a:r>
              <a:rPr lang="cs-CZ" sz="4400" b="1" dirty="0">
                <a:solidFill>
                  <a:schemeClr val="tx1"/>
                </a:solidFill>
                <a:latin typeface="+mn-lt"/>
              </a:rPr>
              <a:t>Respektující způsoby komunikace (jasně stanovená pravidla, přímo, na rovinu)</a:t>
            </a:r>
            <a:endParaRPr lang="cs-CZ" sz="44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02CC3441-26B3-4381-B3DF-8AE3C288B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251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134882" y="963507"/>
            <a:ext cx="6135097" cy="4938851"/>
          </a:xfrm>
        </p:spPr>
        <p:txBody>
          <a:bodyPr anchor="ctr">
            <a:normAutofit/>
          </a:bodyPr>
          <a:lstStyle/>
          <a:p>
            <a:r>
              <a:rPr lang="cs-CZ" altLang="cs-CZ" sz="2400" dirty="0"/>
              <a:t>Popis, konstatování – </a:t>
            </a:r>
            <a:r>
              <a:rPr lang="cs-CZ" altLang="cs-CZ" sz="2400" i="1" dirty="0"/>
              <a:t>„Vidím, (slyším), že…“</a:t>
            </a:r>
            <a:endParaRPr lang="cs-CZ" altLang="cs-CZ" sz="2400" dirty="0"/>
          </a:p>
          <a:p>
            <a:r>
              <a:rPr lang="cs-CZ" altLang="cs-CZ" sz="2400" dirty="0"/>
              <a:t>Informace, sdělení – </a:t>
            </a:r>
            <a:r>
              <a:rPr lang="cs-CZ" altLang="cs-CZ" sz="2400" i="1" dirty="0"/>
              <a:t>„Je…; Je potřeba…; Tohle děláme (tak a tak)…; Pomůže, když…; Když…, tak… “</a:t>
            </a:r>
            <a:endParaRPr lang="cs-CZ" altLang="cs-CZ" sz="2400" dirty="0"/>
          </a:p>
          <a:p>
            <a:r>
              <a:rPr lang="cs-CZ" altLang="cs-CZ" sz="2400" dirty="0"/>
              <a:t>Vyjádření vlastních očekávání a potřeb, já-výrok </a:t>
            </a:r>
            <a:r>
              <a:rPr lang="cs-CZ" altLang="cs-CZ" sz="2400" i="1" dirty="0"/>
              <a:t>– „Očekávám, že…; Pomohlo by mi, kdyby…; Vadí mi, že…“</a:t>
            </a:r>
            <a:endParaRPr lang="cs-CZ" altLang="cs-CZ" sz="2400" dirty="0"/>
          </a:p>
          <a:p>
            <a:r>
              <a:rPr lang="cs-CZ" altLang="cs-CZ" sz="2400" dirty="0"/>
              <a:t>Možnost jasné, nezpochybnitelné volby (přesný čas,…)</a:t>
            </a:r>
            <a:r>
              <a:rPr lang="cs-CZ" altLang="cs-CZ" sz="2400" i="1" dirty="0"/>
              <a:t> – „Uděláš to tak… nebo tak…? Můžeš si vybrat.“</a:t>
            </a:r>
          </a:p>
          <a:p>
            <a:r>
              <a:rPr lang="cs-CZ" altLang="cs-CZ" sz="2400" dirty="0"/>
              <a:t>Dvě slova</a:t>
            </a:r>
            <a:r>
              <a:rPr lang="cs-CZ" altLang="cs-CZ" sz="2400" i="1" dirty="0"/>
              <a:t> – „Jirko,…! Žádné pošťuchování!“</a:t>
            </a:r>
            <a:endParaRPr lang="cs-CZ" altLang="cs-CZ" sz="2400" dirty="0"/>
          </a:p>
          <a:p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500357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35230A27-1553-42F8-99D7-829868E13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772232D-B4D6-429F-B3D1-2D9891B85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86" name="Nadpis 1"/>
          <p:cNvSpPr>
            <a:spLocks noGrp="1"/>
          </p:cNvSpPr>
          <p:nvPr>
            <p:ph type="title"/>
          </p:nvPr>
        </p:nvSpPr>
        <p:spPr>
          <a:xfrm>
            <a:off x="965030" y="963997"/>
            <a:ext cx="3254691" cy="4938361"/>
          </a:xfrm>
        </p:spPr>
        <p:txBody>
          <a:bodyPr anchor="ctr">
            <a:normAutofit/>
          </a:bodyPr>
          <a:lstStyle/>
          <a:p>
            <a:pPr algn="r"/>
            <a:endParaRPr lang="cs-CZ" altLang="cs-CZ" sz="4400" dirty="0">
              <a:solidFill>
                <a:schemeClr val="tx1"/>
              </a:solidFill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2CC3441-26B3-4381-B3DF-8AE3C288B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251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8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134882" y="963507"/>
            <a:ext cx="6135097" cy="4938851"/>
          </a:xfrm>
        </p:spPr>
        <p:txBody>
          <a:bodyPr anchor="ctr">
            <a:noAutofit/>
          </a:bodyPr>
          <a:lstStyle/>
          <a:p>
            <a:r>
              <a:rPr lang="cs-CZ" altLang="cs-CZ" sz="2600" dirty="0"/>
              <a:t>Prostor pro spoluúčast a aktivitu dětí </a:t>
            </a:r>
            <a:r>
              <a:rPr lang="cs-CZ" altLang="cs-CZ" sz="2600" i="1" dirty="0"/>
              <a:t>– „Co s tím uděláme? A co si o tom myslíš ty?“</a:t>
            </a:r>
            <a:endParaRPr lang="cs-CZ" altLang="cs-CZ" sz="2600" dirty="0"/>
          </a:p>
          <a:p>
            <a:r>
              <a:rPr lang="cs-CZ" altLang="cs-CZ" sz="2600" dirty="0"/>
              <a:t>Ocenění - zaměření na pozitivní věci a úspěchy – </a:t>
            </a:r>
            <a:r>
              <a:rPr lang="cs-CZ" altLang="cs-CZ" sz="2600" i="1" dirty="0"/>
              <a:t>„To musíš být na sebe hrdý, že…“ </a:t>
            </a:r>
            <a:endParaRPr lang="cs-CZ" altLang="cs-CZ" sz="2600" dirty="0"/>
          </a:p>
          <a:p>
            <a:r>
              <a:rPr lang="cs-CZ" altLang="cs-CZ" sz="2600" dirty="0"/>
              <a:t>různé druhy povzbuzení (učitel uvede žáka do situace, ve které uvidí sám sebe v jiném světle, učitel říká o pozitivech žáka jinému učiteli v přítomnosti dotyčného žáka, připomenout úspěch z minulosti)</a:t>
            </a:r>
          </a:p>
          <a:p>
            <a:r>
              <a:rPr lang="cs-CZ" altLang="cs-CZ" sz="2600" dirty="0"/>
              <a:t>Omluva ze strany učitele: </a:t>
            </a:r>
            <a:r>
              <a:rPr lang="cs-CZ" altLang="cs-CZ" sz="2600" i="1" dirty="0"/>
              <a:t>„Omlouvám se ti, že…“</a:t>
            </a:r>
            <a:endParaRPr lang="cs-CZ" altLang="cs-CZ" sz="2600" dirty="0"/>
          </a:p>
          <a:p>
            <a:endParaRPr lang="cs-CZ" altLang="cs-CZ" sz="2600" dirty="0"/>
          </a:p>
        </p:txBody>
      </p:sp>
    </p:spTree>
    <p:extLst>
      <p:ext uri="{BB962C8B-B14F-4D97-AF65-F5344CB8AC3E}">
        <p14:creationId xmlns:p14="http://schemas.microsoft.com/office/powerpoint/2010/main" val="2463962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5230A27-1553-42F8-99D7-829868E13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772232D-B4D6-429F-B3D1-2D9891B85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4" name="Nadpis 1"/>
          <p:cNvSpPr>
            <a:spLocks noGrp="1"/>
          </p:cNvSpPr>
          <p:nvPr>
            <p:ph type="title"/>
          </p:nvPr>
        </p:nvSpPr>
        <p:spPr>
          <a:xfrm>
            <a:off x="965030" y="963997"/>
            <a:ext cx="3254691" cy="4938361"/>
          </a:xfrm>
        </p:spPr>
        <p:txBody>
          <a:bodyPr anchor="ctr">
            <a:normAutofit/>
          </a:bodyPr>
          <a:lstStyle/>
          <a:p>
            <a:pPr algn="r">
              <a:defRPr/>
            </a:pPr>
            <a:r>
              <a:rPr lang="cs-CZ" sz="4400" b="1" i="1" dirty="0">
                <a:solidFill>
                  <a:schemeClr val="bg2"/>
                </a:solidFill>
                <a:latin typeface="+mn-lt"/>
              </a:rPr>
              <a:t>Další respektující (empatické) způsoby komunikace – reakce na negativní emoce žáka</a:t>
            </a:r>
            <a:endParaRPr lang="cs-CZ" sz="4400" dirty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2CC3441-26B3-4381-B3DF-8AE3C288B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251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134882" y="963507"/>
            <a:ext cx="6135097" cy="4938851"/>
          </a:xfrm>
        </p:spPr>
        <p:txBody>
          <a:bodyPr anchor="ctr">
            <a:normAutofit/>
          </a:bodyPr>
          <a:lstStyle/>
          <a:p>
            <a:endParaRPr lang="cs-CZ" altLang="cs-CZ" sz="3200" dirty="0"/>
          </a:p>
          <a:p>
            <a:r>
              <a:rPr lang="cs-CZ" altLang="cs-CZ" sz="3200" dirty="0"/>
              <a:t>Empatická reakce (vyjádření a přijetí pocitů, naslouchání)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cs-CZ" altLang="cs-CZ" sz="3200" i="1" dirty="0"/>
              <a:t>  Mohl bys mi o tom říct něco více?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cs-CZ" altLang="cs-CZ" sz="3200" i="1" dirty="0"/>
              <a:t>  Jestli jsem to dobře pochopil, tak ty říkáš, že…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cs-CZ" altLang="cs-CZ" sz="3200" i="1" dirty="0"/>
              <a:t>   Zdá se, že jsi opravdu velmi rozzlobený…</a:t>
            </a:r>
          </a:p>
          <a:p>
            <a:endParaRPr lang="cs-CZ" altLang="cs-CZ" sz="3200" i="1" dirty="0"/>
          </a:p>
        </p:txBody>
      </p:sp>
    </p:spTree>
    <p:extLst>
      <p:ext uri="{BB962C8B-B14F-4D97-AF65-F5344CB8AC3E}">
        <p14:creationId xmlns:p14="http://schemas.microsoft.com/office/powerpoint/2010/main" val="2489981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82" name="Nadpis 1"/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endParaRPr lang="cs-CZ" altLang="cs-CZ"/>
          </a:p>
        </p:txBody>
      </p:sp>
      <p:pic>
        <p:nvPicPr>
          <p:cNvPr id="46085" name="Picture 46084" descr="Obsah obrázku interiér, mísa&#10;&#10;Popis byl vytvořen automaticky">
            <a:extLst>
              <a:ext uri="{FF2B5EF4-FFF2-40B4-BE49-F238E27FC236}">
                <a16:creationId xmlns:a16="http://schemas.microsoft.com/office/drawing/2014/main" id="{5B36300F-ED92-4BD5-9760-E79F128CDA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98" r="28581" b="1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8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181601" y="2198914"/>
            <a:ext cx="6368142" cy="3670180"/>
          </a:xfrm>
        </p:spPr>
        <p:txBody>
          <a:bodyPr>
            <a:noAutofit/>
          </a:bodyPr>
          <a:lstStyle/>
          <a:p>
            <a:pPr eaLnBrk="1" hangingPunct="1"/>
            <a:endParaRPr lang="cs-CZ" altLang="cs-CZ" sz="2800" b="1" dirty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sz="2800" b="1" dirty="0"/>
              <a:t>   </a:t>
            </a:r>
            <a:r>
              <a:rPr lang="en-US" altLang="cs-CZ" sz="2800" dirty="0"/>
              <a:t>“</a:t>
            </a:r>
            <a:r>
              <a:rPr lang="en-US" altLang="cs-CZ" sz="2800" dirty="0" err="1"/>
              <a:t>Dítě</a:t>
            </a:r>
            <a:r>
              <a:rPr lang="en-US" altLang="cs-CZ" sz="2800" dirty="0"/>
              <a:t> </a:t>
            </a:r>
            <a:r>
              <a:rPr lang="en-US" altLang="cs-CZ" sz="2800" dirty="0" err="1"/>
              <a:t>nevychovává</a:t>
            </a:r>
            <a:r>
              <a:rPr lang="en-US" altLang="cs-CZ" sz="2800" dirty="0"/>
              <a:t> to, co </a:t>
            </a:r>
            <a:r>
              <a:rPr lang="en-US" altLang="cs-CZ" sz="2800" dirty="0" err="1"/>
              <a:t>dospělý</a:t>
            </a:r>
            <a:r>
              <a:rPr lang="en-US" altLang="cs-CZ" sz="2800" dirty="0"/>
              <a:t> </a:t>
            </a:r>
            <a:r>
              <a:rPr lang="en-US" altLang="cs-CZ" sz="2800" dirty="0" err="1"/>
              <a:t>žvaní</a:t>
            </a:r>
            <a:r>
              <a:rPr lang="en-US" altLang="cs-CZ" sz="2800" dirty="0"/>
              <a:t>, ale to </a:t>
            </a:r>
            <a:r>
              <a:rPr lang="en-US" altLang="cs-CZ" sz="2800" dirty="0" err="1"/>
              <a:t>jaký</a:t>
            </a:r>
            <a:r>
              <a:rPr lang="en-US" altLang="cs-CZ" sz="2800" dirty="0"/>
              <a:t> </a:t>
            </a:r>
            <a:r>
              <a:rPr lang="en-US" altLang="cs-CZ" sz="2800" dirty="0" err="1"/>
              <a:t>opravdu</a:t>
            </a:r>
            <a:r>
              <a:rPr lang="en-US" altLang="cs-CZ" sz="2800" dirty="0"/>
              <a:t> je.” (Jung).</a:t>
            </a:r>
            <a:endParaRPr lang="cs-CZ" altLang="cs-CZ" sz="2800" dirty="0"/>
          </a:p>
          <a:p>
            <a:pPr eaLnBrk="1" hangingPunct="1">
              <a:buFont typeface="Georgia" panose="02040502050405020303" pitchFamily="18" charset="0"/>
              <a:buNone/>
            </a:pPr>
            <a:endParaRPr lang="cs-CZ" altLang="cs-CZ" sz="2800" dirty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sz="2800" dirty="0"/>
              <a:t>Držím Vám pěsti.</a:t>
            </a:r>
          </a:p>
          <a:p>
            <a:pPr eaLnBrk="1" hangingPunct="1"/>
            <a:endParaRPr lang="cs-CZ" altLang="cs-CZ" sz="2800" dirty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sz="2800" dirty="0"/>
              <a:t>Děkuji.</a:t>
            </a:r>
          </a:p>
          <a:p>
            <a:pPr>
              <a:buFont typeface="Wingdings 2" panose="05020102010507070707" pitchFamily="18" charset="2"/>
              <a:buNone/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3882261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z literatury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CANGELOSI, J., S. Strategie řízení třídy – Jak získat a udržet spolupráci žáků</a:t>
            </a:r>
          </a:p>
          <a:p>
            <a:r>
              <a:rPr lang="cs-CZ" dirty="0"/>
              <a:t>při výuce. Praha: Portál, 2006. ISBN 80-7367-118-2</a:t>
            </a:r>
          </a:p>
          <a:p>
            <a:r>
              <a:rPr lang="cs-CZ" dirty="0"/>
              <a:t>KOLÁŘ, M. Bolest šikanování. Praha: Portál, 2005. ISBN 80-7367-014-3</a:t>
            </a:r>
          </a:p>
          <a:p>
            <a:r>
              <a:rPr lang="cs-CZ" dirty="0"/>
              <a:t>KOLÁŘ, M. Skrytý svět šikanování ve školách. Praha: Portál, 1997. ISBN: 80-</a:t>
            </a:r>
          </a:p>
          <a:p>
            <a:r>
              <a:rPr lang="cs-CZ" dirty="0"/>
              <a:t>7178-123-1</a:t>
            </a:r>
          </a:p>
          <a:p>
            <a:r>
              <a:rPr lang="cs-CZ" dirty="0"/>
              <a:t>KYRIACOU, CH. Řešení výchovných problémů ve škole. Praha: Portál, 2005.</a:t>
            </a:r>
          </a:p>
          <a:p>
            <a:r>
              <a:rPr lang="cs-CZ" dirty="0"/>
              <a:t>ISBN 80-7178-945-3</a:t>
            </a:r>
          </a:p>
          <a:p>
            <a:r>
              <a:rPr lang="cs-CZ" dirty="0"/>
              <a:t>ONDRÁČEK, P. Františku přestaň konečně zlobit, nebo…. Praha: ISV</a:t>
            </a:r>
          </a:p>
          <a:p>
            <a:r>
              <a:rPr lang="cs-CZ" dirty="0"/>
              <a:t>nakladatelství, 2003. ISBN 80-86642-18-6</a:t>
            </a:r>
          </a:p>
        </p:txBody>
      </p:sp>
    </p:spTree>
    <p:extLst>
      <p:ext uri="{BB962C8B-B14F-4D97-AF65-F5344CB8AC3E}">
        <p14:creationId xmlns:p14="http://schemas.microsoft.com/office/powerpoint/2010/main" val="286840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ze školní praxe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6775" y="1845734"/>
            <a:ext cx="10288905" cy="4023360"/>
          </a:xfrm>
        </p:spPr>
        <p:txBody>
          <a:bodyPr>
            <a:noAutofit/>
          </a:bodyPr>
          <a:lstStyle/>
          <a:p>
            <a:pPr marL="72000" lvl="0" indent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</a:pPr>
            <a:r>
              <a:rPr lang="cs-CZ" altLang="cs-CZ" sz="24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Příběh začínající učitelky, která dostala na třídu, v níž nikdo nechtěl učit – děti nerespektovaly učitele, mluvily vulgárně, před zraky učitele ničily třídu </a:t>
            </a:r>
            <a:r>
              <a:rPr lang="cs-CZ" altLang="cs-CZ" sz="2400" b="1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versus </a:t>
            </a:r>
          </a:p>
          <a:p>
            <a:pPr marL="72000" lvl="0" indent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</a:pPr>
            <a:r>
              <a:rPr lang="cs-CZ" altLang="cs-CZ" sz="2400" i="1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učitelka nad nimi nezlomila hůl, jednala s nimi jako s partnery, chválila je za maličkosti, ve svých reakcích se snažila nebýt stereotypní, nikdy nešla za nadřízeným, aby jí pomohl třídu ukáznit,…</a:t>
            </a:r>
          </a:p>
          <a:p>
            <a:pPr marL="72000" lvl="0" indent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</a:pPr>
            <a:endParaRPr lang="cs-CZ" altLang="cs-CZ" sz="2400" i="1" dirty="0">
              <a:solidFill>
                <a:schemeClr val="accent2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72000" lvl="0" indent="0" algn="just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</a:pPr>
            <a:r>
              <a:rPr lang="cs-CZ" altLang="cs-CZ" sz="24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její jednání vyžadovalo hodně </a:t>
            </a:r>
            <a:r>
              <a:rPr lang="cs-CZ" altLang="cs-CZ" sz="2400" i="1" u="sng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trpělivosti, důslednosti a pečlivou přípravu na hodiny</a:t>
            </a:r>
            <a:r>
              <a:rPr lang="cs-CZ" altLang="cs-CZ" sz="24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žáci se po nějaké době zklidnili a dalo se s nimi bez problémů pracovat…</a:t>
            </a:r>
          </a:p>
          <a:p>
            <a:pPr marL="72000" lvl="0" indent="0" algn="just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</a:pPr>
            <a:endParaRPr lang="cs-CZ" altLang="cs-CZ" sz="2400" i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72000" lvl="0" indent="0" algn="just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</a:pPr>
            <a:endParaRPr lang="cs-CZ" altLang="cs-CZ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0" y="925513"/>
            <a:ext cx="58181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5978019" y="547300"/>
            <a:ext cx="23596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889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i="1" dirty="0">
                <a:solidFill>
                  <a:schemeClr val="accent2"/>
                </a:solidFill>
              </a:rPr>
              <a:t>Složitost, souvislosti a aspekty fenoménu kázně</a:t>
            </a:r>
            <a:endParaRPr lang="cs-CZ" sz="36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Kázeň jako složitý jev zasahuje téměř do všech oblastí lidského života.</a:t>
            </a:r>
          </a:p>
          <a:p>
            <a:r>
              <a:rPr lang="cs-CZ" dirty="0"/>
              <a:t>Co ovlivňuje postoj ke kázni?</a:t>
            </a:r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96642839"/>
              </p:ext>
            </p:extLst>
          </p:nvPr>
        </p:nvGraphicFramePr>
        <p:xfrm>
          <a:off x="793103" y="2668555"/>
          <a:ext cx="9909110" cy="3376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8714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i="1" dirty="0">
                <a:solidFill>
                  <a:schemeClr val="accent2"/>
                </a:solidFill>
              </a:rPr>
              <a:t>Vymezení kázně a jejího účelu</a:t>
            </a:r>
            <a:br>
              <a:rPr lang="cs-CZ" sz="3600" dirty="0">
                <a:solidFill>
                  <a:schemeClr val="accent2"/>
                </a:solidFill>
              </a:rPr>
            </a:br>
            <a:endParaRPr lang="cs-CZ" sz="36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Kázeň = </a:t>
            </a:r>
            <a:r>
              <a:rPr lang="cs-CZ" b="1" dirty="0">
                <a:solidFill>
                  <a:srgbClr val="C00000"/>
                </a:solidFill>
              </a:rPr>
              <a:t>vědomé dodržování </a:t>
            </a:r>
            <a:r>
              <a:rPr lang="cs-CZ" dirty="0"/>
              <a:t>zadaných norem chování.  </a:t>
            </a:r>
          </a:p>
          <a:p>
            <a:r>
              <a:rPr lang="cs-CZ" dirty="0"/>
              <a:t>Člověk si je vědom daných norem, zná je a ví, jaké chování se od něj očekává.</a:t>
            </a:r>
          </a:p>
          <a:p>
            <a:r>
              <a:rPr lang="cs-CZ" dirty="0"/>
              <a:t>Kázeň a poslušnost, řád, pořádek, dril, právo a </a:t>
            </a:r>
            <a:r>
              <a:rPr lang="cs-CZ" b="1" dirty="0"/>
              <a:t>mravnost</a:t>
            </a:r>
            <a:r>
              <a:rPr lang="cs-CZ" dirty="0"/>
              <a:t> – otázka </a:t>
            </a:r>
            <a:r>
              <a:rPr lang="cs-CZ" b="1" dirty="0"/>
              <a:t>kázeň je otázkou mravní</a:t>
            </a:r>
            <a:r>
              <a:rPr lang="cs-CZ" dirty="0"/>
              <a:t>.</a:t>
            </a:r>
          </a:p>
          <a:p>
            <a:r>
              <a:rPr lang="cs-CZ" dirty="0"/>
              <a:t>Tři základní </a:t>
            </a:r>
            <a:r>
              <a:rPr lang="cs-CZ" dirty="0">
                <a:solidFill>
                  <a:srgbClr val="C00000"/>
                </a:solidFill>
              </a:rPr>
              <a:t>funkce </a:t>
            </a:r>
            <a:r>
              <a:rPr lang="cs-CZ" dirty="0"/>
              <a:t>( W. Ch. </a:t>
            </a:r>
            <a:r>
              <a:rPr lang="cs-CZ" dirty="0" err="1"/>
              <a:t>Bagley</a:t>
            </a:r>
            <a:r>
              <a:rPr lang="cs-CZ" dirty="0"/>
              <a:t> – 1915 ) </a:t>
            </a:r>
            <a:r>
              <a:rPr lang="cs-CZ" dirty="0">
                <a:solidFill>
                  <a:srgbClr val="C00000"/>
                </a:solidFill>
              </a:rPr>
              <a:t>školní kázně</a:t>
            </a:r>
            <a:r>
              <a:rPr lang="cs-CZ" dirty="0"/>
              <a:t>:</a:t>
            </a:r>
          </a:p>
          <a:p>
            <a:r>
              <a:rPr lang="cs-CZ" dirty="0"/>
              <a:t>	</a:t>
            </a:r>
            <a:r>
              <a:rPr lang="cs-CZ" dirty="0">
                <a:sym typeface="Symbol" panose="05050102010706020507" pitchFamily="18" charset="2"/>
              </a:rPr>
              <a:t></a:t>
            </a:r>
            <a:r>
              <a:rPr lang="cs-CZ" dirty="0"/>
              <a:t> vytváření nezbytných podmínek pro školní práci,</a:t>
            </a:r>
          </a:p>
          <a:p>
            <a:r>
              <a:rPr lang="cs-CZ" dirty="0"/>
              <a:t>	</a:t>
            </a:r>
            <a:r>
              <a:rPr lang="cs-CZ" dirty="0">
                <a:sym typeface="Symbol" panose="05050102010706020507" pitchFamily="18" charset="2"/>
              </a:rPr>
              <a:t></a:t>
            </a:r>
            <a:r>
              <a:rPr lang="cs-CZ" dirty="0"/>
              <a:t> příprava žáků pro život ve společnosti dospělých,</a:t>
            </a:r>
          </a:p>
          <a:p>
            <a:r>
              <a:rPr lang="cs-CZ" dirty="0"/>
              <a:t>	</a:t>
            </a:r>
            <a:r>
              <a:rPr lang="cs-CZ" dirty="0">
                <a:sym typeface="Symbol" panose="05050102010706020507" pitchFamily="18" charset="2"/>
              </a:rPr>
              <a:t></a:t>
            </a:r>
            <a:r>
              <a:rPr lang="cs-CZ" dirty="0"/>
              <a:t> pěstování základních návyků sebeovládání.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5916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/>
              <a:t>Pojetí kázně</a:t>
            </a:r>
            <a:endParaRPr lang="cs-CZ" altLang="cs-CZ"/>
          </a:p>
        </p:txBody>
      </p:sp>
      <p:sp>
        <p:nvSpPr>
          <p:cNvPr id="12291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altLang="cs-CZ" sz="2400" dirty="0"/>
              <a:t>Tradiční pojetí kázně nedbá na potřeby dětí, vyhovuje učiteli a jeho úkolu "naučit, co určují osnovy". Jejím základem je </a:t>
            </a:r>
            <a:r>
              <a:rPr lang="cs-CZ" altLang="cs-CZ" sz="2400" u="sng" dirty="0"/>
              <a:t>podřízení se dítěte</a:t>
            </a:r>
            <a:r>
              <a:rPr lang="cs-CZ" altLang="cs-CZ" sz="2400" dirty="0"/>
              <a:t>. </a:t>
            </a:r>
          </a:p>
          <a:p>
            <a:r>
              <a:rPr lang="cs-CZ" altLang="cs-CZ" sz="2400" dirty="0"/>
              <a:t>Současné pojetí vychází z potřeb dětí - základem je </a:t>
            </a:r>
            <a:r>
              <a:rPr lang="cs-CZ" altLang="cs-CZ" sz="2400" u="sng" dirty="0"/>
              <a:t>dodržování pravidel </a:t>
            </a:r>
            <a:r>
              <a:rPr lang="cs-CZ" altLang="cs-CZ" sz="2400" dirty="0"/>
              <a:t>nikoliv jen směrem </a:t>
            </a:r>
            <a:r>
              <a:rPr lang="cs-CZ" altLang="cs-CZ" sz="2400" u="sng" dirty="0"/>
              <a:t>k učiteli</a:t>
            </a:r>
            <a:r>
              <a:rPr lang="cs-CZ" altLang="cs-CZ" sz="2400" dirty="0"/>
              <a:t>, ale i </a:t>
            </a:r>
            <a:r>
              <a:rPr lang="cs-CZ" altLang="cs-CZ" sz="2400" u="sng" dirty="0"/>
              <a:t>mezi dětmi navzájem</a:t>
            </a:r>
            <a:r>
              <a:rPr lang="cs-CZ" altLang="cs-CZ" sz="2400" dirty="0"/>
              <a:t>. </a:t>
            </a:r>
          </a:p>
          <a:p>
            <a:r>
              <a:rPr lang="cs-CZ" altLang="cs-CZ" sz="2400" dirty="0"/>
              <a:t>Je založeno na </a:t>
            </a:r>
            <a:r>
              <a:rPr lang="cs-CZ" altLang="cs-CZ" sz="2400" u="sng" dirty="0"/>
              <a:t>zodpovědnosti dítěte</a:t>
            </a:r>
            <a:r>
              <a:rPr lang="cs-CZ" altLang="cs-CZ" sz="2400" dirty="0"/>
              <a:t>, která vzniká tím, že dítě má </a:t>
            </a:r>
            <a:r>
              <a:rPr lang="cs-CZ" altLang="cs-CZ" sz="2400" u="sng" dirty="0"/>
              <a:t>možnost výběru</a:t>
            </a:r>
            <a:r>
              <a:rPr lang="cs-CZ" altLang="cs-CZ" sz="2400" dirty="0"/>
              <a:t>. </a:t>
            </a:r>
          </a:p>
          <a:p>
            <a:r>
              <a:rPr lang="cs-CZ" altLang="cs-CZ" sz="2400" dirty="0"/>
              <a:t>Motivací k splnění  úkolu  je jeho </a:t>
            </a:r>
            <a:r>
              <a:rPr lang="cs-CZ" altLang="cs-CZ" sz="2400" u="sng" dirty="0"/>
              <a:t>vnitřní přijetí</a:t>
            </a:r>
            <a:r>
              <a:rPr lang="cs-CZ" altLang="cs-CZ" sz="2400" dirty="0"/>
              <a:t>, ne vnější nadirigování .</a:t>
            </a:r>
            <a:br>
              <a:rPr lang="cs-CZ" altLang="cs-CZ" sz="2400" dirty="0"/>
            </a:br>
            <a:endParaRPr lang="cs-CZ" altLang="cs-CZ" sz="2400" dirty="0"/>
          </a:p>
          <a:p>
            <a:r>
              <a:rPr lang="cs-CZ" altLang="cs-CZ" sz="2400" u="sng" dirty="0"/>
              <a:t>Základem</a:t>
            </a:r>
            <a:r>
              <a:rPr lang="cs-CZ" altLang="cs-CZ" sz="2400" dirty="0"/>
              <a:t> je pravidlo, že moje svoboda končí tam, kde začíná omezovat svobodu druhého (hlasové projevy takového rázu, aby nerušily ostatní).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cs-CZ" altLang="cs-CZ" sz="2400" dirty="0"/>
              <a:t>     </a:t>
            </a:r>
          </a:p>
          <a:p>
            <a:endParaRPr lang="cs-CZ" altLang="cs-CZ" sz="900" dirty="0"/>
          </a:p>
        </p:txBody>
      </p:sp>
    </p:spTree>
    <p:extLst>
      <p:ext uri="{BB962C8B-B14F-4D97-AF65-F5344CB8AC3E}">
        <p14:creationId xmlns:p14="http://schemas.microsoft.com/office/powerpoint/2010/main" val="2572615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1097280" y="263527"/>
            <a:ext cx="10058400" cy="1450757"/>
          </a:xfrm>
        </p:spPr>
        <p:txBody>
          <a:bodyPr/>
          <a:lstStyle/>
          <a:p>
            <a:pPr>
              <a:defRPr/>
            </a:pPr>
            <a:r>
              <a:rPr lang="cs-CZ" sz="2800" b="1" dirty="0">
                <a:latin typeface="+mn-lt"/>
              </a:rPr>
              <a:t>Hlavními příčinami nekázně </a:t>
            </a:r>
            <a:r>
              <a:rPr lang="cs-CZ" sz="2800" b="1" dirty="0"/>
              <a:t>z hlediska dítěte</a:t>
            </a:r>
            <a:br>
              <a:rPr lang="cs-CZ" sz="2800" b="1" dirty="0">
                <a:latin typeface="+mn-lt"/>
              </a:rPr>
            </a:br>
            <a:r>
              <a:rPr lang="cs-CZ" sz="2800" b="1" dirty="0">
                <a:latin typeface="+mn-lt"/>
              </a:rPr>
              <a:t> 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sz="2400" b="1" dirty="0"/>
              <a:t>Onemocnění</a:t>
            </a:r>
            <a:r>
              <a:rPr lang="cs-CZ" altLang="cs-CZ" sz="2400" dirty="0"/>
              <a:t> (chřipka nebo angína -  únava, bolesti a ospalost snižují koncentraci jedince a následně vyvolávají podrážděnost či přecitliv</a:t>
            </a:r>
            <a:r>
              <a:rPr lang="cs-CZ" altLang="cs-CZ" dirty="0"/>
              <a:t>ě</a:t>
            </a:r>
            <a:r>
              <a:rPr lang="cs-CZ" altLang="cs-CZ" sz="2400" dirty="0"/>
              <a:t>lost na jinak běžné podněty). </a:t>
            </a:r>
          </a:p>
          <a:p>
            <a:pPr marL="0" indent="0">
              <a:buNone/>
            </a:pPr>
            <a:r>
              <a:rPr lang="cs-CZ" altLang="cs-CZ" sz="2400" b="1" dirty="0"/>
              <a:t>Poruchy chování, </a:t>
            </a:r>
            <a:r>
              <a:rPr lang="cs-CZ" altLang="cs-CZ" sz="2400" dirty="0"/>
              <a:t>např. ADHD. </a:t>
            </a:r>
          </a:p>
          <a:p>
            <a:pPr marL="0" indent="0">
              <a:buNone/>
            </a:pPr>
            <a:r>
              <a:rPr lang="cs-CZ" altLang="cs-CZ" sz="2400" b="1" dirty="0"/>
              <a:t>Temperamentn</a:t>
            </a:r>
            <a:r>
              <a:rPr lang="cs-CZ" altLang="cs-CZ" sz="2400" dirty="0"/>
              <a:t>í ladění dítěte.</a:t>
            </a:r>
          </a:p>
          <a:p>
            <a:pPr marL="0" indent="0">
              <a:buNone/>
            </a:pPr>
            <a:r>
              <a:rPr lang="cs-CZ" altLang="cs-CZ" sz="2400" b="1" dirty="0"/>
              <a:t>Nedostatky ve výživě</a:t>
            </a:r>
            <a:r>
              <a:rPr lang="cs-CZ" altLang="cs-CZ" sz="2400" dirty="0"/>
              <a:t> (do školy bez snídan</a:t>
            </a:r>
            <a:r>
              <a:rPr lang="cs-CZ" altLang="cs-CZ" dirty="0"/>
              <a:t>ě</a:t>
            </a:r>
            <a:r>
              <a:rPr lang="cs-CZ" altLang="cs-CZ" sz="2400" dirty="0"/>
              <a:t> nedostatek tekutiny) - oslabuje, unavuje a zvyšuje jeho dráždivost. </a:t>
            </a:r>
          </a:p>
          <a:p>
            <a:pPr marL="0" indent="0">
              <a:buNone/>
            </a:pPr>
            <a:r>
              <a:rPr lang="cs-CZ" altLang="cs-CZ" sz="2400" b="1" dirty="0"/>
              <a:t>Unavené a hladové dítě má obdobný handicap jako dítě nemocné.</a:t>
            </a:r>
            <a:r>
              <a:rPr lang="cs-CZ" altLang="cs-CZ" sz="2400" dirty="0"/>
              <a:t> </a:t>
            </a:r>
          </a:p>
          <a:p>
            <a:pPr marL="0" indent="0">
              <a:buNone/>
            </a:pPr>
            <a:endParaRPr lang="cs-CZ" altLang="cs-CZ" sz="2400" dirty="0"/>
          </a:p>
          <a:p>
            <a:endParaRPr lang="cs-CZ" altLang="cs-CZ" sz="2400" dirty="0"/>
          </a:p>
          <a:p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2372183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14339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2800" dirty="0"/>
              <a:t>Nedostatečná </a:t>
            </a:r>
            <a:r>
              <a:rPr lang="cs-CZ" altLang="cs-CZ" sz="2800" b="1" dirty="0"/>
              <a:t>výchova v rodině </a:t>
            </a:r>
            <a:r>
              <a:rPr lang="cs-CZ" altLang="cs-CZ" sz="2800" dirty="0"/>
              <a:t>- nefungující rodiny (rozvody, agresivita, neharmonické prostředí). </a:t>
            </a:r>
          </a:p>
          <a:p>
            <a:pPr marL="0" indent="0">
              <a:buNone/>
            </a:pPr>
            <a:r>
              <a:rPr lang="cs-CZ" altLang="cs-CZ" sz="2800" dirty="0"/>
              <a:t>Nespokojenost a </a:t>
            </a:r>
            <a:r>
              <a:rPr lang="cs-CZ" altLang="cs-CZ" sz="2800" b="1" dirty="0"/>
              <a:t>špatné vzory </a:t>
            </a:r>
            <a:r>
              <a:rPr lang="cs-CZ" altLang="cs-CZ" sz="2800" dirty="0"/>
              <a:t>z rodiny přenášejí do svého chování ve školním prostředím.</a:t>
            </a:r>
          </a:p>
          <a:p>
            <a:pPr marL="0" indent="0">
              <a:buNone/>
            </a:pPr>
            <a:r>
              <a:rPr lang="cs-CZ" altLang="cs-CZ" sz="2800" dirty="0"/>
              <a:t>Omezená </a:t>
            </a:r>
            <a:r>
              <a:rPr lang="cs-CZ" altLang="cs-CZ" sz="2800" b="1" dirty="0"/>
              <a:t>komunikace</a:t>
            </a:r>
            <a:r>
              <a:rPr lang="cs-CZ" altLang="cs-CZ" sz="2800" dirty="0"/>
              <a:t> ze strany rodičů, orientace převážně na práci a kariéru. </a:t>
            </a:r>
          </a:p>
          <a:p>
            <a:pPr>
              <a:buFont typeface="Arial" panose="020B0604020202020204" pitchFamily="34" charset="0"/>
              <a:buChar char="•"/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48831619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1620</Words>
  <Application>Microsoft Office PowerPoint</Application>
  <PresentationFormat>Širokoúhlá obrazovka</PresentationFormat>
  <Paragraphs>148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Georgia</vt:lpstr>
      <vt:lpstr>Times New Roman</vt:lpstr>
      <vt:lpstr>Wingdings 2</vt:lpstr>
      <vt:lpstr>Retrospektiva</vt:lpstr>
      <vt:lpstr>Kázeň, nekázeň</vt:lpstr>
      <vt:lpstr>Prezentace aplikace PowerPoint</vt:lpstr>
      <vt:lpstr>Výběr z literatury</vt:lpstr>
      <vt:lpstr>Příklad ze školní praxe</vt:lpstr>
      <vt:lpstr>Složitost, souvislosti a aspekty fenoménu kázně</vt:lpstr>
      <vt:lpstr>Vymezení kázně a jejího účelu </vt:lpstr>
      <vt:lpstr>Pojetí kázně</vt:lpstr>
      <vt:lpstr>Hlavními příčinami nekázně z hlediska dítěte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Výchova je „běh na dlouhou trať“ (Bendl)</vt:lpstr>
      <vt:lpstr>Vztah učitele k žákům i ke třídě jako celku, vytváření příznivé pedagogické atmosféry  Co jsme uvedli v myšlenkové mapě - zobecníme</vt:lpstr>
      <vt:lpstr>Prezentace aplikace PowerPoint</vt:lpstr>
      <vt:lpstr>Strategie pro předcházení nežádoucího chování</vt:lpstr>
      <vt:lpstr>Nerespektující způsoby komunikace </vt:lpstr>
      <vt:lpstr>Prezentace aplikace PowerPoint</vt:lpstr>
      <vt:lpstr>Prezentace aplikace PowerPoint</vt:lpstr>
      <vt:lpstr>Další nerespektující (neempatické) způsoby komunikace – reakce na negativní emoce žáka</vt:lpstr>
      <vt:lpstr>Respektující způsoby komunikace (jasně stanovená pravidla, přímo, na rovinu)</vt:lpstr>
      <vt:lpstr>Prezentace aplikace PowerPoint</vt:lpstr>
      <vt:lpstr>Další respektující (empatické) způsoby komunikace – reakce na negativní emoce žáka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Kázeň, nekázeň</dc:title>
  <dc:creator>Hana Horká</dc:creator>
  <cp:lastModifiedBy>Hana Horká</cp:lastModifiedBy>
  <cp:revision>5</cp:revision>
  <dcterms:created xsi:type="dcterms:W3CDTF">2020-12-01T21:51:23Z</dcterms:created>
  <dcterms:modified xsi:type="dcterms:W3CDTF">2020-12-02T21:30:19Z</dcterms:modified>
</cp:coreProperties>
</file>