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311" r:id="rId6"/>
    <p:sldId id="313" r:id="rId7"/>
    <p:sldId id="315" r:id="rId8"/>
    <p:sldId id="344" r:id="rId9"/>
    <p:sldId id="346" r:id="rId10"/>
    <p:sldId id="340" r:id="rId11"/>
    <p:sldId id="333" r:id="rId12"/>
    <p:sldId id="40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04DB2-E596-41E6-9EE1-BD1CFFE6D54F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900DC-13F7-4662-8D51-01973EA82E8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757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55AFB-8881-423D-99C5-38BEA9B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6157C0-FDD2-4961-94F2-CF49D8029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31E5E9-1E72-46E0-84D4-400D0CCF7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752DA0-4CF4-4DDA-88A7-42C3A989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4350DE-6E42-465B-9FC5-4103B1E0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16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98B7C-A859-41A3-9F42-7849F036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01DEA9-FA4E-4772-8A1D-0D0688050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8A4674-4638-4471-A9B7-E28DE527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301E90-042D-457E-8392-AFCF6275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969B81-2C25-435D-8088-958E1225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78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94FC886-4811-4821-8240-B91DC982E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FE0C04-7CCC-46C6-BD23-51D2FDD29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01375E-96E0-41BD-9255-569BE5592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BE755A-1430-4118-B94A-A9865F6C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0C96B7-88D8-4BF2-B8FB-B990AD423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166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B622FB-09A7-403B-A5AF-0733667BC0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D8B53-201F-457B-B497-066AF3D982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B6188F-12E1-4DAF-939A-53620D6BF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B36CA-D113-4C00-B9F2-D45E6D83EA7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5018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87421C8-BC56-4059-8802-15647B8858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7FB0B2A-0A2D-4664-992C-00CFC58C0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FBDD480-9680-404A-8A42-21D7C0041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3E23-BE37-4ADC-9146-7A17D89F0ED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58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DDD7C-C59C-4F5F-AFA8-45CA75D98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917A1C-15B0-482C-B1BF-3A1A52C60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0817E4-5925-4199-A6CC-6435C6C2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632772-6C99-4FC9-9E01-EEA1EED2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E9847A-4B30-4C6E-9B59-D59911061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13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9A495-D2B9-4984-B0C2-48F27C61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A7F03D-65A9-4F23-A596-461BE13D8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1B502A-61AA-41CD-BD80-AE449E357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6B12D1-C540-410A-8115-2AB93FD79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23DB9E-916F-4195-BC6E-F9324D2A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17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A08D9-24F1-47EF-9C39-F94787966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D88E4-AF43-4C6E-ADDD-53DCF94ED4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BF6188-1742-4D52-AF31-DB7562C6B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22A4D6-2051-4898-B7C5-6C5462A66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2C3F63-F579-4951-B55B-58C6F828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5FF877-BAF3-4420-91C5-2C28B5AC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34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6AB3A-2C6E-496A-BF90-4DABC67B0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9BCCD0-5054-450B-9306-DA9C917D6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67A178-2368-4433-81C9-0BD2A89D5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B3F1FD-2FAE-4BFA-A372-071428413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099574E-00E7-4BF8-9A11-D19261839C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99E5930-0B06-453F-AFF2-77EED21F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B6D470A-8188-42AA-A09B-C9BA7F43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4B9591-2CE5-4A8C-939F-D3E87089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89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B7BD0-F6C7-47F7-B8F8-42D688CD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6D4276-B93D-4714-AD77-C4779D1EB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DCBD11-67DD-463B-BAE7-B2E1C835B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21CA54-AFAC-4664-9CCB-38FDFE91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6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BDEC00-264D-423E-A00C-10A218EE4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57B0C5-913B-429D-B7E1-385D99DD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8EB227-6726-4EC7-A4BF-42B7D8C9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53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7DC81-9893-4B58-8956-9F0282140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08061-7B23-45C5-9881-04134C51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AD9D34-DC88-4DDA-8585-65D6A56EC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1513F1-7C4C-4FE9-9129-6AE334F2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A625E3-B85A-436A-A629-92FB5657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FFEA34-0DBF-4FDE-97DD-5DACC81A4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65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A006A-6C6D-4E64-9358-FDB595FDF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0A63D64-F6BA-436C-95B3-4A7015054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FB3FF3-BE64-4076-9276-6B218D8A9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CA4A2F-E3E8-4C09-ACD8-29602321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958204-2D31-4B9E-ABCB-528CBE75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4AED9E-FE5E-4C46-9E8B-C80B1EDA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26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986E53-283A-45E2-AA80-26C78ABC0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A77FE9-DBC6-4AC6-8C47-5534C7429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30AE23-75EC-4DCE-99DA-DC8EB1FD9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B50A5-C9BE-4DD9-A282-CF60975C40E1}" type="datetimeFigureOut">
              <a:rPr lang="cs-CZ" smtClean="0"/>
              <a:t>16.12.2020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A60F42-3768-4E41-86A5-872500359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3CEC1E-CAF8-4A13-9E79-B059F6643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BB2E3-5537-4CDD-B23D-4ACD9C21A0E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02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59D9DA0-2066-49A4-8CAC-9710E2925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altLang="cs-CZ" sz="6100" b="1"/>
              <a:t>Globální výchova jako přístup </a:t>
            </a:r>
            <a:br>
              <a:rPr lang="en-US" altLang="cs-CZ" sz="6100" b="1"/>
            </a:br>
            <a:r>
              <a:rPr lang="en-US" altLang="cs-CZ" sz="6100" b="1"/>
              <a:t>k výchově</a:t>
            </a:r>
            <a:endParaRPr lang="cs-CZ" sz="61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879ED3-495E-44EA-82B2-C03F26476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altLang="cs-CZ" sz="2800"/>
              <a:t>Hana Horká</a:t>
            </a:r>
            <a:endParaRPr lang="cs-CZ" sz="2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140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6">
            <a:extLst>
              <a:ext uri="{FF2B5EF4-FFF2-40B4-BE49-F238E27FC236}">
                <a16:creationId xmlns:a16="http://schemas.microsoft.com/office/drawing/2014/main" id="{B078EA4D-5585-441B-BB71-931B52FFE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Pojetí člověka a světa v globální výchově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97866A7-379C-4199-8D86-339602D23DF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altLang="cs-CZ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                                                                            </a:t>
            </a:r>
            <a:endParaRPr lang="cs-CZ" altLang="cs-CZ" sz="2400" b="1"/>
          </a:p>
          <a:p>
            <a:pPr eaLnBrk="1" hangingPunct="1"/>
            <a:endParaRPr lang="cs-CZ" altLang="cs-CZ" sz="1600" b="1"/>
          </a:p>
          <a:p>
            <a:pPr eaLnBrk="1" hangingPunct="1"/>
            <a:endParaRPr lang="cs-CZ" altLang="cs-CZ" sz="1600"/>
          </a:p>
          <a:p>
            <a:pPr eaLnBrk="1" hangingPunct="1"/>
            <a:endParaRPr lang="cs-CZ" altLang="cs-CZ" sz="2400"/>
          </a:p>
        </p:txBody>
      </p:sp>
      <p:graphicFrame>
        <p:nvGraphicFramePr>
          <p:cNvPr id="52291" name="Group 67">
            <a:extLst>
              <a:ext uri="{FF2B5EF4-FFF2-40B4-BE49-F238E27FC236}">
                <a16:creationId xmlns:a16="http://schemas.microsoft.com/office/drawing/2014/main" id="{08D6155D-AEE3-4FB2-AD2A-A0AD02AD05AB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545647696"/>
              </p:ext>
            </p:extLst>
          </p:nvPr>
        </p:nvGraphicFramePr>
        <p:xfrm>
          <a:off x="895350" y="1773239"/>
          <a:ext cx="9315450" cy="4181557"/>
        </p:xfrm>
        <a:graphic>
          <a:graphicData uri="http://schemas.openxmlformats.org/drawingml/2006/table">
            <a:tbl>
              <a:tblPr/>
              <a:tblGrid>
                <a:gridCol w="481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7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5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Člověk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jako součást světa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jedinečná individualita ve smyslu originality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 specifické hodnoty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62" marB="456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Svět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= celek přírodně společenský = společensky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                                                                  reflektovaný, ohrožený i chráněný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62" marB="456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5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Lidský (vnitřní) rozměr </a:t>
                      </a: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globality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 pozitivní změny vnějšího systému jsou závislé  na kvalitě lidského činitele (vztah fyzické, duchovní a duševní výbavy člověka).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62" marB="456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vnější dimenze: prostorová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Problémová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časová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            </a:t>
                      </a:r>
                    </a:p>
                  </a:txBody>
                  <a:tcPr marT="45662" marB="456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447" name="Picture 42" descr="MCj02315320000[1]">
            <a:extLst>
              <a:ext uri="{FF2B5EF4-FFF2-40B4-BE49-F238E27FC236}">
                <a16:creationId xmlns:a16="http://schemas.microsoft.com/office/drawing/2014/main" id="{D3FBA2EE-A3EB-4F44-A9CC-E7BF10787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4" y="5013326"/>
            <a:ext cx="183038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8" name="Picture 59" descr="MCj04135320000[1]">
            <a:extLst>
              <a:ext uri="{FF2B5EF4-FFF2-40B4-BE49-F238E27FC236}">
                <a16:creationId xmlns:a16="http://schemas.microsoft.com/office/drawing/2014/main" id="{4F672E15-2EF7-4242-87F4-4AB663D17240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24788" y="4508500"/>
            <a:ext cx="2298700" cy="1512888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3930947" y="651615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2CE8F67-68EC-4186-AC56-44727897A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/>
              <a:t>Globální výchova </a:t>
            </a:r>
            <a:r>
              <a:rPr lang="cs-CZ" altLang="cs-CZ" i="1"/>
              <a:t>(celosvětová, planetární, mnohostranná)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424DB65-7597-433B-AEFA-10DEDDC1B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1800"/>
              <a:t>moderní přístup k člověku v procesu výchovy v dnešní složité a rozporuplné době. </a:t>
            </a:r>
            <a:endParaRPr lang="cs-CZ" altLang="cs-CZ" sz="1800" b="1"/>
          </a:p>
          <a:p>
            <a:pPr eaLnBrk="1" hangingPunct="1"/>
            <a:r>
              <a:rPr lang="cs-CZ" altLang="cs-CZ" sz="1800" b="1"/>
              <a:t>filozofickým východiskem -</a:t>
            </a:r>
            <a:r>
              <a:rPr lang="cs-CZ" altLang="cs-CZ" sz="1800"/>
              <a:t> tzv. globální,  systémové chápání světa, a to z hlediska přírodního  prostoru a času i z hlediska lidského,</a:t>
            </a:r>
          </a:p>
          <a:p>
            <a:pPr eaLnBrk="1" hangingPunct="1"/>
            <a:r>
              <a:rPr lang="cs-CZ" altLang="cs-CZ" sz="1800" b="1"/>
              <a:t>pojetí cílů vzdělání </a:t>
            </a:r>
            <a:r>
              <a:rPr lang="cs-CZ" altLang="cs-CZ" sz="1800"/>
              <a:t>– postoje, hodnoty, dovednosti, vědomosti; NE pouze předávat, ale </a:t>
            </a:r>
            <a:r>
              <a:rPr lang="cs-CZ" altLang="cs-CZ" sz="1800" u="sng"/>
              <a:t>objevovat, hledat, konstruovat, </a:t>
            </a:r>
          </a:p>
          <a:p>
            <a:pPr eaLnBrk="1" hangingPunct="1"/>
            <a:r>
              <a:rPr lang="cs-CZ" altLang="cs-CZ" sz="1800" b="1"/>
              <a:t>pojetí dítěte </a:t>
            </a:r>
            <a:r>
              <a:rPr lang="cs-CZ" altLang="cs-CZ" sz="1800"/>
              <a:t>– svébytnost, identita vidění světa; přístup partnerský, pochopení, úcta, respekt, tolerance, porozumění x dnešní dítě, proměny dítěte a dětství,</a:t>
            </a:r>
          </a:p>
          <a:p>
            <a:pPr eaLnBrk="1" hangingPunct="1"/>
            <a:r>
              <a:rPr lang="cs-CZ" altLang="cs-CZ" sz="1800" b="1"/>
              <a:t>pojetí vztahu U – Ž – </a:t>
            </a:r>
            <a:r>
              <a:rPr lang="cs-CZ" altLang="cs-CZ" sz="1800"/>
              <a:t>vede, určuje, dává x je překvapován, inspirován, obohacován.</a:t>
            </a:r>
            <a:endParaRPr lang="cs-CZ" altLang="cs-CZ" sz="1800" i="1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77008" y="5228027"/>
            <a:ext cx="1107241" cy="10772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460" name="Picture 4" descr="MCj04115360000[1]">
            <a:extLst>
              <a:ext uri="{FF2B5EF4-FFF2-40B4-BE49-F238E27FC236}">
                <a16:creationId xmlns:a16="http://schemas.microsoft.com/office/drawing/2014/main" id="{64452778-E451-4C9D-8C61-5C91249DB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48496" y="1847506"/>
            <a:ext cx="3483062" cy="4303912"/>
          </a:xfrm>
          <a:custGeom>
            <a:avLst/>
            <a:gdLst/>
            <a:ahLst/>
            <a:cxnLst/>
            <a:rect l="l" t="t" r="r" b="b"/>
            <a:pathLst>
              <a:path w="4221597" h="4303912">
                <a:moveTo>
                  <a:pt x="126986" y="0"/>
                </a:moveTo>
                <a:lnTo>
                  <a:pt x="4094611" y="0"/>
                </a:lnTo>
                <a:cubicBezTo>
                  <a:pt x="4164743" y="0"/>
                  <a:pt x="4221597" y="56854"/>
                  <a:pt x="4221597" y="126986"/>
                </a:cubicBezTo>
                <a:lnTo>
                  <a:pt x="4221597" y="4176926"/>
                </a:lnTo>
                <a:cubicBezTo>
                  <a:pt x="4221597" y="4247058"/>
                  <a:pt x="4164743" y="4303912"/>
                  <a:pt x="4094611" y="4303912"/>
                </a:cubicBezTo>
                <a:lnTo>
                  <a:pt x="126986" y="4303912"/>
                </a:lnTo>
                <a:cubicBezTo>
                  <a:pt x="56854" y="4303912"/>
                  <a:pt x="0" y="4247058"/>
                  <a:pt x="0" y="4176926"/>
                </a:cubicBezTo>
                <a:lnTo>
                  <a:pt x="0" y="126986"/>
                </a:lnTo>
                <a:cubicBezTo>
                  <a:pt x="0" y="56854"/>
                  <a:pt x="56854" y="0"/>
                  <a:pt x="12698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ousměrná vodorovná šipka 2">
            <a:extLst>
              <a:ext uri="{FF2B5EF4-FFF2-40B4-BE49-F238E27FC236}">
                <a16:creationId xmlns:a16="http://schemas.microsoft.com/office/drawing/2014/main" id="{80F894D5-812E-4DFB-ADB3-6F77BC5D8398}"/>
              </a:ext>
            </a:extLst>
          </p:cNvPr>
          <p:cNvSpPr/>
          <p:nvPr/>
        </p:nvSpPr>
        <p:spPr>
          <a:xfrm flipH="1">
            <a:off x="4656138" y="5300663"/>
            <a:ext cx="252412" cy="1444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871A59F-6893-408D-8001-12CC93DD9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1408153"/>
            <a:ext cx="10168128" cy="131503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/>
              <a:t>Globální výchova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39F4E82-8FA2-4268-8BF5-027481108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5568" y="2962656"/>
            <a:ext cx="10168128" cy="262432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Spojuje </a:t>
            </a:r>
            <a:r>
              <a:rPr lang="cs-CZ" altLang="cs-CZ" sz="2000" b="1"/>
              <a:t>dva směry</a:t>
            </a:r>
            <a:r>
              <a:rPr lang="cs-CZ" altLang="cs-CZ" sz="2000"/>
              <a:t> </a:t>
            </a:r>
            <a:r>
              <a:rPr lang="cs-CZ" altLang="cs-CZ" sz="2000" b="1"/>
              <a:t>pedagogické teorie a praxe</a:t>
            </a:r>
            <a:r>
              <a:rPr lang="cs-CZ" altLang="cs-CZ" sz="2000"/>
              <a:t> - ústřední prvky vzdělávání v dnešním světě spojitosti a souvislostí: </a:t>
            </a:r>
          </a:p>
          <a:p>
            <a:pPr eaLnBrk="1" hangingPunct="1"/>
            <a:r>
              <a:rPr lang="cs-CZ" altLang="cs-CZ" sz="2000"/>
              <a:t>1. směr - „planetární vědomí“, respektování principu „jedné Země“ - zájmy jednotlivých států je třeba vnímat v kontextu potřeb celé planety; </a:t>
            </a:r>
          </a:p>
          <a:p>
            <a:pPr eaLnBrk="1" hangingPunct="1"/>
            <a:r>
              <a:rPr lang="cs-CZ" altLang="cs-CZ" sz="2000"/>
              <a:t>2. směr – důraz na ústřední postavení dítěte.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8FAB-1700-4BDC-BCE5-46996AF6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1E42A-D130-4D1B-BAFC-B7A533B4C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BAUMAN, Z. </a:t>
            </a:r>
            <a:r>
              <a:rPr lang="cs-CZ" altLang="cs-CZ" sz="2800" i="1" dirty="0"/>
              <a:t>Globalizace. Důsledky pro člověka</a:t>
            </a:r>
            <a:r>
              <a:rPr lang="cs-CZ" altLang="cs-CZ" sz="2800" dirty="0"/>
              <a:t>. Praha: Mladá fronta, 1999. ISBN 80-204-0817-7.</a:t>
            </a:r>
            <a:endParaRPr lang="cs-CZ" altLang="cs-CZ" sz="28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EHL, M. </a:t>
            </a:r>
            <a:r>
              <a:rPr lang="cs-CZ" altLang="cs-CZ" sz="2800" i="1" dirty="0"/>
              <a:t>Globalizace pro a proti</a:t>
            </a:r>
            <a:r>
              <a:rPr lang="cs-CZ" altLang="cs-CZ" sz="2800" dirty="0"/>
              <a:t>. Praha: ACADEMIA, 2001.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FOUNTAIN, S. </a:t>
            </a:r>
            <a:r>
              <a:rPr lang="cs-CZ" altLang="cs-CZ" sz="2800" i="1" dirty="0"/>
              <a:t>Místo na slunci.</a:t>
            </a:r>
            <a:r>
              <a:rPr lang="cs-CZ" altLang="cs-CZ" sz="2800" dirty="0"/>
              <a:t> Praha : Arcadia, 1994.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HORKÁ, H. </a:t>
            </a:r>
            <a:r>
              <a:rPr lang="cs-CZ" altLang="cs-CZ" sz="2800" b="1" i="1" dirty="0"/>
              <a:t>Ekologická dimenze výchovy a vzdělávání ve škole 21. století</a:t>
            </a:r>
            <a:r>
              <a:rPr lang="cs-CZ" altLang="cs-CZ" sz="2800" b="1" dirty="0"/>
              <a:t>. Brno: MSD, 2005.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HORKÁ, H. </a:t>
            </a:r>
            <a:r>
              <a:rPr lang="cs-CZ" altLang="cs-CZ" sz="2800" b="1" i="1" dirty="0"/>
              <a:t>Výchova pro 21. století. Globální výchova v podmínkách české školy.</a:t>
            </a:r>
            <a:r>
              <a:rPr lang="cs-CZ" altLang="cs-CZ" sz="2800" b="1" dirty="0"/>
              <a:t> Brno : </a:t>
            </a:r>
            <a:r>
              <a:rPr lang="cs-CZ" altLang="cs-CZ" sz="2800" b="1" dirty="0" err="1"/>
              <a:t>Paido</a:t>
            </a:r>
            <a:r>
              <a:rPr lang="cs-CZ" altLang="cs-CZ" sz="2800" b="1" dirty="0"/>
              <a:t>, 2000. ISBN 80-85931-85-0.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939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416F4-7836-4CC2-88FC-476F8767B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1327CC-1136-4DDF-A2A2-4883FFE27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KOVALIKOVÁ, S. </a:t>
            </a:r>
            <a:r>
              <a:rPr lang="cs-CZ" altLang="cs-CZ" sz="2800" i="1" dirty="0"/>
              <a:t>Integrovaná tematická výuka</a:t>
            </a:r>
            <a:r>
              <a:rPr lang="cs-CZ" altLang="cs-CZ" sz="2800" dirty="0"/>
              <a:t>. Kroměříž: Spirála, 1995.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PIKE, G., SELBY, D. </a:t>
            </a:r>
            <a:r>
              <a:rPr lang="cs-CZ" altLang="cs-CZ" sz="2800" i="1" dirty="0"/>
              <a:t>Globální výchova</a:t>
            </a:r>
            <a:r>
              <a:rPr lang="cs-CZ" altLang="cs-CZ" sz="2800" dirty="0"/>
              <a:t>. Praha: Grada, 1994. ISBN 80-85623-98-6.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PIKE, G., SELBY, D. </a:t>
            </a:r>
            <a:r>
              <a:rPr lang="cs-CZ" altLang="cs-CZ" sz="2800" i="1" dirty="0"/>
              <a:t>Cvičení a hry pro globální výchovu. </a:t>
            </a:r>
            <a:r>
              <a:rPr lang="cs-CZ" altLang="cs-CZ" sz="2800" dirty="0"/>
              <a:t>Praha : Portál, 2000.</a:t>
            </a:r>
            <a:endParaRPr lang="cs-CZ" altLang="cs-CZ" sz="2800" i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i="1" dirty="0"/>
              <a:t>Rámcový vzdělávací program pro základní/střední vzdělávání</a:t>
            </a:r>
            <a:r>
              <a:rPr lang="cs-CZ" altLang="cs-CZ" sz="2800" dirty="0"/>
              <a:t>. </a:t>
            </a:r>
            <a:endParaRPr lang="cs-CZ" altLang="cs-CZ" sz="2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97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0" name="Rectangle 74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201" name="Rectangle 76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31E294F7-60B3-4DD3-AA4B-6F124B4EA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1408153"/>
            <a:ext cx="10168128" cy="13150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Jaká je realita globálního světa?</a:t>
            </a:r>
          </a:p>
        </p:txBody>
      </p:sp>
      <p:sp>
        <p:nvSpPr>
          <p:cNvPr id="8202" name="Rectangle 78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C10573B-F0FC-479C-B3CF-1CE9A22B952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15568" y="2962656"/>
            <a:ext cx="10168128" cy="2624328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altLang="cs-CZ" sz="2000" b="1"/>
          </a:p>
          <a:p>
            <a:r>
              <a:rPr lang="en-US" altLang="cs-CZ" sz="2000" b="1"/>
              <a:t>Globalizace </a:t>
            </a:r>
            <a:r>
              <a:rPr lang="en-US" altLang="cs-CZ" sz="2000"/>
              <a:t>spočívá ve vzájemném ekonomickém, politickém, kulturním aj. propojování nejen blízkých regionů či států, ale i velkých geografických celků a celých kontinentů.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4DF0C69-762C-4208-BEF5-8CE698F7C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1408153"/>
            <a:ext cx="10168128" cy="131503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i="1"/>
              <a:t>Sociálně kulturní důsledky globalizace </a:t>
            </a:r>
            <a:r>
              <a:rPr lang="cs-CZ" altLang="cs-CZ" sz="4000" i="1"/>
              <a:t> </a:t>
            </a:r>
            <a:br>
              <a:rPr lang="cs-CZ" altLang="cs-CZ" sz="4000" b="1"/>
            </a:br>
            <a:endParaRPr lang="cs-CZ" altLang="cs-CZ" sz="4000" b="1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4AAE595-C996-4C64-AB20-00B3D177D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5568" y="2336800"/>
            <a:ext cx="10168128" cy="325018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 dirty="0"/>
              <a:t>   Pozitivní :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rozvoj mobility, turismu, </a:t>
            </a:r>
          </a:p>
          <a:p>
            <a:pPr eaLnBrk="1" hangingPunct="1"/>
            <a:r>
              <a:rPr lang="cs-CZ" altLang="cs-CZ" sz="2000" dirty="0"/>
              <a:t>multikulturní rozhled, </a:t>
            </a:r>
          </a:p>
          <a:p>
            <a:pPr eaLnBrk="1" hangingPunct="1"/>
            <a:r>
              <a:rPr lang="cs-CZ" altLang="cs-CZ" sz="2000" dirty="0"/>
              <a:t>nezávislost jednotlivců a skupin na lokálních zdrojích informací, </a:t>
            </a:r>
          </a:p>
          <a:p>
            <a:pPr eaLnBrk="1" hangingPunct="1"/>
            <a:r>
              <a:rPr lang="cs-CZ" altLang="cs-CZ" sz="2000" dirty="0"/>
              <a:t>rychlé šíření důležitých informací bez hranic a politických omezení,</a:t>
            </a:r>
          </a:p>
          <a:p>
            <a:pPr eaLnBrk="1" hangingPunct="1"/>
            <a:r>
              <a:rPr lang="cs-CZ" altLang="cs-CZ" sz="2000" dirty="0"/>
              <a:t>dostupnost světové vědy, knihoven, muzeí, archívů a služeb všeho druhu,</a:t>
            </a:r>
          </a:p>
          <a:p>
            <a:pPr eaLnBrk="1" hangingPunct="1"/>
            <a:r>
              <a:rPr lang="cs-CZ" altLang="cs-CZ" sz="2000" dirty="0"/>
              <a:t>možnost vědeckých, odborných a osobních kontaktů prostřednictvím </a:t>
            </a:r>
            <a:r>
              <a:rPr lang="cs-CZ" altLang="cs-CZ" sz="2000" dirty="0" err="1"/>
              <a:t>videokomunikace</a:t>
            </a:r>
            <a:r>
              <a:rPr lang="cs-CZ" altLang="cs-CZ" sz="2000" dirty="0"/>
              <a:t>, </a:t>
            </a:r>
          </a:p>
          <a:p>
            <a:pPr eaLnBrk="1" hangingPunct="1"/>
            <a:r>
              <a:rPr lang="cs-CZ" altLang="cs-CZ" sz="2000" dirty="0"/>
              <a:t>individuální vzdělávání, </a:t>
            </a:r>
          </a:p>
          <a:p>
            <a:pPr eaLnBrk="1" hangingPunct="1"/>
            <a:r>
              <a:rPr lang="cs-CZ" altLang="cs-CZ" sz="2000" dirty="0"/>
              <a:t>možnost sebeuplatnění, </a:t>
            </a:r>
          </a:p>
          <a:p>
            <a:pPr eaLnBrk="1" hangingPunct="1"/>
            <a:r>
              <a:rPr lang="cs-CZ" altLang="cs-CZ" sz="2000" dirty="0"/>
              <a:t>svobody podnikání atd. 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500C6F9-C62D-4CD3-B6EC-D10670DF75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936" y="843281"/>
            <a:ext cx="10168128" cy="132110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i="1" dirty="0"/>
              <a:t>Sociálně kulturní důsledky globalizace </a:t>
            </a:r>
            <a:r>
              <a:rPr lang="cs-CZ" altLang="cs-CZ" sz="4000" i="1" dirty="0"/>
              <a:t> </a:t>
            </a:r>
            <a:br>
              <a:rPr lang="cs-CZ" altLang="cs-CZ" sz="4000" b="1" dirty="0"/>
            </a:br>
            <a:endParaRPr lang="cs-CZ" altLang="cs-CZ" sz="40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4107D4E-3A55-4E94-A2A9-AAD3E7368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5568" y="2001520"/>
            <a:ext cx="10168128" cy="3585464"/>
          </a:xfrm>
        </p:spPr>
        <p:txBody>
          <a:bodyPr>
            <a:noAutofit/>
          </a:bodyPr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z="1600" b="1" dirty="0"/>
              <a:t>Negativní: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1600" dirty="0"/>
              <a:t>informační exploze </a:t>
            </a:r>
            <a:r>
              <a:rPr lang="cs-CZ" altLang="cs-CZ" sz="1600" i="1" dirty="0"/>
              <a:t>(ztěžuje orientaci a rozlišování mezi podstatným a vedlejším)</a:t>
            </a:r>
            <a:endParaRPr lang="cs-CZ" altLang="cs-CZ" sz="1600" dirty="0"/>
          </a:p>
          <a:p>
            <a:pPr eaLnBrk="1" hangingPunct="1"/>
            <a:r>
              <a:rPr lang="cs-CZ" altLang="cs-CZ" sz="1600" dirty="0"/>
              <a:t>nepoměr mezi rychlostí civilizačního vývoje a pomalým tempem lidské evoluce </a:t>
            </a:r>
            <a:r>
              <a:rPr lang="cs-CZ" altLang="cs-CZ" sz="1600" b="1" i="1" dirty="0">
                <a:sym typeface="Wingdings" panose="05000000000000000000" pitchFamily="2" charset="2"/>
              </a:rPr>
              <a:t></a:t>
            </a:r>
            <a:r>
              <a:rPr lang="cs-CZ" altLang="cs-CZ" sz="1600" b="1" i="1" dirty="0"/>
              <a:t> </a:t>
            </a:r>
            <a:r>
              <a:rPr lang="cs-CZ" altLang="cs-CZ" sz="1600" i="1" dirty="0"/>
              <a:t>obtíže při adaptaci na změny</a:t>
            </a:r>
          </a:p>
          <a:p>
            <a:pPr eaLnBrk="1" hangingPunct="1"/>
            <a:r>
              <a:rPr lang="cs-CZ" altLang="cs-CZ" sz="1600" dirty="0"/>
              <a:t>demoralizující vliv multimediálních komunikačních prostředků </a:t>
            </a:r>
            <a:r>
              <a:rPr lang="cs-CZ" altLang="cs-CZ" sz="1600" i="1" dirty="0"/>
              <a:t>(Internet je zdrojem nejen erotiky, ale i nejtvrdší dětské pornografie, propaguje násilí,  zprostředkovává i metodiku terorismu - např. výrobu výbušnin, používání zbraní, způsobuje závislost, e-mail umožňuje šíření nežádoucích a negativních informací, např. filozofie fašismu, okultismu, satanismu).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1600" dirty="0"/>
              <a:t>vysoké nároky na výkon</a:t>
            </a:r>
            <a:r>
              <a:rPr lang="cs-CZ" altLang="cs-CZ" sz="1600" i="1" dirty="0"/>
              <a:t> (způsobující psychický tlak, stresy a civilizační nemoci) </a:t>
            </a:r>
            <a:r>
              <a:rPr lang="cs-CZ" altLang="cs-CZ" sz="1600" dirty="0">
                <a:sym typeface="Wingdings" panose="05000000000000000000" pitchFamily="2" charset="2"/>
              </a:rPr>
              <a:t></a:t>
            </a:r>
            <a:r>
              <a:rPr lang="cs-CZ" altLang="cs-CZ" sz="1600" dirty="0"/>
              <a:t> </a:t>
            </a:r>
            <a:r>
              <a:rPr lang="cs-CZ" altLang="cs-CZ" sz="1600" i="1" dirty="0"/>
              <a:t>pragmatický přístup k životu,  účelové jednání,  úsilí o dosažení  cíle v co nejkratší době za každou cenu,  vydělávání peněz co nejrychleji, co nejjednodušším způsobem),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   neuroticismus dětí, osobnostní labilita, poruchy kognitivních procesů, jiné psychické deficity kompenzují drogové závislosti.</a:t>
            </a:r>
            <a:br>
              <a:rPr lang="cs-CZ" altLang="cs-CZ" sz="1600" dirty="0"/>
            </a:br>
            <a:endParaRPr lang="cs-CZ" altLang="cs-CZ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1C9CCD7-DBC2-4D5B-9F16-7906174B7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5059" y="726054"/>
            <a:ext cx="10168128" cy="1452172"/>
          </a:xfrm>
        </p:spPr>
        <p:txBody>
          <a:bodyPr>
            <a:normAutofit/>
          </a:bodyPr>
          <a:lstStyle/>
          <a:p>
            <a:pPr eaLnBrk="1" hangingPunct="1"/>
            <a:br>
              <a:rPr lang="cs-CZ" altLang="cs-CZ" sz="2200" b="1" i="1" dirty="0"/>
            </a:br>
            <a:br>
              <a:rPr lang="cs-CZ" altLang="cs-CZ" sz="2200" b="1" i="1" dirty="0"/>
            </a:br>
            <a:r>
              <a:rPr lang="cs-CZ" altLang="cs-CZ" sz="2200" b="1" i="1" dirty="0"/>
              <a:t>Sociálně kulturní důsledky globalizace </a:t>
            </a:r>
            <a:r>
              <a:rPr lang="cs-CZ" altLang="cs-CZ" sz="2200" i="1" dirty="0"/>
              <a:t> </a:t>
            </a:r>
            <a:br>
              <a:rPr lang="cs-CZ" altLang="cs-CZ" sz="2200" b="1" dirty="0"/>
            </a:br>
            <a:endParaRPr lang="cs-CZ" altLang="cs-CZ" sz="2200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A6F175B-9C0A-46C8-ACC8-1C38CF6AA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5568" y="2219882"/>
            <a:ext cx="10168128" cy="336710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Clr>
                <a:schemeClr val="tx1"/>
              </a:buClr>
            </a:pPr>
            <a:endParaRPr lang="cs-CZ" altLang="cs-CZ" sz="2000" dirty="0"/>
          </a:p>
          <a:p>
            <a:pPr eaLnBrk="1" hangingPunct="1">
              <a:buClr>
                <a:schemeClr val="tx1"/>
              </a:buClr>
            </a:pPr>
            <a:r>
              <a:rPr lang="cs-CZ" altLang="cs-CZ" sz="2000" dirty="0"/>
              <a:t>vakuum skutečných hodnot </a:t>
            </a:r>
            <a:r>
              <a:rPr lang="cs-CZ" altLang="cs-CZ" sz="2000" b="1" dirty="0">
                <a:sym typeface="Wingdings" panose="05000000000000000000" pitchFamily="2" charset="2"/>
              </a:rPr>
              <a:t></a:t>
            </a:r>
            <a:r>
              <a:rPr lang="cs-CZ" altLang="cs-CZ" sz="2000" dirty="0"/>
              <a:t> příklon k různým skupinám a sektám </a:t>
            </a:r>
          </a:p>
          <a:p>
            <a:pPr eaLnBrk="1" hangingPunct="1"/>
            <a:r>
              <a:rPr lang="cs-CZ" altLang="cs-CZ" sz="2000" dirty="0"/>
              <a:t>násilí a agresivita (</a:t>
            </a:r>
            <a:r>
              <a:rPr lang="cs-CZ" altLang="cs-CZ" sz="2000" i="1" dirty="0"/>
              <a:t>kriminalita mladistvých, prostituce, narkomanie, brutální šikanování,  hrozba AIDS,  dětské oběti násilí ..)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depersonalizace lidí</a:t>
            </a:r>
          </a:p>
          <a:p>
            <a:pPr eaLnBrk="1" hangingPunct="1"/>
            <a:r>
              <a:rPr lang="cs-CZ" altLang="cs-CZ" sz="2000" dirty="0"/>
              <a:t>přibývání deprivantů v mocenských pozicích </a:t>
            </a:r>
            <a:r>
              <a:rPr lang="cs-CZ" altLang="cs-CZ" sz="2000" b="1" dirty="0">
                <a:sym typeface="Wingdings" panose="05000000000000000000" pitchFamily="2" charset="2"/>
              </a:rPr>
              <a:t></a:t>
            </a:r>
            <a:r>
              <a:rPr lang="cs-CZ" altLang="cs-CZ" sz="2000" b="1" dirty="0"/>
              <a:t> </a:t>
            </a:r>
            <a:r>
              <a:rPr lang="cs-CZ" altLang="cs-CZ" sz="2000" i="1" dirty="0"/>
              <a:t>ohrožení demokracie  aj.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uniformita výrobků a spotřeby: </a:t>
            </a:r>
            <a:r>
              <a:rPr lang="cs-CZ" altLang="cs-CZ" sz="2000" i="1" dirty="0"/>
              <a:t>stejná móda, stejné jídlo, stejné firmy, knihy, songy apod. 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„únik mozků„ z ekonomických slabých zemí do zemí ekonomicky silných</a:t>
            </a:r>
          </a:p>
          <a:p>
            <a:pPr eaLnBrk="1" hangingPunct="1"/>
            <a:r>
              <a:rPr lang="cs-CZ" altLang="cs-CZ" sz="2000" dirty="0"/>
              <a:t>nepříznivé environmentální důsledky zvýšených nároků na suroviny (</a:t>
            </a:r>
            <a:r>
              <a:rPr lang="cs-CZ" altLang="cs-CZ" sz="2000" i="1" dirty="0"/>
              <a:t>regionální ekologické havárie mají globální důsledky)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3" name="Rectangle 192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A02676BF-0451-49B5-B72D-04F3EAB3D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2189" y="1056109"/>
            <a:ext cx="10168128" cy="938985"/>
          </a:xfrm>
        </p:spPr>
        <p:txBody>
          <a:bodyPr>
            <a:noAutofit/>
          </a:bodyPr>
          <a:lstStyle/>
          <a:p>
            <a:pPr eaLnBrk="1" hangingPunct="1"/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r>
              <a:rPr lang="cs-CZ" altLang="cs-CZ" sz="2800" b="1" dirty="0"/>
              <a:t>Výchova odpovídá na sociální důsledky globalizace v mnoha směrech</a:t>
            </a: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b="1" dirty="0"/>
            </a:b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73A4EA9-CC4C-4663-9D17-3AA1D0AD9D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2189" y="1493520"/>
            <a:ext cx="10168128" cy="3545569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altLang="cs-CZ" sz="2400" b="1" dirty="0"/>
              <a:t>Na uniformitu </a:t>
            </a:r>
            <a:r>
              <a:rPr lang="cs-CZ" altLang="cs-CZ" sz="2400" dirty="0"/>
              <a:t>„moderního životního stylu“ (ve výrobě, zábavě, oblékání, stravování apod.) tím, že </a:t>
            </a:r>
            <a:r>
              <a:rPr lang="cs-CZ" altLang="cs-CZ" sz="2400" i="1" u="sng" dirty="0"/>
              <a:t>učí žáky zvládat projevy anonymního světového systému, tj. uvědomovat si jeho různé dimenze a rozpory, což v praxi znamená </a:t>
            </a:r>
            <a:r>
              <a:rPr lang="cs-CZ" altLang="cs-CZ" sz="2400" b="1" i="1" u="sng" dirty="0"/>
              <a:t>diskutovat o nich, kriticky je hodnotit, zaujímat vlastní aktivní stanoviska.</a:t>
            </a:r>
          </a:p>
          <a:p>
            <a:pPr eaLnBrk="1" hangingPunct="1"/>
            <a:r>
              <a:rPr lang="cs-CZ" altLang="cs-CZ" sz="2400" dirty="0"/>
              <a:t>Na častý </a:t>
            </a:r>
            <a:r>
              <a:rPr lang="cs-CZ" altLang="cs-CZ" sz="2400" b="1" dirty="0"/>
              <a:t>demoralizující vliv multimediálních komunikačních prostředků, </a:t>
            </a:r>
            <a:r>
              <a:rPr lang="cs-CZ" altLang="cs-CZ" sz="2400" dirty="0"/>
              <a:t>na</a:t>
            </a:r>
            <a:r>
              <a:rPr lang="cs-CZ" altLang="cs-CZ" sz="2400" b="1" dirty="0"/>
              <a:t> </a:t>
            </a:r>
            <a:r>
              <a:rPr lang="cs-CZ" altLang="cs-CZ" sz="2400" dirty="0"/>
              <a:t> zvyšující se násilí v rodině a společenském styku </a:t>
            </a:r>
            <a:r>
              <a:rPr lang="cs-CZ" altLang="cs-CZ" sz="2400" i="1" u="sng" dirty="0"/>
              <a:t>provádět analýzu a získat </a:t>
            </a:r>
            <a:r>
              <a:rPr lang="cs-CZ" altLang="cs-CZ" sz="2400" b="1" i="1" u="sng" dirty="0"/>
              <a:t>kritický odstup k informacím </a:t>
            </a:r>
            <a:r>
              <a:rPr lang="cs-CZ" altLang="cs-CZ" sz="2400" i="1" u="sng" dirty="0"/>
              <a:t>z médií, tedy „obranné látky“ proti jejich nežádoucímu působení. </a:t>
            </a:r>
          </a:p>
          <a:p>
            <a:pPr eaLnBrk="1" hangingPunct="1"/>
            <a:r>
              <a:rPr lang="cs-CZ" altLang="cs-CZ" sz="2400" dirty="0"/>
              <a:t>Na některé </a:t>
            </a:r>
            <a:r>
              <a:rPr lang="cs-CZ" altLang="cs-CZ" sz="2400" b="1" dirty="0"/>
              <a:t>vadné soudobé trendy</a:t>
            </a:r>
            <a:r>
              <a:rPr lang="cs-CZ" altLang="cs-CZ" sz="2400" dirty="0"/>
              <a:t>, např. neustálý spěch, nezájem, lhostejnost, necitlivost, povrchnost, sobectví, nevraživost ap. </a:t>
            </a:r>
            <a:r>
              <a:rPr lang="cs-CZ" altLang="cs-CZ" sz="2400" i="1" u="sng" dirty="0"/>
              <a:t>promyšlenou koncepcí </a:t>
            </a:r>
            <a:r>
              <a:rPr lang="cs-CZ" altLang="cs-CZ" sz="2400" b="1" i="1" u="sng" dirty="0"/>
              <a:t>osobnostní a sociální výchovy, výchovy ke zdraví</a:t>
            </a:r>
            <a:r>
              <a:rPr lang="cs-CZ" altLang="cs-CZ" sz="2400" u="sng" dirty="0"/>
              <a:t>. </a:t>
            </a:r>
          </a:p>
          <a:p>
            <a:pPr marL="0" indent="0" eaLnBrk="1" hangingPunct="1">
              <a:buNone/>
            </a:pPr>
            <a:r>
              <a:rPr lang="cs-CZ" altLang="cs-CZ" sz="2400" b="1" i="1" u="sng" dirty="0"/>
              <a:t> </a:t>
            </a:r>
          </a:p>
          <a:p>
            <a:pPr eaLnBrk="1" hangingPunct="1"/>
            <a:endParaRPr lang="cs-CZ" altLang="cs-CZ" sz="24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94BE7964-9965-4CA8-A8E3-F60D42EED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Na </a:t>
            </a:r>
            <a:r>
              <a:rPr lang="cs-CZ" altLang="cs-CZ" b="1"/>
              <a:t>pocit bezmocnosti před riziky</a:t>
            </a:r>
            <a:r>
              <a:rPr lang="cs-CZ" altLang="cs-CZ"/>
              <a:t>, které vedou k uzavření do vlastní skupiny a odmítání těch „druhých“ </a:t>
            </a:r>
            <a:r>
              <a:rPr lang="cs-CZ" altLang="cs-CZ" i="1" u="sng"/>
              <a:t>promyšlenou koncepcí výchovy interkulturní/multikulturní.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Na nepříznivé </a:t>
            </a:r>
            <a:r>
              <a:rPr lang="cs-CZ" altLang="cs-CZ" b="1"/>
              <a:t>environmentální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důsledky</a:t>
            </a:r>
            <a:r>
              <a:rPr lang="cs-CZ" altLang="cs-CZ"/>
              <a:t>, regionální ekologické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   havárie s globálními důsledky ap</a:t>
            </a:r>
            <a:r>
              <a:rPr lang="cs-CZ" altLang="cs-CZ" i="1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i="1"/>
              <a:t>   </a:t>
            </a:r>
            <a:r>
              <a:rPr lang="cs-CZ" altLang="cs-CZ" i="1" u="sng"/>
              <a:t>promyšlenou koncepcí výchovy environmentální.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i="1" u="sng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441CE16-FED1-4FD3-AD15-3EB378B3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966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Wingdings</vt:lpstr>
      <vt:lpstr>Motiv Office</vt:lpstr>
      <vt:lpstr>Globální výchova jako přístup  k výchově</vt:lpstr>
      <vt:lpstr>Literatura </vt:lpstr>
      <vt:lpstr>Prezentace aplikace PowerPoint</vt:lpstr>
      <vt:lpstr>Jaká je realita globálního světa?</vt:lpstr>
      <vt:lpstr>Sociálně kulturní důsledky globalizace   </vt:lpstr>
      <vt:lpstr>Sociálně kulturní důsledky globalizace   </vt:lpstr>
      <vt:lpstr>  Sociálně kulturní důsledky globalizace   </vt:lpstr>
      <vt:lpstr>      Výchova odpovídá na sociální důsledky globalizace v mnoha směrech        </vt:lpstr>
      <vt:lpstr>Prezentace aplikace PowerPoint</vt:lpstr>
      <vt:lpstr>Pojetí člověka a světa v globální výchově</vt:lpstr>
      <vt:lpstr>Globální výchova (celosvětová, planetární, mnohostranná)</vt:lpstr>
      <vt:lpstr>Globální výchova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Globální výchova jako přístup  k výchově</dc:title>
  <dc:creator>Hana Horká</dc:creator>
  <cp:lastModifiedBy>Hana Horká</cp:lastModifiedBy>
  <cp:revision>1</cp:revision>
  <dcterms:created xsi:type="dcterms:W3CDTF">2020-12-16T19:24:59Z</dcterms:created>
  <dcterms:modified xsi:type="dcterms:W3CDTF">2020-12-16T19:31:29Z</dcterms:modified>
</cp:coreProperties>
</file>