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71" r:id="rId7"/>
    <p:sldId id="263" r:id="rId8"/>
    <p:sldId id="260" r:id="rId9"/>
    <p:sldId id="261" r:id="rId10"/>
    <p:sldId id="266" r:id="rId11"/>
    <p:sldId id="268" r:id="rId12"/>
    <p:sldId id="269" r:id="rId13"/>
    <p:sldId id="27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1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01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33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84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42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40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46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02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91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53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7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0AE1A-F9A0-45B4-B1D6-4D9ACAD7F47C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A7A8-7E55-4FEE-9CAB-C07F5D50C5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2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janmikac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„Jeden učitel má řídit třídu, podobně jako jedno slunce osvětluje, zahřívá a zavlažuje zemi a zachovává týž pořádek, jaký dnes, takový zítra.“</a:t>
            </a:r>
            <a:br>
              <a:rPr lang="cs-CZ" sz="2400" i="1" dirty="0"/>
            </a:br>
            <a:r>
              <a:rPr lang="cs-CZ" sz="2400" i="1" dirty="0"/>
              <a:t>                                                                                           J. A. Komenský</a:t>
            </a:r>
            <a:br>
              <a:rPr lang="cs-CZ" sz="2400" i="1" dirty="0"/>
            </a:br>
            <a:br>
              <a:rPr lang="cs-CZ" sz="2800" i="1" dirty="0"/>
            </a:br>
            <a:r>
              <a:rPr lang="cs-CZ" sz="2800" i="1" dirty="0"/>
              <a:t>                                                                       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282750"/>
            <a:ext cx="9144000" cy="1452887"/>
          </a:xfrm>
        </p:spPr>
        <p:txBody>
          <a:bodyPr>
            <a:normAutofit fontScale="92500" lnSpcReduction="20000"/>
          </a:bodyPr>
          <a:lstStyle/>
          <a:p>
            <a:endParaRPr lang="cs-CZ" sz="3500" b="1" dirty="0"/>
          </a:p>
          <a:p>
            <a:endParaRPr lang="cs-CZ" dirty="0"/>
          </a:p>
          <a:p>
            <a:pPr algn="r"/>
            <a:r>
              <a:rPr lang="cs-CZ" dirty="0"/>
              <a:t>                                                                                                                                                                                          </a:t>
            </a:r>
            <a:r>
              <a:rPr lang="cs-CZ" sz="1900" dirty="0"/>
              <a:t>Hana Horká</a:t>
            </a:r>
          </a:p>
          <a:p>
            <a:endParaRPr lang="cs-CZ" dirty="0"/>
          </a:p>
        </p:txBody>
      </p:sp>
      <p:sp>
        <p:nvSpPr>
          <p:cNvPr id="4" name="AutoShape 2" descr="Výsledek obrázku pro jan amos komenský"/>
          <p:cNvSpPr>
            <a:spLocks noChangeAspect="1" noChangeArrowheads="1"/>
          </p:cNvSpPr>
          <p:nvPr/>
        </p:nvSpPr>
        <p:spPr bwMode="auto">
          <a:xfrm>
            <a:off x="63500" y="-136525"/>
            <a:ext cx="7620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jan amos komenský"/>
          <p:cNvSpPr>
            <a:spLocks noChangeAspect="1" noChangeArrowheads="1"/>
          </p:cNvSpPr>
          <p:nvPr/>
        </p:nvSpPr>
        <p:spPr bwMode="auto">
          <a:xfrm>
            <a:off x="215900" y="15875"/>
            <a:ext cx="7620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563" y="2990747"/>
            <a:ext cx="1455574" cy="1707502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4197884" y="3244334"/>
            <a:ext cx="65595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600" b="1" dirty="0">
                <a:latin typeface="Calibri Light" panose="020F0302020204030204" pitchFamily="34" charset="0"/>
              </a:rPr>
              <a:t>Třídní učitel a jeho role ve výchově </a:t>
            </a:r>
          </a:p>
        </p:txBody>
      </p:sp>
    </p:spTree>
    <p:extLst>
      <p:ext uri="{BB962C8B-B14F-4D97-AF65-F5344CB8AC3E}">
        <p14:creationId xmlns:p14="http://schemas.microsoft.com/office/powerpoint/2010/main" val="129311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Třídní schůzky s rodiči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spolupráce a partnerská komunikace učitelů a rodičů má </a:t>
            </a:r>
            <a:r>
              <a:rPr lang="cs-CZ" sz="3200" dirty="0">
                <a:solidFill>
                  <a:srgbClr val="FF0000"/>
                </a:solidFill>
                <a:latin typeface="+mj-lt"/>
              </a:rPr>
              <a:t>jasně vymezená pravidla</a:t>
            </a:r>
            <a:r>
              <a:rPr lang="cs-CZ" sz="3200" dirty="0">
                <a:latin typeface="+mj-lt"/>
              </a:rPr>
              <a:t>,</a:t>
            </a:r>
          </a:p>
          <a:p>
            <a:r>
              <a:rPr lang="cs-CZ" sz="3200" dirty="0">
                <a:latin typeface="+mj-lt"/>
              </a:rPr>
              <a:t>běžně dvakrát, popř. třikrát během školního roku. </a:t>
            </a:r>
          </a:p>
          <a:p>
            <a:r>
              <a:rPr lang="cs-CZ" sz="3200" dirty="0">
                <a:latin typeface="+mj-lt"/>
              </a:rPr>
              <a:t>v pravidelném kontaktu s rodiči problémových žáků a průběžně je informovat o situaci. </a:t>
            </a:r>
          </a:p>
        </p:txBody>
      </p:sp>
    </p:spTree>
    <p:extLst>
      <p:ext uri="{BB962C8B-B14F-4D97-AF65-F5344CB8AC3E}">
        <p14:creationId xmlns:p14="http://schemas.microsoft.com/office/powerpoint/2010/main" val="607698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52" y="1881608"/>
            <a:ext cx="3042537" cy="4351338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176" y="1881608"/>
            <a:ext cx="310709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70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Poradenské služby ve školství, kontroly dokumentace škol, metodické materiály pro řízení škol </a:t>
            </a:r>
            <a:r>
              <a:rPr lang="cs-CZ" sz="3600" dirty="0">
                <a:hlinkClick r:id="rId2"/>
              </a:rPr>
              <a:t>http://www.janmikac.cz/</a:t>
            </a:r>
            <a:endParaRPr lang="cs-CZ" sz="36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861" y="1974915"/>
            <a:ext cx="4674637" cy="4351338"/>
          </a:xfrm>
        </p:spPr>
      </p:pic>
    </p:spTree>
    <p:extLst>
      <p:ext uri="{BB962C8B-B14F-4D97-AF65-F5344CB8AC3E}">
        <p14:creationId xmlns:p14="http://schemas.microsoft.com/office/powerpoint/2010/main" val="485384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915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8253"/>
            <a:ext cx="10515600" cy="4758710"/>
          </a:xfrm>
        </p:spPr>
        <p:txBody>
          <a:bodyPr>
            <a:normAutofit fontScale="47500" lnSpcReduction="20000"/>
          </a:bodyPr>
          <a:lstStyle/>
          <a:p>
            <a:r>
              <a:rPr lang="cs-CZ" sz="4000" dirty="0"/>
              <a:t>Cangelosi, J. S. (2006). </a:t>
            </a:r>
            <a:r>
              <a:rPr lang="cs-CZ" sz="4000" i="1" dirty="0"/>
              <a:t>Strategie řízení třídy: jak získat a udržet spolupráci žáků při výuce. </a:t>
            </a:r>
            <a:r>
              <a:rPr lang="cs-CZ" sz="4000" dirty="0"/>
              <a:t>Praha: Portál. </a:t>
            </a:r>
          </a:p>
          <a:p>
            <a:r>
              <a:rPr lang="cs-CZ" sz="4000" dirty="0"/>
              <a:t>Dubec, M. (2007). </a:t>
            </a:r>
            <a:r>
              <a:rPr lang="cs-CZ" sz="4000" i="1" dirty="0"/>
              <a:t>Třídnické hodiny</a:t>
            </a:r>
            <a:r>
              <a:rPr lang="cs-CZ" sz="4000" dirty="0"/>
              <a:t>. 1.vyd. Praha: Odyssea. </a:t>
            </a:r>
          </a:p>
          <a:p>
            <a:r>
              <a:rPr lang="cs-CZ" sz="4000" dirty="0" err="1"/>
              <a:t>Karns</a:t>
            </a:r>
            <a:r>
              <a:rPr lang="cs-CZ" sz="4000" dirty="0"/>
              <a:t>, M. (2007). </a:t>
            </a:r>
            <a:r>
              <a:rPr lang="cs-CZ" sz="4000" i="1" dirty="0"/>
              <a:t>Jak budovat dobrý vztah mezi učitelem a žákem: zásady osobnostní a sociální výchovy. </a:t>
            </a:r>
            <a:r>
              <a:rPr lang="cs-CZ" sz="4000" dirty="0"/>
              <a:t>Praha: Projekt Odyssea, </a:t>
            </a:r>
          </a:p>
          <a:p>
            <a:r>
              <a:rPr lang="cs-CZ" sz="4000" dirty="0"/>
              <a:t>Kasíková, H. a kol.(</a:t>
            </a:r>
            <a:r>
              <a:rPr lang="cs-CZ" sz="4000" dirty="0" err="1"/>
              <a:t>ed</a:t>
            </a:r>
            <a:r>
              <a:rPr lang="cs-CZ" sz="4000" dirty="0"/>
              <a:t>.) (2008). </a:t>
            </a:r>
            <a:r>
              <a:rPr lang="cs-CZ" sz="4000" i="1" dirty="0"/>
              <a:t>Třída - návod k použití: komplexní průvodce pro práci s třídním kolektivem.</a:t>
            </a:r>
            <a:r>
              <a:rPr lang="cs-CZ" sz="4000" dirty="0"/>
              <a:t> Praha: Raabe. </a:t>
            </a:r>
          </a:p>
          <a:p>
            <a:r>
              <a:rPr lang="cs-CZ" sz="4000" dirty="0"/>
              <a:t>Komenský, J. A. (1958). </a:t>
            </a:r>
            <a:r>
              <a:rPr lang="cs-CZ" sz="4000" i="1" dirty="0"/>
              <a:t>Vybrané spisy Jana Amose Komenského.</a:t>
            </a:r>
            <a:r>
              <a:rPr lang="cs-CZ" sz="4000" dirty="0"/>
              <a:t> Sv.1. Praha: Státní pedagogické nakladatelství.</a:t>
            </a:r>
          </a:p>
          <a:p>
            <a:r>
              <a:rPr lang="cs-CZ" sz="4000" dirty="0"/>
              <a:t>Podlahová, L. (2004). </a:t>
            </a:r>
            <a:r>
              <a:rPr lang="cs-CZ" sz="4000" i="1" dirty="0"/>
              <a:t>První kroky učitele</a:t>
            </a:r>
            <a:r>
              <a:rPr lang="cs-CZ" sz="4000" dirty="0"/>
              <a:t>. Praha: Triton.</a:t>
            </a:r>
          </a:p>
          <a:p>
            <a:r>
              <a:rPr lang="cs-CZ" sz="4000" dirty="0"/>
              <a:t>Průcha, J. (2009). </a:t>
            </a:r>
            <a:r>
              <a:rPr lang="cs-CZ" sz="4000" i="1" dirty="0"/>
              <a:t>Pedagogická encyklopedie. </a:t>
            </a:r>
            <a:r>
              <a:rPr lang="cs-CZ" sz="4000" dirty="0"/>
              <a:t>Praha: Portál, </a:t>
            </a:r>
          </a:p>
          <a:p>
            <a:r>
              <a:rPr lang="cs-CZ" sz="4000" dirty="0"/>
              <a:t>Skácelová, L. (2012). Metodika vedení třídnických hodin. Praha: Univerzita Karlova &amp; </a:t>
            </a:r>
            <a:r>
              <a:rPr lang="cs-CZ" sz="4000" dirty="0" err="1"/>
              <a:t>Togga</a:t>
            </a:r>
            <a:r>
              <a:rPr lang="cs-CZ" sz="4000" dirty="0"/>
              <a:t>, Elektronická monografie.</a:t>
            </a:r>
          </a:p>
          <a:p>
            <a:r>
              <a:rPr lang="cs-CZ" sz="4000" dirty="0"/>
              <a:t>Spousta, V. (1994). </a:t>
            </a:r>
            <a:r>
              <a:rPr lang="cs-CZ" sz="4000" i="1" dirty="0"/>
              <a:t>Základní výchovné činnosti třídního učitele</a:t>
            </a:r>
            <a:r>
              <a:rPr lang="cs-CZ" sz="4000" dirty="0"/>
              <a:t>. Brno: Masarykova univerzita, Pedagogická fakulta, </a:t>
            </a:r>
          </a:p>
          <a:p>
            <a:r>
              <a:rPr lang="cs-CZ" sz="4000" dirty="0"/>
              <a:t>Střelec, S. (</a:t>
            </a:r>
            <a:r>
              <a:rPr lang="cs-CZ" sz="4000" dirty="0" err="1"/>
              <a:t>ed</a:t>
            </a:r>
            <a:r>
              <a:rPr lang="cs-CZ" sz="4000" dirty="0"/>
              <a:t>.). (2002). </a:t>
            </a:r>
            <a:r>
              <a:rPr lang="cs-CZ" sz="4000" i="1" dirty="0"/>
              <a:t>Studie z metodiky výchovy</a:t>
            </a:r>
            <a:r>
              <a:rPr lang="cs-CZ" sz="4000" dirty="0"/>
              <a:t>. Brno: Masarykova Univerzita. </a:t>
            </a:r>
          </a:p>
          <a:p>
            <a:r>
              <a:rPr lang="cs-CZ" sz="4000" dirty="0"/>
              <a:t>Štoček, M. (2004). </a:t>
            </a:r>
            <a:r>
              <a:rPr lang="cs-CZ" sz="4000" i="1" dirty="0"/>
              <a:t>Rukověť třídního učitele základní školy: verze 1.2004. </a:t>
            </a:r>
            <a:r>
              <a:rPr lang="cs-CZ" sz="4000" dirty="0"/>
              <a:t>Nový Bydžov: aTre, v.o.s.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47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Komplexní způsobilost k úspěšnému vykonávání profese z hlediska významných rolí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latin typeface="+mj-lt"/>
              </a:rPr>
              <a:t>Profesionálně zaujatý učitel - </a:t>
            </a:r>
            <a:r>
              <a:rPr lang="cs-CZ" dirty="0">
                <a:latin typeface="+mj-lt"/>
              </a:rPr>
              <a:t>vytváří podmínky pro učení i pro výchovné působení.</a:t>
            </a:r>
          </a:p>
          <a:p>
            <a:pPr marL="0" lvl="0" indent="0">
              <a:buNone/>
            </a:pPr>
            <a:r>
              <a:rPr lang="cs-CZ" b="1" dirty="0">
                <a:latin typeface="+mj-lt"/>
              </a:rPr>
              <a:t>Učitel jako diagnostik</a:t>
            </a:r>
            <a:r>
              <a:rPr lang="cs-CZ" dirty="0">
                <a:latin typeface="+mj-lt"/>
              </a:rPr>
              <a:t> odhaluje vnitřní potence žáků, rozpoznává a realizuje jejich aktuální možnosti v konkrétních pedagogických situacích. Zamýšlí se i nad vlastní pedagogickou činností a hledá účinnější způsoby práce.</a:t>
            </a:r>
          </a:p>
          <a:p>
            <a:pPr marL="0" lvl="0" indent="0">
              <a:buNone/>
            </a:pPr>
            <a:r>
              <a:rPr lang="cs-CZ" b="1" dirty="0">
                <a:latin typeface="+mj-lt"/>
              </a:rPr>
              <a:t>Učitel jako poradce a partner </a:t>
            </a:r>
            <a:r>
              <a:rPr lang="cs-CZ" dirty="0">
                <a:latin typeface="+mj-lt"/>
              </a:rPr>
              <a:t>rodičů a žáků na vzdělávací cestě naznačuje možnosti dosažení adekvátního školního úspěchu žáka, zvládání vzdělávacích a výchovných obtíží. </a:t>
            </a:r>
          </a:p>
          <a:p>
            <a:pPr marL="0" lvl="0" indent="0">
              <a:buNone/>
            </a:pPr>
            <a:r>
              <a:rPr lang="cs-CZ" b="1" dirty="0">
                <a:latin typeface="+mj-lt"/>
              </a:rPr>
              <a:t>Učitel jako manažer</a:t>
            </a:r>
            <a:r>
              <a:rPr lang="cs-CZ" dirty="0">
                <a:latin typeface="+mj-lt"/>
              </a:rPr>
              <a:t> přivádí žáky i rodiče a kolegy ke spolupráci.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6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 svých esejích o dobrém učiteli jsou vzpomínky na </a:t>
            </a:r>
            <a:r>
              <a:rPr lang="cs-CZ" b="1" dirty="0"/>
              <a:t>třídního učitele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>
                <a:latin typeface="+mj-lt"/>
              </a:rPr>
              <a:t>„Měl by určitě být </a:t>
            </a:r>
            <a:r>
              <a:rPr lang="cs-CZ" b="1" i="1" dirty="0">
                <a:latin typeface="+mj-lt"/>
              </a:rPr>
              <a:t>spravedlivý, </a:t>
            </a:r>
            <a:r>
              <a:rPr lang="cs-CZ" i="1" dirty="0">
                <a:latin typeface="+mj-lt"/>
              </a:rPr>
              <a:t>neměl by mít žádné oblíbence, nebo naopak by </a:t>
            </a:r>
            <a:r>
              <a:rPr lang="cs-CZ" b="1" i="1" dirty="0">
                <a:latin typeface="+mj-lt"/>
              </a:rPr>
              <a:t>neměl zesměšňovat </a:t>
            </a:r>
            <a:r>
              <a:rPr lang="cs-CZ" i="1" dirty="0">
                <a:latin typeface="+mj-lt"/>
              </a:rPr>
              <a:t>slabší žáky… nesmí dělat z žáků podřadné osoby, protože právě tohle v nich vyvolává touhu po revoltě a vzepření se</a:t>
            </a:r>
            <a:r>
              <a:rPr lang="cs-CZ" dirty="0">
                <a:latin typeface="+mj-lt"/>
              </a:rPr>
              <a:t>.“</a:t>
            </a:r>
          </a:p>
          <a:p>
            <a:pPr marL="0" indent="0">
              <a:buNone/>
            </a:pPr>
            <a:r>
              <a:rPr lang="cs-CZ" i="1" dirty="0">
                <a:latin typeface="+mj-lt"/>
              </a:rPr>
              <a:t>„</a:t>
            </a:r>
            <a:r>
              <a:rPr lang="cs-CZ" b="1" i="1" dirty="0">
                <a:latin typeface="+mj-lt"/>
              </a:rPr>
              <a:t>Přátelský vztah </a:t>
            </a:r>
            <a:r>
              <a:rPr lang="cs-CZ" i="1" dirty="0">
                <a:latin typeface="+mj-lt"/>
              </a:rPr>
              <a:t>mezi vyučujícím a jeho žáky má mít </a:t>
            </a:r>
            <a:r>
              <a:rPr lang="cs-CZ" b="1" i="1" dirty="0">
                <a:latin typeface="+mj-lt"/>
              </a:rPr>
              <a:t>jasná pravidla</a:t>
            </a:r>
            <a:r>
              <a:rPr lang="cs-CZ" i="1" dirty="0">
                <a:latin typeface="+mj-lt"/>
              </a:rPr>
              <a:t>. Přirozená autorita pramení z </a:t>
            </a:r>
            <a:r>
              <a:rPr lang="cs-CZ" b="1" i="1" dirty="0">
                <a:latin typeface="+mj-lt"/>
              </a:rPr>
              <a:t>důvěry.</a:t>
            </a:r>
            <a:r>
              <a:rPr lang="cs-CZ" i="1" dirty="0">
                <a:latin typeface="+mj-lt"/>
              </a:rPr>
              <a:t> Důvěru a </a:t>
            </a:r>
            <a:r>
              <a:rPr lang="cs-CZ" b="1" i="1" dirty="0">
                <a:latin typeface="+mj-lt"/>
              </a:rPr>
              <a:t>respekt </a:t>
            </a:r>
            <a:r>
              <a:rPr lang="cs-CZ" i="1" dirty="0">
                <a:latin typeface="+mj-lt"/>
              </a:rPr>
              <a:t>si musí zasloužit nejenom vyučující, ale i jeho žáci</a:t>
            </a:r>
            <a:r>
              <a:rPr lang="cs-CZ" dirty="0">
                <a:latin typeface="+mj-lt"/>
              </a:rPr>
              <a:t>.“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„</a:t>
            </a:r>
            <a:r>
              <a:rPr lang="cs-CZ" i="1" dirty="0">
                <a:latin typeface="+mj-lt"/>
              </a:rPr>
              <a:t>Neměl s žáky či studenty za žádných okolností jednat na základě svých </a:t>
            </a:r>
            <a:r>
              <a:rPr lang="cs-CZ" b="1" i="1" dirty="0">
                <a:latin typeface="+mj-lt"/>
              </a:rPr>
              <a:t>předsudků a dojmů</a:t>
            </a:r>
            <a:r>
              <a:rPr lang="cs-CZ" i="1" dirty="0">
                <a:latin typeface="+mj-lt"/>
              </a:rPr>
              <a:t>, ale měl by umět správně využít a ocenit diferenciace mezi studenty… měl by být každému jednotlivci </a:t>
            </a:r>
            <a:r>
              <a:rPr lang="cs-CZ" b="1" i="1" dirty="0">
                <a:latin typeface="+mj-lt"/>
              </a:rPr>
              <a:t>oporou,</a:t>
            </a:r>
            <a:r>
              <a:rPr lang="cs-CZ" i="1" dirty="0">
                <a:latin typeface="+mj-lt"/>
              </a:rPr>
              <a:t> na kterou se může v případě školních i mimoškolních problémů s důvěrou obrátit</a:t>
            </a:r>
            <a:r>
              <a:rPr lang="cs-CZ" dirty="0">
                <a:latin typeface="+mj-lt"/>
              </a:rPr>
              <a:t>.“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88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Role třídního učitele </a:t>
            </a:r>
            <a:r>
              <a:rPr lang="cs-CZ" sz="2400" dirty="0"/>
              <a:t>(Podlahová, 2004, s. 137-139)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500" b="1" dirty="0">
                <a:latin typeface="+mj-lt"/>
              </a:rPr>
              <a:t>„Ředitel“ </a:t>
            </a:r>
            <a:r>
              <a:rPr lang="cs-CZ" sz="2500" dirty="0">
                <a:latin typeface="+mj-lt"/>
              </a:rPr>
              <a:t>činností třídy, rozhoduje, plánuje a řídí; </a:t>
            </a:r>
          </a:p>
          <a:p>
            <a:pPr lvl="0"/>
            <a:r>
              <a:rPr lang="cs-CZ" sz="2500" b="1" dirty="0">
                <a:latin typeface="+mj-lt"/>
              </a:rPr>
              <a:t>„manažer“</a:t>
            </a:r>
            <a:r>
              <a:rPr lang="cs-CZ" sz="2500" dirty="0">
                <a:latin typeface="+mj-lt"/>
              </a:rPr>
              <a:t> společně se třídou hledá a nachází optimální řešení; </a:t>
            </a:r>
          </a:p>
          <a:p>
            <a:pPr lvl="0"/>
            <a:r>
              <a:rPr lang="cs-CZ" sz="2500" b="1" dirty="0">
                <a:latin typeface="+mj-lt"/>
              </a:rPr>
              <a:t>„úředník“ </a:t>
            </a:r>
            <a:r>
              <a:rPr lang="cs-CZ" sz="2500" dirty="0">
                <a:latin typeface="+mj-lt"/>
              </a:rPr>
              <a:t>kontroluje docházku, vyplňuje třídní knihu, třídní výkaz a katalogové</a:t>
            </a:r>
          </a:p>
          <a:p>
            <a:pPr lvl="0"/>
            <a:r>
              <a:rPr lang="cs-CZ" sz="2500" dirty="0">
                <a:latin typeface="+mj-lt"/>
              </a:rPr>
              <a:t>listy, píše vysvědčení; </a:t>
            </a:r>
          </a:p>
          <a:p>
            <a:pPr lvl="0"/>
            <a:r>
              <a:rPr lang="cs-CZ" sz="2500" b="1" dirty="0">
                <a:latin typeface="+mj-lt"/>
              </a:rPr>
              <a:t>„soudce“</a:t>
            </a:r>
            <a:r>
              <a:rPr lang="cs-CZ" sz="2500" dirty="0">
                <a:latin typeface="+mj-lt"/>
              </a:rPr>
              <a:t> posuzuje a řeší přestupky proti školnímu řádu, kázni a pořádku, konflikty, navrhuje tresty a jiná opatření; </a:t>
            </a:r>
          </a:p>
          <a:p>
            <a:pPr lvl="0"/>
            <a:r>
              <a:rPr lang="cs-CZ" sz="2500" b="1" dirty="0">
                <a:latin typeface="+mj-lt"/>
              </a:rPr>
              <a:t>„vzor“</a:t>
            </a:r>
            <a:r>
              <a:rPr lang="cs-CZ" sz="2500" dirty="0">
                <a:latin typeface="+mj-lt"/>
              </a:rPr>
              <a:t> v chování, jednání, zájmech, vědomostech, komunikaci i kultuře jazykového projevu;</a:t>
            </a:r>
          </a:p>
          <a:p>
            <a:pPr lvl="0"/>
            <a:r>
              <a:rPr lang="cs-CZ" sz="2500" b="1" dirty="0">
                <a:latin typeface="+mj-lt"/>
              </a:rPr>
              <a:t>„vychovatel“</a:t>
            </a:r>
            <a:r>
              <a:rPr lang="cs-CZ" sz="2500" dirty="0">
                <a:latin typeface="+mj-lt"/>
              </a:rPr>
              <a:t> působí jako tvůrce etických hodnot;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240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>
                <a:latin typeface="Calibri Light" panose="020F0302020204030204" pitchFamily="34" charset="0"/>
              </a:rPr>
              <a:t>„psycholog“</a:t>
            </a:r>
            <a:r>
              <a:rPr lang="cs-CZ" dirty="0">
                <a:latin typeface="Calibri Light" panose="020F0302020204030204" pitchFamily="34" charset="0"/>
              </a:rPr>
              <a:t> rozumí dětem, chápe psychický vývoj, rozpozná a dovede ovlivnit jednání žáků, sebepojetí a sebehodnocení;</a:t>
            </a:r>
          </a:p>
          <a:p>
            <a:pPr lvl="0"/>
            <a:r>
              <a:rPr lang="cs-CZ" b="1" dirty="0">
                <a:latin typeface="Calibri Light" panose="020F0302020204030204" pitchFamily="34" charset="0"/>
              </a:rPr>
              <a:t>„sociolog“ </a:t>
            </a:r>
            <a:r>
              <a:rPr lang="cs-CZ" dirty="0">
                <a:latin typeface="Calibri Light" panose="020F0302020204030204" pitchFamily="34" charset="0"/>
              </a:rPr>
              <a:t>diagnostikuje sociální situaci ve třídě, koriguje špatné a vytváří dobré sociální vztahy; </a:t>
            </a:r>
          </a:p>
          <a:p>
            <a:pPr lvl="0"/>
            <a:r>
              <a:rPr lang="cs-CZ" b="1" dirty="0">
                <a:latin typeface="Calibri Light" panose="020F0302020204030204" pitchFamily="34" charset="0"/>
              </a:rPr>
              <a:t>„náhradní rodič“</a:t>
            </a:r>
            <a:r>
              <a:rPr lang="cs-CZ" dirty="0">
                <a:latin typeface="Calibri Light" panose="020F0302020204030204" pitchFamily="34" charset="0"/>
              </a:rPr>
              <a:t>, který radí při řešení problémů, vystupuje jako opora a autorita;</a:t>
            </a:r>
          </a:p>
          <a:p>
            <a:pPr lvl="0"/>
            <a:r>
              <a:rPr lang="cs-CZ" b="1" dirty="0">
                <a:latin typeface="Calibri Light" panose="020F0302020204030204" pitchFamily="34" charset="0"/>
              </a:rPr>
              <a:t>„přítel“ </a:t>
            </a:r>
            <a:r>
              <a:rPr lang="cs-CZ" dirty="0">
                <a:latin typeface="Calibri Light" panose="020F0302020204030204" pitchFamily="34" charset="0"/>
              </a:rPr>
              <a:t>chápe žáka jako partnera při společné činnosti, komunikující s ním, někdo, kdo ho má rád, rozumí mu a umí pomoci; </a:t>
            </a:r>
          </a:p>
          <a:p>
            <a:pPr lvl="0"/>
            <a:r>
              <a:rPr lang="cs-CZ" b="1" dirty="0">
                <a:latin typeface="Calibri Light" panose="020F0302020204030204" pitchFamily="34" charset="0"/>
              </a:rPr>
              <a:t>„poradce“ </a:t>
            </a:r>
            <a:r>
              <a:rPr lang="cs-CZ" dirty="0">
                <a:latin typeface="Calibri Light" panose="020F0302020204030204" pitchFamily="34" charset="0"/>
              </a:rPr>
              <a:t>při hledání možností budoucího životního uplatnění žáka.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1725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Calibri Light" panose="020F0302020204030204" pitchFamily="34" charset="0"/>
              </a:rPr>
              <a:t>„Jediným učitelem hodným toho jména jest ten, který vzbuzuje ducha svobodného přemýšlení a vyvinuje cit osobní odpovědnosti.“</a:t>
            </a:r>
            <a:br>
              <a:rPr lang="cs-CZ" dirty="0">
                <a:latin typeface="Calibri Light" panose="020F0302020204030204" pitchFamily="34" charset="0"/>
              </a:rPr>
            </a:br>
            <a:r>
              <a:rPr lang="cs-CZ" dirty="0">
                <a:latin typeface="Calibri Light" panose="020F0302020204030204" pitchFamily="34" charset="0"/>
              </a:rPr>
              <a:t>(Jan Amos Komenský)</a:t>
            </a:r>
            <a:br>
              <a:rPr lang="cs-CZ" dirty="0">
                <a:latin typeface="Calibri Light" panose="020F0302020204030204" pitchFamily="34" charset="0"/>
              </a:rPr>
            </a:br>
            <a:endParaRPr lang="cs-CZ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 Light" panose="020F0302020204030204" pitchFamily="34" charset="0"/>
              </a:rPr>
              <a:t>„Když jsem byl malý, ptal jsem se mamky, co je v životě nejdůležitější. Ona mi odpověděla: "Štěstí". Když jsme pak ve škole psali, co chceme v životě být, já napsal: "Šťastný". Řekli mi, že jsem nepochopil zadání. Já jim odpověděl, že oni nepochopily život.“ (John Lennon)</a:t>
            </a:r>
            <a:br>
              <a:rPr lang="cs-CZ" dirty="0">
                <a:latin typeface="Calibri Light" panose="020F0302020204030204" pitchFamily="34" charset="0"/>
              </a:rPr>
            </a:br>
            <a:br>
              <a:rPr lang="cs-CZ" dirty="0">
                <a:latin typeface="Calibri Light" panose="020F0302020204030204" pitchFamily="34" charset="0"/>
              </a:rPr>
            </a:br>
            <a:endParaRPr lang="cs-CZ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82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Třídní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pedagogický pracovník, který je pověřen k výkonu funkce </a:t>
            </a:r>
            <a:r>
              <a:rPr lang="cs-CZ" b="1" dirty="0">
                <a:latin typeface="+mj-lt"/>
              </a:rPr>
              <a:t>ředitelem školy </a:t>
            </a:r>
            <a:r>
              <a:rPr lang="cs-CZ" dirty="0">
                <a:latin typeface="+mj-lt"/>
              </a:rPr>
              <a:t>a zajišťuje </a:t>
            </a:r>
            <a:r>
              <a:rPr lang="cs-CZ" b="1" dirty="0">
                <a:latin typeface="+mj-lt"/>
              </a:rPr>
              <a:t>specifické úkoly </a:t>
            </a:r>
            <a:r>
              <a:rPr lang="cs-CZ" dirty="0">
                <a:latin typeface="+mj-lt"/>
              </a:rPr>
              <a:t>vyplývající </a:t>
            </a:r>
            <a:r>
              <a:rPr lang="cs-CZ" b="1" dirty="0">
                <a:latin typeface="+mj-lt"/>
              </a:rPr>
              <a:t>z jeho pověření</a:t>
            </a:r>
            <a:r>
              <a:rPr lang="cs-CZ" dirty="0">
                <a:latin typeface="+mj-lt"/>
              </a:rPr>
              <a:t>. </a:t>
            </a:r>
          </a:p>
          <a:p>
            <a:r>
              <a:rPr lang="cs-CZ" dirty="0">
                <a:latin typeface="+mj-lt"/>
              </a:rPr>
              <a:t>Pověření je v přímé pravomoci </a:t>
            </a:r>
            <a:r>
              <a:rPr lang="cs-CZ" b="1" dirty="0">
                <a:latin typeface="+mj-lt"/>
              </a:rPr>
              <a:t>ředitele školy</a:t>
            </a:r>
            <a:r>
              <a:rPr lang="cs-CZ" dirty="0">
                <a:latin typeface="+mj-lt"/>
              </a:rPr>
              <a:t>. </a:t>
            </a:r>
          </a:p>
          <a:p>
            <a:r>
              <a:rPr lang="cs-CZ" dirty="0">
                <a:latin typeface="+mj-lt"/>
              </a:rPr>
              <a:t>Náplň práce třídního učitele je nedílnou součástí </a:t>
            </a:r>
            <a:r>
              <a:rPr lang="cs-CZ" b="1" dirty="0">
                <a:latin typeface="+mj-lt"/>
              </a:rPr>
              <a:t>pracovního řádu každé školy. </a:t>
            </a:r>
            <a:r>
              <a:rPr lang="cs-CZ" dirty="0">
                <a:latin typeface="+mj-lt"/>
              </a:rPr>
              <a:t>Je to </a:t>
            </a:r>
            <a:r>
              <a:rPr lang="cs-CZ" b="1" dirty="0">
                <a:latin typeface="+mj-lt"/>
              </a:rPr>
              <a:t>výčet činností</a:t>
            </a:r>
            <a:r>
              <a:rPr lang="cs-CZ" dirty="0">
                <a:latin typeface="+mj-lt"/>
              </a:rPr>
              <a:t>, které je povinen třídní učitel vykonávat.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6991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7133"/>
            <a:ext cx="10515600" cy="1325563"/>
          </a:xfrm>
        </p:spPr>
        <p:txBody>
          <a:bodyPr/>
          <a:lstStyle/>
          <a:p>
            <a:r>
              <a:rPr lang="cs-CZ" b="1" dirty="0"/>
              <a:t>Povinnosti třídního učitele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>
                <a:latin typeface="+mj-lt"/>
              </a:rPr>
              <a:t>Řízení výchovy a vzdělávání ve třídě</a:t>
            </a:r>
            <a:r>
              <a:rPr lang="cs-CZ" sz="3200" dirty="0">
                <a:latin typeface="+mj-lt"/>
              </a:rPr>
              <a:t> </a:t>
            </a:r>
          </a:p>
          <a:p>
            <a:r>
              <a:rPr lang="cs-CZ" sz="3200" b="1" dirty="0">
                <a:latin typeface="+mj-lt"/>
              </a:rPr>
              <a:t>Organizační záležitosti</a:t>
            </a:r>
          </a:p>
          <a:p>
            <a:r>
              <a:rPr lang="cs-CZ" sz="3200" b="1" dirty="0">
                <a:latin typeface="+mj-lt"/>
              </a:rPr>
              <a:t>Vedení dokumentace</a:t>
            </a:r>
            <a:endParaRPr lang="cs-CZ" sz="3200" dirty="0">
              <a:latin typeface="+mj-lt"/>
            </a:endParaRPr>
          </a:p>
          <a:p>
            <a:r>
              <a:rPr lang="cs-CZ" sz="3200" b="1" dirty="0">
                <a:latin typeface="+mj-lt"/>
              </a:rPr>
              <a:t>Materiální oblast</a:t>
            </a:r>
            <a:endParaRPr lang="cs-CZ" sz="3200" dirty="0">
              <a:latin typeface="+mj-lt"/>
            </a:endParaRPr>
          </a:p>
          <a:p>
            <a:r>
              <a:rPr lang="cs-CZ" sz="3200" b="1" dirty="0">
                <a:latin typeface="+mj-lt"/>
              </a:rPr>
              <a:t>Bezpečnost a péče o zdraví žáků</a:t>
            </a:r>
            <a:endParaRPr lang="cs-CZ" sz="3200" dirty="0">
              <a:latin typeface="+mj-lt"/>
            </a:endParaRPr>
          </a:p>
          <a:p>
            <a:endParaRPr lang="cs-CZ" sz="3200" dirty="0"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Garant výchovné práce</a:t>
            </a:r>
            <a:endParaRPr lang="cs-CZ" sz="3200" dirty="0">
              <a:solidFill>
                <a:srgbClr val="FF0000"/>
              </a:solidFill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764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Třídnické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zařazení třídnických hodin (pravidelně, nahodile dle zvážení učitele, jako součástí učebního plánu z disponibilní dotace) - </a:t>
            </a:r>
            <a:r>
              <a:rPr lang="cs-CZ" dirty="0">
                <a:solidFill>
                  <a:srgbClr val="FF0000"/>
                </a:solidFill>
              </a:rPr>
              <a:t>rozhoduje vedení školy</a:t>
            </a:r>
            <a:r>
              <a:rPr lang="cs-CZ" dirty="0"/>
              <a:t>.</a:t>
            </a:r>
          </a:p>
          <a:p>
            <a:r>
              <a:rPr lang="cs-CZ" dirty="0"/>
              <a:t>důkladnější poznávání třídy i jednotlivců, </a:t>
            </a:r>
          </a:p>
          <a:p>
            <a:r>
              <a:rPr lang="cs-CZ" dirty="0"/>
              <a:t>řešení výchovných situací, otázek a potřeb žáků, </a:t>
            </a:r>
          </a:p>
          <a:p>
            <a:r>
              <a:rPr lang="cs-CZ" dirty="0"/>
              <a:t>prostor pro sdílení jako prevenci k včasnému podchycení a vyřešení problémů, </a:t>
            </a:r>
          </a:p>
          <a:p>
            <a:r>
              <a:rPr lang="cs-CZ" dirty="0">
                <a:solidFill>
                  <a:srgbClr val="FF0000"/>
                </a:solidFill>
              </a:rPr>
              <a:t>NE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pouze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organizační otázky </a:t>
            </a:r>
            <a:r>
              <a:rPr lang="cs-CZ" dirty="0"/>
              <a:t>typu povinnosti služby, výzdoba třídy, vybírání peněz na divadlo, plánování výletu či jiných akcí školy aj. </a:t>
            </a:r>
          </a:p>
        </p:txBody>
      </p:sp>
    </p:spTree>
    <p:extLst>
      <p:ext uri="{BB962C8B-B14F-4D97-AF65-F5344CB8AC3E}">
        <p14:creationId xmlns:p14="http://schemas.microsoft.com/office/powerpoint/2010/main" val="730390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1030</Words>
  <Application>Microsoft Office PowerPoint</Application>
  <PresentationFormat>Širokoúhlá obrazovka</PresentationFormat>
  <Paragraphs>66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Calibri</vt:lpstr>
      <vt:lpstr>Calibri Light</vt:lpstr>
      <vt:lpstr>Motiv Office</vt:lpstr>
      <vt:lpstr>„Jeden učitel má řídit třídu, podobně jako jedno slunce osvětluje, zahřívá a zavlažuje zemi a zachovává týž pořádek, jaký dnes, takový zítra.“                                                                                            J. A. Komenský                                                                         </vt:lpstr>
      <vt:lpstr>Komplexní způsobilost k úspěšnému vykonávání profese z hlediska významných rolí učitele</vt:lpstr>
      <vt:lpstr>Ve svých esejích o dobrém učiteli jsou vzpomínky na třídního učitele</vt:lpstr>
      <vt:lpstr>Role třídního učitele (Podlahová, 2004, s. 137-139)</vt:lpstr>
      <vt:lpstr>Prezentace aplikace PowerPoint</vt:lpstr>
      <vt:lpstr>Prezentace aplikace PowerPoint</vt:lpstr>
      <vt:lpstr>Třídní učitel</vt:lpstr>
      <vt:lpstr>Povinnosti třídního učitele </vt:lpstr>
      <vt:lpstr>Třídnické hodiny</vt:lpstr>
      <vt:lpstr>Třídní schůzky s rodiči</vt:lpstr>
      <vt:lpstr>Prezentace aplikace PowerPoint</vt:lpstr>
      <vt:lpstr>Poradenské služby ve školství, kontroly dokumentace škol, metodické materiály pro řízení škol http://www.janmikac.cz/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„Jeden učitel má řídit třídu, podobně jako jedno slunce osvětluje, zahřívá a zavlažuje zemi a zachovává týž pořádek, jaký dnes, takový zítra.“                                                                                            J. A. Komenský</dc:title>
  <dc:creator>Hana Horká</dc:creator>
  <cp:lastModifiedBy>Hana Horká</cp:lastModifiedBy>
  <cp:revision>3</cp:revision>
  <dcterms:created xsi:type="dcterms:W3CDTF">2020-12-15T21:12:54Z</dcterms:created>
  <dcterms:modified xsi:type="dcterms:W3CDTF">2020-12-16T19:51:17Z</dcterms:modified>
</cp:coreProperties>
</file>