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6" r:id="rId2"/>
    <p:sldId id="313" r:id="rId3"/>
    <p:sldId id="315" r:id="rId4"/>
    <p:sldId id="264" r:id="rId5"/>
    <p:sldId id="265" r:id="rId6"/>
    <p:sldId id="308" r:id="rId7"/>
    <p:sldId id="309" r:id="rId8"/>
    <p:sldId id="319" r:id="rId9"/>
    <p:sldId id="316" r:id="rId10"/>
    <p:sldId id="314" r:id="rId11"/>
    <p:sldId id="317" r:id="rId12"/>
    <p:sldId id="318" r:id="rId13"/>
    <p:sldId id="266" r:id="rId14"/>
    <p:sldId id="303" r:id="rId15"/>
    <p:sldId id="268" r:id="rId16"/>
    <p:sldId id="312" r:id="rId17"/>
    <p:sldId id="267" r:id="rId18"/>
    <p:sldId id="269" r:id="rId19"/>
    <p:sldId id="270" r:id="rId20"/>
    <p:sldId id="305" r:id="rId21"/>
    <p:sldId id="306" r:id="rId22"/>
    <p:sldId id="307" r:id="rId23"/>
    <p:sldId id="271" r:id="rId24"/>
    <p:sldId id="272" r:id="rId25"/>
    <p:sldId id="320" r:id="rId26"/>
    <p:sldId id="321" r:id="rId27"/>
    <p:sldId id="273" r:id="rId28"/>
    <p:sldId id="274" r:id="rId29"/>
    <p:sldId id="275" r:id="rId30"/>
    <p:sldId id="276" r:id="rId31"/>
    <p:sldId id="283" r:id="rId32"/>
    <p:sldId id="284" r:id="rId33"/>
    <p:sldId id="277" r:id="rId34"/>
    <p:sldId id="278" r:id="rId35"/>
    <p:sldId id="279" r:id="rId36"/>
    <p:sldId id="280" r:id="rId37"/>
    <p:sldId id="281" r:id="rId38"/>
    <p:sldId id="282" r:id="rId39"/>
    <p:sldId id="285" r:id="rId40"/>
    <p:sldId id="286" r:id="rId41"/>
    <p:sldId id="287" r:id="rId42"/>
    <p:sldId id="288" r:id="rId43"/>
    <p:sldId id="310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11" r:id="rId59"/>
    <p:sldId id="304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VÝVOJOVÁ PSYCHOLOGIE 2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331640" y="3140969"/>
            <a:ext cx="7365504" cy="273630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4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Úkoly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Co </a:t>
            </a:r>
            <a:r>
              <a:rPr lang="cs-CZ" dirty="0"/>
              <a:t>je to (v kontextu vývojové psychologie) </a:t>
            </a:r>
            <a:r>
              <a:rPr lang="cs-CZ" dirty="0" smtClean="0"/>
              <a:t>FAS?</a:t>
            </a:r>
          </a:p>
          <a:p>
            <a:r>
              <a:rPr lang="cs-CZ" dirty="0" smtClean="0"/>
              <a:t>3. Vymyslete jednu dvě</a:t>
            </a:r>
            <a:r>
              <a:rPr lang="cs-CZ" b="1" dirty="0" smtClean="0"/>
              <a:t> otázky</a:t>
            </a:r>
            <a:r>
              <a:rPr lang="cs-CZ" dirty="0" smtClean="0"/>
              <a:t>, které si vzhledem k FAS a jiným podobným kategoriím kladete. (Dvě otázky, na které byste chtěli znát odpovědi, nebo které byste položili do diskuze.)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53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Otázky: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Fetální </a:t>
            </a:r>
            <a:r>
              <a:rPr lang="cs-CZ" dirty="0"/>
              <a:t>alkoholový </a:t>
            </a:r>
            <a:r>
              <a:rPr lang="cs-CZ" dirty="0" smtClean="0"/>
              <a:t>syndrom (FAS)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Mělo </a:t>
            </a:r>
            <a:r>
              <a:rPr lang="cs-CZ" dirty="0"/>
              <a:t>by být pití alkoholu v těhotenství považováno za trestný čin? </a:t>
            </a:r>
            <a:endParaRPr lang="cs-CZ" dirty="0" smtClean="0"/>
          </a:p>
          <a:p>
            <a:r>
              <a:rPr lang="cs-CZ" dirty="0" smtClean="0"/>
              <a:t>Lze </a:t>
            </a:r>
            <a:r>
              <a:rPr lang="cs-CZ" dirty="0"/>
              <a:t>zvýšenou edukací veřejnosti o FAS zabránit výskytu tohoto syndromu</a:t>
            </a:r>
            <a:r>
              <a:rPr lang="cs-CZ" dirty="0" smtClean="0"/>
              <a:t>?</a:t>
            </a:r>
          </a:p>
          <a:p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narodí </a:t>
            </a:r>
            <a:r>
              <a:rPr lang="cs-CZ" dirty="0" err="1"/>
              <a:t>dieťa</a:t>
            </a:r>
            <a:r>
              <a:rPr lang="cs-CZ" dirty="0"/>
              <a:t> s FAS, </a:t>
            </a:r>
            <a:r>
              <a:rPr lang="cs-CZ" dirty="0" err="1"/>
              <a:t>venuje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rodine</a:t>
            </a:r>
            <a:r>
              <a:rPr lang="cs-CZ" dirty="0"/>
              <a:t> zvýšená </a:t>
            </a:r>
            <a:r>
              <a:rPr lang="cs-CZ" dirty="0" err="1"/>
              <a:t>pozornosť</a:t>
            </a:r>
            <a:r>
              <a:rPr lang="cs-CZ" dirty="0"/>
              <a:t> a </a:t>
            </a:r>
            <a:r>
              <a:rPr lang="cs-CZ" dirty="0" err="1"/>
              <a:t>zaujíma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o rodinu </a:t>
            </a:r>
            <a:r>
              <a:rPr lang="cs-CZ" dirty="0" err="1"/>
              <a:t>nejaký</a:t>
            </a:r>
            <a:r>
              <a:rPr lang="cs-CZ" dirty="0"/>
              <a:t> sociálny pracovník? </a:t>
            </a:r>
            <a:r>
              <a:rPr lang="cs-CZ" dirty="0" err="1"/>
              <a:t>Zisťuje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možná </a:t>
            </a:r>
            <a:r>
              <a:rPr lang="cs-CZ" dirty="0" err="1"/>
              <a:t>závislosť</a:t>
            </a:r>
            <a:r>
              <a:rPr lang="cs-CZ" dirty="0"/>
              <a:t> na alkohole u matky? </a:t>
            </a:r>
            <a:endParaRPr lang="cs-CZ" dirty="0" smtClean="0"/>
          </a:p>
          <a:p>
            <a:r>
              <a:rPr lang="cs-CZ" dirty="0" smtClean="0"/>
              <a:t>Může být problém konzumace alkoholu při </a:t>
            </a:r>
            <a:r>
              <a:rPr lang="cs-CZ" dirty="0"/>
              <a:t>prvních týdnech </a:t>
            </a:r>
            <a:r>
              <a:rPr lang="cs-CZ" dirty="0" err="1" smtClean="0"/>
              <a:t>těhostenství</a:t>
            </a:r>
            <a:r>
              <a:rPr lang="cs-CZ" dirty="0" smtClean="0"/>
              <a:t>, </a:t>
            </a:r>
            <a:r>
              <a:rPr lang="cs-CZ" dirty="0"/>
              <a:t>kdy žena o těhotenství ještě neví?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problematika FAS zařazena do sylabu základních škol</a:t>
            </a:r>
            <a:r>
              <a:rPr lang="cs-CZ" dirty="0" smtClean="0"/>
              <a:t>?</a:t>
            </a:r>
          </a:p>
          <a:p>
            <a:r>
              <a:rPr lang="cs-CZ" dirty="0"/>
              <a:t>Kdy je pití alkoholu nejrizikovější?</a:t>
            </a:r>
          </a:p>
        </p:txBody>
      </p:sp>
    </p:spTree>
    <p:extLst>
      <p:ext uri="{BB962C8B-B14F-4D97-AF65-F5344CB8AC3E}">
        <p14:creationId xmlns:p14="http://schemas.microsoft.com/office/powerpoint/2010/main" val="151729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Aké</a:t>
            </a:r>
            <a:r>
              <a:rPr lang="cs-CZ" dirty="0"/>
              <a:t> </a:t>
            </a:r>
            <a:r>
              <a:rPr lang="cs-CZ" dirty="0" err="1"/>
              <a:t>prejavy</a:t>
            </a:r>
            <a:r>
              <a:rPr lang="cs-CZ" dirty="0"/>
              <a:t> </a:t>
            </a:r>
            <a:r>
              <a:rPr lang="cs-CZ" dirty="0" err="1"/>
              <a:t>môžeme</a:t>
            </a:r>
            <a:r>
              <a:rPr lang="cs-CZ" dirty="0"/>
              <a:t> </a:t>
            </a:r>
            <a:r>
              <a:rPr lang="cs-CZ" dirty="0" err="1"/>
              <a:t>pozorovať</a:t>
            </a:r>
            <a:r>
              <a:rPr lang="cs-CZ" dirty="0"/>
              <a:t> v </a:t>
            </a:r>
            <a:r>
              <a:rPr lang="cs-CZ" dirty="0" err="1"/>
              <a:t>správaní</a:t>
            </a:r>
            <a:r>
              <a:rPr lang="cs-CZ" dirty="0"/>
              <a:t> </a:t>
            </a:r>
            <a:r>
              <a:rPr lang="cs-CZ" dirty="0" err="1"/>
              <a:t>detí</a:t>
            </a:r>
            <a:r>
              <a:rPr lang="cs-CZ" dirty="0"/>
              <a:t> s FAS</a:t>
            </a:r>
            <a:r>
              <a:rPr lang="cs-CZ" dirty="0" smtClean="0"/>
              <a:t>?</a:t>
            </a:r>
          </a:p>
          <a:p>
            <a:r>
              <a:rPr lang="cs-CZ" dirty="0"/>
              <a:t>Bylo by morální při zjištění FAS podstoupit interrupci</a:t>
            </a:r>
            <a:r>
              <a:rPr lang="cs-CZ" dirty="0" smtClean="0"/>
              <a:t>?</a:t>
            </a:r>
          </a:p>
          <a:p>
            <a:r>
              <a:rPr lang="cs-CZ" dirty="0"/>
              <a:t>Proč se vedou diskuze, kolik alkoholu může žena během kojení, možná i těhotenství pít, když se jedná o škodlivou návykovou látku? Nebylo by vhodné konzumaci alkoholu v tomto období zakázat</a:t>
            </a:r>
            <a:r>
              <a:rPr lang="cs-CZ" dirty="0" smtClean="0"/>
              <a:t>?</a:t>
            </a:r>
            <a:r>
              <a:rPr lang="cs-CZ" dirty="0"/>
              <a:t> </a:t>
            </a:r>
          </a:p>
          <a:p>
            <a:r>
              <a:rPr lang="cs-CZ" dirty="0" smtClean="0"/>
              <a:t>Jak </a:t>
            </a:r>
            <a:r>
              <a:rPr lang="cs-CZ" dirty="0"/>
              <a:t>je možné, že o FAS ví málo lidí ( podle web zdroje…) a mnoho z nich se domnívá, že konzumace alkoholu během těhotenství nevadí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Jaké další látky neblaze ovlivňují vývoj plodu?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9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Hmat + Rovnováha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smtClean="0"/>
              <a:t>Jako první vnější smysl se vyvíjí hmat, resp. vnímání kožními nervy. Vyvíjí se souběžně s </a:t>
            </a:r>
            <a:r>
              <a:rPr lang="cs-CZ" altLang="en-US" b="1" smtClean="0"/>
              <a:t>vestibulární</a:t>
            </a:r>
            <a:r>
              <a:rPr lang="cs-CZ" altLang="en-US" smtClean="0"/>
              <a:t> citlivostí od 7. týdne a je dovršen na konci 20. týdne těhotenství.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smtClean="0"/>
              <a:t>V tu dobu se objevují reakce na lehké dotyky těla, popř. prudké odtažení při píchnutí.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26000"/>
            <a:ext cx="2663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mechanocepce</a:t>
            </a:r>
            <a:r>
              <a:rPr lang="cs-CZ" dirty="0" smtClean="0"/>
              <a:t> – tlak a dotek</a:t>
            </a:r>
          </a:p>
          <a:p>
            <a:pPr>
              <a:buNone/>
            </a:pPr>
            <a:r>
              <a:rPr lang="cs-CZ" dirty="0" err="1" smtClean="0"/>
              <a:t>propriocepce</a:t>
            </a:r>
            <a:r>
              <a:rPr lang="cs-CZ" dirty="0" smtClean="0"/>
              <a:t> – vzájemná poloha končetin</a:t>
            </a:r>
          </a:p>
          <a:p>
            <a:pPr>
              <a:buNone/>
            </a:pPr>
            <a:r>
              <a:rPr lang="cs-CZ" dirty="0" err="1" smtClean="0"/>
              <a:t>nocicepce</a:t>
            </a:r>
            <a:r>
              <a:rPr lang="cs-CZ" dirty="0" smtClean="0"/>
              <a:t> – bolest</a:t>
            </a:r>
          </a:p>
          <a:p>
            <a:pPr>
              <a:buNone/>
            </a:pPr>
            <a:r>
              <a:rPr lang="cs-CZ" dirty="0" err="1" smtClean="0"/>
              <a:t>termocepce</a:t>
            </a:r>
            <a:r>
              <a:rPr lang="cs-CZ" dirty="0" smtClean="0"/>
              <a:t> – teplota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rhsmpsychology.com/images/sensory_homuncu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24543" cy="58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7551" y="606687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http://www.rhsmpsychology.com/Handouts/sensory_motor_cortex.htm</a:t>
            </a:r>
          </a:p>
        </p:txBody>
      </p:sp>
    </p:spTree>
    <p:extLst>
      <p:ext uri="{BB962C8B-B14F-4D97-AF65-F5344CB8AC3E}">
        <p14:creationId xmlns:p14="http://schemas.microsoft.com/office/powerpoint/2010/main" val="40693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497920"/>
            <a:ext cx="4330824" cy="360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Geary</a:t>
            </a:r>
            <a:r>
              <a:rPr lang="cs-CZ" dirty="0" smtClean="0"/>
              <a:t>, D. C. (2004). </a:t>
            </a:r>
            <a:r>
              <a:rPr lang="en-US" i="1" dirty="0" smtClean="0"/>
              <a:t>Origin of Mind</a:t>
            </a:r>
            <a:r>
              <a:rPr lang="cs-CZ" i="1" dirty="0" smtClean="0"/>
              <a:t>: </a:t>
            </a:r>
            <a:r>
              <a:rPr lang="en-US" i="1" dirty="0" smtClean="0"/>
              <a:t>Evolution of Brain, Cognition, and General Intelligence</a:t>
            </a:r>
            <a:r>
              <a:rPr lang="en-US" dirty="0" smtClean="0"/>
              <a:t> </a:t>
            </a:r>
            <a:r>
              <a:rPr lang="cs-CZ" dirty="0" smtClean="0"/>
              <a:t>.</a:t>
            </a:r>
            <a:r>
              <a:rPr lang="en-US" dirty="0" smtClean="0"/>
              <a:t>American Psychological Association (APA)</a:t>
            </a:r>
            <a:r>
              <a:rPr lang="cs-CZ" dirty="0" smtClean="0"/>
              <a:t>. s. 100.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05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Hmat</a:t>
            </a:r>
            <a:endParaRPr lang="cs-CZ" dirty="0"/>
          </a:p>
        </p:txBody>
      </p:sp>
      <p:pic>
        <p:nvPicPr>
          <p:cNvPr id="14340" name="Zástupný symbol pro obsah 7" descr="penile-homuncul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2946400" cy="3744913"/>
          </a:xfrm>
        </p:spPr>
      </p:pic>
      <p:pic>
        <p:nvPicPr>
          <p:cNvPr id="14339" name="Obrázek 4" descr="somatosenzoricky_a_motoricky_homuncul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 descr="sensory_homuncul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951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35300" y="616530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motorický homunkulus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9800" y="579597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senzorický homunkulus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https://carainlondon.files.wordpress.com/2013/06/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Londýn, </a:t>
            </a:r>
            <a:r>
              <a:rPr lang="cs-CZ" dirty="0"/>
              <a:t>Natural </a:t>
            </a:r>
            <a:r>
              <a:rPr lang="cs-CZ" dirty="0" err="1"/>
              <a:t>History</a:t>
            </a:r>
            <a:r>
              <a:rPr lang="cs-CZ" dirty="0"/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41252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img00.deviantart.net/5aeb/i/2015/115/2/9/motor_and_sensory_homunculus_by_obcat-d4uv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26064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093296"/>
            <a:ext cx="505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http://obcat.deviantart.com/art/Motor-and-Sensory-Homunculus-293708140</a:t>
            </a:r>
          </a:p>
        </p:txBody>
      </p:sp>
    </p:spTree>
    <p:extLst>
      <p:ext uri="{BB962C8B-B14F-4D97-AF65-F5344CB8AC3E}">
        <p14:creationId xmlns:p14="http://schemas.microsoft.com/office/powerpoint/2010/main" val="11095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/>
              <a:t>Periodizace lidského </a:t>
            </a:r>
            <a:r>
              <a:rPr lang="cs-CZ" sz="3600" dirty="0" smtClean="0"/>
              <a:t>vývoje </a:t>
            </a:r>
            <a:br>
              <a:rPr lang="cs-CZ" sz="3600" dirty="0" smtClean="0"/>
            </a:br>
            <a:r>
              <a:rPr lang="cs-CZ" sz="3600" dirty="0" smtClean="0"/>
              <a:t>(dle Vágnerové, 2012)</a:t>
            </a:r>
            <a:endParaRPr lang="cs-CZ" sz="4000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5850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dirty="0" smtClean="0"/>
              <a:t>Prenatální období</a:t>
            </a:r>
          </a:p>
          <a:p>
            <a:r>
              <a:rPr lang="pt-BR" altLang="cs-CZ" sz="3200" dirty="0" smtClean="0"/>
              <a:t> </a:t>
            </a:r>
            <a:r>
              <a:rPr lang="pt-BR" altLang="cs-CZ" sz="3200" b="1" dirty="0" smtClean="0"/>
              <a:t>Novorozenecké (do 1 měsíce)</a:t>
            </a:r>
          </a:p>
          <a:p>
            <a:r>
              <a:rPr lang="pl-PL" altLang="cs-CZ" sz="3200" dirty="0" smtClean="0"/>
              <a:t> </a:t>
            </a:r>
            <a:r>
              <a:rPr lang="pl-PL" altLang="cs-CZ" sz="3200" b="1" dirty="0" smtClean="0"/>
              <a:t>Kojenecké (do 1 roku)</a:t>
            </a:r>
          </a:p>
          <a:p>
            <a:r>
              <a:rPr lang="pt-BR" altLang="cs-CZ" sz="3200" dirty="0" smtClean="0"/>
              <a:t> </a:t>
            </a:r>
            <a:r>
              <a:rPr lang="pt-BR" altLang="cs-CZ" sz="3200" b="1" dirty="0" smtClean="0"/>
              <a:t>Batolecí (do 3 let)</a:t>
            </a:r>
          </a:p>
          <a:p>
            <a:r>
              <a:rPr lang="cs-CZ" altLang="cs-CZ" dirty="0" smtClean="0"/>
              <a:t> </a:t>
            </a:r>
            <a:r>
              <a:rPr lang="cs-CZ" altLang="cs-CZ" sz="3200" b="1" dirty="0" smtClean="0"/>
              <a:t>Předškolní období (do 6 let)</a:t>
            </a:r>
          </a:p>
          <a:p>
            <a:r>
              <a:rPr lang="cs-CZ" altLang="cs-CZ" sz="3200" b="1" dirty="0" smtClean="0"/>
              <a:t> Školní věk – mladší, střední, starší</a:t>
            </a:r>
          </a:p>
          <a:p>
            <a:r>
              <a:rPr lang="cs-CZ" altLang="cs-CZ" sz="3200" b="1" dirty="0" smtClean="0"/>
              <a:t> Dospívání (adolescence)</a:t>
            </a:r>
          </a:p>
          <a:p>
            <a:pPr marL="446088" indent="-327025"/>
            <a:r>
              <a:rPr lang="cs-CZ" altLang="cs-CZ" sz="3200" b="1" dirty="0" smtClean="0"/>
              <a:t> Dospělost – mladší (20-40), střední (40-50), starší (50-60)</a:t>
            </a:r>
          </a:p>
          <a:p>
            <a:r>
              <a:rPr lang="pt-BR" altLang="cs-CZ" sz="3200" b="1" dirty="0" smtClean="0"/>
              <a:t> Stáří – rané (60-75), pravé (75 a více)</a:t>
            </a:r>
            <a:endParaRPr lang="cs-CZ" alt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78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Postranní čára ryb vnímá vlny způsobené vlastním pohybem odražené od okolních předmětů.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			 	pohyb a lov</a:t>
            </a:r>
            <a:endParaRPr lang="cs-CZ" dirty="0"/>
          </a:p>
        </p:txBody>
      </p:sp>
      <p:pic>
        <p:nvPicPr>
          <p:cNvPr id="4" name="Obrázek 3" descr="800px-Sharks_Lateral_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76200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Hmat</a:t>
            </a:r>
            <a:endParaRPr lang="cs-CZ" dirty="0"/>
          </a:p>
        </p:txBody>
      </p:sp>
      <p:pic>
        <p:nvPicPr>
          <p:cNvPr id="4" name="Zástupný symbol pro obsah 3" descr="vy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743450" cy="3143250"/>
          </a:xfrm>
        </p:spPr>
      </p:pic>
      <p:pic>
        <p:nvPicPr>
          <p:cNvPr id="5" name="Obrázek 4" descr="tasmanian-dev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91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Hmatové vousy mají také ptáci</a:t>
            </a:r>
            <a:endParaRPr lang="cs-CZ" dirty="0"/>
          </a:p>
        </p:txBody>
      </p:sp>
      <p:pic>
        <p:nvPicPr>
          <p:cNvPr id="4" name="Obrázek 3" descr="le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348880"/>
            <a:ext cx="5835720" cy="3888432"/>
          </a:xfrm>
          <a:prstGeom prst="rect">
            <a:avLst/>
          </a:prstGeom>
        </p:spPr>
      </p:pic>
      <p:pic>
        <p:nvPicPr>
          <p:cNvPr id="5" name="Obrázek 4" descr="lybius dub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62480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U člověka se rozvíjí prenatálně cca od 11. týdne těhotenství a plně zralé jsou kolem 30. týdne.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Člověk čichá třemi soustavami receptorů: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1. Čichovou soustavou jako takovou (horní část nosní dutiny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2. Citlivými zakončeními </a:t>
            </a:r>
            <a:r>
              <a:rPr lang="cs-CZ" altLang="en-US" dirty="0" err="1" smtClean="0"/>
              <a:t>trojklanného</a:t>
            </a:r>
            <a:r>
              <a:rPr lang="cs-CZ" altLang="en-US" dirty="0" smtClean="0"/>
              <a:t> nervu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3. </a:t>
            </a:r>
            <a:r>
              <a:rPr lang="cs-CZ" altLang="en-US" dirty="0" err="1" smtClean="0"/>
              <a:t>Vomeronazální</a:t>
            </a:r>
            <a:r>
              <a:rPr lang="cs-CZ" altLang="en-US" dirty="0" smtClean="0"/>
              <a:t> sliznicí (tzv. </a:t>
            </a:r>
            <a:r>
              <a:rPr lang="cs-CZ" altLang="en-US" dirty="0" err="1" smtClean="0"/>
              <a:t>Jacobsonův</a:t>
            </a:r>
            <a:r>
              <a:rPr lang="cs-CZ" altLang="en-US" dirty="0" smtClean="0"/>
              <a:t> orgán)</a:t>
            </a:r>
          </a:p>
        </p:txBody>
      </p:sp>
    </p:spTree>
    <p:extLst>
      <p:ext uri="{BB962C8B-B14F-4D97-AF65-F5344CB8AC3E}">
        <p14:creationId xmlns:p14="http://schemas.microsoft.com/office/powerpoint/2010/main" val="11902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Čich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Čich mají paryby, ryby i plazi</a:t>
            </a:r>
          </a:p>
          <a:p>
            <a:r>
              <a:rPr lang="cs-CZ" dirty="0" err="1" smtClean="0"/>
              <a:t>Jacobsonův</a:t>
            </a:r>
            <a:r>
              <a:rPr lang="cs-CZ" dirty="0" smtClean="0"/>
              <a:t> orgán (plazi, hlodavci, koně)</a:t>
            </a:r>
            <a:endParaRPr lang="cs-CZ" dirty="0"/>
          </a:p>
        </p:txBody>
      </p:sp>
      <p:pic>
        <p:nvPicPr>
          <p:cNvPr id="4" name="Obrázek 3" descr="Jacobsonuvor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79634" cy="3384376"/>
          </a:xfrm>
          <a:prstGeom prst="rect">
            <a:avLst/>
          </a:prstGeom>
        </p:spPr>
      </p:pic>
      <p:pic>
        <p:nvPicPr>
          <p:cNvPr id="5" name="Obrázek 4" descr="kůň a Jacobsonův 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519757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anate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73394"/>
            <a:ext cx="79343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5448"/>
            <a:ext cx="6840760" cy="6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3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Čich - chuť</a:t>
            </a:r>
            <a:endParaRPr lang="cs-CZ" dirty="0"/>
          </a:p>
        </p:txBody>
      </p:sp>
      <p:pic>
        <p:nvPicPr>
          <p:cNvPr id="16387" name="Zástupný symbol pro obsah 3" descr="cich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683000" cy="3384550"/>
          </a:xfrm>
        </p:spPr>
      </p:pic>
      <p:pic>
        <p:nvPicPr>
          <p:cNvPr id="16388" name="Obrázek 4" descr="hlavové nervy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3291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Čich - chuť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0" y="1527647"/>
            <a:ext cx="4771928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toplasmix.files.wordpress.com/2012/03/olfactory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" y="1527647"/>
            <a:ext cx="4376941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Chuť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Rozložení chuťových buněk na jazyku</a:t>
            </a:r>
            <a:endParaRPr lang="cs-CZ" dirty="0"/>
          </a:p>
        </p:txBody>
      </p:sp>
      <p:pic>
        <p:nvPicPr>
          <p:cNvPr id="7" name="Obrázek 6" descr="chutove-recep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46583"/>
            <a:ext cx="3960440" cy="4202269"/>
          </a:xfrm>
          <a:prstGeom prst="rect">
            <a:avLst/>
          </a:prstGeom>
        </p:spPr>
      </p:pic>
      <p:pic>
        <p:nvPicPr>
          <p:cNvPr id="5" name="Obrázek 4" descr="chutový pohá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64" y="2694917"/>
            <a:ext cx="4754510" cy="414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Plánované rodičovství</a:t>
            </a:r>
          </a:p>
          <a:p>
            <a:r>
              <a:rPr lang="cs-CZ" dirty="0" smtClean="0"/>
              <a:t>Plodné a neplodné dny. Skrytá ovulace – adaptace na sociální život člověka?</a:t>
            </a:r>
          </a:p>
          <a:p>
            <a:r>
              <a:rPr lang="cs-CZ" dirty="0" smtClean="0"/>
              <a:t>Těhotenský test – hodnota HCG – dva proužky </a:t>
            </a:r>
            <a:r>
              <a:rPr lang="cs-CZ" dirty="0" smtClean="0">
                <a:sym typeface="Wingdings" panose="05000000000000000000" pitchFamily="2" charset="2"/>
              </a:rPr>
              <a:t> Může být výjimečně falešně pozitivní.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Poté působení řady těhotenských hormonů na tělo.</a:t>
            </a:r>
          </a:p>
          <a:p>
            <a:r>
              <a:rPr lang="cs-CZ" dirty="0"/>
              <a:t>Tělo matky se stává továrničkou na dítě – celé se přeskupí. Prioritou je vývin plodu. Děloha se několikrát zvětší: z okolo 60 g po až 1 kg. Objem z 2-3 ml až na 4500-5000 ml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52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pic>
        <p:nvPicPr>
          <p:cNvPr id="4" name="Zástupný symbol pro obsah 3" descr="Anatomy_of_the_Human_Ear-CZ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1741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od 7. měsíce dokáže dítě odlišit matčin hlas od ostatních vjemů, uklidňuje jej tlukot matčina srdce</a:t>
            </a:r>
          </a:p>
        </p:txBody>
      </p:sp>
      <p:pic>
        <p:nvPicPr>
          <p:cNvPr id="17411" name="Obrázek 3" descr="3D ultrasound and newborn baby-7710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47529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4" descr="ultrasoun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9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Sluch 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DeCasper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Spence</a:t>
            </a:r>
            <a:r>
              <a:rPr lang="cs-CZ" altLang="cs-CZ" dirty="0" smtClean="0"/>
              <a:t> (1986): když matky četly svým </a:t>
            </a:r>
            <a:r>
              <a:rPr lang="cs-CZ" altLang="cs-CZ" dirty="0" err="1" smtClean="0"/>
              <a:t>dětěm</a:t>
            </a:r>
            <a:r>
              <a:rPr lang="cs-CZ" altLang="cs-CZ" dirty="0" smtClean="0"/>
              <a:t> posledních 6 týdnů před porodem určitý text, děti tento text preferovaly před jinými texty (dokonce, když jej četly jiné ženy)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Mehler</a:t>
            </a:r>
            <a:r>
              <a:rPr lang="cs-CZ" altLang="cs-CZ" dirty="0" smtClean="0"/>
              <a:t> et al. (1988; </a:t>
            </a:r>
            <a:r>
              <a:rPr lang="cs-CZ" altLang="cs-CZ" dirty="0" err="1" smtClean="0"/>
              <a:t>Nazzi</a:t>
            </a:r>
            <a:r>
              <a:rPr lang="cs-CZ" altLang="cs-CZ" dirty="0" smtClean="0"/>
              <a:t> et al., 1998) ukázali, že čtyřdenní děti rozlišují mezi různými jazyky.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U měsíčních dětí je vnímání řeči </a:t>
            </a:r>
            <a:r>
              <a:rPr lang="cs-CZ" altLang="cs-CZ" i="1" dirty="0" smtClean="0"/>
              <a:t>kategorické</a:t>
            </a:r>
            <a:r>
              <a:rPr lang="cs-CZ" altLang="cs-CZ" dirty="0" smtClean="0"/>
              <a:t> (slyší b nebo p; </a:t>
            </a:r>
            <a:r>
              <a:rPr lang="cs-CZ" altLang="cs-CZ" dirty="0" err="1" smtClean="0"/>
              <a:t>Eimas</a:t>
            </a:r>
            <a:r>
              <a:rPr lang="cs-CZ" altLang="cs-CZ" dirty="0" smtClean="0"/>
              <a:t> et al., 1971) a to i u cizích jazyků (</a:t>
            </a:r>
            <a:r>
              <a:rPr lang="cs-CZ" altLang="cs-CZ" dirty="0" err="1" smtClean="0"/>
              <a:t>Trehub</a:t>
            </a:r>
            <a:r>
              <a:rPr lang="cs-CZ" altLang="cs-CZ" dirty="0" smtClean="0"/>
              <a:t>, 1976), čehož už dospělí nejsou schopni.</a:t>
            </a:r>
          </a:p>
        </p:txBody>
      </p:sp>
    </p:spTree>
    <p:extLst>
      <p:ext uri="{BB962C8B-B14F-4D97-AF65-F5344CB8AC3E}">
        <p14:creationId xmlns:p14="http://schemas.microsoft.com/office/powerpoint/2010/main" val="26458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pic>
        <p:nvPicPr>
          <p:cNvPr id="6" name="Zástupný symbol pro obsah 5" descr="analysis_of_sound_frequenc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487612"/>
            <a:ext cx="5715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Citlivý zvláště u savců a člověka</a:t>
            </a:r>
          </a:p>
          <a:p>
            <a:r>
              <a:rPr lang="cs-CZ" dirty="0" smtClean="0"/>
              <a:t>Kdyby byl náš sluch ještě o řád citlivější, slyšeli bychom neustálý šum (nárazy molekul na bubínek)</a:t>
            </a:r>
          </a:p>
          <a:p>
            <a:r>
              <a:rPr lang="cs-CZ" dirty="0" smtClean="0"/>
              <a:t>Člověk slyší v </a:t>
            </a:r>
            <a:r>
              <a:rPr lang="cs-CZ" smtClean="0"/>
              <a:t>rozsahu </a:t>
            </a:r>
            <a:r>
              <a:rPr lang="cs-CZ" smtClean="0"/>
              <a:t>200 </a:t>
            </a:r>
            <a:r>
              <a:rPr lang="cs-CZ" dirty="0" smtClean="0"/>
              <a:t>– 23 000Hz</a:t>
            </a:r>
          </a:p>
          <a:p>
            <a:r>
              <a:rPr lang="cs-CZ" dirty="0" smtClean="0"/>
              <a:t>Primáti slyší do 30-40 000Hz</a:t>
            </a:r>
          </a:p>
          <a:p>
            <a:r>
              <a:rPr lang="cs-CZ" dirty="0" smtClean="0"/>
              <a:t>Šelmy do 40-50 000Hz</a:t>
            </a:r>
          </a:p>
          <a:p>
            <a:r>
              <a:rPr lang="cs-CZ" dirty="0" smtClean="0"/>
              <a:t>Ježci až do 60 000Hz</a:t>
            </a:r>
          </a:p>
          <a:p>
            <a:r>
              <a:rPr lang="cs-CZ" dirty="0" smtClean="0"/>
              <a:t>Kočka a potkan až do 70 000Hz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6408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Veselovský, 2005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Člověk má sluch nejcitlivější mezi </a:t>
            </a:r>
          </a:p>
          <a:p>
            <a:pPr>
              <a:buNone/>
            </a:pPr>
            <a:r>
              <a:rPr lang="cs-CZ" dirty="0" smtClean="0"/>
              <a:t>	1 000-3 000Hz</a:t>
            </a:r>
          </a:p>
          <a:p>
            <a:r>
              <a:rPr lang="cs-CZ" dirty="0" smtClean="0"/>
              <a:t>V tomto pásmu vydáváme životně důležité signály (křik, řeč)</a:t>
            </a:r>
          </a:p>
          <a:p>
            <a:r>
              <a:rPr lang="cs-CZ" dirty="0" smtClean="0"/>
              <a:t>Ryby slyší pomocí postranní čáry a skrze sluchové ústrojí a skrze vzduchový měchýř</a:t>
            </a:r>
          </a:p>
          <a:p>
            <a:r>
              <a:rPr lang="cs-CZ" dirty="0" smtClean="0"/>
              <a:t>Ryby vnímají zpravidla mezi 800-1250Hz</a:t>
            </a:r>
          </a:p>
          <a:p>
            <a:r>
              <a:rPr lang="cs-CZ" dirty="0" smtClean="0"/>
              <a:t>Žáby vnímají zvláště mezi 200-1500Hz</a:t>
            </a:r>
          </a:p>
          <a:p>
            <a:r>
              <a:rPr lang="cs-CZ" dirty="0" smtClean="0"/>
              <a:t>Ještěři a želvy vnímají okolo 110Hz</a:t>
            </a:r>
          </a:p>
          <a:p>
            <a:r>
              <a:rPr lang="cs-CZ" dirty="0" smtClean="0"/>
              <a:t>Krokodýli až do 3000Hz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Veselovský, 2005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Sloni se dorozumívají na frekvenci </a:t>
            </a:r>
          </a:p>
          <a:p>
            <a:pPr>
              <a:buNone/>
            </a:pPr>
            <a:r>
              <a:rPr lang="cs-CZ" dirty="0" smtClean="0"/>
              <a:t>   14-24Hz, tyto hluboké zvuky jsou slyšet až na 5 km</a:t>
            </a:r>
            <a:endParaRPr lang="cs-CZ" dirty="0"/>
          </a:p>
        </p:txBody>
      </p:sp>
      <p:pic>
        <p:nvPicPr>
          <p:cNvPr id="4" name="Obrázek 3" descr="sl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14096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lying-bat__350x21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69160"/>
            <a:ext cx="3024336" cy="1814602"/>
          </a:xfrm>
          <a:prstGeom prst="rect">
            <a:avLst/>
          </a:prstGeom>
        </p:spPr>
      </p:pic>
      <p:pic>
        <p:nvPicPr>
          <p:cNvPr id="4" name="Obrázek 3" descr="bat_ech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653136"/>
            <a:ext cx="2219325" cy="1981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Netopýři vydávají tóny o vysoké frekvenci</a:t>
            </a:r>
          </a:p>
          <a:p>
            <a:pPr>
              <a:buNone/>
            </a:pPr>
            <a:r>
              <a:rPr lang="cs-CZ" sz="2800" dirty="0" smtClean="0"/>
              <a:t>	až 100 000Hz</a:t>
            </a:r>
          </a:p>
          <a:p>
            <a:r>
              <a:rPr lang="cs-CZ" sz="2800" dirty="0" smtClean="0"/>
              <a:t>Sluchem a lebečními kostmi zachycují odražené zvuky od předmětů – echolokace</a:t>
            </a:r>
          </a:p>
          <a:p>
            <a:pPr>
              <a:buNone/>
            </a:pPr>
            <a:r>
              <a:rPr lang="cs-CZ" sz="2800" dirty="0" smtClean="0"/>
              <a:t>	Tak jsou schopni zachytit i letící hmyz a drát o průměru 80 mikrometrů</a:t>
            </a:r>
          </a:p>
          <a:p>
            <a:r>
              <a:rPr lang="cs-CZ" sz="2800" dirty="0" smtClean="0"/>
              <a:t>Některé můry slyší echolokaci netopýrů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Kytovci používají echolokaci ve vodě</a:t>
            </a:r>
          </a:p>
          <a:p>
            <a:r>
              <a:rPr lang="cs-CZ" sz="2800" dirty="0" smtClean="0"/>
              <a:t>Ve vodě se zvuk šíří asi 4x rychleji než ve vzduchu (1484 m/s)</a:t>
            </a:r>
          </a:p>
          <a:p>
            <a:r>
              <a:rPr lang="cs-CZ" sz="2800" dirty="0" smtClean="0"/>
              <a:t>Musí užívat k echolokaci vyšších frekvencí okolo 280 000Hz</a:t>
            </a:r>
            <a:endParaRPr lang="cs-CZ" sz="2800" dirty="0"/>
          </a:p>
        </p:txBody>
      </p:sp>
      <p:pic>
        <p:nvPicPr>
          <p:cNvPr id="4" name="Obrázek 3" descr="echo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600400" cy="2857460"/>
          </a:xfrm>
          <a:prstGeom prst="rect">
            <a:avLst/>
          </a:prstGeom>
        </p:spPr>
      </p:pic>
      <p:pic>
        <p:nvPicPr>
          <p:cNvPr id="5" name="Obrázek 4" descr="delfi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384376" cy="253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  <a:defRPr/>
            </a:pPr>
            <a:r>
              <a:rPr lang="cs-CZ" altLang="en-US" dirty="0" smtClean="0"/>
              <a:t>Plod reaguje na různé podněty. Vnímá, neb vývoj smyslových orgánů je dovršen již před porodem (jen u zraku je to problematické). Plod již patrně sní.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dirty="0" smtClean="0"/>
              <a:t>„Rané zkušenosti tvoří základ, který ovlivňuje způsob zpracování nových podnětů“ (Vágnerová, 2012, s. 31)</a:t>
            </a:r>
            <a:endParaRPr lang="cs-CZ" alt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Zástupný symbol pro obsah 3" descr="11 - ok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498391"/>
            <a:ext cx="7875705" cy="4882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Zástupný symbol pro obsah 3" descr="10810790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3312368"/>
          </a:xfrm>
        </p:spPr>
      </p:pic>
      <p:pic>
        <p:nvPicPr>
          <p:cNvPr id="5" name="Obrázek 4" descr="Mimicry-of-Spiders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4426476" cy="3311004"/>
          </a:xfrm>
          <a:prstGeom prst="rect">
            <a:avLst/>
          </a:prstGeom>
        </p:spPr>
      </p:pic>
      <p:pic>
        <p:nvPicPr>
          <p:cNvPr id="7" name="Obrázek 6" descr="Mimicry-of-Spiders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7048" cy="321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8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57" y="2132856"/>
            <a:ext cx="47958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Sítnice lidského oka obsahuje cca 120 miliónů tyčinek (čití kontrastu) a cca 6 miliónů čípků. Čípky se rozlišují do tří skupin dle toho, v jaké vlnové délce mají maximum citlivosti: S čípky, modrá; M čípky, zelená; L čípky, červená.</a:t>
            </a:r>
          </a:p>
          <a:p>
            <a:pPr>
              <a:buNone/>
            </a:pPr>
            <a:r>
              <a:rPr lang="cs-CZ" dirty="0" smtClean="0"/>
              <a:t>Tyčinky i čípky jsou přeměněné nervové buňky. Tyčinky obsahují rodopsin, který přeměňuje dopadající světlo na elektrický impuls – čípky obsahují tři typy </a:t>
            </a:r>
            <a:r>
              <a:rPr lang="cs-CZ" dirty="0" err="1" smtClean="0"/>
              <a:t>jodopsinu</a:t>
            </a:r>
            <a:r>
              <a:rPr lang="cs-CZ" dirty="0" smtClean="0"/>
              <a:t> (</a:t>
            </a:r>
            <a:r>
              <a:rPr lang="cs-CZ" dirty="0" err="1" smtClean="0"/>
              <a:t>fotopsinu</a:t>
            </a:r>
            <a:r>
              <a:rPr lang="cs-CZ" dirty="0" smtClean="0"/>
              <a:t>), který je citlivý ve třech zmíněných oblastech světla.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Žlutá skvrna člověka obsahuje až 160 000 světločivných buněk</a:t>
            </a:r>
            <a:endParaRPr lang="cs-CZ" dirty="0"/>
          </a:p>
        </p:txBody>
      </p:sp>
      <p:pic>
        <p:nvPicPr>
          <p:cNvPr id="4" name="Obrázek 3" descr="anok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3985470" cy="3240360"/>
          </a:xfrm>
          <a:prstGeom prst="rect">
            <a:avLst/>
          </a:prstGeom>
        </p:spPr>
      </p:pic>
      <p:pic>
        <p:nvPicPr>
          <p:cNvPr id="5" name="Obrázek 4" descr="rom_per06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340042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merican Kestrels food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400600" cy="36022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Žlutá skvrna káně lesní obsahuje i 1 milión světločivných buněk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Někteří ptáci mají i dvě žluté skvrny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Poštolka vidí letící vážku na vzdálenost 800m, zatímco člověk ji neuvidí ani na 100m</a:t>
            </a:r>
            <a:endParaRPr lang="cs-CZ" dirty="0"/>
          </a:p>
        </p:txBody>
      </p:sp>
      <p:pic>
        <p:nvPicPr>
          <p:cNvPr id="4" name="Obrázek 3" descr="or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0" y="2852936"/>
            <a:ext cx="5616624" cy="384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Dlouho se odborníci domnívali, že zvláště obratlovci vidí barvy stejně jako my</a:t>
            </a:r>
          </a:p>
          <a:p>
            <a:r>
              <a:rPr lang="cs-CZ" dirty="0" smtClean="0"/>
              <a:t>Ovšem králík, křeček zlatý, mýval aj. nevidí barvy vůbec</a:t>
            </a:r>
            <a:endParaRPr lang="cs-CZ" dirty="0"/>
          </a:p>
        </p:txBody>
      </p:sp>
      <p:pic>
        <p:nvPicPr>
          <p:cNvPr id="4" name="Obrázek 3" descr="č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645024"/>
            <a:ext cx="4104456" cy="308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Myši, morčata a turovití rozeznávají žlutou a červenou barvu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Morče navíc rozezná i zelenou a modrou</a:t>
            </a:r>
          </a:p>
          <a:p>
            <a:endParaRPr lang="cs-CZ" dirty="0"/>
          </a:p>
        </p:txBody>
      </p:sp>
      <p:pic>
        <p:nvPicPr>
          <p:cNvPr id="4" name="Obrázek 3" descr="k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392488" cy="329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40962" name="Picture 2" descr="http://www.reproduction-online.org/content/145/3/R6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8" y="1052736"/>
            <a:ext cx="881628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7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Koně a kočky, kteří byli dlouho pokládáni za tvory s černobílým viděním, chybí jen vnímání v dlouhých vlnách (červené)</a:t>
            </a:r>
          </a:p>
          <a:p>
            <a:r>
              <a:rPr lang="cs-CZ" dirty="0" smtClean="0"/>
              <a:t>Barevně vidí i hmyz, většina ryb, obojživelníci, plazi a ptáci (krom nočních druhů)</a:t>
            </a:r>
          </a:p>
          <a:p>
            <a:r>
              <a:rPr lang="cs-CZ" dirty="0" smtClean="0"/>
              <a:t>Ptáci vidí mnohem více barevněji (proto pestrost jejich peří)</a:t>
            </a:r>
          </a:p>
          <a:p>
            <a:r>
              <a:rPr lang="cs-CZ" dirty="0" smtClean="0"/>
              <a:t>Včely, hmyz a ptáci navíc vidí i v ultrafialové oblasti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Zástupný symbol pro obsah 3" descr="květy v 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320480" cy="2481357"/>
          </a:xfrm>
        </p:spPr>
      </p:pic>
      <p:pic>
        <p:nvPicPr>
          <p:cNvPr id="5" name="Obrázek 4" descr="květ v 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6288"/>
            <a:ext cx="3744416" cy="2482711"/>
          </a:xfrm>
          <a:prstGeom prst="rect">
            <a:avLst/>
          </a:prstGeom>
        </p:spPr>
      </p:pic>
      <p:pic>
        <p:nvPicPr>
          <p:cNvPr id="6" name="Obrázek 5" descr="květy2 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1944216" cy="2677114"/>
          </a:xfrm>
          <a:prstGeom prst="rect">
            <a:avLst/>
          </a:prstGeom>
        </p:spPr>
      </p:pic>
      <p:pic>
        <p:nvPicPr>
          <p:cNvPr id="7" name="Obrázek 6" descr="květy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2664296" cy="240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Někteří ptáci mají zorný úhel až 300° (holubi), až 340°(tučňáci), až 360°(sluka)</a:t>
            </a:r>
            <a:endParaRPr lang="cs-CZ" dirty="0"/>
          </a:p>
        </p:txBody>
      </p:sp>
      <p:pic>
        <p:nvPicPr>
          <p:cNvPr id="4" name="Obrázek 3" descr="sluka-lesni-xxx7_f_10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52936"/>
            <a:ext cx="529038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Naopak dravci a hlavně sovy mají zorný úhel menší, zato však vidí jako člověk binokulárně (prostorově)</a:t>
            </a:r>
            <a:endParaRPr lang="cs-CZ" dirty="0"/>
          </a:p>
        </p:txBody>
      </p:sp>
      <p:pic>
        <p:nvPicPr>
          <p:cNvPr id="4" name="Obrázek 3" descr="european_owl_1_467x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90038" cy="2808312"/>
          </a:xfrm>
          <a:prstGeom prst="rect">
            <a:avLst/>
          </a:prstGeom>
        </p:spPr>
      </p:pic>
      <p:pic>
        <p:nvPicPr>
          <p:cNvPr id="5" name="Obrázek 4" descr="ow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2520280" cy="378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Binokulární vidění</a:t>
            </a:r>
            <a:endParaRPr lang="cs-CZ" dirty="0"/>
          </a:p>
        </p:txBody>
      </p:sp>
      <p:pic>
        <p:nvPicPr>
          <p:cNvPr id="4" name="Obrázek 3" descr="BinocularVisionDinosa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218042" cy="2520280"/>
          </a:xfrm>
          <a:prstGeom prst="rect">
            <a:avLst/>
          </a:prstGeom>
        </p:spPr>
      </p:pic>
      <p:pic>
        <p:nvPicPr>
          <p:cNvPr id="5" name="Obrázek 4" descr="bi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348880"/>
            <a:ext cx="426455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Člověk rozliší střídání až 15-20 snímků za sekundu. Při 20-24 snímcích obraz splývá v pohyb (film, televize)</a:t>
            </a:r>
          </a:p>
          <a:p>
            <a:r>
              <a:rPr lang="cs-CZ" dirty="0" smtClean="0"/>
              <a:t>Psy a kočky vnímají až 30-40 snímků/s</a:t>
            </a:r>
          </a:p>
          <a:p>
            <a:r>
              <a:rPr lang="cs-CZ" dirty="0" smtClean="0"/>
              <a:t>Ptáci jsou schopni vnímat až 150 snímků/s</a:t>
            </a:r>
          </a:p>
          <a:p>
            <a:r>
              <a:rPr lang="cs-CZ" dirty="0" smtClean="0"/>
              <a:t>Létající hmyz (včely, mouchy, vážky) vnímají až 300 snímků/s</a:t>
            </a:r>
          </a:p>
          <a:p>
            <a:r>
              <a:rPr lang="cs-CZ" dirty="0" smtClean="0"/>
              <a:t>Včely dokonce rozpoznají geometrické tvary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97879" cy="51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971600" y="5661248"/>
            <a:ext cx="755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Galaxie M31 v Andromedě je zhruba 2,5 miliónů světelných let daleko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9460" name="Picture 2" descr="https://encrypted-tbn1.gstatic.com/images?q=tbn:ANd9GcQqsaID5RIaA4uK8mTugBDebncm0eA__CAMtkWvVBD1dOiQl4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97535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cicurious.scientopia.org/wp-content/uploads/sites/3/2011/05/visual-syste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https://upload.wikimedia.org/wikipedia/commons/thumb/0/06/HumanEmbryogenesis.svg/2000px-HumanEmbryogenesi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14" y="1408176"/>
            <a:ext cx="8285786" cy="526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0" name="Picture 2" descr="http://homepage.smc.edu/wissmann_paul/anatomy2textbook/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73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Prenatální období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4967783" cy="5112568"/>
          </a:xfrm>
        </p:spPr>
        <p:txBody>
          <a:bodyPr>
            <a:normAutofit/>
          </a:bodyPr>
          <a:lstStyle/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 smtClean="0"/>
              <a:t>Do uhnízdění blastocysty – do 3. týdne (role virů při tvorbě placenty!: </a:t>
            </a:r>
            <a:r>
              <a:rPr lang="cs-CZ" altLang="en-US" dirty="0" err="1" smtClean="0"/>
              <a:t>syncytin</a:t>
            </a:r>
            <a:r>
              <a:rPr lang="cs-CZ" altLang="en-US" dirty="0" smtClean="0"/>
              <a:t>, 6 druhů </a:t>
            </a:r>
            <a:r>
              <a:rPr lang="cs-CZ" altLang="en-US" dirty="0" err="1" smtClean="0"/>
              <a:t>sync</a:t>
            </a:r>
            <a:r>
              <a:rPr lang="cs-CZ" altLang="en-US" dirty="0" smtClean="0"/>
              <a:t>.)</a:t>
            </a:r>
          </a:p>
          <a:p>
            <a:pPr marL="650875" indent="-514350">
              <a:buFont typeface="Wingdings 2" pitchFamily="18" charset="2"/>
              <a:buAutoNum type="arabicPeriod"/>
              <a:defRPr/>
            </a:pPr>
            <a:r>
              <a:rPr lang="cs-CZ" altLang="en-US" dirty="0" smtClean="0"/>
              <a:t>Embryonální období – do konce 8. týdne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 smtClean="0"/>
              <a:t>Fetální období – do 40. týdne; fetus=plod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cs-CZ" altLang="en-US" dirty="0" smtClean="0"/>
          </a:p>
        </p:txBody>
      </p:sp>
      <p:pic>
        <p:nvPicPr>
          <p:cNvPr id="56322" name="Picture 2" descr="http://blogs.discovermagazine.com/loom/files/2012/02/carnivore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67779"/>
            <a:ext cx="3873468" cy="5490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6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Testy v těhotenství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Ultrazvuk </a:t>
            </a:r>
            <a:r>
              <a:rPr lang="cs-CZ" dirty="0"/>
              <a:t>– potvrzení těhotenství , počet plodů, mimoděložní těhotenství</a:t>
            </a:r>
          </a:p>
          <a:p>
            <a:r>
              <a:rPr lang="cs-CZ" dirty="0"/>
              <a:t>11. týden – krev: nemoci </a:t>
            </a:r>
            <a:r>
              <a:rPr lang="cs-CZ" dirty="0" smtClean="0"/>
              <a:t>matky, krevní skupina, </a:t>
            </a:r>
            <a:r>
              <a:rPr lang="cs-CZ" dirty="0" err="1" smtClean="0"/>
              <a:t>Rh</a:t>
            </a:r>
            <a:r>
              <a:rPr lang="cs-CZ" dirty="0" smtClean="0"/>
              <a:t> faktor (kvůli kolizi krevních skupin)</a:t>
            </a:r>
            <a:endParaRPr lang="cs-CZ" dirty="0"/>
          </a:p>
          <a:p>
            <a:r>
              <a:rPr lang="cs-CZ" dirty="0"/>
              <a:t>14. týden – NT </a:t>
            </a:r>
            <a:r>
              <a:rPr lang="cs-CZ" dirty="0" err="1"/>
              <a:t>screening</a:t>
            </a:r>
            <a:r>
              <a:rPr lang="cs-CZ" dirty="0"/>
              <a:t>: genetické poruchy plodu </a:t>
            </a:r>
          </a:p>
          <a:p>
            <a:r>
              <a:rPr lang="cs-CZ" dirty="0"/>
              <a:t>16.-19. t. – </a:t>
            </a:r>
            <a:r>
              <a:rPr lang="cs-CZ" dirty="0" smtClean="0"/>
              <a:t>triple test</a:t>
            </a:r>
            <a:r>
              <a:rPr lang="cs-CZ" dirty="0"/>
              <a:t>: vyloučení genetických poruch (hrazen</a:t>
            </a:r>
            <a:r>
              <a:rPr lang="cs-CZ" dirty="0" smtClean="0"/>
              <a:t>). </a:t>
            </a:r>
            <a:r>
              <a:rPr lang="cs-CZ" dirty="0" err="1" smtClean="0"/>
              <a:t>Amniocentéza</a:t>
            </a:r>
            <a:r>
              <a:rPr lang="cs-CZ" dirty="0" smtClean="0"/>
              <a:t>?</a:t>
            </a:r>
          </a:p>
          <a:p>
            <a:r>
              <a:rPr lang="cs-CZ" dirty="0" smtClean="0"/>
              <a:t>20.-22. t. – ultrazvuk: prohlídka plodu</a:t>
            </a:r>
          </a:p>
          <a:p>
            <a:r>
              <a:rPr lang="cs-CZ" dirty="0" smtClean="0"/>
              <a:t>Těhotenská cukrovka: zátěžový test</a:t>
            </a:r>
          </a:p>
          <a:p>
            <a:r>
              <a:rPr lang="cs-CZ" dirty="0" smtClean="0"/>
              <a:t>30. t. – ultrazvuk: </a:t>
            </a:r>
            <a:r>
              <a:rPr lang="cs-CZ" dirty="0" err="1" smtClean="0"/>
              <a:t>screening</a:t>
            </a:r>
            <a:r>
              <a:rPr lang="cs-CZ" dirty="0" smtClean="0"/>
              <a:t> plodu</a:t>
            </a:r>
          </a:p>
          <a:p>
            <a:r>
              <a:rPr lang="cs-CZ" dirty="0"/>
              <a:t>Stěr z děložního čípku kvůli výskytu </a:t>
            </a:r>
            <a:r>
              <a:rPr lang="cs-CZ" dirty="0" err="1"/>
              <a:t>Streptococcus</a:t>
            </a:r>
            <a:r>
              <a:rPr lang="cs-CZ" dirty="0"/>
              <a:t> </a:t>
            </a:r>
            <a:r>
              <a:rPr lang="cs-CZ" dirty="0" err="1" smtClean="0"/>
              <a:t>agalactiae</a:t>
            </a:r>
            <a:r>
              <a:rPr lang="cs-CZ" dirty="0" smtClean="0"/>
              <a:t>.</a:t>
            </a:r>
          </a:p>
          <a:p>
            <a:r>
              <a:rPr lang="cs-CZ" dirty="0" smtClean="0"/>
              <a:t>40. t. – porod. Či po 10 dnech vyvolání porodu.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057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836</TotalTime>
  <Words>1380</Words>
  <Application>Microsoft Office PowerPoint</Application>
  <PresentationFormat>Předvádění na obrazovce (4:3)</PresentationFormat>
  <Paragraphs>184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VÝVOJOVÁ PSYCHOLOGIE 2</vt:lpstr>
      <vt:lpstr>Periodizace lidského vývoje  (dle Vágnerové, 2012)</vt:lpstr>
      <vt:lpstr>Početí</vt:lpstr>
      <vt:lpstr>Prenatální období</vt:lpstr>
      <vt:lpstr>Prezentace aplikace PowerPoint</vt:lpstr>
      <vt:lpstr>Prezentace aplikace PowerPoint</vt:lpstr>
      <vt:lpstr>Prezentace aplikace PowerPoint</vt:lpstr>
      <vt:lpstr>Prenatální období</vt:lpstr>
      <vt:lpstr>Testy v těhotenství:</vt:lpstr>
      <vt:lpstr>Úkoly :</vt:lpstr>
      <vt:lpstr>Otázky:  Fetální alkoholový syndrom (FAS)</vt:lpstr>
      <vt:lpstr>Prezentace aplikace PowerPoint</vt:lpstr>
      <vt:lpstr>Hmat + Rovnováha</vt:lpstr>
      <vt:lpstr>Hmat</vt:lpstr>
      <vt:lpstr>Prezentace aplikace PowerPoint</vt:lpstr>
      <vt:lpstr>Prezentace aplikace PowerPoint</vt:lpstr>
      <vt:lpstr>Hmat</vt:lpstr>
      <vt:lpstr>Prezentace aplikace PowerPoint</vt:lpstr>
      <vt:lpstr>Prezentace aplikace PowerPoint</vt:lpstr>
      <vt:lpstr>Hmat</vt:lpstr>
      <vt:lpstr>Hmat</vt:lpstr>
      <vt:lpstr>Hmat</vt:lpstr>
      <vt:lpstr>Čich</vt:lpstr>
      <vt:lpstr>Čich </vt:lpstr>
      <vt:lpstr>Prezentace aplikace PowerPoint</vt:lpstr>
      <vt:lpstr>Prezentace aplikace PowerPoint</vt:lpstr>
      <vt:lpstr>Čich - chuť</vt:lpstr>
      <vt:lpstr>Čich - chuť</vt:lpstr>
      <vt:lpstr>Chuť </vt:lpstr>
      <vt:lpstr>Sluch</vt:lpstr>
      <vt:lpstr>Sluch</vt:lpstr>
      <vt:lpstr>Sluch </vt:lpstr>
      <vt:lpstr>Sluch</vt:lpstr>
      <vt:lpstr>Sluch</vt:lpstr>
      <vt:lpstr>Sluch</vt:lpstr>
      <vt:lpstr>Sluch</vt:lpstr>
      <vt:lpstr>Sluch</vt:lpstr>
      <vt:lpstr>Sluch</vt:lpstr>
      <vt:lpstr>Zrak </vt:lpstr>
      <vt:lpstr>Zrak</vt:lpstr>
      <vt:lpstr>Zrak</vt:lpstr>
      <vt:lpstr>Zrak</vt:lpstr>
      <vt:lpstr>Prezentace aplikace PowerPoint</vt:lpstr>
      <vt:lpstr>Zrak</vt:lpstr>
      <vt:lpstr>Zrak</vt:lpstr>
      <vt:lpstr>Zrak</vt:lpstr>
      <vt:lpstr>Zrak </vt:lpstr>
      <vt:lpstr>Zrak</vt:lpstr>
      <vt:lpstr>Zrak</vt:lpstr>
      <vt:lpstr>Zrak</vt:lpstr>
      <vt:lpstr>Zrak</vt:lpstr>
      <vt:lpstr>Zrak</vt:lpstr>
      <vt:lpstr>Zrak</vt:lpstr>
      <vt:lpstr>Zrak</vt:lpstr>
      <vt:lpstr>Zrak </vt:lpstr>
      <vt:lpstr>Zrak</vt:lpstr>
      <vt:lpstr>Prezentace aplikace PowerPoint</vt:lpstr>
      <vt:lpstr>Diskuze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J.Krása</cp:lastModifiedBy>
  <cp:revision>37</cp:revision>
  <dcterms:created xsi:type="dcterms:W3CDTF">2015-09-23T07:18:29Z</dcterms:created>
  <dcterms:modified xsi:type="dcterms:W3CDTF">2018-09-29T15:59:18Z</dcterms:modified>
</cp:coreProperties>
</file>