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sldIdLst>
    <p:sldId id="323" r:id="rId2"/>
    <p:sldId id="364" r:id="rId3"/>
    <p:sldId id="351" r:id="rId4"/>
    <p:sldId id="352" r:id="rId5"/>
    <p:sldId id="358" r:id="rId6"/>
    <p:sldId id="360" r:id="rId7"/>
    <p:sldId id="354" r:id="rId8"/>
    <p:sldId id="342" r:id="rId9"/>
    <p:sldId id="343" r:id="rId10"/>
    <p:sldId id="392" r:id="rId11"/>
    <p:sldId id="353" r:id="rId12"/>
    <p:sldId id="346" r:id="rId13"/>
    <p:sldId id="355" r:id="rId14"/>
    <p:sldId id="389" r:id="rId15"/>
    <p:sldId id="362" r:id="rId16"/>
    <p:sldId id="344" r:id="rId17"/>
    <p:sldId id="345" r:id="rId18"/>
    <p:sldId id="347" r:id="rId19"/>
    <p:sldId id="391" r:id="rId20"/>
    <p:sldId id="348" r:id="rId21"/>
    <p:sldId id="349" r:id="rId22"/>
    <p:sldId id="356" r:id="rId23"/>
    <p:sldId id="350" r:id="rId24"/>
    <p:sldId id="359" r:id="rId25"/>
    <p:sldId id="357" r:id="rId26"/>
    <p:sldId id="361" r:id="rId27"/>
    <p:sldId id="387" r:id="rId28"/>
    <p:sldId id="390" r:id="rId29"/>
    <p:sldId id="388" r:id="rId30"/>
    <p:sldId id="3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lN8vWm3m0" TargetMode="External"/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Kognitivní psychologie 3</a:t>
            </a:r>
            <a:br>
              <a:rPr lang="cs-CZ" dirty="0"/>
            </a:br>
            <a:r>
              <a:rPr lang="cs-CZ" dirty="0"/>
              <a:t>Osvojování řeči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Podzim 2018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řeči: synopse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dirty="0" smtClean="0"/>
              <a:t>Úrovní věty se vývoj řeč. schopností neukončuje, vrcholem je tzv. </a:t>
            </a:r>
            <a:r>
              <a:rPr lang="cs-CZ" b="1" dirty="0" smtClean="0"/>
              <a:t>diskurzivní úroveň </a:t>
            </a:r>
            <a:r>
              <a:rPr lang="cs-CZ" dirty="0" smtClean="0"/>
              <a:t>(promluva, </a:t>
            </a:r>
            <a:r>
              <a:rPr lang="cs-CZ" b="1" dirty="0" smtClean="0"/>
              <a:t>příběh</a:t>
            </a:r>
            <a:r>
              <a:rPr lang="cs-CZ" smtClean="0"/>
              <a:t>, </a:t>
            </a:r>
            <a:r>
              <a:rPr lang="cs-CZ" smtClean="0"/>
              <a:t>konverzace</a:t>
            </a:r>
            <a:r>
              <a:rPr lang="cs-CZ" smtClean="0"/>
              <a:t>, </a:t>
            </a:r>
            <a:r>
              <a:rPr lang="cs-CZ" dirty="0" smtClean="0"/>
              <a:t>návod atd.).</a:t>
            </a:r>
          </a:p>
          <a:p>
            <a:pPr marL="118872" indent="0">
              <a:buNone/>
            </a:pPr>
            <a:r>
              <a:rPr lang="cs-CZ" dirty="0" smtClean="0"/>
              <a:t>Základními elementy slova jsou fonémy.</a:t>
            </a:r>
          </a:p>
          <a:p>
            <a:pPr marL="118872" indent="0">
              <a:buNone/>
            </a:pPr>
            <a:r>
              <a:rPr lang="cs-CZ" dirty="0"/>
              <a:t>Základními elementy </a:t>
            </a:r>
            <a:r>
              <a:rPr lang="cs-CZ" dirty="0" smtClean="0"/>
              <a:t>věty je podnět a predikát (téma a réma).</a:t>
            </a:r>
          </a:p>
          <a:p>
            <a:pPr marL="118872" indent="0">
              <a:buNone/>
            </a:pPr>
            <a:r>
              <a:rPr lang="cs-CZ" dirty="0"/>
              <a:t>Základními </a:t>
            </a:r>
            <a:r>
              <a:rPr lang="cs-CZ" dirty="0" smtClean="0"/>
              <a:t>elementy </a:t>
            </a:r>
            <a:r>
              <a:rPr lang="cs-CZ" b="1" dirty="0" smtClean="0"/>
              <a:t>příběhu</a:t>
            </a:r>
            <a:r>
              <a:rPr lang="cs-CZ" dirty="0" smtClean="0"/>
              <a:t> jsou postavy, děj, </a:t>
            </a:r>
            <a:r>
              <a:rPr lang="cs-CZ" dirty="0" smtClean="0"/>
              <a:t>situace, kontext </a:t>
            </a:r>
            <a:r>
              <a:rPr lang="cs-CZ" dirty="0" smtClean="0"/>
              <a:t>apod.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Vývoj narativní kompetence:</a:t>
            </a:r>
          </a:p>
          <a:p>
            <a:pPr marL="118872" indent="0">
              <a:buNone/>
            </a:pPr>
            <a:r>
              <a:rPr lang="cs-CZ" dirty="0" smtClean="0"/>
              <a:t>Kolem 1,5 -2,5 let – </a:t>
            </a:r>
            <a:r>
              <a:rPr lang="cs-CZ" i="1" dirty="0" err="1" smtClean="0"/>
              <a:t>crib</a:t>
            </a:r>
            <a:r>
              <a:rPr lang="cs-CZ" i="1" dirty="0" smtClean="0"/>
              <a:t> </a:t>
            </a:r>
            <a:r>
              <a:rPr lang="cs-CZ" i="1" dirty="0" err="1" smtClean="0"/>
              <a:t>speech</a:t>
            </a:r>
            <a:r>
              <a:rPr lang="cs-CZ" i="1" dirty="0" smtClean="0"/>
              <a:t> </a:t>
            </a:r>
            <a:r>
              <a:rPr lang="cs-CZ" dirty="0" smtClean="0"/>
              <a:t>(K. Nelsonová): </a:t>
            </a:r>
            <a:r>
              <a:rPr lang="cs-CZ" dirty="0" smtClean="0"/>
              <a:t>dítě hovoří samo k sobě, přehrává si úseky dne, monologem i </a:t>
            </a:r>
            <a:r>
              <a:rPr lang="cs-CZ" dirty="0" err="1" smtClean="0"/>
              <a:t>quazidialogem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Kolem 3 let dítě dokáže při popisu toho, jak se mu něco nepodařilo, vytvořit první krátký příběh.</a:t>
            </a:r>
          </a:p>
          <a:p>
            <a:pPr marL="118872" indent="0">
              <a:buNone/>
            </a:pPr>
            <a:r>
              <a:rPr lang="cs-CZ" dirty="0" smtClean="0"/>
              <a:t>Kolem 6 let dokážou děti převyprávět pohádku.</a:t>
            </a:r>
          </a:p>
          <a:p>
            <a:pPr marL="118872" indent="0">
              <a:buNone/>
            </a:pPr>
            <a:r>
              <a:rPr lang="cs-CZ" dirty="0" smtClean="0"/>
              <a:t>Kolem 9 let děti dokážou vymyslet příběh s krátkou zápletkou.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„Lidé automaticky vnímají a klasifikují řečové zvuky jako realizaci </a:t>
            </a:r>
            <a:r>
              <a:rPr lang="cs-CZ" b="1" dirty="0"/>
              <a:t>hláskových kategorií</a:t>
            </a:r>
            <a:r>
              <a:rPr lang="cs-CZ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dirty="0">
                <a:hlinkClick r:id="rId2"/>
              </a:rPr>
              <a:t>https://www.youtube.com/watch?v=4V5pQyKsgg4</a:t>
            </a:r>
            <a:r>
              <a:rPr lang="cs-CZ" dirty="0"/>
              <a:t> </a:t>
            </a:r>
          </a:p>
          <a:p>
            <a:r>
              <a:rPr lang="cs-CZ" dirty="0"/>
              <a:t>Mechanismus KPŘ pochopitelně značně ulehčuje porozumění řeči. Kategorická 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dirty="0" err="1"/>
              <a:t>Sternberg</a:t>
            </a:r>
            <a:r>
              <a:rPr lang="cs-CZ" dirty="0"/>
              <a:t>, 2009).</a:t>
            </a:r>
          </a:p>
          <a:p>
            <a:r>
              <a:rPr lang="cs-CZ" dirty="0"/>
              <a:t>Jedná se o jeden z více příkladů specifického vnímání řeči!</a:t>
            </a:r>
          </a:p>
          <a:p>
            <a:r>
              <a:rPr lang="cs-CZ" dirty="0"/>
              <a:t>Srov. </a:t>
            </a:r>
            <a:r>
              <a:rPr lang="cs-CZ" i="1" dirty="0" err="1"/>
              <a:t>McGurk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r>
              <a:rPr lang="cs-CZ" i="1" dirty="0"/>
              <a:t>: </a:t>
            </a:r>
            <a:r>
              <a:rPr lang="cs-CZ" i="1" dirty="0">
                <a:hlinkClick r:id="rId3"/>
              </a:rPr>
              <a:t>https://www.youtube.com/watch?v=G-lN8vWm3m0</a:t>
            </a:r>
            <a:r>
              <a:rPr lang="cs-CZ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anglicky mluvících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</a:t>
            </a:r>
            <a:r>
              <a:rPr lang="cs-CZ" dirty="0" smtClean="0"/>
              <a:t>schopny </a:t>
            </a:r>
            <a:r>
              <a:rPr lang="cs-CZ" dirty="0"/>
              <a:t>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Kdy je nejlepší učit děti druhý jazyk (trend anglického jazyka u dětí již v MŠ)? Je vůbec dobré učit děti druhý jazyk, když ještě nedokáží dobře ovládat ten svůj mateřský?</a:t>
            </a:r>
          </a:p>
          <a:p>
            <a:endParaRPr lang="cs-CZ" dirty="0"/>
          </a:p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broukání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žvatlání </a:t>
            </a:r>
            <a:r>
              <a:rPr lang="cs-CZ" dirty="0" smtClean="0"/>
              <a:t>(</a:t>
            </a:r>
            <a:r>
              <a:rPr lang="cs-CZ" i="1" dirty="0" err="1" smtClean="0"/>
              <a:t>babbling</a:t>
            </a:r>
            <a:r>
              <a:rPr lang="cs-CZ" dirty="0" smtClean="0"/>
              <a:t>) </a:t>
            </a:r>
            <a:r>
              <a:rPr lang="cs-CZ" dirty="0" smtClean="0"/>
              <a:t>začíná </a:t>
            </a:r>
            <a:r>
              <a:rPr lang="cs-CZ" dirty="0"/>
              <a:t>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 z hlediska evoluce?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je to s osvojování jazyka u dětí s mentálním postižním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5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pamatujete z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306545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r>
              <a:rPr lang="cs-CZ" dirty="0"/>
              <a:t>Jejich vztah k motivaci je maximální. Manipulují, ale i glosují.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specifikum </a:t>
            </a:r>
            <a:r>
              <a:rPr lang="cs-CZ" dirty="0" err="1"/>
              <a:t>holofrází</a:t>
            </a:r>
            <a:r>
              <a:rPr lang="cs-CZ" dirty="0"/>
              <a:t>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Dítě si teprve mapuje strukturu konceptuálního světa jazyka do své mysli.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Obsahové (lexikální) morfémy.</a:t>
            </a:r>
          </a:p>
          <a:p>
            <a:pPr marL="118872" indent="0">
              <a:buNone/>
            </a:pPr>
            <a:r>
              <a:rPr lang="cs-CZ" dirty="0"/>
              <a:t>2. Funkční (gramatické) morfémy: afixy a koncovky.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Jsou lexikální a syntaktické informace skladovány stejným reprezentačním systémem? – Nikoli, ale existuje jejich vývojová korelace.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.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r>
              <a:rPr lang="cs-CZ" dirty="0"/>
              <a:t>O čem tato korelace lexikonu a syntaxe svědčí?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dirty="0"/>
              <a:t>Odlišné jazyky (např. flektivní j.) ovšem informace, v angličtině nesené předložkami, vyjadřují jinak a děti se jim naučí již s prvními slovy (např. pádové koncovky). („hapalo“, „dej“)</a:t>
            </a:r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 s minimem </a:t>
            </a:r>
            <a:r>
              <a:rPr lang="cs-CZ" i="1" dirty="0" err="1"/>
              <a:t>scaffoldingu</a:t>
            </a:r>
            <a:r>
              <a:rPr lang="cs-CZ" i="1" dirty="0"/>
              <a:t> </a:t>
            </a:r>
            <a:r>
              <a:rPr lang="cs-CZ" dirty="0"/>
              <a:t>(L. S. </a:t>
            </a:r>
            <a:r>
              <a:rPr lang="cs-CZ" dirty="0" err="1"/>
              <a:t>Vygotskij</a:t>
            </a:r>
            <a:r>
              <a:rPr lang="cs-CZ" dirty="0"/>
              <a:t>)?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pravidel)? Já pudu – Marta tam pudla. Můžu si to </a:t>
            </a:r>
            <a:r>
              <a:rPr lang="cs-CZ" dirty="0" err="1"/>
              <a:t>vezmout</a:t>
            </a:r>
            <a:r>
              <a:rPr lang="cs-CZ" dirty="0"/>
              <a:t>?</a:t>
            </a:r>
          </a:p>
          <a:p>
            <a:r>
              <a:rPr lang="cs-CZ" dirty="0"/>
              <a:t>On tam šel – ona tam </a:t>
            </a:r>
            <a:r>
              <a:rPr lang="cs-CZ" dirty="0" err="1"/>
              <a:t>šela</a:t>
            </a:r>
            <a:r>
              <a:rPr lang="cs-CZ" dirty="0"/>
              <a:t>; hroch – </a:t>
            </a:r>
            <a:r>
              <a:rPr lang="cs-CZ" dirty="0" err="1"/>
              <a:t>pl</a:t>
            </a:r>
            <a:r>
              <a:rPr lang="cs-CZ" dirty="0"/>
              <a:t>. hrochy (místo hroši);</a:t>
            </a:r>
          </a:p>
          <a:p>
            <a:pPr marL="118872" indent="0">
              <a:buNone/>
            </a:pPr>
            <a:r>
              <a:rPr lang="cs-CZ" dirty="0"/>
              <a:t>Rada: Je lepší mluvit na děti v delších větách něž pro ně mluvu zjednodušovat.</a:t>
            </a:r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flexe signalizující změnu významu, zvláště </a:t>
            </a:r>
            <a:r>
              <a:rPr lang="cs-CZ" b="1" dirty="0"/>
              <a:t>přípony</a:t>
            </a:r>
            <a:r>
              <a:rPr lang="cs-CZ" dirty="0"/>
              <a:t>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dirty="0" err="1"/>
              <a:t>salientní</a:t>
            </a:r>
            <a:r>
              <a:rPr lang="cs-CZ" dirty="0"/>
              <a:t> místa vět, což jsou </a:t>
            </a:r>
            <a:r>
              <a:rPr lang="cs-CZ" i="1" dirty="0"/>
              <a:t>kořeny slov </a:t>
            </a:r>
            <a:r>
              <a:rPr lang="cs-CZ" dirty="0"/>
              <a:t>(autosémantické morfémy). Platí to i pro příběhy.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logickým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pomalejší. Lehce se přepínají mezi oběma kódy. Míchání obou jazyků je kontextové! Už dvouleté děti dokážou odlišit, kdy jakou řeč použít (vývoj TOM).</a:t>
            </a:r>
          </a:p>
          <a:p>
            <a:r>
              <a:rPr lang="cs-CZ" dirty="0"/>
              <a:t>Bilingvismus nemá známé nevýhody.</a:t>
            </a:r>
          </a:p>
          <a:p>
            <a:r>
              <a:rPr lang="cs-CZ" dirty="0"/>
              <a:t>Dítě se naučí oběma jazykům paralelně stejně jednoduše jako se učí jednomu jednomu jazyku. Včetně dvou sad </a:t>
            </a:r>
            <a:r>
              <a:rPr lang="cs-CZ" dirty="0" err="1"/>
              <a:t>fomémů</a:t>
            </a:r>
            <a:r>
              <a:rPr lang="cs-CZ" dirty="0"/>
              <a:t>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řeči je kulturní univerzálií = každá lidská kultura tuto technologii </a:t>
            </a:r>
            <a:r>
              <a:rPr lang="cs-CZ" dirty="0" smtClean="0"/>
              <a:t>zná a využívá</a:t>
            </a:r>
            <a:r>
              <a:rPr lang="cs-CZ" dirty="0"/>
              <a:t>.</a:t>
            </a:r>
          </a:p>
          <a:p>
            <a:r>
              <a:rPr lang="cs-CZ" dirty="0"/>
              <a:t>Jaké další kulturní univerzálie znáte?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jevy a jaká pozorování dokládají, že osvojování si jazyka je ovlivněno jak dědičností, tak i prostředím?</a:t>
            </a:r>
          </a:p>
        </p:txBody>
      </p:sp>
    </p:spTree>
    <p:extLst>
      <p:ext uri="{BB962C8B-B14F-4D97-AF65-F5344CB8AC3E}">
        <p14:creationId xmlns:p14="http://schemas.microsoft.com/office/powerpoint/2010/main" val="205511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 a jeho LAD</a:t>
            </a:r>
          </a:p>
          <a:p>
            <a:r>
              <a:rPr lang="cs-CZ" dirty="0"/>
              <a:t>Argumenty pro vrozenost řeči u Chomského ad.?</a:t>
            </a:r>
          </a:p>
        </p:txBody>
      </p:sp>
    </p:spTree>
    <p:extLst>
      <p:ext uri="{BB962C8B-B14F-4D97-AF65-F5344CB8AC3E}">
        <p14:creationId xmlns:p14="http://schemas.microsoft.com/office/powerpoint/2010/main" val="243532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Argumenty pro vrozenost řečových </a:t>
            </a:r>
            <a:r>
              <a:rPr lang="cs-CZ" dirty="0" smtClean="0"/>
              <a:t>schopností: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62560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Relativní </a:t>
            </a:r>
            <a:r>
              <a:rPr lang="cs-CZ" b="1" dirty="0"/>
              <a:t>snadnost</a:t>
            </a:r>
            <a:r>
              <a:rPr lang="cs-CZ" dirty="0"/>
              <a:t> při srovnání s učením se novému jazyku.</a:t>
            </a:r>
          </a:p>
          <a:p>
            <a:r>
              <a:rPr lang="cs-CZ" b="1" dirty="0"/>
              <a:t>Stejný ontogenetický </a:t>
            </a:r>
            <a:r>
              <a:rPr lang="cs-CZ" b="1" dirty="0" smtClean="0"/>
              <a:t>postup </a:t>
            </a:r>
            <a:r>
              <a:rPr lang="cs-CZ" dirty="0" smtClean="0"/>
              <a:t>u všech jazyků a např.  </a:t>
            </a:r>
            <a:r>
              <a:rPr lang="cs-CZ" dirty="0"/>
              <a:t>např. i u znakové řeči </a:t>
            </a:r>
            <a:r>
              <a:rPr lang="cs-CZ" dirty="0" smtClean="0"/>
              <a:t>(podobný nárůst </a:t>
            </a:r>
            <a:r>
              <a:rPr lang="cs-CZ" dirty="0"/>
              <a:t>lexikonu, komplexnější </a:t>
            </a:r>
            <a:r>
              <a:rPr lang="cs-CZ" dirty="0" smtClean="0"/>
              <a:t>gramatika zhruba ve stejnou dobu apod.).</a:t>
            </a:r>
            <a:endParaRPr lang="cs-CZ" dirty="0"/>
          </a:p>
          <a:p>
            <a:r>
              <a:rPr lang="cs-CZ" dirty="0"/>
              <a:t>Poměrně </a:t>
            </a:r>
            <a:r>
              <a:rPr lang="cs-CZ" b="1" dirty="0"/>
              <a:t>malý </a:t>
            </a:r>
            <a:r>
              <a:rPr lang="cs-CZ" b="1" dirty="0" smtClean="0"/>
              <a:t>„input“ </a:t>
            </a:r>
            <a:r>
              <a:rPr lang="cs-CZ" dirty="0"/>
              <a:t>(pro </a:t>
            </a:r>
            <a:r>
              <a:rPr lang="cs-CZ" dirty="0" smtClean="0"/>
              <a:t>imitaci je nedostatečný).</a:t>
            </a:r>
            <a:endParaRPr lang="cs-CZ" dirty="0"/>
          </a:p>
          <a:p>
            <a:r>
              <a:rPr lang="cs-CZ" b="1" dirty="0"/>
              <a:t>Kritická období </a:t>
            </a:r>
            <a:r>
              <a:rPr lang="cs-CZ" dirty="0"/>
              <a:t>(i pro ASL) svědčí také o míře 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 nás donutí dosti lopotně až výuka mateřského jazyka na ZŠ, resp. pravopis.)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nám říká případ vlčích dětí o lidské řeči?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2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synopse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/>
              <a:t>1. měsíc –komunikuje maximálně pláčem</a:t>
            </a:r>
          </a:p>
          <a:p>
            <a:r>
              <a:rPr lang="cs-CZ" altLang="cs-CZ" dirty="0"/>
              <a:t>2. měsíc – dochází k vokalizacím, </a:t>
            </a:r>
            <a:r>
              <a:rPr lang="cs-CZ" altLang="cs-CZ" b="1" dirty="0" smtClean="0"/>
              <a:t>broukání</a:t>
            </a:r>
            <a:endParaRPr lang="cs-CZ" altLang="cs-CZ" b="1" dirty="0"/>
          </a:p>
          <a:p>
            <a:r>
              <a:rPr lang="cs-CZ" altLang="cs-CZ" dirty="0"/>
              <a:t>6. měsíc – </a:t>
            </a:r>
            <a:r>
              <a:rPr lang="cs-CZ" altLang="cs-CZ" b="1" dirty="0" smtClean="0"/>
              <a:t>žvatlání</a:t>
            </a:r>
            <a:r>
              <a:rPr lang="cs-CZ" altLang="cs-CZ" dirty="0" smtClean="0"/>
              <a:t> </a:t>
            </a:r>
            <a:r>
              <a:rPr lang="cs-CZ" altLang="cs-CZ" dirty="0"/>
              <a:t>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kanonické žvatlání („dada“, „mama“…)</a:t>
            </a:r>
          </a:p>
          <a:p>
            <a:r>
              <a:rPr lang="cs-CZ" altLang="cs-CZ" dirty="0"/>
              <a:t>8.-10. měsíc – dítě rozumí jednoduchému verbálnímu sdělení</a:t>
            </a:r>
          </a:p>
          <a:p>
            <a:r>
              <a:rPr lang="cs-CZ" altLang="cs-CZ" dirty="0"/>
              <a:t>12. měsíců – umí </a:t>
            </a:r>
            <a:r>
              <a:rPr lang="cs-CZ" altLang="cs-CZ" dirty="0" smtClean="0"/>
              <a:t>vyslovit několik </a:t>
            </a:r>
            <a:r>
              <a:rPr lang="cs-CZ" altLang="cs-CZ" dirty="0"/>
              <a:t>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</a:t>
            </a:r>
            <a:r>
              <a:rPr lang="cs-CZ" altLang="cs-CZ" dirty="0" smtClean="0"/>
              <a:t>!). Rozumí cca 50 slovům.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řeči: synopse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lvl="1" eaLnBrk="1" hangingPunct="1"/>
            <a:r>
              <a:rPr lang="cs-CZ" altLang="en-US" dirty="0"/>
              <a:t>12 měsíců – první slova, </a:t>
            </a:r>
            <a:r>
              <a:rPr lang="cs-CZ" altLang="en-US" dirty="0" err="1"/>
              <a:t>holofráze</a:t>
            </a:r>
            <a:r>
              <a:rPr lang="cs-CZ" altLang="en-US" dirty="0"/>
              <a:t> (srovnej </a:t>
            </a:r>
            <a:r>
              <a:rPr lang="cs-CZ" altLang="en-US" dirty="0" err="1"/>
              <a:t>pidžiny</a:t>
            </a:r>
            <a:r>
              <a:rPr lang="cs-CZ" altLang="en-US" dirty="0"/>
              <a:t>), </a:t>
            </a:r>
            <a:r>
              <a:rPr lang="cs-CZ" altLang="en-US" i="1" dirty="0" err="1"/>
              <a:t>holopromluvy</a:t>
            </a:r>
            <a:r>
              <a:rPr lang="cs-CZ" altLang="en-US" dirty="0"/>
              <a:t>!</a:t>
            </a:r>
          </a:p>
          <a:p>
            <a:pPr lvl="1" eaLnBrk="1" hangingPunct="1"/>
            <a:r>
              <a:rPr lang="cs-CZ" altLang="en-US" dirty="0"/>
              <a:t>18 měsíců – 30-50 slov;</a:t>
            </a:r>
            <a:r>
              <a:rPr lang="cs-CZ" altLang="en-US" dirty="0">
                <a:solidFill>
                  <a:srgbClr val="FFFF00"/>
                </a:solidFill>
              </a:rPr>
              <a:t> </a:t>
            </a:r>
            <a:r>
              <a:rPr lang="cs-CZ" altLang="en-US" dirty="0" err="1"/>
              <a:t>tata</a:t>
            </a:r>
            <a:r>
              <a:rPr lang="cs-CZ" altLang="en-US" dirty="0"/>
              <a:t>-ne, </a:t>
            </a:r>
            <a:r>
              <a:rPr lang="cs-CZ" altLang="en-US" dirty="0" err="1"/>
              <a:t>gaga</a:t>
            </a:r>
            <a:r>
              <a:rPr lang="cs-CZ" altLang="en-US" dirty="0"/>
              <a:t>-tam</a:t>
            </a:r>
          </a:p>
          <a:p>
            <a:pPr lvl="1" eaLnBrk="1" hangingPunct="1"/>
            <a:r>
              <a:rPr lang="cs-CZ" altLang="en-US" dirty="0"/>
              <a:t>24 měsíců – 200 slov, první kombinace a známky gramatiky: dvouslovné věty: ono-voní, pejsek štěká…fenomén </a:t>
            </a:r>
            <a:r>
              <a:rPr lang="cs-CZ" altLang="en-US" b="1" dirty="0"/>
              <a:t>telegrafická řeč</a:t>
            </a:r>
            <a:r>
              <a:rPr lang="cs-CZ" altLang="en-US" dirty="0"/>
              <a:t>. Tím započíná </a:t>
            </a:r>
            <a:r>
              <a:rPr lang="cs-CZ" altLang="en-US" i="1" dirty="0"/>
              <a:t>prudký</a:t>
            </a:r>
            <a:r>
              <a:rPr lang="cs-CZ" altLang="en-US" dirty="0"/>
              <a:t> rozvoj řeči.</a:t>
            </a:r>
          </a:p>
          <a:p>
            <a:pPr lvl="1" eaLnBrk="1" hangingPunct="1"/>
            <a:r>
              <a:rPr lang="cs-CZ" altLang="en-US" dirty="0"/>
              <a:t>3 roky </a:t>
            </a:r>
            <a:r>
              <a:rPr lang="cs-CZ" altLang="en-US" dirty="0" smtClean="0"/>
              <a:t>– znají cca 1000 slov. Věty </a:t>
            </a:r>
            <a:r>
              <a:rPr lang="cs-CZ" altLang="en-US" dirty="0"/>
              <a:t>postupně nabývají „dospělé“ podoby</a:t>
            </a:r>
          </a:p>
          <a:p>
            <a:pPr lvl="1" eaLnBrk="1" hangingPunct="1"/>
            <a:r>
              <a:rPr lang="cs-CZ" altLang="en-US" dirty="0"/>
              <a:t>4 let – s dítětem lze konverzovat na řadu témat, dítě užívá složitější syntaxe (souvětí, spojky…).</a:t>
            </a:r>
          </a:p>
          <a:p>
            <a:pPr lvl="1" eaLnBrk="1" hangingPunct="1"/>
            <a:r>
              <a:rPr lang="cs-CZ" altLang="en-US" dirty="0"/>
              <a:t>5 let – metajazyková dovednost (dítě ví, že existují správné a špatné formy slov). Umí vyprávět první příběhy.</a:t>
            </a:r>
          </a:p>
          <a:p>
            <a:pPr lvl="1" eaLnBrk="1" hangingPunct="1"/>
            <a:r>
              <a:rPr lang="cs-CZ" altLang="en-US" dirty="0"/>
              <a:t>V </a:t>
            </a:r>
            <a:r>
              <a:rPr lang="cs-CZ" altLang="en-US" dirty="0" smtClean="0"/>
              <a:t>dospělosti </a:t>
            </a:r>
            <a:r>
              <a:rPr lang="cs-CZ" altLang="en-US" dirty="0"/>
              <a:t>– 3-10 000 slov v aktivní slovní zásobě, v pasivní 3-6x více (</a:t>
            </a:r>
            <a:r>
              <a:rPr lang="cs-CZ" altLang="en-US" dirty="0" err="1"/>
              <a:t>Kosslyn</a:t>
            </a:r>
            <a:r>
              <a:rPr lang="cs-CZ" altLang="en-US" dirty="0"/>
              <a:t>, </a:t>
            </a:r>
            <a:r>
              <a:rPr lang="cs-CZ" altLang="en-US" dirty="0" err="1"/>
              <a:t>Koenig</a:t>
            </a:r>
            <a:r>
              <a:rPr lang="cs-CZ" altLang="en-US" dirty="0"/>
              <a:t>, 1995, uvádějí 20-50 tisíc </a:t>
            </a:r>
            <a:r>
              <a:rPr lang="cs-CZ" altLang="en-US" dirty="0" smtClean="0"/>
              <a:t>slov; P. </a:t>
            </a:r>
            <a:r>
              <a:rPr lang="cs-CZ" altLang="en-US" dirty="0" err="1" smtClean="0"/>
              <a:t>Kuhlová</a:t>
            </a:r>
            <a:r>
              <a:rPr lang="cs-CZ" altLang="en-US" dirty="0" smtClean="0"/>
              <a:t>, 2012, uvádí 70 000 slov</a:t>
            </a:r>
            <a:r>
              <a:rPr lang="cs-CZ" altLang="en-US" dirty="0" smtClean="0"/>
              <a:t>), </a:t>
            </a:r>
            <a:r>
              <a:rPr lang="cs-CZ" altLang="en-US" dirty="0"/>
              <a:t>slovníky mívají cca 200 000 hesel (Svobodová, 2003). Od předškolního věku se rozvíjí </a:t>
            </a:r>
            <a:r>
              <a:rPr lang="cs-CZ" altLang="en-US" dirty="0" smtClean="0"/>
              <a:t>hlavně </a:t>
            </a:r>
            <a:r>
              <a:rPr lang="cs-CZ" altLang="en-US" dirty="0"/>
              <a:t>metakognitivní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4194</TotalTime>
  <Words>1473</Words>
  <Application>Microsoft Office PowerPoint</Application>
  <PresentationFormat>Předvádění na obrazovce (4:3)</PresentationFormat>
  <Paragraphs>127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Kognitivní psychologie 3 Osvojování řeči</vt:lpstr>
      <vt:lpstr>Prezentace aplikace PowerPoint</vt:lpstr>
      <vt:lpstr>Prezentace aplikace PowerPoint</vt:lpstr>
      <vt:lpstr>Prezentace aplikace PowerPoint</vt:lpstr>
      <vt:lpstr>Prezentace aplikace PowerPoint</vt:lpstr>
      <vt:lpstr>Argumenty pro vrozenost řečových schopností:</vt:lpstr>
      <vt:lpstr>Otázky:</vt:lpstr>
      <vt:lpstr>Vývoj řeči: synopse</vt:lpstr>
      <vt:lpstr>Vývoj řeči: synopse</vt:lpstr>
      <vt:lpstr>Vývoj řeči: synopse</vt:lpstr>
      <vt:lpstr>Percepce řeči</vt:lpstr>
      <vt:lpstr>Kategorická percepce řeči (KPŘ)</vt:lpstr>
      <vt:lpstr>Prezentace aplikace PowerPoint</vt:lpstr>
      <vt:lpstr>https://www.youtube.com/watch?v=G2XBIkHW954 Patricia Kuhlová</vt:lpstr>
      <vt:lpstr>Otázky:</vt:lpstr>
      <vt:lpstr>Úkol:</vt:lpstr>
      <vt:lpstr>Prezentace aplikace PowerPoint</vt:lpstr>
      <vt:lpstr>Jazykový vývoj=osvojování si řeči</vt:lpstr>
      <vt:lpstr>Otázky</vt:lpstr>
      <vt:lpstr>První slova – jaká jsou?</vt:lpstr>
      <vt:lpstr>Overextension error</vt:lpstr>
      <vt:lpstr>Morfémy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 – zbytečná zátěž nebo upgrade?</vt:lpstr>
      <vt:lpstr>Prezentace aplikace PowerPoint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356</cp:revision>
  <dcterms:created xsi:type="dcterms:W3CDTF">2015-02-16T07:32:26Z</dcterms:created>
  <dcterms:modified xsi:type="dcterms:W3CDTF">2018-11-05T10:54:25Z</dcterms:modified>
</cp:coreProperties>
</file>