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7" r:id="rId2"/>
    <p:sldId id="320" r:id="rId3"/>
    <p:sldId id="321" r:id="rId4"/>
    <p:sldId id="322" r:id="rId5"/>
    <p:sldId id="437" r:id="rId6"/>
    <p:sldId id="438" r:id="rId7"/>
    <p:sldId id="365" r:id="rId8"/>
    <p:sldId id="328" r:id="rId9"/>
    <p:sldId id="329" r:id="rId10"/>
    <p:sldId id="368" r:id="rId11"/>
    <p:sldId id="370" r:id="rId12"/>
    <p:sldId id="369" r:id="rId13"/>
    <p:sldId id="374" r:id="rId14"/>
    <p:sldId id="376" r:id="rId15"/>
    <p:sldId id="377" r:id="rId16"/>
    <p:sldId id="504" r:id="rId17"/>
    <p:sldId id="475" r:id="rId18"/>
    <p:sldId id="478" r:id="rId19"/>
    <p:sldId id="479" r:id="rId20"/>
    <p:sldId id="480" r:id="rId21"/>
    <p:sldId id="481" r:id="rId22"/>
    <p:sldId id="484" r:id="rId23"/>
    <p:sldId id="485" r:id="rId24"/>
    <p:sldId id="486" r:id="rId25"/>
    <p:sldId id="487" r:id="rId26"/>
    <p:sldId id="488" r:id="rId27"/>
    <p:sldId id="489" r:id="rId28"/>
    <p:sldId id="491" r:id="rId29"/>
    <p:sldId id="492" r:id="rId30"/>
    <p:sldId id="490" r:id="rId31"/>
    <p:sldId id="493" r:id="rId32"/>
    <p:sldId id="324" r:id="rId33"/>
    <p:sldId id="435" r:id="rId34"/>
    <p:sldId id="327" r:id="rId35"/>
    <p:sldId id="456" r:id="rId36"/>
    <p:sldId id="331" r:id="rId37"/>
    <p:sldId id="330" r:id="rId38"/>
    <p:sldId id="332" r:id="rId39"/>
    <p:sldId id="440" r:id="rId40"/>
    <p:sldId id="336" r:id="rId41"/>
    <p:sldId id="439" r:id="rId42"/>
    <p:sldId id="335" r:id="rId43"/>
    <p:sldId id="340" r:id="rId44"/>
    <p:sldId id="339" r:id="rId45"/>
    <p:sldId id="459" r:id="rId46"/>
    <p:sldId id="460" r:id="rId47"/>
    <p:sldId id="292" r:id="rId48"/>
    <p:sldId id="298" r:id="rId49"/>
    <p:sldId id="293" r:id="rId50"/>
    <p:sldId id="294" r:id="rId51"/>
    <p:sldId id="297" r:id="rId52"/>
    <p:sldId id="305" r:id="rId53"/>
    <p:sldId id="307" r:id="rId54"/>
    <p:sldId id="308" r:id="rId55"/>
    <p:sldId id="382" r:id="rId5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224"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52811-1005-4389-8389-552E5E8519FC}" type="datetimeFigureOut">
              <a:rPr lang="cs-CZ" smtClean="0"/>
              <a:pPr/>
              <a:t>25.4.2020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F64839-5300-4985-A331-93D994EF464C}" type="slidenum">
              <a:rPr lang="cs-CZ" smtClean="0"/>
              <a:pPr/>
              <a:t>‹#›</a:t>
            </a:fld>
            <a:endParaRPr lang="cs-CZ"/>
          </a:p>
        </p:txBody>
      </p:sp>
    </p:spTree>
    <p:extLst>
      <p:ext uri="{BB962C8B-B14F-4D97-AF65-F5344CB8AC3E}">
        <p14:creationId xmlns:p14="http://schemas.microsoft.com/office/powerpoint/2010/main" xmlns="" val="142211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12DA357A-0226-439D-8E2B-3B9222443592}" type="slidenum">
              <a:rPr lang="cs-CZ" smtClean="0">
                <a:solidFill>
                  <a:prstClr val="black"/>
                </a:solidFill>
              </a:rPr>
              <a:pPr/>
              <a:t>1</a:t>
            </a:fld>
            <a:endParaRPr lang="cs-CZ">
              <a:solidFill>
                <a:prstClr val="black"/>
              </a:solidFill>
            </a:endParaRPr>
          </a:p>
        </p:txBody>
      </p:sp>
    </p:spTree>
    <p:extLst>
      <p:ext uri="{BB962C8B-B14F-4D97-AF65-F5344CB8AC3E}">
        <p14:creationId xmlns:p14="http://schemas.microsoft.com/office/powerpoint/2010/main" xmlns="" val="299936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FB058EEF-07C4-4A8A-B46C-F24F76818FB4}" type="slidenum">
              <a:rPr lang="cs-CZ"/>
              <a:pPr/>
              <a:t>8</a:t>
            </a:fld>
            <a:endParaRPr lang="cs-CZ"/>
          </a:p>
        </p:txBody>
      </p:sp>
      <p:sp>
        <p:nvSpPr>
          <p:cNvPr id="71683" name="Zástupný symbol pro obrázek snímku 1"/>
          <p:cNvSpPr>
            <a:spLocks noGrp="1" noRot="1" noChangeAspect="1" noTextEdit="1"/>
          </p:cNvSpPr>
          <p:nvPr>
            <p:ph type="sldImg"/>
          </p:nvPr>
        </p:nvSpPr>
        <p:spPr>
          <a:ln/>
        </p:spPr>
      </p:sp>
      <p:sp>
        <p:nvSpPr>
          <p:cNvPr id="71684" name="Zástupný symbol pro poznámky 2"/>
          <p:cNvSpPr>
            <a:spLocks noGrp="1"/>
          </p:cNvSpPr>
          <p:nvPr>
            <p:ph type="body" idx="1"/>
          </p:nvPr>
        </p:nvSpPr>
        <p:spPr>
          <a:noFill/>
        </p:spPr>
        <p:txBody>
          <a:bodyPr/>
          <a:lstStyle/>
          <a:p>
            <a:pPr eaLnBrk="1" hangingPunct="1">
              <a:spcBef>
                <a:spcPct val="0"/>
              </a:spcBef>
            </a:pPr>
            <a:endParaRPr lang="cs-CZ" smtClean="0"/>
          </a:p>
        </p:txBody>
      </p:sp>
      <p:sp>
        <p:nvSpPr>
          <p:cNvPr id="71685"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FA8BC7-9C08-46F0-96DC-EC25F31F2DBE}" type="slidenum">
              <a:rPr lang="cs-CZ" sz="1200">
                <a:latin typeface="Calibri" pitchFamily="34" charset="0"/>
              </a:rPr>
              <a:pPr algn="r"/>
              <a:t>8</a:t>
            </a:fld>
            <a:endParaRPr lang="cs-CZ"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FB058EEF-07C4-4A8A-B46C-F24F76818FB4}" type="slidenum">
              <a:rPr lang="cs-CZ"/>
              <a:pPr/>
              <a:t>9</a:t>
            </a:fld>
            <a:endParaRPr lang="cs-CZ"/>
          </a:p>
        </p:txBody>
      </p:sp>
      <p:sp>
        <p:nvSpPr>
          <p:cNvPr id="71683" name="Zástupný symbol pro obrázek snímku 1"/>
          <p:cNvSpPr>
            <a:spLocks noGrp="1" noRot="1" noChangeAspect="1" noTextEdit="1"/>
          </p:cNvSpPr>
          <p:nvPr>
            <p:ph type="sldImg"/>
          </p:nvPr>
        </p:nvSpPr>
        <p:spPr>
          <a:ln/>
        </p:spPr>
      </p:sp>
      <p:sp>
        <p:nvSpPr>
          <p:cNvPr id="71684" name="Zástupný symbol pro poznámky 2"/>
          <p:cNvSpPr>
            <a:spLocks noGrp="1"/>
          </p:cNvSpPr>
          <p:nvPr>
            <p:ph type="body" idx="1"/>
          </p:nvPr>
        </p:nvSpPr>
        <p:spPr>
          <a:noFill/>
        </p:spPr>
        <p:txBody>
          <a:bodyPr/>
          <a:lstStyle/>
          <a:p>
            <a:pPr eaLnBrk="1" hangingPunct="1">
              <a:spcBef>
                <a:spcPct val="0"/>
              </a:spcBef>
            </a:pPr>
            <a:endParaRPr lang="cs-CZ" smtClean="0"/>
          </a:p>
        </p:txBody>
      </p:sp>
      <p:sp>
        <p:nvSpPr>
          <p:cNvPr id="71685"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FA8BC7-9C08-46F0-96DC-EC25F31F2DBE}" type="slidenum">
              <a:rPr lang="cs-CZ" sz="1200">
                <a:latin typeface="Calibri" pitchFamily="34" charset="0"/>
              </a:rPr>
              <a:pPr algn="r"/>
              <a:t>9</a:t>
            </a:fld>
            <a:endParaRPr lang="cs-CZ"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5A8BBD9D-FF38-4DC8-A8CA-4D508CD71227}" type="slidenum">
              <a:rPr lang="cs-CZ"/>
              <a:pPr/>
              <a:t>34</a:t>
            </a:fld>
            <a:endParaRPr lang="cs-CZ"/>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4800"/>
          </a:xfrm>
          <a:noFill/>
        </p:spPr>
        <p:txBody>
          <a:bodyPr/>
          <a:lstStyle/>
          <a:p>
            <a:pPr eaLnBrk="1" hangingPunct="1"/>
            <a:r>
              <a:rPr lang="sv-SE" smtClean="0"/>
              <a:t>D.Z frontalt. Motsvarande föregående bild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85DD584F-E8CD-418E-AC19-359793378C08}" type="slidenum">
              <a:rPr lang="cs-CZ" smtClean="0"/>
              <a:pPr/>
              <a:t>35</a:t>
            </a:fld>
            <a:endParaRPr lang="cs-CZ"/>
          </a:p>
        </p:txBody>
      </p:sp>
    </p:spTree>
    <p:extLst>
      <p:ext uri="{BB962C8B-B14F-4D97-AF65-F5344CB8AC3E}">
        <p14:creationId xmlns:p14="http://schemas.microsoft.com/office/powerpoint/2010/main" xmlns="" val="40949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5DD584F-E8CD-418E-AC19-359793378C08}" type="slidenum">
              <a:rPr lang="cs-CZ" smtClean="0"/>
              <a:pPr/>
              <a:t>45</a:t>
            </a:fld>
            <a:endParaRPr lang="cs-CZ"/>
          </a:p>
        </p:txBody>
      </p:sp>
    </p:spTree>
    <p:extLst>
      <p:ext uri="{BB962C8B-B14F-4D97-AF65-F5344CB8AC3E}">
        <p14:creationId xmlns:p14="http://schemas.microsoft.com/office/powerpoint/2010/main" xmlns="" val="60680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5DD584F-E8CD-418E-AC19-359793378C08}" type="slidenum">
              <a:rPr lang="cs-CZ" smtClean="0"/>
              <a:pPr/>
              <a:t>46</a:t>
            </a:fld>
            <a:endParaRPr lang="cs-CZ"/>
          </a:p>
        </p:txBody>
      </p:sp>
    </p:spTree>
    <p:extLst>
      <p:ext uri="{BB962C8B-B14F-4D97-AF65-F5344CB8AC3E}">
        <p14:creationId xmlns:p14="http://schemas.microsoft.com/office/powerpoint/2010/main" xmlns="" val="390629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CDC163BA-63EB-4C6D-BA59-0581D800613B}" type="slidenum">
              <a:rPr lang="cs-CZ"/>
              <a:pPr/>
              <a:t>55</a:t>
            </a:fld>
            <a:endParaRPr lang="cs-CZ"/>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grpSp>
          <p:nvGrpSpPr>
            <p:cNvPr id="3"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grpSp>
          <p:nvGrpSpPr>
            <p:cNvPr id="4"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grpSp>
      </p:grpSp>
      <p:sp>
        <p:nvSpPr>
          <p:cNvPr id="99344" name="Rectangle 16"/>
          <p:cNvSpPr>
            <a:spLocks noGrp="1" noChangeArrowheads="1"/>
          </p:cNvSpPr>
          <p:nvPr>
            <p:ph type="ctrTitle" sz="quarter"/>
          </p:nvPr>
        </p:nvSpPr>
        <p:spPr>
          <a:xfrm>
            <a:off x="1066800" y="1997075"/>
            <a:ext cx="7086600" cy="1431925"/>
          </a:xfrm>
        </p:spPr>
        <p:txBody>
          <a:bodyPr anchor="b"/>
          <a:lstStyle>
            <a:lvl1pPr>
              <a:defRPr/>
            </a:lvl1pPr>
          </a:lstStyle>
          <a:p>
            <a:r>
              <a:rPr lang="cs-CZ"/>
              <a:t>Klepnutím lze upravit styl předlohy nadpisů.</a:t>
            </a:r>
          </a:p>
        </p:txBody>
      </p:sp>
      <p:sp>
        <p:nvSpPr>
          <p:cNvPr id="99345"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cs-CZ"/>
              <a:t>Klepnutím lze upravit styl předlohy podnadpisů.</a:t>
            </a:r>
          </a:p>
        </p:txBody>
      </p:sp>
      <p:sp>
        <p:nvSpPr>
          <p:cNvPr id="18" name="Rectangle 18"/>
          <p:cNvSpPr>
            <a:spLocks noGrp="1" noChangeArrowheads="1"/>
          </p:cNvSpPr>
          <p:nvPr>
            <p:ph type="dt" sz="quarter" idx="10"/>
          </p:nvPr>
        </p:nvSpPr>
        <p:spPr/>
        <p:txBody>
          <a:bodyPr/>
          <a:lstStyle>
            <a:lvl1pPr>
              <a:defRPr/>
            </a:lvl1pPr>
          </a:lstStyle>
          <a:p>
            <a:pPr>
              <a:defRPr/>
            </a:pPr>
            <a:endParaRPr lang="cs-CZ">
              <a:solidFill>
                <a:srgbClr val="FFFFFF"/>
              </a:solidFill>
            </a:endParaRPr>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cs-CZ">
              <a:solidFill>
                <a:srgbClr val="FFFFFF"/>
              </a:solidFill>
            </a:endParaRPr>
          </a:p>
        </p:txBody>
      </p:sp>
      <p:sp>
        <p:nvSpPr>
          <p:cNvPr id="20" name="Rectangle 20"/>
          <p:cNvSpPr>
            <a:spLocks noGrp="1" noChangeArrowheads="1"/>
          </p:cNvSpPr>
          <p:nvPr>
            <p:ph type="sldNum" sz="quarter" idx="12"/>
          </p:nvPr>
        </p:nvSpPr>
        <p:spPr/>
        <p:txBody>
          <a:bodyPr/>
          <a:lstStyle>
            <a:lvl1pPr>
              <a:defRPr/>
            </a:lvl1pPr>
          </a:lstStyle>
          <a:p>
            <a:pPr>
              <a:defRPr/>
            </a:pPr>
            <a:fld id="{1623FB4E-896F-498F-9E50-AE8282D45631}"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BA3E6BD0-710D-459D-A66F-546B60C5ECCC}"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24650" y="304800"/>
            <a:ext cx="1885950"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1066800" y="304800"/>
            <a:ext cx="5505450"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8F5FCA4F-B678-4F8E-983E-82205BCD9A9A}"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Nadpis, text a graf">
    <p:spTree>
      <p:nvGrpSpPr>
        <p:cNvPr id="1" name=""/>
        <p:cNvGrpSpPr/>
        <p:nvPr/>
      </p:nvGrpSpPr>
      <p:grpSpPr>
        <a:xfrm>
          <a:off x="0" y="0"/>
          <a:ext cx="0" cy="0"/>
          <a:chOff x="0" y="0"/>
          <a:chExt cx="0" cy="0"/>
        </a:xfrm>
      </p:grpSpPr>
      <p:sp>
        <p:nvSpPr>
          <p:cNvPr id="2" name="Nadpis 1"/>
          <p:cNvSpPr>
            <a:spLocks noGrp="1"/>
          </p:cNvSpPr>
          <p:nvPr>
            <p:ph type="title"/>
          </p:nvPr>
        </p:nvSpPr>
        <p:spPr>
          <a:xfrm>
            <a:off x="1066800" y="304800"/>
            <a:ext cx="7543800" cy="14319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066800" y="1981200"/>
            <a:ext cx="36957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graf 3"/>
          <p:cNvSpPr>
            <a:spLocks noGrp="1"/>
          </p:cNvSpPr>
          <p:nvPr>
            <p:ph type="chart" sz="half" idx="2"/>
          </p:nvPr>
        </p:nvSpPr>
        <p:spPr>
          <a:xfrm>
            <a:off x="4914900" y="1981200"/>
            <a:ext cx="3695700" cy="4114800"/>
          </a:xfrm>
        </p:spPr>
        <p:txBody>
          <a:bodyPr/>
          <a:lstStyle/>
          <a:p>
            <a:pPr lvl="0"/>
            <a:endParaRPr lang="cs-CZ" noProof="0" smtClean="0"/>
          </a:p>
        </p:txBody>
      </p:sp>
      <p:sp>
        <p:nvSpPr>
          <p:cNvPr id="5"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FD32EF66-3E42-4575-9DE3-8B8AD00459E5}"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1066800" y="304800"/>
            <a:ext cx="7543800" cy="1431925"/>
          </a:xfrm>
        </p:spPr>
        <p:txBody>
          <a:bodyPr/>
          <a:lstStyle/>
          <a:p>
            <a:r>
              <a:rPr lang="cs-CZ" smtClean="0"/>
              <a:t>Klepnutím lze upravit styl předlohy nadpisů.</a:t>
            </a:r>
            <a:endParaRPr lang="cs-CZ"/>
          </a:p>
        </p:txBody>
      </p:sp>
      <p:sp>
        <p:nvSpPr>
          <p:cNvPr id="3" name="Zástupný symbol pro graf 2"/>
          <p:cNvSpPr>
            <a:spLocks noGrp="1"/>
          </p:cNvSpPr>
          <p:nvPr>
            <p:ph type="chart" idx="1"/>
          </p:nvPr>
        </p:nvSpPr>
        <p:spPr>
          <a:xfrm>
            <a:off x="1066800" y="1981200"/>
            <a:ext cx="7543800" cy="4114800"/>
          </a:xfrm>
        </p:spPr>
        <p:txBody>
          <a:bodyPr/>
          <a:lstStyle/>
          <a:p>
            <a:pPr lvl="0"/>
            <a:endParaRPr lang="cs-CZ"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CB176A5E-183D-400C-9129-CF1CAEB46DD1}"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905000" y="228600"/>
            <a:ext cx="7086600" cy="14478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661812" y="1905000"/>
            <a:ext cx="3818467"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5745" y="1905000"/>
            <a:ext cx="3818467"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5"/>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16"/>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17"/>
          <p:cNvSpPr>
            <a:spLocks noGrp="1" noChangeArrowheads="1"/>
          </p:cNvSpPr>
          <p:nvPr>
            <p:ph type="sldNum" sz="quarter" idx="12"/>
          </p:nvPr>
        </p:nvSpPr>
        <p:spPr>
          <a:ln/>
        </p:spPr>
        <p:txBody>
          <a:bodyPr/>
          <a:lstStyle>
            <a:lvl1pPr>
              <a:defRPr/>
            </a:lvl1pPr>
          </a:lstStyle>
          <a:p>
            <a:pPr>
              <a:defRPr/>
            </a:pPr>
            <a:fld id="{2B29BD8F-84E5-47D6-9777-BAAB1E244663}" type="slidenum">
              <a:rPr lang="cs-CZ" altLang="cs-CZ">
                <a:solidFill>
                  <a:srgbClr val="FFFFFF"/>
                </a:solidFill>
              </a:rPr>
              <a:pPr>
                <a:defRPr/>
              </a:pPr>
              <a:t>‹#›</a:t>
            </a:fld>
            <a:endParaRPr lang="cs-CZ" altLang="cs-CZ">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61AB18DB-08A9-4DBF-968E-9A8EDBBFE5A1}"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BDF4FD7F-A6CF-417D-ACA7-CA7B6CA0A035}"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1CA0E1DB-48D6-4E6F-9C92-99890D946091}"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ECD741BB-07F1-4878-A348-1B9884E79908}"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6AC680A8-7104-4BE5-8BDE-599115B7607E}"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49C9163C-DFB1-4578-9447-24D3B8810048}"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FDBD6B29-75B1-48AF-8939-63A4FA7E0D20}" type="slidenum">
              <a:rPr lang="cs-CZ">
                <a:solidFill>
                  <a:srgbClr val="FFFFFF"/>
                </a:solidFill>
              </a:rPr>
              <a:pPr>
                <a:defRPr/>
              </a:pPr>
              <a:t>‹#›</a:t>
            </a:fld>
            <a:endParaRPr lang="cs-CZ">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1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B90D6194-1B6D-49AB-853B-B826D133BCDE}" type="slidenum">
              <a:rPr lang="cs-CZ">
                <a:solidFill>
                  <a:srgbClr val="FFFFFF"/>
                </a:solidFill>
              </a:rPr>
              <a:pPr>
                <a:defRPr/>
              </a:pPr>
              <a:t>‹#›</a:t>
            </a:fld>
            <a:endParaRPr lang="cs-CZ">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sp>
          <p:nvSpPr>
            <p:cNvPr id="98307"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08"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grpSp>
          <p:nvGrpSpPr>
            <p:cNvPr id="3" name="Group 5"/>
            <p:cNvGrpSpPr>
              <a:grpSpLocks/>
            </p:cNvGrpSpPr>
            <p:nvPr userDrawn="1"/>
          </p:nvGrpSpPr>
          <p:grpSpPr bwMode="auto">
            <a:xfrm>
              <a:off x="0" y="4"/>
              <a:ext cx="5758" cy="4316"/>
              <a:chOff x="0" y="4"/>
              <a:chExt cx="5758" cy="4316"/>
            </a:xfrm>
          </p:grpSpPr>
          <p:sp>
            <p:nvSpPr>
              <p:cNvPr id="98310"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1"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2"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3"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4"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5"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6"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7"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sp>
            <p:nvSpPr>
              <p:cNvPr id="98318"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fontAlgn="base">
                  <a:spcBef>
                    <a:spcPct val="0"/>
                  </a:spcBef>
                  <a:spcAft>
                    <a:spcPct val="0"/>
                  </a:spcAft>
                  <a:defRPr/>
                </a:pPr>
                <a:endParaRPr lang="cs-CZ" sz="2800">
                  <a:solidFill>
                    <a:srgbClr val="FFFFFF"/>
                  </a:solidFill>
                </a:endParaRPr>
              </a:p>
            </p:txBody>
          </p:sp>
        </p:grpSp>
      </p:grpSp>
      <p:sp>
        <p:nvSpPr>
          <p:cNvPr id="98319"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98320"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98321"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cs-CZ">
              <a:solidFill>
                <a:srgbClr val="FFFFFF"/>
              </a:solidFill>
            </a:endParaRPr>
          </a:p>
        </p:txBody>
      </p:sp>
      <p:sp>
        <p:nvSpPr>
          <p:cNvPr id="98322"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cs-CZ">
              <a:solidFill>
                <a:srgbClr val="FFFFFF"/>
              </a:solidFill>
            </a:endParaRPr>
          </a:p>
        </p:txBody>
      </p:sp>
      <p:sp>
        <p:nvSpPr>
          <p:cNvPr id="98323"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C8364F15-5731-4738-AF9D-BF62BA11BC3C}" type="slidenum">
              <a:rPr lang="cs-CZ">
                <a:solidFill>
                  <a:srgbClr val="FFFFFF"/>
                </a:solidFill>
              </a:rPr>
              <a:pPr fontAlgn="base">
                <a:spcBef>
                  <a:spcPct val="0"/>
                </a:spcBef>
                <a:spcAft>
                  <a:spcPct val="0"/>
                </a:spcAft>
                <a:defRPr/>
              </a:pPr>
              <a:t>‹#›</a:t>
            </a:fld>
            <a:endParaRPr lang="cs-CZ">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hyperlink" Target="https://www.google.cz/url?sa=i&amp;rct=j&amp;q=&amp;esrc=s&amp;source=images&amp;cd=&amp;cad=rja&amp;uact=8&amp;ved=2ahUKEwiyndqno9nhAhVV8OAKHVQ-AG0QjRx6BAgBEAU&amp;url=https://www.b2bexpos.co.uk/blog/how-to-follow-up-after-attending-at-a-business-expo&amp;psig=AOvVaw108wD5yp5smHh0ZMJm1yJt&amp;ust=155566429910305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List_aplikace_Microsoft_Office_Excel_97-20031.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hyperlink" Target="http://www.neurooncology.cz/en/"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6.png"/><Relationship Id="rId4" Type="http://schemas.openxmlformats.org/officeDocument/2006/relationships/image" Target="../media/image15.jpeg"/></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827584" y="754876"/>
            <a:ext cx="8136904" cy="707886"/>
          </a:xfrm>
          <a:prstGeom prst="rect">
            <a:avLst/>
          </a:prstGeom>
          <a:noFill/>
          <a:ln w="9525">
            <a:noFill/>
            <a:miter lim="800000"/>
            <a:headEnd/>
            <a:tailEnd/>
          </a:ln>
        </p:spPr>
        <p:txBody>
          <a:bodyPr wrap="square">
            <a:spAutoFit/>
          </a:bodyPr>
          <a:lstStyle/>
          <a:p>
            <a:pPr algn="ctr" fontAlgn="base">
              <a:spcBef>
                <a:spcPct val="0"/>
              </a:spcBef>
              <a:spcAft>
                <a:spcPct val="0"/>
              </a:spcAft>
            </a:pPr>
            <a:r>
              <a:rPr lang="cs-CZ" sz="4000" b="1" dirty="0" smtClean="0">
                <a:solidFill>
                  <a:srgbClr val="FFFF00"/>
                </a:solidFill>
                <a:latin typeface="Calibri" pitchFamily="34" charset="0"/>
              </a:rPr>
              <a:t>Současné možnosti </a:t>
            </a:r>
            <a:r>
              <a:rPr lang="cs-CZ" sz="4000" b="1" dirty="0" err="1" smtClean="0">
                <a:solidFill>
                  <a:srgbClr val="FFFF00"/>
                </a:solidFill>
                <a:latin typeface="Calibri" pitchFamily="34" charset="0"/>
              </a:rPr>
              <a:t>neuroonkologie</a:t>
            </a:r>
            <a:endParaRPr lang="cs-CZ" sz="4000" b="1" dirty="0">
              <a:solidFill>
                <a:srgbClr val="FFFF00"/>
              </a:solidFill>
              <a:latin typeface="Calibri" pitchFamily="34" charset="0"/>
            </a:endParaRPr>
          </a:p>
        </p:txBody>
      </p:sp>
      <p:sp>
        <p:nvSpPr>
          <p:cNvPr id="7171" name="Text Box 6"/>
          <p:cNvSpPr txBox="1">
            <a:spLocks noChangeArrowheads="1"/>
          </p:cNvSpPr>
          <p:nvPr/>
        </p:nvSpPr>
        <p:spPr bwMode="auto">
          <a:xfrm>
            <a:off x="1331640" y="2492896"/>
            <a:ext cx="6886847" cy="2492990"/>
          </a:xfrm>
          <a:prstGeom prst="rect">
            <a:avLst/>
          </a:prstGeom>
          <a:noFill/>
          <a:ln w="9525">
            <a:noFill/>
            <a:miter lim="800000"/>
            <a:headEnd/>
            <a:tailEnd/>
          </a:ln>
        </p:spPr>
        <p:txBody>
          <a:bodyPr wrap="square">
            <a:spAutoFit/>
          </a:bodyPr>
          <a:lstStyle/>
          <a:p>
            <a:pPr algn="ctr" fontAlgn="base">
              <a:spcBef>
                <a:spcPct val="0"/>
              </a:spcBef>
              <a:spcAft>
                <a:spcPct val="0"/>
              </a:spcAft>
            </a:pPr>
            <a:endParaRPr lang="cs-CZ" sz="2400" dirty="0" smtClean="0">
              <a:solidFill>
                <a:srgbClr val="FFFFFF"/>
              </a:solidFill>
              <a:latin typeface="Calibri" panose="020F0502020204030204" pitchFamily="34" charset="0"/>
            </a:endParaRPr>
          </a:p>
          <a:p>
            <a:pPr algn="ctr" fontAlgn="base">
              <a:spcBef>
                <a:spcPct val="0"/>
              </a:spcBef>
              <a:spcAft>
                <a:spcPct val="0"/>
              </a:spcAft>
            </a:pPr>
            <a:r>
              <a:rPr lang="cs-CZ" sz="2400" dirty="0" smtClean="0">
                <a:solidFill>
                  <a:srgbClr val="FFFFFF"/>
                </a:solidFill>
                <a:latin typeface="Calibri" panose="020F0502020204030204" pitchFamily="34" charset="0"/>
              </a:rPr>
              <a:t>Neurochirurgická </a:t>
            </a:r>
            <a:r>
              <a:rPr lang="cs-CZ" sz="2400" dirty="0">
                <a:solidFill>
                  <a:srgbClr val="FFFFFF"/>
                </a:solidFill>
                <a:latin typeface="Calibri" panose="020F0502020204030204" pitchFamily="34" charset="0"/>
              </a:rPr>
              <a:t>klinika </a:t>
            </a:r>
            <a:r>
              <a:rPr lang="cs-CZ" sz="2400" dirty="0" smtClean="0">
                <a:solidFill>
                  <a:srgbClr val="FFFFFF"/>
                </a:solidFill>
                <a:latin typeface="Calibri" panose="020F0502020204030204" pitchFamily="34" charset="0"/>
              </a:rPr>
              <a:t>LF MU a FN Brno</a:t>
            </a:r>
          </a:p>
          <a:p>
            <a:pPr fontAlgn="base">
              <a:spcBef>
                <a:spcPct val="0"/>
              </a:spcBef>
              <a:spcAft>
                <a:spcPct val="0"/>
              </a:spcAft>
            </a:pPr>
            <a:endParaRPr lang="cs-CZ" dirty="0" smtClean="0">
              <a:solidFill>
                <a:srgbClr val="FFFFFF"/>
              </a:solidFill>
              <a:latin typeface="Calibri" panose="020F0502020204030204" pitchFamily="34" charset="0"/>
            </a:endParaRPr>
          </a:p>
          <a:p>
            <a:pPr fontAlgn="base">
              <a:spcBef>
                <a:spcPct val="0"/>
              </a:spcBef>
              <a:spcAft>
                <a:spcPct val="0"/>
              </a:spcAft>
            </a:pPr>
            <a:endParaRPr lang="cs-CZ" dirty="0" smtClean="0">
              <a:solidFill>
                <a:srgbClr val="FFFFFF"/>
              </a:solidFill>
              <a:latin typeface="Calibri" panose="020F0502020204030204" pitchFamily="34" charset="0"/>
            </a:endParaRPr>
          </a:p>
          <a:p>
            <a:pPr fontAlgn="base">
              <a:spcBef>
                <a:spcPct val="0"/>
              </a:spcBef>
              <a:spcAft>
                <a:spcPct val="0"/>
              </a:spcAft>
            </a:pPr>
            <a:endParaRPr lang="cs-CZ" dirty="0" smtClean="0">
              <a:solidFill>
                <a:srgbClr val="FFFFFF"/>
              </a:solidFill>
              <a:latin typeface="Calibri" panose="020F0502020204030204" pitchFamily="34" charset="0"/>
            </a:endParaRPr>
          </a:p>
          <a:p>
            <a:pPr fontAlgn="base">
              <a:spcBef>
                <a:spcPct val="0"/>
              </a:spcBef>
              <a:spcAft>
                <a:spcPct val="0"/>
              </a:spcAft>
            </a:pPr>
            <a:endParaRPr lang="cs-CZ" dirty="0" smtClean="0">
              <a:solidFill>
                <a:srgbClr val="FFFFFF"/>
              </a:solidFill>
              <a:latin typeface="Calibri" panose="020F0502020204030204" pitchFamily="34" charset="0"/>
            </a:endParaRPr>
          </a:p>
          <a:p>
            <a:pPr fontAlgn="base">
              <a:spcBef>
                <a:spcPct val="0"/>
              </a:spcBef>
              <a:spcAft>
                <a:spcPct val="0"/>
              </a:spcAft>
            </a:pPr>
            <a:endParaRPr lang="cs-CZ" dirty="0" smtClean="0">
              <a:solidFill>
                <a:srgbClr val="FFFFFF"/>
              </a:solidFill>
              <a:latin typeface="Calibri" panose="020F0502020204030204" pitchFamily="34" charset="0"/>
            </a:endParaRPr>
          </a:p>
          <a:p>
            <a:pPr fontAlgn="base">
              <a:spcBef>
                <a:spcPct val="0"/>
              </a:spcBef>
              <a:spcAft>
                <a:spcPct val="0"/>
              </a:spcAft>
            </a:pPr>
            <a:endParaRPr lang="cs-CZ" dirty="0" smtClean="0">
              <a:solidFill>
                <a:srgbClr val="FFFFFF"/>
              </a:solidFill>
              <a:latin typeface="Calibri" panose="020F0502020204030204" pitchFamily="34" charset="0"/>
            </a:endParaRPr>
          </a:p>
        </p:txBody>
      </p:sp>
      <p:pic>
        <p:nvPicPr>
          <p:cNvPr id="8" name="Obrázek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80112" y="5805264"/>
            <a:ext cx="1512168" cy="873979"/>
          </a:xfrm>
          <a:prstGeom prst="rect">
            <a:avLst/>
          </a:prstGeom>
          <a:solidFill>
            <a:sysClr val="window" lastClr="FFFFFF"/>
          </a:solidFill>
        </p:spPr>
      </p:pic>
      <p:pic>
        <p:nvPicPr>
          <p:cNvPr id="9" name="Obrázek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1600" y="5805264"/>
            <a:ext cx="769540" cy="869022"/>
          </a:xfrm>
          <a:prstGeom prst="rect">
            <a:avLst/>
          </a:prstGeom>
          <a:solidFill>
            <a:schemeClr val="tx1"/>
          </a:solidFill>
        </p:spPr>
      </p:pic>
      <p:pic>
        <p:nvPicPr>
          <p:cNvPr id="10" name="Obrázek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87824" y="5805264"/>
            <a:ext cx="2448272" cy="870378"/>
          </a:xfrm>
          <a:prstGeom prst="rect">
            <a:avLst/>
          </a:prstGeom>
        </p:spPr>
      </p:pic>
      <p:pic>
        <p:nvPicPr>
          <p:cNvPr id="7" name="Picture 13" descr="logo_MOU"/>
          <p:cNvPicPr>
            <a:picLocks noChangeAspect="1" noChangeArrowheads="1"/>
          </p:cNvPicPr>
          <p:nvPr/>
        </p:nvPicPr>
        <p:blipFill>
          <a:blip r:embed="rId6" cstate="print"/>
          <a:srcRect/>
          <a:stretch>
            <a:fillRect/>
          </a:stretch>
        </p:blipFill>
        <p:spPr bwMode="auto">
          <a:xfrm>
            <a:off x="1907704" y="5805264"/>
            <a:ext cx="936104" cy="867880"/>
          </a:xfrm>
          <a:prstGeom prst="rect">
            <a:avLst/>
          </a:prstGeom>
          <a:noFill/>
          <a:ln w="9525">
            <a:noFill/>
            <a:miter lim="800000"/>
            <a:headEnd/>
            <a:tailEnd/>
          </a:ln>
        </p:spPr>
      </p:pic>
      <p:pic>
        <p:nvPicPr>
          <p:cNvPr id="11" name="Picture 612"/>
          <p:cNvPicPr>
            <a:picLocks noChangeAspect="1" noChangeArrowheads="1"/>
          </p:cNvPicPr>
          <p:nvPr/>
        </p:nvPicPr>
        <p:blipFill>
          <a:blip r:embed="rId7" cstate="print"/>
          <a:srcRect/>
          <a:stretch>
            <a:fillRect/>
          </a:stretch>
        </p:blipFill>
        <p:spPr bwMode="auto">
          <a:xfrm>
            <a:off x="7164288" y="5805264"/>
            <a:ext cx="1933688" cy="8640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smtClean="0">
                <a:solidFill>
                  <a:srgbClr val="FFFF00"/>
                </a:solidFill>
                <a:effectLst/>
                <a:latin typeface="Calibri" pitchFamily="34" charset="0"/>
              </a:rPr>
              <a:t>Funkční vyšetření pomocí MR mozku – nádor v blízkosti „elokventních“ struktur</a:t>
            </a:r>
            <a:endParaRPr lang="cs-CZ" sz="3200" dirty="0">
              <a:solidFill>
                <a:srgbClr val="FFFF00"/>
              </a:solidFill>
              <a:effectLst/>
              <a:latin typeface="Calibri" pitchFamily="34" charset="0"/>
            </a:endParaRPr>
          </a:p>
        </p:txBody>
      </p:sp>
      <p:sp>
        <p:nvSpPr>
          <p:cNvPr id="4" name="Zástupný symbol pro obsah 1"/>
          <p:cNvSpPr>
            <a:spLocks noGrp="1"/>
          </p:cNvSpPr>
          <p:nvPr>
            <p:ph idx="1"/>
          </p:nvPr>
        </p:nvSpPr>
        <p:spPr>
          <a:xfrm>
            <a:off x="971600" y="2132856"/>
            <a:ext cx="7408333" cy="3450696"/>
          </a:xfrm>
        </p:spPr>
        <p:txBody>
          <a:bodyPr/>
          <a:lstStyle/>
          <a:p>
            <a:r>
              <a:rPr lang="cs-CZ" sz="1800" b="1" dirty="0" smtClean="0">
                <a:solidFill>
                  <a:srgbClr val="FFFF00"/>
                </a:solidFill>
                <a:effectLst/>
                <a:latin typeface="Calibri" pitchFamily="34" charset="0"/>
              </a:rPr>
              <a:t>Funkčně důležité oblasti</a:t>
            </a:r>
          </a:p>
          <a:p>
            <a:pPr lvl="1"/>
            <a:r>
              <a:rPr lang="cs-CZ" sz="1800" b="1" dirty="0" smtClean="0">
                <a:effectLst/>
                <a:latin typeface="Calibri" pitchFamily="34" charset="0"/>
              </a:rPr>
              <a:t>senzomotorická oblast</a:t>
            </a:r>
          </a:p>
          <a:p>
            <a:pPr lvl="1"/>
            <a:r>
              <a:rPr lang="cs-CZ" sz="1800" b="1" dirty="0" smtClean="0">
                <a:effectLst/>
                <a:latin typeface="Calibri" pitchFamily="34" charset="0"/>
              </a:rPr>
              <a:t>řečová a zraková centra</a:t>
            </a:r>
          </a:p>
          <a:p>
            <a:pPr lvl="1"/>
            <a:r>
              <a:rPr lang="cs-CZ" sz="1800" b="1" dirty="0" smtClean="0">
                <a:effectLst/>
                <a:latin typeface="Calibri" pitchFamily="34" charset="0"/>
              </a:rPr>
              <a:t>thalamus, </a:t>
            </a:r>
            <a:r>
              <a:rPr lang="cs-CZ" sz="1800" b="1" dirty="0" err="1" smtClean="0">
                <a:effectLst/>
                <a:latin typeface="Calibri" pitchFamily="34" charset="0"/>
              </a:rPr>
              <a:t>hypothalamus</a:t>
            </a:r>
            <a:r>
              <a:rPr lang="cs-CZ" sz="1800" b="1" dirty="0" smtClean="0">
                <a:effectLst/>
                <a:latin typeface="Calibri" pitchFamily="34" charset="0"/>
              </a:rPr>
              <a:t>, BG</a:t>
            </a:r>
          </a:p>
          <a:p>
            <a:pPr lvl="1"/>
            <a:r>
              <a:rPr lang="cs-CZ" sz="1800" b="1" dirty="0" err="1" smtClean="0">
                <a:effectLst/>
                <a:latin typeface="Calibri" pitchFamily="34" charset="0"/>
              </a:rPr>
              <a:t>capsula</a:t>
            </a:r>
            <a:r>
              <a:rPr lang="cs-CZ" sz="1800" b="1" dirty="0" smtClean="0">
                <a:effectLst/>
                <a:latin typeface="Calibri" pitchFamily="34" charset="0"/>
              </a:rPr>
              <a:t> interna</a:t>
            </a:r>
          </a:p>
          <a:p>
            <a:pPr lvl="1"/>
            <a:r>
              <a:rPr lang="cs-CZ" sz="1800" b="1" dirty="0" smtClean="0">
                <a:effectLst/>
                <a:latin typeface="Calibri" pitchFamily="34" charset="0"/>
              </a:rPr>
              <a:t>mozkový kmen</a:t>
            </a:r>
          </a:p>
          <a:p>
            <a:pPr lvl="1"/>
            <a:r>
              <a:rPr lang="cs-CZ" sz="1800" b="1" dirty="0" smtClean="0">
                <a:effectLst/>
                <a:latin typeface="Calibri" pitchFamily="34" charset="0"/>
              </a:rPr>
              <a:t>cerebelární </a:t>
            </a:r>
            <a:r>
              <a:rPr lang="cs-CZ" sz="1800" b="1" dirty="0" err="1" smtClean="0">
                <a:effectLst/>
                <a:latin typeface="Calibri" pitchFamily="34" charset="0"/>
              </a:rPr>
              <a:t>pedunkly</a:t>
            </a:r>
            <a:r>
              <a:rPr lang="cs-CZ" sz="1800" b="1" dirty="0" smtClean="0">
                <a:effectLst/>
                <a:latin typeface="Calibri" pitchFamily="34" charset="0"/>
              </a:rPr>
              <a:t/>
            </a:r>
            <a:br>
              <a:rPr lang="cs-CZ" sz="1800" b="1" dirty="0" smtClean="0">
                <a:effectLst/>
                <a:latin typeface="Calibri" pitchFamily="34" charset="0"/>
              </a:rPr>
            </a:br>
            <a:r>
              <a:rPr lang="cs-CZ" sz="1800" b="1" dirty="0" smtClean="0">
                <a:effectLst/>
                <a:latin typeface="Calibri" pitchFamily="34" charset="0"/>
              </a:rPr>
              <a:t>a hluboká mozečková jádra</a:t>
            </a:r>
          </a:p>
          <a:p>
            <a:pPr lvl="1"/>
            <a:r>
              <a:rPr lang="cs-CZ" sz="1800" b="1" dirty="0" smtClean="0">
                <a:effectLst/>
                <a:latin typeface="Calibri" pitchFamily="34" charset="0"/>
              </a:rPr>
              <a:t>+ další struktury bílé hmoty:    asociační, komisurální a projekční dráhy</a:t>
            </a:r>
          </a:p>
          <a:p>
            <a:pPr lvl="1"/>
            <a:endParaRPr lang="cs-CZ" b="1" dirty="0" smtClean="0">
              <a:solidFill>
                <a:schemeClr val="tx2">
                  <a:lumMod val="75000"/>
                </a:schemeClr>
              </a:solidFill>
            </a:endParaRPr>
          </a:p>
          <a:p>
            <a:pPr lvl="1">
              <a:buNone/>
            </a:pPr>
            <a:endParaRPr lang="cs-CZ" b="1" dirty="0">
              <a:solidFill>
                <a:schemeClr val="tx2">
                  <a:lumMod val="75000"/>
                </a:schemeClr>
              </a:solidFill>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4048" y="2060848"/>
            <a:ext cx="3576960" cy="210002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188640"/>
            <a:ext cx="7543800" cy="1431925"/>
          </a:xfrm>
        </p:spPr>
        <p:txBody>
          <a:bodyPr/>
          <a:lstStyle/>
          <a:p>
            <a:r>
              <a:rPr lang="cs-CZ" sz="3200" dirty="0" smtClean="0">
                <a:solidFill>
                  <a:srgbClr val="FFFF00"/>
                </a:solidFill>
                <a:effectLst/>
                <a:latin typeface="Calibri" pitchFamily="34" charset="0"/>
              </a:rPr>
              <a:t>Funkční MR mozku – BOLD (</a:t>
            </a:r>
            <a:r>
              <a:rPr lang="cs-CZ" sz="3200" dirty="0" err="1" smtClean="0">
                <a:solidFill>
                  <a:srgbClr val="FFFF00"/>
                </a:solidFill>
                <a:effectLst/>
                <a:latin typeface="Calibri" pitchFamily="34" charset="0"/>
              </a:rPr>
              <a:t>blood</a:t>
            </a:r>
            <a:r>
              <a:rPr lang="cs-CZ" sz="3200" dirty="0" smtClean="0">
                <a:solidFill>
                  <a:srgbClr val="FFFF00"/>
                </a:solidFill>
                <a:effectLst/>
                <a:latin typeface="Calibri" pitchFamily="34" charset="0"/>
              </a:rPr>
              <a:t> </a:t>
            </a:r>
            <a:r>
              <a:rPr lang="cs-CZ" sz="3200" dirty="0" err="1" smtClean="0">
                <a:solidFill>
                  <a:srgbClr val="FFFF00"/>
                </a:solidFill>
                <a:effectLst/>
                <a:latin typeface="Calibri" pitchFamily="34" charset="0"/>
              </a:rPr>
              <a:t>oxygenation</a:t>
            </a:r>
            <a:r>
              <a:rPr lang="cs-CZ" sz="3200" dirty="0" smtClean="0">
                <a:solidFill>
                  <a:srgbClr val="FFFF00"/>
                </a:solidFill>
                <a:effectLst/>
                <a:latin typeface="Calibri" pitchFamily="34" charset="0"/>
              </a:rPr>
              <a:t> </a:t>
            </a:r>
            <a:r>
              <a:rPr lang="cs-CZ" sz="3200" dirty="0" err="1" smtClean="0">
                <a:solidFill>
                  <a:srgbClr val="FFFF00"/>
                </a:solidFill>
                <a:effectLst/>
                <a:latin typeface="Calibri" pitchFamily="34" charset="0"/>
              </a:rPr>
              <a:t>level</a:t>
            </a:r>
            <a:r>
              <a:rPr lang="cs-CZ" sz="3200" dirty="0" smtClean="0">
                <a:solidFill>
                  <a:srgbClr val="FFFF00"/>
                </a:solidFill>
                <a:effectLst/>
                <a:latin typeface="Calibri" pitchFamily="34" charset="0"/>
              </a:rPr>
              <a:t> </a:t>
            </a:r>
            <a:r>
              <a:rPr lang="cs-CZ" sz="3200" dirty="0" err="1" smtClean="0">
                <a:solidFill>
                  <a:srgbClr val="FFFF00"/>
                </a:solidFill>
                <a:effectLst/>
                <a:latin typeface="Calibri" pitchFamily="34" charset="0"/>
              </a:rPr>
              <a:t>dependent</a:t>
            </a:r>
            <a:r>
              <a:rPr lang="cs-CZ" sz="3200" dirty="0" smtClean="0">
                <a:solidFill>
                  <a:srgbClr val="FFFF00"/>
                </a:solidFill>
                <a:effectLst/>
                <a:latin typeface="Calibri" pitchFamily="34" charset="0"/>
              </a:rPr>
              <a:t>) - volní pohyb, řečové funkce</a:t>
            </a:r>
            <a:endParaRPr lang="cs-CZ" sz="3200" dirty="0">
              <a:solidFill>
                <a:srgbClr val="FFFF00"/>
              </a:solidFill>
              <a:effectLst/>
              <a:latin typeface="Calibri" pitchFamily="34" charset="0"/>
            </a:endParaRPr>
          </a:p>
        </p:txBody>
      </p:sp>
      <p:pic>
        <p:nvPicPr>
          <p:cNvPr id="4" name="Picture 5"/>
          <p:cNvPicPr>
            <a:picLocks noChangeAspect="1" noChangeArrowheads="1"/>
          </p:cNvPicPr>
          <p:nvPr/>
        </p:nvPicPr>
        <p:blipFill rotWithShape="1">
          <a:blip r:embed="rId2" cstate="print">
            <a:lum bright="-10000" contrast="20000"/>
            <a:extLst>
              <a:ext uri="{28A0092B-C50C-407E-A947-70E740481C1C}">
                <a14:useLocalDpi xmlns:a14="http://schemas.microsoft.com/office/drawing/2010/main" xmlns="" val="0"/>
              </a:ext>
            </a:extLst>
          </a:blip>
          <a:srcRect l="5964" t="28408" b="23796"/>
          <a:stretch/>
        </p:blipFill>
        <p:spPr bwMode="auto">
          <a:xfrm>
            <a:off x="899592" y="1844824"/>
            <a:ext cx="4021583" cy="1635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Obrázek 4"/>
          <p:cNvPicPr/>
          <p:nvPr/>
        </p:nvPicPr>
        <p:blipFill>
          <a:blip r:embed="rId3" cstate="print"/>
          <a:stretch/>
        </p:blipFill>
        <p:spPr>
          <a:xfrm>
            <a:off x="1331640" y="3861048"/>
            <a:ext cx="4248472" cy="2821421"/>
          </a:xfrm>
          <a:prstGeom prst="rect">
            <a:avLst/>
          </a:prstGeom>
          <a:ln>
            <a:noFill/>
          </a:ln>
        </p:spPr>
      </p:pic>
      <p:pic>
        <p:nvPicPr>
          <p:cNvPr id="6" name="Obrázek 5"/>
          <p:cNvPicPr/>
          <p:nvPr/>
        </p:nvPicPr>
        <p:blipFill>
          <a:blip r:embed="rId4" cstate="print"/>
          <a:srcRect l="25981" r="9731" b="15351"/>
          <a:stretch/>
        </p:blipFill>
        <p:spPr>
          <a:xfrm>
            <a:off x="5868144" y="3212976"/>
            <a:ext cx="3059265" cy="3499829"/>
          </a:xfrm>
          <a:prstGeom prst="rect">
            <a:avLst/>
          </a:prstGeom>
          <a:ln>
            <a:noFill/>
          </a:ln>
        </p:spPr>
      </p:pic>
      <p:sp>
        <p:nvSpPr>
          <p:cNvPr id="7" name="TextShape 1"/>
          <p:cNvSpPr txBox="1"/>
          <p:nvPr/>
        </p:nvSpPr>
        <p:spPr>
          <a:xfrm>
            <a:off x="5220072" y="1844824"/>
            <a:ext cx="4048908" cy="1295302"/>
          </a:xfrm>
          <a:prstGeom prst="rect">
            <a:avLst/>
          </a:prstGeom>
          <a:noFill/>
          <a:ln>
            <a:noFill/>
          </a:ln>
        </p:spPr>
        <p:txBody>
          <a:bodyPr lIns="0" tIns="0" rIns="0" bIns="0"/>
          <a:lstStyle/>
          <a:p>
            <a:pPr marL="391867" indent="-293900">
              <a:buClr>
                <a:srgbClr val="FFFFFF"/>
              </a:buClr>
              <a:buSzPct val="45000"/>
            </a:pPr>
            <a:r>
              <a:rPr lang="cs-CZ" sz="2000" b="1" dirty="0" smtClean="0">
                <a:latin typeface="Times New Roman" pitchFamily="18" charset="0"/>
                <a:cs typeface="Times New Roman" pitchFamily="18" charset="0"/>
              </a:rPr>
              <a:t>Korelace f-NMR  (</a:t>
            </a:r>
            <a:r>
              <a:rPr lang="cs-CZ" sz="2000" b="1" dirty="0" err="1" smtClean="0">
                <a:latin typeface="Times New Roman" pitchFamily="18" charset="0"/>
                <a:cs typeface="Times New Roman" pitchFamily="18" charset="0"/>
              </a:rPr>
              <a:t>Brocova</a:t>
            </a:r>
            <a:r>
              <a:rPr lang="cs-CZ" sz="2000" b="1" dirty="0" smtClean="0">
                <a:latin typeface="Times New Roman" pitchFamily="18" charset="0"/>
                <a:cs typeface="Times New Roman" pitchFamily="18" charset="0"/>
              </a:rPr>
              <a:t>  area)</a:t>
            </a:r>
          </a:p>
          <a:p>
            <a:pPr marL="391867" indent="-293900">
              <a:buClr>
                <a:srgbClr val="FFFFFF"/>
              </a:buClr>
              <a:buSzPct val="45000"/>
            </a:pPr>
            <a:r>
              <a:rPr lang="cs-CZ" sz="2000" b="1" dirty="0" smtClean="0">
                <a:latin typeface="Times New Roman" pitchFamily="18" charset="0"/>
                <a:cs typeface="Times New Roman" pitchFamily="18" charset="0"/>
              </a:rPr>
              <a:t>s místem zástavy řeči při přímé</a:t>
            </a:r>
          </a:p>
          <a:p>
            <a:pPr marL="391867" indent="-293900">
              <a:buClr>
                <a:srgbClr val="FFFFFF"/>
              </a:buClr>
              <a:buSzPct val="45000"/>
            </a:pPr>
            <a:r>
              <a:rPr lang="cs-CZ" sz="2000" b="1" dirty="0" smtClean="0">
                <a:latin typeface="Times New Roman" pitchFamily="18" charset="0"/>
                <a:cs typeface="Times New Roman" pitchFamily="18" charset="0"/>
              </a:rPr>
              <a:t>kortikální stimulaci </a:t>
            </a:r>
          </a:p>
          <a:p>
            <a:pPr marL="391867" indent="-293900">
              <a:buClr>
                <a:srgbClr val="FFFFFF"/>
              </a:buClr>
              <a:buSzPct val="45000"/>
            </a:pPr>
            <a:r>
              <a:rPr lang="cs-CZ" sz="2000" b="1" dirty="0" smtClean="0">
                <a:solidFill>
                  <a:srgbClr val="FFFF00"/>
                </a:solidFill>
                <a:latin typeface="Times New Roman" pitchFamily="18" charset="0"/>
                <a:cs typeface="Times New Roman" pitchFamily="18" charset="0"/>
              </a:rPr>
              <a:t> </a:t>
            </a:r>
          </a:p>
          <a:p>
            <a:pPr marL="391867" indent="-293900">
              <a:buClr>
                <a:srgbClr val="FFFFFF"/>
              </a:buClr>
              <a:buSzPct val="45000"/>
            </a:pPr>
            <a:endParaRPr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0" y="304800"/>
            <a:ext cx="5809456" cy="1431925"/>
          </a:xfrm>
        </p:spPr>
        <p:txBody>
          <a:bodyPr/>
          <a:lstStyle/>
          <a:p>
            <a:r>
              <a:rPr lang="cs-CZ" sz="3200" dirty="0" err="1" smtClean="0">
                <a:solidFill>
                  <a:srgbClr val="FFFF00"/>
                </a:solidFill>
                <a:effectLst/>
                <a:latin typeface="Calibri" pitchFamily="34" charset="0"/>
              </a:rPr>
              <a:t>Diffusion</a:t>
            </a:r>
            <a:r>
              <a:rPr lang="cs-CZ" sz="3200" dirty="0" smtClean="0">
                <a:solidFill>
                  <a:srgbClr val="FFFF00"/>
                </a:solidFill>
                <a:effectLst/>
                <a:latin typeface="Calibri" pitchFamily="34" charset="0"/>
              </a:rPr>
              <a:t> tensor </a:t>
            </a:r>
            <a:r>
              <a:rPr lang="cs-CZ" sz="3200" dirty="0" err="1" smtClean="0">
                <a:solidFill>
                  <a:srgbClr val="FFFF00"/>
                </a:solidFill>
                <a:effectLst/>
                <a:latin typeface="Calibri" pitchFamily="34" charset="0"/>
              </a:rPr>
              <a:t>imaging</a:t>
            </a:r>
            <a:r>
              <a:rPr lang="cs-CZ" sz="3200" dirty="0" smtClean="0">
                <a:solidFill>
                  <a:srgbClr val="FFFF00"/>
                </a:solidFill>
                <a:effectLst/>
                <a:latin typeface="Calibri" pitchFamily="34" charset="0"/>
              </a:rPr>
              <a:t> – DTI </a:t>
            </a:r>
            <a:r>
              <a:rPr lang="cs-CZ" sz="1800" dirty="0" smtClean="0">
                <a:solidFill>
                  <a:srgbClr val="FFFF00"/>
                </a:solidFill>
                <a:effectLst/>
                <a:latin typeface="Calibri" pitchFamily="34" charset="0"/>
              </a:rPr>
              <a:t/>
            </a:r>
            <a:br>
              <a:rPr lang="cs-CZ" sz="1800" dirty="0" smtClean="0">
                <a:solidFill>
                  <a:srgbClr val="FFFF00"/>
                </a:solidFill>
                <a:effectLst/>
                <a:latin typeface="Calibri" pitchFamily="34" charset="0"/>
              </a:rPr>
            </a:br>
            <a:r>
              <a:rPr lang="cs-CZ" sz="1800" dirty="0" smtClean="0">
                <a:solidFill>
                  <a:srgbClr val="FFFF00"/>
                </a:solidFill>
                <a:effectLst/>
                <a:latin typeface="Calibri" pitchFamily="34" charset="0"/>
              </a:rPr>
              <a:t>- závislost difuze molekul vody na anizotropii struktur bílé hmoty mozku</a:t>
            </a:r>
            <a:endParaRPr lang="cs-CZ" sz="3200" dirty="0">
              <a:solidFill>
                <a:srgbClr val="FFFF00"/>
              </a:solidFill>
              <a:effectLst/>
              <a:latin typeface="Calibri" pitchFamily="34" charset="0"/>
            </a:endParaRPr>
          </a:p>
        </p:txBody>
      </p:sp>
      <p:pic>
        <p:nvPicPr>
          <p:cNvPr id="1026" name="Picture 2"/>
          <p:cNvPicPr>
            <a:picLocks noChangeAspect="1" noChangeArrowheads="1"/>
          </p:cNvPicPr>
          <p:nvPr/>
        </p:nvPicPr>
        <p:blipFill>
          <a:blip r:embed="rId2" cstate="print"/>
          <a:srcRect l="4963" t="26471" r="5699" b="11765"/>
          <a:stretch>
            <a:fillRect/>
          </a:stretch>
        </p:blipFill>
        <p:spPr bwMode="auto">
          <a:xfrm>
            <a:off x="755575" y="1812821"/>
            <a:ext cx="3888433" cy="1512168"/>
          </a:xfrm>
          <a:prstGeom prst="rect">
            <a:avLst/>
          </a:prstGeom>
          <a:noFill/>
          <a:ln w="9525">
            <a:noFill/>
            <a:miter lim="800000"/>
            <a:headEnd/>
            <a:tailEnd/>
          </a:ln>
        </p:spPr>
      </p:pic>
      <p:sp>
        <p:nvSpPr>
          <p:cNvPr id="5" name="TextovéPole 4"/>
          <p:cNvSpPr txBox="1"/>
          <p:nvPr/>
        </p:nvSpPr>
        <p:spPr>
          <a:xfrm>
            <a:off x="4860032" y="2708920"/>
            <a:ext cx="3693447" cy="646331"/>
          </a:xfrm>
          <a:prstGeom prst="rect">
            <a:avLst/>
          </a:prstGeom>
          <a:noFill/>
        </p:spPr>
        <p:txBody>
          <a:bodyPr wrap="none" rtlCol="0">
            <a:spAutoFit/>
          </a:bodyPr>
          <a:lstStyle/>
          <a:p>
            <a:r>
              <a:rPr lang="cs-CZ" dirty="0" smtClean="0">
                <a:latin typeface="Calibri" pitchFamily="34" charset="0"/>
              </a:rPr>
              <a:t>DTI – zraková radiace v těsné blízkosti</a:t>
            </a:r>
          </a:p>
          <a:p>
            <a:r>
              <a:rPr lang="cs-CZ" dirty="0" smtClean="0">
                <a:latin typeface="Calibri" pitchFamily="34" charset="0"/>
              </a:rPr>
              <a:t>HGG mozku T-O vlevo</a:t>
            </a:r>
            <a:endParaRPr lang="cs-CZ" dirty="0">
              <a:latin typeface="Calibri" pitchFamily="34" charset="0"/>
            </a:endParaRPr>
          </a:p>
        </p:txBody>
      </p:sp>
      <p:pic>
        <p:nvPicPr>
          <p:cNvPr id="1027" name="Picture 3"/>
          <p:cNvPicPr>
            <a:picLocks noChangeAspect="1" noChangeArrowheads="1"/>
          </p:cNvPicPr>
          <p:nvPr/>
        </p:nvPicPr>
        <p:blipFill>
          <a:blip r:embed="rId3" cstate="print"/>
          <a:srcRect l="9787" t="31899" r="7022" b="10104"/>
          <a:stretch>
            <a:fillRect/>
          </a:stretch>
        </p:blipFill>
        <p:spPr bwMode="auto">
          <a:xfrm>
            <a:off x="1115616" y="3429000"/>
            <a:ext cx="4032448" cy="1581352"/>
          </a:xfrm>
          <a:prstGeom prst="rect">
            <a:avLst/>
          </a:prstGeom>
          <a:noFill/>
          <a:ln w="9525">
            <a:noFill/>
            <a:miter lim="800000"/>
            <a:headEnd/>
            <a:tailEnd/>
          </a:ln>
        </p:spPr>
      </p:pic>
      <p:sp>
        <p:nvSpPr>
          <p:cNvPr id="7" name="TextovéPole 6"/>
          <p:cNvSpPr txBox="1"/>
          <p:nvPr/>
        </p:nvSpPr>
        <p:spPr>
          <a:xfrm>
            <a:off x="5292080" y="3717032"/>
            <a:ext cx="3020827" cy="646331"/>
          </a:xfrm>
          <a:prstGeom prst="rect">
            <a:avLst/>
          </a:prstGeom>
          <a:noFill/>
        </p:spPr>
        <p:txBody>
          <a:bodyPr wrap="none" rtlCol="0">
            <a:spAutoFit/>
          </a:bodyPr>
          <a:lstStyle/>
          <a:p>
            <a:r>
              <a:rPr lang="cs-CZ" dirty="0" smtClean="0">
                <a:latin typeface="Calibri" pitchFamily="34" charset="0"/>
              </a:rPr>
              <a:t>DTI – </a:t>
            </a:r>
            <a:r>
              <a:rPr lang="cs-CZ" dirty="0" err="1" smtClean="0">
                <a:latin typeface="Calibri" pitchFamily="34" charset="0"/>
              </a:rPr>
              <a:t>fasciculus</a:t>
            </a:r>
            <a:r>
              <a:rPr lang="cs-CZ" dirty="0" smtClean="0">
                <a:latin typeface="Calibri" pitchFamily="34" charset="0"/>
              </a:rPr>
              <a:t> </a:t>
            </a:r>
            <a:r>
              <a:rPr lang="cs-CZ" dirty="0" err="1" smtClean="0">
                <a:latin typeface="Calibri" pitchFamily="34" charset="0"/>
              </a:rPr>
              <a:t>arcuatus</a:t>
            </a:r>
            <a:r>
              <a:rPr lang="cs-CZ" dirty="0" smtClean="0">
                <a:latin typeface="Calibri" pitchFamily="34" charset="0"/>
              </a:rPr>
              <a:t>, před</a:t>
            </a:r>
          </a:p>
          <a:p>
            <a:r>
              <a:rPr lang="cs-CZ" dirty="0" smtClean="0">
                <a:latin typeface="Calibri" pitchFamily="34" charset="0"/>
              </a:rPr>
              <a:t>ním metastáza v čelním laloku</a:t>
            </a:r>
            <a:endParaRPr lang="cs-CZ" dirty="0">
              <a:latin typeface="Calibri" pitchFamily="34" charset="0"/>
            </a:endParaRPr>
          </a:p>
        </p:txBody>
      </p:sp>
      <p:pic>
        <p:nvPicPr>
          <p:cNvPr id="1028" name="Picture 4"/>
          <p:cNvPicPr>
            <a:picLocks noChangeAspect="1" noChangeArrowheads="1"/>
          </p:cNvPicPr>
          <p:nvPr/>
        </p:nvPicPr>
        <p:blipFill>
          <a:blip r:embed="rId4" cstate="print"/>
          <a:srcRect l="7202" t="25609" r="57986" b="10370"/>
          <a:stretch>
            <a:fillRect/>
          </a:stretch>
        </p:blipFill>
        <p:spPr bwMode="auto">
          <a:xfrm>
            <a:off x="6804248" y="404664"/>
            <a:ext cx="1958618" cy="2026156"/>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l="8677" t="32781" r="8887" b="13226"/>
          <a:stretch>
            <a:fillRect/>
          </a:stretch>
        </p:blipFill>
        <p:spPr bwMode="auto">
          <a:xfrm>
            <a:off x="1547664" y="5085184"/>
            <a:ext cx="4320480" cy="1591756"/>
          </a:xfrm>
          <a:prstGeom prst="rect">
            <a:avLst/>
          </a:prstGeom>
          <a:noFill/>
          <a:ln w="9525">
            <a:noFill/>
            <a:miter lim="800000"/>
            <a:headEnd/>
            <a:tailEnd/>
          </a:ln>
        </p:spPr>
      </p:pic>
      <p:sp>
        <p:nvSpPr>
          <p:cNvPr id="10" name="TextovéPole 9"/>
          <p:cNvSpPr txBox="1"/>
          <p:nvPr/>
        </p:nvSpPr>
        <p:spPr>
          <a:xfrm>
            <a:off x="6084168" y="5373216"/>
            <a:ext cx="2790764" cy="646331"/>
          </a:xfrm>
          <a:prstGeom prst="rect">
            <a:avLst/>
          </a:prstGeom>
          <a:noFill/>
        </p:spPr>
        <p:txBody>
          <a:bodyPr wrap="none" rtlCol="0">
            <a:spAutoFit/>
          </a:bodyPr>
          <a:lstStyle/>
          <a:p>
            <a:r>
              <a:rPr lang="cs-CZ" dirty="0" smtClean="0">
                <a:latin typeface="Calibri" pitchFamily="34" charset="0"/>
              </a:rPr>
              <a:t>DTI – </a:t>
            </a:r>
            <a:r>
              <a:rPr lang="cs-CZ" dirty="0" err="1" smtClean="0">
                <a:latin typeface="Calibri" pitchFamily="34" charset="0"/>
              </a:rPr>
              <a:t>kortikospinální</a:t>
            </a:r>
            <a:r>
              <a:rPr lang="cs-CZ" dirty="0" smtClean="0">
                <a:latin typeface="Calibri" pitchFamily="34" charset="0"/>
              </a:rPr>
              <a:t> dráha, </a:t>
            </a:r>
          </a:p>
          <a:p>
            <a:r>
              <a:rPr lang="cs-CZ" dirty="0" smtClean="0">
                <a:latin typeface="Calibri" pitchFamily="34" charset="0"/>
              </a:rPr>
              <a:t>před biopsií HGG z pontu</a:t>
            </a:r>
            <a:endParaRPr lang="cs-CZ" dirty="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116632"/>
            <a:ext cx="7543800" cy="1431925"/>
          </a:xfrm>
        </p:spPr>
        <p:txBody>
          <a:bodyPr/>
          <a:lstStyle/>
          <a:p>
            <a:r>
              <a:rPr lang="cs-CZ" sz="3200" dirty="0" smtClean="0">
                <a:solidFill>
                  <a:srgbClr val="FFFF00"/>
                </a:solidFill>
                <a:effectLst/>
                <a:latin typeface="Calibri" panose="020F0502020204030204" pitchFamily="34" charset="0"/>
              </a:rPr>
              <a:t>Příklady využití dalších zobrazovacích metod:</a:t>
            </a:r>
            <a:endParaRPr lang="cs-CZ" sz="3200" dirty="0">
              <a:solidFill>
                <a:srgbClr val="FFFF00"/>
              </a:solidFill>
              <a:effectLst/>
              <a:latin typeface="Calibri" panose="020F0502020204030204" pitchFamily="34" charset="0"/>
            </a:endParaRPr>
          </a:p>
        </p:txBody>
      </p:sp>
      <p:sp>
        <p:nvSpPr>
          <p:cNvPr id="4" name="TextovéPole 3"/>
          <p:cNvSpPr txBox="1"/>
          <p:nvPr/>
        </p:nvSpPr>
        <p:spPr>
          <a:xfrm>
            <a:off x="3004149" y="1340768"/>
            <a:ext cx="2949590" cy="461665"/>
          </a:xfrm>
          <a:prstGeom prst="rect">
            <a:avLst/>
          </a:prstGeom>
          <a:noFill/>
        </p:spPr>
        <p:txBody>
          <a:bodyPr wrap="none" rtlCol="0">
            <a:spAutoFit/>
          </a:bodyPr>
          <a:lstStyle/>
          <a:p>
            <a:r>
              <a:rPr lang="cs-CZ" sz="2400" b="1" dirty="0" smtClean="0">
                <a:solidFill>
                  <a:srgbClr val="FFFF00"/>
                </a:solidFill>
                <a:latin typeface="Calibri" panose="020F0502020204030204" pitchFamily="34" charset="0"/>
              </a:rPr>
              <a:t>Výpočetní tomografie</a:t>
            </a:r>
            <a:endParaRPr lang="cs-CZ" sz="2400" b="1" dirty="0">
              <a:solidFill>
                <a:srgbClr val="FFFF00"/>
              </a:solidFill>
              <a:latin typeface="Calibri" panose="020F0502020204030204"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05" t="22145" r="2418" b="11004"/>
          <a:stretch/>
        </p:blipFill>
        <p:spPr bwMode="auto">
          <a:xfrm>
            <a:off x="1115616" y="2420888"/>
            <a:ext cx="4016595" cy="2259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ovéPole 4"/>
          <p:cNvSpPr txBox="1"/>
          <p:nvPr/>
        </p:nvSpPr>
        <p:spPr>
          <a:xfrm>
            <a:off x="1115616" y="1844824"/>
            <a:ext cx="3641551" cy="523220"/>
          </a:xfrm>
          <a:prstGeom prst="rect">
            <a:avLst/>
          </a:prstGeom>
          <a:noFill/>
        </p:spPr>
        <p:txBody>
          <a:bodyPr wrap="square" rtlCol="0">
            <a:spAutoFit/>
          </a:bodyPr>
          <a:lstStyle/>
          <a:p>
            <a:r>
              <a:rPr lang="cs-CZ" sz="1400" b="1" dirty="0" smtClean="0">
                <a:latin typeface="Calibri" panose="020F0502020204030204" pitchFamily="34" charset="0"/>
              </a:rPr>
              <a:t>Průkaz kalcifikací :   </a:t>
            </a:r>
            <a:r>
              <a:rPr lang="cs-CZ" sz="1400" b="1" dirty="0" err="1" smtClean="0">
                <a:latin typeface="Calibri" panose="020F0502020204030204" pitchFamily="34" charset="0"/>
              </a:rPr>
              <a:t>oligodendrogliom</a:t>
            </a:r>
            <a:r>
              <a:rPr lang="cs-CZ" sz="1400" b="1" dirty="0" smtClean="0">
                <a:latin typeface="Calibri" panose="020F0502020204030204" pitchFamily="34" charset="0"/>
              </a:rPr>
              <a:t>,meningeom</a:t>
            </a:r>
            <a:endParaRPr lang="cs-CZ" sz="1400" b="1" dirty="0">
              <a:latin typeface="Calibri" panose="020F0502020204030204" pitchFamily="34" charset="0"/>
            </a:endParaRP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099" t="24725" r="1486" b="11775"/>
          <a:stretch/>
        </p:blipFill>
        <p:spPr bwMode="auto">
          <a:xfrm>
            <a:off x="1115616" y="4711057"/>
            <a:ext cx="4032448" cy="21469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77" t="19073" r="3096" b="5772"/>
          <a:stretch/>
        </p:blipFill>
        <p:spPr bwMode="auto">
          <a:xfrm>
            <a:off x="5259472" y="3212976"/>
            <a:ext cx="3884528" cy="24655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ovéPole 7"/>
          <p:cNvSpPr txBox="1"/>
          <p:nvPr/>
        </p:nvSpPr>
        <p:spPr>
          <a:xfrm>
            <a:off x="5580112" y="2708920"/>
            <a:ext cx="2525756" cy="307777"/>
          </a:xfrm>
          <a:prstGeom prst="rect">
            <a:avLst/>
          </a:prstGeom>
          <a:noFill/>
        </p:spPr>
        <p:txBody>
          <a:bodyPr wrap="none" rtlCol="0">
            <a:spAutoFit/>
          </a:bodyPr>
          <a:lstStyle/>
          <a:p>
            <a:r>
              <a:rPr lang="cs-CZ" sz="1400" dirty="0" smtClean="0"/>
              <a:t>Spontánní </a:t>
            </a:r>
            <a:r>
              <a:rPr lang="cs-CZ" sz="1400" dirty="0" err="1" smtClean="0"/>
              <a:t>prokrvácení</a:t>
            </a:r>
            <a:r>
              <a:rPr lang="cs-CZ" sz="1400" dirty="0" smtClean="0"/>
              <a:t> - meta</a:t>
            </a:r>
            <a:endParaRPr lang="cs-CZ"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1943707" y="764704"/>
            <a:ext cx="5839659" cy="792089"/>
          </a:xfrm>
        </p:spPr>
        <p:txBody>
          <a:bodyPr/>
          <a:lstStyle/>
          <a:p>
            <a:r>
              <a:rPr lang="cs-CZ" sz="2800" dirty="0" smtClean="0">
                <a:solidFill>
                  <a:srgbClr val="FFFF00"/>
                </a:solidFill>
                <a:effectLst/>
              </a:rPr>
              <a:t>DSA mozková </a:t>
            </a:r>
            <a:r>
              <a:rPr lang="cs-CZ" sz="2800" dirty="0" err="1" smtClean="0">
                <a:solidFill>
                  <a:srgbClr val="FFFF00"/>
                </a:solidFill>
                <a:effectLst/>
              </a:rPr>
              <a:t>panangiografie</a:t>
            </a:r>
            <a:r>
              <a:rPr lang="cs-CZ" sz="2800" dirty="0" smtClean="0">
                <a:solidFill>
                  <a:srgbClr val="FFFF00"/>
                </a:solidFill>
                <a:effectLst/>
              </a:rPr>
              <a:t> :</a:t>
            </a:r>
            <a:r>
              <a:rPr lang="cs-CZ" sz="2400" dirty="0" smtClean="0">
                <a:solidFill>
                  <a:srgbClr val="FFFF00"/>
                </a:solidFill>
                <a:effectLst/>
                <a:latin typeface="Calibri" panose="020F0502020204030204" pitchFamily="34" charset="0"/>
              </a:rPr>
              <a:t/>
            </a:r>
            <a:br>
              <a:rPr lang="cs-CZ" sz="2400" dirty="0" smtClean="0">
                <a:solidFill>
                  <a:srgbClr val="FFFF00"/>
                </a:solidFill>
                <a:effectLst/>
                <a:latin typeface="Calibri" panose="020F0502020204030204" pitchFamily="34" charset="0"/>
              </a:rPr>
            </a:br>
            <a:endParaRPr lang="cs-CZ" sz="2400" dirty="0">
              <a:solidFill>
                <a:srgbClr val="FFFF00"/>
              </a:solidFill>
              <a:effectLst/>
              <a:latin typeface="Calibri" panose="020F0502020204030204" pitchFamily="34" charset="0"/>
            </a:endParaRPr>
          </a:p>
        </p:txBody>
      </p:sp>
      <p:pic>
        <p:nvPicPr>
          <p:cNvPr id="6146"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t="23084" b="8662"/>
          <a:stretch/>
        </p:blipFill>
        <p:spPr bwMode="auto">
          <a:xfrm>
            <a:off x="1403648" y="1916832"/>
            <a:ext cx="6663612" cy="3638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ovéPole 4"/>
          <p:cNvSpPr txBox="1"/>
          <p:nvPr/>
        </p:nvSpPr>
        <p:spPr>
          <a:xfrm>
            <a:off x="1403648" y="5805264"/>
            <a:ext cx="6919779" cy="646331"/>
          </a:xfrm>
          <a:prstGeom prst="rect">
            <a:avLst/>
          </a:prstGeom>
          <a:noFill/>
        </p:spPr>
        <p:txBody>
          <a:bodyPr wrap="none" rtlCol="0">
            <a:spAutoFit/>
          </a:bodyPr>
          <a:lstStyle/>
          <a:p>
            <a:r>
              <a:rPr lang="cs-CZ" b="1" dirty="0" smtClean="0">
                <a:latin typeface="Calibri" panose="020F0502020204030204" pitchFamily="34" charset="0"/>
              </a:rPr>
              <a:t>DSA – výživa </a:t>
            </a:r>
            <a:r>
              <a:rPr lang="cs-CZ" b="1" dirty="0" err="1" smtClean="0">
                <a:latin typeface="Calibri" panose="020F0502020204030204" pitchFamily="34" charset="0"/>
              </a:rPr>
              <a:t>parasagitálního</a:t>
            </a:r>
            <a:r>
              <a:rPr lang="cs-CZ" b="1" dirty="0" smtClean="0">
                <a:latin typeface="Calibri" panose="020F0502020204030204" pitchFamily="34" charset="0"/>
              </a:rPr>
              <a:t> </a:t>
            </a:r>
            <a:r>
              <a:rPr lang="cs-CZ" b="1" dirty="0" err="1" smtClean="0">
                <a:latin typeface="Calibri" panose="020F0502020204030204" pitchFamily="34" charset="0"/>
              </a:rPr>
              <a:t>meningeomu</a:t>
            </a:r>
            <a:r>
              <a:rPr lang="cs-CZ" b="1" dirty="0" smtClean="0">
                <a:latin typeface="Calibri" panose="020F0502020204030204" pitchFamily="34" charset="0"/>
              </a:rPr>
              <a:t> z větví ACE sin., uzávěr části</a:t>
            </a:r>
          </a:p>
          <a:p>
            <a:r>
              <a:rPr lang="cs-CZ" b="1" dirty="0">
                <a:latin typeface="Calibri" panose="020F0502020204030204" pitchFamily="34" charset="0"/>
              </a:rPr>
              <a:t>s</a:t>
            </a:r>
            <a:r>
              <a:rPr lang="cs-CZ" b="1" dirty="0" smtClean="0">
                <a:latin typeface="Calibri" panose="020F0502020204030204" pitchFamily="34" charset="0"/>
              </a:rPr>
              <a:t>inus </a:t>
            </a:r>
            <a:r>
              <a:rPr lang="cs-CZ" b="1" dirty="0" err="1" smtClean="0">
                <a:latin typeface="Calibri" panose="020F0502020204030204" pitchFamily="34" charset="0"/>
              </a:rPr>
              <a:t>sagitalis</a:t>
            </a:r>
            <a:r>
              <a:rPr lang="cs-CZ" b="1" dirty="0" smtClean="0">
                <a:latin typeface="Calibri" panose="020F0502020204030204" pitchFamily="34" charset="0"/>
              </a:rPr>
              <a:t> superior</a:t>
            </a:r>
            <a:endParaRPr lang="cs-CZ" b="1" dirty="0">
              <a:latin typeface="Calibri" panose="020F0502020204030204" pitchFamily="34" charset="0"/>
            </a:endParaRPr>
          </a:p>
        </p:txBody>
      </p:sp>
    </p:spTree>
    <p:extLst>
      <p:ext uri="{BB962C8B-B14F-4D97-AF65-F5344CB8AC3E}">
        <p14:creationId xmlns:p14="http://schemas.microsoft.com/office/powerpoint/2010/main" xmlns="" val="3244070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59422" y="980728"/>
            <a:ext cx="5976664" cy="675927"/>
          </a:xfrm>
        </p:spPr>
        <p:txBody>
          <a:bodyPr/>
          <a:lstStyle/>
          <a:p>
            <a:r>
              <a:rPr lang="cs-CZ" sz="2800" dirty="0" smtClean="0">
                <a:solidFill>
                  <a:srgbClr val="FFFF00"/>
                </a:solidFill>
                <a:effectLst/>
              </a:rPr>
              <a:t>PET (FLT PET/NMR) mozku :</a:t>
            </a:r>
            <a:br>
              <a:rPr lang="cs-CZ" sz="2800" dirty="0" smtClean="0">
                <a:solidFill>
                  <a:srgbClr val="FFFF00"/>
                </a:solidFill>
                <a:effectLst/>
              </a:rPr>
            </a:br>
            <a:endParaRPr lang="cs-CZ" sz="2800" dirty="0">
              <a:solidFill>
                <a:srgbClr val="FFFF00"/>
              </a:solidFill>
              <a:effectLst/>
            </a:endParaRPr>
          </a:p>
        </p:txBody>
      </p:sp>
      <p:pic>
        <p:nvPicPr>
          <p:cNvPr id="4" name="Picture 2" descr="Fig. 3. Combined [ 18 F]FET PET MR clearly demarcate the anaplastic focus in a patient with heterogeneous glioma. Slightly increased contrast enhancement but highly increased tracer uptake proved this to be an anaplastic oligoastrocytoma WHO III (A), whereas nonenhancing tumor parts without significant tracer uptake were shown to constitute an astrocytoma WHO II (B). &#10;                "/>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1979712" y="2204864"/>
            <a:ext cx="5980454" cy="28083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ovéPole 4"/>
          <p:cNvSpPr txBox="1"/>
          <p:nvPr/>
        </p:nvSpPr>
        <p:spPr>
          <a:xfrm>
            <a:off x="1979712" y="5445224"/>
            <a:ext cx="6536085" cy="646331"/>
          </a:xfrm>
          <a:prstGeom prst="rect">
            <a:avLst/>
          </a:prstGeom>
          <a:noFill/>
        </p:spPr>
        <p:txBody>
          <a:bodyPr wrap="none" rtlCol="0">
            <a:spAutoFit/>
          </a:bodyPr>
          <a:lstStyle/>
          <a:p>
            <a:r>
              <a:rPr lang="cs-CZ" b="1" dirty="0" smtClean="0">
                <a:latin typeface="Calibri" panose="020F0502020204030204" pitchFamily="34" charset="0"/>
              </a:rPr>
              <a:t>Zhodnocení proliferační aktivity u LGG mozku- okrsky zvýšené</a:t>
            </a:r>
          </a:p>
          <a:p>
            <a:r>
              <a:rPr lang="cs-CZ" b="1" dirty="0" smtClean="0">
                <a:latin typeface="Calibri" panose="020F0502020204030204" pitchFamily="34" charset="0"/>
              </a:rPr>
              <a:t>proliferace , přechod do HGG.  (dopad na resekci, odběr histologie)</a:t>
            </a:r>
            <a:endParaRPr lang="cs-CZ" b="1" dirty="0">
              <a:latin typeface="Calibri" panose="020F0502020204030204" pitchFamily="34" charset="0"/>
            </a:endParaRPr>
          </a:p>
        </p:txBody>
      </p:sp>
    </p:spTree>
    <p:extLst>
      <p:ext uri="{BB962C8B-B14F-4D97-AF65-F5344CB8AC3E}">
        <p14:creationId xmlns:p14="http://schemas.microsoft.com/office/powerpoint/2010/main" xmlns="" val="3578432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16632" y="260648"/>
            <a:ext cx="8229600" cy="1143000"/>
          </a:xfrm>
        </p:spPr>
        <p:txBody>
          <a:bodyPr/>
          <a:lstStyle/>
          <a:p>
            <a:pPr eaLnBrk="1" hangingPunct="1"/>
            <a:r>
              <a:rPr lang="cs-CZ" b="1" dirty="0" smtClean="0">
                <a:solidFill>
                  <a:srgbClr val="FFC000"/>
                </a:solidFill>
              </a:rPr>
              <a:t>             </a:t>
            </a:r>
            <a:r>
              <a:rPr lang="cs-CZ" sz="3600" b="1" dirty="0" smtClean="0">
                <a:solidFill>
                  <a:srgbClr val="FFFF00"/>
                </a:solidFill>
                <a:effectLst/>
              </a:rPr>
              <a:t>Terapie nádorů</a:t>
            </a:r>
          </a:p>
        </p:txBody>
      </p:sp>
      <p:sp>
        <p:nvSpPr>
          <p:cNvPr id="11267" name="Rectangle 3"/>
          <p:cNvSpPr>
            <a:spLocks noGrp="1" noChangeArrowheads="1"/>
          </p:cNvSpPr>
          <p:nvPr>
            <p:ph type="body" idx="1"/>
          </p:nvPr>
        </p:nvSpPr>
        <p:spPr>
          <a:xfrm>
            <a:off x="468313" y="2060575"/>
            <a:ext cx="8229600" cy="4525963"/>
          </a:xfrm>
        </p:spPr>
        <p:txBody>
          <a:bodyPr/>
          <a:lstStyle/>
          <a:p>
            <a:pPr eaLnBrk="1" hangingPunct="1"/>
            <a:r>
              <a:rPr lang="cs-CZ" sz="4000" b="1" dirty="0" smtClean="0">
                <a:solidFill>
                  <a:srgbClr val="CC0000"/>
                </a:solidFill>
                <a:effectLst/>
              </a:rPr>
              <a:t> Operace </a:t>
            </a:r>
          </a:p>
          <a:p>
            <a:pPr eaLnBrk="1" hangingPunct="1"/>
            <a:r>
              <a:rPr lang="cs-CZ" sz="4000" dirty="0" smtClean="0">
                <a:effectLst/>
              </a:rPr>
              <a:t> Chemoterapie</a:t>
            </a:r>
          </a:p>
          <a:p>
            <a:pPr eaLnBrk="1" hangingPunct="1"/>
            <a:r>
              <a:rPr lang="cs-CZ" sz="4000" dirty="0" smtClean="0">
                <a:effectLst/>
              </a:rPr>
              <a:t> Radioterapie</a:t>
            </a:r>
          </a:p>
          <a:p>
            <a:pPr eaLnBrk="1" hangingPunct="1"/>
            <a:r>
              <a:rPr lang="cs-CZ" sz="4000" dirty="0" smtClean="0">
                <a:effectLst/>
              </a:rPr>
              <a:t> Observace</a:t>
            </a:r>
          </a:p>
          <a:p>
            <a:pPr eaLnBrk="1" hangingPunct="1"/>
            <a:endParaRPr lang="cs-CZ" sz="4000" dirty="0" smtClean="0">
              <a:solidFill>
                <a:schemeClr val="bg2"/>
              </a:solidFill>
            </a:endParaRPr>
          </a:p>
        </p:txBody>
      </p:sp>
      <p:graphicFrame>
        <p:nvGraphicFramePr>
          <p:cNvPr id="11268" name="Object 5"/>
          <p:cNvGraphicFramePr>
            <a:graphicFrameLocks noChangeAspect="1"/>
          </p:cNvGraphicFramePr>
          <p:nvPr/>
        </p:nvGraphicFramePr>
        <p:xfrm>
          <a:off x="5029200" y="685800"/>
          <a:ext cx="3429000" cy="2571750"/>
        </p:xfrm>
        <a:graphic>
          <a:graphicData uri="http://schemas.openxmlformats.org/presentationml/2006/ole">
            <p:oleObj spid="_x0000_s72706" name="CorelPhotoPaint.Image.8" r:id="rId3" imgW="10158730" imgH="7619048" progId="">
              <p:embed/>
            </p:oleObj>
          </a:graphicData>
        </a:graphic>
      </p:graphicFrame>
      <p:graphicFrame>
        <p:nvGraphicFramePr>
          <p:cNvPr id="11269" name="Object 6"/>
          <p:cNvGraphicFramePr>
            <a:graphicFrameLocks noChangeAspect="1"/>
          </p:cNvGraphicFramePr>
          <p:nvPr/>
        </p:nvGraphicFramePr>
        <p:xfrm>
          <a:off x="5029200" y="3733800"/>
          <a:ext cx="3429000" cy="2571750"/>
        </p:xfrm>
        <a:graphic>
          <a:graphicData uri="http://schemas.openxmlformats.org/presentationml/2006/ole">
            <p:oleObj spid="_x0000_s72707" name="Fotografie" r:id="rId4" imgW="24685714" imgH="18514286" progId="">
              <p:embed/>
            </p:oleObj>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066800" y="304800"/>
            <a:ext cx="7825680" cy="1431925"/>
          </a:xfrm>
        </p:spPr>
        <p:txBody>
          <a:bodyPr>
            <a:normAutofit/>
          </a:bodyPr>
          <a:lstStyle/>
          <a:p>
            <a:pPr>
              <a:defRPr/>
            </a:pPr>
            <a:r>
              <a:rPr lang="cs-CZ" sz="3600" b="1" dirty="0" smtClean="0">
                <a:solidFill>
                  <a:srgbClr val="FF0000"/>
                </a:solidFill>
                <a:effectLst/>
              </a:rPr>
              <a:t>I. Meningeomy </a:t>
            </a:r>
            <a:endParaRPr lang="en-US" altLang="cs-CZ" sz="3200" dirty="0" smtClean="0">
              <a:solidFill>
                <a:srgbClr val="FFFF00"/>
              </a:solidFill>
              <a:effectLst/>
            </a:endParaRPr>
          </a:p>
        </p:txBody>
      </p:sp>
      <p:sp>
        <p:nvSpPr>
          <p:cNvPr id="58371" name="Rectangle 3"/>
          <p:cNvSpPr>
            <a:spLocks noGrp="1" noChangeArrowheads="1"/>
          </p:cNvSpPr>
          <p:nvPr>
            <p:ph type="body" idx="1"/>
          </p:nvPr>
        </p:nvSpPr>
        <p:spPr/>
        <p:txBody>
          <a:bodyPr/>
          <a:lstStyle/>
          <a:p>
            <a:pPr eaLnBrk="1" hangingPunct="1">
              <a:lnSpc>
                <a:spcPct val="80000"/>
              </a:lnSpc>
              <a:defRPr/>
            </a:pPr>
            <a:r>
              <a:rPr lang="en-US" altLang="cs-CZ" sz="2000" b="1" dirty="0" smtClean="0">
                <a:solidFill>
                  <a:srgbClr val="FFFF00"/>
                </a:solidFill>
              </a:rPr>
              <a:t>Grade I</a:t>
            </a:r>
            <a:r>
              <a:rPr lang="cs-CZ" altLang="cs-CZ" sz="2000" b="1" dirty="0" smtClean="0">
                <a:solidFill>
                  <a:srgbClr val="FFFF00"/>
                </a:solidFill>
              </a:rPr>
              <a:t> </a:t>
            </a:r>
            <a:r>
              <a:rPr lang="en-US" altLang="cs-CZ" sz="2000" b="1" dirty="0" smtClean="0"/>
              <a:t>: </a:t>
            </a:r>
            <a:r>
              <a:rPr lang="cs-CZ" altLang="cs-CZ" sz="2000" b="1" dirty="0" err="1" smtClean="0"/>
              <a:t>minimáílní</a:t>
            </a:r>
            <a:r>
              <a:rPr lang="cs-CZ" altLang="cs-CZ" sz="2000" b="1" dirty="0" smtClean="0"/>
              <a:t> risk </a:t>
            </a:r>
            <a:r>
              <a:rPr lang="cs-CZ" altLang="cs-CZ" sz="2000" b="1" dirty="0" err="1" smtClean="0"/>
              <a:t>rekurence</a:t>
            </a:r>
            <a:r>
              <a:rPr lang="cs-CZ" altLang="cs-CZ" sz="2000" b="1" dirty="0" smtClean="0"/>
              <a:t> a progresivního  růstu</a:t>
            </a:r>
            <a:endParaRPr lang="cs-CZ" altLang="cs-CZ" sz="2000" dirty="0" smtClean="0"/>
          </a:p>
          <a:p>
            <a:pPr eaLnBrk="1" hangingPunct="1">
              <a:lnSpc>
                <a:spcPct val="80000"/>
              </a:lnSpc>
              <a:defRPr/>
            </a:pPr>
            <a:endParaRPr lang="cs-CZ" altLang="cs-CZ" sz="2000" dirty="0" smtClean="0"/>
          </a:p>
          <a:p>
            <a:pPr eaLnBrk="1" hangingPunct="1">
              <a:lnSpc>
                <a:spcPct val="80000"/>
              </a:lnSpc>
              <a:buFontTx/>
              <a:buNone/>
              <a:defRPr/>
            </a:pPr>
            <a:endParaRPr lang="cs-CZ" altLang="cs-CZ" sz="2000" dirty="0" smtClean="0"/>
          </a:p>
          <a:p>
            <a:pPr eaLnBrk="1" hangingPunct="1">
              <a:lnSpc>
                <a:spcPct val="80000"/>
              </a:lnSpc>
              <a:defRPr/>
            </a:pPr>
            <a:r>
              <a:rPr lang="en-US" altLang="cs-CZ" sz="2000" b="1" dirty="0" smtClean="0">
                <a:solidFill>
                  <a:srgbClr val="FFFF00"/>
                </a:solidFill>
              </a:rPr>
              <a:t>Grade II</a:t>
            </a:r>
            <a:r>
              <a:rPr lang="cs-CZ" altLang="cs-CZ" sz="2000" b="1" dirty="0" smtClean="0">
                <a:solidFill>
                  <a:srgbClr val="FFFF00"/>
                </a:solidFill>
              </a:rPr>
              <a:t> -</a:t>
            </a:r>
            <a:r>
              <a:rPr lang="en-US" altLang="cs-CZ" sz="2000" b="1" dirty="0" smtClean="0"/>
              <a:t> </a:t>
            </a:r>
            <a:r>
              <a:rPr lang="cs-CZ" altLang="cs-CZ" sz="2000" b="1" dirty="0" smtClean="0"/>
              <a:t>atypický : vyšší riziko </a:t>
            </a:r>
            <a:r>
              <a:rPr lang="cs-CZ" altLang="cs-CZ" sz="2000" b="1" dirty="0" err="1" smtClean="0"/>
              <a:t>rekurence</a:t>
            </a:r>
            <a:r>
              <a:rPr lang="cs-CZ" altLang="cs-CZ" sz="2000" b="1" dirty="0" smtClean="0"/>
              <a:t> a progresivního růstu</a:t>
            </a:r>
            <a:endParaRPr lang="cs-CZ" altLang="cs-CZ" sz="2000" dirty="0" smtClean="0"/>
          </a:p>
          <a:p>
            <a:pPr eaLnBrk="1" hangingPunct="1">
              <a:lnSpc>
                <a:spcPct val="80000"/>
              </a:lnSpc>
              <a:defRPr/>
            </a:pPr>
            <a:endParaRPr lang="cs-CZ" altLang="cs-CZ" sz="2000" dirty="0" smtClean="0"/>
          </a:p>
          <a:p>
            <a:pPr eaLnBrk="1" hangingPunct="1">
              <a:lnSpc>
                <a:spcPct val="80000"/>
              </a:lnSpc>
              <a:buFontTx/>
              <a:buNone/>
              <a:defRPr/>
            </a:pPr>
            <a:endParaRPr lang="cs-CZ" altLang="cs-CZ" sz="2000" dirty="0" smtClean="0"/>
          </a:p>
          <a:p>
            <a:pPr eaLnBrk="1" hangingPunct="1">
              <a:lnSpc>
                <a:spcPct val="80000"/>
              </a:lnSpc>
              <a:defRPr/>
            </a:pPr>
            <a:endParaRPr lang="cs-CZ" altLang="cs-CZ" sz="2000" b="1" dirty="0" smtClean="0"/>
          </a:p>
          <a:p>
            <a:pPr eaLnBrk="1" hangingPunct="1">
              <a:lnSpc>
                <a:spcPct val="80000"/>
              </a:lnSpc>
              <a:defRPr/>
            </a:pPr>
            <a:r>
              <a:rPr lang="en-US" altLang="cs-CZ" sz="2000" b="1" dirty="0" smtClean="0">
                <a:solidFill>
                  <a:srgbClr val="FFFF00"/>
                </a:solidFill>
              </a:rPr>
              <a:t>Grade III</a:t>
            </a:r>
            <a:r>
              <a:rPr lang="cs-CZ" altLang="cs-CZ" sz="2000" b="1" dirty="0" smtClean="0">
                <a:solidFill>
                  <a:srgbClr val="FFFF00"/>
                </a:solidFill>
              </a:rPr>
              <a:t> </a:t>
            </a:r>
            <a:r>
              <a:rPr lang="cs-CZ" altLang="cs-CZ" sz="2000" dirty="0" smtClean="0"/>
              <a:t>– </a:t>
            </a:r>
            <a:r>
              <a:rPr lang="cs-CZ" altLang="cs-CZ" sz="2000" b="1" dirty="0" smtClean="0"/>
              <a:t>maligní : vysoké riziko </a:t>
            </a:r>
            <a:r>
              <a:rPr lang="cs-CZ" altLang="cs-CZ" sz="2000" b="1" dirty="0" err="1" smtClean="0"/>
              <a:t>rekurence</a:t>
            </a:r>
            <a:r>
              <a:rPr lang="cs-CZ" altLang="cs-CZ" sz="2000" b="1" dirty="0" smtClean="0"/>
              <a:t> a agresivní růst</a:t>
            </a:r>
            <a:endParaRPr lang="en-US" altLang="cs-CZ" sz="2000" b="1"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algn="ctr" eaLnBrk="1" hangingPunct="1">
              <a:defRPr/>
            </a:pPr>
            <a:r>
              <a:rPr lang="cs-CZ" altLang="cs-CZ" b="1" dirty="0" smtClean="0">
                <a:solidFill>
                  <a:srgbClr val="FFC000"/>
                </a:solidFill>
              </a:rPr>
              <a:t>    </a:t>
            </a:r>
            <a:r>
              <a:rPr lang="cs-CZ" altLang="cs-CZ" b="1" dirty="0" smtClean="0">
                <a:solidFill>
                  <a:srgbClr val="FFFF00"/>
                </a:solidFill>
              </a:rPr>
              <a:t>Meningeomy</a:t>
            </a:r>
          </a:p>
        </p:txBody>
      </p:sp>
      <p:sp>
        <p:nvSpPr>
          <p:cNvPr id="52227" name="Rectangle 3"/>
          <p:cNvSpPr>
            <a:spLocks noGrp="1" noChangeArrowheads="1"/>
          </p:cNvSpPr>
          <p:nvPr>
            <p:ph type="body" idx="1"/>
          </p:nvPr>
        </p:nvSpPr>
        <p:spPr>
          <a:xfrm>
            <a:off x="395288" y="1844675"/>
            <a:ext cx="8229600" cy="4114800"/>
          </a:xfrm>
        </p:spPr>
        <p:txBody>
          <a:bodyPr/>
          <a:lstStyle/>
          <a:p>
            <a:pPr eaLnBrk="1" hangingPunct="1">
              <a:defRPr/>
            </a:pPr>
            <a:r>
              <a:rPr lang="cs-CZ" altLang="cs-CZ" sz="2800" dirty="0">
                <a:solidFill>
                  <a:srgbClr val="FF0000"/>
                </a:solidFill>
                <a:effectLst/>
              </a:rPr>
              <a:t>Chirurgické odstranění </a:t>
            </a:r>
            <a:r>
              <a:rPr lang="cs-CZ" altLang="cs-CZ" sz="2800" dirty="0" err="1" smtClean="0">
                <a:effectLst/>
              </a:rPr>
              <a:t>meningeomu</a:t>
            </a:r>
            <a:r>
              <a:rPr lang="cs-CZ" altLang="cs-CZ" sz="2800" dirty="0" smtClean="0">
                <a:effectLst/>
              </a:rPr>
              <a:t> </a:t>
            </a:r>
            <a:r>
              <a:rPr lang="cs-CZ" altLang="cs-CZ" sz="2800" dirty="0">
                <a:effectLst/>
              </a:rPr>
              <a:t>je optimální léčebnou metodou, jejímž cílem je radikální resekce jako prevence možné recidivy</a:t>
            </a:r>
          </a:p>
          <a:p>
            <a:pPr eaLnBrk="1" hangingPunct="1">
              <a:defRPr/>
            </a:pPr>
            <a:endParaRPr lang="cs-CZ" altLang="cs-CZ" sz="2800" dirty="0">
              <a:effectLst/>
            </a:endParaRPr>
          </a:p>
          <a:p>
            <a:pPr eaLnBrk="1" hangingPunct="1">
              <a:defRPr/>
            </a:pPr>
            <a:r>
              <a:rPr lang="cs-CZ" altLang="cs-CZ" sz="2800" dirty="0">
                <a:effectLst/>
              </a:rPr>
              <a:t>Další modality terapie:</a:t>
            </a:r>
          </a:p>
          <a:p>
            <a:pPr eaLnBrk="1" hangingPunct="1">
              <a:defRPr/>
            </a:pPr>
            <a:r>
              <a:rPr lang="cs-CZ" altLang="cs-CZ" sz="2800" dirty="0">
                <a:effectLst/>
              </a:rPr>
              <a:t>radioterapie</a:t>
            </a:r>
          </a:p>
          <a:p>
            <a:pPr eaLnBrk="1" hangingPunct="1">
              <a:defRPr/>
            </a:pPr>
            <a:r>
              <a:rPr lang="cs-CZ" altLang="cs-CZ" sz="2800" dirty="0">
                <a:effectLst/>
              </a:rPr>
              <a:t>farmakoterapie</a:t>
            </a:r>
          </a:p>
          <a:p>
            <a:pPr eaLnBrk="1" hangingPunct="1">
              <a:defRPr/>
            </a:pPr>
            <a:r>
              <a:rPr lang="cs-CZ" altLang="cs-CZ" sz="2800" dirty="0" err="1">
                <a:effectLst/>
              </a:rPr>
              <a:t>endovaskulární</a:t>
            </a:r>
            <a:r>
              <a:rPr lang="cs-CZ" altLang="cs-CZ" sz="2800" dirty="0">
                <a:effectLst/>
              </a:rPr>
              <a:t> embolizace</a:t>
            </a:r>
          </a:p>
          <a:p>
            <a:pPr eaLnBrk="1" hangingPunct="1">
              <a:defRPr/>
            </a:pPr>
            <a:r>
              <a:rPr lang="cs-CZ" altLang="cs-CZ" sz="2800" dirty="0">
                <a:effectLst/>
              </a:rPr>
              <a:t>observace </a:t>
            </a:r>
          </a:p>
          <a:p>
            <a:pPr marL="0" indent="0" eaLnBrk="1" hangingPunct="1">
              <a:buNone/>
              <a:defRPr/>
            </a:pPr>
            <a:endParaRPr lang="cs-CZ" altLang="cs-CZ" dirty="0">
              <a:solidFill>
                <a:schemeClr val="bg1"/>
              </a:solidFill>
            </a:endParaRPr>
          </a:p>
          <a:p>
            <a:pPr eaLnBrk="1" hangingPunct="1">
              <a:defRPr/>
            </a:pPr>
            <a:endParaRPr lang="cs-CZ" altLang="cs-CZ" dirty="0" smtClean="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55576" y="-387424"/>
            <a:ext cx="8229600" cy="1384301"/>
          </a:xfrm>
        </p:spPr>
        <p:txBody>
          <a:bodyPr>
            <a:normAutofit/>
          </a:bodyPr>
          <a:lstStyle/>
          <a:p>
            <a:pPr eaLnBrk="1" hangingPunct="1">
              <a:defRPr/>
            </a:pPr>
            <a:r>
              <a:rPr lang="cs-CZ" altLang="cs-CZ" sz="3600" b="1" dirty="0" smtClean="0">
                <a:solidFill>
                  <a:srgbClr val="FFC000"/>
                </a:solidFill>
              </a:rPr>
              <a:t>     </a:t>
            </a:r>
            <a:r>
              <a:rPr lang="cs-CZ" altLang="cs-CZ" sz="3600" b="1" dirty="0" err="1" smtClean="0">
                <a:solidFill>
                  <a:srgbClr val="FFFF00"/>
                </a:solidFill>
                <a:effectLst/>
              </a:rPr>
              <a:t>Meningeomy</a:t>
            </a:r>
            <a:r>
              <a:rPr lang="cs-CZ" altLang="cs-CZ" sz="3600" b="1" dirty="0" smtClean="0">
                <a:solidFill>
                  <a:srgbClr val="FFFF00"/>
                </a:solidFill>
                <a:effectLst/>
              </a:rPr>
              <a:t> - lokalizace</a:t>
            </a:r>
            <a:endParaRPr lang="en-US" altLang="cs-CZ" sz="3600" b="1" dirty="0" smtClean="0">
              <a:solidFill>
                <a:srgbClr val="FFFF00"/>
              </a:solidFill>
              <a:effectLst/>
            </a:endParaRPr>
          </a:p>
        </p:txBody>
      </p:sp>
      <p:pic>
        <p:nvPicPr>
          <p:cNvPr id="21507" name="Picture 6" descr=" Classification of meningiomas"/>
          <p:cNvPicPr>
            <a:picLocks noGrp="1" noChangeAspect="1" noChangeArrowheads="1"/>
          </p:cNvPicPr>
          <p:nvPr>
            <p:ph type="body" idx="1"/>
          </p:nvPr>
        </p:nvPicPr>
        <p:blipFill>
          <a:blip r:embed="rId2" cstate="print"/>
          <a:srcRect/>
          <a:stretch>
            <a:fillRect/>
          </a:stretch>
        </p:blipFill>
        <p:spPr>
          <a:xfrm>
            <a:off x="1331913" y="661988"/>
            <a:ext cx="6480175" cy="6196012"/>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600" dirty="0" smtClean="0">
                <a:solidFill>
                  <a:srgbClr val="FFFF00"/>
                </a:solidFill>
                <a:effectLst/>
              </a:rPr>
              <a:t>Osnova sdělení</a:t>
            </a:r>
            <a:endParaRPr lang="cs-CZ" sz="3600" dirty="0">
              <a:solidFill>
                <a:srgbClr val="FFFF00"/>
              </a:solidFill>
              <a:effectLst/>
            </a:endParaRPr>
          </a:p>
        </p:txBody>
      </p:sp>
      <p:sp>
        <p:nvSpPr>
          <p:cNvPr id="3" name="Zástupný symbol pro obsah 2"/>
          <p:cNvSpPr>
            <a:spLocks noGrp="1"/>
          </p:cNvSpPr>
          <p:nvPr>
            <p:ph idx="1"/>
          </p:nvPr>
        </p:nvSpPr>
        <p:spPr>
          <a:ln>
            <a:noFill/>
          </a:ln>
        </p:spPr>
        <p:txBody>
          <a:bodyPr/>
          <a:lstStyle/>
          <a:p>
            <a:pPr>
              <a:buFontTx/>
              <a:buChar char="-"/>
            </a:pPr>
            <a:r>
              <a:rPr lang="cs-CZ" sz="2400" dirty="0" smtClean="0">
                <a:effectLst/>
                <a:latin typeface="Times New Roman" pitchFamily="18" charset="0"/>
                <a:cs typeface="Times New Roman" pitchFamily="18" charset="0"/>
              </a:rPr>
              <a:t>klasifikace nádorů</a:t>
            </a:r>
          </a:p>
          <a:p>
            <a:pPr>
              <a:buNone/>
            </a:pPr>
            <a:r>
              <a:rPr lang="cs-CZ" sz="2400" dirty="0" smtClean="0">
                <a:effectLst/>
                <a:latin typeface="Times New Roman" pitchFamily="18" charset="0"/>
                <a:cs typeface="Times New Roman" pitchFamily="18" charset="0"/>
              </a:rPr>
              <a:t>-   </a:t>
            </a:r>
            <a:r>
              <a:rPr lang="cs-CZ" sz="2400" dirty="0" err="1" smtClean="0">
                <a:effectLst/>
                <a:latin typeface="Times New Roman" pitchFamily="18" charset="0"/>
                <a:cs typeface="Times New Roman" pitchFamily="18" charset="0"/>
              </a:rPr>
              <a:t>neurodiagnostika</a:t>
            </a:r>
            <a:endParaRPr lang="cs-CZ" sz="2400" dirty="0" smtClean="0">
              <a:effectLst/>
              <a:latin typeface="Times New Roman" pitchFamily="18" charset="0"/>
              <a:cs typeface="Times New Roman" pitchFamily="18" charset="0"/>
            </a:endParaRPr>
          </a:p>
          <a:p>
            <a:pPr>
              <a:buNone/>
            </a:pPr>
            <a:r>
              <a:rPr lang="cs-CZ" sz="2400" dirty="0" smtClean="0">
                <a:effectLst/>
                <a:latin typeface="Times New Roman" pitchFamily="18" charset="0"/>
                <a:cs typeface="Times New Roman" pitchFamily="18" charset="0"/>
              </a:rPr>
              <a:t>-   možnosti terapie jednotlivých nádorových skupin:</a:t>
            </a:r>
          </a:p>
          <a:p>
            <a:pPr>
              <a:buNone/>
            </a:pPr>
            <a:r>
              <a:rPr lang="cs-CZ" sz="2400" dirty="0" smtClean="0">
                <a:effectLst/>
                <a:latin typeface="Times New Roman" pitchFamily="18" charset="0"/>
                <a:cs typeface="Times New Roman" pitchFamily="18" charset="0"/>
              </a:rPr>
              <a:t>    meningeom,meta, gliom</a:t>
            </a:r>
          </a:p>
          <a:p>
            <a:pPr>
              <a:buFontTx/>
              <a:buChar char="-"/>
            </a:pPr>
            <a:r>
              <a:rPr lang="cs-CZ" sz="2400" dirty="0" smtClean="0">
                <a:effectLst/>
                <a:latin typeface="Times New Roman" pitchFamily="18" charset="0"/>
                <a:cs typeface="Times New Roman" pitchFamily="18" charset="0"/>
              </a:rPr>
              <a:t>peroperační neurofyziologie - </a:t>
            </a:r>
            <a:r>
              <a:rPr lang="cs-CZ" sz="2400" dirty="0" err="1" smtClean="0">
                <a:effectLst/>
                <a:latin typeface="Times New Roman" pitchFamily="18" charset="0"/>
                <a:cs typeface="Times New Roman" pitchFamily="18" charset="0"/>
              </a:rPr>
              <a:t>awake</a:t>
            </a:r>
            <a:r>
              <a:rPr lang="cs-CZ" sz="2400" dirty="0" smtClean="0">
                <a:effectLst/>
                <a:latin typeface="Times New Roman" pitchFamily="18" charset="0"/>
                <a:cs typeface="Times New Roman" pitchFamily="18" charset="0"/>
              </a:rPr>
              <a:t> </a:t>
            </a:r>
          </a:p>
          <a:p>
            <a:pPr>
              <a:buFontTx/>
              <a:buChar char="-"/>
            </a:pPr>
            <a:r>
              <a:rPr lang="cs-CZ" sz="2400" dirty="0" smtClean="0">
                <a:effectLst/>
                <a:latin typeface="Times New Roman" pitchFamily="18" charset="0"/>
                <a:cs typeface="Times New Roman" pitchFamily="18" charset="0"/>
              </a:rPr>
              <a:t>organizace </a:t>
            </a:r>
            <a:r>
              <a:rPr lang="cs-CZ" sz="2400" dirty="0" err="1" smtClean="0">
                <a:effectLst/>
                <a:latin typeface="Times New Roman" pitchFamily="18" charset="0"/>
                <a:cs typeface="Times New Roman" pitchFamily="18" charset="0"/>
              </a:rPr>
              <a:t>neuroonkologické</a:t>
            </a:r>
            <a:r>
              <a:rPr lang="cs-CZ" sz="2400" dirty="0" smtClean="0">
                <a:effectLst/>
                <a:latin typeface="Times New Roman" pitchFamily="18" charset="0"/>
                <a:cs typeface="Times New Roman" pitchFamily="18" charset="0"/>
              </a:rPr>
              <a:t> péče ČR</a:t>
            </a:r>
          </a:p>
          <a:p>
            <a:pPr>
              <a:buFontTx/>
              <a:buChar char="-"/>
            </a:pPr>
            <a:r>
              <a:rPr lang="cs-CZ" sz="2400" dirty="0" smtClean="0">
                <a:effectLst/>
                <a:latin typeface="Times New Roman" pitchFamily="18" charset="0"/>
                <a:cs typeface="Times New Roman" pitchFamily="18" charset="0"/>
              </a:rPr>
              <a:t>NOC Brno, MOÚ</a:t>
            </a:r>
          </a:p>
          <a:p>
            <a:pPr>
              <a:buNone/>
            </a:pPr>
            <a:r>
              <a:rPr lang="cs-CZ" sz="2400" dirty="0" smtClean="0">
                <a:effectLst/>
                <a:latin typeface="Times New Roman" pitchFamily="18" charset="0"/>
                <a:cs typeface="Times New Roman" pitchFamily="18" charset="0"/>
              </a:rPr>
              <a:t>-   organizace NCHK konziliární služby</a:t>
            </a:r>
          </a:p>
          <a:p>
            <a:pPr>
              <a:buFont typeface="Wingdings" pitchFamily="2" charset="2"/>
              <a:buChar char="q"/>
            </a:pPr>
            <a:endParaRPr lang="cs-CZ" sz="2800" dirty="0" smtClean="0">
              <a:effectLst/>
              <a:latin typeface="Times New Roman" pitchFamily="18" charset="0"/>
              <a:cs typeface="Times New Roman" pitchFamily="18" charset="0"/>
            </a:endParaRPr>
          </a:p>
          <a:p>
            <a:pPr>
              <a:buNone/>
            </a:pPr>
            <a:endParaRPr lang="cs-CZ" sz="2800"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pPr eaLnBrk="1" hangingPunct="1">
              <a:defRPr/>
            </a:pPr>
            <a:r>
              <a:rPr lang="cs-CZ" altLang="cs-CZ" sz="4000" b="1" dirty="0" err="1" smtClean="0">
                <a:solidFill>
                  <a:srgbClr val="FFFF00"/>
                </a:solidFill>
                <a:effectLst/>
              </a:rPr>
              <a:t>Konvexitární</a:t>
            </a:r>
            <a:r>
              <a:rPr lang="cs-CZ" altLang="cs-CZ" sz="4000" b="1" dirty="0" smtClean="0">
                <a:solidFill>
                  <a:srgbClr val="FFFF00"/>
                </a:solidFill>
                <a:effectLst/>
              </a:rPr>
              <a:t> Meningeomy</a:t>
            </a:r>
            <a:endParaRPr lang="en-US" altLang="cs-CZ" sz="4000" b="1" dirty="0" smtClean="0">
              <a:solidFill>
                <a:srgbClr val="FFFF00"/>
              </a:solidFill>
              <a:effectLst/>
            </a:endParaRPr>
          </a:p>
        </p:txBody>
      </p:sp>
      <p:pic>
        <p:nvPicPr>
          <p:cNvPr id="24579" name="Picture 5" descr=" Convexity meningioma"/>
          <p:cNvPicPr>
            <a:picLocks noChangeAspect="1" noChangeArrowheads="1"/>
          </p:cNvPicPr>
          <p:nvPr/>
        </p:nvPicPr>
        <p:blipFill>
          <a:blip r:embed="rId2" cstate="print"/>
          <a:srcRect/>
          <a:stretch>
            <a:fillRect/>
          </a:stretch>
        </p:blipFill>
        <p:spPr bwMode="auto">
          <a:xfrm>
            <a:off x="0" y="3356992"/>
            <a:ext cx="2657475" cy="3068637"/>
          </a:xfrm>
          <a:prstGeom prst="rect">
            <a:avLst/>
          </a:prstGeom>
          <a:noFill/>
          <a:ln w="9525">
            <a:noFill/>
            <a:miter lim="800000"/>
            <a:headEnd/>
            <a:tailEnd/>
          </a:ln>
        </p:spPr>
      </p:pic>
      <p:sp>
        <p:nvSpPr>
          <p:cNvPr id="59398" name="Rectangle 6"/>
          <p:cNvSpPr>
            <a:spLocks noGrp="1" noChangeArrowheads="1"/>
          </p:cNvSpPr>
          <p:nvPr>
            <p:ph type="body" idx="1"/>
          </p:nvPr>
        </p:nvSpPr>
        <p:spPr>
          <a:xfrm>
            <a:off x="-5365750" y="6092825"/>
            <a:ext cx="2305050" cy="155575"/>
          </a:xfrm>
        </p:spPr>
        <p:txBody>
          <a:bodyPr>
            <a:normAutofit fontScale="92500" lnSpcReduction="20000"/>
          </a:bodyPr>
          <a:lstStyle/>
          <a:p>
            <a:pPr eaLnBrk="1" hangingPunct="1">
              <a:lnSpc>
                <a:spcPct val="80000"/>
              </a:lnSpc>
              <a:defRPr/>
            </a:pPr>
            <a:endParaRPr lang="en-US" altLang="cs-CZ" sz="800" smtClean="0"/>
          </a:p>
        </p:txBody>
      </p:sp>
      <p:pic>
        <p:nvPicPr>
          <p:cNvPr id="24581" name="Picture 7" descr=" Resection of convexity meningiomas"/>
          <p:cNvPicPr>
            <a:picLocks noChangeAspect="1" noChangeArrowheads="1"/>
          </p:cNvPicPr>
          <p:nvPr/>
        </p:nvPicPr>
        <p:blipFill>
          <a:blip r:embed="rId3" cstate="print"/>
          <a:srcRect/>
          <a:stretch>
            <a:fillRect/>
          </a:stretch>
        </p:blipFill>
        <p:spPr bwMode="auto">
          <a:xfrm>
            <a:off x="2699792" y="1916832"/>
            <a:ext cx="6299200" cy="45593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750" y="0"/>
            <a:ext cx="8229600" cy="1384300"/>
          </a:xfrm>
        </p:spPr>
        <p:txBody>
          <a:bodyPr>
            <a:normAutofit/>
          </a:bodyPr>
          <a:lstStyle/>
          <a:p>
            <a:pPr eaLnBrk="1" hangingPunct="1">
              <a:defRPr/>
            </a:pPr>
            <a:r>
              <a:rPr lang="cs-CZ" altLang="cs-CZ" sz="4000" b="1" dirty="0" smtClean="0">
                <a:solidFill>
                  <a:srgbClr val="FFFF00"/>
                </a:solidFill>
                <a:effectLst/>
              </a:rPr>
              <a:t>    </a:t>
            </a:r>
            <a:r>
              <a:rPr lang="cs-CZ" altLang="cs-CZ" sz="4000" b="1" dirty="0" err="1" smtClean="0">
                <a:solidFill>
                  <a:srgbClr val="FFFF00"/>
                </a:solidFill>
                <a:effectLst/>
              </a:rPr>
              <a:t>Parasagitální</a:t>
            </a:r>
            <a:r>
              <a:rPr lang="cs-CZ" altLang="cs-CZ" sz="4000" b="1" dirty="0" smtClean="0">
                <a:solidFill>
                  <a:srgbClr val="FFFF00"/>
                </a:solidFill>
                <a:effectLst/>
              </a:rPr>
              <a:t> Meningeomy</a:t>
            </a:r>
            <a:endParaRPr lang="en-US" altLang="cs-CZ" sz="4000" b="1" dirty="0" smtClean="0">
              <a:solidFill>
                <a:srgbClr val="FFFF00"/>
              </a:solidFill>
              <a:effectLst/>
            </a:endParaRPr>
          </a:p>
        </p:txBody>
      </p:sp>
      <p:pic>
        <p:nvPicPr>
          <p:cNvPr id="25603" name="Picture 4" descr=" Large parasagittal meningioma"/>
          <p:cNvPicPr>
            <a:picLocks noGrp="1" noChangeAspect="1" noChangeArrowheads="1"/>
          </p:cNvPicPr>
          <p:nvPr>
            <p:ph type="body" idx="1"/>
          </p:nvPr>
        </p:nvPicPr>
        <p:blipFill>
          <a:blip r:embed="rId2" cstate="print"/>
          <a:srcRect/>
          <a:stretch>
            <a:fillRect/>
          </a:stretch>
        </p:blipFill>
        <p:spPr>
          <a:xfrm>
            <a:off x="0" y="3500438"/>
            <a:ext cx="3038475" cy="3106737"/>
          </a:xfrm>
          <a:noFill/>
        </p:spPr>
      </p:pic>
      <p:pic>
        <p:nvPicPr>
          <p:cNvPr id="25604" name="Picture 5" descr=" Resection of parasagittal meningiomas"/>
          <p:cNvPicPr>
            <a:picLocks noChangeAspect="1" noChangeArrowheads="1"/>
          </p:cNvPicPr>
          <p:nvPr/>
        </p:nvPicPr>
        <p:blipFill>
          <a:blip r:embed="rId3" cstate="print"/>
          <a:srcRect/>
          <a:stretch>
            <a:fillRect/>
          </a:stretch>
        </p:blipFill>
        <p:spPr bwMode="auto">
          <a:xfrm>
            <a:off x="3059113" y="1473200"/>
            <a:ext cx="6084887" cy="5086350"/>
          </a:xfrm>
          <a:prstGeom prst="rect">
            <a:avLst/>
          </a:prstGeom>
          <a:noFill/>
          <a:ln w="9525">
            <a:noFill/>
            <a:miter lim="800000"/>
            <a:headEnd/>
            <a:tailEnd/>
          </a:ln>
        </p:spPr>
      </p:pic>
      <p:pic>
        <p:nvPicPr>
          <p:cNvPr id="25605" name="Picture 6"/>
          <p:cNvPicPr>
            <a:picLocks noChangeAspect="1" noChangeArrowheads="1"/>
          </p:cNvPicPr>
          <p:nvPr/>
        </p:nvPicPr>
        <p:blipFill>
          <a:blip r:embed="rId4" cstate="print"/>
          <a:srcRect l="24193" r="22473"/>
          <a:stretch>
            <a:fillRect/>
          </a:stretch>
        </p:blipFill>
        <p:spPr bwMode="auto">
          <a:xfrm>
            <a:off x="467544" y="1124744"/>
            <a:ext cx="2519958" cy="2429058"/>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1b kopie"/>
          <p:cNvPicPr>
            <a:picLocks noChangeAspect="1" noChangeArrowheads="1"/>
          </p:cNvPicPr>
          <p:nvPr/>
        </p:nvPicPr>
        <p:blipFill>
          <a:blip r:embed="rId2" cstate="print"/>
          <a:srcRect r="4552" b="12604"/>
          <a:stretch>
            <a:fillRect/>
          </a:stretch>
        </p:blipFill>
        <p:spPr bwMode="auto">
          <a:xfrm>
            <a:off x="0" y="0"/>
            <a:ext cx="5292725" cy="3500438"/>
          </a:xfrm>
          <a:prstGeom prst="rect">
            <a:avLst/>
          </a:prstGeom>
          <a:noFill/>
          <a:ln w="9525">
            <a:noFill/>
            <a:miter lim="800000"/>
            <a:headEnd/>
            <a:tailEnd/>
          </a:ln>
        </p:spPr>
      </p:pic>
      <p:pic>
        <p:nvPicPr>
          <p:cNvPr id="41987" name="Picture 5" descr="3a kopie"/>
          <p:cNvPicPr>
            <a:picLocks noChangeAspect="1" noChangeArrowheads="1"/>
          </p:cNvPicPr>
          <p:nvPr/>
        </p:nvPicPr>
        <p:blipFill>
          <a:blip r:embed="rId3" cstate="print"/>
          <a:srcRect t="5783" r="11913"/>
          <a:stretch>
            <a:fillRect/>
          </a:stretch>
        </p:blipFill>
        <p:spPr bwMode="auto">
          <a:xfrm>
            <a:off x="4284663" y="3240088"/>
            <a:ext cx="4681537" cy="3617912"/>
          </a:xfrm>
          <a:prstGeom prst="rect">
            <a:avLst/>
          </a:prstGeom>
          <a:noFill/>
          <a:ln w="9525">
            <a:noFill/>
            <a:miter lim="800000"/>
            <a:headEnd/>
            <a:tailEnd/>
          </a:ln>
        </p:spPr>
      </p:pic>
      <p:pic>
        <p:nvPicPr>
          <p:cNvPr id="4" name="Picture 5" descr="x2"/>
          <p:cNvPicPr>
            <a:picLocks noChangeAspect="1" noChangeArrowheads="1"/>
          </p:cNvPicPr>
          <p:nvPr/>
        </p:nvPicPr>
        <p:blipFill>
          <a:blip r:embed="rId4" cstate="print"/>
          <a:srcRect/>
          <a:stretch>
            <a:fillRect/>
          </a:stretch>
        </p:blipFill>
        <p:spPr bwMode="auto">
          <a:xfrm>
            <a:off x="6012160" y="0"/>
            <a:ext cx="2448272" cy="323830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274638"/>
            <a:ext cx="8928992" cy="1143000"/>
          </a:xfrm>
        </p:spPr>
        <p:txBody>
          <a:bodyPr/>
          <a:lstStyle/>
          <a:p>
            <a:pPr algn="ctr"/>
            <a:r>
              <a:rPr lang="cs-CZ" b="1" dirty="0" smtClean="0">
                <a:solidFill>
                  <a:srgbClr val="FF0000"/>
                </a:solidFill>
                <a:effectLst/>
              </a:rPr>
              <a:t>II. Meta</a:t>
            </a:r>
            <a:endParaRPr lang="cs-CZ" b="1" dirty="0">
              <a:solidFill>
                <a:srgbClr val="FF0000"/>
              </a:solidFill>
              <a:effectLst/>
            </a:endParaRPr>
          </a:p>
        </p:txBody>
      </p:sp>
      <p:sp>
        <p:nvSpPr>
          <p:cNvPr id="2" name="Zástupný symbol pro obsah 1"/>
          <p:cNvSpPr>
            <a:spLocks noGrp="1"/>
          </p:cNvSpPr>
          <p:nvPr>
            <p:ph idx="1"/>
          </p:nvPr>
        </p:nvSpPr>
        <p:spPr>
          <a:xfrm>
            <a:off x="889229" y="1773940"/>
            <a:ext cx="8219256" cy="4569371"/>
          </a:xfrm>
        </p:spPr>
        <p:txBody>
          <a:bodyPr>
            <a:normAutofit/>
          </a:bodyPr>
          <a:lstStyle/>
          <a:p>
            <a:r>
              <a:rPr lang="cs-CZ" sz="2400" b="1" dirty="0" smtClean="0"/>
              <a:t>Mozkové metastázy v průběhu onemocnění</a:t>
            </a:r>
            <a:br>
              <a:rPr lang="cs-CZ" sz="2400" b="1" dirty="0" smtClean="0"/>
            </a:br>
            <a:r>
              <a:rPr lang="cs-CZ" sz="2400" b="1" dirty="0" smtClean="0"/>
              <a:t>u 20-40%.</a:t>
            </a:r>
          </a:p>
          <a:p>
            <a:endParaRPr lang="cs-CZ" sz="2400" b="1" dirty="0" smtClean="0"/>
          </a:p>
          <a:p>
            <a:r>
              <a:rPr lang="cs-CZ" sz="2400" b="1" dirty="0" smtClean="0"/>
              <a:t>První manifestace nádoru v 15%.</a:t>
            </a:r>
          </a:p>
          <a:p>
            <a:pPr marL="0" indent="0">
              <a:buNone/>
            </a:pPr>
            <a:endParaRPr lang="cs-CZ" sz="2400" b="1" dirty="0" smtClean="0"/>
          </a:p>
          <a:p>
            <a:r>
              <a:rPr lang="cs-CZ" sz="2400" b="1" dirty="0" smtClean="0">
                <a:solidFill>
                  <a:srgbClr val="FF0000"/>
                </a:solidFill>
              </a:rPr>
              <a:t>Zvyšující se incidence</a:t>
            </a:r>
            <a:br>
              <a:rPr lang="cs-CZ" sz="2400" b="1" dirty="0" smtClean="0">
                <a:solidFill>
                  <a:srgbClr val="FF0000"/>
                </a:solidFill>
              </a:rPr>
            </a:br>
            <a:r>
              <a:rPr lang="cs-CZ" sz="2400" b="1" dirty="0" smtClean="0"/>
              <a:t>(delší přežití, zlepšující se diagnostika).</a:t>
            </a:r>
            <a:endParaRPr lang="cs-CZ" sz="2400" b="1"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8227" y="4836028"/>
            <a:ext cx="3783806" cy="2021972"/>
          </a:xfrm>
          <a:prstGeom prst="rect">
            <a:avLst/>
          </a:prstGeom>
        </p:spPr>
      </p:pic>
    </p:spTree>
    <p:extLst>
      <p:ext uri="{BB962C8B-B14F-4D97-AF65-F5344CB8AC3E}">
        <p14:creationId xmlns:p14="http://schemas.microsoft.com/office/powerpoint/2010/main" xmlns="" val="1640112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274638"/>
            <a:ext cx="8928992" cy="1143000"/>
          </a:xfrm>
        </p:spPr>
        <p:txBody>
          <a:bodyPr/>
          <a:lstStyle/>
          <a:p>
            <a:pPr algn="ctr"/>
            <a:r>
              <a:rPr lang="cs-CZ" b="1" dirty="0" smtClean="0">
                <a:solidFill>
                  <a:srgbClr val="FFFF00"/>
                </a:solidFill>
                <a:effectLst/>
              </a:rPr>
              <a:t>Meta - četnost</a:t>
            </a:r>
            <a:endParaRPr lang="cs-CZ" b="1" dirty="0">
              <a:solidFill>
                <a:srgbClr val="FFFF00"/>
              </a:solidFill>
              <a:effectLst/>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9512" y="2564904"/>
            <a:ext cx="8784976" cy="3232434"/>
          </a:xfrm>
        </p:spPr>
      </p:pic>
    </p:spTree>
    <p:extLst>
      <p:ext uri="{BB962C8B-B14F-4D97-AF65-F5344CB8AC3E}">
        <p14:creationId xmlns:p14="http://schemas.microsoft.com/office/powerpoint/2010/main" xmlns="" val="23985356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274638"/>
            <a:ext cx="8928992" cy="1143000"/>
          </a:xfrm>
        </p:spPr>
        <p:txBody>
          <a:bodyPr/>
          <a:lstStyle/>
          <a:p>
            <a:pPr algn="ctr"/>
            <a:r>
              <a:rPr lang="cs-CZ" b="1" dirty="0" smtClean="0">
                <a:solidFill>
                  <a:srgbClr val="FFFF00"/>
                </a:solidFill>
              </a:rPr>
              <a:t>Terapeutické možnosti</a:t>
            </a:r>
            <a:endParaRPr lang="cs-CZ" b="1" dirty="0">
              <a:solidFill>
                <a:srgbClr val="FFFF00"/>
              </a:solidFill>
            </a:endParaRPr>
          </a:p>
        </p:txBody>
      </p:sp>
      <p:sp>
        <p:nvSpPr>
          <p:cNvPr id="2" name="Zástupný symbol pro obsah 1"/>
          <p:cNvSpPr>
            <a:spLocks noGrp="1"/>
          </p:cNvSpPr>
          <p:nvPr>
            <p:ph idx="1"/>
          </p:nvPr>
        </p:nvSpPr>
        <p:spPr>
          <a:xfrm>
            <a:off x="457200" y="1600200"/>
            <a:ext cx="8219256" cy="4525963"/>
          </a:xfrm>
        </p:spPr>
        <p:txBody>
          <a:bodyPr>
            <a:normAutofit lnSpcReduction="10000"/>
          </a:bodyPr>
          <a:lstStyle/>
          <a:p>
            <a:endParaRPr lang="cs-CZ" sz="2400" b="1" dirty="0" smtClean="0"/>
          </a:p>
          <a:p>
            <a:r>
              <a:rPr lang="cs-CZ" sz="2400" b="1" dirty="0" smtClean="0">
                <a:solidFill>
                  <a:srgbClr val="FFFF00"/>
                </a:solidFill>
              </a:rPr>
              <a:t>Chirurgická resekce</a:t>
            </a:r>
          </a:p>
          <a:p>
            <a:r>
              <a:rPr lang="cs-CZ" sz="2400" b="1" dirty="0" smtClean="0">
                <a:solidFill>
                  <a:srgbClr val="FFFF00"/>
                </a:solidFill>
              </a:rPr>
              <a:t>Radiochirurgie</a:t>
            </a:r>
          </a:p>
          <a:p>
            <a:r>
              <a:rPr lang="cs-CZ" sz="2400" b="1" dirty="0" smtClean="0">
                <a:solidFill>
                  <a:srgbClr val="FFFF00"/>
                </a:solidFill>
              </a:rPr>
              <a:t>Radioterapie</a:t>
            </a:r>
            <a:r>
              <a:rPr lang="cs-CZ" sz="2400" b="1" dirty="0" smtClean="0"/>
              <a:t/>
            </a:r>
            <a:br>
              <a:rPr lang="cs-CZ" sz="2400" b="1" dirty="0" smtClean="0"/>
            </a:br>
            <a:r>
              <a:rPr lang="cs-CZ" sz="2400" b="1" dirty="0" smtClean="0"/>
              <a:t>(WBRT, IMRT, SIB,</a:t>
            </a:r>
            <a:br>
              <a:rPr lang="cs-CZ" sz="2400" b="1" dirty="0" smtClean="0"/>
            </a:br>
            <a:r>
              <a:rPr lang="cs-CZ" sz="2400" b="1" dirty="0" err="1" smtClean="0"/>
              <a:t>RapidArc</a:t>
            </a:r>
            <a:r>
              <a:rPr lang="cs-CZ" sz="2400" b="1" dirty="0" smtClean="0"/>
              <a:t>)</a:t>
            </a:r>
          </a:p>
          <a:p>
            <a:r>
              <a:rPr lang="cs-CZ" sz="2400" b="1" dirty="0" smtClean="0">
                <a:solidFill>
                  <a:srgbClr val="FFFF00"/>
                </a:solidFill>
              </a:rPr>
              <a:t>Chemoterapie</a:t>
            </a:r>
          </a:p>
          <a:p>
            <a:r>
              <a:rPr lang="cs-CZ" sz="2400" b="1" dirty="0" smtClean="0">
                <a:solidFill>
                  <a:srgbClr val="FFFF00"/>
                </a:solidFill>
              </a:rPr>
              <a:t>Další terapie</a:t>
            </a:r>
            <a:r>
              <a:rPr lang="cs-CZ" sz="2400" b="1" dirty="0" smtClean="0"/>
              <a:t/>
            </a:r>
            <a:br>
              <a:rPr lang="cs-CZ" sz="2400" b="1" dirty="0" smtClean="0"/>
            </a:br>
            <a:r>
              <a:rPr lang="cs-CZ" sz="2400" b="1" dirty="0" smtClean="0"/>
              <a:t>(biologická,</a:t>
            </a:r>
            <a:br>
              <a:rPr lang="cs-CZ" sz="2400" b="1" dirty="0" smtClean="0"/>
            </a:br>
            <a:r>
              <a:rPr lang="cs-CZ" sz="2400" b="1" dirty="0" smtClean="0"/>
              <a:t>hormonální, </a:t>
            </a:r>
            <a:r>
              <a:rPr lang="cs-CZ" sz="2400" b="1" i="1" dirty="0" err="1" smtClean="0"/>
              <a:t>mikroRNA</a:t>
            </a:r>
            <a:r>
              <a:rPr lang="cs-CZ" sz="2400" b="1" i="1" dirty="0" smtClean="0"/>
              <a:t>, využití nanotechnologií aj.</a:t>
            </a:r>
            <a:r>
              <a:rPr lang="cs-CZ" sz="2400" b="1" dirty="0" smtClean="0"/>
              <a:t>)</a:t>
            </a:r>
          </a:p>
          <a:p>
            <a:r>
              <a:rPr lang="cs-CZ" sz="2400" b="1" dirty="0" smtClean="0"/>
              <a:t>Kombinace – chirurgie/SRS + RT</a:t>
            </a:r>
            <a:endParaRPr lang="cs-CZ" sz="2400" b="1" dirty="0"/>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xmlns="" val="0"/>
              </a:ext>
            </a:extLst>
          </a:blip>
          <a:srcRect b="22424"/>
          <a:stretch/>
        </p:blipFill>
        <p:spPr>
          <a:xfrm>
            <a:off x="4211960" y="1334581"/>
            <a:ext cx="4779443" cy="3575968"/>
          </a:xfrm>
          <a:prstGeom prst="rect">
            <a:avLst/>
          </a:prstGeom>
        </p:spPr>
      </p:pic>
    </p:spTree>
    <p:extLst>
      <p:ext uri="{BB962C8B-B14F-4D97-AF65-F5344CB8AC3E}">
        <p14:creationId xmlns:p14="http://schemas.microsoft.com/office/powerpoint/2010/main" xmlns="" val="2398535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199" y="274638"/>
            <a:ext cx="8220075" cy="1143000"/>
          </a:xfrm>
        </p:spPr>
        <p:txBody>
          <a:bodyPr>
            <a:normAutofit fontScale="90000"/>
          </a:bodyPr>
          <a:lstStyle/>
          <a:p>
            <a:pPr algn="ctr"/>
            <a:r>
              <a:rPr lang="cs-CZ" b="1" dirty="0" smtClean="0">
                <a:solidFill>
                  <a:srgbClr val="FFFF00"/>
                </a:solidFill>
              </a:rPr>
              <a:t>Prognostické skórovací systémy</a:t>
            </a:r>
            <a:endParaRPr lang="cs-CZ" b="1" dirty="0">
              <a:solidFill>
                <a:srgbClr val="FFFF00"/>
              </a:solidFill>
            </a:endParaRPr>
          </a:p>
        </p:txBody>
      </p:sp>
      <p:sp>
        <p:nvSpPr>
          <p:cNvPr id="3" name="Zástupný symbol pro obsah 2"/>
          <p:cNvSpPr>
            <a:spLocks noGrp="1"/>
          </p:cNvSpPr>
          <p:nvPr>
            <p:ph idx="1"/>
          </p:nvPr>
        </p:nvSpPr>
        <p:spPr/>
        <p:txBody>
          <a:bodyPr/>
          <a:lstStyle/>
          <a:p>
            <a:endParaRPr lang="cs-CZ"/>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6725" y="1674465"/>
            <a:ext cx="8210550" cy="391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85338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l="29050" t="23315" r="29289" b="17029"/>
          <a:stretch>
            <a:fillRect/>
          </a:stretch>
        </p:blipFill>
        <p:spPr bwMode="auto">
          <a:xfrm>
            <a:off x="1979712" y="4308859"/>
            <a:ext cx="2171596" cy="24873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Nadpis 2"/>
          <p:cNvSpPr>
            <a:spLocks noGrp="1"/>
          </p:cNvSpPr>
          <p:nvPr>
            <p:ph type="title"/>
          </p:nvPr>
        </p:nvSpPr>
        <p:spPr>
          <a:xfrm>
            <a:off x="107504" y="274638"/>
            <a:ext cx="8928992" cy="1143000"/>
          </a:xfrm>
        </p:spPr>
        <p:txBody>
          <a:bodyPr/>
          <a:lstStyle/>
          <a:p>
            <a:pPr algn="ctr"/>
            <a:r>
              <a:rPr lang="cs-CZ" b="1" dirty="0" smtClean="0">
                <a:solidFill>
                  <a:srgbClr val="FFFF00"/>
                </a:solidFill>
              </a:rPr>
              <a:t>Indikace operace</a:t>
            </a:r>
            <a:endParaRPr lang="cs-CZ" b="1" dirty="0">
              <a:solidFill>
                <a:srgbClr val="FFFF00"/>
              </a:solidFill>
            </a:endParaRPr>
          </a:p>
        </p:txBody>
      </p:sp>
      <p:sp>
        <p:nvSpPr>
          <p:cNvPr id="2" name="Zástupný symbol pro obsah 1"/>
          <p:cNvSpPr>
            <a:spLocks noGrp="1"/>
          </p:cNvSpPr>
          <p:nvPr>
            <p:ph idx="1"/>
          </p:nvPr>
        </p:nvSpPr>
        <p:spPr>
          <a:xfrm>
            <a:off x="457200" y="1600200"/>
            <a:ext cx="8219256" cy="4525963"/>
          </a:xfrm>
        </p:spPr>
        <p:txBody>
          <a:bodyPr/>
          <a:lstStyle/>
          <a:p>
            <a:r>
              <a:rPr lang="cs-CZ" sz="2400" b="1" dirty="0" smtClean="0">
                <a:solidFill>
                  <a:srgbClr val="FFFF00"/>
                </a:solidFill>
              </a:rPr>
              <a:t>Resekční výkon</a:t>
            </a:r>
          </a:p>
          <a:p>
            <a:r>
              <a:rPr lang="cs-CZ" sz="2400" b="1" dirty="0" smtClean="0">
                <a:solidFill>
                  <a:schemeClr val="tx2"/>
                </a:solidFill>
              </a:rPr>
              <a:t>Paliativní výkon</a:t>
            </a:r>
          </a:p>
          <a:p>
            <a:r>
              <a:rPr lang="cs-CZ" sz="2400" b="1" dirty="0" smtClean="0">
                <a:solidFill>
                  <a:schemeClr val="tx2"/>
                </a:solidFill>
              </a:rPr>
              <a:t>(Biopsie – diagnóza, diferenciální diagnóza)</a:t>
            </a:r>
          </a:p>
          <a:p>
            <a:endParaRPr lang="cs-CZ" b="1" dirty="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21085" t="25223" r="24387" b="6812"/>
          <a:stretch>
            <a:fillRect/>
          </a:stretch>
        </p:blipFill>
        <p:spPr bwMode="auto">
          <a:xfrm>
            <a:off x="64100" y="3169486"/>
            <a:ext cx="2342960" cy="23357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l="30334" t="19592" r="29395" b="18359"/>
          <a:stretch>
            <a:fillRect/>
          </a:stretch>
        </p:blipFill>
        <p:spPr bwMode="auto">
          <a:xfrm>
            <a:off x="3635896" y="3169486"/>
            <a:ext cx="1944216" cy="23961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l="27580" t="24342" r="29669" b="16714"/>
          <a:stretch>
            <a:fillRect/>
          </a:stretch>
        </p:blipFill>
        <p:spPr bwMode="auto">
          <a:xfrm>
            <a:off x="5580112" y="3068960"/>
            <a:ext cx="1956791" cy="21587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l="33147" t="26012" r="29437" b="14806"/>
          <a:stretch>
            <a:fillRect/>
          </a:stretch>
        </p:blipFill>
        <p:spPr bwMode="auto">
          <a:xfrm>
            <a:off x="7308304" y="4511574"/>
            <a:ext cx="1835696" cy="23227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Obrázek 8"/>
          <p:cNvPicPr>
            <a:picLocks noChangeAspect="1"/>
          </p:cNvPicPr>
          <p:nvPr/>
        </p:nvPicPr>
        <p:blipFill>
          <a:blip r:embed="rId7" cstate="print">
            <a:extLst>
              <a:ext uri="{BEBA8EAE-BF5A-486C-A8C5-ECC9F3942E4B}">
                <a14:imgProps xmlns:a14="http://schemas.microsoft.com/office/drawing/2010/main" xmlns="">
                  <a14:imgLayer r:embed="rId8">
                    <a14:imgEffect>
                      <a14:brightnessContrast bright="100000"/>
                    </a14:imgEffect>
                  </a14:imgLayer>
                </a14:imgProps>
              </a:ext>
              <a:ext uri="{28A0092B-C50C-407E-A947-70E740481C1C}">
                <a14:useLocalDpi xmlns:a14="http://schemas.microsoft.com/office/drawing/2010/main" xmlns="" val="0"/>
              </a:ext>
            </a:extLst>
          </a:blip>
          <a:stretch>
            <a:fillRect/>
          </a:stretch>
        </p:blipFill>
        <p:spPr>
          <a:xfrm>
            <a:off x="-180528" y="-387424"/>
            <a:ext cx="2160240" cy="2160240"/>
          </a:xfrm>
          <a:prstGeom prst="rect">
            <a:avLst/>
          </a:prstGeom>
        </p:spPr>
      </p:pic>
    </p:spTree>
    <p:extLst>
      <p:ext uri="{BB962C8B-B14F-4D97-AF65-F5344CB8AC3E}">
        <p14:creationId xmlns:p14="http://schemas.microsoft.com/office/powerpoint/2010/main" xmlns="" val="1391460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274638"/>
            <a:ext cx="8928992" cy="1143000"/>
          </a:xfrm>
        </p:spPr>
        <p:txBody>
          <a:bodyPr/>
          <a:lstStyle/>
          <a:p>
            <a:pPr algn="ctr"/>
            <a:r>
              <a:rPr lang="cs-CZ" b="1" dirty="0">
                <a:solidFill>
                  <a:srgbClr val="FFFF00"/>
                </a:solidFill>
              </a:rPr>
              <a:t>Indikace operace</a:t>
            </a:r>
          </a:p>
        </p:txBody>
      </p:sp>
      <p:sp>
        <p:nvSpPr>
          <p:cNvPr id="2" name="Zástupný symbol pro obsah 1"/>
          <p:cNvSpPr>
            <a:spLocks noGrp="1"/>
          </p:cNvSpPr>
          <p:nvPr>
            <p:ph idx="1"/>
          </p:nvPr>
        </p:nvSpPr>
        <p:spPr>
          <a:xfrm>
            <a:off x="457200" y="1600200"/>
            <a:ext cx="8219256" cy="4525963"/>
          </a:xfrm>
        </p:spPr>
        <p:txBody>
          <a:bodyPr/>
          <a:lstStyle/>
          <a:p>
            <a:r>
              <a:rPr lang="cs-CZ" b="1" dirty="0" smtClean="0">
                <a:solidFill>
                  <a:srgbClr val="FFFF00"/>
                </a:solidFill>
              </a:rPr>
              <a:t>Solitární metastáza:</a:t>
            </a:r>
          </a:p>
          <a:p>
            <a:pPr lvl="1"/>
            <a:r>
              <a:rPr lang="cs-CZ" sz="2400" b="1" dirty="0" smtClean="0"/>
              <a:t>Přístupná lokalizace</a:t>
            </a:r>
          </a:p>
          <a:p>
            <a:pPr lvl="1"/>
            <a:r>
              <a:rPr lang="cs-CZ" sz="2400" b="1" dirty="0" smtClean="0"/>
              <a:t>Větší metastáza způsobující výrazný </a:t>
            </a:r>
            <a:r>
              <a:rPr lang="cs-CZ" sz="2400" b="1" dirty="0" err="1" smtClean="0"/>
              <a:t>mass-efect</a:t>
            </a:r>
            <a:r>
              <a:rPr lang="cs-CZ" sz="2400" b="1" dirty="0" smtClean="0"/>
              <a:t> (více jak 4 cm) nebo život ohrožující</a:t>
            </a:r>
          </a:p>
          <a:p>
            <a:pPr lvl="1"/>
            <a:r>
              <a:rPr lang="cs-CZ" sz="2400" b="1" dirty="0" err="1" smtClean="0"/>
              <a:t>Radiorezistentní</a:t>
            </a:r>
            <a:r>
              <a:rPr lang="cs-CZ" sz="2400" b="1" dirty="0" smtClean="0"/>
              <a:t> nádor</a:t>
            </a:r>
          </a:p>
          <a:p>
            <a:pPr lvl="1"/>
            <a:r>
              <a:rPr lang="cs-CZ" sz="2400" b="1" dirty="0" smtClean="0"/>
              <a:t>KPS 70 a více</a:t>
            </a:r>
          </a:p>
          <a:p>
            <a:pPr lvl="1"/>
            <a:r>
              <a:rPr lang="cs-CZ" sz="2400" b="1" dirty="0" smtClean="0"/>
              <a:t>Kontrolované primární onemocnění</a:t>
            </a:r>
          </a:p>
          <a:p>
            <a:pPr marL="36576" indent="0">
              <a:buNone/>
            </a:pPr>
            <a:endParaRPr lang="cs-CZ" b="1" dirty="0"/>
          </a:p>
        </p:txBody>
      </p:sp>
    </p:spTree>
    <p:extLst>
      <p:ext uri="{BB962C8B-B14F-4D97-AF65-F5344CB8AC3E}">
        <p14:creationId xmlns:p14="http://schemas.microsoft.com/office/powerpoint/2010/main" xmlns="" val="2398535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274638"/>
            <a:ext cx="8928992" cy="1143000"/>
          </a:xfrm>
        </p:spPr>
        <p:txBody>
          <a:bodyPr/>
          <a:lstStyle/>
          <a:p>
            <a:pPr algn="ctr"/>
            <a:r>
              <a:rPr lang="cs-CZ" b="1" dirty="0">
                <a:solidFill>
                  <a:srgbClr val="FFFF00"/>
                </a:solidFill>
              </a:rPr>
              <a:t>Indikace operace</a:t>
            </a:r>
          </a:p>
        </p:txBody>
      </p:sp>
      <p:sp>
        <p:nvSpPr>
          <p:cNvPr id="2" name="Zástupný symbol pro obsah 1"/>
          <p:cNvSpPr>
            <a:spLocks noGrp="1"/>
          </p:cNvSpPr>
          <p:nvPr>
            <p:ph idx="1"/>
          </p:nvPr>
        </p:nvSpPr>
        <p:spPr>
          <a:xfrm>
            <a:off x="457200" y="1600200"/>
            <a:ext cx="8219256" cy="4525963"/>
          </a:xfrm>
        </p:spPr>
        <p:txBody>
          <a:bodyPr/>
          <a:lstStyle/>
          <a:p>
            <a:r>
              <a:rPr lang="cs-CZ" b="1" dirty="0" smtClean="0">
                <a:solidFill>
                  <a:srgbClr val="FFFF00"/>
                </a:solidFill>
              </a:rPr>
              <a:t>Vícečetné metastázy:</a:t>
            </a:r>
          </a:p>
          <a:p>
            <a:pPr lvl="1"/>
            <a:r>
              <a:rPr lang="cs-CZ" sz="2400" b="1" dirty="0" smtClean="0"/>
              <a:t>Ne více jak 3 metastázy</a:t>
            </a:r>
          </a:p>
          <a:p>
            <a:pPr lvl="1"/>
            <a:r>
              <a:rPr lang="cs-CZ" sz="2400" b="1" dirty="0" smtClean="0"/>
              <a:t>Kontrolované primární onemocnění</a:t>
            </a:r>
          </a:p>
          <a:p>
            <a:pPr lvl="1"/>
            <a:r>
              <a:rPr lang="cs-CZ" sz="2400" b="1" dirty="0" smtClean="0"/>
              <a:t>KPS 70 a více</a:t>
            </a:r>
          </a:p>
          <a:p>
            <a:pPr lvl="1"/>
            <a:r>
              <a:rPr lang="cs-CZ" sz="2400" b="1" dirty="0" err="1"/>
              <a:t>Radiorezistentní</a:t>
            </a:r>
            <a:r>
              <a:rPr lang="cs-CZ" sz="2400" b="1" dirty="0"/>
              <a:t> </a:t>
            </a:r>
            <a:r>
              <a:rPr lang="cs-CZ" sz="2400" b="1" dirty="0" smtClean="0"/>
              <a:t>nádor</a:t>
            </a:r>
          </a:p>
          <a:p>
            <a:pPr lvl="1"/>
            <a:r>
              <a:rPr lang="cs-CZ" sz="2400" b="1" dirty="0" smtClean="0"/>
              <a:t>Byla zvážena radiochirurgie</a:t>
            </a:r>
          </a:p>
          <a:p>
            <a:pPr lvl="1"/>
            <a:r>
              <a:rPr lang="cs-CZ" sz="2400" b="1" dirty="0" smtClean="0"/>
              <a:t>Dominantní život ohrožující léze (</a:t>
            </a:r>
            <a:r>
              <a:rPr lang="cs-CZ" sz="2400" b="1" dirty="0" err="1" smtClean="0"/>
              <a:t>Stark</a:t>
            </a:r>
            <a:r>
              <a:rPr lang="cs-CZ" sz="2400" b="1" dirty="0" smtClean="0"/>
              <a:t>, 2005)</a:t>
            </a:r>
          </a:p>
          <a:p>
            <a:pPr lvl="1"/>
            <a:endParaRPr lang="cs-CZ" sz="2400" b="1" dirty="0"/>
          </a:p>
          <a:p>
            <a:pPr lvl="1"/>
            <a:r>
              <a:rPr lang="cs-CZ" sz="2400" b="1" dirty="0" smtClean="0"/>
              <a:t>Stejné výsledky jako u solitárních – resekce dominantní léze (</a:t>
            </a:r>
            <a:r>
              <a:rPr lang="cs-CZ" sz="2400" b="1" dirty="0" err="1" smtClean="0"/>
              <a:t>Peek</a:t>
            </a:r>
            <a:r>
              <a:rPr lang="cs-CZ" sz="2400" b="1" dirty="0" smtClean="0"/>
              <a:t>, 2005); (</a:t>
            </a:r>
            <a:r>
              <a:rPr lang="cs-CZ" sz="2400" b="1" dirty="0" err="1" smtClean="0"/>
              <a:t>Iwade</a:t>
            </a:r>
            <a:r>
              <a:rPr lang="cs-CZ" sz="2400" b="1" dirty="0" smtClean="0"/>
              <a:t>, 2000)</a:t>
            </a:r>
          </a:p>
          <a:p>
            <a:endParaRPr lang="cs-CZ" b="1" dirty="0"/>
          </a:p>
        </p:txBody>
      </p:sp>
    </p:spTree>
    <p:extLst>
      <p:ext uri="{BB962C8B-B14F-4D97-AF65-F5344CB8AC3E}">
        <p14:creationId xmlns:p14="http://schemas.microsoft.com/office/powerpoint/2010/main" xmlns="" val="1967074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b="1" dirty="0" smtClean="0">
                <a:solidFill>
                  <a:srgbClr val="FFFF00"/>
                </a:solidFill>
                <a:effectLst/>
              </a:rPr>
              <a:t>WHO klasifikace CNS nádorů</a:t>
            </a:r>
            <a:endParaRPr lang="cs-CZ" sz="4000" b="1" dirty="0">
              <a:solidFill>
                <a:srgbClr val="FFFF00"/>
              </a:solidFill>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3140968"/>
            <a:ext cx="1946883" cy="288032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123728" y="2636912"/>
            <a:ext cx="2124028" cy="302433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427984" y="2204864"/>
            <a:ext cx="2354617" cy="2952328"/>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915827" y="1772816"/>
            <a:ext cx="2228173" cy="2952328"/>
          </a:xfrm>
          <a:prstGeom prst="rect">
            <a:avLst/>
          </a:prstGeom>
          <a:noFill/>
          <a:ln w="9525">
            <a:noFill/>
            <a:miter lim="800000"/>
            <a:headEnd/>
            <a:tailEnd/>
          </a:ln>
        </p:spPr>
      </p:pic>
      <p:sp>
        <p:nvSpPr>
          <p:cNvPr id="8" name="TextovéPole 7"/>
          <p:cNvSpPr txBox="1"/>
          <p:nvPr/>
        </p:nvSpPr>
        <p:spPr>
          <a:xfrm>
            <a:off x="467544" y="6237312"/>
            <a:ext cx="720080" cy="400110"/>
          </a:xfrm>
          <a:prstGeom prst="rect">
            <a:avLst/>
          </a:prstGeom>
          <a:noFill/>
        </p:spPr>
        <p:txBody>
          <a:bodyPr wrap="square" rtlCol="0">
            <a:spAutoFit/>
          </a:bodyPr>
          <a:lstStyle/>
          <a:p>
            <a:r>
              <a:rPr lang="cs-CZ" sz="2000" b="1" dirty="0" smtClean="0">
                <a:solidFill>
                  <a:schemeClr val="bg1"/>
                </a:solidFill>
              </a:rPr>
              <a:t>1979</a:t>
            </a:r>
            <a:endParaRPr lang="cs-CZ" sz="2000" b="1" dirty="0">
              <a:solidFill>
                <a:schemeClr val="bg1"/>
              </a:solidFill>
            </a:endParaRPr>
          </a:p>
        </p:txBody>
      </p:sp>
      <p:sp>
        <p:nvSpPr>
          <p:cNvPr id="9" name="TextovéPole 8"/>
          <p:cNvSpPr txBox="1"/>
          <p:nvPr/>
        </p:nvSpPr>
        <p:spPr>
          <a:xfrm>
            <a:off x="2771800" y="6021288"/>
            <a:ext cx="936104" cy="400110"/>
          </a:xfrm>
          <a:prstGeom prst="rect">
            <a:avLst/>
          </a:prstGeom>
          <a:noFill/>
        </p:spPr>
        <p:txBody>
          <a:bodyPr wrap="square" rtlCol="0">
            <a:spAutoFit/>
          </a:bodyPr>
          <a:lstStyle/>
          <a:p>
            <a:r>
              <a:rPr lang="cs-CZ" sz="2000" b="1" dirty="0" smtClean="0">
                <a:solidFill>
                  <a:schemeClr val="bg1"/>
                </a:solidFill>
              </a:rPr>
              <a:t>1993</a:t>
            </a:r>
            <a:endParaRPr lang="cs-CZ" sz="2000" b="1" dirty="0">
              <a:solidFill>
                <a:schemeClr val="bg1"/>
              </a:solidFill>
            </a:endParaRPr>
          </a:p>
        </p:txBody>
      </p:sp>
      <p:sp>
        <p:nvSpPr>
          <p:cNvPr id="10" name="TextovéPole 9"/>
          <p:cNvSpPr txBox="1"/>
          <p:nvPr/>
        </p:nvSpPr>
        <p:spPr>
          <a:xfrm>
            <a:off x="5220072" y="5517232"/>
            <a:ext cx="652743" cy="369332"/>
          </a:xfrm>
          <a:prstGeom prst="rect">
            <a:avLst/>
          </a:prstGeom>
          <a:noFill/>
        </p:spPr>
        <p:txBody>
          <a:bodyPr wrap="square" rtlCol="0">
            <a:spAutoFit/>
          </a:bodyPr>
          <a:lstStyle/>
          <a:p>
            <a:r>
              <a:rPr lang="cs-CZ" b="1" dirty="0" smtClean="0">
                <a:solidFill>
                  <a:schemeClr val="bg1"/>
                </a:solidFill>
              </a:rPr>
              <a:t>2000</a:t>
            </a:r>
            <a:endParaRPr lang="cs-CZ" b="1" dirty="0">
              <a:solidFill>
                <a:schemeClr val="bg1"/>
              </a:solidFill>
            </a:endParaRPr>
          </a:p>
        </p:txBody>
      </p:sp>
      <p:sp>
        <p:nvSpPr>
          <p:cNvPr id="11" name="TextovéPole 10"/>
          <p:cNvSpPr txBox="1"/>
          <p:nvPr/>
        </p:nvSpPr>
        <p:spPr>
          <a:xfrm>
            <a:off x="7668344" y="5013176"/>
            <a:ext cx="1008111" cy="400110"/>
          </a:xfrm>
          <a:prstGeom prst="rect">
            <a:avLst/>
          </a:prstGeom>
          <a:noFill/>
        </p:spPr>
        <p:txBody>
          <a:bodyPr wrap="square" rtlCol="0">
            <a:spAutoFit/>
          </a:bodyPr>
          <a:lstStyle/>
          <a:p>
            <a:r>
              <a:rPr lang="cs-CZ" sz="2000" b="1" dirty="0" smtClean="0">
                <a:solidFill>
                  <a:schemeClr val="bg1"/>
                </a:solidFill>
              </a:rPr>
              <a:t>2007</a:t>
            </a:r>
            <a:endParaRPr lang="cs-CZ" sz="2000" b="1" dirty="0">
              <a:solidFill>
                <a:schemeClr val="bg1"/>
              </a:solidFill>
            </a:endParaRPr>
          </a:p>
        </p:txBody>
      </p:sp>
      <p:sp>
        <p:nvSpPr>
          <p:cNvPr id="12" name="TextovéPole 11"/>
          <p:cNvSpPr txBox="1"/>
          <p:nvPr/>
        </p:nvSpPr>
        <p:spPr>
          <a:xfrm>
            <a:off x="4427984" y="6093296"/>
            <a:ext cx="2875980" cy="461665"/>
          </a:xfrm>
          <a:prstGeom prst="rect">
            <a:avLst/>
          </a:prstGeom>
          <a:noFill/>
        </p:spPr>
        <p:txBody>
          <a:bodyPr wrap="none" rtlCol="0">
            <a:spAutoFit/>
          </a:bodyPr>
          <a:lstStyle/>
          <a:p>
            <a:r>
              <a:rPr lang="cs-CZ" sz="2400" b="1" dirty="0" smtClean="0">
                <a:solidFill>
                  <a:srgbClr val="FF0000"/>
                </a:solidFill>
              </a:rPr>
              <a:t>Vychází z morfologie</a:t>
            </a:r>
            <a:endParaRPr lang="cs-CZ" sz="2400" b="1"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274638"/>
            <a:ext cx="8928992" cy="1143000"/>
          </a:xfrm>
        </p:spPr>
        <p:txBody>
          <a:bodyPr/>
          <a:lstStyle/>
          <a:p>
            <a:pPr algn="ctr"/>
            <a:r>
              <a:rPr lang="cs-CZ" b="1" dirty="0" smtClean="0">
                <a:solidFill>
                  <a:srgbClr val="FFFF00"/>
                </a:solidFill>
              </a:rPr>
              <a:t>Chirurgie versus SRS</a:t>
            </a:r>
            <a:endParaRPr lang="cs-CZ" b="1" dirty="0">
              <a:solidFill>
                <a:srgbClr val="FFFF00"/>
              </a:solidFill>
            </a:endParaRPr>
          </a:p>
        </p:txBody>
      </p:sp>
      <p:sp>
        <p:nvSpPr>
          <p:cNvPr id="2" name="Zástupný symbol pro obsah 1"/>
          <p:cNvSpPr>
            <a:spLocks noGrp="1"/>
          </p:cNvSpPr>
          <p:nvPr>
            <p:ph idx="1"/>
          </p:nvPr>
        </p:nvSpPr>
        <p:spPr>
          <a:xfrm>
            <a:off x="457200" y="1600200"/>
            <a:ext cx="8219256" cy="4525963"/>
          </a:xfrm>
        </p:spPr>
        <p:txBody>
          <a:bodyPr/>
          <a:lstStyle/>
          <a:p>
            <a:r>
              <a:rPr lang="cs-CZ" b="1" dirty="0" smtClean="0">
                <a:solidFill>
                  <a:srgbClr val="FFC000"/>
                </a:solidFill>
              </a:rPr>
              <a:t>Chirurgická resekce</a:t>
            </a:r>
          </a:p>
          <a:p>
            <a:pPr lvl="1"/>
            <a:r>
              <a:rPr lang="cs-CZ" b="1" dirty="0" smtClean="0"/>
              <a:t>Tolerance několikahodinového výkonu v CA</a:t>
            </a:r>
          </a:p>
          <a:p>
            <a:pPr lvl="1"/>
            <a:r>
              <a:rPr lang="cs-CZ" b="1" dirty="0" err="1" smtClean="0"/>
              <a:t>Mass-efect</a:t>
            </a:r>
            <a:endParaRPr lang="cs-CZ" b="1" dirty="0" smtClean="0"/>
          </a:p>
          <a:p>
            <a:pPr lvl="1"/>
            <a:r>
              <a:rPr lang="cs-CZ" b="1" dirty="0" smtClean="0"/>
              <a:t>Výrazný edém</a:t>
            </a:r>
          </a:p>
          <a:p>
            <a:pPr lvl="1"/>
            <a:r>
              <a:rPr lang="cs-CZ" b="1" dirty="0" smtClean="0"/>
              <a:t>Dobře přístupné ložisko</a:t>
            </a:r>
          </a:p>
          <a:p>
            <a:r>
              <a:rPr lang="cs-CZ" b="1" dirty="0" smtClean="0">
                <a:solidFill>
                  <a:srgbClr val="FFC000"/>
                </a:solidFill>
              </a:rPr>
              <a:t>Radiochirurgie</a:t>
            </a:r>
          </a:p>
          <a:p>
            <a:pPr lvl="1"/>
            <a:r>
              <a:rPr lang="cs-CZ" b="1" dirty="0" smtClean="0"/>
              <a:t>Malé, relativně nepřístupné léze</a:t>
            </a:r>
          </a:p>
          <a:p>
            <a:endParaRPr lang="cs-CZ" b="1" dirty="0"/>
          </a:p>
        </p:txBody>
      </p:sp>
      <p:pic>
        <p:nvPicPr>
          <p:cNvPr id="4" name="Picture 27" descr="SNAP00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0272" y="2780928"/>
            <a:ext cx="1994123" cy="1994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8" descr="SNAP0164"/>
          <p:cNvPicPr>
            <a:picLocks noChangeAspect="1" noChangeArrowheads="1"/>
          </p:cNvPicPr>
          <p:nvPr/>
        </p:nvPicPr>
        <p:blipFill>
          <a:blip r:embed="rId3" cstate="print">
            <a:lum bright="12000" contrast="6000"/>
            <a:extLst>
              <a:ext uri="{28A0092B-C50C-407E-A947-70E740481C1C}">
                <a14:useLocalDpi xmlns:a14="http://schemas.microsoft.com/office/drawing/2010/main" xmlns="" val="0"/>
              </a:ext>
            </a:extLst>
          </a:blip>
          <a:srcRect/>
          <a:stretch>
            <a:fillRect/>
          </a:stretch>
        </p:blipFill>
        <p:spPr bwMode="auto">
          <a:xfrm>
            <a:off x="5148064" y="2780928"/>
            <a:ext cx="2016224" cy="166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astronuklfyzika.cz/Radioterapie-Tomo-GamaKnife.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6096" y="5070261"/>
            <a:ext cx="3707904" cy="1787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985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40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550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91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274638"/>
            <a:ext cx="8928992" cy="1143000"/>
          </a:xfrm>
        </p:spPr>
        <p:txBody>
          <a:bodyPr/>
          <a:lstStyle/>
          <a:p>
            <a:pPr algn="ctr"/>
            <a:r>
              <a:rPr lang="cs-CZ" b="1" dirty="0" smtClean="0">
                <a:solidFill>
                  <a:srgbClr val="FFFF00"/>
                </a:solidFill>
              </a:rPr>
              <a:t>Sledování pacientů</a:t>
            </a:r>
            <a:endParaRPr lang="cs-CZ" b="1" dirty="0">
              <a:solidFill>
                <a:srgbClr val="FFFF00"/>
              </a:solidFill>
            </a:endParaRPr>
          </a:p>
        </p:txBody>
      </p:sp>
      <p:sp>
        <p:nvSpPr>
          <p:cNvPr id="2" name="Zástupný symbol pro obsah 1"/>
          <p:cNvSpPr>
            <a:spLocks noGrp="1"/>
          </p:cNvSpPr>
          <p:nvPr>
            <p:ph idx="1"/>
          </p:nvPr>
        </p:nvSpPr>
        <p:spPr>
          <a:xfrm>
            <a:off x="457200" y="1600200"/>
            <a:ext cx="8219256" cy="4525963"/>
          </a:xfrm>
        </p:spPr>
        <p:txBody>
          <a:bodyPr>
            <a:normAutofit/>
          </a:bodyPr>
          <a:lstStyle/>
          <a:p>
            <a:r>
              <a:rPr lang="cs-CZ" sz="2400" b="1" dirty="0" smtClean="0"/>
              <a:t>MR kontroly á 3 měsíce (1. rok)</a:t>
            </a:r>
          </a:p>
          <a:p>
            <a:r>
              <a:rPr lang="cs-CZ" sz="2400" b="1" dirty="0" smtClean="0"/>
              <a:t>Spolupráce s MOÚ</a:t>
            </a:r>
          </a:p>
          <a:p>
            <a:r>
              <a:rPr lang="cs-CZ" sz="2400" b="1" dirty="0" smtClean="0"/>
              <a:t>Spolupráce s IHOK a další onkologie</a:t>
            </a:r>
          </a:p>
          <a:p>
            <a:r>
              <a:rPr lang="cs-CZ" sz="2400" b="1" dirty="0" smtClean="0"/>
              <a:t>Neurologická dispenzarizace</a:t>
            </a:r>
            <a:br>
              <a:rPr lang="cs-CZ" sz="2400" b="1" dirty="0" smtClean="0"/>
            </a:br>
            <a:r>
              <a:rPr lang="cs-CZ" sz="2400" b="1" dirty="0" smtClean="0"/>
              <a:t/>
            </a:r>
            <a:br>
              <a:rPr lang="cs-CZ" sz="2400" b="1" dirty="0" smtClean="0"/>
            </a:br>
            <a:r>
              <a:rPr lang="cs-CZ" sz="2400" b="1" dirty="0" smtClean="0"/>
              <a:t>cca 20-30 pacientů / rok</a:t>
            </a:r>
            <a:endParaRPr lang="cs-CZ" sz="2400" b="1" dirty="0"/>
          </a:p>
        </p:txBody>
      </p:sp>
      <p:pic>
        <p:nvPicPr>
          <p:cNvPr id="4" name="Obrázek 3"/>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100000"/>
                    </a14:imgEffect>
                  </a14:imgLayer>
                </a14:imgProps>
              </a:ext>
              <a:ext uri="{28A0092B-C50C-407E-A947-70E740481C1C}">
                <a14:useLocalDpi xmlns:a14="http://schemas.microsoft.com/office/drawing/2010/main" xmlns="" val="0"/>
              </a:ext>
            </a:extLst>
          </a:blip>
          <a:stretch>
            <a:fillRect/>
          </a:stretch>
        </p:blipFill>
        <p:spPr>
          <a:xfrm>
            <a:off x="-180528" y="-387424"/>
            <a:ext cx="2160240" cy="2160240"/>
          </a:xfrm>
          <a:prstGeom prst="rect">
            <a:avLst/>
          </a:prstGeom>
        </p:spPr>
      </p:pic>
      <p:sp>
        <p:nvSpPr>
          <p:cNvPr id="5" name="AutoShape 2" descr="Výsledek obrázku pro follow up">
            <a:hlinkClick r:id="rId4"/>
          </p:cNvPr>
          <p:cNvSpPr>
            <a:spLocks noChangeAspect="1" noChangeArrowheads="1"/>
          </p:cNvSpPr>
          <p:nvPr/>
        </p:nvSpPr>
        <p:spPr bwMode="auto">
          <a:xfrm>
            <a:off x="155575" y="-2232025"/>
            <a:ext cx="6991350" cy="46577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Výsledek obrázku pro follow up">
            <a:hlinkClick r:id="rId4"/>
          </p:cNvPr>
          <p:cNvSpPr>
            <a:spLocks noChangeAspect="1" noChangeArrowheads="1"/>
          </p:cNvSpPr>
          <p:nvPr/>
        </p:nvSpPr>
        <p:spPr bwMode="auto">
          <a:xfrm>
            <a:off x="307975" y="-2079625"/>
            <a:ext cx="6991350" cy="46577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88024" y="3933056"/>
            <a:ext cx="4182232" cy="2788155"/>
          </a:xfrm>
          <a:prstGeom prst="rect">
            <a:avLst/>
          </a:prstGeom>
        </p:spPr>
      </p:pic>
    </p:spTree>
    <p:extLst>
      <p:ext uri="{BB962C8B-B14F-4D97-AF65-F5344CB8AC3E}">
        <p14:creationId xmlns:p14="http://schemas.microsoft.com/office/powerpoint/2010/main" xmlns="" val="21357266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cs-CZ" sz="3200" b="1" dirty="0" smtClean="0">
                <a:solidFill>
                  <a:srgbClr val="FF0000"/>
                </a:solidFill>
              </a:rPr>
              <a:t>III</a:t>
            </a:r>
            <a:r>
              <a:rPr lang="cs-CZ" sz="3200" b="1" dirty="0" smtClean="0">
                <a:solidFill>
                  <a:srgbClr val="FF0000"/>
                </a:solidFill>
                <a:effectLst/>
              </a:rPr>
              <a:t>. </a:t>
            </a:r>
            <a:r>
              <a:rPr lang="cs-CZ" sz="3200" b="1" dirty="0" smtClean="0">
                <a:solidFill>
                  <a:srgbClr val="FF0000"/>
                </a:solidFill>
                <a:effectLst/>
              </a:rPr>
              <a:t>Gliomy</a:t>
            </a:r>
            <a:endParaRPr lang="cs-CZ" sz="3200" b="1" dirty="0" smtClean="0">
              <a:solidFill>
                <a:srgbClr val="FFFF00"/>
              </a:solidFill>
              <a:effectLst/>
            </a:endParaRPr>
          </a:p>
        </p:txBody>
      </p:sp>
      <p:sp>
        <p:nvSpPr>
          <p:cNvPr id="6147" name="Rectangle 3"/>
          <p:cNvSpPr>
            <a:spLocks noGrp="1" noChangeArrowheads="1"/>
          </p:cNvSpPr>
          <p:nvPr>
            <p:ph type="body" idx="1"/>
          </p:nvPr>
        </p:nvSpPr>
        <p:spPr/>
        <p:txBody>
          <a:bodyPr/>
          <a:lstStyle/>
          <a:p>
            <a:pPr eaLnBrk="1" hangingPunct="1">
              <a:lnSpc>
                <a:spcPct val="90000"/>
              </a:lnSpc>
            </a:pPr>
            <a:r>
              <a:rPr lang="cs-CZ" sz="2000" b="1" dirty="0" smtClean="0">
                <a:solidFill>
                  <a:srgbClr val="00B0F0"/>
                </a:solidFill>
                <a:effectLst/>
              </a:rPr>
              <a:t>Více jak 50% primárních mozkových nádorů</a:t>
            </a:r>
          </a:p>
          <a:p>
            <a:pPr eaLnBrk="1" hangingPunct="1">
              <a:lnSpc>
                <a:spcPct val="90000"/>
              </a:lnSpc>
              <a:buFont typeface="Wingdings" pitchFamily="2" charset="2"/>
              <a:buNone/>
            </a:pPr>
            <a:endParaRPr lang="cs-CZ" sz="2400" b="1" dirty="0" smtClean="0">
              <a:effectLst/>
            </a:endParaRPr>
          </a:p>
          <a:p>
            <a:pPr eaLnBrk="1" hangingPunct="1">
              <a:lnSpc>
                <a:spcPct val="90000"/>
              </a:lnSpc>
            </a:pPr>
            <a:r>
              <a:rPr lang="cs-CZ" sz="2400" b="1" dirty="0" smtClean="0">
                <a:effectLst/>
              </a:rPr>
              <a:t>1) </a:t>
            </a:r>
            <a:r>
              <a:rPr lang="cs-CZ" sz="2400" b="1" dirty="0" err="1" smtClean="0">
                <a:effectLst/>
              </a:rPr>
              <a:t>Low</a:t>
            </a:r>
            <a:r>
              <a:rPr lang="cs-CZ" sz="2400" b="1" dirty="0" smtClean="0">
                <a:effectLst/>
              </a:rPr>
              <a:t>-grade gliomy    (LGG)</a:t>
            </a:r>
          </a:p>
          <a:p>
            <a:pPr lvl="2" eaLnBrk="1" hangingPunct="1">
              <a:lnSpc>
                <a:spcPct val="90000"/>
              </a:lnSpc>
            </a:pPr>
            <a:r>
              <a:rPr lang="cs-CZ" sz="1800" dirty="0" err="1" smtClean="0">
                <a:effectLst/>
              </a:rPr>
              <a:t>Pilocytický</a:t>
            </a:r>
            <a:r>
              <a:rPr lang="cs-CZ" sz="1800" dirty="0" smtClean="0">
                <a:effectLst/>
              </a:rPr>
              <a:t> astrocytom (G1) </a:t>
            </a:r>
          </a:p>
          <a:p>
            <a:pPr lvl="2" eaLnBrk="1" hangingPunct="1">
              <a:lnSpc>
                <a:spcPct val="90000"/>
              </a:lnSpc>
            </a:pPr>
            <a:r>
              <a:rPr lang="cs-CZ" sz="1800" dirty="0" smtClean="0">
                <a:effectLst/>
              </a:rPr>
              <a:t>Astrocytom difuzní (G2) IDH m.</a:t>
            </a:r>
          </a:p>
          <a:p>
            <a:pPr lvl="2" eaLnBrk="1" hangingPunct="1">
              <a:lnSpc>
                <a:spcPct val="90000"/>
              </a:lnSpc>
            </a:pPr>
            <a:r>
              <a:rPr lang="cs-CZ" sz="1800" dirty="0" err="1" smtClean="0">
                <a:effectLst/>
              </a:rPr>
              <a:t>Oligodendrogliom</a:t>
            </a:r>
            <a:r>
              <a:rPr lang="cs-CZ" sz="1800" dirty="0" smtClean="0">
                <a:effectLst/>
              </a:rPr>
              <a:t> (G2)</a:t>
            </a:r>
          </a:p>
          <a:p>
            <a:pPr lvl="2" eaLnBrk="1" hangingPunct="1">
              <a:lnSpc>
                <a:spcPct val="90000"/>
              </a:lnSpc>
            </a:pPr>
            <a:r>
              <a:rPr lang="cs-CZ" sz="1800" dirty="0" err="1" smtClean="0">
                <a:effectLst/>
              </a:rPr>
              <a:t>Ependymom</a:t>
            </a:r>
            <a:r>
              <a:rPr lang="cs-CZ" sz="1800" dirty="0" smtClean="0">
                <a:effectLst/>
              </a:rPr>
              <a:t> (G2)</a:t>
            </a:r>
          </a:p>
          <a:p>
            <a:pPr lvl="2" eaLnBrk="1" hangingPunct="1">
              <a:lnSpc>
                <a:spcPct val="90000"/>
              </a:lnSpc>
            </a:pPr>
            <a:endParaRPr lang="cs-CZ" sz="1800" dirty="0" smtClean="0">
              <a:effectLst/>
            </a:endParaRPr>
          </a:p>
          <a:p>
            <a:pPr eaLnBrk="1" hangingPunct="1">
              <a:lnSpc>
                <a:spcPct val="90000"/>
              </a:lnSpc>
            </a:pPr>
            <a:r>
              <a:rPr lang="cs-CZ" sz="2400" b="1" dirty="0" smtClean="0">
                <a:effectLst/>
              </a:rPr>
              <a:t>2) </a:t>
            </a:r>
            <a:r>
              <a:rPr lang="cs-CZ" sz="2400" b="1" dirty="0" err="1" smtClean="0">
                <a:effectLst/>
              </a:rPr>
              <a:t>High</a:t>
            </a:r>
            <a:r>
              <a:rPr lang="cs-CZ" sz="2400" b="1" dirty="0" smtClean="0">
                <a:effectLst/>
              </a:rPr>
              <a:t>-grade gliomy     (HGG)</a:t>
            </a:r>
          </a:p>
          <a:p>
            <a:pPr lvl="2" eaLnBrk="1" hangingPunct="1">
              <a:lnSpc>
                <a:spcPct val="90000"/>
              </a:lnSpc>
            </a:pPr>
            <a:r>
              <a:rPr lang="cs-CZ" sz="1800" dirty="0" smtClean="0">
                <a:effectLst/>
              </a:rPr>
              <a:t>Anaplastický astrocytom (G3)</a:t>
            </a:r>
          </a:p>
          <a:p>
            <a:pPr lvl="2" eaLnBrk="1" hangingPunct="1">
              <a:lnSpc>
                <a:spcPct val="90000"/>
              </a:lnSpc>
            </a:pPr>
            <a:r>
              <a:rPr lang="cs-CZ" sz="1800" dirty="0" err="1" smtClean="0">
                <a:effectLst/>
              </a:rPr>
              <a:t>Glioblastoma</a:t>
            </a:r>
            <a:r>
              <a:rPr lang="cs-CZ" sz="1800" dirty="0" smtClean="0">
                <a:effectLst/>
              </a:rPr>
              <a:t> </a:t>
            </a:r>
            <a:r>
              <a:rPr lang="cs-CZ" sz="1800" dirty="0" err="1" smtClean="0">
                <a:effectLst/>
              </a:rPr>
              <a:t>multiforme</a:t>
            </a:r>
            <a:r>
              <a:rPr lang="cs-CZ" sz="1800" dirty="0" smtClean="0">
                <a:effectLst/>
              </a:rPr>
              <a:t> (G4) IDH-</a:t>
            </a:r>
            <a:r>
              <a:rPr lang="cs-CZ" sz="1800" dirty="0" err="1" smtClean="0">
                <a:effectLst/>
              </a:rPr>
              <a:t>wt</a:t>
            </a:r>
            <a:r>
              <a:rPr lang="cs-CZ" sz="1800" dirty="0" smtClean="0">
                <a:effectLst/>
              </a:rPr>
              <a:t>,m,</a:t>
            </a:r>
          </a:p>
          <a:p>
            <a:pPr lvl="2" eaLnBrk="1" hangingPunct="1">
              <a:lnSpc>
                <a:spcPct val="90000"/>
              </a:lnSpc>
            </a:pPr>
            <a:r>
              <a:rPr lang="cs-CZ" sz="1800" dirty="0" smtClean="0">
                <a:effectLst/>
              </a:rPr>
              <a:t>Anaplastický </a:t>
            </a:r>
            <a:r>
              <a:rPr lang="cs-CZ" sz="1800" dirty="0" err="1" smtClean="0">
                <a:effectLst/>
              </a:rPr>
              <a:t>oligodendrogliom</a:t>
            </a:r>
            <a:r>
              <a:rPr lang="cs-CZ" sz="1800" dirty="0" smtClean="0">
                <a:effectLst/>
              </a:rPr>
              <a:t> (G3)</a:t>
            </a:r>
          </a:p>
          <a:p>
            <a:pPr lvl="2" eaLnBrk="1" hangingPunct="1">
              <a:lnSpc>
                <a:spcPct val="90000"/>
              </a:lnSpc>
            </a:pPr>
            <a:r>
              <a:rPr lang="cs-CZ" sz="1800" dirty="0" smtClean="0">
                <a:effectLst/>
              </a:rPr>
              <a:t>Anaplastický </a:t>
            </a:r>
            <a:r>
              <a:rPr lang="cs-CZ" sz="1800" dirty="0" err="1" smtClean="0">
                <a:effectLst/>
              </a:rPr>
              <a:t>ependymom</a:t>
            </a:r>
            <a:r>
              <a:rPr lang="cs-CZ" sz="1800" dirty="0" smtClean="0">
                <a:effectLst/>
              </a:rPr>
              <a:t> (G3) </a:t>
            </a:r>
          </a:p>
          <a:p>
            <a:pPr eaLnBrk="1" hangingPunct="1">
              <a:lnSpc>
                <a:spcPct val="90000"/>
              </a:lnSpc>
            </a:pPr>
            <a:endParaRPr lang="cs-CZ" sz="2400" dirty="0" smtClean="0">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600" dirty="0" smtClean="0">
                <a:solidFill>
                  <a:srgbClr val="FFFF00"/>
                </a:solidFill>
                <a:effectLst/>
              </a:rPr>
              <a:t> Chirurgická resekce</a:t>
            </a:r>
            <a:endParaRPr lang="cs-CZ" sz="3600" dirty="0">
              <a:solidFill>
                <a:srgbClr val="FFFF00"/>
              </a:solidFill>
              <a:effectLst/>
            </a:endParaRPr>
          </a:p>
        </p:txBody>
      </p:sp>
      <p:sp>
        <p:nvSpPr>
          <p:cNvPr id="3" name="Zástupný symbol pro obsah 2"/>
          <p:cNvSpPr>
            <a:spLocks noGrp="1"/>
          </p:cNvSpPr>
          <p:nvPr>
            <p:ph idx="1"/>
          </p:nvPr>
        </p:nvSpPr>
        <p:spPr>
          <a:xfrm>
            <a:off x="1066800" y="1981200"/>
            <a:ext cx="7825680" cy="4114800"/>
          </a:xfrm>
        </p:spPr>
        <p:txBody>
          <a:bodyPr/>
          <a:lstStyle/>
          <a:p>
            <a:r>
              <a:rPr lang="cs-CZ" sz="2800" dirty="0"/>
              <a:t>radiologická </a:t>
            </a:r>
            <a:r>
              <a:rPr lang="cs-CZ" sz="2800" dirty="0" smtClean="0"/>
              <a:t>                    biologická </a:t>
            </a:r>
          </a:p>
          <a:p>
            <a:pPr marL="0" indent="0">
              <a:buNone/>
            </a:pPr>
            <a:r>
              <a:rPr lang="cs-CZ" sz="2800" dirty="0" smtClean="0"/>
              <a:t>    resekce                          </a:t>
            </a:r>
            <a:r>
              <a:rPr lang="cs-CZ" sz="2800" dirty="0" err="1" smtClean="0"/>
              <a:t>resekce</a:t>
            </a:r>
            <a:endParaRPr lang="cs-CZ" sz="2800" dirty="0" smtClean="0"/>
          </a:p>
          <a:p>
            <a:pPr marL="0" indent="0">
              <a:buNone/>
            </a:pPr>
            <a:endParaRPr lang="cs-CZ" sz="2800" dirty="0" smtClean="0"/>
          </a:p>
          <a:p>
            <a:r>
              <a:rPr lang="cs-CZ" sz="2800" dirty="0" smtClean="0"/>
              <a:t>radikalita                         </a:t>
            </a:r>
            <a:r>
              <a:rPr lang="cs-CZ" sz="2400" b="1" dirty="0" smtClean="0">
                <a:solidFill>
                  <a:srgbClr val="FF0000"/>
                </a:solidFill>
                <a:effectLst/>
              </a:rPr>
              <a:t>funkční výsledek</a:t>
            </a:r>
          </a:p>
          <a:p>
            <a:pPr marL="0" indent="0">
              <a:buNone/>
            </a:pPr>
            <a:r>
              <a:rPr lang="cs-CZ" sz="2400" b="1" dirty="0" smtClean="0">
                <a:solidFill>
                  <a:srgbClr val="FF0000"/>
                </a:solidFill>
                <a:effectLst/>
              </a:rPr>
              <a:t>                                                   +kvalita života  !!!!!!</a:t>
            </a:r>
            <a:endParaRPr lang="cs-CZ" sz="2400" b="1" dirty="0">
              <a:solidFill>
                <a:srgbClr val="FF0000"/>
              </a:solidFill>
              <a:effectLst/>
            </a:endParaRPr>
          </a:p>
          <a:p>
            <a:endParaRPr lang="cs-CZ" sz="2800" b="1" dirty="0">
              <a:solidFill>
                <a:srgbClr val="FF0000"/>
              </a:solidFill>
              <a:effectLst/>
            </a:endParaRPr>
          </a:p>
        </p:txBody>
      </p:sp>
      <p:sp>
        <p:nvSpPr>
          <p:cNvPr id="4" name="Není rovno 3"/>
          <p:cNvSpPr/>
          <p:nvPr/>
        </p:nvSpPr>
        <p:spPr>
          <a:xfrm>
            <a:off x="4184152" y="2136506"/>
            <a:ext cx="457200" cy="4572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5" name="Násobení 4"/>
          <p:cNvSpPr/>
          <p:nvPr/>
        </p:nvSpPr>
        <p:spPr>
          <a:xfrm>
            <a:off x="3955552" y="3212976"/>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6" name="Objekt 5"/>
          <p:cNvGraphicFramePr>
            <a:graphicFrameLocks/>
          </p:cNvGraphicFramePr>
          <p:nvPr>
            <p:extLst>
              <p:ext uri="{D42A27DB-BD31-4B8C-83A1-F6EECF244321}">
                <p14:modId xmlns:p14="http://schemas.microsoft.com/office/powerpoint/2010/main" xmlns="" val="586675440"/>
              </p:ext>
            </p:extLst>
          </p:nvPr>
        </p:nvGraphicFramePr>
        <p:xfrm>
          <a:off x="3055439" y="4437112"/>
          <a:ext cx="3171825" cy="1935162"/>
        </p:xfrm>
        <a:graphic>
          <a:graphicData uri="http://schemas.openxmlformats.org/presentationml/2006/ole">
            <p:oleObj spid="_x0000_s2062" name="Graf" r:id="rId3" imgW="3181356" imgH="1943190" progId="Excel.Sheet.8">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st"/>
          <p:cNvPicPr>
            <a:picLocks noChangeAspect="1" noChangeArrowheads="1"/>
          </p:cNvPicPr>
          <p:nvPr/>
        </p:nvPicPr>
        <p:blipFill>
          <a:blip r:embed="rId3" cstate="print"/>
          <a:srcRect/>
          <a:stretch>
            <a:fillRect/>
          </a:stretch>
        </p:blipFill>
        <p:spPr bwMode="auto">
          <a:xfrm>
            <a:off x="0" y="-152400"/>
            <a:ext cx="9296400" cy="7010400"/>
          </a:xfrm>
          <a:prstGeom prst="rect">
            <a:avLst/>
          </a:prstGeom>
          <a:noFill/>
          <a:ln w="9525">
            <a:noFill/>
            <a:miter lim="800000"/>
            <a:headEnd/>
            <a:tailEnd/>
          </a:ln>
        </p:spPr>
      </p:pic>
      <p:sp>
        <p:nvSpPr>
          <p:cNvPr id="8195" name="Text Box 3"/>
          <p:cNvSpPr txBox="1">
            <a:spLocks noChangeArrowheads="1"/>
          </p:cNvSpPr>
          <p:nvPr/>
        </p:nvSpPr>
        <p:spPr bwMode="auto">
          <a:xfrm>
            <a:off x="158750" y="228600"/>
            <a:ext cx="1014413" cy="519113"/>
          </a:xfrm>
          <a:prstGeom prst="rect">
            <a:avLst/>
          </a:prstGeom>
          <a:noFill/>
          <a:ln w="9525">
            <a:noFill/>
            <a:miter lim="800000"/>
            <a:headEnd/>
            <a:tailEnd/>
          </a:ln>
          <a:effectLst/>
        </p:spPr>
        <p:txBody>
          <a:bodyPr wrap="none">
            <a:spAutoFit/>
          </a:bodyPr>
          <a:lstStyle/>
          <a:p>
            <a:r>
              <a:rPr lang="sv-SE" sz="2800" b="1">
                <a:solidFill>
                  <a:srgbClr val="000066"/>
                </a:solidFill>
              </a:rPr>
              <a:t>GBM</a:t>
            </a:r>
          </a:p>
        </p:txBody>
      </p:sp>
      <p:pic>
        <p:nvPicPr>
          <p:cNvPr id="8196" name="Picture 4"/>
          <p:cNvPicPr>
            <a:picLocks noChangeAspect="1" noChangeArrowheads="1"/>
          </p:cNvPicPr>
          <p:nvPr/>
        </p:nvPicPr>
        <p:blipFill>
          <a:blip r:embed="rId4" cstate="print"/>
          <a:srcRect l="17883" t="8220" r="16498"/>
          <a:stretch>
            <a:fillRect/>
          </a:stretch>
        </p:blipFill>
        <p:spPr bwMode="auto">
          <a:xfrm>
            <a:off x="6300788" y="-171450"/>
            <a:ext cx="3052762" cy="3068638"/>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81725" y="4924425"/>
            <a:ext cx="3171825" cy="193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1043608" y="260648"/>
            <a:ext cx="7086600" cy="1431925"/>
          </a:xfrm>
        </p:spPr>
        <p:txBody>
          <a:bodyPr/>
          <a:lstStyle/>
          <a:p>
            <a:pPr algn="ctr"/>
            <a:r>
              <a:rPr lang="cs-CZ" sz="2800" dirty="0">
                <a:solidFill>
                  <a:srgbClr val="FFFF00"/>
                </a:solidFill>
                <a:effectLst/>
              </a:rPr>
              <a:t>Možnosti ovlivnění funkčního výsledku </a:t>
            </a:r>
            <a:r>
              <a:rPr lang="cs-CZ" sz="2800" dirty="0" smtClean="0">
                <a:solidFill>
                  <a:srgbClr val="FFFF00"/>
                </a:solidFill>
                <a:effectLst/>
              </a:rPr>
              <a:t>     při </a:t>
            </a:r>
            <a:r>
              <a:rPr lang="cs-CZ" sz="2800" dirty="0">
                <a:solidFill>
                  <a:srgbClr val="FFFF00"/>
                </a:solidFill>
                <a:effectLst/>
              </a:rPr>
              <a:t>operacích gliomů mozku</a:t>
            </a:r>
          </a:p>
        </p:txBody>
      </p:sp>
      <p:sp>
        <p:nvSpPr>
          <p:cNvPr id="5" name="Podnadpis 4"/>
          <p:cNvSpPr>
            <a:spLocks noGrp="1"/>
          </p:cNvSpPr>
          <p:nvPr>
            <p:ph type="subTitle" idx="1"/>
          </p:nvPr>
        </p:nvSpPr>
        <p:spPr>
          <a:xfrm>
            <a:off x="1043608" y="2132856"/>
            <a:ext cx="6817568" cy="4104456"/>
          </a:xfrm>
        </p:spPr>
        <p:txBody>
          <a:bodyPr/>
          <a:lstStyle/>
          <a:p>
            <a:r>
              <a:rPr lang="cs-CZ" dirty="0" smtClean="0">
                <a:effectLst/>
              </a:rPr>
              <a:t>Zobrazovací metody</a:t>
            </a:r>
          </a:p>
          <a:p>
            <a:endParaRPr lang="cs-CZ" dirty="0">
              <a:effectLst/>
            </a:endParaRPr>
          </a:p>
          <a:p>
            <a:r>
              <a:rPr lang="cs-CZ" dirty="0" err="1" smtClean="0">
                <a:effectLst/>
              </a:rPr>
              <a:t>Peroperační</a:t>
            </a:r>
            <a:r>
              <a:rPr lang="cs-CZ" dirty="0" smtClean="0">
                <a:effectLst/>
              </a:rPr>
              <a:t> </a:t>
            </a:r>
            <a:r>
              <a:rPr lang="cs-CZ" dirty="0" err="1" smtClean="0">
                <a:effectLst/>
              </a:rPr>
              <a:t>neuronavigace</a:t>
            </a:r>
            <a:endParaRPr lang="cs-CZ" dirty="0" smtClean="0">
              <a:effectLst/>
            </a:endParaRPr>
          </a:p>
          <a:p>
            <a:endParaRPr lang="cs-CZ" dirty="0" smtClean="0">
              <a:effectLst/>
            </a:endParaRPr>
          </a:p>
          <a:p>
            <a:r>
              <a:rPr lang="cs-CZ" dirty="0" err="1" smtClean="0">
                <a:effectLst/>
              </a:rPr>
              <a:t>Peroperační</a:t>
            </a:r>
            <a:r>
              <a:rPr lang="cs-CZ" dirty="0" smtClean="0">
                <a:effectLst/>
              </a:rPr>
              <a:t> neurofysiologie</a:t>
            </a:r>
          </a:p>
          <a:p>
            <a:endParaRPr lang="cs-CZ" dirty="0" smtClean="0">
              <a:effectLst/>
            </a:endParaRPr>
          </a:p>
          <a:p>
            <a:r>
              <a:rPr lang="cs-CZ" dirty="0" err="1" smtClean="0">
                <a:effectLst/>
              </a:rPr>
              <a:t>Awake</a:t>
            </a:r>
            <a:endParaRPr lang="cs-CZ" dirty="0">
              <a:effectLst/>
            </a:endParaRPr>
          </a:p>
        </p:txBody>
      </p:sp>
    </p:spTree>
    <p:extLst>
      <p:ext uri="{BB962C8B-B14F-4D97-AF65-F5344CB8AC3E}">
        <p14:creationId xmlns:p14="http://schemas.microsoft.com/office/powerpoint/2010/main" xmlns="" val="3318021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p:cNvSpPr>
            <a:spLocks noGrp="1" noChangeArrowheads="1"/>
          </p:cNvSpPr>
          <p:nvPr>
            <p:ph type="title"/>
          </p:nvPr>
        </p:nvSpPr>
        <p:spPr>
          <a:xfrm>
            <a:off x="457200" y="260648"/>
            <a:ext cx="8229600" cy="1656184"/>
          </a:xfrm>
        </p:spPr>
        <p:txBody>
          <a:bodyPr>
            <a:normAutofit fontScale="90000"/>
          </a:bodyPr>
          <a:lstStyle/>
          <a:p>
            <a:pPr>
              <a:defRPr/>
            </a:pPr>
            <a:r>
              <a:rPr lang="cs-CZ" sz="3600" b="1" dirty="0" err="1" smtClean="0">
                <a:solidFill>
                  <a:srgbClr val="FFFF00"/>
                </a:solidFill>
                <a:effectLst/>
              </a:rPr>
              <a:t>Neurodiagnostika</a:t>
            </a:r>
            <a:r>
              <a:rPr lang="cs-CZ" sz="3600" b="1" dirty="0" smtClean="0">
                <a:solidFill>
                  <a:srgbClr val="FFFF00"/>
                </a:solidFill>
                <a:effectLst/>
              </a:rPr>
              <a:t> : DTI </a:t>
            </a:r>
            <a:r>
              <a:rPr lang="cs-CZ" sz="3600" b="1" dirty="0" err="1" smtClean="0">
                <a:solidFill>
                  <a:srgbClr val="FFFF00"/>
                </a:solidFill>
                <a:effectLst/>
              </a:rPr>
              <a:t>traktografie</a:t>
            </a:r>
            <a:r>
              <a:rPr lang="cs-CZ" sz="3600" b="1" dirty="0" smtClean="0">
                <a:solidFill>
                  <a:srgbClr val="FFFF00"/>
                </a:solidFill>
                <a:effectLst/>
              </a:rPr>
              <a:t> </a:t>
            </a:r>
            <a:r>
              <a:rPr lang="cs-CZ" b="1" dirty="0" smtClean="0">
                <a:solidFill>
                  <a:srgbClr val="FFC000"/>
                </a:solidFill>
              </a:rPr>
              <a:t/>
            </a:r>
            <a:br>
              <a:rPr lang="cs-CZ" b="1" dirty="0" smtClean="0">
                <a:solidFill>
                  <a:srgbClr val="FFC000"/>
                </a:solidFill>
              </a:rPr>
            </a:br>
            <a:r>
              <a:rPr lang="cs-CZ" dirty="0" smtClean="0"/>
              <a:t/>
            </a:r>
            <a:br>
              <a:rPr lang="cs-CZ" dirty="0" smtClean="0"/>
            </a:br>
            <a:endParaRPr lang="cs-CZ" dirty="0" smtClean="0"/>
          </a:p>
        </p:txBody>
      </p:sp>
      <p:pic>
        <p:nvPicPr>
          <p:cNvPr id="25603" name="Picture 5"/>
          <p:cNvPicPr>
            <a:picLocks noChangeAspect="1" noChangeArrowheads="1"/>
          </p:cNvPicPr>
          <p:nvPr/>
        </p:nvPicPr>
        <p:blipFill>
          <a:blip r:embed="rId2" cstate="print"/>
          <a:srcRect/>
          <a:stretch>
            <a:fillRect/>
          </a:stretch>
        </p:blipFill>
        <p:spPr bwMode="auto">
          <a:xfrm>
            <a:off x="1258888" y="1341438"/>
            <a:ext cx="5745162" cy="5241925"/>
          </a:xfrm>
          <a:prstGeom prst="rect">
            <a:avLst/>
          </a:prstGeom>
          <a:noFill/>
          <a:ln w="9525">
            <a:noFill/>
            <a:miter lim="800000"/>
            <a:headEnd/>
            <a:tailEnd/>
          </a:ln>
          <a:effectLst/>
        </p:spPr>
      </p:pic>
      <p:sp>
        <p:nvSpPr>
          <p:cNvPr id="25604" name="Text Box 6"/>
          <p:cNvSpPr txBox="1">
            <a:spLocks noChangeArrowheads="1"/>
          </p:cNvSpPr>
          <p:nvPr/>
        </p:nvSpPr>
        <p:spPr bwMode="auto">
          <a:xfrm>
            <a:off x="7270750" y="4149725"/>
            <a:ext cx="1984839" cy="646331"/>
          </a:xfrm>
          <a:prstGeom prst="rect">
            <a:avLst/>
          </a:prstGeom>
          <a:noFill/>
          <a:ln w="9525">
            <a:noFill/>
            <a:miter lim="800000"/>
            <a:headEnd/>
            <a:tailEnd/>
          </a:ln>
          <a:effectLst/>
        </p:spPr>
        <p:txBody>
          <a:bodyPr wrap="none">
            <a:spAutoFit/>
          </a:bodyPr>
          <a:lstStyle/>
          <a:p>
            <a:r>
              <a:rPr lang="cs-CZ" b="1" dirty="0" err="1"/>
              <a:t>kortikospinální</a:t>
            </a:r>
            <a:r>
              <a:rPr lang="cs-CZ" b="1" dirty="0"/>
              <a:t> </a:t>
            </a:r>
          </a:p>
          <a:p>
            <a:r>
              <a:rPr lang="cs-CZ" b="1" dirty="0"/>
              <a:t>dráha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p:cNvSpPr>
          <p:nvPr/>
        </p:nvSpPr>
        <p:spPr bwMode="auto">
          <a:xfrm>
            <a:off x="0" y="188913"/>
            <a:ext cx="80645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defRPr/>
            </a:pPr>
            <a:r>
              <a:rPr lang="cs-CZ" sz="3200" b="1" dirty="0" err="1" smtClean="0">
                <a:solidFill>
                  <a:srgbClr val="FFFF00"/>
                </a:solidFill>
              </a:rPr>
              <a:t>Neurodiagnostika</a:t>
            </a:r>
            <a:r>
              <a:rPr lang="cs-CZ" sz="3200" b="1" dirty="0" smtClean="0">
                <a:solidFill>
                  <a:srgbClr val="FFFF00"/>
                </a:solidFill>
              </a:rPr>
              <a:t> : DTI </a:t>
            </a:r>
            <a:r>
              <a:rPr lang="cs-CZ" sz="3200" b="1" dirty="0" err="1">
                <a:solidFill>
                  <a:srgbClr val="FFFF00"/>
                </a:solidFill>
              </a:rPr>
              <a:t>traktografie</a:t>
            </a:r>
            <a:r>
              <a:rPr lang="cs-CZ" sz="3200" b="1" dirty="0">
                <a:solidFill>
                  <a:srgbClr val="FFFF00"/>
                </a:solidFill>
              </a:rPr>
              <a:t> </a:t>
            </a:r>
          </a:p>
        </p:txBody>
      </p:sp>
      <p:sp>
        <p:nvSpPr>
          <p:cNvPr id="23555" name="TextovéPole 10"/>
          <p:cNvSpPr txBox="1">
            <a:spLocks noChangeArrowheads="1"/>
          </p:cNvSpPr>
          <p:nvPr/>
        </p:nvSpPr>
        <p:spPr bwMode="auto">
          <a:xfrm>
            <a:off x="6804025" y="5084763"/>
            <a:ext cx="2411413" cy="457200"/>
          </a:xfrm>
          <a:prstGeom prst="rect">
            <a:avLst/>
          </a:prstGeom>
          <a:noFill/>
          <a:ln w="9525">
            <a:noFill/>
            <a:miter lim="800000"/>
            <a:headEnd/>
            <a:tailEnd/>
          </a:ln>
        </p:spPr>
        <p:txBody>
          <a:bodyPr>
            <a:spAutoFit/>
          </a:bodyPr>
          <a:lstStyle/>
          <a:p>
            <a:r>
              <a:rPr lang="cs-CZ" sz="2400" dirty="0"/>
              <a:t>optická dráha</a:t>
            </a:r>
          </a:p>
        </p:txBody>
      </p:sp>
      <p:pic>
        <p:nvPicPr>
          <p:cNvPr id="23556" name="Picture 3"/>
          <p:cNvPicPr>
            <a:picLocks noChangeAspect="1" noChangeArrowheads="1"/>
          </p:cNvPicPr>
          <p:nvPr/>
        </p:nvPicPr>
        <p:blipFill>
          <a:blip r:embed="rId2" cstate="print"/>
          <a:srcRect/>
          <a:stretch>
            <a:fillRect/>
          </a:stretch>
        </p:blipFill>
        <p:spPr bwMode="auto">
          <a:xfrm>
            <a:off x="5364163" y="1052513"/>
            <a:ext cx="3779837" cy="2862262"/>
          </a:xfrm>
          <a:prstGeom prst="rect">
            <a:avLst/>
          </a:prstGeom>
          <a:noFill/>
          <a:ln w="9525">
            <a:noFill/>
            <a:miter lim="800000"/>
            <a:headEnd/>
            <a:tailEnd/>
          </a:ln>
        </p:spPr>
      </p:pic>
      <p:pic>
        <p:nvPicPr>
          <p:cNvPr id="23557" name="Picture 7" descr="AmpapaPavel_082827530000_0002"/>
          <p:cNvPicPr>
            <a:picLocks noChangeAspect="1" noChangeArrowheads="1"/>
          </p:cNvPicPr>
          <p:nvPr/>
        </p:nvPicPr>
        <p:blipFill>
          <a:blip r:embed="rId3" cstate="print"/>
          <a:srcRect l="11816" t="11980" r="12859"/>
          <a:stretch>
            <a:fillRect/>
          </a:stretch>
        </p:blipFill>
        <p:spPr bwMode="auto">
          <a:xfrm>
            <a:off x="323850" y="908050"/>
            <a:ext cx="2689225" cy="3141663"/>
          </a:xfrm>
          <a:prstGeom prst="rect">
            <a:avLst/>
          </a:prstGeom>
          <a:noFill/>
          <a:ln w="9525">
            <a:noFill/>
            <a:miter lim="800000"/>
            <a:headEnd/>
            <a:tailEnd/>
          </a:ln>
        </p:spPr>
      </p:pic>
      <p:pic>
        <p:nvPicPr>
          <p:cNvPr id="23558" name="Picture 8" descr="AmpapaPavel_082827530000_0009"/>
          <p:cNvPicPr>
            <a:picLocks noChangeAspect="1" noChangeArrowheads="1"/>
          </p:cNvPicPr>
          <p:nvPr/>
        </p:nvPicPr>
        <p:blipFill>
          <a:blip r:embed="rId4" cstate="print"/>
          <a:srcRect l="24219" r="11328" b="13086"/>
          <a:stretch>
            <a:fillRect/>
          </a:stretch>
        </p:blipFill>
        <p:spPr bwMode="auto">
          <a:xfrm>
            <a:off x="2987675" y="3951288"/>
            <a:ext cx="3455988" cy="2906712"/>
          </a:xfrm>
          <a:prstGeom prst="rect">
            <a:avLst/>
          </a:prstGeom>
          <a:noFill/>
          <a:ln w="9525">
            <a:noFill/>
            <a:miter lim="800000"/>
            <a:headEnd/>
            <a:tailEnd/>
          </a:ln>
        </p:spPr>
      </p:pic>
      <p:pic>
        <p:nvPicPr>
          <p:cNvPr id="23559" name="Picture 9" descr="AmpapaPavel_082827530000_0008"/>
          <p:cNvPicPr>
            <a:picLocks noChangeAspect="1" noChangeArrowheads="1"/>
          </p:cNvPicPr>
          <p:nvPr/>
        </p:nvPicPr>
        <p:blipFill>
          <a:blip r:embed="rId5" cstate="print"/>
          <a:srcRect l="25133" t="10124" r="26979" b="16048"/>
          <a:stretch>
            <a:fillRect/>
          </a:stretch>
        </p:blipFill>
        <p:spPr bwMode="auto">
          <a:xfrm>
            <a:off x="2916238" y="1052513"/>
            <a:ext cx="3024187" cy="2908300"/>
          </a:xfrm>
          <a:prstGeom prst="rect">
            <a:avLst/>
          </a:prstGeom>
          <a:noFill/>
          <a:ln w="9525">
            <a:noFill/>
            <a:miter lim="800000"/>
            <a:headEnd/>
            <a:tailEnd/>
          </a:ln>
        </p:spPr>
      </p:pic>
      <p:pic>
        <p:nvPicPr>
          <p:cNvPr id="23560" name="Picture 10" descr="AmpapaPavel_082827530000_0004"/>
          <p:cNvPicPr>
            <a:picLocks noChangeAspect="1" noChangeArrowheads="1"/>
          </p:cNvPicPr>
          <p:nvPr/>
        </p:nvPicPr>
        <p:blipFill>
          <a:blip r:embed="rId6" cstate="print"/>
          <a:srcRect l="13313" t="14778" r="15820" b="6966"/>
          <a:stretch>
            <a:fillRect/>
          </a:stretch>
        </p:blipFill>
        <p:spPr bwMode="auto">
          <a:xfrm>
            <a:off x="395288" y="4005263"/>
            <a:ext cx="2582862" cy="2852737"/>
          </a:xfrm>
          <a:prstGeom prst="rect">
            <a:avLst/>
          </a:prstGeom>
          <a:noFill/>
          <a:ln w="9525">
            <a:noFill/>
            <a:miter lim="800000"/>
            <a:headEnd/>
            <a:tailEnd/>
          </a:ln>
        </p:spPr>
      </p:pic>
      <p:sp>
        <p:nvSpPr>
          <p:cNvPr id="23561" name="Line 11"/>
          <p:cNvSpPr>
            <a:spLocks noChangeShapeType="1"/>
          </p:cNvSpPr>
          <p:nvPr/>
        </p:nvSpPr>
        <p:spPr bwMode="auto">
          <a:xfrm flipH="1" flipV="1">
            <a:off x="3924300" y="3068638"/>
            <a:ext cx="2879725" cy="2232025"/>
          </a:xfrm>
          <a:prstGeom prst="line">
            <a:avLst/>
          </a:prstGeom>
          <a:noFill/>
          <a:ln w="9525">
            <a:solidFill>
              <a:srgbClr val="CC0000"/>
            </a:solidFill>
            <a:round/>
            <a:headEnd/>
            <a:tailEnd type="triangle" w="med" len="med"/>
          </a:ln>
          <a:effectLst/>
        </p:spPr>
        <p:txBody>
          <a:bodyPr/>
          <a:lstStyle/>
          <a:p>
            <a:endParaRPr lang="cs-CZ"/>
          </a:p>
        </p:txBody>
      </p:sp>
      <p:sp>
        <p:nvSpPr>
          <p:cNvPr id="23562" name="Line 12"/>
          <p:cNvSpPr>
            <a:spLocks noChangeShapeType="1"/>
          </p:cNvSpPr>
          <p:nvPr/>
        </p:nvSpPr>
        <p:spPr bwMode="auto">
          <a:xfrm flipH="1">
            <a:off x="5508625" y="5300663"/>
            <a:ext cx="1295400" cy="288925"/>
          </a:xfrm>
          <a:prstGeom prst="line">
            <a:avLst/>
          </a:prstGeom>
          <a:noFill/>
          <a:ln w="9525">
            <a:solidFill>
              <a:srgbClr val="CC0000"/>
            </a:solidFill>
            <a:round/>
            <a:headEnd/>
            <a:tailEnd type="triangle" w="med" len="med"/>
          </a:ln>
          <a:effectLst/>
        </p:spPr>
        <p:txBody>
          <a:bodyPr/>
          <a:lstStyle/>
          <a:p>
            <a:endParaRPr lang="cs-CZ"/>
          </a:p>
        </p:txBody>
      </p:sp>
      <p:sp>
        <p:nvSpPr>
          <p:cNvPr id="23563" name="Line 14"/>
          <p:cNvSpPr>
            <a:spLocks noChangeShapeType="1"/>
          </p:cNvSpPr>
          <p:nvPr/>
        </p:nvSpPr>
        <p:spPr bwMode="auto">
          <a:xfrm flipH="1" flipV="1">
            <a:off x="1547813" y="2708275"/>
            <a:ext cx="5256212" cy="2592388"/>
          </a:xfrm>
          <a:prstGeom prst="line">
            <a:avLst/>
          </a:prstGeom>
          <a:noFill/>
          <a:ln w="9525">
            <a:solidFill>
              <a:srgbClr val="CC0000"/>
            </a:solidFill>
            <a:round/>
            <a:headEnd/>
            <a:tailEnd type="triangle" w="med" len="med"/>
          </a:ln>
          <a:effectLst/>
        </p:spPr>
        <p:txBody>
          <a:bodyPr/>
          <a:lstStyle/>
          <a:p>
            <a:endParaRPr lang="cs-CZ"/>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Rectangle 4"/>
          <p:cNvSpPr>
            <a:spLocks noGrp="1" noChangeArrowheads="1"/>
          </p:cNvSpPr>
          <p:nvPr>
            <p:ph type="title"/>
          </p:nvPr>
        </p:nvSpPr>
        <p:spPr>
          <a:xfrm>
            <a:off x="468313" y="-315913"/>
            <a:ext cx="7543800" cy="1295401"/>
          </a:xfrm>
        </p:spPr>
        <p:txBody>
          <a:bodyPr/>
          <a:lstStyle/>
          <a:p>
            <a:pPr>
              <a:defRPr/>
            </a:pPr>
            <a:r>
              <a:rPr lang="cs-CZ" sz="3200" b="1" dirty="0" err="1" smtClean="0">
                <a:solidFill>
                  <a:schemeClr val="tx1"/>
                </a:solidFill>
                <a:effectLst/>
              </a:rPr>
              <a:t>Neurodiagnostika</a:t>
            </a:r>
            <a:r>
              <a:rPr lang="cs-CZ" sz="3200" b="1" dirty="0" smtClean="0">
                <a:solidFill>
                  <a:schemeClr val="tx1"/>
                </a:solidFill>
                <a:effectLst/>
              </a:rPr>
              <a:t> : </a:t>
            </a:r>
            <a:r>
              <a:rPr lang="cs-CZ" sz="3200" b="1" dirty="0" err="1" smtClean="0">
                <a:solidFill>
                  <a:schemeClr val="tx1"/>
                </a:solidFill>
                <a:effectLst/>
              </a:rPr>
              <a:t>fMR</a:t>
            </a:r>
            <a:endParaRPr lang="cs-CZ" sz="3200" dirty="0" smtClean="0">
              <a:solidFill>
                <a:schemeClr val="tx1"/>
              </a:solidFill>
              <a:effectLst/>
            </a:endParaRPr>
          </a:p>
        </p:txBody>
      </p:sp>
      <p:pic>
        <p:nvPicPr>
          <p:cNvPr id="26627" name="Picture 5"/>
          <p:cNvPicPr>
            <a:picLocks noChangeAspect="1" noChangeArrowheads="1"/>
          </p:cNvPicPr>
          <p:nvPr/>
        </p:nvPicPr>
        <p:blipFill>
          <a:blip r:embed="rId2" cstate="print"/>
          <a:srcRect/>
          <a:stretch>
            <a:fillRect/>
          </a:stretch>
        </p:blipFill>
        <p:spPr bwMode="auto">
          <a:xfrm>
            <a:off x="5922963" y="3352800"/>
            <a:ext cx="3221037" cy="3505200"/>
          </a:xfrm>
          <a:prstGeom prst="rect">
            <a:avLst/>
          </a:prstGeom>
          <a:noFill/>
          <a:ln w="9525">
            <a:noFill/>
            <a:miter lim="800000"/>
            <a:headEnd/>
            <a:tailEnd/>
          </a:ln>
        </p:spPr>
      </p:pic>
      <p:pic>
        <p:nvPicPr>
          <p:cNvPr id="26628" name="Picture 2"/>
          <p:cNvPicPr>
            <a:picLocks noChangeAspect="1" noChangeArrowheads="1"/>
          </p:cNvPicPr>
          <p:nvPr/>
        </p:nvPicPr>
        <p:blipFill>
          <a:blip r:embed="rId3" cstate="print"/>
          <a:srcRect/>
          <a:stretch>
            <a:fillRect/>
          </a:stretch>
        </p:blipFill>
        <p:spPr bwMode="auto">
          <a:xfrm>
            <a:off x="2987675" y="2205038"/>
            <a:ext cx="3355975" cy="3652837"/>
          </a:xfrm>
          <a:prstGeom prst="rect">
            <a:avLst/>
          </a:prstGeom>
          <a:noFill/>
          <a:ln w="9525">
            <a:noFill/>
            <a:miter lim="800000"/>
            <a:headEnd/>
            <a:tailEnd/>
          </a:ln>
        </p:spPr>
      </p:pic>
      <p:pic>
        <p:nvPicPr>
          <p:cNvPr id="26629" name="Picture 4"/>
          <p:cNvPicPr>
            <a:picLocks noChangeAspect="1" noChangeArrowheads="1"/>
          </p:cNvPicPr>
          <p:nvPr/>
        </p:nvPicPr>
        <p:blipFill>
          <a:blip r:embed="rId4" cstate="print"/>
          <a:srcRect/>
          <a:stretch>
            <a:fillRect/>
          </a:stretch>
        </p:blipFill>
        <p:spPr bwMode="auto">
          <a:xfrm>
            <a:off x="179388" y="1196975"/>
            <a:ext cx="3409950" cy="3656013"/>
          </a:xfrm>
          <a:prstGeom prst="rect">
            <a:avLst/>
          </a:prstGeom>
          <a:noFill/>
          <a:ln w="9525">
            <a:noFill/>
            <a:miter lim="800000"/>
            <a:headEnd/>
            <a:tailEnd/>
          </a:ln>
        </p:spPr>
      </p:pic>
      <p:sp>
        <p:nvSpPr>
          <p:cNvPr id="26630" name="Text Box 8"/>
          <p:cNvSpPr txBox="1">
            <a:spLocks noChangeArrowheads="1"/>
          </p:cNvSpPr>
          <p:nvPr/>
        </p:nvSpPr>
        <p:spPr bwMode="auto">
          <a:xfrm>
            <a:off x="447675" y="6113463"/>
            <a:ext cx="255198" cy="369332"/>
          </a:xfrm>
          <a:prstGeom prst="rect">
            <a:avLst/>
          </a:prstGeom>
          <a:noFill/>
          <a:ln w="9525">
            <a:noFill/>
            <a:miter lim="800000"/>
            <a:headEnd/>
            <a:tailEnd/>
          </a:ln>
          <a:effectLst/>
        </p:spPr>
        <p:txBody>
          <a:bodyPr wrap="none">
            <a:spAutoFit/>
          </a:bodyPr>
          <a:lstStyle/>
          <a:p>
            <a:r>
              <a:rPr lang="cs-CZ" dirty="0" smtClean="0"/>
              <a:t>)</a:t>
            </a:r>
            <a:endParaRPr lang="cs-CZ" dirty="0"/>
          </a:p>
        </p:txBody>
      </p:sp>
      <p:sp>
        <p:nvSpPr>
          <p:cNvPr id="26631" name="Text Box 9"/>
          <p:cNvSpPr txBox="1">
            <a:spLocks noChangeArrowheads="1"/>
          </p:cNvSpPr>
          <p:nvPr/>
        </p:nvSpPr>
        <p:spPr bwMode="auto">
          <a:xfrm>
            <a:off x="447675" y="5248275"/>
            <a:ext cx="1885453" cy="461665"/>
          </a:xfrm>
          <a:prstGeom prst="rect">
            <a:avLst/>
          </a:prstGeom>
          <a:noFill/>
          <a:ln w="9525">
            <a:noFill/>
            <a:miter lim="800000"/>
            <a:headEnd/>
            <a:tailEnd/>
          </a:ln>
          <a:effectLst/>
        </p:spPr>
        <p:txBody>
          <a:bodyPr wrap="none">
            <a:spAutoFit/>
          </a:bodyPr>
          <a:lstStyle/>
          <a:p>
            <a:r>
              <a:rPr lang="cs-CZ" sz="2400" dirty="0"/>
              <a:t>centrum řeči</a:t>
            </a:r>
          </a:p>
        </p:txBody>
      </p:sp>
      <p:sp>
        <p:nvSpPr>
          <p:cNvPr id="26632" name="Line 10"/>
          <p:cNvSpPr>
            <a:spLocks noChangeShapeType="1"/>
          </p:cNvSpPr>
          <p:nvPr/>
        </p:nvSpPr>
        <p:spPr bwMode="auto">
          <a:xfrm flipV="1">
            <a:off x="1763713" y="2781300"/>
            <a:ext cx="1079500" cy="2447925"/>
          </a:xfrm>
          <a:prstGeom prst="line">
            <a:avLst/>
          </a:prstGeom>
          <a:noFill/>
          <a:ln w="9525">
            <a:solidFill>
              <a:srgbClr val="CC0000"/>
            </a:solidFill>
            <a:round/>
            <a:headEnd/>
            <a:tailEnd type="triangle" w="med" len="med"/>
          </a:ln>
          <a:effectLst/>
        </p:spPr>
        <p:txBody>
          <a:bodyPr/>
          <a:lstStyle/>
          <a:p>
            <a:endParaRPr lang="cs-CZ"/>
          </a:p>
        </p:txBody>
      </p:sp>
      <p:sp>
        <p:nvSpPr>
          <p:cNvPr id="26633" name="Line 11"/>
          <p:cNvSpPr>
            <a:spLocks noChangeShapeType="1"/>
          </p:cNvSpPr>
          <p:nvPr/>
        </p:nvSpPr>
        <p:spPr bwMode="auto">
          <a:xfrm flipV="1">
            <a:off x="1763713" y="3644900"/>
            <a:ext cx="3744912" cy="1584325"/>
          </a:xfrm>
          <a:prstGeom prst="line">
            <a:avLst/>
          </a:prstGeom>
          <a:noFill/>
          <a:ln w="9525">
            <a:solidFill>
              <a:srgbClr val="CC0000"/>
            </a:solidFill>
            <a:round/>
            <a:headEnd/>
            <a:tailEnd type="triangle" w="med" len="med"/>
          </a:ln>
          <a:effectLst/>
        </p:spPr>
        <p:txBody>
          <a:bodyPr/>
          <a:lstStyle/>
          <a:p>
            <a:endParaRPr lang="cs-CZ"/>
          </a:p>
        </p:txBody>
      </p:sp>
      <p:sp>
        <p:nvSpPr>
          <p:cNvPr id="26634" name="Line 12"/>
          <p:cNvSpPr>
            <a:spLocks noChangeShapeType="1"/>
          </p:cNvSpPr>
          <p:nvPr/>
        </p:nvSpPr>
        <p:spPr bwMode="auto">
          <a:xfrm>
            <a:off x="1763713" y="5229225"/>
            <a:ext cx="6769100" cy="360363"/>
          </a:xfrm>
          <a:prstGeom prst="line">
            <a:avLst/>
          </a:prstGeom>
          <a:noFill/>
          <a:ln w="9525">
            <a:solidFill>
              <a:srgbClr val="CC0000"/>
            </a:solidFill>
            <a:round/>
            <a:headEnd/>
            <a:tailEnd type="triangle" w="med" len="med"/>
          </a:ln>
          <a:effectLst/>
        </p:spPr>
        <p:txBody>
          <a:bodyPr/>
          <a:lstStyle/>
          <a:p>
            <a:endParaRPr lang="cs-CZ"/>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Zástupný symbol pro obsah 3"/>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187624" y="2132856"/>
            <a:ext cx="7551117" cy="4247876"/>
          </a:xfrm>
        </p:spPr>
      </p:pic>
      <p:sp>
        <p:nvSpPr>
          <p:cNvPr id="5" name="Rectangle 2"/>
          <p:cNvSpPr>
            <a:spLocks noGrp="1" noChangeArrowheads="1"/>
          </p:cNvSpPr>
          <p:nvPr>
            <p:ph type="title"/>
          </p:nvPr>
        </p:nvSpPr>
        <p:spPr>
          <a:xfrm>
            <a:off x="1043608" y="338328"/>
            <a:ext cx="7643192" cy="1252728"/>
          </a:xfrm>
        </p:spPr>
        <p:txBody>
          <a:bodyPr>
            <a:normAutofit/>
          </a:bodyPr>
          <a:lstStyle/>
          <a:p>
            <a:r>
              <a:rPr lang="cs-CZ" sz="3200" b="1" dirty="0" smtClean="0">
                <a:solidFill>
                  <a:srgbClr val="FFFF00"/>
                </a:solidFill>
                <a:effectLst/>
                <a:latin typeface="Calibri" pitchFamily="34" charset="0"/>
              </a:rPr>
              <a:t>      Neurochirurgické </a:t>
            </a:r>
            <a:r>
              <a:rPr lang="cs-CZ" sz="3200" b="1" dirty="0">
                <a:solidFill>
                  <a:srgbClr val="FFFF00"/>
                </a:solidFill>
                <a:effectLst/>
                <a:latin typeface="Calibri" pitchFamily="34" charset="0"/>
              </a:rPr>
              <a:t>navigační systémy</a:t>
            </a:r>
          </a:p>
        </p:txBody>
      </p:sp>
    </p:spTree>
    <p:extLst>
      <p:ext uri="{BB962C8B-B14F-4D97-AF65-F5344CB8AC3E}">
        <p14:creationId xmlns:p14="http://schemas.microsoft.com/office/powerpoint/2010/main" xmlns="" val="4027922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solidFill>
                  <a:srgbClr val="FFFF00"/>
                </a:solidFill>
                <a:effectLst/>
              </a:rPr>
              <a:t>WHO klasifikace CNS nádorů - 2016</a:t>
            </a:r>
            <a:endParaRPr lang="cs-CZ" sz="3200" b="1" dirty="0">
              <a:solidFill>
                <a:srgbClr val="FFFF00"/>
              </a:solidFill>
              <a:effectLst/>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179512" y="1700808"/>
            <a:ext cx="3543290" cy="452596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707904" y="1682038"/>
            <a:ext cx="3600400" cy="4538904"/>
          </a:xfrm>
          <a:prstGeom prst="rect">
            <a:avLst/>
          </a:prstGeom>
          <a:noFill/>
          <a:ln w="9525">
            <a:noFill/>
            <a:miter lim="800000"/>
            <a:headEnd/>
            <a:tailEnd/>
          </a:ln>
        </p:spPr>
      </p:pic>
      <p:pic>
        <p:nvPicPr>
          <p:cNvPr id="2052" name="Picture 4" descr="C:\Users\Pavel\Desktop\bez názvu.png"/>
          <p:cNvPicPr>
            <a:picLocks noChangeAspect="1" noChangeArrowheads="1"/>
          </p:cNvPicPr>
          <p:nvPr/>
        </p:nvPicPr>
        <p:blipFill>
          <a:blip r:embed="rId4" cstate="print"/>
          <a:srcRect/>
          <a:stretch>
            <a:fillRect/>
          </a:stretch>
        </p:blipFill>
        <p:spPr bwMode="auto">
          <a:xfrm>
            <a:off x="7248525" y="3789040"/>
            <a:ext cx="1895475" cy="2409825"/>
          </a:xfrm>
          <a:prstGeom prst="rect">
            <a:avLst/>
          </a:prstGeom>
          <a:noFill/>
        </p:spPr>
      </p:pic>
      <p:sp>
        <p:nvSpPr>
          <p:cNvPr id="7" name="TextovéPole 6"/>
          <p:cNvSpPr txBox="1"/>
          <p:nvPr/>
        </p:nvSpPr>
        <p:spPr>
          <a:xfrm>
            <a:off x="7380312" y="2204864"/>
            <a:ext cx="1584216" cy="1200329"/>
          </a:xfrm>
          <a:prstGeom prst="rect">
            <a:avLst/>
          </a:prstGeom>
          <a:noFill/>
        </p:spPr>
        <p:txBody>
          <a:bodyPr wrap="none" rtlCol="0">
            <a:spAutoFit/>
          </a:bodyPr>
          <a:lstStyle/>
          <a:p>
            <a:r>
              <a:rPr lang="cs-CZ" sz="2400" b="1" dirty="0" smtClean="0">
                <a:solidFill>
                  <a:srgbClr val="FF0000"/>
                </a:solidFill>
              </a:rPr>
              <a:t>morfologie</a:t>
            </a:r>
          </a:p>
          <a:p>
            <a:r>
              <a:rPr lang="cs-CZ" sz="2400" b="1" dirty="0" smtClean="0">
                <a:solidFill>
                  <a:srgbClr val="FF0000"/>
                </a:solidFill>
              </a:rPr>
              <a:t>         +</a:t>
            </a:r>
          </a:p>
          <a:p>
            <a:r>
              <a:rPr lang="cs-CZ" sz="2400" b="1" dirty="0" smtClean="0">
                <a:solidFill>
                  <a:srgbClr val="FF0000"/>
                </a:solidFill>
              </a:rPr>
              <a:t>   genetika</a:t>
            </a:r>
            <a:endParaRPr lang="cs-CZ" sz="2400" b="1"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descr="kuchyně 005"/>
          <p:cNvPicPr>
            <a:picLocks noChangeAspect="1" noChangeArrowheads="1"/>
          </p:cNvPicPr>
          <p:nvPr/>
        </p:nvPicPr>
        <p:blipFill>
          <a:blip r:embed="rId2" cstate="print"/>
          <a:srcRect l="11357" t="27489" r="20242" b="38921"/>
          <a:stretch>
            <a:fillRect/>
          </a:stretch>
        </p:blipFill>
        <p:spPr bwMode="auto">
          <a:xfrm rot="3600000">
            <a:off x="3586162" y="3200401"/>
            <a:ext cx="3121025" cy="1149350"/>
          </a:xfrm>
          <a:prstGeom prst="rect">
            <a:avLst/>
          </a:prstGeom>
          <a:noFill/>
          <a:ln w="9525">
            <a:noFill/>
            <a:miter lim="800000"/>
            <a:headEnd/>
            <a:tailEnd/>
          </a:ln>
        </p:spPr>
      </p:pic>
      <p:pic>
        <p:nvPicPr>
          <p:cNvPr id="466947" name="Picture 3" descr="kuchyně 006"/>
          <p:cNvPicPr>
            <a:picLocks noChangeAspect="1" noChangeArrowheads="1"/>
          </p:cNvPicPr>
          <p:nvPr/>
        </p:nvPicPr>
        <p:blipFill>
          <a:blip r:embed="rId3" cstate="print"/>
          <a:srcRect l="19646" t="12079" r="8717" b="3316"/>
          <a:stretch>
            <a:fillRect/>
          </a:stretch>
        </p:blipFill>
        <p:spPr bwMode="auto">
          <a:xfrm>
            <a:off x="3419475" y="1844675"/>
            <a:ext cx="2565400" cy="4005263"/>
          </a:xfrm>
          <a:prstGeom prst="rect">
            <a:avLst/>
          </a:prstGeom>
          <a:noFill/>
          <a:ln w="9525">
            <a:noFill/>
            <a:miter lim="800000"/>
            <a:headEnd/>
            <a:tailEnd/>
          </a:ln>
        </p:spPr>
      </p:pic>
      <p:pic>
        <p:nvPicPr>
          <p:cNvPr id="29700" name="Picture 4" descr="kuchyně 013"/>
          <p:cNvPicPr>
            <a:picLocks noChangeAspect="1" noChangeArrowheads="1"/>
          </p:cNvPicPr>
          <p:nvPr/>
        </p:nvPicPr>
        <p:blipFill>
          <a:blip r:embed="rId4" cstate="print"/>
          <a:srcRect l="19734" t="8064" r="37256" b="5882"/>
          <a:stretch>
            <a:fillRect/>
          </a:stretch>
        </p:blipFill>
        <p:spPr bwMode="auto">
          <a:xfrm>
            <a:off x="6660232" y="1412776"/>
            <a:ext cx="1736725" cy="4635500"/>
          </a:xfrm>
          <a:prstGeom prst="rect">
            <a:avLst/>
          </a:prstGeom>
          <a:noFill/>
          <a:ln w="9525">
            <a:noFill/>
            <a:miter lim="800000"/>
            <a:headEnd/>
            <a:tailEnd/>
          </a:ln>
        </p:spPr>
      </p:pic>
      <p:pic>
        <p:nvPicPr>
          <p:cNvPr id="29701" name="Picture 5" descr="kuchyně 011"/>
          <p:cNvPicPr>
            <a:picLocks noChangeAspect="1" noChangeArrowheads="1"/>
          </p:cNvPicPr>
          <p:nvPr/>
        </p:nvPicPr>
        <p:blipFill>
          <a:blip r:embed="rId5" cstate="print"/>
          <a:srcRect l="25703" t="14635" r="24640" b="5582"/>
          <a:stretch>
            <a:fillRect/>
          </a:stretch>
        </p:blipFill>
        <p:spPr bwMode="auto">
          <a:xfrm>
            <a:off x="1062038" y="1854200"/>
            <a:ext cx="1827212" cy="3914775"/>
          </a:xfrm>
          <a:prstGeom prst="rect">
            <a:avLst/>
          </a:prstGeom>
          <a:noFill/>
          <a:ln w="9525">
            <a:noFill/>
            <a:miter lim="800000"/>
            <a:headEnd/>
            <a:tailEnd/>
          </a:ln>
        </p:spPr>
      </p:pic>
      <p:cxnSp>
        <p:nvCxnSpPr>
          <p:cNvPr id="29702" name="AutoShape 6"/>
          <p:cNvCxnSpPr>
            <a:cxnSpLocks noChangeShapeType="1"/>
          </p:cNvCxnSpPr>
          <p:nvPr/>
        </p:nvCxnSpPr>
        <p:spPr bwMode="auto">
          <a:xfrm rot="10800000" flipV="1">
            <a:off x="5292725" y="5049838"/>
            <a:ext cx="2217738" cy="1620837"/>
          </a:xfrm>
          <a:prstGeom prst="curvedConnector3">
            <a:avLst>
              <a:gd name="adj1" fmla="val 49963"/>
            </a:avLst>
          </a:prstGeom>
          <a:noFill/>
          <a:ln w="38100">
            <a:solidFill>
              <a:srgbClr val="FF0000"/>
            </a:solidFill>
            <a:round/>
            <a:headEnd type="oval" w="lg" len="lg"/>
            <a:tailEnd type="stealth" w="lg" len="lg"/>
          </a:ln>
          <a:effectLst/>
        </p:spPr>
      </p:cxnSp>
      <p:cxnSp>
        <p:nvCxnSpPr>
          <p:cNvPr id="29703" name="AutoShape 7"/>
          <p:cNvCxnSpPr>
            <a:cxnSpLocks noChangeShapeType="1"/>
          </p:cNvCxnSpPr>
          <p:nvPr/>
        </p:nvCxnSpPr>
        <p:spPr bwMode="auto">
          <a:xfrm rot="10800000">
            <a:off x="1557338" y="5005388"/>
            <a:ext cx="2293937" cy="1665287"/>
          </a:xfrm>
          <a:prstGeom prst="curvedConnector3">
            <a:avLst>
              <a:gd name="adj1" fmla="val 49968"/>
            </a:avLst>
          </a:prstGeom>
          <a:noFill/>
          <a:ln w="38100">
            <a:solidFill>
              <a:srgbClr val="FF0000"/>
            </a:solidFill>
            <a:round/>
            <a:headEnd/>
            <a:tailEnd type="oval" w="lg" len="lg"/>
          </a:ln>
          <a:effectLst/>
        </p:spPr>
      </p:cxnSp>
      <p:cxnSp>
        <p:nvCxnSpPr>
          <p:cNvPr id="29704" name="AutoShape 8"/>
          <p:cNvCxnSpPr>
            <a:cxnSpLocks noChangeShapeType="1"/>
          </p:cNvCxnSpPr>
          <p:nvPr/>
        </p:nvCxnSpPr>
        <p:spPr bwMode="auto">
          <a:xfrm>
            <a:off x="3851275" y="6670675"/>
            <a:ext cx="1441450" cy="0"/>
          </a:xfrm>
          <a:prstGeom prst="straightConnector1">
            <a:avLst/>
          </a:prstGeom>
          <a:noFill/>
          <a:ln w="38100">
            <a:solidFill>
              <a:srgbClr val="FF0000"/>
            </a:solidFill>
            <a:round/>
            <a:headEnd type="stealth" w="lg" len="lg"/>
            <a:tailEnd type="none" w="lg" len="lg"/>
          </a:ln>
          <a:effectLst/>
        </p:spPr>
      </p:cxnSp>
      <p:sp>
        <p:nvSpPr>
          <p:cNvPr id="466953" name="Freeform 9"/>
          <p:cNvSpPr>
            <a:spLocks/>
          </p:cNvSpPr>
          <p:nvPr/>
        </p:nvSpPr>
        <p:spPr bwMode="auto">
          <a:xfrm flipV="1">
            <a:off x="2320925" y="4824413"/>
            <a:ext cx="990600" cy="381000"/>
          </a:xfrm>
          <a:custGeom>
            <a:avLst/>
            <a:gdLst>
              <a:gd name="T0" fmla="*/ 0 w 595"/>
              <a:gd name="T1" fmla="*/ 213513 h 894"/>
              <a:gd name="T2" fmla="*/ 283029 w 595"/>
              <a:gd name="T3" fmla="*/ 20030 h 894"/>
              <a:gd name="T4" fmla="*/ 707571 w 595"/>
              <a:gd name="T5" fmla="*/ 334547 h 894"/>
              <a:gd name="T6" fmla="*/ 990600 w 595"/>
              <a:gd name="T7" fmla="*/ 298322 h 8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5" h="894">
                <a:moveTo>
                  <a:pt x="0" y="501"/>
                </a:moveTo>
                <a:cubicBezTo>
                  <a:pt x="49" y="250"/>
                  <a:pt x="99" y="0"/>
                  <a:pt x="170" y="47"/>
                </a:cubicBezTo>
                <a:cubicBezTo>
                  <a:pt x="241" y="94"/>
                  <a:pt x="354" y="676"/>
                  <a:pt x="425" y="785"/>
                </a:cubicBezTo>
                <a:cubicBezTo>
                  <a:pt x="496" y="894"/>
                  <a:pt x="545" y="797"/>
                  <a:pt x="595" y="700"/>
                </a:cubicBezTo>
              </a:path>
            </a:pathLst>
          </a:custGeom>
          <a:noFill/>
          <a:ln w="38100">
            <a:solidFill>
              <a:srgbClr val="FF0000"/>
            </a:solidFill>
            <a:round/>
            <a:headEnd type="oval" w="lg" len="lg"/>
            <a:tailEnd type="stealth" w="lg" len="lg"/>
          </a:ln>
          <a:effectLst/>
        </p:spPr>
        <p:txBody>
          <a:bodyPr/>
          <a:lstStyle/>
          <a:p>
            <a:endParaRPr lang="cs-CZ"/>
          </a:p>
        </p:txBody>
      </p:sp>
      <p:sp>
        <p:nvSpPr>
          <p:cNvPr id="466954" name="Freeform 10"/>
          <p:cNvSpPr>
            <a:spLocks/>
          </p:cNvSpPr>
          <p:nvPr/>
        </p:nvSpPr>
        <p:spPr bwMode="auto">
          <a:xfrm flipV="1">
            <a:off x="3311525" y="4914900"/>
            <a:ext cx="765175" cy="136525"/>
          </a:xfrm>
          <a:custGeom>
            <a:avLst/>
            <a:gdLst>
              <a:gd name="T0" fmla="*/ 0 w 482"/>
              <a:gd name="T1" fmla="*/ 136525 h 311"/>
              <a:gd name="T2" fmla="*/ 269875 w 482"/>
              <a:gd name="T3" fmla="*/ 12292 h 311"/>
              <a:gd name="T4" fmla="*/ 765175 w 482"/>
              <a:gd name="T5" fmla="*/ 61897 h 311"/>
              <a:gd name="T6" fmla="*/ 0 60000 65536"/>
              <a:gd name="T7" fmla="*/ 0 60000 65536"/>
              <a:gd name="T8" fmla="*/ 0 60000 65536"/>
            </a:gdLst>
            <a:ahLst/>
            <a:cxnLst>
              <a:cxn ang="T6">
                <a:pos x="T0" y="T1"/>
              </a:cxn>
              <a:cxn ang="T7">
                <a:pos x="T2" y="T3"/>
              </a:cxn>
              <a:cxn ang="T8">
                <a:pos x="T4" y="T5"/>
              </a:cxn>
            </a:cxnLst>
            <a:rect l="0" t="0" r="r" b="b"/>
            <a:pathLst>
              <a:path w="482" h="311">
                <a:moveTo>
                  <a:pt x="0" y="311"/>
                </a:moveTo>
                <a:cubicBezTo>
                  <a:pt x="45" y="183"/>
                  <a:pt x="90" y="56"/>
                  <a:pt x="170" y="28"/>
                </a:cubicBezTo>
                <a:cubicBezTo>
                  <a:pt x="250" y="0"/>
                  <a:pt x="430" y="122"/>
                  <a:pt x="482" y="141"/>
                </a:cubicBezTo>
              </a:path>
            </a:pathLst>
          </a:custGeom>
          <a:noFill/>
          <a:ln w="38100">
            <a:solidFill>
              <a:srgbClr val="FF0000"/>
            </a:solidFill>
            <a:round/>
            <a:headEnd/>
            <a:tailEnd type="oval" w="lg" len="lg"/>
          </a:ln>
          <a:effectLst/>
        </p:spPr>
        <p:txBody>
          <a:bodyPr/>
          <a:lstStyle/>
          <a:p>
            <a:endParaRPr lang="cs-CZ"/>
          </a:p>
        </p:txBody>
      </p:sp>
      <p:pic>
        <p:nvPicPr>
          <p:cNvPr id="466955" name="Picture 11" descr="IMG_2063"/>
          <p:cNvPicPr>
            <a:picLocks noChangeAspect="1" noChangeArrowheads="1"/>
          </p:cNvPicPr>
          <p:nvPr/>
        </p:nvPicPr>
        <p:blipFill>
          <a:blip r:embed="rId6" cstate="print"/>
          <a:srcRect l="8682" r="28712" b="5077"/>
          <a:stretch>
            <a:fillRect/>
          </a:stretch>
        </p:blipFill>
        <p:spPr bwMode="auto">
          <a:xfrm>
            <a:off x="4076700" y="2079625"/>
            <a:ext cx="2293938" cy="2609850"/>
          </a:xfrm>
          <a:prstGeom prst="rect">
            <a:avLst/>
          </a:prstGeom>
          <a:noFill/>
          <a:ln w="9525">
            <a:noFill/>
            <a:miter lim="800000"/>
            <a:headEnd/>
            <a:tailEnd/>
          </a:ln>
        </p:spPr>
      </p:pic>
      <p:sp>
        <p:nvSpPr>
          <p:cNvPr id="29708" name="Line 12"/>
          <p:cNvSpPr>
            <a:spLocks noChangeShapeType="1"/>
          </p:cNvSpPr>
          <p:nvPr/>
        </p:nvSpPr>
        <p:spPr bwMode="auto">
          <a:xfrm flipV="1">
            <a:off x="5202238" y="1765300"/>
            <a:ext cx="2835275" cy="1755775"/>
          </a:xfrm>
          <a:prstGeom prst="line">
            <a:avLst/>
          </a:prstGeom>
          <a:noFill/>
          <a:ln w="38100" cap="rnd">
            <a:solidFill>
              <a:srgbClr val="00FF00"/>
            </a:solidFill>
            <a:prstDash val="sysDot"/>
            <a:round/>
            <a:headEnd/>
            <a:tailEnd type="triangle" w="lg" len="lg"/>
          </a:ln>
          <a:effectLst/>
        </p:spPr>
        <p:txBody>
          <a:bodyPr/>
          <a:lstStyle/>
          <a:p>
            <a:endParaRPr lang="cs-CZ"/>
          </a:p>
        </p:txBody>
      </p:sp>
      <p:sp>
        <p:nvSpPr>
          <p:cNvPr id="29709" name="Line 13"/>
          <p:cNvSpPr>
            <a:spLocks noChangeShapeType="1"/>
          </p:cNvSpPr>
          <p:nvPr/>
        </p:nvSpPr>
        <p:spPr bwMode="auto">
          <a:xfrm flipV="1">
            <a:off x="5202238" y="1719263"/>
            <a:ext cx="1800225" cy="1755775"/>
          </a:xfrm>
          <a:prstGeom prst="line">
            <a:avLst/>
          </a:prstGeom>
          <a:noFill/>
          <a:ln w="38100" cap="rnd">
            <a:solidFill>
              <a:srgbClr val="00FF00"/>
            </a:solidFill>
            <a:prstDash val="sysDot"/>
            <a:round/>
            <a:headEnd/>
            <a:tailEnd type="triangle" w="lg" len="lg"/>
          </a:ln>
          <a:effectLst/>
        </p:spPr>
        <p:txBody>
          <a:bodyPr/>
          <a:lstStyle/>
          <a:p>
            <a:endParaRPr lang="cs-CZ"/>
          </a:p>
        </p:txBody>
      </p:sp>
      <p:sp>
        <p:nvSpPr>
          <p:cNvPr id="466958" name="Rectangle 14"/>
          <p:cNvSpPr>
            <a:spLocks noChangeArrowheads="1"/>
          </p:cNvSpPr>
          <p:nvPr/>
        </p:nvSpPr>
        <p:spPr bwMode="auto">
          <a:xfrm>
            <a:off x="1403648" y="620688"/>
            <a:ext cx="8731250" cy="1439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nSpc>
                <a:spcPct val="90000"/>
              </a:lnSpc>
              <a:spcBef>
                <a:spcPct val="20000"/>
              </a:spcBef>
              <a:buClr>
                <a:schemeClr val="tx2"/>
              </a:buClr>
              <a:buSzPct val="70000"/>
              <a:buFont typeface="Wingdings" pitchFamily="2" charset="2"/>
              <a:buNone/>
              <a:defRPr/>
            </a:pPr>
            <a:r>
              <a:rPr lang="cs-CZ" sz="3000" dirty="0">
                <a:solidFill>
                  <a:schemeClr val="bg1"/>
                </a:solidFill>
                <a:effectLst>
                  <a:outerShdw blurRad="38100" dist="38100" dir="2700000" algn="tl">
                    <a:srgbClr val="C0C0C0"/>
                  </a:outerShdw>
                </a:effectLst>
              </a:rPr>
              <a:t>	</a:t>
            </a:r>
            <a:r>
              <a:rPr lang="cs-CZ" sz="4000" b="1" dirty="0" smtClean="0">
                <a:solidFill>
                  <a:srgbClr val="FFFF00"/>
                </a:solidFill>
              </a:rPr>
              <a:t>Navigace + mikroskop</a:t>
            </a:r>
            <a:endParaRPr lang="cs-CZ" sz="4000" b="1" dirty="0">
              <a:solidFill>
                <a:srgbClr val="FFFF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2000"/>
                                        <p:tgtEl>
                                          <p:spTgt spid="466946"/>
                                        </p:tgtEl>
                                      </p:cBhvr>
                                    </p:animEffect>
                                    <p:set>
                                      <p:cBhvr>
                                        <p:cTn id="7" dur="1" fill="hold">
                                          <p:stCondLst>
                                            <p:cond delay="1999"/>
                                          </p:stCondLst>
                                        </p:cTn>
                                        <p:tgtEl>
                                          <p:spTgt spid="46694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466947"/>
                                        </p:tgtEl>
                                        <p:attrNameLst>
                                          <p:attrName>style.visibility</p:attrName>
                                        </p:attrNameLst>
                                      </p:cBhvr>
                                      <p:to>
                                        <p:strVal val="visible"/>
                                      </p:to>
                                    </p:set>
                                    <p:animEffect transition="in" filter="dissolve">
                                      <p:cBhvr>
                                        <p:cTn id="10" dur="2000"/>
                                        <p:tgtEl>
                                          <p:spTgt spid="466947"/>
                                        </p:tgtEl>
                                      </p:cBhvr>
                                    </p:animEffect>
                                  </p:childTnLst>
                                </p:cTn>
                              </p:par>
                              <p:par>
                                <p:cTn id="11" presetID="1" presetClass="entr" presetSubtype="0" fill="hold" grpId="0" nodeType="withEffect">
                                  <p:stCondLst>
                                    <p:cond delay="2000"/>
                                  </p:stCondLst>
                                  <p:childTnLst>
                                    <p:set>
                                      <p:cBhvr>
                                        <p:cTn id="12" dur="1" fill="hold">
                                          <p:stCondLst>
                                            <p:cond delay="0"/>
                                          </p:stCondLst>
                                        </p:cTn>
                                        <p:tgtEl>
                                          <p:spTgt spid="466953"/>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4669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466955"/>
                                        </p:tgtEl>
                                        <p:attrNameLst>
                                          <p:attrName>style.visibility</p:attrName>
                                        </p:attrNameLst>
                                      </p:cBhvr>
                                      <p:to>
                                        <p:strVal val="visible"/>
                                      </p:to>
                                    </p:set>
                                    <p:anim calcmode="lin" valueType="num">
                                      <p:cBhvr>
                                        <p:cTn id="19" dur="1000" fill="hold"/>
                                        <p:tgtEl>
                                          <p:spTgt spid="466955"/>
                                        </p:tgtEl>
                                        <p:attrNameLst>
                                          <p:attrName>ppt_w</p:attrName>
                                        </p:attrNameLst>
                                      </p:cBhvr>
                                      <p:tavLst>
                                        <p:tav tm="0">
                                          <p:val>
                                            <p:strVal val="#ppt_w*0.70"/>
                                          </p:val>
                                        </p:tav>
                                        <p:tav tm="100000">
                                          <p:val>
                                            <p:strVal val="#ppt_w"/>
                                          </p:val>
                                        </p:tav>
                                      </p:tavLst>
                                    </p:anim>
                                    <p:anim calcmode="lin" valueType="num">
                                      <p:cBhvr>
                                        <p:cTn id="20" dur="1000" fill="hold"/>
                                        <p:tgtEl>
                                          <p:spTgt spid="466955"/>
                                        </p:tgtEl>
                                        <p:attrNameLst>
                                          <p:attrName>ppt_h</p:attrName>
                                        </p:attrNameLst>
                                      </p:cBhvr>
                                      <p:tavLst>
                                        <p:tav tm="0">
                                          <p:val>
                                            <p:strVal val="#ppt_h"/>
                                          </p:val>
                                        </p:tav>
                                        <p:tav tm="100000">
                                          <p:val>
                                            <p:strVal val="#ppt_h"/>
                                          </p:val>
                                        </p:tav>
                                      </p:tavLst>
                                    </p:anim>
                                    <p:animEffect transition="in" filter="fade">
                                      <p:cBhvr>
                                        <p:cTn id="21" dur="1000"/>
                                        <p:tgtEl>
                                          <p:spTgt spid="466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53" grpId="0" animBg="1"/>
      <p:bldP spid="4669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r>
              <a:rPr lang="cs-CZ" sz="3200" b="1" dirty="0">
                <a:solidFill>
                  <a:srgbClr val="FFFF00"/>
                </a:solidFill>
                <a:effectLst/>
                <a:latin typeface="Calibri" pitchFamily="34" charset="0"/>
              </a:rPr>
              <a:t>Neurochirurgické navigační systémy</a:t>
            </a:r>
          </a:p>
        </p:txBody>
      </p:sp>
      <p:pic>
        <p:nvPicPr>
          <p:cNvPr id="73732" name="Picture 4" descr="DSC0470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916832"/>
            <a:ext cx="5832648" cy="43741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2034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obličej"/>
          <p:cNvPicPr>
            <a:picLocks noChangeAspect="1" noChangeArrowheads="1"/>
          </p:cNvPicPr>
          <p:nvPr/>
        </p:nvPicPr>
        <p:blipFill>
          <a:blip r:embed="rId2" cstate="print">
            <a:clrChange>
              <a:clrFrom>
                <a:srgbClr val="FEFFFC"/>
              </a:clrFrom>
              <a:clrTo>
                <a:srgbClr val="FEFFFC">
                  <a:alpha val="0"/>
                </a:srgbClr>
              </a:clrTo>
            </a:clrChange>
            <a:lum bright="18000" contrast="18000"/>
          </a:blip>
          <a:srcRect r="3099" b="658"/>
          <a:stretch>
            <a:fillRect/>
          </a:stretch>
        </p:blipFill>
        <p:spPr bwMode="auto">
          <a:xfrm>
            <a:off x="6189663" y="3657600"/>
            <a:ext cx="2614612" cy="3200400"/>
          </a:xfrm>
          <a:prstGeom prst="rect">
            <a:avLst/>
          </a:prstGeom>
          <a:noFill/>
          <a:ln w="9525">
            <a:noFill/>
            <a:miter lim="800000"/>
            <a:headEnd/>
            <a:tailEnd/>
          </a:ln>
        </p:spPr>
      </p:pic>
      <p:pic>
        <p:nvPicPr>
          <p:cNvPr id="465923" name="Picture 3" descr="2"/>
          <p:cNvPicPr>
            <a:picLocks noChangeAspect="1" noChangeArrowheads="1"/>
          </p:cNvPicPr>
          <p:nvPr/>
        </p:nvPicPr>
        <p:blipFill>
          <a:blip r:embed="rId3" cstate="print"/>
          <a:srcRect/>
          <a:stretch>
            <a:fillRect/>
          </a:stretch>
        </p:blipFill>
        <p:spPr bwMode="auto">
          <a:xfrm>
            <a:off x="827088" y="2924175"/>
            <a:ext cx="3716337" cy="3300413"/>
          </a:xfrm>
          <a:prstGeom prst="rect">
            <a:avLst/>
          </a:prstGeom>
          <a:noFill/>
          <a:ln w="9525">
            <a:noFill/>
            <a:miter lim="800000"/>
            <a:headEnd/>
            <a:tailEnd/>
          </a:ln>
        </p:spPr>
      </p:pic>
      <p:pic>
        <p:nvPicPr>
          <p:cNvPr id="465924" name="Picture 4" descr="3"/>
          <p:cNvPicPr>
            <a:picLocks noChangeAspect="1" noChangeArrowheads="1"/>
          </p:cNvPicPr>
          <p:nvPr/>
        </p:nvPicPr>
        <p:blipFill>
          <a:blip r:embed="rId4" cstate="print"/>
          <a:srcRect/>
          <a:stretch>
            <a:fillRect/>
          </a:stretch>
        </p:blipFill>
        <p:spPr bwMode="auto">
          <a:xfrm>
            <a:off x="827088" y="2924175"/>
            <a:ext cx="3716337" cy="3300413"/>
          </a:xfrm>
          <a:prstGeom prst="rect">
            <a:avLst/>
          </a:prstGeom>
          <a:noFill/>
          <a:ln w="9525">
            <a:noFill/>
            <a:miter lim="800000"/>
            <a:headEnd/>
            <a:tailEnd/>
          </a:ln>
        </p:spPr>
      </p:pic>
      <p:pic>
        <p:nvPicPr>
          <p:cNvPr id="465925" name="Picture 5" descr="4"/>
          <p:cNvPicPr>
            <a:picLocks noChangeAspect="1" noChangeArrowheads="1"/>
          </p:cNvPicPr>
          <p:nvPr/>
        </p:nvPicPr>
        <p:blipFill>
          <a:blip r:embed="rId5" cstate="print"/>
          <a:srcRect/>
          <a:stretch>
            <a:fillRect/>
          </a:stretch>
        </p:blipFill>
        <p:spPr bwMode="auto">
          <a:xfrm>
            <a:off x="827088" y="2924175"/>
            <a:ext cx="3716337" cy="3300413"/>
          </a:xfrm>
          <a:prstGeom prst="rect">
            <a:avLst/>
          </a:prstGeom>
          <a:noFill/>
          <a:ln w="9525">
            <a:noFill/>
            <a:miter lim="800000"/>
            <a:headEnd/>
            <a:tailEnd/>
          </a:ln>
        </p:spPr>
      </p:pic>
      <p:pic>
        <p:nvPicPr>
          <p:cNvPr id="465926" name="Picture 6" descr="5"/>
          <p:cNvPicPr>
            <a:picLocks noChangeAspect="1" noChangeArrowheads="1"/>
          </p:cNvPicPr>
          <p:nvPr/>
        </p:nvPicPr>
        <p:blipFill>
          <a:blip r:embed="rId6" cstate="print"/>
          <a:srcRect/>
          <a:stretch>
            <a:fillRect/>
          </a:stretch>
        </p:blipFill>
        <p:spPr bwMode="auto">
          <a:xfrm>
            <a:off x="827088" y="2924175"/>
            <a:ext cx="3716337" cy="3300413"/>
          </a:xfrm>
          <a:prstGeom prst="rect">
            <a:avLst/>
          </a:prstGeom>
          <a:noFill/>
          <a:ln w="9525">
            <a:noFill/>
            <a:miter lim="800000"/>
            <a:headEnd/>
            <a:tailEnd/>
          </a:ln>
        </p:spPr>
      </p:pic>
      <p:pic>
        <p:nvPicPr>
          <p:cNvPr id="465927" name="Picture 7" descr="SNAP037"/>
          <p:cNvPicPr>
            <a:picLocks noChangeAspect="1" noChangeArrowheads="1"/>
          </p:cNvPicPr>
          <p:nvPr/>
        </p:nvPicPr>
        <p:blipFill>
          <a:blip r:embed="rId7" cstate="print"/>
          <a:srcRect l="4570" t="7031" r="62717" b="56250"/>
          <a:stretch>
            <a:fillRect/>
          </a:stretch>
        </p:blipFill>
        <p:spPr bwMode="auto">
          <a:xfrm>
            <a:off x="827584" y="1700808"/>
            <a:ext cx="4753024" cy="4269183"/>
          </a:xfrm>
          <a:prstGeom prst="rect">
            <a:avLst/>
          </a:prstGeom>
          <a:noFill/>
          <a:ln w="9525">
            <a:noFill/>
            <a:miter lim="800000"/>
            <a:headEnd/>
            <a:tailEnd/>
          </a:ln>
        </p:spPr>
      </p:pic>
      <p:sp>
        <p:nvSpPr>
          <p:cNvPr id="465928" name="Rectangle 8"/>
          <p:cNvSpPr>
            <a:spLocks noGrp="1" noChangeArrowheads="1"/>
          </p:cNvSpPr>
          <p:nvPr>
            <p:ph type="body" idx="1"/>
          </p:nvPr>
        </p:nvSpPr>
        <p:spPr>
          <a:xfrm>
            <a:off x="539750" y="620713"/>
            <a:ext cx="6624538" cy="1358900"/>
          </a:xfrm>
        </p:spPr>
        <p:txBody>
          <a:bodyPr>
            <a:normAutofit fontScale="92500"/>
          </a:bodyPr>
          <a:lstStyle/>
          <a:p>
            <a:pPr eaLnBrk="1" hangingPunct="1">
              <a:buFont typeface="Wingdings" pitchFamily="2" charset="2"/>
              <a:buNone/>
              <a:defRPr/>
            </a:pPr>
            <a:r>
              <a:rPr lang="cs-CZ" dirty="0" smtClean="0">
                <a:solidFill>
                  <a:schemeClr val="bg1"/>
                </a:solidFill>
                <a:effectLst>
                  <a:outerShdw blurRad="38100" dist="38100" dir="2700000" algn="tl">
                    <a:srgbClr val="C0C0C0"/>
                  </a:outerShdw>
                </a:effectLst>
              </a:rPr>
              <a:t>	</a:t>
            </a:r>
            <a:r>
              <a:rPr lang="cs-CZ" sz="3500" b="1" dirty="0" smtClean="0">
                <a:solidFill>
                  <a:srgbClr val="FFFF00"/>
                </a:solidFill>
                <a:effectLst/>
              </a:rPr>
              <a:t>Princip  </a:t>
            </a:r>
            <a:r>
              <a:rPr lang="cs-CZ" sz="3500" b="1" dirty="0" err="1" smtClean="0">
                <a:solidFill>
                  <a:srgbClr val="FFFF00"/>
                </a:solidFill>
                <a:effectLst/>
              </a:rPr>
              <a:t>frame</a:t>
            </a:r>
            <a:r>
              <a:rPr lang="cs-CZ" sz="3500" b="1" dirty="0" smtClean="0">
                <a:solidFill>
                  <a:srgbClr val="FFFF00"/>
                </a:solidFill>
                <a:effectLst/>
              </a:rPr>
              <a:t> </a:t>
            </a:r>
            <a:r>
              <a:rPr lang="cs-CZ" sz="3500" b="1" dirty="0" err="1" smtClean="0">
                <a:solidFill>
                  <a:srgbClr val="FFFF00"/>
                </a:solidFill>
                <a:effectLst/>
              </a:rPr>
              <a:t>less</a:t>
            </a:r>
            <a:r>
              <a:rPr lang="cs-CZ" sz="3500" b="1" dirty="0" smtClean="0">
                <a:solidFill>
                  <a:srgbClr val="FFFF00"/>
                </a:solidFill>
                <a:effectLst/>
              </a:rPr>
              <a:t> navigace</a:t>
            </a:r>
            <a:endParaRPr lang="cs-CZ" sz="3500" b="1" dirty="0" smtClean="0">
              <a:solidFill>
                <a:srgbClr val="FFFF00"/>
              </a:solidFill>
              <a:effectLst/>
              <a:latin typeface="Arial Black" pitchFamily="34" charset="0"/>
            </a:endParaRPr>
          </a:p>
          <a:p>
            <a:pPr eaLnBrk="1" hangingPunct="1">
              <a:buClr>
                <a:schemeClr val="bg1"/>
              </a:buClr>
              <a:buFont typeface="Wingdings" pitchFamily="2" charset="2"/>
              <a:buNone/>
              <a:defRPr/>
            </a:pPr>
            <a:r>
              <a:rPr lang="cs-CZ" sz="2600" dirty="0" smtClean="0">
                <a:solidFill>
                  <a:schemeClr val="bg1"/>
                </a:solidFill>
                <a:effectLst>
                  <a:outerShdw blurRad="38100" dist="38100" dir="2700000" algn="tl">
                    <a:srgbClr val="C0C0C0"/>
                  </a:outerShdw>
                </a:effectLst>
              </a:rPr>
              <a:t>	</a:t>
            </a:r>
          </a:p>
        </p:txBody>
      </p:sp>
      <p:pic>
        <p:nvPicPr>
          <p:cNvPr id="465929" name="Picture 9" descr="Obrázek2"/>
          <p:cNvPicPr>
            <a:picLocks noChangeAspect="1" noChangeArrowheads="1"/>
          </p:cNvPicPr>
          <p:nvPr/>
        </p:nvPicPr>
        <p:blipFill>
          <a:blip r:embed="rId8" cstate="print">
            <a:clrChange>
              <a:clrFrom>
                <a:srgbClr val="000100"/>
              </a:clrFrom>
              <a:clrTo>
                <a:srgbClr val="000100">
                  <a:alpha val="0"/>
                </a:srgbClr>
              </a:clrTo>
            </a:clrChange>
          </a:blip>
          <a:srcRect/>
          <a:stretch>
            <a:fillRect/>
          </a:stretch>
        </p:blipFill>
        <p:spPr bwMode="auto">
          <a:xfrm rot="5520000">
            <a:off x="5525294" y="1072356"/>
            <a:ext cx="3862388" cy="1717675"/>
          </a:xfrm>
          <a:prstGeom prst="rect">
            <a:avLst/>
          </a:prstGeom>
          <a:noFill/>
          <a:ln w="9525">
            <a:noFill/>
            <a:miter lim="800000"/>
            <a:headEnd/>
            <a:tailEnd/>
          </a:ln>
        </p:spPr>
      </p:pic>
      <p:pic>
        <p:nvPicPr>
          <p:cNvPr id="465930" name="Picture 10" descr="Obrázek2"/>
          <p:cNvPicPr>
            <a:picLocks noChangeAspect="1" noChangeArrowheads="1"/>
          </p:cNvPicPr>
          <p:nvPr/>
        </p:nvPicPr>
        <p:blipFill>
          <a:blip r:embed="rId8" cstate="print">
            <a:clrChange>
              <a:clrFrom>
                <a:srgbClr val="000100"/>
              </a:clrFrom>
              <a:clrTo>
                <a:srgbClr val="000100">
                  <a:alpha val="0"/>
                </a:srgbClr>
              </a:clrTo>
            </a:clrChange>
          </a:blip>
          <a:srcRect/>
          <a:stretch>
            <a:fillRect/>
          </a:stretch>
        </p:blipFill>
        <p:spPr bwMode="auto">
          <a:xfrm rot="5520000">
            <a:off x="5525294" y="1261269"/>
            <a:ext cx="3862387" cy="1717675"/>
          </a:xfrm>
          <a:prstGeom prst="rect">
            <a:avLst/>
          </a:prstGeom>
          <a:noFill/>
          <a:ln w="9525">
            <a:noFill/>
            <a:miter lim="800000"/>
            <a:headEnd/>
            <a:tailEnd/>
          </a:ln>
        </p:spPr>
      </p:pic>
      <p:pic>
        <p:nvPicPr>
          <p:cNvPr id="465931" name="Picture 11" descr="Obrázek2"/>
          <p:cNvPicPr>
            <a:picLocks noChangeAspect="1" noChangeArrowheads="1"/>
          </p:cNvPicPr>
          <p:nvPr/>
        </p:nvPicPr>
        <p:blipFill>
          <a:blip r:embed="rId8" cstate="print">
            <a:clrChange>
              <a:clrFrom>
                <a:srgbClr val="000100"/>
              </a:clrFrom>
              <a:clrTo>
                <a:srgbClr val="000100">
                  <a:alpha val="0"/>
                </a:srgbClr>
              </a:clrTo>
            </a:clrChange>
          </a:blip>
          <a:srcRect/>
          <a:stretch>
            <a:fillRect/>
          </a:stretch>
        </p:blipFill>
        <p:spPr bwMode="auto">
          <a:xfrm rot="5520000">
            <a:off x="5525294" y="1486694"/>
            <a:ext cx="3862387" cy="1717675"/>
          </a:xfrm>
          <a:prstGeom prst="rect">
            <a:avLst/>
          </a:prstGeom>
          <a:noFill/>
          <a:ln w="9525">
            <a:noFill/>
            <a:miter lim="800000"/>
            <a:headEnd/>
            <a:tailEnd/>
          </a:ln>
        </p:spPr>
      </p:pic>
      <p:pic>
        <p:nvPicPr>
          <p:cNvPr id="465932" name="Picture 12" descr="Obrázek2"/>
          <p:cNvPicPr>
            <a:picLocks noChangeAspect="1" noChangeArrowheads="1"/>
          </p:cNvPicPr>
          <p:nvPr/>
        </p:nvPicPr>
        <p:blipFill>
          <a:blip r:embed="rId8" cstate="print">
            <a:clrChange>
              <a:clrFrom>
                <a:srgbClr val="000100"/>
              </a:clrFrom>
              <a:clrTo>
                <a:srgbClr val="000100">
                  <a:alpha val="0"/>
                </a:srgbClr>
              </a:clrTo>
            </a:clrChange>
          </a:blip>
          <a:srcRect/>
          <a:stretch>
            <a:fillRect/>
          </a:stretch>
        </p:blipFill>
        <p:spPr bwMode="auto">
          <a:xfrm rot="5520000">
            <a:off x="5525294" y="2070894"/>
            <a:ext cx="3862387" cy="1717675"/>
          </a:xfrm>
          <a:prstGeom prst="rect">
            <a:avLst/>
          </a:prstGeom>
          <a:noFill/>
          <a:ln w="9525">
            <a:noFill/>
            <a:miter lim="800000"/>
            <a:headEnd/>
            <a:tailEnd/>
          </a:ln>
        </p:spPr>
      </p:pic>
      <p:pic>
        <p:nvPicPr>
          <p:cNvPr id="465933" name="Picture 13" descr="Obrázek2"/>
          <p:cNvPicPr>
            <a:picLocks noChangeAspect="1" noChangeArrowheads="1"/>
          </p:cNvPicPr>
          <p:nvPr/>
        </p:nvPicPr>
        <p:blipFill>
          <a:blip r:embed="rId8" cstate="print">
            <a:clrChange>
              <a:clrFrom>
                <a:srgbClr val="000100"/>
              </a:clrFrom>
              <a:clrTo>
                <a:srgbClr val="000100">
                  <a:alpha val="0"/>
                </a:srgbClr>
              </a:clrTo>
            </a:clrChange>
          </a:blip>
          <a:srcRect/>
          <a:stretch>
            <a:fillRect/>
          </a:stretch>
        </p:blipFill>
        <p:spPr bwMode="auto">
          <a:xfrm rot="5520000">
            <a:off x="5525294" y="1845469"/>
            <a:ext cx="3862387" cy="1717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1000"/>
                                  </p:stCondLst>
                                  <p:childTnLst>
                                    <p:set>
                                      <p:cBhvr>
                                        <p:cTn id="6" dur="1" fill="hold">
                                          <p:stCondLst>
                                            <p:cond delay="0"/>
                                          </p:stCondLst>
                                        </p:cTn>
                                        <p:tgtEl>
                                          <p:spTgt spid="465929"/>
                                        </p:tgtEl>
                                        <p:attrNameLst>
                                          <p:attrName>style.visibility</p:attrName>
                                        </p:attrNameLst>
                                      </p:cBhvr>
                                      <p:to>
                                        <p:strVal val="hidden"/>
                                      </p:to>
                                    </p:set>
                                  </p:childTnLst>
                                </p:cTn>
                              </p:par>
                              <p:par>
                                <p:cTn id="7" presetID="1" presetClass="exit" presetSubtype="0" fill="hold" nodeType="withEffect">
                                  <p:stCondLst>
                                    <p:cond delay="1000"/>
                                  </p:stCondLst>
                                  <p:childTnLst>
                                    <p:set>
                                      <p:cBhvr>
                                        <p:cTn id="8" dur="1" fill="hold">
                                          <p:stCondLst>
                                            <p:cond delay="0"/>
                                          </p:stCondLst>
                                        </p:cTn>
                                        <p:tgtEl>
                                          <p:spTgt spid="465927"/>
                                        </p:tgtEl>
                                        <p:attrNameLst>
                                          <p:attrName>style.visibility</p:attrName>
                                        </p:attrNameLst>
                                      </p:cBhvr>
                                      <p:to>
                                        <p:strVal val="hidden"/>
                                      </p:to>
                                    </p:set>
                                  </p:childTnLst>
                                </p:cTn>
                              </p:par>
                              <p:par>
                                <p:cTn id="9" presetID="1" presetClass="entr" presetSubtype="0" fill="hold" nodeType="withEffect">
                                  <p:stCondLst>
                                    <p:cond delay="1000"/>
                                  </p:stCondLst>
                                  <p:childTnLst>
                                    <p:set>
                                      <p:cBhvr>
                                        <p:cTn id="10" dur="1" fill="hold">
                                          <p:stCondLst>
                                            <p:cond delay="0"/>
                                          </p:stCondLst>
                                        </p:cTn>
                                        <p:tgtEl>
                                          <p:spTgt spid="465930"/>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465923"/>
                                        </p:tgtEl>
                                        <p:attrNameLst>
                                          <p:attrName>style.visibility</p:attrName>
                                        </p:attrNameLst>
                                      </p:cBhvr>
                                      <p:to>
                                        <p:strVal val="visible"/>
                                      </p:to>
                                    </p:set>
                                  </p:childTnLst>
                                </p:cTn>
                              </p:par>
                              <p:par>
                                <p:cTn id="13" presetID="1" presetClass="exit" presetSubtype="0" fill="hold" nodeType="withEffect">
                                  <p:stCondLst>
                                    <p:cond delay="2000"/>
                                  </p:stCondLst>
                                  <p:childTnLst>
                                    <p:set>
                                      <p:cBhvr>
                                        <p:cTn id="14" dur="1" fill="hold">
                                          <p:stCondLst>
                                            <p:cond delay="0"/>
                                          </p:stCondLst>
                                        </p:cTn>
                                        <p:tgtEl>
                                          <p:spTgt spid="465930"/>
                                        </p:tgtEl>
                                        <p:attrNameLst>
                                          <p:attrName>style.visibility</p:attrName>
                                        </p:attrNameLst>
                                      </p:cBhvr>
                                      <p:to>
                                        <p:strVal val="hidden"/>
                                      </p:to>
                                    </p:set>
                                  </p:childTnLst>
                                </p:cTn>
                              </p:par>
                              <p:par>
                                <p:cTn id="15" presetID="1" presetClass="exit" presetSubtype="0" fill="hold" nodeType="withEffect">
                                  <p:stCondLst>
                                    <p:cond delay="2000"/>
                                  </p:stCondLst>
                                  <p:childTnLst>
                                    <p:set>
                                      <p:cBhvr>
                                        <p:cTn id="16" dur="1" fill="hold">
                                          <p:stCondLst>
                                            <p:cond delay="0"/>
                                          </p:stCondLst>
                                        </p:cTn>
                                        <p:tgtEl>
                                          <p:spTgt spid="465923"/>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65931"/>
                                        </p:tgtEl>
                                        <p:attrNameLst>
                                          <p:attrName>style.visibility</p:attrName>
                                        </p:attrNameLst>
                                      </p:cBhvr>
                                      <p:to>
                                        <p:strVal val="visible"/>
                                      </p:to>
                                    </p:set>
                                  </p:childTnLst>
                                </p:cTn>
                              </p:par>
                              <p:par>
                                <p:cTn id="19" presetID="1" presetClass="entr" presetSubtype="0" fill="hold" nodeType="withEffect">
                                  <p:stCondLst>
                                    <p:cond delay="2000"/>
                                  </p:stCondLst>
                                  <p:childTnLst>
                                    <p:set>
                                      <p:cBhvr>
                                        <p:cTn id="20" dur="1" fill="hold">
                                          <p:stCondLst>
                                            <p:cond delay="0"/>
                                          </p:stCondLst>
                                        </p:cTn>
                                        <p:tgtEl>
                                          <p:spTgt spid="465924"/>
                                        </p:tgtEl>
                                        <p:attrNameLst>
                                          <p:attrName>style.visibility</p:attrName>
                                        </p:attrNameLst>
                                      </p:cBhvr>
                                      <p:to>
                                        <p:strVal val="visible"/>
                                      </p:to>
                                    </p:set>
                                  </p:childTnLst>
                                </p:cTn>
                              </p:par>
                              <p:par>
                                <p:cTn id="21" presetID="1" presetClass="exit" presetSubtype="0" fill="hold" nodeType="withEffect">
                                  <p:stCondLst>
                                    <p:cond delay="3000"/>
                                  </p:stCondLst>
                                  <p:childTnLst>
                                    <p:set>
                                      <p:cBhvr>
                                        <p:cTn id="22" dur="1" fill="hold">
                                          <p:stCondLst>
                                            <p:cond delay="0"/>
                                          </p:stCondLst>
                                        </p:cTn>
                                        <p:tgtEl>
                                          <p:spTgt spid="465931"/>
                                        </p:tgtEl>
                                        <p:attrNameLst>
                                          <p:attrName>style.visibility</p:attrName>
                                        </p:attrNameLst>
                                      </p:cBhvr>
                                      <p:to>
                                        <p:strVal val="hidden"/>
                                      </p:to>
                                    </p:set>
                                  </p:childTnLst>
                                </p:cTn>
                              </p:par>
                              <p:par>
                                <p:cTn id="23" presetID="1" presetClass="exit" presetSubtype="0" fill="hold" nodeType="withEffect">
                                  <p:stCondLst>
                                    <p:cond delay="3000"/>
                                  </p:stCondLst>
                                  <p:childTnLst>
                                    <p:set>
                                      <p:cBhvr>
                                        <p:cTn id="24" dur="1" fill="hold">
                                          <p:stCondLst>
                                            <p:cond delay="0"/>
                                          </p:stCondLst>
                                        </p:cTn>
                                        <p:tgtEl>
                                          <p:spTgt spid="465924"/>
                                        </p:tgtEl>
                                        <p:attrNameLst>
                                          <p:attrName>style.visibility</p:attrName>
                                        </p:attrNameLst>
                                      </p:cBhvr>
                                      <p:to>
                                        <p:strVal val="hidden"/>
                                      </p:to>
                                    </p:set>
                                  </p:childTnLst>
                                </p:cTn>
                              </p:par>
                              <p:par>
                                <p:cTn id="25" presetID="1" presetClass="entr" presetSubtype="0" fill="hold" nodeType="withEffect">
                                  <p:stCondLst>
                                    <p:cond delay="3000"/>
                                  </p:stCondLst>
                                  <p:childTnLst>
                                    <p:set>
                                      <p:cBhvr>
                                        <p:cTn id="26" dur="1" fill="hold">
                                          <p:stCondLst>
                                            <p:cond delay="0"/>
                                          </p:stCondLst>
                                        </p:cTn>
                                        <p:tgtEl>
                                          <p:spTgt spid="465933"/>
                                        </p:tgtEl>
                                        <p:attrNameLst>
                                          <p:attrName>style.visibility</p:attrName>
                                        </p:attrNameLst>
                                      </p:cBhvr>
                                      <p:to>
                                        <p:strVal val="visible"/>
                                      </p:to>
                                    </p:set>
                                  </p:childTnLst>
                                </p:cTn>
                              </p:par>
                              <p:par>
                                <p:cTn id="27" presetID="1" presetClass="entr" presetSubtype="0" fill="hold" nodeType="withEffect">
                                  <p:stCondLst>
                                    <p:cond delay="3000"/>
                                  </p:stCondLst>
                                  <p:childTnLst>
                                    <p:set>
                                      <p:cBhvr>
                                        <p:cTn id="28" dur="1" fill="hold">
                                          <p:stCondLst>
                                            <p:cond delay="0"/>
                                          </p:stCondLst>
                                        </p:cTn>
                                        <p:tgtEl>
                                          <p:spTgt spid="465925"/>
                                        </p:tgtEl>
                                        <p:attrNameLst>
                                          <p:attrName>style.visibility</p:attrName>
                                        </p:attrNameLst>
                                      </p:cBhvr>
                                      <p:to>
                                        <p:strVal val="visible"/>
                                      </p:to>
                                    </p:set>
                                  </p:childTnLst>
                                </p:cTn>
                              </p:par>
                              <p:par>
                                <p:cTn id="29" presetID="1" presetClass="exit" presetSubtype="0" fill="hold" nodeType="withEffect">
                                  <p:stCondLst>
                                    <p:cond delay="4000"/>
                                  </p:stCondLst>
                                  <p:childTnLst>
                                    <p:set>
                                      <p:cBhvr>
                                        <p:cTn id="30" dur="1" fill="hold">
                                          <p:stCondLst>
                                            <p:cond delay="0"/>
                                          </p:stCondLst>
                                        </p:cTn>
                                        <p:tgtEl>
                                          <p:spTgt spid="465933"/>
                                        </p:tgtEl>
                                        <p:attrNameLst>
                                          <p:attrName>style.visibility</p:attrName>
                                        </p:attrNameLst>
                                      </p:cBhvr>
                                      <p:to>
                                        <p:strVal val="hidden"/>
                                      </p:to>
                                    </p:set>
                                  </p:childTnLst>
                                </p:cTn>
                              </p:par>
                              <p:par>
                                <p:cTn id="31" presetID="1" presetClass="exit" presetSubtype="0" fill="hold" nodeType="withEffect">
                                  <p:stCondLst>
                                    <p:cond delay="4000"/>
                                  </p:stCondLst>
                                  <p:childTnLst>
                                    <p:set>
                                      <p:cBhvr>
                                        <p:cTn id="32" dur="1" fill="hold">
                                          <p:stCondLst>
                                            <p:cond delay="0"/>
                                          </p:stCondLst>
                                        </p:cTn>
                                        <p:tgtEl>
                                          <p:spTgt spid="465925"/>
                                        </p:tgtEl>
                                        <p:attrNameLst>
                                          <p:attrName>style.visibility</p:attrName>
                                        </p:attrNameLst>
                                      </p:cBhvr>
                                      <p:to>
                                        <p:strVal val="hidden"/>
                                      </p:to>
                                    </p:set>
                                  </p:childTnLst>
                                </p:cTn>
                              </p:par>
                              <p:par>
                                <p:cTn id="33" presetID="1" presetClass="entr" presetSubtype="0" fill="hold" nodeType="withEffect">
                                  <p:stCondLst>
                                    <p:cond delay="4000"/>
                                  </p:stCondLst>
                                  <p:childTnLst>
                                    <p:set>
                                      <p:cBhvr>
                                        <p:cTn id="34" dur="1" fill="hold">
                                          <p:stCondLst>
                                            <p:cond delay="0"/>
                                          </p:stCondLst>
                                        </p:cTn>
                                        <p:tgtEl>
                                          <p:spTgt spid="465932"/>
                                        </p:tgtEl>
                                        <p:attrNameLst>
                                          <p:attrName>style.visibility</p:attrName>
                                        </p:attrNameLst>
                                      </p:cBhvr>
                                      <p:to>
                                        <p:strVal val="visible"/>
                                      </p:to>
                                    </p:set>
                                  </p:childTnLst>
                                </p:cTn>
                              </p:par>
                              <p:par>
                                <p:cTn id="35" presetID="1" presetClass="entr" presetSubtype="0" fill="hold" nodeType="withEffect">
                                  <p:stCondLst>
                                    <p:cond delay="4000"/>
                                  </p:stCondLst>
                                  <p:childTnLst>
                                    <p:set>
                                      <p:cBhvr>
                                        <p:cTn id="36" dur="1" fill="hold">
                                          <p:stCondLst>
                                            <p:cond delay="0"/>
                                          </p:stCondLst>
                                        </p:cTn>
                                        <p:tgtEl>
                                          <p:spTgt spid="465926"/>
                                        </p:tgtEl>
                                        <p:attrNameLst>
                                          <p:attrName>style.visibility</p:attrName>
                                        </p:attrNameLst>
                                      </p:cBhvr>
                                      <p:to>
                                        <p:strVal val="visible"/>
                                      </p:to>
                                    </p:set>
                                  </p:childTnLst>
                                </p:cTn>
                              </p:par>
                              <p:par>
                                <p:cTn id="37" presetID="1" presetClass="exit" presetSubtype="0" fill="hold" nodeType="withEffect">
                                  <p:stCondLst>
                                    <p:cond delay="5000"/>
                                  </p:stCondLst>
                                  <p:childTnLst>
                                    <p:set>
                                      <p:cBhvr>
                                        <p:cTn id="38" dur="1" fill="hold">
                                          <p:stCondLst>
                                            <p:cond delay="0"/>
                                          </p:stCondLst>
                                        </p:cTn>
                                        <p:tgtEl>
                                          <p:spTgt spid="465932"/>
                                        </p:tgtEl>
                                        <p:attrNameLst>
                                          <p:attrName>style.visibility</p:attrName>
                                        </p:attrNameLst>
                                      </p:cBhvr>
                                      <p:to>
                                        <p:strVal val="hidden"/>
                                      </p:to>
                                    </p:set>
                                  </p:childTnLst>
                                </p:cTn>
                              </p:par>
                              <p:par>
                                <p:cTn id="39" presetID="1" presetClass="exit" presetSubtype="0" fill="hold" nodeType="withEffect">
                                  <p:stCondLst>
                                    <p:cond delay="5000"/>
                                  </p:stCondLst>
                                  <p:childTnLst>
                                    <p:set>
                                      <p:cBhvr>
                                        <p:cTn id="40" dur="1" fill="hold">
                                          <p:stCondLst>
                                            <p:cond delay="0"/>
                                          </p:stCondLst>
                                        </p:cTn>
                                        <p:tgtEl>
                                          <p:spTgt spid="465926"/>
                                        </p:tgtEl>
                                        <p:attrNameLst>
                                          <p:attrName>style.visibility</p:attrName>
                                        </p:attrNameLst>
                                      </p:cBhvr>
                                      <p:to>
                                        <p:strVal val="hidden"/>
                                      </p:to>
                                    </p:set>
                                  </p:childTnLst>
                                </p:cTn>
                              </p:par>
                              <p:par>
                                <p:cTn id="41" presetID="1" presetClass="entr" presetSubtype="0" fill="hold" nodeType="withEffect">
                                  <p:stCondLst>
                                    <p:cond delay="5000"/>
                                  </p:stCondLst>
                                  <p:childTnLst>
                                    <p:set>
                                      <p:cBhvr>
                                        <p:cTn id="42" dur="1" fill="hold">
                                          <p:stCondLst>
                                            <p:cond delay="0"/>
                                          </p:stCondLst>
                                        </p:cTn>
                                        <p:tgtEl>
                                          <p:spTgt spid="465933"/>
                                        </p:tgtEl>
                                        <p:attrNameLst>
                                          <p:attrName>style.visibility</p:attrName>
                                        </p:attrNameLst>
                                      </p:cBhvr>
                                      <p:to>
                                        <p:strVal val="visible"/>
                                      </p:to>
                                    </p:set>
                                  </p:childTnLst>
                                </p:cTn>
                              </p:par>
                              <p:par>
                                <p:cTn id="43" presetID="1" presetClass="entr" presetSubtype="0" fill="hold" nodeType="withEffect">
                                  <p:stCondLst>
                                    <p:cond delay="5000"/>
                                  </p:stCondLst>
                                  <p:childTnLst>
                                    <p:set>
                                      <p:cBhvr>
                                        <p:cTn id="44" dur="1" fill="hold">
                                          <p:stCondLst>
                                            <p:cond delay="0"/>
                                          </p:stCondLst>
                                        </p:cTn>
                                        <p:tgtEl>
                                          <p:spTgt spid="465925"/>
                                        </p:tgtEl>
                                        <p:attrNameLst>
                                          <p:attrName>style.visibility</p:attrName>
                                        </p:attrNameLst>
                                      </p:cBhvr>
                                      <p:to>
                                        <p:strVal val="visible"/>
                                      </p:to>
                                    </p:set>
                                  </p:childTnLst>
                                </p:cTn>
                              </p:par>
                              <p:par>
                                <p:cTn id="45" presetID="1" presetClass="exit" presetSubtype="0" fill="hold" nodeType="withEffect">
                                  <p:stCondLst>
                                    <p:cond delay="6000"/>
                                  </p:stCondLst>
                                  <p:childTnLst>
                                    <p:set>
                                      <p:cBhvr>
                                        <p:cTn id="46" dur="1" fill="hold">
                                          <p:stCondLst>
                                            <p:cond delay="0"/>
                                          </p:stCondLst>
                                        </p:cTn>
                                        <p:tgtEl>
                                          <p:spTgt spid="465925"/>
                                        </p:tgtEl>
                                        <p:attrNameLst>
                                          <p:attrName>style.visibility</p:attrName>
                                        </p:attrNameLst>
                                      </p:cBhvr>
                                      <p:to>
                                        <p:strVal val="hidden"/>
                                      </p:to>
                                    </p:set>
                                  </p:childTnLst>
                                </p:cTn>
                              </p:par>
                              <p:par>
                                <p:cTn id="47" presetID="1" presetClass="exit" presetSubtype="0" fill="hold" nodeType="withEffect">
                                  <p:stCondLst>
                                    <p:cond delay="6000"/>
                                  </p:stCondLst>
                                  <p:childTnLst>
                                    <p:set>
                                      <p:cBhvr>
                                        <p:cTn id="48" dur="1" fill="hold">
                                          <p:stCondLst>
                                            <p:cond delay="0"/>
                                          </p:stCondLst>
                                        </p:cTn>
                                        <p:tgtEl>
                                          <p:spTgt spid="465933"/>
                                        </p:tgtEl>
                                        <p:attrNameLst>
                                          <p:attrName>style.visibility</p:attrName>
                                        </p:attrNameLst>
                                      </p:cBhvr>
                                      <p:to>
                                        <p:strVal val="hidden"/>
                                      </p:to>
                                    </p:set>
                                  </p:childTnLst>
                                </p:cTn>
                              </p:par>
                              <p:par>
                                <p:cTn id="49" presetID="1" presetClass="entr" presetSubtype="0" fill="hold" nodeType="withEffect">
                                  <p:stCondLst>
                                    <p:cond delay="6000"/>
                                  </p:stCondLst>
                                  <p:childTnLst>
                                    <p:set>
                                      <p:cBhvr>
                                        <p:cTn id="50" dur="1" fill="hold">
                                          <p:stCondLst>
                                            <p:cond delay="0"/>
                                          </p:stCondLst>
                                        </p:cTn>
                                        <p:tgtEl>
                                          <p:spTgt spid="465931"/>
                                        </p:tgtEl>
                                        <p:attrNameLst>
                                          <p:attrName>style.visibility</p:attrName>
                                        </p:attrNameLst>
                                      </p:cBhvr>
                                      <p:to>
                                        <p:strVal val="visible"/>
                                      </p:to>
                                    </p:set>
                                  </p:childTnLst>
                                </p:cTn>
                              </p:par>
                              <p:par>
                                <p:cTn id="51" presetID="1" presetClass="entr" presetSubtype="0" fill="hold" nodeType="withEffect">
                                  <p:stCondLst>
                                    <p:cond delay="6000"/>
                                  </p:stCondLst>
                                  <p:childTnLst>
                                    <p:set>
                                      <p:cBhvr>
                                        <p:cTn id="52" dur="1" fill="hold">
                                          <p:stCondLst>
                                            <p:cond delay="0"/>
                                          </p:stCondLst>
                                        </p:cTn>
                                        <p:tgtEl>
                                          <p:spTgt spid="465924"/>
                                        </p:tgtEl>
                                        <p:attrNameLst>
                                          <p:attrName>style.visibility</p:attrName>
                                        </p:attrNameLst>
                                      </p:cBhvr>
                                      <p:to>
                                        <p:strVal val="visible"/>
                                      </p:to>
                                    </p:set>
                                  </p:childTnLst>
                                </p:cTn>
                              </p:par>
                              <p:par>
                                <p:cTn id="53" presetID="1" presetClass="exit" presetSubtype="0" fill="hold" nodeType="withEffect">
                                  <p:stCondLst>
                                    <p:cond delay="7000"/>
                                  </p:stCondLst>
                                  <p:childTnLst>
                                    <p:set>
                                      <p:cBhvr>
                                        <p:cTn id="54" dur="1" fill="hold">
                                          <p:stCondLst>
                                            <p:cond delay="0"/>
                                          </p:stCondLst>
                                        </p:cTn>
                                        <p:tgtEl>
                                          <p:spTgt spid="465924"/>
                                        </p:tgtEl>
                                        <p:attrNameLst>
                                          <p:attrName>style.visibility</p:attrName>
                                        </p:attrNameLst>
                                      </p:cBhvr>
                                      <p:to>
                                        <p:strVal val="hidden"/>
                                      </p:to>
                                    </p:set>
                                  </p:childTnLst>
                                </p:cTn>
                              </p:par>
                              <p:par>
                                <p:cTn id="55" presetID="1" presetClass="exit" presetSubtype="0" fill="hold" nodeType="withEffect">
                                  <p:stCondLst>
                                    <p:cond delay="7000"/>
                                  </p:stCondLst>
                                  <p:childTnLst>
                                    <p:set>
                                      <p:cBhvr>
                                        <p:cTn id="56" dur="1" fill="hold">
                                          <p:stCondLst>
                                            <p:cond delay="0"/>
                                          </p:stCondLst>
                                        </p:cTn>
                                        <p:tgtEl>
                                          <p:spTgt spid="465931"/>
                                        </p:tgtEl>
                                        <p:attrNameLst>
                                          <p:attrName>style.visibility</p:attrName>
                                        </p:attrNameLst>
                                      </p:cBhvr>
                                      <p:to>
                                        <p:strVal val="hidden"/>
                                      </p:to>
                                    </p:set>
                                  </p:childTnLst>
                                </p:cTn>
                              </p:par>
                              <p:par>
                                <p:cTn id="57" presetID="1" presetClass="entr" presetSubtype="0" fill="hold" nodeType="withEffect">
                                  <p:stCondLst>
                                    <p:cond delay="7000"/>
                                  </p:stCondLst>
                                  <p:childTnLst>
                                    <p:set>
                                      <p:cBhvr>
                                        <p:cTn id="58" dur="1" fill="hold">
                                          <p:stCondLst>
                                            <p:cond delay="0"/>
                                          </p:stCondLst>
                                        </p:cTn>
                                        <p:tgtEl>
                                          <p:spTgt spid="465930"/>
                                        </p:tgtEl>
                                        <p:attrNameLst>
                                          <p:attrName>style.visibility</p:attrName>
                                        </p:attrNameLst>
                                      </p:cBhvr>
                                      <p:to>
                                        <p:strVal val="visible"/>
                                      </p:to>
                                    </p:set>
                                  </p:childTnLst>
                                </p:cTn>
                              </p:par>
                              <p:par>
                                <p:cTn id="59" presetID="1" presetClass="entr" presetSubtype="0" fill="hold" nodeType="withEffect">
                                  <p:stCondLst>
                                    <p:cond delay="7000"/>
                                  </p:stCondLst>
                                  <p:childTnLst>
                                    <p:set>
                                      <p:cBhvr>
                                        <p:cTn id="60" dur="1" fill="hold">
                                          <p:stCondLst>
                                            <p:cond delay="0"/>
                                          </p:stCondLst>
                                        </p:cTn>
                                        <p:tgtEl>
                                          <p:spTgt spid="465923"/>
                                        </p:tgtEl>
                                        <p:attrNameLst>
                                          <p:attrName>style.visibility</p:attrName>
                                        </p:attrNameLst>
                                      </p:cBhvr>
                                      <p:to>
                                        <p:strVal val="visible"/>
                                      </p:to>
                                    </p:set>
                                  </p:childTnLst>
                                </p:cTn>
                              </p:par>
                              <p:par>
                                <p:cTn id="61" presetID="1" presetClass="exit" presetSubtype="0" fill="hold" nodeType="withEffect">
                                  <p:stCondLst>
                                    <p:cond delay="8000"/>
                                  </p:stCondLst>
                                  <p:childTnLst>
                                    <p:set>
                                      <p:cBhvr>
                                        <p:cTn id="62" dur="1" fill="hold">
                                          <p:stCondLst>
                                            <p:cond delay="0"/>
                                          </p:stCondLst>
                                        </p:cTn>
                                        <p:tgtEl>
                                          <p:spTgt spid="465923"/>
                                        </p:tgtEl>
                                        <p:attrNameLst>
                                          <p:attrName>style.visibility</p:attrName>
                                        </p:attrNameLst>
                                      </p:cBhvr>
                                      <p:to>
                                        <p:strVal val="hidden"/>
                                      </p:to>
                                    </p:set>
                                  </p:childTnLst>
                                </p:cTn>
                              </p:par>
                              <p:par>
                                <p:cTn id="63" presetID="1" presetClass="exit" presetSubtype="0" fill="hold" nodeType="withEffect">
                                  <p:stCondLst>
                                    <p:cond delay="8000"/>
                                  </p:stCondLst>
                                  <p:childTnLst>
                                    <p:set>
                                      <p:cBhvr>
                                        <p:cTn id="64" dur="1" fill="hold">
                                          <p:stCondLst>
                                            <p:cond delay="0"/>
                                          </p:stCondLst>
                                        </p:cTn>
                                        <p:tgtEl>
                                          <p:spTgt spid="465930"/>
                                        </p:tgtEl>
                                        <p:attrNameLst>
                                          <p:attrName>style.visibility</p:attrName>
                                        </p:attrNameLst>
                                      </p:cBhvr>
                                      <p:to>
                                        <p:strVal val="hidden"/>
                                      </p:to>
                                    </p:set>
                                  </p:childTnLst>
                                </p:cTn>
                              </p:par>
                              <p:par>
                                <p:cTn id="65" presetID="1" presetClass="entr" presetSubtype="0" fill="hold" nodeType="withEffect">
                                  <p:stCondLst>
                                    <p:cond delay="8000"/>
                                  </p:stCondLst>
                                  <p:childTnLst>
                                    <p:set>
                                      <p:cBhvr>
                                        <p:cTn id="66" dur="1" fill="hold">
                                          <p:stCondLst>
                                            <p:cond delay="0"/>
                                          </p:stCondLst>
                                        </p:cTn>
                                        <p:tgtEl>
                                          <p:spTgt spid="465929"/>
                                        </p:tgtEl>
                                        <p:attrNameLst>
                                          <p:attrName>style.visibility</p:attrName>
                                        </p:attrNameLst>
                                      </p:cBhvr>
                                      <p:to>
                                        <p:strVal val="visible"/>
                                      </p:to>
                                    </p:set>
                                  </p:childTnLst>
                                </p:cTn>
                              </p:par>
                              <p:par>
                                <p:cTn id="67" presetID="1" presetClass="entr" presetSubtype="0" fill="hold" nodeType="withEffect">
                                  <p:stCondLst>
                                    <p:cond delay="8000"/>
                                  </p:stCondLst>
                                  <p:childTnLst>
                                    <p:set>
                                      <p:cBhvr>
                                        <p:cTn id="68" dur="1" fill="hold">
                                          <p:stCondLst>
                                            <p:cond delay="0"/>
                                          </p:stCondLst>
                                        </p:cTn>
                                        <p:tgtEl>
                                          <p:spTgt spid="465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FFFF00"/>
                </a:solidFill>
                <a:effectLst/>
              </a:rPr>
              <a:t>Fluorescenční technologie</a:t>
            </a:r>
            <a:endParaRPr lang="cs-CZ" dirty="0">
              <a:solidFill>
                <a:srgbClr val="FFFF00"/>
              </a:solidFill>
              <a:effectLst/>
            </a:endParaRPr>
          </a:p>
        </p:txBody>
      </p:sp>
      <p:pic>
        <p:nvPicPr>
          <p:cNvPr id="3" name="Picture 4"/>
          <p:cNvPicPr>
            <a:picLocks noChangeAspect="1" noChangeArrowheads="1"/>
          </p:cNvPicPr>
          <p:nvPr/>
        </p:nvPicPr>
        <p:blipFill>
          <a:blip r:embed="rId2" cstate="print"/>
          <a:srcRect/>
          <a:stretch>
            <a:fillRect/>
          </a:stretch>
        </p:blipFill>
        <p:spPr bwMode="auto">
          <a:xfrm>
            <a:off x="395536" y="4725144"/>
            <a:ext cx="1368152" cy="1825235"/>
          </a:xfrm>
          <a:prstGeom prst="rect">
            <a:avLst/>
          </a:prstGeom>
          <a:noFill/>
          <a:ln w="9525">
            <a:noFill/>
            <a:miter lim="800000"/>
            <a:headEnd/>
            <a:tailEnd/>
          </a:ln>
          <a:effectLst/>
        </p:spPr>
      </p:pic>
      <p:pic>
        <p:nvPicPr>
          <p:cNvPr id="4" name="Picture 3" descr="Patient_1_2007-09-12_10-32-12_I"/>
          <p:cNvPicPr>
            <a:picLocks noChangeAspect="1" noChangeArrowheads="1"/>
          </p:cNvPicPr>
          <p:nvPr/>
        </p:nvPicPr>
        <p:blipFill>
          <a:blip r:embed="rId3" cstate="print"/>
          <a:srcRect l="2271"/>
          <a:stretch>
            <a:fillRect/>
          </a:stretch>
        </p:blipFill>
        <p:spPr bwMode="auto">
          <a:xfrm>
            <a:off x="395536" y="1412776"/>
            <a:ext cx="4128552" cy="3168352"/>
          </a:xfrm>
          <a:prstGeom prst="rect">
            <a:avLst/>
          </a:prstGeom>
          <a:noFill/>
          <a:ln w="9525">
            <a:noFill/>
            <a:miter lim="800000"/>
            <a:headEnd/>
            <a:tailEnd/>
          </a:ln>
        </p:spPr>
      </p:pic>
      <p:pic>
        <p:nvPicPr>
          <p:cNvPr id="5" name="Picture 4" descr="Patient_1_2007-09-12_10-31-51_I"/>
          <p:cNvPicPr>
            <a:picLocks noChangeAspect="1" noChangeArrowheads="1"/>
          </p:cNvPicPr>
          <p:nvPr/>
        </p:nvPicPr>
        <p:blipFill>
          <a:blip r:embed="rId4" cstate="print">
            <a:lum bright="-6000" contrast="12000"/>
          </a:blip>
          <a:srcRect r="2312"/>
          <a:stretch>
            <a:fillRect/>
          </a:stretch>
        </p:blipFill>
        <p:spPr bwMode="auto">
          <a:xfrm>
            <a:off x="4788024" y="1412776"/>
            <a:ext cx="4167188" cy="3198812"/>
          </a:xfrm>
          <a:prstGeom prst="rect">
            <a:avLst/>
          </a:prstGeom>
          <a:noFill/>
          <a:ln w="9525">
            <a:noFill/>
            <a:miter lim="800000"/>
            <a:headEnd/>
            <a:tailEnd/>
          </a:ln>
        </p:spPr>
      </p:pic>
      <p:sp>
        <p:nvSpPr>
          <p:cNvPr id="7" name="TextovéPole 6"/>
          <p:cNvSpPr txBox="1"/>
          <p:nvPr/>
        </p:nvSpPr>
        <p:spPr>
          <a:xfrm>
            <a:off x="2276128" y="5453608"/>
            <a:ext cx="184731" cy="369332"/>
          </a:xfrm>
          <a:prstGeom prst="rect">
            <a:avLst/>
          </a:prstGeom>
          <a:noFill/>
        </p:spPr>
        <p:txBody>
          <a:bodyPr wrap="none" rtlCol="0">
            <a:spAutoFit/>
          </a:bodyPr>
          <a:lstStyle/>
          <a:p>
            <a:endParaRPr lang="cs-CZ" dirty="0"/>
          </a:p>
        </p:txBody>
      </p:sp>
      <p:sp>
        <p:nvSpPr>
          <p:cNvPr id="8" name="TextovéPole 7"/>
          <p:cNvSpPr txBox="1"/>
          <p:nvPr/>
        </p:nvSpPr>
        <p:spPr>
          <a:xfrm>
            <a:off x="-252536" y="5085184"/>
            <a:ext cx="7632848" cy="369332"/>
          </a:xfrm>
          <a:prstGeom prst="rect">
            <a:avLst/>
          </a:prstGeom>
          <a:noFill/>
        </p:spPr>
        <p:txBody>
          <a:bodyPr wrap="square" rtlCol="0">
            <a:spAutoFit/>
          </a:bodyPr>
          <a:lstStyle/>
          <a:p>
            <a:pPr lvl="6">
              <a:buClr>
                <a:schemeClr val="bg1"/>
              </a:buClr>
            </a:pPr>
            <a:r>
              <a:rPr lang="cs-CZ" b="1" dirty="0" smtClean="0"/>
              <a:t>Vizualizace nádoru pomocí 5-ALA </a:t>
            </a:r>
            <a:endParaRPr lang="en-US" b="1" dirty="0" smtClean="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ový obrázek (7)"/>
          <p:cNvPicPr>
            <a:picLocks noChangeAspect="1" noChangeArrowheads="1"/>
          </p:cNvPicPr>
          <p:nvPr/>
        </p:nvPicPr>
        <p:blipFill>
          <a:blip r:embed="rId2" cstate="print"/>
          <a:srcRect/>
          <a:stretch>
            <a:fillRect/>
          </a:stretch>
        </p:blipFill>
        <p:spPr bwMode="auto">
          <a:xfrm>
            <a:off x="179388" y="2376488"/>
            <a:ext cx="3455987" cy="2406650"/>
          </a:xfrm>
          <a:prstGeom prst="rect">
            <a:avLst/>
          </a:prstGeom>
          <a:noFill/>
          <a:ln w="9525">
            <a:noFill/>
            <a:miter lim="800000"/>
            <a:headEnd/>
            <a:tailEnd/>
          </a:ln>
        </p:spPr>
      </p:pic>
      <p:sp>
        <p:nvSpPr>
          <p:cNvPr id="536579" name="Rectangle 3"/>
          <p:cNvSpPr>
            <a:spLocks noGrp="1" noChangeArrowheads="1"/>
          </p:cNvSpPr>
          <p:nvPr>
            <p:ph type="title"/>
          </p:nvPr>
        </p:nvSpPr>
        <p:spPr>
          <a:xfrm>
            <a:off x="1115616" y="548680"/>
            <a:ext cx="7543800" cy="652463"/>
          </a:xfrm>
        </p:spPr>
        <p:txBody>
          <a:bodyPr>
            <a:noAutofit/>
          </a:bodyPr>
          <a:lstStyle/>
          <a:p>
            <a:pPr eaLnBrk="1" hangingPunct="1">
              <a:defRPr/>
            </a:pPr>
            <a:r>
              <a:rPr lang="cs-CZ" sz="4000" b="1" dirty="0" err="1" smtClean="0">
                <a:solidFill>
                  <a:srgbClr val="FFFF00"/>
                </a:solidFill>
                <a:effectLst/>
              </a:rPr>
              <a:t>Peroperační</a:t>
            </a:r>
            <a:r>
              <a:rPr lang="cs-CZ" sz="4000" b="1" dirty="0" smtClean="0">
                <a:solidFill>
                  <a:srgbClr val="FFFF00"/>
                </a:solidFill>
                <a:effectLst/>
              </a:rPr>
              <a:t> neurofyziologie</a:t>
            </a:r>
          </a:p>
        </p:txBody>
      </p:sp>
      <p:sp>
        <p:nvSpPr>
          <p:cNvPr id="40964" name="Rectangle 4"/>
          <p:cNvSpPr>
            <a:spLocks noGrp="1" noChangeArrowheads="1"/>
          </p:cNvSpPr>
          <p:nvPr>
            <p:ph type="body" idx="1"/>
          </p:nvPr>
        </p:nvSpPr>
        <p:spPr>
          <a:xfrm>
            <a:off x="457200" y="5334000"/>
            <a:ext cx="8229600" cy="1143000"/>
          </a:xfrm>
        </p:spPr>
        <p:txBody>
          <a:bodyPr/>
          <a:lstStyle/>
          <a:p>
            <a:pPr eaLnBrk="1" hangingPunct="1">
              <a:lnSpc>
                <a:spcPct val="90000"/>
              </a:lnSpc>
            </a:pPr>
            <a:endParaRPr lang="cs-CZ" sz="2000" dirty="0" smtClean="0"/>
          </a:p>
        </p:txBody>
      </p:sp>
      <p:pic>
        <p:nvPicPr>
          <p:cNvPr id="40965" name="Picture 5" descr="15"/>
          <p:cNvPicPr>
            <a:picLocks noChangeAspect="1" noChangeArrowheads="1"/>
          </p:cNvPicPr>
          <p:nvPr/>
        </p:nvPicPr>
        <p:blipFill>
          <a:blip r:embed="rId3" cstate="print"/>
          <a:srcRect/>
          <a:stretch>
            <a:fillRect/>
          </a:stretch>
        </p:blipFill>
        <p:spPr bwMode="auto">
          <a:xfrm>
            <a:off x="3779838" y="1557338"/>
            <a:ext cx="5003800" cy="375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116632"/>
            <a:ext cx="7543800" cy="1431925"/>
          </a:xfrm>
        </p:spPr>
        <p:txBody>
          <a:bodyPr/>
          <a:lstStyle/>
          <a:p>
            <a:r>
              <a:rPr lang="cs-CZ" sz="2400" dirty="0">
                <a:solidFill>
                  <a:srgbClr val="FFFF00"/>
                </a:solidFill>
                <a:effectLst/>
              </a:rPr>
              <a:t>Celková anestezie – monitorace pouze motoriky</a:t>
            </a:r>
          </a:p>
        </p:txBody>
      </p:sp>
      <p:pic>
        <p:nvPicPr>
          <p:cNvPr id="4" name="Obrázek 3"/>
          <p:cNvPicPr/>
          <p:nvPr/>
        </p:nvPicPr>
        <p:blipFill>
          <a:blip r:embed="rId3" cstate="print"/>
          <a:stretch/>
        </p:blipFill>
        <p:spPr>
          <a:xfrm>
            <a:off x="5825533" y="1374196"/>
            <a:ext cx="3048866" cy="2462221"/>
          </a:xfrm>
          <a:prstGeom prst="rect">
            <a:avLst/>
          </a:prstGeom>
          <a:ln>
            <a:noFill/>
          </a:ln>
        </p:spPr>
      </p:pic>
      <p:pic>
        <p:nvPicPr>
          <p:cNvPr id="5" name="Obrázek 4"/>
          <p:cNvPicPr/>
          <p:nvPr/>
        </p:nvPicPr>
        <p:blipFill>
          <a:blip r:embed="rId4" cstate="print"/>
          <a:srcRect t="-4952" r="24828" b="9921"/>
          <a:stretch/>
        </p:blipFill>
        <p:spPr>
          <a:xfrm>
            <a:off x="530678" y="2276873"/>
            <a:ext cx="5047573" cy="3867132"/>
          </a:xfrm>
          <a:prstGeom prst="rect">
            <a:avLst/>
          </a:prstGeom>
          <a:ln>
            <a:noFill/>
          </a:ln>
        </p:spPr>
      </p:pic>
      <p:pic>
        <p:nvPicPr>
          <p:cNvPr id="6" name="Obrázek 5"/>
          <p:cNvPicPr/>
          <p:nvPr/>
        </p:nvPicPr>
        <p:blipFill>
          <a:blip r:embed="rId5" cstate="print"/>
          <a:srcRect l="26680" t="33454" r="6668" b="13383"/>
          <a:stretch/>
        </p:blipFill>
        <p:spPr>
          <a:xfrm>
            <a:off x="5834941" y="4300682"/>
            <a:ext cx="3048866" cy="1661812"/>
          </a:xfrm>
          <a:prstGeom prst="rect">
            <a:avLst/>
          </a:prstGeom>
          <a:ln>
            <a:noFill/>
          </a:ln>
        </p:spPr>
      </p:pic>
      <p:pic>
        <p:nvPicPr>
          <p:cNvPr id="7" name="Obrázek 6"/>
          <p:cNvPicPr/>
          <p:nvPr/>
        </p:nvPicPr>
        <p:blipFill>
          <a:blip r:embed="rId6" cstate="print"/>
          <a:stretch/>
        </p:blipFill>
        <p:spPr>
          <a:xfrm>
            <a:off x="6206815" y="1699621"/>
            <a:ext cx="2286302" cy="1811369"/>
          </a:xfrm>
          <a:prstGeom prst="rect">
            <a:avLst/>
          </a:prstGeom>
          <a:ln>
            <a:noFill/>
          </a:ln>
        </p:spPr>
      </p:pic>
    </p:spTree>
    <p:extLst>
      <p:ext uri="{BB962C8B-B14F-4D97-AF65-F5344CB8AC3E}">
        <p14:creationId xmlns:p14="http://schemas.microsoft.com/office/powerpoint/2010/main" xmlns="" val="19502587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5955" y="304800"/>
            <a:ext cx="8232549" cy="1431925"/>
          </a:xfrm>
        </p:spPr>
        <p:txBody>
          <a:bodyPr>
            <a:normAutofit fontScale="90000"/>
          </a:bodyPr>
          <a:lstStyle/>
          <a:p>
            <a:r>
              <a:rPr lang="cs-CZ" sz="3200" dirty="0" err="1">
                <a:solidFill>
                  <a:srgbClr val="FF0000"/>
                </a:solidFill>
                <a:effectLst/>
              </a:rPr>
              <a:t>Awake</a:t>
            </a:r>
            <a:r>
              <a:rPr lang="cs-CZ" sz="3200" dirty="0">
                <a:solidFill>
                  <a:srgbClr val="FF0000"/>
                </a:solidFill>
                <a:effectLst/>
              </a:rPr>
              <a:t> </a:t>
            </a:r>
            <a:r>
              <a:rPr lang="cs-CZ" sz="3200" dirty="0" smtClean="0">
                <a:solidFill>
                  <a:srgbClr val="FF0000"/>
                </a:solidFill>
                <a:effectLst/>
              </a:rPr>
              <a:t>kraniotomie:  </a:t>
            </a:r>
            <a:r>
              <a:rPr lang="cs-CZ" sz="3200" dirty="0" smtClean="0">
                <a:solidFill>
                  <a:srgbClr val="FFFF00"/>
                </a:solidFill>
                <a:effectLst/>
              </a:rPr>
              <a:t>monitorace </a:t>
            </a:r>
            <a:r>
              <a:rPr lang="cs-CZ" sz="3200" dirty="0">
                <a:solidFill>
                  <a:srgbClr val="FFFF00"/>
                </a:solidFill>
                <a:effectLst/>
              </a:rPr>
              <a:t>kognitivních funkcí, motoriky, </a:t>
            </a:r>
            <a:r>
              <a:rPr lang="cs-CZ" sz="3200" dirty="0" smtClean="0">
                <a:solidFill>
                  <a:srgbClr val="FFFF00"/>
                </a:solidFill>
                <a:effectLst/>
              </a:rPr>
              <a:t>senzitivity </a:t>
            </a:r>
            <a:r>
              <a:rPr lang="cs-CZ" sz="3200" dirty="0">
                <a:solidFill>
                  <a:srgbClr val="FFFF00"/>
                </a:solidFill>
                <a:effectLst/>
              </a:rPr>
              <a:t>…</a:t>
            </a:r>
          </a:p>
        </p:txBody>
      </p:sp>
      <p:pic>
        <p:nvPicPr>
          <p:cNvPr id="4" name="Picture 5" descr="hlava s lezi2"/>
          <p:cNvPicPr/>
          <p:nvPr/>
        </p:nvPicPr>
        <p:blipFill>
          <a:blip r:embed="rId3" cstate="print"/>
          <a:srcRect l="24698" t="25794" r="29811" b="7461"/>
          <a:stretch/>
        </p:blipFill>
        <p:spPr>
          <a:xfrm>
            <a:off x="5572362" y="3530540"/>
            <a:ext cx="2591575" cy="2143248"/>
          </a:xfrm>
          <a:prstGeom prst="rect">
            <a:avLst/>
          </a:prstGeom>
          <a:ln>
            <a:noFill/>
          </a:ln>
        </p:spPr>
      </p:pic>
      <p:pic>
        <p:nvPicPr>
          <p:cNvPr id="5" name="Obrázek 4"/>
          <p:cNvPicPr/>
          <p:nvPr/>
        </p:nvPicPr>
        <p:blipFill>
          <a:blip r:embed="rId4" cstate="print"/>
          <a:stretch/>
        </p:blipFill>
        <p:spPr>
          <a:xfrm>
            <a:off x="767441" y="1836009"/>
            <a:ext cx="4548969" cy="2963863"/>
          </a:xfrm>
          <a:prstGeom prst="rect">
            <a:avLst/>
          </a:prstGeom>
          <a:ln>
            <a:noFill/>
          </a:ln>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8329" t="18563" r="23341" b="31948"/>
          <a:stretch/>
        </p:blipFill>
        <p:spPr bwMode="auto">
          <a:xfrm>
            <a:off x="4242486" y="5665273"/>
            <a:ext cx="821755" cy="5968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1547" t="13931" r="16905" b="12997"/>
          <a:stretch/>
        </p:blipFill>
        <p:spPr bwMode="auto">
          <a:xfrm>
            <a:off x="2034196" y="5673788"/>
            <a:ext cx="737803" cy="5883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4"/>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4851" t="20024" r="19122" b="17636"/>
          <a:stretch/>
        </p:blipFill>
        <p:spPr bwMode="auto">
          <a:xfrm>
            <a:off x="3137211" y="5673788"/>
            <a:ext cx="772210" cy="5883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colorTemperature colorTemp="10000"/>
                    </a14:imgEffect>
                    <a14:imgEffect>
                      <a14:saturation sat="55000"/>
                    </a14:imgEffect>
                  </a14:imgLayer>
                </a14:imgProps>
              </a:ext>
              <a:ext uri="{28A0092B-C50C-407E-A947-70E740481C1C}">
                <a14:useLocalDpi xmlns:a14="http://schemas.microsoft.com/office/drawing/2010/main" xmlns="" val="0"/>
              </a:ext>
            </a:extLst>
          </a:blip>
          <a:srcRect l="29578" t="17253" r="14807" b="8433"/>
          <a:stretch/>
        </p:blipFill>
        <p:spPr bwMode="auto">
          <a:xfrm>
            <a:off x="875955" y="5660461"/>
            <a:ext cx="800445" cy="6016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483099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pic>
        <p:nvPicPr>
          <p:cNvPr id="8" name="Obrázek 7">
            <a:extLst>
              <a:ext uri="{FF2B5EF4-FFF2-40B4-BE49-F238E27FC236}">
                <a16:creationId xmlns="" xmlns:a16="http://schemas.microsoft.com/office/drawing/2014/main" id="{0DF3145E-9093-42FD-B744-87E79FA503CF}"/>
              </a:ext>
            </a:extLst>
          </p:cNvPr>
          <p:cNvPicPr>
            <a:picLocks noChangeAspect="1"/>
          </p:cNvPicPr>
          <p:nvPr/>
        </p:nvPicPr>
        <p:blipFill rotWithShape="1">
          <a:blip r:embed="rId2" cstate="print"/>
          <a:srcRect l="8067" t="14300" r="10429" b="6951"/>
          <a:stretch/>
        </p:blipFill>
        <p:spPr>
          <a:xfrm>
            <a:off x="35496" y="1075945"/>
            <a:ext cx="9073008" cy="4930982"/>
          </a:xfrm>
          <a:prstGeom prst="rect">
            <a:avLst/>
          </a:prstGeom>
        </p:spPr>
      </p:pic>
      <p:sp>
        <p:nvSpPr>
          <p:cNvPr id="9" name="Nadpis 3">
            <a:extLst>
              <a:ext uri="{FF2B5EF4-FFF2-40B4-BE49-F238E27FC236}">
                <a16:creationId xmlns="" xmlns:a16="http://schemas.microsoft.com/office/drawing/2014/main" id="{EB5968F9-337D-447E-96AB-AF102DCAF9E0}"/>
              </a:ext>
            </a:extLst>
          </p:cNvPr>
          <p:cNvSpPr txBox="1">
            <a:spLocks/>
          </p:cNvSpPr>
          <p:nvPr/>
        </p:nvSpPr>
        <p:spPr bwMode="auto">
          <a:xfrm>
            <a:off x="107504" y="122880"/>
            <a:ext cx="9001000"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67500" lnSpcReduction="20000"/>
          </a:bodyPr>
          <a:lstStyle>
            <a:lvl1pPr algn="l" rtl="0" eaLnBrk="1" fontAlgn="base" hangingPunct="1">
              <a:spcBef>
                <a:spcPct val="0"/>
              </a:spcBef>
              <a:spcAft>
                <a:spcPct val="0"/>
              </a:spcAft>
              <a:defRPr sz="3600" kern="1200">
                <a:solidFill>
                  <a:srgbClr val="00567C"/>
                </a:solidFill>
                <a:latin typeface="+mj-lt"/>
                <a:ea typeface="+mj-ea"/>
                <a:cs typeface="+mj-cs"/>
              </a:defRPr>
            </a:lvl1pPr>
            <a:lvl2pPr algn="l" rtl="0" eaLnBrk="1" fontAlgn="base" hangingPunct="1">
              <a:spcBef>
                <a:spcPct val="0"/>
              </a:spcBef>
              <a:spcAft>
                <a:spcPct val="0"/>
              </a:spcAft>
              <a:defRPr sz="3600">
                <a:solidFill>
                  <a:srgbClr val="00567C"/>
                </a:solidFill>
                <a:latin typeface="Trebuchet MS" pitchFamily="34" charset="0"/>
              </a:defRPr>
            </a:lvl2pPr>
            <a:lvl3pPr algn="l" rtl="0" eaLnBrk="1" fontAlgn="base" hangingPunct="1">
              <a:spcBef>
                <a:spcPct val="0"/>
              </a:spcBef>
              <a:spcAft>
                <a:spcPct val="0"/>
              </a:spcAft>
              <a:defRPr sz="3600">
                <a:solidFill>
                  <a:srgbClr val="00567C"/>
                </a:solidFill>
                <a:latin typeface="Trebuchet MS" pitchFamily="34" charset="0"/>
              </a:defRPr>
            </a:lvl3pPr>
            <a:lvl4pPr algn="l" rtl="0" eaLnBrk="1" fontAlgn="base" hangingPunct="1">
              <a:spcBef>
                <a:spcPct val="0"/>
              </a:spcBef>
              <a:spcAft>
                <a:spcPct val="0"/>
              </a:spcAft>
              <a:defRPr sz="3600">
                <a:solidFill>
                  <a:srgbClr val="00567C"/>
                </a:solidFill>
                <a:latin typeface="Trebuchet MS" pitchFamily="34" charset="0"/>
              </a:defRPr>
            </a:lvl4pPr>
            <a:lvl5pPr algn="l" rtl="0" eaLnBrk="1" fontAlgn="base" hangingPunct="1">
              <a:spcBef>
                <a:spcPct val="0"/>
              </a:spcBef>
              <a:spcAft>
                <a:spcPct val="0"/>
              </a:spcAft>
              <a:defRPr sz="3600">
                <a:solidFill>
                  <a:srgbClr val="00567C"/>
                </a:solidFill>
                <a:latin typeface="Trebuchet MS" pitchFamily="34" charset="0"/>
              </a:defRPr>
            </a:lvl5pPr>
            <a:lvl6pPr marL="457200" algn="l" rtl="0" eaLnBrk="1" fontAlgn="base" hangingPunct="1">
              <a:spcBef>
                <a:spcPct val="0"/>
              </a:spcBef>
              <a:spcAft>
                <a:spcPct val="0"/>
              </a:spcAft>
              <a:defRPr sz="3600">
                <a:solidFill>
                  <a:srgbClr val="00567C"/>
                </a:solidFill>
                <a:latin typeface="Trebuchet MS" pitchFamily="34" charset="0"/>
              </a:defRPr>
            </a:lvl6pPr>
            <a:lvl7pPr marL="914400" algn="l" rtl="0" eaLnBrk="1" fontAlgn="base" hangingPunct="1">
              <a:spcBef>
                <a:spcPct val="0"/>
              </a:spcBef>
              <a:spcAft>
                <a:spcPct val="0"/>
              </a:spcAft>
              <a:defRPr sz="3600">
                <a:solidFill>
                  <a:srgbClr val="00567C"/>
                </a:solidFill>
                <a:latin typeface="Trebuchet MS" pitchFamily="34" charset="0"/>
              </a:defRPr>
            </a:lvl7pPr>
            <a:lvl8pPr marL="1371600" algn="l" rtl="0" eaLnBrk="1" fontAlgn="base" hangingPunct="1">
              <a:spcBef>
                <a:spcPct val="0"/>
              </a:spcBef>
              <a:spcAft>
                <a:spcPct val="0"/>
              </a:spcAft>
              <a:defRPr sz="3600">
                <a:solidFill>
                  <a:srgbClr val="00567C"/>
                </a:solidFill>
                <a:latin typeface="Trebuchet MS" pitchFamily="34" charset="0"/>
              </a:defRPr>
            </a:lvl8pPr>
            <a:lvl9pPr marL="1828800" algn="l" rtl="0" eaLnBrk="1" fontAlgn="base" hangingPunct="1">
              <a:spcBef>
                <a:spcPct val="0"/>
              </a:spcBef>
              <a:spcAft>
                <a:spcPct val="0"/>
              </a:spcAft>
              <a:defRPr sz="3600">
                <a:solidFill>
                  <a:srgbClr val="00567C"/>
                </a:solidFill>
                <a:latin typeface="Trebuchet MS" pitchFamily="34" charset="0"/>
              </a:defRPr>
            </a:lvl9pPr>
          </a:lstStyle>
          <a:p>
            <a:pPr algn="ctr" fontAlgn="auto">
              <a:spcAft>
                <a:spcPts val="0"/>
              </a:spcAft>
              <a:defRPr/>
            </a:pPr>
            <a:r>
              <a:rPr lang="cs-CZ" b="1" dirty="0" err="1">
                <a:solidFill>
                  <a:srgbClr val="FFFF00"/>
                </a:solidFill>
              </a:rPr>
              <a:t>Neuroonkologická</a:t>
            </a:r>
            <a:r>
              <a:rPr lang="cs-CZ" b="1" dirty="0">
                <a:solidFill>
                  <a:srgbClr val="FFFF00"/>
                </a:solidFill>
              </a:rPr>
              <a:t> sekce České onkologické společnosti</a:t>
            </a:r>
          </a:p>
        </p:txBody>
      </p:sp>
      <p:sp>
        <p:nvSpPr>
          <p:cNvPr id="10" name="Obdélník 9">
            <a:extLst>
              <a:ext uri="{FF2B5EF4-FFF2-40B4-BE49-F238E27FC236}">
                <a16:creationId xmlns="" xmlns:a16="http://schemas.microsoft.com/office/drawing/2014/main" id="{ACA201F0-CD9C-4489-A1E0-ABF176019D83}"/>
              </a:ext>
            </a:extLst>
          </p:cNvPr>
          <p:cNvSpPr/>
          <p:nvPr/>
        </p:nvSpPr>
        <p:spPr>
          <a:xfrm>
            <a:off x="2827484" y="751899"/>
            <a:ext cx="3489032" cy="646331"/>
          </a:xfrm>
          <a:prstGeom prst="rect">
            <a:avLst/>
          </a:prstGeom>
        </p:spPr>
        <p:txBody>
          <a:bodyPr wrap="none">
            <a:spAutoFit/>
          </a:bodyPr>
          <a:lstStyle/>
          <a:p>
            <a:r>
              <a:rPr lang="cs-CZ" dirty="0">
                <a:hlinkClick r:id="rId3"/>
              </a:rPr>
              <a:t>http://www.neurooncology.cz/en/</a:t>
            </a:r>
            <a:endParaRPr lang="cs-CZ" dirty="0"/>
          </a:p>
          <a:p>
            <a:pPr algn="ctr"/>
            <a:r>
              <a:rPr lang="cs-CZ" dirty="0"/>
              <a:t>Od roku 2012</a:t>
            </a:r>
          </a:p>
        </p:txBody>
      </p:sp>
    </p:spTree>
    <p:extLst>
      <p:ext uri="{BB962C8B-B14F-4D97-AF65-F5344CB8AC3E}">
        <p14:creationId xmlns:p14="http://schemas.microsoft.com/office/powerpoint/2010/main" xmlns="" val="14175679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pic>
        <p:nvPicPr>
          <p:cNvPr id="8" name="Obrázek 7">
            <a:extLst>
              <a:ext uri="{FF2B5EF4-FFF2-40B4-BE49-F238E27FC236}">
                <a16:creationId xmlns="" xmlns:a16="http://schemas.microsoft.com/office/drawing/2014/main" id="{93892095-6084-47A1-B767-7651D48DB1E8}"/>
              </a:ext>
            </a:extLst>
          </p:cNvPr>
          <p:cNvPicPr>
            <a:picLocks noChangeAspect="1"/>
          </p:cNvPicPr>
          <p:nvPr/>
        </p:nvPicPr>
        <p:blipFill>
          <a:blip r:embed="rId2" cstate="print"/>
          <a:stretch>
            <a:fillRect/>
          </a:stretch>
        </p:blipFill>
        <p:spPr>
          <a:xfrm>
            <a:off x="215527" y="47612"/>
            <a:ext cx="1944216" cy="2711669"/>
          </a:xfrm>
          <a:prstGeom prst="rect">
            <a:avLst/>
          </a:prstGeom>
        </p:spPr>
      </p:pic>
      <p:pic>
        <p:nvPicPr>
          <p:cNvPr id="9" name="Obrázek 8">
            <a:extLst>
              <a:ext uri="{FF2B5EF4-FFF2-40B4-BE49-F238E27FC236}">
                <a16:creationId xmlns="" xmlns:a16="http://schemas.microsoft.com/office/drawing/2014/main" id="{D0874552-C96F-4A8D-951B-FCCBD18CCC99}"/>
              </a:ext>
            </a:extLst>
          </p:cNvPr>
          <p:cNvPicPr>
            <a:picLocks noChangeAspect="1"/>
          </p:cNvPicPr>
          <p:nvPr/>
        </p:nvPicPr>
        <p:blipFill>
          <a:blip r:embed="rId3" cstate="print"/>
          <a:stretch>
            <a:fillRect/>
          </a:stretch>
        </p:blipFill>
        <p:spPr>
          <a:xfrm>
            <a:off x="1151631" y="3495701"/>
            <a:ext cx="2016224" cy="2757728"/>
          </a:xfrm>
          <a:prstGeom prst="rect">
            <a:avLst/>
          </a:prstGeom>
        </p:spPr>
      </p:pic>
      <p:pic>
        <p:nvPicPr>
          <p:cNvPr id="10" name="Obrázek 9">
            <a:extLst>
              <a:ext uri="{FF2B5EF4-FFF2-40B4-BE49-F238E27FC236}">
                <a16:creationId xmlns="" xmlns:a16="http://schemas.microsoft.com/office/drawing/2014/main" id="{64B15309-571E-43E5-B2EB-DF73F9A48430}"/>
              </a:ext>
            </a:extLst>
          </p:cNvPr>
          <p:cNvPicPr>
            <a:picLocks noChangeAspect="1"/>
          </p:cNvPicPr>
          <p:nvPr/>
        </p:nvPicPr>
        <p:blipFill>
          <a:blip r:embed="rId4" cstate="print"/>
          <a:stretch>
            <a:fillRect/>
          </a:stretch>
        </p:blipFill>
        <p:spPr>
          <a:xfrm>
            <a:off x="3515824" y="245528"/>
            <a:ext cx="2280312" cy="3420467"/>
          </a:xfrm>
          <a:prstGeom prst="rect">
            <a:avLst/>
          </a:prstGeom>
        </p:spPr>
      </p:pic>
      <p:pic>
        <p:nvPicPr>
          <p:cNvPr id="11" name="Obrázek 10">
            <a:extLst>
              <a:ext uri="{FF2B5EF4-FFF2-40B4-BE49-F238E27FC236}">
                <a16:creationId xmlns="" xmlns:a16="http://schemas.microsoft.com/office/drawing/2014/main" id="{25BC7311-146B-401A-A9CD-75C49CF39CD2}"/>
              </a:ext>
            </a:extLst>
          </p:cNvPr>
          <p:cNvPicPr>
            <a:picLocks noChangeAspect="1"/>
          </p:cNvPicPr>
          <p:nvPr/>
        </p:nvPicPr>
        <p:blipFill>
          <a:blip r:embed="rId5" cstate="print"/>
          <a:stretch>
            <a:fillRect/>
          </a:stretch>
        </p:blipFill>
        <p:spPr>
          <a:xfrm>
            <a:off x="6192190" y="1763363"/>
            <a:ext cx="2484265" cy="3805263"/>
          </a:xfrm>
          <a:prstGeom prst="rect">
            <a:avLst/>
          </a:prstGeom>
        </p:spPr>
      </p:pic>
    </p:spTree>
    <p:extLst>
      <p:ext uri="{BB962C8B-B14F-4D97-AF65-F5344CB8AC3E}">
        <p14:creationId xmlns:p14="http://schemas.microsoft.com/office/powerpoint/2010/main" xmlns="" val="26461245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pic>
        <p:nvPicPr>
          <p:cNvPr id="12" name="Obrázek 11">
            <a:extLst>
              <a:ext uri="{FF2B5EF4-FFF2-40B4-BE49-F238E27FC236}">
                <a16:creationId xmlns="" xmlns:a16="http://schemas.microsoft.com/office/drawing/2014/main" id="{6DCF90DD-7EC3-46A4-8553-D7C4115BE0A7}"/>
              </a:ext>
            </a:extLst>
          </p:cNvPr>
          <p:cNvPicPr>
            <a:picLocks noChangeAspect="1"/>
          </p:cNvPicPr>
          <p:nvPr/>
        </p:nvPicPr>
        <p:blipFill rotWithShape="1">
          <a:blip r:embed="rId2" cstate="print"/>
          <a:srcRect l="9247" t="27950" r="41141" b="19551"/>
          <a:stretch/>
        </p:blipFill>
        <p:spPr>
          <a:xfrm>
            <a:off x="971600" y="908720"/>
            <a:ext cx="7192374" cy="4281176"/>
          </a:xfrm>
          <a:prstGeom prst="rect">
            <a:avLst/>
          </a:prstGeom>
        </p:spPr>
      </p:pic>
      <p:sp>
        <p:nvSpPr>
          <p:cNvPr id="15" name="Nadpis 3">
            <a:extLst>
              <a:ext uri="{FF2B5EF4-FFF2-40B4-BE49-F238E27FC236}">
                <a16:creationId xmlns="" xmlns:a16="http://schemas.microsoft.com/office/drawing/2014/main" id="{4E0ADB01-3CC8-47BB-8D77-49A5CEEA43A0}"/>
              </a:ext>
            </a:extLst>
          </p:cNvPr>
          <p:cNvSpPr txBox="1">
            <a:spLocks/>
          </p:cNvSpPr>
          <p:nvPr/>
        </p:nvSpPr>
        <p:spPr bwMode="auto">
          <a:xfrm>
            <a:off x="858416" y="157485"/>
            <a:ext cx="7427168"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l" rtl="0" eaLnBrk="1" fontAlgn="base" hangingPunct="1">
              <a:spcBef>
                <a:spcPct val="0"/>
              </a:spcBef>
              <a:spcAft>
                <a:spcPct val="0"/>
              </a:spcAft>
              <a:defRPr sz="3600" kern="1200">
                <a:solidFill>
                  <a:srgbClr val="00567C"/>
                </a:solidFill>
                <a:latin typeface="+mj-lt"/>
                <a:ea typeface="+mj-ea"/>
                <a:cs typeface="+mj-cs"/>
              </a:defRPr>
            </a:lvl1pPr>
            <a:lvl2pPr algn="l" rtl="0" eaLnBrk="1" fontAlgn="base" hangingPunct="1">
              <a:spcBef>
                <a:spcPct val="0"/>
              </a:spcBef>
              <a:spcAft>
                <a:spcPct val="0"/>
              </a:spcAft>
              <a:defRPr sz="3600">
                <a:solidFill>
                  <a:srgbClr val="00567C"/>
                </a:solidFill>
                <a:latin typeface="Trebuchet MS" pitchFamily="34" charset="0"/>
              </a:defRPr>
            </a:lvl2pPr>
            <a:lvl3pPr algn="l" rtl="0" eaLnBrk="1" fontAlgn="base" hangingPunct="1">
              <a:spcBef>
                <a:spcPct val="0"/>
              </a:spcBef>
              <a:spcAft>
                <a:spcPct val="0"/>
              </a:spcAft>
              <a:defRPr sz="3600">
                <a:solidFill>
                  <a:srgbClr val="00567C"/>
                </a:solidFill>
                <a:latin typeface="Trebuchet MS" pitchFamily="34" charset="0"/>
              </a:defRPr>
            </a:lvl3pPr>
            <a:lvl4pPr algn="l" rtl="0" eaLnBrk="1" fontAlgn="base" hangingPunct="1">
              <a:spcBef>
                <a:spcPct val="0"/>
              </a:spcBef>
              <a:spcAft>
                <a:spcPct val="0"/>
              </a:spcAft>
              <a:defRPr sz="3600">
                <a:solidFill>
                  <a:srgbClr val="00567C"/>
                </a:solidFill>
                <a:latin typeface="Trebuchet MS" pitchFamily="34" charset="0"/>
              </a:defRPr>
            </a:lvl4pPr>
            <a:lvl5pPr algn="l" rtl="0" eaLnBrk="1" fontAlgn="base" hangingPunct="1">
              <a:spcBef>
                <a:spcPct val="0"/>
              </a:spcBef>
              <a:spcAft>
                <a:spcPct val="0"/>
              </a:spcAft>
              <a:defRPr sz="3600">
                <a:solidFill>
                  <a:srgbClr val="00567C"/>
                </a:solidFill>
                <a:latin typeface="Trebuchet MS" pitchFamily="34" charset="0"/>
              </a:defRPr>
            </a:lvl5pPr>
            <a:lvl6pPr marL="457200" algn="l" rtl="0" eaLnBrk="1" fontAlgn="base" hangingPunct="1">
              <a:spcBef>
                <a:spcPct val="0"/>
              </a:spcBef>
              <a:spcAft>
                <a:spcPct val="0"/>
              </a:spcAft>
              <a:defRPr sz="3600">
                <a:solidFill>
                  <a:srgbClr val="00567C"/>
                </a:solidFill>
                <a:latin typeface="Trebuchet MS" pitchFamily="34" charset="0"/>
              </a:defRPr>
            </a:lvl6pPr>
            <a:lvl7pPr marL="914400" algn="l" rtl="0" eaLnBrk="1" fontAlgn="base" hangingPunct="1">
              <a:spcBef>
                <a:spcPct val="0"/>
              </a:spcBef>
              <a:spcAft>
                <a:spcPct val="0"/>
              </a:spcAft>
              <a:defRPr sz="3600">
                <a:solidFill>
                  <a:srgbClr val="00567C"/>
                </a:solidFill>
                <a:latin typeface="Trebuchet MS" pitchFamily="34" charset="0"/>
              </a:defRPr>
            </a:lvl7pPr>
            <a:lvl8pPr marL="1371600" algn="l" rtl="0" eaLnBrk="1" fontAlgn="base" hangingPunct="1">
              <a:spcBef>
                <a:spcPct val="0"/>
              </a:spcBef>
              <a:spcAft>
                <a:spcPct val="0"/>
              </a:spcAft>
              <a:defRPr sz="3600">
                <a:solidFill>
                  <a:srgbClr val="00567C"/>
                </a:solidFill>
                <a:latin typeface="Trebuchet MS" pitchFamily="34" charset="0"/>
              </a:defRPr>
            </a:lvl8pPr>
            <a:lvl9pPr marL="1828800" algn="l" rtl="0" eaLnBrk="1" fontAlgn="base" hangingPunct="1">
              <a:spcBef>
                <a:spcPct val="0"/>
              </a:spcBef>
              <a:spcAft>
                <a:spcPct val="0"/>
              </a:spcAft>
              <a:defRPr sz="3600">
                <a:solidFill>
                  <a:srgbClr val="00567C"/>
                </a:solidFill>
                <a:latin typeface="Trebuchet MS" pitchFamily="34" charset="0"/>
              </a:defRPr>
            </a:lvl9pPr>
          </a:lstStyle>
          <a:p>
            <a:pPr algn="ctr" fontAlgn="auto">
              <a:spcAft>
                <a:spcPts val="0"/>
              </a:spcAft>
              <a:defRPr/>
            </a:pPr>
            <a:r>
              <a:rPr lang="cs-CZ" sz="3200" b="1" dirty="0">
                <a:solidFill>
                  <a:srgbClr val="FFFF00"/>
                </a:solidFill>
              </a:rPr>
              <a:t>8 Center NOS ČOS</a:t>
            </a:r>
          </a:p>
        </p:txBody>
      </p:sp>
      <p:sp>
        <p:nvSpPr>
          <p:cNvPr id="16" name="Nadpis 3">
            <a:extLst>
              <a:ext uri="{FF2B5EF4-FFF2-40B4-BE49-F238E27FC236}">
                <a16:creationId xmlns="" xmlns:a16="http://schemas.microsoft.com/office/drawing/2014/main" id="{6711FD8C-BC9E-4E23-9825-EA1661B51886}"/>
              </a:ext>
            </a:extLst>
          </p:cNvPr>
          <p:cNvSpPr txBox="1">
            <a:spLocks/>
          </p:cNvSpPr>
          <p:nvPr/>
        </p:nvSpPr>
        <p:spPr bwMode="auto">
          <a:xfrm>
            <a:off x="144241" y="4960634"/>
            <a:ext cx="8855517" cy="1296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spcBef>
                <a:spcPct val="0"/>
              </a:spcBef>
              <a:spcAft>
                <a:spcPct val="0"/>
              </a:spcAft>
              <a:defRPr sz="3600" kern="1200">
                <a:solidFill>
                  <a:srgbClr val="00567C"/>
                </a:solidFill>
                <a:latin typeface="+mj-lt"/>
                <a:ea typeface="+mj-ea"/>
                <a:cs typeface="+mj-cs"/>
              </a:defRPr>
            </a:lvl1pPr>
            <a:lvl2pPr algn="l" rtl="0" eaLnBrk="1" fontAlgn="base" hangingPunct="1">
              <a:spcBef>
                <a:spcPct val="0"/>
              </a:spcBef>
              <a:spcAft>
                <a:spcPct val="0"/>
              </a:spcAft>
              <a:defRPr sz="3600">
                <a:solidFill>
                  <a:srgbClr val="00567C"/>
                </a:solidFill>
                <a:latin typeface="Trebuchet MS" pitchFamily="34" charset="0"/>
              </a:defRPr>
            </a:lvl2pPr>
            <a:lvl3pPr algn="l" rtl="0" eaLnBrk="1" fontAlgn="base" hangingPunct="1">
              <a:spcBef>
                <a:spcPct val="0"/>
              </a:spcBef>
              <a:spcAft>
                <a:spcPct val="0"/>
              </a:spcAft>
              <a:defRPr sz="3600">
                <a:solidFill>
                  <a:srgbClr val="00567C"/>
                </a:solidFill>
                <a:latin typeface="Trebuchet MS" pitchFamily="34" charset="0"/>
              </a:defRPr>
            </a:lvl3pPr>
            <a:lvl4pPr algn="l" rtl="0" eaLnBrk="1" fontAlgn="base" hangingPunct="1">
              <a:spcBef>
                <a:spcPct val="0"/>
              </a:spcBef>
              <a:spcAft>
                <a:spcPct val="0"/>
              </a:spcAft>
              <a:defRPr sz="3600">
                <a:solidFill>
                  <a:srgbClr val="00567C"/>
                </a:solidFill>
                <a:latin typeface="Trebuchet MS" pitchFamily="34" charset="0"/>
              </a:defRPr>
            </a:lvl4pPr>
            <a:lvl5pPr algn="l" rtl="0" eaLnBrk="1" fontAlgn="base" hangingPunct="1">
              <a:spcBef>
                <a:spcPct val="0"/>
              </a:spcBef>
              <a:spcAft>
                <a:spcPct val="0"/>
              </a:spcAft>
              <a:defRPr sz="3600">
                <a:solidFill>
                  <a:srgbClr val="00567C"/>
                </a:solidFill>
                <a:latin typeface="Trebuchet MS" pitchFamily="34" charset="0"/>
              </a:defRPr>
            </a:lvl5pPr>
            <a:lvl6pPr marL="457200" algn="l" rtl="0" eaLnBrk="1" fontAlgn="base" hangingPunct="1">
              <a:spcBef>
                <a:spcPct val="0"/>
              </a:spcBef>
              <a:spcAft>
                <a:spcPct val="0"/>
              </a:spcAft>
              <a:defRPr sz="3600">
                <a:solidFill>
                  <a:srgbClr val="00567C"/>
                </a:solidFill>
                <a:latin typeface="Trebuchet MS" pitchFamily="34" charset="0"/>
              </a:defRPr>
            </a:lvl6pPr>
            <a:lvl7pPr marL="914400" algn="l" rtl="0" eaLnBrk="1" fontAlgn="base" hangingPunct="1">
              <a:spcBef>
                <a:spcPct val="0"/>
              </a:spcBef>
              <a:spcAft>
                <a:spcPct val="0"/>
              </a:spcAft>
              <a:defRPr sz="3600">
                <a:solidFill>
                  <a:srgbClr val="00567C"/>
                </a:solidFill>
                <a:latin typeface="Trebuchet MS" pitchFamily="34" charset="0"/>
              </a:defRPr>
            </a:lvl7pPr>
            <a:lvl8pPr marL="1371600" algn="l" rtl="0" eaLnBrk="1" fontAlgn="base" hangingPunct="1">
              <a:spcBef>
                <a:spcPct val="0"/>
              </a:spcBef>
              <a:spcAft>
                <a:spcPct val="0"/>
              </a:spcAft>
              <a:defRPr sz="3600">
                <a:solidFill>
                  <a:srgbClr val="00567C"/>
                </a:solidFill>
                <a:latin typeface="Trebuchet MS" pitchFamily="34" charset="0"/>
              </a:defRPr>
            </a:lvl8pPr>
            <a:lvl9pPr marL="1828800" algn="l" rtl="0" eaLnBrk="1" fontAlgn="base" hangingPunct="1">
              <a:spcBef>
                <a:spcPct val="0"/>
              </a:spcBef>
              <a:spcAft>
                <a:spcPct val="0"/>
              </a:spcAft>
              <a:defRPr sz="3600">
                <a:solidFill>
                  <a:srgbClr val="00567C"/>
                </a:solidFill>
                <a:latin typeface="Trebuchet MS" pitchFamily="34" charset="0"/>
              </a:defRPr>
            </a:lvl9pPr>
          </a:lstStyle>
          <a:p>
            <a:pPr algn="ctr" fontAlgn="auto">
              <a:spcAft>
                <a:spcPts val="0"/>
              </a:spcAft>
              <a:defRPr/>
            </a:pPr>
            <a:r>
              <a:rPr lang="cs-CZ" sz="1800" dirty="0">
                <a:solidFill>
                  <a:schemeClr val="tx1"/>
                </a:solidFill>
              </a:rPr>
              <a:t>cca 600 operovaných </a:t>
            </a:r>
            <a:r>
              <a:rPr lang="cs-CZ" sz="1800" dirty="0" smtClean="0">
                <a:solidFill>
                  <a:schemeClr val="tx1"/>
                </a:solidFill>
              </a:rPr>
              <a:t>gliomů/ročně </a:t>
            </a:r>
            <a:endParaRPr lang="cs-CZ" sz="1800" dirty="0">
              <a:solidFill>
                <a:schemeClr val="tx1"/>
              </a:solidFill>
            </a:endParaRPr>
          </a:p>
        </p:txBody>
      </p:sp>
    </p:spTree>
    <p:extLst>
      <p:ext uri="{BB962C8B-B14F-4D97-AF65-F5344CB8AC3E}">
        <p14:creationId xmlns:p14="http://schemas.microsoft.com/office/powerpoint/2010/main" xmlns="" val="2686920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rgbClr val="000066"/>
                </a:solidFill>
                <a:latin typeface="Trebuchet MS" pitchFamily="34" charset="0"/>
              </a:rPr>
              <a:t>V Brně, dne 29.1.2012</a:t>
            </a:r>
            <a:endParaRPr lang="cs-CZ" altLang="cs-CZ" dirty="0">
              <a:solidFill>
                <a:srgbClr val="000066"/>
              </a:solidFill>
              <a:latin typeface="Trebuchet MS" pitchFamily="34" charset="0"/>
            </a:endParaRPr>
          </a:p>
        </p:txBody>
      </p:sp>
      <p:grpSp>
        <p:nvGrpSpPr>
          <p:cNvPr id="3" name="Skupina 12">
            <a:extLst>
              <a:ext uri="{FF2B5EF4-FFF2-40B4-BE49-F238E27FC236}">
                <a16:creationId xmlns="" xmlns:a16="http://schemas.microsoft.com/office/drawing/2014/main" id="{AC7D3A82-146E-48A9-9492-AFE8D17E49A5}"/>
              </a:ext>
            </a:extLst>
          </p:cNvPr>
          <p:cNvGrpSpPr/>
          <p:nvPr/>
        </p:nvGrpSpPr>
        <p:grpSpPr>
          <a:xfrm>
            <a:off x="6106170" y="6137339"/>
            <a:ext cx="3037830" cy="702530"/>
            <a:chOff x="6653965" y="6101604"/>
            <a:chExt cx="2490035" cy="702530"/>
          </a:xfrm>
        </p:grpSpPr>
        <p:pic>
          <p:nvPicPr>
            <p:cNvPr id="14" name="Picture 4" descr="MOÚ - Masarykův onkologický ústav">
              <a:extLst>
                <a:ext uri="{FF2B5EF4-FFF2-40B4-BE49-F238E27FC236}">
                  <a16:creationId xmlns="" xmlns:a16="http://schemas.microsoft.com/office/drawing/2014/main" id="{9C1593B0-8AD4-47CB-9839-7CE76A68E3C6}"/>
                </a:ext>
              </a:extLst>
            </p:cNvPr>
            <p:cNvPicPr>
              <a:picLocks noChangeAspect="1" noChangeArrowheads="1"/>
            </p:cNvPicPr>
            <p:nvPr/>
          </p:nvPicPr>
          <p:blipFill>
            <a:blip r:embed="rId2" cstate="print"/>
            <a:srcRect l="58049" r="9551"/>
            <a:stretch>
              <a:fillRect/>
            </a:stretch>
          </p:blipFill>
          <p:spPr bwMode="auto">
            <a:xfrm>
              <a:off x="7866409" y="6109518"/>
              <a:ext cx="1277591" cy="612797"/>
            </a:xfrm>
            <a:prstGeom prst="rect">
              <a:avLst/>
            </a:prstGeom>
            <a:noFill/>
          </p:spPr>
        </p:pic>
        <p:pic>
          <p:nvPicPr>
            <p:cNvPr id="19" name="Picture 4" descr="http://t3.gstatic.com/images?q=tbn:ANd9GcSo81PmQAEt6GCoo4CAs2VuObsiKcXyNljbrWq6kSo5ua71U2L4xA">
              <a:extLst>
                <a:ext uri="{FF2B5EF4-FFF2-40B4-BE49-F238E27FC236}">
                  <a16:creationId xmlns="" xmlns:a16="http://schemas.microsoft.com/office/drawing/2014/main" id="{548CE364-BA72-4C86-9050-EDE093E36327}"/>
                </a:ext>
              </a:extLst>
            </p:cNvPr>
            <p:cNvPicPr>
              <a:picLocks noChangeAspect="1" noChangeArrowheads="1"/>
            </p:cNvPicPr>
            <p:nvPr/>
          </p:nvPicPr>
          <p:blipFill>
            <a:blip r:embed="rId3" cstate="print"/>
            <a:srcRect/>
            <a:stretch>
              <a:fillRect/>
            </a:stretch>
          </p:blipFill>
          <p:spPr bwMode="auto">
            <a:xfrm>
              <a:off x="7276537" y="6109518"/>
              <a:ext cx="589871" cy="694616"/>
            </a:xfrm>
            <a:prstGeom prst="rect">
              <a:avLst/>
            </a:prstGeom>
            <a:noFill/>
          </p:spPr>
        </p:pic>
        <p:pic>
          <p:nvPicPr>
            <p:cNvPr id="20" name="Picture 2" descr="International Atomic Energy Agency (IAEA) – Vienna, Austria">
              <a:extLst>
                <a:ext uri="{FF2B5EF4-FFF2-40B4-BE49-F238E27FC236}">
                  <a16:creationId xmlns="" xmlns:a16="http://schemas.microsoft.com/office/drawing/2014/main" id="{96BBEE61-4C52-4B62-A1A8-B3275EE3270A}"/>
                </a:ext>
              </a:extLst>
            </p:cNvPr>
            <p:cNvPicPr>
              <a:picLocks noChangeAspect="1" noChangeArrowheads="1"/>
            </p:cNvPicPr>
            <p:nvPr/>
          </p:nvPicPr>
          <p:blipFill>
            <a:blip r:embed="rId4" cstate="print"/>
            <a:srcRect/>
            <a:stretch>
              <a:fillRect/>
            </a:stretch>
          </p:blipFill>
          <p:spPr bwMode="auto">
            <a:xfrm>
              <a:off x="6653965" y="6101604"/>
              <a:ext cx="622572" cy="694616"/>
            </a:xfrm>
            <a:prstGeom prst="rect">
              <a:avLst/>
            </a:prstGeom>
            <a:noFill/>
          </p:spPr>
        </p:pic>
      </p:grpSp>
      <p:pic>
        <p:nvPicPr>
          <p:cNvPr id="21" name="Obrázek 20">
            <a:extLst>
              <a:ext uri="{FF2B5EF4-FFF2-40B4-BE49-F238E27FC236}">
                <a16:creationId xmlns="" xmlns:a16="http://schemas.microsoft.com/office/drawing/2014/main" id="{13966343-82EE-46B7-9EDD-E643FFA36021}"/>
              </a:ext>
            </a:extLst>
          </p:cNvPr>
          <p:cNvPicPr>
            <a:picLocks noChangeAspect="1"/>
          </p:cNvPicPr>
          <p:nvPr/>
        </p:nvPicPr>
        <p:blipFill rotWithShape="1">
          <a:blip r:embed="rId5" cstate="print"/>
          <a:srcRect l="9431" t="14670" r="58739" b="77645"/>
          <a:stretch/>
        </p:blipFill>
        <p:spPr>
          <a:xfrm>
            <a:off x="0" y="6225748"/>
            <a:ext cx="3181444" cy="432048"/>
          </a:xfrm>
          <a:prstGeom prst="rect">
            <a:avLst/>
          </a:prstGeom>
        </p:spPr>
      </p:pic>
      <p:pic>
        <p:nvPicPr>
          <p:cNvPr id="2" name="Obrázek 1">
            <a:extLst>
              <a:ext uri="{FF2B5EF4-FFF2-40B4-BE49-F238E27FC236}">
                <a16:creationId xmlns="" xmlns:a16="http://schemas.microsoft.com/office/drawing/2014/main" id="{E37887F0-D2CF-4D53-8F75-C5019DAAB97F}"/>
              </a:ext>
            </a:extLst>
          </p:cNvPr>
          <p:cNvPicPr>
            <a:picLocks noChangeAspect="1"/>
          </p:cNvPicPr>
          <p:nvPr/>
        </p:nvPicPr>
        <p:blipFill rotWithShape="1">
          <a:blip r:embed="rId6" cstate="print"/>
          <a:srcRect l="18500" t="10800" r="18500" b="5201"/>
          <a:stretch/>
        </p:blipFill>
        <p:spPr>
          <a:xfrm>
            <a:off x="234838" y="252307"/>
            <a:ext cx="8674324" cy="6505743"/>
          </a:xfrm>
          <a:prstGeom prst="rect">
            <a:avLst/>
          </a:prstGeom>
        </p:spPr>
      </p:pic>
    </p:spTree>
    <p:extLst>
      <p:ext uri="{BB962C8B-B14F-4D97-AF65-F5344CB8AC3E}">
        <p14:creationId xmlns:p14="http://schemas.microsoft.com/office/powerpoint/2010/main" xmlns="" val="1117228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sp>
        <p:nvSpPr>
          <p:cNvPr id="8" name="Nadpis 1">
            <a:extLst>
              <a:ext uri="{FF2B5EF4-FFF2-40B4-BE49-F238E27FC236}">
                <a16:creationId xmlns="" xmlns:a16="http://schemas.microsoft.com/office/drawing/2014/main" id="{B37DE0A4-8472-4C79-9D16-69CFCBEAFA4C}"/>
              </a:ext>
            </a:extLst>
          </p:cNvPr>
          <p:cNvSpPr txBox="1">
            <a:spLocks/>
          </p:cNvSpPr>
          <p:nvPr/>
        </p:nvSpPr>
        <p:spPr bwMode="auto">
          <a:xfrm>
            <a:off x="863080" y="260648"/>
            <a:ext cx="8280920" cy="79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5000" lnSpcReduction="10000"/>
          </a:bodyPr>
          <a:lstStyle>
            <a:lvl1pPr algn="l" rtl="0" eaLnBrk="1" fontAlgn="base" hangingPunct="1">
              <a:spcBef>
                <a:spcPct val="0"/>
              </a:spcBef>
              <a:spcAft>
                <a:spcPct val="0"/>
              </a:spcAft>
              <a:defRPr sz="3600" kern="1200">
                <a:solidFill>
                  <a:srgbClr val="00567C"/>
                </a:solidFill>
                <a:latin typeface="+mj-lt"/>
                <a:ea typeface="+mj-ea"/>
                <a:cs typeface="+mj-cs"/>
              </a:defRPr>
            </a:lvl1pPr>
            <a:lvl2pPr algn="l" rtl="0" eaLnBrk="1" fontAlgn="base" hangingPunct="1">
              <a:spcBef>
                <a:spcPct val="0"/>
              </a:spcBef>
              <a:spcAft>
                <a:spcPct val="0"/>
              </a:spcAft>
              <a:defRPr sz="3600">
                <a:solidFill>
                  <a:srgbClr val="00567C"/>
                </a:solidFill>
                <a:latin typeface="Trebuchet MS" pitchFamily="34" charset="0"/>
              </a:defRPr>
            </a:lvl2pPr>
            <a:lvl3pPr algn="l" rtl="0" eaLnBrk="1" fontAlgn="base" hangingPunct="1">
              <a:spcBef>
                <a:spcPct val="0"/>
              </a:spcBef>
              <a:spcAft>
                <a:spcPct val="0"/>
              </a:spcAft>
              <a:defRPr sz="3600">
                <a:solidFill>
                  <a:srgbClr val="00567C"/>
                </a:solidFill>
                <a:latin typeface="Trebuchet MS" pitchFamily="34" charset="0"/>
              </a:defRPr>
            </a:lvl3pPr>
            <a:lvl4pPr algn="l" rtl="0" eaLnBrk="1" fontAlgn="base" hangingPunct="1">
              <a:spcBef>
                <a:spcPct val="0"/>
              </a:spcBef>
              <a:spcAft>
                <a:spcPct val="0"/>
              </a:spcAft>
              <a:defRPr sz="3600">
                <a:solidFill>
                  <a:srgbClr val="00567C"/>
                </a:solidFill>
                <a:latin typeface="Trebuchet MS" pitchFamily="34" charset="0"/>
              </a:defRPr>
            </a:lvl4pPr>
            <a:lvl5pPr algn="l" rtl="0" eaLnBrk="1" fontAlgn="base" hangingPunct="1">
              <a:spcBef>
                <a:spcPct val="0"/>
              </a:spcBef>
              <a:spcAft>
                <a:spcPct val="0"/>
              </a:spcAft>
              <a:defRPr sz="3600">
                <a:solidFill>
                  <a:srgbClr val="00567C"/>
                </a:solidFill>
                <a:latin typeface="Trebuchet MS" pitchFamily="34" charset="0"/>
              </a:defRPr>
            </a:lvl5pPr>
            <a:lvl6pPr marL="457200" algn="l" rtl="0" eaLnBrk="1" fontAlgn="base" hangingPunct="1">
              <a:spcBef>
                <a:spcPct val="0"/>
              </a:spcBef>
              <a:spcAft>
                <a:spcPct val="0"/>
              </a:spcAft>
              <a:defRPr sz="3600">
                <a:solidFill>
                  <a:srgbClr val="00567C"/>
                </a:solidFill>
                <a:latin typeface="Trebuchet MS" pitchFamily="34" charset="0"/>
              </a:defRPr>
            </a:lvl6pPr>
            <a:lvl7pPr marL="914400" algn="l" rtl="0" eaLnBrk="1" fontAlgn="base" hangingPunct="1">
              <a:spcBef>
                <a:spcPct val="0"/>
              </a:spcBef>
              <a:spcAft>
                <a:spcPct val="0"/>
              </a:spcAft>
              <a:defRPr sz="3600">
                <a:solidFill>
                  <a:srgbClr val="00567C"/>
                </a:solidFill>
                <a:latin typeface="Trebuchet MS" pitchFamily="34" charset="0"/>
              </a:defRPr>
            </a:lvl7pPr>
            <a:lvl8pPr marL="1371600" algn="l" rtl="0" eaLnBrk="1" fontAlgn="base" hangingPunct="1">
              <a:spcBef>
                <a:spcPct val="0"/>
              </a:spcBef>
              <a:spcAft>
                <a:spcPct val="0"/>
              </a:spcAft>
              <a:defRPr sz="3600">
                <a:solidFill>
                  <a:srgbClr val="00567C"/>
                </a:solidFill>
                <a:latin typeface="Trebuchet MS" pitchFamily="34" charset="0"/>
              </a:defRPr>
            </a:lvl8pPr>
            <a:lvl9pPr marL="1828800" algn="l" rtl="0" eaLnBrk="1" fontAlgn="base" hangingPunct="1">
              <a:spcBef>
                <a:spcPct val="0"/>
              </a:spcBef>
              <a:spcAft>
                <a:spcPct val="0"/>
              </a:spcAft>
              <a:defRPr sz="3600">
                <a:solidFill>
                  <a:srgbClr val="00567C"/>
                </a:solidFill>
                <a:latin typeface="Trebuchet MS" pitchFamily="34" charset="0"/>
              </a:defRPr>
            </a:lvl9pPr>
          </a:lstStyle>
          <a:p>
            <a:r>
              <a:rPr lang="cs-CZ" sz="3200" b="1" dirty="0" smtClean="0">
                <a:solidFill>
                  <a:srgbClr val="FFFF00"/>
                </a:solidFill>
                <a:latin typeface="Tahoma" pitchFamily="34" charset="0"/>
                <a:ea typeface="Tahoma" pitchFamily="34" charset="0"/>
                <a:cs typeface="Tahoma" pitchFamily="34" charset="0"/>
              </a:rPr>
              <a:t>NOC Brno - </a:t>
            </a:r>
            <a:r>
              <a:rPr lang="cs-CZ" sz="3200" b="1" dirty="0">
                <a:solidFill>
                  <a:srgbClr val="FFFF00"/>
                </a:solidFill>
                <a:latin typeface="Tahoma" pitchFamily="34" charset="0"/>
                <a:ea typeface="Tahoma" pitchFamily="34" charset="0"/>
                <a:cs typeface="Tahoma" pitchFamily="34" charset="0"/>
              </a:rPr>
              <a:t>Tým pro nádory mozku a míchy</a:t>
            </a:r>
          </a:p>
        </p:txBody>
      </p:sp>
      <p:sp>
        <p:nvSpPr>
          <p:cNvPr id="9" name="Podnadpis 2">
            <a:extLst>
              <a:ext uri="{FF2B5EF4-FFF2-40B4-BE49-F238E27FC236}">
                <a16:creationId xmlns="" xmlns:a16="http://schemas.microsoft.com/office/drawing/2014/main" id="{8DE0D1B7-1547-4354-B4F0-1D81BC7512FC}"/>
              </a:ext>
            </a:extLst>
          </p:cNvPr>
          <p:cNvSpPr txBox="1">
            <a:spLocks/>
          </p:cNvSpPr>
          <p:nvPr/>
        </p:nvSpPr>
        <p:spPr bwMode="auto">
          <a:xfrm>
            <a:off x="611560" y="1556792"/>
            <a:ext cx="8532440" cy="4752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1" fontAlgn="base" hangingPunct="1">
              <a:spcBef>
                <a:spcPct val="20000"/>
              </a:spcBef>
              <a:spcAft>
                <a:spcPct val="0"/>
              </a:spcAft>
              <a:buFont typeface="Arial" charset="0"/>
              <a:buChar char="•"/>
              <a:defRPr sz="2800" kern="1200">
                <a:solidFill>
                  <a:schemeClr val="tx1">
                    <a:lumMod val="50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endParaRPr lang="cs-CZ" sz="2000" dirty="0" smtClean="0">
              <a:solidFill>
                <a:schemeClr val="tx1"/>
              </a:solidFill>
              <a:latin typeface="Times New Roman" panose="02020603050405020304" pitchFamily="18" charset="0"/>
              <a:cs typeface="Times New Roman" panose="02020603050405020304" pitchFamily="18" charset="0"/>
            </a:endParaRPr>
          </a:p>
          <a:p>
            <a:pPr>
              <a:buNone/>
            </a:pPr>
            <a:r>
              <a:rPr lang="cs-CZ" sz="2000" dirty="0">
                <a:solidFill>
                  <a:schemeClr val="tx1"/>
                </a:solidFill>
                <a:latin typeface="Times New Roman" panose="02020603050405020304" pitchFamily="18" charset="0"/>
                <a:cs typeface="Times New Roman" panose="02020603050405020304" pitchFamily="18" charset="0"/>
              </a:rPr>
              <a:t> </a:t>
            </a:r>
            <a:endParaRPr lang="cs-CZ" sz="2000" dirty="0" smtClean="0">
              <a:solidFill>
                <a:schemeClr val="tx1"/>
              </a:solidFill>
              <a:latin typeface="Times New Roman" panose="02020603050405020304" pitchFamily="18" charset="0"/>
              <a:cs typeface="Times New Roman" panose="02020603050405020304" pitchFamily="18" charset="0"/>
            </a:endParaRPr>
          </a:p>
          <a:p>
            <a:pPr>
              <a:buNone/>
            </a:pPr>
            <a:endParaRPr lang="cs-CZ" sz="2000" dirty="0">
              <a:solidFill>
                <a:schemeClr val="tx1"/>
              </a:solidFill>
              <a:latin typeface="Times New Roman" panose="02020603050405020304" pitchFamily="18" charset="0"/>
              <a:cs typeface="Times New Roman" panose="02020603050405020304" pitchFamily="18" charset="0"/>
            </a:endParaRPr>
          </a:p>
          <a:p>
            <a:pPr>
              <a:buNone/>
            </a:pPr>
            <a:r>
              <a:rPr lang="cs-CZ" sz="2000" dirty="0" smtClean="0">
                <a:solidFill>
                  <a:schemeClr val="tx1"/>
                </a:solidFill>
                <a:latin typeface="Times New Roman" panose="02020603050405020304" pitchFamily="18" charset="0"/>
                <a:cs typeface="Times New Roman" panose="02020603050405020304" pitchFamily="18" charset="0"/>
              </a:rPr>
              <a:t>   </a:t>
            </a:r>
            <a:r>
              <a:rPr lang="cs-CZ" sz="1600" b="1" dirty="0" smtClean="0">
                <a:solidFill>
                  <a:srgbClr val="FFFF00"/>
                </a:solidFill>
                <a:latin typeface="Times New Roman" pitchFamily="18" charset="0"/>
                <a:cs typeface="Times New Roman" pitchFamily="18" charset="0"/>
              </a:rPr>
              <a:t>Program:</a:t>
            </a:r>
            <a:r>
              <a:rPr lang="cs-CZ" sz="1600" dirty="0" smtClean="0">
                <a:solidFill>
                  <a:schemeClr val="tx1"/>
                </a:solidFill>
                <a:latin typeface="Times New Roman" pitchFamily="18" charset="0"/>
                <a:cs typeface="Times New Roman" pitchFamily="18" charset="0"/>
              </a:rPr>
              <a:t>      chirurgický, onkologický, radioterapeutický ,výzkumný  </a:t>
            </a:r>
          </a:p>
          <a:p>
            <a:pPr>
              <a:buNone/>
            </a:pPr>
            <a:r>
              <a:rPr lang="cs-CZ" sz="1600" dirty="0" smtClean="0">
                <a:solidFill>
                  <a:schemeClr val="tx1"/>
                </a:solidFill>
                <a:latin typeface="Times New Roman" pitchFamily="18" charset="0"/>
                <a:cs typeface="Times New Roman" pitchFamily="18" charset="0"/>
              </a:rPr>
              <a:t>  </a:t>
            </a:r>
          </a:p>
          <a:p>
            <a:pPr>
              <a:buNone/>
            </a:pPr>
            <a:r>
              <a:rPr lang="cs-CZ" sz="1600" dirty="0" smtClean="0">
                <a:solidFill>
                  <a:schemeClr val="tx1"/>
                </a:solidFill>
                <a:latin typeface="Times New Roman" pitchFamily="18" charset="0"/>
                <a:cs typeface="Times New Roman" pitchFamily="18" charset="0"/>
              </a:rPr>
              <a:t>    </a:t>
            </a:r>
            <a:r>
              <a:rPr lang="cs-CZ" sz="1600" b="1" dirty="0" smtClean="0">
                <a:solidFill>
                  <a:srgbClr val="FFFF00"/>
                </a:solidFill>
                <a:latin typeface="Times New Roman" pitchFamily="18" charset="0"/>
                <a:cs typeface="Times New Roman" pitchFamily="18" charset="0"/>
              </a:rPr>
              <a:t>Pracoviště</a:t>
            </a:r>
            <a:r>
              <a:rPr lang="cs-CZ" sz="1600" dirty="0" smtClean="0">
                <a:solidFill>
                  <a:schemeClr val="tx1"/>
                </a:solidFill>
                <a:latin typeface="Times New Roman" pitchFamily="18" charset="0"/>
                <a:cs typeface="Times New Roman" pitchFamily="18" charset="0"/>
              </a:rPr>
              <a:t>:  </a:t>
            </a:r>
          </a:p>
          <a:p>
            <a:pPr>
              <a:buNone/>
            </a:pPr>
            <a:endParaRPr lang="cs-CZ" sz="1600" dirty="0" smtClean="0">
              <a:solidFill>
                <a:schemeClr val="tx1"/>
              </a:solidFill>
              <a:latin typeface="Times New Roman" pitchFamily="18" charset="0"/>
              <a:cs typeface="Times New Roman" pitchFamily="18" charset="0"/>
            </a:endParaRPr>
          </a:p>
          <a:p>
            <a:pPr>
              <a:buNone/>
            </a:pPr>
            <a:r>
              <a:rPr lang="cs-CZ" sz="1600" dirty="0" smtClean="0">
                <a:solidFill>
                  <a:schemeClr val="tx1"/>
                </a:solidFill>
                <a:latin typeface="Times New Roman" pitchFamily="18" charset="0"/>
                <a:cs typeface="Times New Roman" pitchFamily="18" charset="0"/>
              </a:rPr>
              <a:t>    </a:t>
            </a:r>
            <a:r>
              <a:rPr lang="cs-CZ" sz="1600" dirty="0" smtClean="0">
                <a:solidFill>
                  <a:srgbClr val="FF0000"/>
                </a:solidFill>
                <a:latin typeface="Times New Roman" pitchFamily="18" charset="0"/>
                <a:cs typeface="Times New Roman" pitchFamily="18" charset="0"/>
              </a:rPr>
              <a:t>MOÚ Brno</a:t>
            </a:r>
            <a:r>
              <a:rPr lang="cs-CZ" sz="1600" dirty="0" smtClean="0">
                <a:solidFill>
                  <a:schemeClr val="tx1"/>
                </a:solidFill>
                <a:latin typeface="Times New Roman" pitchFamily="18" charset="0"/>
                <a:cs typeface="Times New Roman" pitchFamily="18" charset="0"/>
              </a:rPr>
              <a:t>:  Klinika radiační onkologie, Klinika komplexní onkologické péče,</a:t>
            </a:r>
          </a:p>
          <a:p>
            <a:pPr>
              <a:buNone/>
            </a:pPr>
            <a:r>
              <a:rPr lang="cs-CZ" sz="1600" dirty="0" smtClean="0">
                <a:solidFill>
                  <a:schemeClr val="tx1"/>
                </a:solidFill>
                <a:latin typeface="Times New Roman" pitchFamily="18" charset="0"/>
                <a:cs typeface="Times New Roman" pitchFamily="18" charset="0"/>
              </a:rPr>
              <a:t>                         Oddělení radiologie, Oddělení nukleární medicíny,                        </a:t>
            </a:r>
          </a:p>
          <a:p>
            <a:pPr>
              <a:buNone/>
            </a:pPr>
            <a:r>
              <a:rPr lang="cs-CZ" sz="1600" dirty="0" smtClean="0">
                <a:solidFill>
                  <a:schemeClr val="tx1"/>
                </a:solidFill>
                <a:latin typeface="Times New Roman" pitchFamily="18" charset="0"/>
                <a:cs typeface="Times New Roman" pitchFamily="18" charset="0"/>
              </a:rPr>
              <a:t>    </a:t>
            </a:r>
            <a:r>
              <a:rPr lang="cs-CZ" sz="1600" dirty="0" smtClean="0">
                <a:solidFill>
                  <a:srgbClr val="FF0000"/>
                </a:solidFill>
                <a:latin typeface="Times New Roman" pitchFamily="18" charset="0"/>
                <a:cs typeface="Times New Roman" pitchFamily="18" charset="0"/>
              </a:rPr>
              <a:t>FNB:</a:t>
            </a:r>
            <a:r>
              <a:rPr lang="cs-CZ" sz="1600" dirty="0" smtClean="0">
                <a:solidFill>
                  <a:schemeClr val="tx1"/>
                </a:solidFill>
                <a:latin typeface="Times New Roman" pitchFamily="18" charset="0"/>
                <a:cs typeface="Times New Roman" pitchFamily="18" charset="0"/>
              </a:rPr>
              <a:t>            Neurochirurgická klinika, Ústav patologie,</a:t>
            </a:r>
            <a:r>
              <a:rPr lang="cs-CZ" sz="1600" dirty="0" smtClean="0">
                <a:solidFill>
                  <a:srgbClr val="FFFFFF"/>
                </a:solidFill>
                <a:latin typeface="Times New Roman" pitchFamily="18" charset="0"/>
                <a:cs typeface="Times New Roman" pitchFamily="18" charset="0"/>
              </a:rPr>
              <a:t> Klinika radiologie a nukleární medicíny</a:t>
            </a:r>
          </a:p>
          <a:p>
            <a:pPr>
              <a:buNone/>
            </a:pPr>
            <a:r>
              <a:rPr lang="cs-CZ" sz="1600" dirty="0" smtClean="0">
                <a:solidFill>
                  <a:srgbClr val="FFFFFF"/>
                </a:solidFill>
                <a:latin typeface="Times New Roman" pitchFamily="18" charset="0"/>
                <a:cs typeface="Times New Roman" pitchFamily="18" charset="0"/>
              </a:rPr>
              <a:t>                         Dětská nemocnice FNB</a:t>
            </a:r>
          </a:p>
          <a:p>
            <a:pPr>
              <a:buNone/>
            </a:pPr>
            <a:endParaRPr lang="cs-CZ" sz="1600" dirty="0" smtClean="0">
              <a:solidFill>
                <a:srgbClr val="FFFFFF"/>
              </a:solidFill>
              <a:latin typeface="Times New Roman" pitchFamily="18" charset="0"/>
              <a:cs typeface="Times New Roman" pitchFamily="18" charset="0"/>
            </a:endParaRPr>
          </a:p>
          <a:p>
            <a:pPr>
              <a:buNone/>
            </a:pPr>
            <a:r>
              <a:rPr lang="cs-CZ" sz="1600" dirty="0" smtClean="0">
                <a:solidFill>
                  <a:srgbClr val="FFFFFF"/>
                </a:solidFill>
                <a:latin typeface="Times New Roman" pitchFamily="18" charset="0"/>
                <a:cs typeface="Times New Roman" pitchFamily="18" charset="0"/>
              </a:rPr>
              <a:t>     </a:t>
            </a:r>
            <a:r>
              <a:rPr lang="cs-CZ" sz="1600" dirty="0" smtClean="0">
                <a:solidFill>
                  <a:srgbClr val="FF0000"/>
                </a:solidFill>
                <a:latin typeface="Times New Roman" pitchFamily="18" charset="0"/>
                <a:cs typeface="Times New Roman" pitchFamily="18" charset="0"/>
              </a:rPr>
              <a:t>FNUSA</a:t>
            </a:r>
            <a:r>
              <a:rPr lang="cs-CZ" sz="1600" dirty="0" smtClean="0">
                <a:solidFill>
                  <a:srgbClr val="FFFFFF"/>
                </a:solidFill>
                <a:latin typeface="Times New Roman" pitchFamily="18" charset="0"/>
                <a:cs typeface="Times New Roman" pitchFamily="18" charset="0"/>
              </a:rPr>
              <a:t>:      Neurochirurgická klinika, </a:t>
            </a:r>
            <a:r>
              <a:rPr lang="cs-CZ" sz="1600" dirty="0" err="1" smtClean="0">
                <a:solidFill>
                  <a:srgbClr val="FFFFFF"/>
                </a:solidFill>
                <a:latin typeface="Times New Roman" pitchFamily="18" charset="0"/>
                <a:cs typeface="Times New Roman" pitchFamily="18" charset="0"/>
              </a:rPr>
              <a:t>Klinika</a:t>
            </a:r>
            <a:r>
              <a:rPr lang="cs-CZ" sz="1600" dirty="0" smtClean="0">
                <a:solidFill>
                  <a:srgbClr val="FFFFFF"/>
                </a:solidFill>
                <a:latin typeface="Times New Roman" pitchFamily="18" charset="0"/>
                <a:cs typeface="Times New Roman" pitchFamily="18" charset="0"/>
              </a:rPr>
              <a:t> zobrazovacích metod, I.ústav patologie,</a:t>
            </a:r>
          </a:p>
          <a:p>
            <a:pPr>
              <a:buNone/>
            </a:pPr>
            <a:endParaRPr lang="cs-CZ" sz="1600" dirty="0" smtClean="0">
              <a:solidFill>
                <a:srgbClr val="FFFFFF"/>
              </a:solidFill>
              <a:latin typeface="Times New Roman" pitchFamily="18" charset="0"/>
              <a:cs typeface="Times New Roman" pitchFamily="18" charset="0"/>
            </a:endParaRPr>
          </a:p>
          <a:p>
            <a:pPr>
              <a:buNone/>
            </a:pPr>
            <a:r>
              <a:rPr lang="cs-CZ" sz="1600" dirty="0" smtClean="0">
                <a:solidFill>
                  <a:srgbClr val="FFFFFF"/>
                </a:solidFill>
                <a:latin typeface="Times New Roman" pitchFamily="18" charset="0"/>
                <a:cs typeface="Times New Roman" pitchFamily="18" charset="0"/>
              </a:rPr>
              <a:t>     </a:t>
            </a:r>
            <a:r>
              <a:rPr lang="cs-CZ" sz="1600" dirty="0" smtClean="0">
                <a:solidFill>
                  <a:srgbClr val="FF0000"/>
                </a:solidFill>
                <a:latin typeface="Times New Roman" pitchFamily="18" charset="0"/>
                <a:cs typeface="Times New Roman" pitchFamily="18" charset="0"/>
              </a:rPr>
              <a:t>CEITEC</a:t>
            </a:r>
            <a:r>
              <a:rPr lang="cs-CZ" sz="1600" dirty="0" smtClean="0">
                <a:solidFill>
                  <a:srgbClr val="FFFFFF"/>
                </a:solidFill>
                <a:latin typeface="Times New Roman" pitchFamily="18" charset="0"/>
                <a:cs typeface="Times New Roman" pitchFamily="18" charset="0"/>
              </a:rPr>
              <a:t>:      Molekulární onkologie – solidní nádory</a:t>
            </a:r>
          </a:p>
          <a:p>
            <a:pPr>
              <a:buNone/>
            </a:pPr>
            <a:endParaRPr lang="cs-CZ" sz="1600" dirty="0" smtClean="0">
              <a:solidFill>
                <a:srgbClr val="FFFFFF"/>
              </a:solidFill>
              <a:latin typeface="Times New Roman" pitchFamily="18" charset="0"/>
              <a:cs typeface="Times New Roman" pitchFamily="18" charset="0"/>
            </a:endParaRPr>
          </a:p>
          <a:p>
            <a:pPr>
              <a:buNone/>
            </a:pPr>
            <a:r>
              <a:rPr lang="cs-CZ" sz="1600" dirty="0" smtClean="0">
                <a:solidFill>
                  <a:srgbClr val="FFFFFF"/>
                </a:solidFill>
                <a:latin typeface="Times New Roman" pitchFamily="18" charset="0"/>
                <a:cs typeface="Times New Roman" pitchFamily="18" charset="0"/>
              </a:rPr>
              <a:t>     </a:t>
            </a:r>
            <a:r>
              <a:rPr lang="cs-CZ" sz="1600" b="1" dirty="0" smtClean="0">
                <a:solidFill>
                  <a:srgbClr val="FF0000"/>
                </a:solidFill>
                <a:latin typeface="Times New Roman" pitchFamily="18" charset="0"/>
                <a:cs typeface="Times New Roman" pitchFamily="18" charset="0"/>
              </a:rPr>
              <a:t>Neuroonkologická komise MOU</a:t>
            </a:r>
            <a:r>
              <a:rPr lang="cs-CZ" sz="1600" dirty="0" smtClean="0">
                <a:solidFill>
                  <a:srgbClr val="FFFFFF"/>
                </a:solidFill>
                <a:latin typeface="Times New Roman" pitchFamily="18" charset="0"/>
                <a:cs typeface="Times New Roman" pitchFamily="18" charset="0"/>
              </a:rPr>
              <a:t>:  onkolog, radioterapeut,radiolog,neurolog, </a:t>
            </a:r>
          </a:p>
          <a:p>
            <a:pPr>
              <a:buNone/>
            </a:pPr>
            <a:r>
              <a:rPr lang="cs-CZ" sz="1600" dirty="0">
                <a:solidFill>
                  <a:srgbClr val="FFFFFF"/>
                </a:solidFill>
                <a:latin typeface="Times New Roman" pitchFamily="18" charset="0"/>
                <a:cs typeface="Times New Roman" pitchFamily="18" charset="0"/>
              </a:rPr>
              <a:t> </a:t>
            </a:r>
            <a:r>
              <a:rPr lang="cs-CZ" sz="1600" dirty="0" smtClean="0">
                <a:solidFill>
                  <a:srgbClr val="FFFFFF"/>
                </a:solidFill>
                <a:latin typeface="Times New Roman" pitchFamily="18" charset="0"/>
                <a:cs typeface="Times New Roman" pitchFamily="18" charset="0"/>
              </a:rPr>
              <a:t>                                                               neurochirurg ,patolog</a:t>
            </a:r>
          </a:p>
          <a:p>
            <a:pPr>
              <a:buNone/>
            </a:pPr>
            <a:r>
              <a:rPr lang="cs-CZ" sz="1600" dirty="0" smtClean="0">
                <a:solidFill>
                  <a:srgbClr val="FFFFFF"/>
                </a:solidFill>
                <a:latin typeface="Times New Roman" pitchFamily="18" charset="0"/>
                <a:cs typeface="Times New Roman" pitchFamily="18" charset="0"/>
              </a:rPr>
              <a:t>                                                   </a:t>
            </a:r>
          </a:p>
          <a:p>
            <a:pPr>
              <a:buNone/>
            </a:pPr>
            <a:r>
              <a:rPr lang="cs-CZ" sz="1600" dirty="0" smtClean="0">
                <a:solidFill>
                  <a:schemeClr val="tx1"/>
                </a:solidFill>
                <a:latin typeface="Times New Roman" pitchFamily="18" charset="0"/>
                <a:cs typeface="Times New Roman" pitchFamily="18" charset="0"/>
              </a:rPr>
              <a:t>              </a:t>
            </a:r>
          </a:p>
        </p:txBody>
      </p:sp>
      <p:sp>
        <p:nvSpPr>
          <p:cNvPr id="10" name="Obdélník 9"/>
          <p:cNvSpPr/>
          <p:nvPr/>
        </p:nvSpPr>
        <p:spPr>
          <a:xfrm>
            <a:off x="323528" y="5564852"/>
            <a:ext cx="144017" cy="707886"/>
          </a:xfrm>
          <a:prstGeom prst="rect">
            <a:avLst/>
          </a:prstGeom>
        </p:spPr>
        <p:txBody>
          <a:bodyPr wrap="square">
            <a:spAutoFit/>
          </a:bodyPr>
          <a:lstStyle/>
          <a:p>
            <a:pPr lvl="0"/>
            <a:r>
              <a:rPr lang="cs-CZ" sz="2000" b="1" dirty="0" smtClean="0">
                <a:solidFill>
                  <a:srgbClr val="FFFFFF"/>
                </a:solidFill>
                <a:latin typeface="Times New Roman" panose="02020603050405020304" pitchFamily="18" charset="0"/>
                <a:cs typeface="Times New Roman" panose="02020603050405020304" pitchFamily="18" charset="0"/>
              </a:rPr>
              <a:t> </a:t>
            </a:r>
          </a:p>
          <a:p>
            <a:pPr lvl="0"/>
            <a:r>
              <a:rPr lang="cs-CZ" sz="2000" dirty="0" smtClean="0">
                <a:solidFill>
                  <a:srgbClr val="FFFFFF"/>
                </a:solidFill>
                <a:latin typeface="Times New Roman" panose="02020603050405020304" pitchFamily="18" charset="0"/>
                <a:cs typeface="Times New Roman" panose="02020603050405020304" pitchFamily="18" charset="0"/>
              </a:rPr>
              <a:t> </a:t>
            </a:r>
            <a:endParaRPr lang="cs-CZ" sz="2000" dirty="0">
              <a:solidFill>
                <a:srgbClr val="FFFFFF"/>
              </a:solidFill>
              <a:latin typeface="Times New Roman" panose="02020603050405020304" pitchFamily="18" charset="0"/>
              <a:cs typeface="Times New Roman" panose="02020603050405020304" pitchFamily="18" charset="0"/>
            </a:endParaRPr>
          </a:p>
        </p:txBody>
      </p:sp>
      <p:sp>
        <p:nvSpPr>
          <p:cNvPr id="13" name="Obdélník 12"/>
          <p:cNvSpPr/>
          <p:nvPr/>
        </p:nvSpPr>
        <p:spPr>
          <a:xfrm>
            <a:off x="899592" y="1916832"/>
            <a:ext cx="6179022" cy="523220"/>
          </a:xfrm>
          <a:prstGeom prst="rect">
            <a:avLst/>
          </a:prstGeom>
        </p:spPr>
        <p:txBody>
          <a:bodyPr wrap="square">
            <a:spAutoFit/>
          </a:bodyPr>
          <a:lstStyle/>
          <a:p>
            <a:pPr lvl="0" algn="ctr"/>
            <a:r>
              <a:rPr lang="cs-CZ" sz="1400" dirty="0" smtClean="0">
                <a:solidFill>
                  <a:srgbClr val="FFFFFF"/>
                </a:solidFill>
                <a:latin typeface="Times New Roman" panose="02020603050405020304" pitchFamily="18" charset="0"/>
                <a:cs typeface="Times New Roman" panose="02020603050405020304" pitchFamily="18" charset="0"/>
              </a:rPr>
              <a:t>Vedoucí týmu:   prof. MUDr. Pavel Šlampa, </a:t>
            </a:r>
            <a:r>
              <a:rPr lang="cs-CZ" sz="1400" dirty="0" err="1" smtClean="0">
                <a:solidFill>
                  <a:srgbClr val="FFFFFF"/>
                </a:solidFill>
                <a:latin typeface="Times New Roman" panose="02020603050405020304" pitchFamily="18" charset="0"/>
                <a:cs typeface="Times New Roman" panose="02020603050405020304" pitchFamily="18" charset="0"/>
              </a:rPr>
              <a:t>CSc</a:t>
            </a:r>
            <a:endParaRPr lang="cs-CZ" sz="1400" dirty="0" smtClean="0">
              <a:solidFill>
                <a:srgbClr val="FFFFFF"/>
              </a:solidFill>
              <a:latin typeface="Times New Roman" panose="02020603050405020304" pitchFamily="18" charset="0"/>
              <a:cs typeface="Times New Roman" panose="02020603050405020304" pitchFamily="18" charset="0"/>
            </a:endParaRPr>
          </a:p>
          <a:p>
            <a:pPr lvl="0" algn="ctr"/>
            <a:endParaRPr lang="cs-CZ" sz="1400" dirty="0"/>
          </a:p>
        </p:txBody>
      </p:sp>
    </p:spTree>
    <p:extLst>
      <p:ext uri="{BB962C8B-B14F-4D97-AF65-F5344CB8AC3E}">
        <p14:creationId xmlns:p14="http://schemas.microsoft.com/office/powerpoint/2010/main" xmlns="" val="10896466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grpSp>
        <p:nvGrpSpPr>
          <p:cNvPr id="3" name="Skupina 12">
            <a:extLst>
              <a:ext uri="{FF2B5EF4-FFF2-40B4-BE49-F238E27FC236}">
                <a16:creationId xmlns="" xmlns:a16="http://schemas.microsoft.com/office/drawing/2014/main" id="{AC7D3A82-146E-48A9-9492-AFE8D17E49A5}"/>
              </a:ext>
            </a:extLst>
          </p:cNvPr>
          <p:cNvGrpSpPr/>
          <p:nvPr/>
        </p:nvGrpSpPr>
        <p:grpSpPr>
          <a:xfrm>
            <a:off x="5364088" y="5895403"/>
            <a:ext cx="3419872" cy="962597"/>
            <a:chOff x="6653965" y="6101604"/>
            <a:chExt cx="2490035" cy="702530"/>
          </a:xfrm>
        </p:grpSpPr>
        <p:pic>
          <p:nvPicPr>
            <p:cNvPr id="14" name="Picture 4" descr="MOÚ - Masarykův onkologický ústav">
              <a:extLst>
                <a:ext uri="{FF2B5EF4-FFF2-40B4-BE49-F238E27FC236}">
                  <a16:creationId xmlns="" xmlns:a16="http://schemas.microsoft.com/office/drawing/2014/main" id="{9C1593B0-8AD4-47CB-9839-7CE76A68E3C6}"/>
                </a:ext>
              </a:extLst>
            </p:cNvPr>
            <p:cNvPicPr>
              <a:picLocks noChangeAspect="1" noChangeArrowheads="1"/>
            </p:cNvPicPr>
            <p:nvPr/>
          </p:nvPicPr>
          <p:blipFill>
            <a:blip r:embed="rId2" cstate="print"/>
            <a:srcRect l="58049" r="9551"/>
            <a:stretch>
              <a:fillRect/>
            </a:stretch>
          </p:blipFill>
          <p:spPr bwMode="auto">
            <a:xfrm>
              <a:off x="7866409" y="6109518"/>
              <a:ext cx="1277591" cy="612797"/>
            </a:xfrm>
            <a:prstGeom prst="rect">
              <a:avLst/>
            </a:prstGeom>
            <a:noFill/>
          </p:spPr>
        </p:pic>
        <p:pic>
          <p:nvPicPr>
            <p:cNvPr id="19" name="Picture 4" descr="http://t3.gstatic.com/images?q=tbn:ANd9GcSo81PmQAEt6GCoo4CAs2VuObsiKcXyNljbrWq6kSo5ua71U2L4xA">
              <a:extLst>
                <a:ext uri="{FF2B5EF4-FFF2-40B4-BE49-F238E27FC236}">
                  <a16:creationId xmlns="" xmlns:a16="http://schemas.microsoft.com/office/drawing/2014/main" id="{548CE364-BA72-4C86-9050-EDE093E36327}"/>
                </a:ext>
              </a:extLst>
            </p:cNvPr>
            <p:cNvPicPr>
              <a:picLocks noChangeAspect="1" noChangeArrowheads="1"/>
            </p:cNvPicPr>
            <p:nvPr/>
          </p:nvPicPr>
          <p:blipFill>
            <a:blip r:embed="rId3" cstate="print"/>
            <a:srcRect/>
            <a:stretch>
              <a:fillRect/>
            </a:stretch>
          </p:blipFill>
          <p:spPr bwMode="auto">
            <a:xfrm>
              <a:off x="7276537" y="6109518"/>
              <a:ext cx="589871" cy="694616"/>
            </a:xfrm>
            <a:prstGeom prst="rect">
              <a:avLst/>
            </a:prstGeom>
            <a:noFill/>
          </p:spPr>
        </p:pic>
        <p:pic>
          <p:nvPicPr>
            <p:cNvPr id="20" name="Picture 2" descr="International Atomic Energy Agency (IAEA) – Vienna, Austria">
              <a:extLst>
                <a:ext uri="{FF2B5EF4-FFF2-40B4-BE49-F238E27FC236}">
                  <a16:creationId xmlns="" xmlns:a16="http://schemas.microsoft.com/office/drawing/2014/main" id="{96BBEE61-4C52-4B62-A1A8-B3275EE3270A}"/>
                </a:ext>
              </a:extLst>
            </p:cNvPr>
            <p:cNvPicPr>
              <a:picLocks noChangeAspect="1" noChangeArrowheads="1"/>
            </p:cNvPicPr>
            <p:nvPr/>
          </p:nvPicPr>
          <p:blipFill>
            <a:blip r:embed="rId4" cstate="print"/>
            <a:srcRect/>
            <a:stretch>
              <a:fillRect/>
            </a:stretch>
          </p:blipFill>
          <p:spPr bwMode="auto">
            <a:xfrm>
              <a:off x="6653965" y="6101604"/>
              <a:ext cx="622572" cy="694616"/>
            </a:xfrm>
            <a:prstGeom prst="rect">
              <a:avLst/>
            </a:prstGeom>
            <a:noFill/>
          </p:spPr>
        </p:pic>
      </p:grpSp>
      <p:pic>
        <p:nvPicPr>
          <p:cNvPr id="21" name="Obrázek 20">
            <a:extLst>
              <a:ext uri="{FF2B5EF4-FFF2-40B4-BE49-F238E27FC236}">
                <a16:creationId xmlns="" xmlns:a16="http://schemas.microsoft.com/office/drawing/2014/main" id="{13966343-82EE-46B7-9EDD-E643FFA36021}"/>
              </a:ext>
            </a:extLst>
          </p:cNvPr>
          <p:cNvPicPr>
            <a:picLocks noChangeAspect="1"/>
          </p:cNvPicPr>
          <p:nvPr/>
        </p:nvPicPr>
        <p:blipFill rotWithShape="1">
          <a:blip r:embed="rId5" cstate="print"/>
          <a:srcRect l="9431" t="14670" r="58739" b="77645"/>
          <a:stretch/>
        </p:blipFill>
        <p:spPr>
          <a:xfrm>
            <a:off x="971600" y="6165304"/>
            <a:ext cx="3456384" cy="469385"/>
          </a:xfrm>
          <a:prstGeom prst="rect">
            <a:avLst/>
          </a:prstGeom>
        </p:spPr>
      </p:pic>
      <p:pic>
        <p:nvPicPr>
          <p:cNvPr id="2" name="Obrázek 1">
            <a:extLst>
              <a:ext uri="{FF2B5EF4-FFF2-40B4-BE49-F238E27FC236}">
                <a16:creationId xmlns="" xmlns:a16="http://schemas.microsoft.com/office/drawing/2014/main" id="{93D72C96-2F48-4205-8467-0079AF1AE1CC}"/>
              </a:ext>
            </a:extLst>
          </p:cNvPr>
          <p:cNvPicPr>
            <a:picLocks noChangeAspect="1"/>
          </p:cNvPicPr>
          <p:nvPr/>
        </p:nvPicPr>
        <p:blipFill rotWithShape="1">
          <a:blip r:embed="rId6" cstate="print"/>
          <a:srcRect l="12988" t="9400" r="13776" b="6605"/>
          <a:stretch/>
        </p:blipFill>
        <p:spPr>
          <a:xfrm>
            <a:off x="386876" y="333375"/>
            <a:ext cx="8370248" cy="5399881"/>
          </a:xfrm>
          <a:prstGeom prst="rect">
            <a:avLst/>
          </a:prstGeom>
        </p:spPr>
      </p:pic>
    </p:spTree>
    <p:extLst>
      <p:ext uri="{BB962C8B-B14F-4D97-AF65-F5344CB8AC3E}">
        <p14:creationId xmlns:p14="http://schemas.microsoft.com/office/powerpoint/2010/main" xmlns="" val="39611856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pic>
        <p:nvPicPr>
          <p:cNvPr id="2" name="Obrázek 1">
            <a:extLst>
              <a:ext uri="{FF2B5EF4-FFF2-40B4-BE49-F238E27FC236}">
                <a16:creationId xmlns="" xmlns:a16="http://schemas.microsoft.com/office/drawing/2014/main" id="{AAF82419-52B1-440F-8230-FD8E98F10D24}"/>
              </a:ext>
            </a:extLst>
          </p:cNvPr>
          <p:cNvPicPr>
            <a:picLocks noChangeAspect="1"/>
          </p:cNvPicPr>
          <p:nvPr/>
        </p:nvPicPr>
        <p:blipFill>
          <a:blip r:embed="rId2" cstate="print"/>
          <a:stretch>
            <a:fillRect/>
          </a:stretch>
        </p:blipFill>
        <p:spPr>
          <a:xfrm>
            <a:off x="0" y="857250"/>
            <a:ext cx="9144000" cy="5143500"/>
          </a:xfrm>
          <a:prstGeom prst="rect">
            <a:avLst/>
          </a:prstGeom>
        </p:spPr>
      </p:pic>
      <p:sp>
        <p:nvSpPr>
          <p:cNvPr id="9" name="TextovéPole 8"/>
          <p:cNvSpPr txBox="1"/>
          <p:nvPr/>
        </p:nvSpPr>
        <p:spPr>
          <a:xfrm>
            <a:off x="2627784" y="260648"/>
            <a:ext cx="3930884" cy="584775"/>
          </a:xfrm>
          <a:prstGeom prst="rect">
            <a:avLst/>
          </a:prstGeom>
          <a:noFill/>
        </p:spPr>
        <p:txBody>
          <a:bodyPr wrap="none" rtlCol="0">
            <a:spAutoFit/>
          </a:bodyPr>
          <a:lstStyle/>
          <a:p>
            <a:r>
              <a:rPr lang="cs-CZ" sz="3200" b="1" dirty="0" smtClean="0">
                <a:solidFill>
                  <a:srgbClr val="FFFF00"/>
                </a:solidFill>
              </a:rPr>
              <a:t>Radioterapie MOÚ</a:t>
            </a:r>
            <a:endParaRPr lang="cs-CZ" sz="3200" b="1" dirty="0">
              <a:solidFill>
                <a:srgbClr val="FFFF00"/>
              </a:solidFill>
            </a:endParaRPr>
          </a:p>
        </p:txBody>
      </p:sp>
    </p:spTree>
    <p:extLst>
      <p:ext uri="{BB962C8B-B14F-4D97-AF65-F5344CB8AC3E}">
        <p14:creationId xmlns:p14="http://schemas.microsoft.com/office/powerpoint/2010/main" xmlns="" val="6781011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pic>
        <p:nvPicPr>
          <p:cNvPr id="3" name="Obrázek 2" descr="Obsah obrázku počítač, monitor&#10;&#10;Popis se vygeneroval automaticky.">
            <a:extLst>
              <a:ext uri="{FF2B5EF4-FFF2-40B4-BE49-F238E27FC236}">
                <a16:creationId xmlns="" xmlns:a16="http://schemas.microsoft.com/office/drawing/2014/main" id="{10FC3614-889F-438D-989F-BBB534F48C35}"/>
              </a:ext>
            </a:extLst>
          </p:cNvPr>
          <p:cNvPicPr>
            <a:picLocks noChangeAspect="1"/>
          </p:cNvPicPr>
          <p:nvPr/>
        </p:nvPicPr>
        <p:blipFill rotWithShape="1">
          <a:blip r:embed="rId2" cstate="print"/>
          <a:srcRect l="12201" t="9401" r="9839" b="54200"/>
          <a:stretch/>
        </p:blipFill>
        <p:spPr>
          <a:xfrm>
            <a:off x="47959" y="908720"/>
            <a:ext cx="9048082" cy="2376264"/>
          </a:xfrm>
          <a:prstGeom prst="rect">
            <a:avLst/>
          </a:prstGeom>
        </p:spPr>
      </p:pic>
      <p:sp>
        <p:nvSpPr>
          <p:cNvPr id="11" name="TextovéPole 10">
            <a:extLst>
              <a:ext uri="{FF2B5EF4-FFF2-40B4-BE49-F238E27FC236}">
                <a16:creationId xmlns="" xmlns:a16="http://schemas.microsoft.com/office/drawing/2014/main" id="{CB1F65D6-8FEE-4F20-9C92-A9DA904AC65E}"/>
              </a:ext>
            </a:extLst>
          </p:cNvPr>
          <p:cNvSpPr txBox="1"/>
          <p:nvPr/>
        </p:nvSpPr>
        <p:spPr>
          <a:xfrm>
            <a:off x="8844" y="200204"/>
            <a:ext cx="819455" cy="523220"/>
          </a:xfrm>
          <a:prstGeom prst="rect">
            <a:avLst/>
          </a:prstGeom>
          <a:noFill/>
        </p:spPr>
        <p:txBody>
          <a:bodyPr wrap="none" rtlCol="0">
            <a:spAutoFit/>
          </a:bodyPr>
          <a:lstStyle/>
          <a:p>
            <a:r>
              <a:rPr lang="cs-CZ" sz="2800" b="1" dirty="0" smtClean="0"/>
              <a:t>      </a:t>
            </a:r>
            <a:endParaRPr lang="cs-CZ" sz="2800" b="1" dirty="0">
              <a:solidFill>
                <a:srgbClr val="FFFF00"/>
              </a:solidFill>
            </a:endParaRPr>
          </a:p>
        </p:txBody>
      </p:sp>
      <p:pic>
        <p:nvPicPr>
          <p:cNvPr id="12" name="Obrázek 11">
            <a:extLst>
              <a:ext uri="{FF2B5EF4-FFF2-40B4-BE49-F238E27FC236}">
                <a16:creationId xmlns="" xmlns:a16="http://schemas.microsoft.com/office/drawing/2014/main" id="{ECB648D9-2932-4250-AECD-7BC8362945CF}"/>
              </a:ext>
            </a:extLst>
          </p:cNvPr>
          <p:cNvPicPr/>
          <p:nvPr/>
        </p:nvPicPr>
        <p:blipFill>
          <a:blip r:embed="rId3" cstate="print">
            <a:extLst>
              <a:ext uri="{28A0092B-C50C-407E-A947-70E740481C1C}">
                <a14:useLocalDpi xmlns:a14="http://schemas.microsoft.com/office/drawing/2010/main" xmlns="" val="0"/>
              </a:ext>
            </a:extLst>
          </a:blip>
          <a:stretch>
            <a:fillRect/>
          </a:stretch>
        </p:blipFill>
        <p:spPr>
          <a:xfrm>
            <a:off x="7132047" y="-15820"/>
            <a:ext cx="2031720" cy="432048"/>
          </a:xfrm>
          <a:prstGeom prst="rect">
            <a:avLst/>
          </a:prstGeom>
        </p:spPr>
      </p:pic>
      <p:pic>
        <p:nvPicPr>
          <p:cNvPr id="5" name="Obrázek 4" descr="Obsah obrázku interiér, počítač, elektronika, monitor&#10;&#10;Popis se vygeneroval automaticky.">
            <a:extLst>
              <a:ext uri="{FF2B5EF4-FFF2-40B4-BE49-F238E27FC236}">
                <a16:creationId xmlns="" xmlns:a16="http://schemas.microsoft.com/office/drawing/2014/main" id="{4373DB9B-B9F5-4FE2-9C85-7F8072C02E14}"/>
              </a:ext>
            </a:extLst>
          </p:cNvPr>
          <p:cNvPicPr>
            <a:picLocks noChangeAspect="1"/>
          </p:cNvPicPr>
          <p:nvPr/>
        </p:nvPicPr>
        <p:blipFill rotWithShape="1">
          <a:blip r:embed="rId4" cstate="print"/>
          <a:srcRect l="12201" t="10800" r="8264" b="55472"/>
          <a:stretch/>
        </p:blipFill>
        <p:spPr>
          <a:xfrm>
            <a:off x="60351" y="3508699"/>
            <a:ext cx="9023297" cy="2152326"/>
          </a:xfrm>
          <a:prstGeom prst="rect">
            <a:avLst/>
          </a:prstGeom>
        </p:spPr>
      </p:pic>
      <p:sp>
        <p:nvSpPr>
          <p:cNvPr id="7" name="Obdélník 6"/>
          <p:cNvSpPr/>
          <p:nvPr/>
        </p:nvSpPr>
        <p:spPr>
          <a:xfrm>
            <a:off x="2915816" y="260648"/>
            <a:ext cx="3930884" cy="584775"/>
          </a:xfrm>
          <a:prstGeom prst="rect">
            <a:avLst/>
          </a:prstGeom>
        </p:spPr>
        <p:txBody>
          <a:bodyPr wrap="none">
            <a:spAutoFit/>
          </a:bodyPr>
          <a:lstStyle/>
          <a:p>
            <a:r>
              <a:rPr lang="cs-CZ" sz="3200" b="1" dirty="0" smtClean="0">
                <a:solidFill>
                  <a:srgbClr val="FFFF00"/>
                </a:solidFill>
              </a:rPr>
              <a:t>Radioterapie MOÚ</a:t>
            </a:r>
            <a:endParaRPr lang="cs-CZ" sz="3200" b="1" dirty="0">
              <a:solidFill>
                <a:srgbClr val="FFFF00"/>
              </a:solidFill>
            </a:endParaRPr>
          </a:p>
        </p:txBody>
      </p:sp>
    </p:spTree>
    <p:extLst>
      <p:ext uri="{BB962C8B-B14F-4D97-AF65-F5344CB8AC3E}">
        <p14:creationId xmlns:p14="http://schemas.microsoft.com/office/powerpoint/2010/main" xmlns="" val="42575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chemeClr val="bg1"/>
                </a:solidFill>
                <a:latin typeface="Trebuchet MS" pitchFamily="34" charset="0"/>
              </a:rPr>
              <a:t>V Brně, dne 29.1.2012</a:t>
            </a:r>
            <a:endParaRPr lang="cs-CZ" altLang="cs-CZ" dirty="0">
              <a:solidFill>
                <a:schemeClr val="bg1"/>
              </a:solidFill>
              <a:latin typeface="Trebuchet MS" pitchFamily="34" charset="0"/>
            </a:endParaRPr>
          </a:p>
        </p:txBody>
      </p:sp>
      <p:sp>
        <p:nvSpPr>
          <p:cNvPr id="8" name="Nadpis 3">
            <a:extLst>
              <a:ext uri="{FF2B5EF4-FFF2-40B4-BE49-F238E27FC236}">
                <a16:creationId xmlns="" xmlns:a16="http://schemas.microsoft.com/office/drawing/2014/main" id="{E6477FA0-A93F-4CB0-B51C-DEB27EFFB1F6}"/>
              </a:ext>
            </a:extLst>
          </p:cNvPr>
          <p:cNvSpPr txBox="1">
            <a:spLocks/>
          </p:cNvSpPr>
          <p:nvPr/>
        </p:nvSpPr>
        <p:spPr bwMode="auto">
          <a:xfrm>
            <a:off x="-932030" y="200204"/>
            <a:ext cx="10945216" cy="50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spcBef>
                <a:spcPct val="0"/>
              </a:spcBef>
              <a:spcAft>
                <a:spcPct val="0"/>
              </a:spcAft>
              <a:defRPr sz="3600" kern="1200">
                <a:solidFill>
                  <a:srgbClr val="00567C"/>
                </a:solidFill>
                <a:latin typeface="+mj-lt"/>
                <a:ea typeface="+mj-ea"/>
                <a:cs typeface="+mj-cs"/>
              </a:defRPr>
            </a:lvl1pPr>
            <a:lvl2pPr algn="l" rtl="0" eaLnBrk="1" fontAlgn="base" hangingPunct="1">
              <a:spcBef>
                <a:spcPct val="0"/>
              </a:spcBef>
              <a:spcAft>
                <a:spcPct val="0"/>
              </a:spcAft>
              <a:defRPr sz="3600">
                <a:solidFill>
                  <a:srgbClr val="00567C"/>
                </a:solidFill>
                <a:latin typeface="Trebuchet MS" pitchFamily="34" charset="0"/>
              </a:defRPr>
            </a:lvl2pPr>
            <a:lvl3pPr algn="l" rtl="0" eaLnBrk="1" fontAlgn="base" hangingPunct="1">
              <a:spcBef>
                <a:spcPct val="0"/>
              </a:spcBef>
              <a:spcAft>
                <a:spcPct val="0"/>
              </a:spcAft>
              <a:defRPr sz="3600">
                <a:solidFill>
                  <a:srgbClr val="00567C"/>
                </a:solidFill>
                <a:latin typeface="Trebuchet MS" pitchFamily="34" charset="0"/>
              </a:defRPr>
            </a:lvl3pPr>
            <a:lvl4pPr algn="l" rtl="0" eaLnBrk="1" fontAlgn="base" hangingPunct="1">
              <a:spcBef>
                <a:spcPct val="0"/>
              </a:spcBef>
              <a:spcAft>
                <a:spcPct val="0"/>
              </a:spcAft>
              <a:defRPr sz="3600">
                <a:solidFill>
                  <a:srgbClr val="00567C"/>
                </a:solidFill>
                <a:latin typeface="Trebuchet MS" pitchFamily="34" charset="0"/>
              </a:defRPr>
            </a:lvl4pPr>
            <a:lvl5pPr algn="l" rtl="0" eaLnBrk="1" fontAlgn="base" hangingPunct="1">
              <a:spcBef>
                <a:spcPct val="0"/>
              </a:spcBef>
              <a:spcAft>
                <a:spcPct val="0"/>
              </a:spcAft>
              <a:defRPr sz="3600">
                <a:solidFill>
                  <a:srgbClr val="00567C"/>
                </a:solidFill>
                <a:latin typeface="Trebuchet MS" pitchFamily="34" charset="0"/>
              </a:defRPr>
            </a:lvl5pPr>
            <a:lvl6pPr marL="457200" algn="l" rtl="0" eaLnBrk="1" fontAlgn="base" hangingPunct="1">
              <a:spcBef>
                <a:spcPct val="0"/>
              </a:spcBef>
              <a:spcAft>
                <a:spcPct val="0"/>
              </a:spcAft>
              <a:defRPr sz="3600">
                <a:solidFill>
                  <a:srgbClr val="00567C"/>
                </a:solidFill>
                <a:latin typeface="Trebuchet MS" pitchFamily="34" charset="0"/>
              </a:defRPr>
            </a:lvl6pPr>
            <a:lvl7pPr marL="914400" algn="l" rtl="0" eaLnBrk="1" fontAlgn="base" hangingPunct="1">
              <a:spcBef>
                <a:spcPct val="0"/>
              </a:spcBef>
              <a:spcAft>
                <a:spcPct val="0"/>
              </a:spcAft>
              <a:defRPr sz="3600">
                <a:solidFill>
                  <a:srgbClr val="00567C"/>
                </a:solidFill>
                <a:latin typeface="Trebuchet MS" pitchFamily="34" charset="0"/>
              </a:defRPr>
            </a:lvl7pPr>
            <a:lvl8pPr marL="1371600" algn="l" rtl="0" eaLnBrk="1" fontAlgn="base" hangingPunct="1">
              <a:spcBef>
                <a:spcPct val="0"/>
              </a:spcBef>
              <a:spcAft>
                <a:spcPct val="0"/>
              </a:spcAft>
              <a:defRPr sz="3600">
                <a:solidFill>
                  <a:srgbClr val="00567C"/>
                </a:solidFill>
                <a:latin typeface="Trebuchet MS" pitchFamily="34" charset="0"/>
              </a:defRPr>
            </a:lvl8pPr>
            <a:lvl9pPr marL="1828800" algn="l" rtl="0" eaLnBrk="1" fontAlgn="base" hangingPunct="1">
              <a:spcBef>
                <a:spcPct val="0"/>
              </a:spcBef>
              <a:spcAft>
                <a:spcPct val="0"/>
              </a:spcAft>
              <a:defRPr sz="3600">
                <a:solidFill>
                  <a:srgbClr val="00567C"/>
                </a:solidFill>
                <a:latin typeface="Trebuchet MS" pitchFamily="34" charset="0"/>
              </a:defRPr>
            </a:lvl9pPr>
          </a:lstStyle>
          <a:p>
            <a:pPr algn="ctr"/>
            <a:r>
              <a:rPr lang="cs-CZ" sz="2400" b="1" dirty="0" smtClean="0">
                <a:solidFill>
                  <a:srgbClr val="FFFF00"/>
                </a:solidFill>
              </a:rPr>
              <a:t>Fixace </a:t>
            </a:r>
            <a:r>
              <a:rPr lang="cs-CZ" sz="2400" b="1" dirty="0">
                <a:solidFill>
                  <a:srgbClr val="FFFF00"/>
                </a:solidFill>
              </a:rPr>
              <a:t>pro </a:t>
            </a:r>
            <a:r>
              <a:rPr lang="cs-CZ" sz="2400" b="1" dirty="0" smtClean="0">
                <a:solidFill>
                  <a:srgbClr val="FFFF00"/>
                </a:solidFill>
              </a:rPr>
              <a:t>SRS (stereotaktická radiochirurgie-LINAC )</a:t>
            </a:r>
            <a:endParaRPr lang="cs-CZ" sz="2400" dirty="0">
              <a:solidFill>
                <a:srgbClr val="FFFF00"/>
              </a:solidFill>
            </a:endParaRPr>
          </a:p>
        </p:txBody>
      </p:sp>
      <p:pic>
        <p:nvPicPr>
          <p:cNvPr id="9" name="Picture 2" descr="Výsledek obrázku pro civco trupoint arch">
            <a:extLst>
              <a:ext uri="{FF2B5EF4-FFF2-40B4-BE49-F238E27FC236}">
                <a16:creationId xmlns="" xmlns:a16="http://schemas.microsoft.com/office/drawing/2014/main" id="{82FF30A3-F7E8-4983-9B9C-7266E3AC4573}"/>
              </a:ext>
            </a:extLst>
          </p:cNvPr>
          <p:cNvPicPr>
            <a:picLocks noChangeAspect="1" noChangeArrowheads="1"/>
          </p:cNvPicPr>
          <p:nvPr/>
        </p:nvPicPr>
        <p:blipFill>
          <a:blip r:embed="rId2" cstate="print"/>
          <a:srcRect/>
          <a:stretch>
            <a:fillRect/>
          </a:stretch>
        </p:blipFill>
        <p:spPr bwMode="auto">
          <a:xfrm>
            <a:off x="1300218" y="935478"/>
            <a:ext cx="7247155" cy="4824536"/>
          </a:xfrm>
          <a:prstGeom prst="rect">
            <a:avLst/>
          </a:prstGeom>
          <a:noFill/>
        </p:spPr>
      </p:pic>
    </p:spTree>
    <p:extLst>
      <p:ext uri="{BB962C8B-B14F-4D97-AF65-F5344CB8AC3E}">
        <p14:creationId xmlns:p14="http://schemas.microsoft.com/office/powerpoint/2010/main" xmlns="" val="26349766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899592" y="188640"/>
            <a:ext cx="7696200" cy="1152550"/>
          </a:xfrm>
        </p:spPr>
        <p:txBody>
          <a:bodyPr>
            <a:noAutofit/>
          </a:bodyPr>
          <a:lstStyle/>
          <a:p>
            <a:pPr algn="ctr" eaLnBrk="1" hangingPunct="1">
              <a:defRPr/>
            </a:pPr>
            <a:r>
              <a:rPr lang="cs-CZ" sz="3200" b="1" dirty="0" smtClean="0">
                <a:solidFill>
                  <a:srgbClr val="FFFF00"/>
                </a:solidFill>
                <a:effectLst/>
              </a:rPr>
              <a:t>Závěr: naše cíle v neuroonkologii</a:t>
            </a:r>
          </a:p>
        </p:txBody>
      </p:sp>
      <p:sp>
        <p:nvSpPr>
          <p:cNvPr id="64515" name="Rectangle 3"/>
          <p:cNvSpPr>
            <a:spLocks noGrp="1" noChangeArrowheads="1"/>
          </p:cNvSpPr>
          <p:nvPr>
            <p:ph type="body" idx="1"/>
          </p:nvPr>
        </p:nvSpPr>
        <p:spPr>
          <a:xfrm>
            <a:off x="0" y="1916113"/>
            <a:ext cx="9036496" cy="4419600"/>
          </a:xfrm>
          <a:ln>
            <a:solidFill>
              <a:srgbClr val="FF0000"/>
            </a:solidFill>
          </a:ln>
        </p:spPr>
        <p:txBody>
          <a:bodyPr/>
          <a:lstStyle/>
          <a:p>
            <a:pPr eaLnBrk="1" hangingPunct="1">
              <a:lnSpc>
                <a:spcPct val="90000"/>
              </a:lnSpc>
            </a:pPr>
            <a:endParaRPr lang="cs-CZ" sz="1900" b="1" dirty="0" smtClean="0"/>
          </a:p>
          <a:p>
            <a:pPr eaLnBrk="1" hangingPunct="1">
              <a:lnSpc>
                <a:spcPct val="90000"/>
              </a:lnSpc>
            </a:pPr>
            <a:r>
              <a:rPr lang="cs-CZ" sz="1900" b="1" dirty="0" smtClean="0">
                <a:solidFill>
                  <a:srgbClr val="FFFF00"/>
                </a:solidFill>
              </a:rPr>
              <a:t>Maximální  a </a:t>
            </a:r>
            <a:r>
              <a:rPr lang="cs-CZ" sz="1900" b="1" dirty="0" smtClean="0">
                <a:solidFill>
                  <a:srgbClr val="FF0000"/>
                </a:solidFill>
              </a:rPr>
              <a:t>bezpečná</a:t>
            </a:r>
            <a:r>
              <a:rPr lang="cs-CZ" sz="1900" b="1" dirty="0" smtClean="0">
                <a:solidFill>
                  <a:srgbClr val="FFFF00"/>
                </a:solidFill>
              </a:rPr>
              <a:t> resekce nádoru  </a:t>
            </a:r>
            <a:r>
              <a:rPr lang="cs-CZ" sz="1900" b="1" dirty="0" smtClean="0"/>
              <a:t>- nové technologie</a:t>
            </a:r>
            <a:r>
              <a:rPr lang="cs-CZ" sz="1900" dirty="0" smtClean="0"/>
              <a:t> </a:t>
            </a:r>
          </a:p>
          <a:p>
            <a:pPr eaLnBrk="1" hangingPunct="1">
              <a:lnSpc>
                <a:spcPct val="90000"/>
              </a:lnSpc>
              <a:buFont typeface="Wingdings" pitchFamily="2" charset="2"/>
              <a:buNone/>
            </a:pPr>
            <a:r>
              <a:rPr lang="cs-CZ" sz="1900" dirty="0" smtClean="0">
                <a:solidFill>
                  <a:schemeClr val="bg1"/>
                </a:solidFill>
              </a:rPr>
              <a:t> </a:t>
            </a:r>
          </a:p>
          <a:p>
            <a:pPr eaLnBrk="1" hangingPunct="1">
              <a:lnSpc>
                <a:spcPct val="90000"/>
              </a:lnSpc>
            </a:pPr>
            <a:r>
              <a:rPr lang="cs-CZ" sz="1900" b="1" dirty="0" smtClean="0">
                <a:solidFill>
                  <a:srgbClr val="FFFF00"/>
                </a:solidFill>
              </a:rPr>
              <a:t>Molekulárně cytogenetická diagnostika - </a:t>
            </a:r>
            <a:r>
              <a:rPr lang="cs-CZ" sz="1900" b="1" dirty="0" smtClean="0"/>
              <a:t>nové prognostické a prediktivní faktory</a:t>
            </a:r>
            <a:r>
              <a:rPr lang="cs-CZ" sz="1900" dirty="0" smtClean="0"/>
              <a:t>   </a:t>
            </a:r>
          </a:p>
          <a:p>
            <a:pPr eaLnBrk="1" hangingPunct="1">
              <a:lnSpc>
                <a:spcPct val="90000"/>
              </a:lnSpc>
              <a:buFont typeface="Wingdings" pitchFamily="2" charset="2"/>
              <a:buNone/>
            </a:pPr>
            <a:r>
              <a:rPr lang="cs-CZ" sz="1900" dirty="0" smtClean="0">
                <a:solidFill>
                  <a:schemeClr val="bg1"/>
                </a:solidFill>
              </a:rPr>
              <a:t>                                           </a:t>
            </a:r>
            <a:endParaRPr lang="cs-CZ" sz="1700" dirty="0" smtClean="0">
              <a:solidFill>
                <a:schemeClr val="bg1"/>
              </a:solidFill>
            </a:endParaRPr>
          </a:p>
          <a:p>
            <a:pPr eaLnBrk="1" hangingPunct="1">
              <a:lnSpc>
                <a:spcPct val="90000"/>
              </a:lnSpc>
            </a:pPr>
            <a:r>
              <a:rPr lang="cs-CZ" sz="1900" b="1" dirty="0" smtClean="0">
                <a:solidFill>
                  <a:srgbClr val="FFFF00"/>
                </a:solidFill>
              </a:rPr>
              <a:t>Nové možnosti terapie</a:t>
            </a:r>
            <a:r>
              <a:rPr lang="cs-CZ" sz="1900" dirty="0" smtClean="0">
                <a:solidFill>
                  <a:srgbClr val="FFFF00"/>
                </a:solidFill>
              </a:rPr>
              <a:t> </a:t>
            </a:r>
            <a:r>
              <a:rPr lang="cs-CZ" sz="1900" dirty="0" smtClean="0"/>
              <a:t>–</a:t>
            </a:r>
            <a:r>
              <a:rPr lang="cs-CZ" sz="1900" dirty="0" smtClean="0">
                <a:solidFill>
                  <a:schemeClr val="bg1"/>
                </a:solidFill>
              </a:rPr>
              <a:t> </a:t>
            </a:r>
            <a:r>
              <a:rPr lang="cs-CZ" sz="1900" b="1" dirty="0" smtClean="0"/>
              <a:t>genová terapie, biologická </a:t>
            </a:r>
            <a:r>
              <a:rPr lang="cs-CZ" sz="1900" b="1" dirty="0" err="1" smtClean="0"/>
              <a:t>terapie,imunoterapie</a:t>
            </a:r>
            <a:endParaRPr lang="cs-CZ" sz="1900" b="1" dirty="0" smtClean="0"/>
          </a:p>
          <a:p>
            <a:pPr eaLnBrk="1" hangingPunct="1">
              <a:lnSpc>
                <a:spcPct val="90000"/>
              </a:lnSpc>
              <a:buFont typeface="Wingdings" pitchFamily="2" charset="2"/>
              <a:buNone/>
            </a:pPr>
            <a:endParaRPr lang="cs-CZ" sz="1900" b="1" dirty="0" smtClean="0">
              <a:solidFill>
                <a:schemeClr val="bg1"/>
              </a:solidFill>
            </a:endParaRPr>
          </a:p>
          <a:p>
            <a:pPr eaLnBrk="1" hangingPunct="1">
              <a:lnSpc>
                <a:spcPct val="90000"/>
              </a:lnSpc>
            </a:pPr>
            <a:r>
              <a:rPr lang="cs-CZ" sz="1900" b="1" dirty="0" smtClean="0">
                <a:solidFill>
                  <a:srgbClr val="FFFF00"/>
                </a:solidFill>
              </a:rPr>
              <a:t>Kvalitní databáze a </a:t>
            </a:r>
            <a:r>
              <a:rPr lang="cs-CZ" sz="1900" b="1" dirty="0" err="1" smtClean="0">
                <a:solidFill>
                  <a:srgbClr val="FFFF00"/>
                </a:solidFill>
              </a:rPr>
              <a:t>follow</a:t>
            </a:r>
            <a:r>
              <a:rPr lang="cs-CZ" sz="1900" b="1" dirty="0" smtClean="0">
                <a:solidFill>
                  <a:srgbClr val="FFFF00"/>
                </a:solidFill>
              </a:rPr>
              <a:t>-up </a:t>
            </a:r>
          </a:p>
          <a:p>
            <a:pPr eaLnBrk="1" hangingPunct="1">
              <a:lnSpc>
                <a:spcPct val="90000"/>
              </a:lnSpc>
            </a:pPr>
            <a:endParaRPr lang="cs-CZ" sz="1900" b="1" dirty="0">
              <a:solidFill>
                <a:srgbClr val="FFFF00"/>
              </a:solidFill>
            </a:endParaRPr>
          </a:p>
          <a:p>
            <a:pPr eaLnBrk="1" hangingPunct="1">
              <a:lnSpc>
                <a:spcPct val="90000"/>
              </a:lnSpc>
            </a:pPr>
            <a:r>
              <a:rPr lang="cs-CZ" sz="1900" b="1" dirty="0" smtClean="0">
                <a:solidFill>
                  <a:srgbClr val="FFFF00"/>
                </a:solidFill>
              </a:rPr>
              <a:t>Kvalita života, délka života</a:t>
            </a:r>
          </a:p>
          <a:p>
            <a:pPr eaLnBrk="1" hangingPunct="1">
              <a:lnSpc>
                <a:spcPct val="90000"/>
              </a:lnSpc>
              <a:buFont typeface="Wingdings" pitchFamily="2" charset="2"/>
              <a:buNone/>
            </a:pPr>
            <a:endParaRPr lang="cs-CZ" sz="1900" b="1" dirty="0" smtClean="0"/>
          </a:p>
          <a:p>
            <a:pPr eaLnBrk="1" hangingPunct="1">
              <a:lnSpc>
                <a:spcPct val="90000"/>
              </a:lnSpc>
              <a:buFont typeface="Wingdings" pitchFamily="2" charset="2"/>
              <a:buNone/>
            </a:pPr>
            <a:endParaRPr lang="cs-CZ" sz="2600" dirty="0" smtClean="0"/>
          </a:p>
          <a:p>
            <a:pPr eaLnBrk="1" hangingPunct="1">
              <a:lnSpc>
                <a:spcPct val="90000"/>
              </a:lnSpc>
              <a:buFont typeface="Wingdings" pitchFamily="2" charset="2"/>
              <a:buNone/>
            </a:pPr>
            <a:r>
              <a:rPr lang="cs-CZ" sz="1900" dirty="0" smtClean="0"/>
              <a:t> </a:t>
            </a:r>
          </a:p>
          <a:p>
            <a:pPr eaLnBrk="1" hangingPunct="1">
              <a:lnSpc>
                <a:spcPct val="90000"/>
              </a:lnSpc>
            </a:pPr>
            <a:endParaRPr lang="cs-CZ" sz="1900" dirty="0" smtClean="0"/>
          </a:p>
        </p:txBody>
      </p:sp>
      <p:pic>
        <p:nvPicPr>
          <p:cNvPr id="64516" name="Picture 4" descr="Z2"/>
          <p:cNvPicPr>
            <a:picLocks noChangeAspect="1" noChangeArrowheads="1"/>
          </p:cNvPicPr>
          <p:nvPr/>
        </p:nvPicPr>
        <p:blipFill>
          <a:blip r:embed="rId3" cstate="print"/>
          <a:srcRect/>
          <a:stretch>
            <a:fillRect/>
          </a:stretch>
        </p:blipFill>
        <p:spPr bwMode="auto">
          <a:xfrm>
            <a:off x="6233714" y="4051785"/>
            <a:ext cx="2880617" cy="225058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Obdélník 3"/>
          <p:cNvSpPr>
            <a:spLocks noChangeArrowheads="1"/>
          </p:cNvSpPr>
          <p:nvPr/>
        </p:nvSpPr>
        <p:spPr bwMode="auto">
          <a:xfrm>
            <a:off x="6227765" y="333375"/>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cs-CZ" altLang="cs-CZ" b="1" dirty="0">
                <a:solidFill>
                  <a:srgbClr val="000066"/>
                </a:solidFill>
                <a:latin typeface="Trebuchet MS" pitchFamily="34" charset="0"/>
              </a:rPr>
              <a:t>V Brně, dne 29.1.2012</a:t>
            </a:r>
            <a:endParaRPr lang="cs-CZ" altLang="cs-CZ" dirty="0">
              <a:solidFill>
                <a:srgbClr val="000066"/>
              </a:solidFill>
              <a:latin typeface="Trebuchet MS" pitchFamily="34" charset="0"/>
            </a:endParaRPr>
          </a:p>
        </p:txBody>
      </p:sp>
      <p:grpSp>
        <p:nvGrpSpPr>
          <p:cNvPr id="3" name="Skupina 12">
            <a:extLst>
              <a:ext uri="{FF2B5EF4-FFF2-40B4-BE49-F238E27FC236}">
                <a16:creationId xmlns="" xmlns:a16="http://schemas.microsoft.com/office/drawing/2014/main" id="{AC7D3A82-146E-48A9-9492-AFE8D17E49A5}"/>
              </a:ext>
            </a:extLst>
          </p:cNvPr>
          <p:cNvGrpSpPr/>
          <p:nvPr/>
        </p:nvGrpSpPr>
        <p:grpSpPr>
          <a:xfrm>
            <a:off x="6106170" y="6137339"/>
            <a:ext cx="3037830" cy="702530"/>
            <a:chOff x="6653965" y="6101604"/>
            <a:chExt cx="2490035" cy="702530"/>
          </a:xfrm>
        </p:grpSpPr>
        <p:pic>
          <p:nvPicPr>
            <p:cNvPr id="14" name="Picture 4" descr="MOÚ - Masarykův onkologický ústav">
              <a:extLst>
                <a:ext uri="{FF2B5EF4-FFF2-40B4-BE49-F238E27FC236}">
                  <a16:creationId xmlns="" xmlns:a16="http://schemas.microsoft.com/office/drawing/2014/main" id="{9C1593B0-8AD4-47CB-9839-7CE76A68E3C6}"/>
                </a:ext>
              </a:extLst>
            </p:cNvPr>
            <p:cNvPicPr>
              <a:picLocks noChangeAspect="1" noChangeArrowheads="1"/>
            </p:cNvPicPr>
            <p:nvPr/>
          </p:nvPicPr>
          <p:blipFill>
            <a:blip r:embed="rId2" cstate="print"/>
            <a:srcRect l="58049" r="9551"/>
            <a:stretch>
              <a:fillRect/>
            </a:stretch>
          </p:blipFill>
          <p:spPr bwMode="auto">
            <a:xfrm>
              <a:off x="7866409" y="6109518"/>
              <a:ext cx="1277591" cy="612797"/>
            </a:xfrm>
            <a:prstGeom prst="rect">
              <a:avLst/>
            </a:prstGeom>
            <a:noFill/>
          </p:spPr>
        </p:pic>
        <p:pic>
          <p:nvPicPr>
            <p:cNvPr id="19" name="Picture 4" descr="http://t3.gstatic.com/images?q=tbn:ANd9GcSo81PmQAEt6GCoo4CAs2VuObsiKcXyNljbrWq6kSo5ua71U2L4xA">
              <a:extLst>
                <a:ext uri="{FF2B5EF4-FFF2-40B4-BE49-F238E27FC236}">
                  <a16:creationId xmlns="" xmlns:a16="http://schemas.microsoft.com/office/drawing/2014/main" id="{548CE364-BA72-4C86-9050-EDE093E36327}"/>
                </a:ext>
              </a:extLst>
            </p:cNvPr>
            <p:cNvPicPr>
              <a:picLocks noChangeAspect="1" noChangeArrowheads="1"/>
            </p:cNvPicPr>
            <p:nvPr/>
          </p:nvPicPr>
          <p:blipFill>
            <a:blip r:embed="rId3" cstate="print"/>
            <a:srcRect/>
            <a:stretch>
              <a:fillRect/>
            </a:stretch>
          </p:blipFill>
          <p:spPr bwMode="auto">
            <a:xfrm>
              <a:off x="7276537" y="6109518"/>
              <a:ext cx="589871" cy="694616"/>
            </a:xfrm>
            <a:prstGeom prst="rect">
              <a:avLst/>
            </a:prstGeom>
            <a:noFill/>
          </p:spPr>
        </p:pic>
        <p:pic>
          <p:nvPicPr>
            <p:cNvPr id="20" name="Picture 2" descr="International Atomic Energy Agency (IAEA) – Vienna, Austria">
              <a:extLst>
                <a:ext uri="{FF2B5EF4-FFF2-40B4-BE49-F238E27FC236}">
                  <a16:creationId xmlns="" xmlns:a16="http://schemas.microsoft.com/office/drawing/2014/main" id="{96BBEE61-4C52-4B62-A1A8-B3275EE3270A}"/>
                </a:ext>
              </a:extLst>
            </p:cNvPr>
            <p:cNvPicPr>
              <a:picLocks noChangeAspect="1" noChangeArrowheads="1"/>
            </p:cNvPicPr>
            <p:nvPr/>
          </p:nvPicPr>
          <p:blipFill>
            <a:blip r:embed="rId4" cstate="print"/>
            <a:srcRect/>
            <a:stretch>
              <a:fillRect/>
            </a:stretch>
          </p:blipFill>
          <p:spPr bwMode="auto">
            <a:xfrm>
              <a:off x="6653965" y="6101604"/>
              <a:ext cx="622572" cy="694616"/>
            </a:xfrm>
            <a:prstGeom prst="rect">
              <a:avLst/>
            </a:prstGeom>
            <a:noFill/>
          </p:spPr>
        </p:pic>
      </p:grpSp>
      <p:pic>
        <p:nvPicPr>
          <p:cNvPr id="21" name="Obrázek 20">
            <a:extLst>
              <a:ext uri="{FF2B5EF4-FFF2-40B4-BE49-F238E27FC236}">
                <a16:creationId xmlns="" xmlns:a16="http://schemas.microsoft.com/office/drawing/2014/main" id="{13966343-82EE-46B7-9EDD-E643FFA36021}"/>
              </a:ext>
            </a:extLst>
          </p:cNvPr>
          <p:cNvPicPr>
            <a:picLocks noChangeAspect="1"/>
          </p:cNvPicPr>
          <p:nvPr/>
        </p:nvPicPr>
        <p:blipFill rotWithShape="1">
          <a:blip r:embed="rId5" cstate="print"/>
          <a:srcRect l="9431" t="14670" r="58739" b="77645"/>
          <a:stretch/>
        </p:blipFill>
        <p:spPr>
          <a:xfrm>
            <a:off x="0" y="6225748"/>
            <a:ext cx="3181444" cy="432048"/>
          </a:xfrm>
          <a:prstGeom prst="rect">
            <a:avLst/>
          </a:prstGeom>
        </p:spPr>
      </p:pic>
      <p:pic>
        <p:nvPicPr>
          <p:cNvPr id="2" name="Obrázek 1">
            <a:extLst>
              <a:ext uri="{FF2B5EF4-FFF2-40B4-BE49-F238E27FC236}">
                <a16:creationId xmlns="" xmlns:a16="http://schemas.microsoft.com/office/drawing/2014/main" id="{F06834D0-F36B-4B46-9BD8-DA8387A03526}"/>
              </a:ext>
            </a:extLst>
          </p:cNvPr>
          <p:cNvPicPr>
            <a:picLocks noChangeAspect="1"/>
          </p:cNvPicPr>
          <p:nvPr/>
        </p:nvPicPr>
        <p:blipFill rotWithShape="1">
          <a:blip r:embed="rId6" cstate="print"/>
          <a:srcRect l="17713" t="9400" r="17713" b="6605"/>
          <a:stretch/>
        </p:blipFill>
        <p:spPr>
          <a:xfrm>
            <a:off x="90574" y="200204"/>
            <a:ext cx="8962852" cy="6557846"/>
          </a:xfrm>
          <a:prstGeom prst="rect">
            <a:avLst/>
          </a:prstGeom>
        </p:spPr>
      </p:pic>
    </p:spTree>
    <p:extLst>
      <p:ext uri="{BB962C8B-B14F-4D97-AF65-F5344CB8AC3E}">
        <p14:creationId xmlns:p14="http://schemas.microsoft.com/office/powerpoint/2010/main" xmlns="" val="3923734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043608" y="1844824"/>
            <a:ext cx="7543800" cy="4114800"/>
          </a:xfrm>
        </p:spPr>
        <p:txBody>
          <a:bodyPr>
            <a:normAutofit/>
          </a:bodyPr>
          <a:lstStyle/>
          <a:p>
            <a:r>
              <a:rPr lang="cs-CZ" sz="2400" b="1" dirty="0" smtClean="0">
                <a:solidFill>
                  <a:srgbClr val="FFFF00"/>
                </a:solidFill>
                <a:effectLst/>
                <a:latin typeface="Calibri" pitchFamily="34" charset="0"/>
              </a:rPr>
              <a:t>Předoperační</a:t>
            </a:r>
          </a:p>
          <a:p>
            <a:pPr lvl="1"/>
            <a:r>
              <a:rPr lang="cs-CZ" sz="2400" b="1" u="sng" dirty="0" smtClean="0">
                <a:solidFill>
                  <a:srgbClr val="FFFF00"/>
                </a:solidFill>
                <a:effectLst/>
                <a:latin typeface="Calibri" pitchFamily="34" charset="0"/>
              </a:rPr>
              <a:t>Magnetická rezonance</a:t>
            </a:r>
            <a:r>
              <a:rPr lang="cs-CZ" sz="2400" b="1" u="sng" dirty="0" smtClean="0">
                <a:solidFill>
                  <a:srgbClr val="FFFF00"/>
                </a:solidFill>
                <a:latin typeface="Tahoma" pitchFamily="34" charset="0"/>
              </a:rPr>
              <a:t> </a:t>
            </a:r>
            <a:r>
              <a:rPr lang="cs-CZ" sz="1800" dirty="0" smtClean="0">
                <a:effectLst/>
                <a:latin typeface="Tahoma" pitchFamily="34" charset="0"/>
              </a:rPr>
              <a:t>+</a:t>
            </a:r>
            <a:r>
              <a:rPr lang="cs-CZ" sz="1800" b="1" dirty="0" smtClean="0">
                <a:latin typeface="Tahoma" pitchFamily="34" charset="0"/>
              </a:rPr>
              <a:t> </a:t>
            </a:r>
            <a:r>
              <a:rPr lang="cs-CZ" sz="1800" b="1" dirty="0" smtClean="0">
                <a:solidFill>
                  <a:srgbClr val="FFFF00"/>
                </a:solidFill>
                <a:effectLst/>
                <a:latin typeface="Calibri" pitchFamily="34" charset="0"/>
              </a:rPr>
              <a:t>speciální: </a:t>
            </a:r>
            <a:r>
              <a:rPr lang="cs-CZ" sz="1800" dirty="0" smtClean="0">
                <a:effectLst/>
                <a:latin typeface="Calibri" pitchFamily="34" charset="0"/>
              </a:rPr>
              <a:t>funkční MR vyšetření, DTI – </a:t>
            </a:r>
            <a:r>
              <a:rPr lang="cs-CZ" sz="1800" dirty="0" err="1" smtClean="0">
                <a:effectLst/>
                <a:latin typeface="Calibri" pitchFamily="34" charset="0"/>
              </a:rPr>
              <a:t>diffusion</a:t>
            </a:r>
            <a:r>
              <a:rPr lang="cs-CZ" sz="1800" dirty="0" smtClean="0">
                <a:effectLst/>
                <a:latin typeface="Calibri" pitchFamily="34" charset="0"/>
              </a:rPr>
              <a:t> tensor </a:t>
            </a:r>
            <a:r>
              <a:rPr lang="cs-CZ" sz="1800" dirty="0" err="1" smtClean="0">
                <a:effectLst/>
                <a:latin typeface="Calibri" pitchFamily="34" charset="0"/>
              </a:rPr>
              <a:t>imaging</a:t>
            </a:r>
            <a:r>
              <a:rPr lang="cs-CZ" sz="1800" dirty="0" smtClean="0">
                <a:effectLst/>
                <a:latin typeface="Calibri" pitchFamily="34" charset="0"/>
              </a:rPr>
              <a:t>, NMR spektroskopie, </a:t>
            </a:r>
            <a:r>
              <a:rPr lang="cs-CZ" sz="1800" dirty="0" err="1" smtClean="0">
                <a:effectLst/>
                <a:latin typeface="Calibri" pitchFamily="34" charset="0"/>
              </a:rPr>
              <a:t>Diffusion</a:t>
            </a:r>
            <a:r>
              <a:rPr lang="cs-CZ" sz="1800" dirty="0" smtClean="0">
                <a:effectLst/>
                <a:latin typeface="Calibri" pitchFamily="34" charset="0"/>
              </a:rPr>
              <a:t> </a:t>
            </a:r>
            <a:r>
              <a:rPr lang="cs-CZ" sz="1800" dirty="0" err="1" smtClean="0">
                <a:effectLst/>
                <a:latin typeface="Calibri" pitchFamily="34" charset="0"/>
              </a:rPr>
              <a:t>Weighted</a:t>
            </a:r>
            <a:r>
              <a:rPr lang="cs-CZ" sz="1800" dirty="0" smtClean="0">
                <a:effectLst/>
                <a:latin typeface="Calibri" pitchFamily="34" charset="0"/>
              </a:rPr>
              <a:t> </a:t>
            </a:r>
            <a:r>
              <a:rPr lang="cs-CZ" sz="1800" dirty="0" err="1" smtClean="0">
                <a:effectLst/>
                <a:latin typeface="Calibri" pitchFamily="34" charset="0"/>
              </a:rPr>
              <a:t>Imaging</a:t>
            </a:r>
            <a:r>
              <a:rPr lang="cs-CZ" sz="1800" dirty="0" smtClean="0">
                <a:effectLst/>
                <a:latin typeface="Calibri" pitchFamily="34" charset="0"/>
              </a:rPr>
              <a:t> (DWI)</a:t>
            </a:r>
          </a:p>
          <a:p>
            <a:pPr lvl="1"/>
            <a:r>
              <a:rPr lang="cs-CZ" sz="1800" b="1" u="sng" dirty="0" smtClean="0">
                <a:effectLst/>
                <a:latin typeface="Calibri" pitchFamily="34" charset="0"/>
              </a:rPr>
              <a:t>Výpočetní tomografie </a:t>
            </a:r>
            <a:r>
              <a:rPr lang="cs-CZ" sz="1800" b="1" dirty="0" smtClean="0">
                <a:effectLst/>
                <a:latin typeface="Calibri" pitchFamily="34" charset="0"/>
              </a:rPr>
              <a:t>(akutní stavy, vždy první modalita, </a:t>
            </a:r>
            <a:r>
              <a:rPr lang="cs-CZ" sz="1800" dirty="0" smtClean="0">
                <a:effectLst/>
                <a:latin typeface="Calibri" pitchFamily="34" charset="0"/>
              </a:rPr>
              <a:t>lepší zhodnocení kostních struktur, kalcifikací či krvácení do nádoru</a:t>
            </a:r>
            <a:r>
              <a:rPr lang="cs-CZ" sz="1800" b="1" dirty="0" smtClean="0">
                <a:effectLst/>
                <a:latin typeface="Calibri" pitchFamily="34" charset="0"/>
              </a:rPr>
              <a:t>)</a:t>
            </a:r>
          </a:p>
          <a:p>
            <a:pPr lvl="1"/>
            <a:r>
              <a:rPr lang="cs-CZ" sz="1800" b="1" u="sng" dirty="0" smtClean="0">
                <a:effectLst/>
                <a:latin typeface="Calibri" pitchFamily="34" charset="0"/>
              </a:rPr>
              <a:t>Angiografie</a:t>
            </a:r>
            <a:r>
              <a:rPr lang="cs-CZ" sz="1800" b="1" dirty="0" smtClean="0">
                <a:effectLst/>
                <a:latin typeface="Calibri" pitchFamily="34" charset="0"/>
              </a:rPr>
              <a:t> – CTAG, MRAG, DSA (</a:t>
            </a:r>
            <a:r>
              <a:rPr lang="cs-CZ" sz="1800" dirty="0" smtClean="0">
                <a:effectLst/>
                <a:latin typeface="Calibri" pitchFamily="34" charset="0"/>
              </a:rPr>
              <a:t>vztah nádoru k cévním strukturám, zhodnocení jeho výživy s odhadem </a:t>
            </a:r>
            <a:r>
              <a:rPr lang="cs-CZ" sz="1800" dirty="0" err="1" smtClean="0">
                <a:effectLst/>
                <a:latin typeface="Calibri" pitchFamily="34" charset="0"/>
              </a:rPr>
              <a:t>perioperačního</a:t>
            </a:r>
            <a:r>
              <a:rPr lang="cs-CZ" sz="1800" dirty="0" smtClean="0">
                <a:effectLst/>
                <a:latin typeface="Calibri" pitchFamily="34" charset="0"/>
              </a:rPr>
              <a:t> krvácení)</a:t>
            </a:r>
            <a:endParaRPr lang="cs-CZ" sz="1800" b="1" dirty="0" smtClean="0">
              <a:effectLst/>
              <a:latin typeface="Calibri" pitchFamily="34" charset="0"/>
            </a:endParaRPr>
          </a:p>
          <a:p>
            <a:pPr lvl="1"/>
            <a:r>
              <a:rPr lang="cs-CZ" sz="1800" b="1" u="sng" dirty="0" smtClean="0">
                <a:effectLst/>
                <a:latin typeface="Calibri" pitchFamily="34" charset="0"/>
              </a:rPr>
              <a:t>Ultrazvuk (pediatrie) </a:t>
            </a:r>
            <a:r>
              <a:rPr lang="cs-CZ" sz="1800" b="1" dirty="0" smtClean="0">
                <a:effectLst/>
                <a:latin typeface="Calibri" pitchFamily="34" charset="0"/>
              </a:rPr>
              <a:t>– </a:t>
            </a:r>
            <a:r>
              <a:rPr lang="cs-CZ" sz="1800" dirty="0" smtClean="0">
                <a:effectLst/>
                <a:latin typeface="Calibri" pitchFamily="34" charset="0"/>
              </a:rPr>
              <a:t>u otevřené fontanely.</a:t>
            </a:r>
            <a:endParaRPr lang="cs-CZ" sz="1800" b="1" dirty="0" smtClean="0">
              <a:effectLst/>
              <a:latin typeface="Calibri" pitchFamily="34" charset="0"/>
            </a:endParaRPr>
          </a:p>
          <a:p>
            <a:pPr lvl="1"/>
            <a:r>
              <a:rPr lang="cs-CZ" sz="1800" b="1" u="sng" dirty="0" smtClean="0">
                <a:effectLst/>
                <a:latin typeface="Calibri" pitchFamily="34" charset="0"/>
              </a:rPr>
              <a:t>PET (CT-PET, MR-PET), SPECT </a:t>
            </a:r>
            <a:r>
              <a:rPr lang="cs-CZ" sz="1800" b="1" dirty="0" smtClean="0">
                <a:effectLst/>
                <a:latin typeface="Calibri" pitchFamily="34" charset="0"/>
              </a:rPr>
              <a:t>- </a:t>
            </a:r>
            <a:r>
              <a:rPr lang="cs-CZ" sz="1800" dirty="0" smtClean="0">
                <a:effectLst/>
                <a:latin typeface="Calibri" pitchFamily="34" charset="0"/>
              </a:rPr>
              <a:t> zhodnocení proliferační či metabolické aktivity nádoru</a:t>
            </a:r>
            <a:endParaRPr lang="cs-CZ" sz="1800" b="1" dirty="0">
              <a:effectLst/>
              <a:latin typeface="Calibri" pitchFamily="34" charset="0"/>
            </a:endParaRPr>
          </a:p>
        </p:txBody>
      </p:sp>
      <p:sp>
        <p:nvSpPr>
          <p:cNvPr id="3" name="Nadpis 2"/>
          <p:cNvSpPr>
            <a:spLocks noGrp="1"/>
          </p:cNvSpPr>
          <p:nvPr>
            <p:ph type="title"/>
          </p:nvPr>
        </p:nvSpPr>
        <p:spPr/>
        <p:txBody>
          <a:bodyPr>
            <a:normAutofit/>
          </a:bodyPr>
          <a:lstStyle/>
          <a:p>
            <a:r>
              <a:rPr lang="cs-CZ" sz="3200" b="1" dirty="0" smtClean="0">
                <a:solidFill>
                  <a:srgbClr val="FFFF00"/>
                </a:solidFill>
                <a:effectLst/>
                <a:latin typeface="Calibri" pitchFamily="34" charset="0"/>
              </a:rPr>
              <a:t>Zobrazovací metody v </a:t>
            </a:r>
            <a:r>
              <a:rPr lang="cs-CZ" sz="3200" b="1" dirty="0" err="1" smtClean="0">
                <a:solidFill>
                  <a:srgbClr val="FFFF00"/>
                </a:solidFill>
                <a:effectLst/>
                <a:latin typeface="Calibri" pitchFamily="34" charset="0"/>
              </a:rPr>
              <a:t>neuroonkologii</a:t>
            </a:r>
            <a:endParaRPr lang="cs-CZ" sz="3200" b="1" dirty="0">
              <a:solidFill>
                <a:srgbClr val="FFFF00"/>
              </a:solidFill>
              <a:effectLst/>
              <a:latin typeface="Calibri" pitchFamily="34" charset="0"/>
            </a:endParaRPr>
          </a:p>
        </p:txBody>
      </p:sp>
    </p:spTree>
    <p:extLst>
      <p:ext uri="{BB962C8B-B14F-4D97-AF65-F5344CB8AC3E}">
        <p14:creationId xmlns:p14="http://schemas.microsoft.com/office/powerpoint/2010/main" xmlns="" val="1641779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obsah 2"/>
          <p:cNvSpPr>
            <a:spLocks noGrp="1"/>
          </p:cNvSpPr>
          <p:nvPr>
            <p:ph idx="4294967295"/>
          </p:nvPr>
        </p:nvSpPr>
        <p:spPr>
          <a:xfrm>
            <a:off x="457200" y="1719263"/>
            <a:ext cx="8229600" cy="4086001"/>
          </a:xfrm>
        </p:spPr>
        <p:txBody>
          <a:bodyPr>
            <a:normAutofit/>
          </a:bodyPr>
          <a:lstStyle/>
          <a:p>
            <a:pPr marL="447675" indent="-382588" eaLnBrk="1" hangingPunct="1">
              <a:lnSpc>
                <a:spcPct val="90000"/>
              </a:lnSpc>
            </a:pPr>
            <a:r>
              <a:rPr lang="cs-CZ" sz="2600" b="1" dirty="0" smtClean="0">
                <a:solidFill>
                  <a:srgbClr val="CC0000"/>
                </a:solidFill>
              </a:rPr>
              <a:t>tumor x ischémie</a:t>
            </a: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r>
              <a:rPr lang="cs-CZ" sz="2600" b="1" dirty="0" smtClean="0">
                <a:solidFill>
                  <a:srgbClr val="CC0000"/>
                </a:solidFill>
              </a:rPr>
              <a:t>Tumor x absces</a:t>
            </a:r>
            <a:endParaRPr lang="cs-CZ" sz="2200" dirty="0" smtClean="0">
              <a:solidFill>
                <a:schemeClr val="accent1"/>
              </a:solidFill>
            </a:endParaRPr>
          </a:p>
        </p:txBody>
      </p:sp>
      <p:pic>
        <p:nvPicPr>
          <p:cNvPr id="19459" name="Picture 2"/>
          <p:cNvPicPr>
            <a:picLocks noChangeAspect="1" noChangeArrowheads="1"/>
          </p:cNvPicPr>
          <p:nvPr/>
        </p:nvPicPr>
        <p:blipFill>
          <a:blip r:embed="rId3" cstate="print"/>
          <a:srcRect/>
          <a:stretch>
            <a:fillRect/>
          </a:stretch>
        </p:blipFill>
        <p:spPr bwMode="auto">
          <a:xfrm>
            <a:off x="6228184" y="1124744"/>
            <a:ext cx="1379150" cy="1584176"/>
          </a:xfrm>
          <a:prstGeom prst="rect">
            <a:avLst/>
          </a:prstGeom>
          <a:noFill/>
          <a:ln w="9525">
            <a:noFill/>
            <a:miter lim="800000"/>
            <a:headEnd/>
            <a:tailEnd/>
          </a:ln>
        </p:spPr>
      </p:pic>
      <p:pic>
        <p:nvPicPr>
          <p:cNvPr id="19461" name="Picture 2"/>
          <p:cNvPicPr>
            <a:picLocks noChangeAspect="1" noChangeArrowheads="1"/>
          </p:cNvPicPr>
          <p:nvPr/>
        </p:nvPicPr>
        <p:blipFill>
          <a:blip r:embed="rId4" cstate="print"/>
          <a:srcRect/>
          <a:stretch>
            <a:fillRect/>
          </a:stretch>
        </p:blipFill>
        <p:spPr bwMode="auto">
          <a:xfrm>
            <a:off x="3707904" y="1124744"/>
            <a:ext cx="1354985" cy="1568620"/>
          </a:xfrm>
          <a:prstGeom prst="rect">
            <a:avLst/>
          </a:prstGeom>
          <a:noFill/>
          <a:ln w="9525">
            <a:noFill/>
            <a:miter lim="800000"/>
            <a:headEnd/>
            <a:tailEnd/>
          </a:ln>
        </p:spPr>
      </p:pic>
      <p:sp>
        <p:nvSpPr>
          <p:cNvPr id="19463" name="TextovéPole 9"/>
          <p:cNvSpPr txBox="1">
            <a:spLocks noChangeArrowheads="1"/>
          </p:cNvSpPr>
          <p:nvPr/>
        </p:nvSpPr>
        <p:spPr bwMode="auto">
          <a:xfrm>
            <a:off x="6516216" y="2708920"/>
            <a:ext cx="935037" cy="366713"/>
          </a:xfrm>
          <a:prstGeom prst="rect">
            <a:avLst/>
          </a:prstGeom>
          <a:noFill/>
          <a:ln w="9525">
            <a:noFill/>
            <a:miter lim="800000"/>
            <a:headEnd/>
            <a:tailEnd/>
          </a:ln>
        </p:spPr>
        <p:txBody>
          <a:bodyPr wrap="none">
            <a:spAutoFit/>
          </a:bodyPr>
          <a:lstStyle/>
          <a:p>
            <a:r>
              <a:rPr lang="cs-CZ" dirty="0">
                <a:latin typeface="Arial Narrow" pitchFamily="34" charset="0"/>
                <a:cs typeface="Arial" charset="0"/>
              </a:rPr>
              <a:t>Ischémie</a:t>
            </a:r>
          </a:p>
        </p:txBody>
      </p:sp>
      <p:sp>
        <p:nvSpPr>
          <p:cNvPr id="19464" name="TextovéPole 10"/>
          <p:cNvSpPr txBox="1">
            <a:spLocks noChangeArrowheads="1"/>
          </p:cNvSpPr>
          <p:nvPr/>
        </p:nvSpPr>
        <p:spPr bwMode="auto">
          <a:xfrm>
            <a:off x="4139952" y="2852936"/>
            <a:ext cx="585417" cy="369332"/>
          </a:xfrm>
          <a:prstGeom prst="rect">
            <a:avLst/>
          </a:prstGeom>
          <a:noFill/>
          <a:ln w="9525">
            <a:noFill/>
            <a:miter lim="800000"/>
            <a:headEnd/>
            <a:tailEnd/>
          </a:ln>
        </p:spPr>
        <p:txBody>
          <a:bodyPr wrap="none">
            <a:spAutoFit/>
          </a:bodyPr>
          <a:lstStyle/>
          <a:p>
            <a:r>
              <a:rPr lang="cs-CZ" dirty="0" smtClean="0">
                <a:latin typeface="Arial Narrow" pitchFamily="34" charset="0"/>
                <a:cs typeface="Arial" charset="0"/>
              </a:rPr>
              <a:t>LGG</a:t>
            </a:r>
            <a:endParaRPr lang="cs-CZ" dirty="0">
              <a:latin typeface="Arial Narrow" pitchFamily="34" charset="0"/>
              <a:cs typeface="Arial" charset="0"/>
            </a:endParaRPr>
          </a:p>
        </p:txBody>
      </p:sp>
      <p:sp>
        <p:nvSpPr>
          <p:cNvPr id="284685" name="Text Box 13"/>
          <p:cNvSpPr txBox="1">
            <a:spLocks noChangeArrowheads="1"/>
          </p:cNvSpPr>
          <p:nvPr/>
        </p:nvSpPr>
        <p:spPr bwMode="auto">
          <a:xfrm>
            <a:off x="250825" y="333375"/>
            <a:ext cx="79216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defRPr/>
            </a:pPr>
            <a:r>
              <a:rPr lang="cs-CZ" sz="3200" b="1" dirty="0" err="1">
                <a:solidFill>
                  <a:srgbClr val="FFFF00"/>
                </a:solidFill>
              </a:rPr>
              <a:t>Neurodiagnostika</a:t>
            </a:r>
            <a:r>
              <a:rPr lang="cs-CZ" sz="3200" b="1" dirty="0">
                <a:solidFill>
                  <a:srgbClr val="FFFF00"/>
                </a:solidFill>
              </a:rPr>
              <a:t> </a:t>
            </a:r>
          </a:p>
        </p:txBody>
      </p:sp>
      <p:sp>
        <p:nvSpPr>
          <p:cNvPr id="17" name="TextovéPole 16"/>
          <p:cNvSpPr txBox="1"/>
          <p:nvPr/>
        </p:nvSpPr>
        <p:spPr>
          <a:xfrm>
            <a:off x="971600" y="1196752"/>
            <a:ext cx="1842171" cy="523220"/>
          </a:xfrm>
          <a:prstGeom prst="rect">
            <a:avLst/>
          </a:prstGeom>
          <a:noFill/>
        </p:spPr>
        <p:txBody>
          <a:bodyPr wrap="none" rtlCol="0">
            <a:spAutoFit/>
          </a:bodyPr>
          <a:lstStyle/>
          <a:p>
            <a:r>
              <a:rPr lang="cs-CZ" sz="2800" b="1" dirty="0" smtClean="0">
                <a:solidFill>
                  <a:srgbClr val="FFC000"/>
                </a:solidFill>
              </a:rPr>
              <a:t>MR- DWI</a:t>
            </a:r>
            <a:endParaRPr lang="cs-CZ" sz="2800" b="1" dirty="0">
              <a:solidFill>
                <a:srgbClr val="FFC000"/>
              </a:solidFill>
            </a:endParaRPr>
          </a:p>
        </p:txBody>
      </p:sp>
      <p:pic>
        <p:nvPicPr>
          <p:cNvPr id="18" name="Picture 4"/>
          <p:cNvPicPr>
            <a:picLocks noChangeAspect="1" noChangeArrowheads="1"/>
          </p:cNvPicPr>
          <p:nvPr/>
        </p:nvPicPr>
        <p:blipFill>
          <a:blip r:embed="rId5" cstate="print"/>
          <a:srcRect r="10774"/>
          <a:stretch>
            <a:fillRect/>
          </a:stretch>
        </p:blipFill>
        <p:spPr bwMode="auto">
          <a:xfrm>
            <a:off x="3563888" y="3717032"/>
            <a:ext cx="1656184" cy="1935208"/>
          </a:xfrm>
          <a:prstGeom prst="rect">
            <a:avLst/>
          </a:prstGeom>
          <a:noFill/>
          <a:ln w="9525">
            <a:noFill/>
            <a:miter lim="800000"/>
            <a:headEnd/>
            <a:tailEnd/>
          </a:ln>
        </p:spPr>
      </p:pic>
      <p:pic>
        <p:nvPicPr>
          <p:cNvPr id="19" name="Picture 5"/>
          <p:cNvPicPr>
            <a:picLocks noChangeAspect="1" noChangeArrowheads="1"/>
          </p:cNvPicPr>
          <p:nvPr/>
        </p:nvPicPr>
        <p:blipFill>
          <a:blip r:embed="rId6" cstate="print"/>
          <a:srcRect/>
          <a:stretch>
            <a:fillRect/>
          </a:stretch>
        </p:blipFill>
        <p:spPr bwMode="auto">
          <a:xfrm>
            <a:off x="6084168" y="3789040"/>
            <a:ext cx="1656184" cy="1792628"/>
          </a:xfrm>
          <a:prstGeom prst="rect">
            <a:avLst/>
          </a:prstGeom>
          <a:noFill/>
          <a:ln w="9525">
            <a:noFill/>
            <a:miter lim="800000"/>
            <a:headEnd/>
            <a:tailEnd/>
          </a:ln>
        </p:spPr>
      </p:pic>
      <p:sp>
        <p:nvSpPr>
          <p:cNvPr id="20" name="TextovéPole 19"/>
          <p:cNvSpPr txBox="1"/>
          <p:nvPr/>
        </p:nvSpPr>
        <p:spPr>
          <a:xfrm>
            <a:off x="4211960" y="5949280"/>
            <a:ext cx="647934" cy="369332"/>
          </a:xfrm>
          <a:prstGeom prst="rect">
            <a:avLst/>
          </a:prstGeom>
          <a:noFill/>
        </p:spPr>
        <p:txBody>
          <a:bodyPr wrap="none" rtlCol="0">
            <a:spAutoFit/>
          </a:bodyPr>
          <a:lstStyle/>
          <a:p>
            <a:r>
              <a:rPr lang="cs-CZ" dirty="0" smtClean="0"/>
              <a:t>HGG</a:t>
            </a:r>
            <a:endParaRPr lang="cs-CZ" dirty="0"/>
          </a:p>
        </p:txBody>
      </p:sp>
      <p:sp>
        <p:nvSpPr>
          <p:cNvPr id="21" name="TextovéPole 20"/>
          <p:cNvSpPr txBox="1"/>
          <p:nvPr/>
        </p:nvSpPr>
        <p:spPr>
          <a:xfrm>
            <a:off x="6660232" y="5877272"/>
            <a:ext cx="883575" cy="369332"/>
          </a:xfrm>
          <a:prstGeom prst="rect">
            <a:avLst/>
          </a:prstGeom>
          <a:noFill/>
        </p:spPr>
        <p:txBody>
          <a:bodyPr wrap="none" rtlCol="0">
            <a:spAutoFit/>
          </a:bodyPr>
          <a:lstStyle/>
          <a:p>
            <a:r>
              <a:rPr lang="cs-CZ" dirty="0" smtClean="0"/>
              <a:t>Absces</a:t>
            </a:r>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obsah 2"/>
          <p:cNvSpPr>
            <a:spLocks noGrp="1"/>
          </p:cNvSpPr>
          <p:nvPr>
            <p:ph idx="4294967295"/>
          </p:nvPr>
        </p:nvSpPr>
        <p:spPr>
          <a:xfrm>
            <a:off x="457200" y="1719263"/>
            <a:ext cx="8229600" cy="4086001"/>
          </a:xfrm>
        </p:spPr>
        <p:txBody>
          <a:bodyPr>
            <a:normAutofit/>
          </a:bodyPr>
          <a:lstStyle/>
          <a:p>
            <a:pPr marL="447675" indent="-382588" eaLnBrk="1" hangingPunct="1">
              <a:lnSpc>
                <a:spcPct val="90000"/>
              </a:lnSpc>
            </a:pPr>
            <a:r>
              <a:rPr lang="cs-CZ" sz="1600" b="1" dirty="0" smtClean="0">
                <a:solidFill>
                  <a:srgbClr val="CC0000"/>
                </a:solidFill>
              </a:rPr>
              <a:t>primární x sekundární</a:t>
            </a: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endParaRPr lang="cs-CZ" sz="2600" b="1" dirty="0" smtClean="0">
              <a:solidFill>
                <a:srgbClr val="CC0000"/>
              </a:solidFill>
            </a:endParaRPr>
          </a:p>
          <a:p>
            <a:pPr marL="447675" indent="-382588" eaLnBrk="1" hangingPunct="1">
              <a:lnSpc>
                <a:spcPct val="90000"/>
              </a:lnSpc>
            </a:pPr>
            <a:r>
              <a:rPr lang="cs-CZ" sz="2400" b="1" dirty="0" smtClean="0">
                <a:solidFill>
                  <a:srgbClr val="FFC000"/>
                </a:solidFill>
              </a:rPr>
              <a:t>MR - spektroskopie</a:t>
            </a:r>
          </a:p>
        </p:txBody>
      </p:sp>
      <p:sp>
        <p:nvSpPr>
          <p:cNvPr id="284685" name="Text Box 13"/>
          <p:cNvSpPr txBox="1">
            <a:spLocks noChangeArrowheads="1"/>
          </p:cNvSpPr>
          <p:nvPr/>
        </p:nvSpPr>
        <p:spPr bwMode="auto">
          <a:xfrm>
            <a:off x="250825" y="333375"/>
            <a:ext cx="79216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defRPr/>
            </a:pPr>
            <a:r>
              <a:rPr lang="cs-CZ" sz="3200" b="1" dirty="0" err="1">
                <a:solidFill>
                  <a:srgbClr val="FFFF00"/>
                </a:solidFill>
              </a:rPr>
              <a:t>Neurodiagnostika</a:t>
            </a:r>
            <a:r>
              <a:rPr lang="cs-CZ" sz="3200" b="1" dirty="0">
                <a:solidFill>
                  <a:srgbClr val="FFFF00"/>
                </a:solidFill>
              </a:rPr>
              <a:t> </a:t>
            </a:r>
          </a:p>
        </p:txBody>
      </p:sp>
      <p:sp>
        <p:nvSpPr>
          <p:cNvPr id="17" name="TextovéPole 16"/>
          <p:cNvSpPr txBox="1"/>
          <p:nvPr/>
        </p:nvSpPr>
        <p:spPr>
          <a:xfrm>
            <a:off x="971600" y="1196752"/>
            <a:ext cx="1911101" cy="523220"/>
          </a:xfrm>
          <a:prstGeom prst="rect">
            <a:avLst/>
          </a:prstGeom>
          <a:noFill/>
        </p:spPr>
        <p:txBody>
          <a:bodyPr wrap="none" rtlCol="0">
            <a:spAutoFit/>
          </a:bodyPr>
          <a:lstStyle/>
          <a:p>
            <a:r>
              <a:rPr lang="cs-CZ" sz="2800" b="1" dirty="0" smtClean="0">
                <a:solidFill>
                  <a:srgbClr val="FFC000"/>
                </a:solidFill>
              </a:rPr>
              <a:t>MR - PWI</a:t>
            </a:r>
            <a:endParaRPr lang="cs-CZ" sz="2800" b="1" dirty="0">
              <a:solidFill>
                <a:srgbClr val="FFC000"/>
              </a:solidFill>
            </a:endParaRPr>
          </a:p>
        </p:txBody>
      </p:sp>
      <p:pic>
        <p:nvPicPr>
          <p:cNvPr id="13" name="Picture 4"/>
          <p:cNvPicPr>
            <a:picLocks noChangeAspect="1" noChangeArrowheads="1"/>
          </p:cNvPicPr>
          <p:nvPr/>
        </p:nvPicPr>
        <p:blipFill>
          <a:blip r:embed="rId3" cstate="print"/>
          <a:srcRect/>
          <a:stretch>
            <a:fillRect/>
          </a:stretch>
        </p:blipFill>
        <p:spPr bwMode="auto">
          <a:xfrm>
            <a:off x="3491880" y="1268760"/>
            <a:ext cx="4392612" cy="2314575"/>
          </a:xfrm>
          <a:prstGeom prst="rect">
            <a:avLst/>
          </a:prstGeom>
          <a:noFill/>
          <a:ln w="9525">
            <a:noFill/>
            <a:miter lim="800000"/>
            <a:headEnd/>
            <a:tailEnd/>
          </a:ln>
          <a:effectLst/>
        </p:spPr>
      </p:pic>
      <p:pic>
        <p:nvPicPr>
          <p:cNvPr id="14" name="Picture 5"/>
          <p:cNvPicPr>
            <a:picLocks noChangeAspect="1" noChangeArrowheads="1"/>
          </p:cNvPicPr>
          <p:nvPr/>
        </p:nvPicPr>
        <p:blipFill>
          <a:blip r:embed="rId4" cstate="print"/>
          <a:srcRect/>
          <a:stretch>
            <a:fillRect/>
          </a:stretch>
        </p:blipFill>
        <p:spPr bwMode="auto">
          <a:xfrm>
            <a:off x="3995936" y="3748879"/>
            <a:ext cx="3888432" cy="30285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řpyt">
  <a:themeElements>
    <a:clrScheme name="Třpyt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Třpyt">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řpyt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Třpyt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Třpyt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Třpyt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Třpyt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Třpyt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Třpyt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Třpyt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Třpyt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TotalTime>
  <Words>903</Words>
  <Application>Microsoft Office PowerPoint</Application>
  <PresentationFormat>Předvádění na obrazovce (4:3)</PresentationFormat>
  <Paragraphs>275</Paragraphs>
  <Slides>55</Slides>
  <Notes>8</Notes>
  <HiddenSlides>0</HiddenSlides>
  <MMClips>0</MMClips>
  <ScaleCrop>false</ScaleCrop>
  <HeadingPairs>
    <vt:vector size="6" baseType="variant">
      <vt:variant>
        <vt:lpstr>Motiv</vt:lpstr>
      </vt:variant>
      <vt:variant>
        <vt:i4>1</vt:i4>
      </vt:variant>
      <vt:variant>
        <vt:lpstr>Vložené servery OLE</vt:lpstr>
      </vt:variant>
      <vt:variant>
        <vt:i4>3</vt:i4>
      </vt:variant>
      <vt:variant>
        <vt:lpstr>Nadpisy snímků</vt:lpstr>
      </vt:variant>
      <vt:variant>
        <vt:i4>55</vt:i4>
      </vt:variant>
    </vt:vector>
  </HeadingPairs>
  <TitlesOfParts>
    <vt:vector size="59" baseType="lpstr">
      <vt:lpstr>Třpyt</vt:lpstr>
      <vt:lpstr>CorelPhotoPaint.Image.8</vt:lpstr>
      <vt:lpstr>Fotografie</vt:lpstr>
      <vt:lpstr>Graf</vt:lpstr>
      <vt:lpstr>Snímek 1</vt:lpstr>
      <vt:lpstr>Osnova sdělení</vt:lpstr>
      <vt:lpstr>WHO klasifikace CNS nádorů</vt:lpstr>
      <vt:lpstr>WHO klasifikace CNS nádorů - 2016</vt:lpstr>
      <vt:lpstr>Snímek 5</vt:lpstr>
      <vt:lpstr>Snímek 6</vt:lpstr>
      <vt:lpstr>Zobrazovací metody v neuroonkologii</vt:lpstr>
      <vt:lpstr>Snímek 8</vt:lpstr>
      <vt:lpstr>Snímek 9</vt:lpstr>
      <vt:lpstr>Funkční vyšetření pomocí MR mozku – nádor v blízkosti „elokventních“ struktur</vt:lpstr>
      <vt:lpstr>Funkční MR mozku – BOLD (blood oxygenation level dependent) - volní pohyb, řečové funkce</vt:lpstr>
      <vt:lpstr>Diffusion tensor imaging – DTI  - závislost difuze molekul vody na anizotropii struktur bílé hmoty mozku</vt:lpstr>
      <vt:lpstr>Příklady využití dalších zobrazovacích metod:</vt:lpstr>
      <vt:lpstr>DSA mozková panangiografie : </vt:lpstr>
      <vt:lpstr>PET (FLT PET/NMR) mozku : </vt:lpstr>
      <vt:lpstr>             Terapie nádorů</vt:lpstr>
      <vt:lpstr>I. Meningeomy </vt:lpstr>
      <vt:lpstr>    Meningeomy</vt:lpstr>
      <vt:lpstr>     Meningeomy - lokalizace</vt:lpstr>
      <vt:lpstr>Konvexitární Meningeomy</vt:lpstr>
      <vt:lpstr>    Parasagitální Meningeomy</vt:lpstr>
      <vt:lpstr>Snímek 22</vt:lpstr>
      <vt:lpstr>II. Meta</vt:lpstr>
      <vt:lpstr>Meta - četnost</vt:lpstr>
      <vt:lpstr>Terapeutické možnosti</vt:lpstr>
      <vt:lpstr>Prognostické skórovací systémy</vt:lpstr>
      <vt:lpstr>Indikace operace</vt:lpstr>
      <vt:lpstr>Indikace operace</vt:lpstr>
      <vt:lpstr>Indikace operace</vt:lpstr>
      <vt:lpstr>Chirurgie versus SRS</vt:lpstr>
      <vt:lpstr>Sledování pacientů</vt:lpstr>
      <vt:lpstr>III. Gliomy</vt:lpstr>
      <vt:lpstr> Chirurgická resekce</vt:lpstr>
      <vt:lpstr>Snímek 34</vt:lpstr>
      <vt:lpstr>Možnosti ovlivnění funkčního výsledku      při operacích gliomů mozku</vt:lpstr>
      <vt:lpstr>Neurodiagnostika : DTI traktografie   </vt:lpstr>
      <vt:lpstr>Snímek 37</vt:lpstr>
      <vt:lpstr>Neurodiagnostika : fMR</vt:lpstr>
      <vt:lpstr>      Neurochirurgické navigační systémy</vt:lpstr>
      <vt:lpstr>Snímek 40</vt:lpstr>
      <vt:lpstr>Neurochirurgické navigační systémy</vt:lpstr>
      <vt:lpstr>Snímek 42</vt:lpstr>
      <vt:lpstr>Fluorescenční technologie</vt:lpstr>
      <vt:lpstr>Peroperační neurofyziologie</vt:lpstr>
      <vt:lpstr>Celková anestezie – monitorace pouze motoriky</vt:lpstr>
      <vt:lpstr>Awake kraniotomie:  monitorace kognitivních funkcí, motoriky, senzitivity …</vt:lpstr>
      <vt:lpstr>Snímek 47</vt:lpstr>
      <vt:lpstr>Snímek 48</vt:lpstr>
      <vt:lpstr>Snímek 49</vt:lpstr>
      <vt:lpstr>Snímek 50</vt:lpstr>
      <vt:lpstr>Snímek 51</vt:lpstr>
      <vt:lpstr>Snímek 52</vt:lpstr>
      <vt:lpstr>Snímek 53</vt:lpstr>
      <vt:lpstr>Snímek 54</vt:lpstr>
      <vt:lpstr>Závěr: naše cíle v neuroonkologii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externiste</dc:creator>
  <cp:lastModifiedBy>Pavel</cp:lastModifiedBy>
  <cp:revision>115</cp:revision>
  <dcterms:created xsi:type="dcterms:W3CDTF">2019-03-31T13:14:14Z</dcterms:created>
  <dcterms:modified xsi:type="dcterms:W3CDTF">2020-04-25T13:29:20Z</dcterms:modified>
</cp:coreProperties>
</file>