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2" r:id="rId3"/>
    <p:sldId id="454" r:id="rId4"/>
    <p:sldId id="453" r:id="rId5"/>
    <p:sldId id="455" r:id="rId6"/>
    <p:sldId id="447" r:id="rId7"/>
    <p:sldId id="448" r:id="rId8"/>
    <p:sldId id="402" r:id="rId9"/>
    <p:sldId id="450" r:id="rId10"/>
    <p:sldId id="405" r:id="rId11"/>
    <p:sldId id="403" r:id="rId12"/>
    <p:sldId id="449" r:id="rId13"/>
    <p:sldId id="439" r:id="rId14"/>
    <p:sldId id="440" r:id="rId15"/>
    <p:sldId id="441" r:id="rId16"/>
    <p:sldId id="404" r:id="rId17"/>
    <p:sldId id="442" r:id="rId18"/>
    <p:sldId id="443" r:id="rId19"/>
    <p:sldId id="444" r:id="rId20"/>
    <p:sldId id="445" r:id="rId21"/>
    <p:sldId id="446" r:id="rId22"/>
    <p:sldId id="41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10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4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fld id="{67EA898B-7E89-4A84-85A4-1CE454B53B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12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endParaRPr lang="cs-CZ" alt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200"/>
            </a:lvl1pPr>
          </a:lstStyle>
          <a:p>
            <a:fld id="{A4EF9625-D4E7-4B2B-99E5-65E1394304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20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A13D7-032F-454A-9A2B-5F0195B73F22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0419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0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E287DA-24CE-4D26-B37A-D3029676915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E908-B633-4DC6-8876-075A591071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660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7D3D-AC31-4899-87ED-6C6CC1012D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709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A5B298-78E2-4A2A-BE77-E1B54E799F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23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0BA15-0BE8-489F-BECD-103610ED37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4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8037B-9761-4CBF-9614-C4D823BCB6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40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F6FB-3CDF-44ED-AFF2-0589B2F6F1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1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CDFD-DD86-462D-AA60-29A6D5064E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757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C87AF-AC9C-4825-B30A-70C23DA8AA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20B57-6796-4570-B592-AD8E112EF8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7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99DC5-DB98-49B2-8E0D-43F243C747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27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51E48-CEED-4EC1-9B2A-75B3F43A3D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429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3074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9395" name="Freeform 3075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6" name="Arc 3076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9397" name="Rectangle 307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9398" name="Rectangle 30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/>
            </a:lvl1pPr>
          </a:lstStyle>
          <a:p>
            <a:endParaRPr lang="cs-CZ" altLang="cs-CZ"/>
          </a:p>
        </p:txBody>
      </p:sp>
      <p:sp>
        <p:nvSpPr>
          <p:cNvPr id="59399" name="Rectangle 30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/>
            </a:lvl1pPr>
          </a:lstStyle>
          <a:p>
            <a:endParaRPr lang="cs-CZ" altLang="cs-CZ"/>
          </a:p>
        </p:txBody>
      </p:sp>
      <p:sp>
        <p:nvSpPr>
          <p:cNvPr id="59400" name="Rectangle 30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/>
            </a:lvl1pPr>
          </a:lstStyle>
          <a:p>
            <a:fld id="{48DA260D-44D7-4570-BA61-9A739F0945A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9401" name="Rectangle 308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pic>
        <p:nvPicPr>
          <p:cNvPr id="59403" name="Picture 3083" descr="cevy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3124200"/>
            <a:ext cx="4572000" cy="1752600"/>
          </a:xfrm>
        </p:spPr>
        <p:txBody>
          <a:bodyPr/>
          <a:lstStyle/>
          <a:p>
            <a:r>
              <a:rPr lang="cs-CZ" altLang="cs-CZ"/>
              <a:t> 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5536" y="228600"/>
            <a:ext cx="8568952" cy="5720680"/>
          </a:xfrm>
          <a:noFill/>
          <a:ln/>
        </p:spPr>
        <p:txBody>
          <a:bodyPr/>
          <a:lstStyle/>
          <a:p>
            <a:r>
              <a:rPr lang="cs-CZ" altLang="cs-CZ" sz="4800" dirty="0" smtClean="0">
                <a:latin typeface="Times New Roman" pitchFamily="18" charset="0"/>
              </a:rPr>
              <a:t>DIFFERENTIAL DIAGNOSIS</a:t>
            </a:r>
            <a:br>
              <a:rPr lang="cs-CZ" altLang="cs-CZ" sz="4800" dirty="0" smtClean="0">
                <a:latin typeface="Times New Roman" pitchFamily="18" charset="0"/>
              </a:rPr>
            </a:br>
            <a:r>
              <a:rPr lang="cs-CZ" altLang="cs-CZ" sz="4800" dirty="0" smtClean="0">
                <a:latin typeface="Times New Roman" pitchFamily="18" charset="0"/>
              </a:rPr>
              <a:t/>
            </a:r>
            <a:br>
              <a:rPr lang="cs-CZ" altLang="cs-CZ" sz="4800" dirty="0" smtClean="0">
                <a:latin typeface="Times New Roman" pitchFamily="18" charset="0"/>
              </a:rPr>
            </a:br>
            <a:r>
              <a:rPr lang="cs-CZ" altLang="cs-CZ" sz="4800" dirty="0">
                <a:latin typeface="Times New Roman" pitchFamily="18" charset="0"/>
              </a:rPr>
              <a:t/>
            </a:r>
            <a:br>
              <a:rPr lang="cs-CZ" altLang="cs-CZ" sz="4800" dirty="0">
                <a:latin typeface="Times New Roman" pitchFamily="18" charset="0"/>
              </a:rPr>
            </a:br>
            <a:r>
              <a:rPr lang="cs-CZ" altLang="cs-CZ" sz="4800" dirty="0" smtClean="0">
                <a:latin typeface="Times New Roman" pitchFamily="18" charset="0"/>
              </a:rPr>
              <a:t/>
            </a:r>
            <a:br>
              <a:rPr lang="cs-CZ" altLang="cs-CZ" sz="4800" dirty="0" smtClean="0">
                <a:latin typeface="Times New Roman" pitchFamily="18" charset="0"/>
              </a:rPr>
            </a:br>
            <a:r>
              <a:rPr lang="cs-CZ" altLang="cs-CZ" sz="4800" dirty="0" smtClean="0">
                <a:latin typeface="Times New Roman" pitchFamily="18" charset="0"/>
              </a:rPr>
              <a:t/>
            </a:r>
            <a:br>
              <a:rPr lang="cs-CZ" altLang="cs-CZ" sz="4800" dirty="0" smtClean="0">
                <a:latin typeface="Times New Roman" pitchFamily="18" charset="0"/>
              </a:rPr>
            </a:br>
            <a:r>
              <a:rPr lang="cs-CZ" altLang="cs-CZ" sz="4800" dirty="0">
                <a:latin typeface="Times New Roman" pitchFamily="18" charset="0"/>
              </a:rPr>
              <a:t/>
            </a:r>
            <a:br>
              <a:rPr lang="cs-CZ" altLang="cs-CZ" sz="4800" dirty="0">
                <a:latin typeface="Times New Roman" pitchFamily="18" charset="0"/>
              </a:rPr>
            </a:br>
            <a:r>
              <a:rPr lang="cs-CZ" altLang="cs-CZ" sz="4800" dirty="0" err="1" smtClean="0">
                <a:latin typeface="Times New Roman" pitchFamily="18" charset="0"/>
              </a:rPr>
              <a:t>the</a:t>
            </a:r>
            <a:r>
              <a:rPr lang="cs-CZ" altLang="cs-CZ" sz="4800" dirty="0" smtClean="0">
                <a:latin typeface="Times New Roman" pitchFamily="18" charset="0"/>
              </a:rPr>
              <a:t> </a:t>
            </a:r>
            <a:r>
              <a:rPr lang="cs-CZ" altLang="cs-CZ" sz="4800" dirty="0" err="1" smtClean="0">
                <a:latin typeface="Times New Roman" pitchFamily="18" charset="0"/>
              </a:rPr>
              <a:t>lower</a:t>
            </a:r>
            <a:r>
              <a:rPr lang="cs-CZ" altLang="cs-CZ" sz="4800" dirty="0" smtClean="0">
                <a:latin typeface="Times New Roman" pitchFamily="18" charset="0"/>
              </a:rPr>
              <a:t> limb </a:t>
            </a:r>
            <a:r>
              <a:rPr lang="cs-CZ" altLang="cs-CZ" sz="4800" dirty="0" err="1" smtClean="0">
                <a:latin typeface="Times New Roman" pitchFamily="18" charset="0"/>
              </a:rPr>
              <a:t>pain</a:t>
            </a:r>
            <a:endParaRPr lang="cs-CZ" altLang="cs-CZ" sz="4800" dirty="0">
              <a:latin typeface="Times New Roman" pitchFamily="18" charset="0"/>
            </a:endParaRPr>
          </a:p>
        </p:txBody>
      </p:sp>
      <p:pic>
        <p:nvPicPr>
          <p:cNvPr id="4116" name="Picture 20" descr="cevy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810000" y="1447800"/>
            <a:ext cx="533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Specialist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783C9142-A796-473D-88EA-FBC43075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76" y="4581128"/>
            <a:ext cx="3906180" cy="1667939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628800"/>
            <a:ext cx="4246240" cy="48245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err="1" smtClean="0"/>
              <a:t>Psychiatrist</a:t>
            </a:r>
            <a:endParaRPr kumimoji="0" lang="cs-CZ" kern="0" dirty="0" smtClean="0"/>
          </a:p>
          <a:p>
            <a:r>
              <a:rPr kumimoji="0" lang="cs-CZ" kern="0" dirty="0" err="1" smtClean="0"/>
              <a:t>Neurologist</a:t>
            </a:r>
            <a:endParaRPr kumimoji="0" lang="cs-CZ" kern="0" dirty="0" smtClean="0"/>
          </a:p>
          <a:p>
            <a:r>
              <a:rPr kumimoji="0" lang="cs-CZ" kern="0" dirty="0" err="1" smtClean="0"/>
              <a:t>Rheumatologist</a:t>
            </a:r>
            <a:endParaRPr kumimoji="0" lang="cs-CZ" kern="0" dirty="0" smtClean="0"/>
          </a:p>
          <a:p>
            <a:r>
              <a:rPr kumimoji="0" lang="cs-CZ" kern="0" dirty="0" err="1" smtClean="0"/>
              <a:t>Angiologist</a:t>
            </a:r>
            <a:endParaRPr kumimoji="0" lang="cs-CZ" kern="0" dirty="0" smtClean="0"/>
          </a:p>
          <a:p>
            <a:r>
              <a:rPr kumimoji="0" lang="cs-CZ" kern="0" dirty="0" err="1" smtClean="0"/>
              <a:t>Orthopedist</a:t>
            </a:r>
            <a:endParaRPr kumimoji="0" lang="cs-CZ" kern="0" dirty="0" smtClean="0"/>
          </a:p>
          <a:p>
            <a:r>
              <a:rPr kumimoji="0" lang="cs-CZ" kern="0" dirty="0" err="1" smtClean="0"/>
              <a:t>Surgeon</a:t>
            </a:r>
            <a:endParaRPr kumimoji="0" lang="cs-CZ" kern="0" dirty="0" smtClean="0"/>
          </a:p>
          <a:p>
            <a:r>
              <a:rPr kumimoji="0" lang="cs-CZ" kern="0" dirty="0" err="1" smtClean="0"/>
              <a:t>Traumatologist</a:t>
            </a:r>
            <a:endParaRPr kumimoji="0" lang="cs-CZ" kern="0" dirty="0" smtClean="0"/>
          </a:p>
          <a:p>
            <a:r>
              <a:rPr kumimoji="0" lang="cs-CZ" kern="0" dirty="0" err="1" smtClean="0"/>
              <a:t>Physiotherapist</a:t>
            </a:r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106472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06" y="1981200"/>
            <a:ext cx="2980516" cy="39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symptom - </a:t>
            </a:r>
            <a:r>
              <a:rPr lang="cs-CZ" dirty="0" err="1" smtClean="0"/>
              <a:t>pain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7558608" cy="34640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smtClean="0"/>
              <a:t>Sharp and hot - </a:t>
            </a:r>
            <a:r>
              <a:rPr kumimoji="0" lang="cs-CZ" kern="0" dirty="0" err="1" smtClean="0"/>
              <a:t>neuropathic</a:t>
            </a:r>
            <a:endParaRPr kumimoji="0" lang="cs-CZ" kern="0" dirty="0" smtClean="0"/>
          </a:p>
          <a:p>
            <a:r>
              <a:rPr kumimoji="0" lang="cs-CZ" kern="0" dirty="0" err="1" smtClean="0"/>
              <a:t>Well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localised</a:t>
            </a:r>
            <a:r>
              <a:rPr kumimoji="0" lang="cs-CZ" kern="0" dirty="0" smtClean="0"/>
              <a:t> – </a:t>
            </a:r>
            <a:r>
              <a:rPr kumimoji="0" lang="cs-CZ" kern="0" dirty="0" err="1" smtClean="0"/>
              <a:t>somatic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nerves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affection</a:t>
            </a:r>
            <a:endParaRPr kumimoji="0" lang="cs-CZ" kern="0" dirty="0" smtClean="0"/>
          </a:p>
          <a:p>
            <a:r>
              <a:rPr kumimoji="0" lang="cs-CZ" kern="0" dirty="0" err="1" smtClean="0"/>
              <a:t>Blunt</a:t>
            </a:r>
            <a:r>
              <a:rPr kumimoji="0" lang="cs-CZ" kern="0" dirty="0" smtClean="0"/>
              <a:t> – </a:t>
            </a:r>
            <a:r>
              <a:rPr kumimoji="0" lang="cs-CZ" kern="0" dirty="0" err="1" smtClean="0"/>
              <a:t>inflammation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ischaemia</a:t>
            </a:r>
            <a:endParaRPr kumimoji="0" lang="cs-CZ" kern="0" dirty="0" smtClean="0"/>
          </a:p>
          <a:p>
            <a:r>
              <a:rPr kumimoji="0" lang="cs-CZ" kern="0" dirty="0" err="1" smtClean="0"/>
              <a:t>Pulsating</a:t>
            </a:r>
            <a:r>
              <a:rPr kumimoji="0" lang="cs-CZ" kern="0" dirty="0" smtClean="0"/>
              <a:t> – </a:t>
            </a:r>
            <a:r>
              <a:rPr kumimoji="0" lang="cs-CZ" kern="0" dirty="0" err="1" smtClean="0"/>
              <a:t>innflammation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disecting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aneurysm</a:t>
            </a:r>
            <a:endParaRPr kumimoji="0" lang="cs-CZ" kern="0" dirty="0" smtClean="0"/>
          </a:p>
          <a:p>
            <a:r>
              <a:rPr kumimoji="0" lang="cs-CZ" kern="0" dirty="0" err="1" smtClean="0"/>
              <a:t>Cramps</a:t>
            </a:r>
            <a:r>
              <a:rPr kumimoji="0" lang="cs-CZ" kern="0" dirty="0" smtClean="0"/>
              <a:t> – </a:t>
            </a:r>
            <a:r>
              <a:rPr kumimoji="0" lang="cs-CZ" kern="0" dirty="0" err="1" smtClean="0"/>
              <a:t>hormonal</a:t>
            </a:r>
            <a:r>
              <a:rPr kumimoji="0" lang="cs-CZ" kern="0" dirty="0" smtClean="0"/>
              <a:t> and </a:t>
            </a:r>
            <a:r>
              <a:rPr kumimoji="0" lang="cs-CZ" kern="0" dirty="0" err="1" smtClean="0"/>
              <a:t>mineral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disorders</a:t>
            </a:r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238087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827584" y="2420888"/>
            <a:ext cx="7558608" cy="159181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smtClean="0"/>
              <a:t>In </a:t>
            </a:r>
            <a:r>
              <a:rPr kumimoji="0" lang="cs-CZ" kern="0" dirty="0" err="1" smtClean="0"/>
              <a:t>relation</a:t>
            </a:r>
            <a:r>
              <a:rPr kumimoji="0" lang="cs-CZ" kern="0" dirty="0" smtClean="0"/>
              <a:t> to </a:t>
            </a:r>
            <a:r>
              <a:rPr kumimoji="0" lang="cs-CZ" kern="0" dirty="0" err="1" smtClean="0"/>
              <a:t>visible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affection</a:t>
            </a:r>
            <a:endParaRPr kumimoji="0" lang="cs-CZ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2863"/>
            <a:ext cx="50768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6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Irradiation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3779304" cy="209587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err="1" smtClean="0"/>
              <a:t>Within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neurodermatoma</a:t>
            </a:r>
            <a:endParaRPr kumimoji="0" lang="cs-CZ" kern="0" dirty="0" smtClean="0"/>
          </a:p>
          <a:p>
            <a:r>
              <a:rPr kumimoji="0" lang="cs-CZ" kern="0" dirty="0" err="1" smtClean="0"/>
              <a:t>Along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artery</a:t>
            </a:r>
            <a:endParaRPr kumimoji="0" lang="cs-CZ" kern="0" dirty="0" smtClean="0"/>
          </a:p>
          <a:p>
            <a:endParaRPr kumimoji="0" lang="cs-CZ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1200"/>
            <a:ext cx="3890789" cy="464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83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d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6614"/>
            <a:ext cx="3767311" cy="26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Duration</a:t>
            </a:r>
            <a:r>
              <a:rPr lang="cs-CZ" dirty="0" smtClean="0"/>
              <a:t> and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7558608" cy="30319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kumimoji="0" lang="cs-CZ" kern="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7558608" cy="2455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err="1" smtClean="0"/>
              <a:t>All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the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time</a:t>
            </a:r>
            <a:endParaRPr kumimoji="0" lang="cs-CZ" kern="0" dirty="0" smtClean="0"/>
          </a:p>
          <a:p>
            <a:r>
              <a:rPr kumimoji="0" lang="cs-CZ" kern="0" dirty="0" err="1" smtClean="0"/>
              <a:t>Upon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strain</a:t>
            </a:r>
            <a:endParaRPr kumimoji="0" lang="cs-CZ" kern="0" dirty="0" smtClean="0"/>
          </a:p>
          <a:p>
            <a:r>
              <a:rPr kumimoji="0" lang="cs-CZ" kern="0" dirty="0" smtClean="0"/>
              <a:t>In rest </a:t>
            </a:r>
            <a:r>
              <a:rPr kumimoji="0" lang="cs-CZ" kern="0" dirty="0" err="1" smtClean="0"/>
              <a:t>only</a:t>
            </a:r>
            <a:endParaRPr kumimoji="0" lang="cs-CZ" kern="0" dirty="0" smtClean="0"/>
          </a:p>
          <a:p>
            <a:r>
              <a:rPr kumimoji="0" lang="cs-CZ" kern="0" dirty="0" err="1" smtClean="0"/>
              <a:t>After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some</a:t>
            </a:r>
            <a:r>
              <a:rPr kumimoji="0" lang="cs-CZ" kern="0" dirty="0" smtClean="0"/>
              <a:t> period </a:t>
            </a:r>
            <a:r>
              <a:rPr kumimoji="0" lang="cs-CZ" kern="0" dirty="0" err="1" smtClean="0"/>
              <a:t>of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walking</a:t>
            </a:r>
            <a:endParaRPr kumimoji="0" lang="cs-CZ" kern="0" dirty="0" smtClean="0"/>
          </a:p>
          <a:p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385283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54" y="3956158"/>
            <a:ext cx="3982908" cy="259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Accompanying</a:t>
            </a:r>
            <a:r>
              <a:rPr lang="cs-CZ" dirty="0" smtClean="0"/>
              <a:t> </a:t>
            </a:r>
            <a:r>
              <a:rPr lang="cs-CZ" dirty="0" err="1" smtClean="0"/>
              <a:t>symtpoms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366896" y="2260149"/>
            <a:ext cx="7558608" cy="339201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/>
              <a:t>Skin </a:t>
            </a:r>
            <a:r>
              <a:rPr kumimoji="0" lang="cs-CZ" kern="0" dirty="0" err="1"/>
              <a:t>discoloration</a:t>
            </a:r>
            <a:r>
              <a:rPr kumimoji="0" lang="cs-CZ" kern="0" dirty="0"/>
              <a:t> – </a:t>
            </a:r>
            <a:r>
              <a:rPr kumimoji="0" lang="cs-CZ" kern="0" dirty="0" err="1"/>
              <a:t>paleness</a:t>
            </a:r>
            <a:r>
              <a:rPr kumimoji="0" lang="cs-CZ" kern="0" dirty="0"/>
              <a:t>, </a:t>
            </a:r>
          </a:p>
          <a:p>
            <a:r>
              <a:rPr kumimoji="0" lang="cs-CZ" kern="0" dirty="0" err="1"/>
              <a:t>Hypaesthesia</a:t>
            </a:r>
            <a:r>
              <a:rPr kumimoji="0" lang="cs-CZ" kern="0" dirty="0"/>
              <a:t>/</a:t>
            </a:r>
            <a:r>
              <a:rPr kumimoji="0" lang="cs-CZ" kern="0" dirty="0" err="1"/>
              <a:t>anaesthesia</a:t>
            </a:r>
            <a:r>
              <a:rPr kumimoji="0" lang="cs-CZ" kern="0" dirty="0"/>
              <a:t>/</a:t>
            </a:r>
            <a:r>
              <a:rPr kumimoji="0" lang="cs-CZ" kern="0" dirty="0" err="1"/>
              <a:t>paraesthesia</a:t>
            </a:r>
            <a:endParaRPr kumimoji="0" lang="cs-CZ" kern="0" dirty="0"/>
          </a:p>
          <a:p>
            <a:r>
              <a:rPr kumimoji="0" lang="cs-CZ" kern="0" dirty="0" err="1" smtClean="0"/>
              <a:t>Back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pain</a:t>
            </a:r>
            <a:r>
              <a:rPr kumimoji="0" lang="cs-CZ" kern="0" dirty="0" smtClean="0"/>
              <a:t> – </a:t>
            </a:r>
            <a:r>
              <a:rPr kumimoji="0" lang="cs-CZ" kern="0" dirty="0" err="1" smtClean="0"/>
              <a:t>neuropathic</a:t>
            </a:r>
            <a:endParaRPr kumimoji="0" lang="cs-CZ" kern="0" dirty="0" smtClean="0"/>
          </a:p>
          <a:p>
            <a:r>
              <a:rPr kumimoji="0" lang="cs-CZ" kern="0" dirty="0" err="1" smtClean="0"/>
              <a:t>Fever</a:t>
            </a:r>
            <a:endParaRPr kumimoji="0" lang="cs-CZ" kern="0" dirty="0" smtClean="0"/>
          </a:p>
          <a:p>
            <a:r>
              <a:rPr kumimoji="0" lang="cs-CZ" kern="0" dirty="0" err="1" smtClean="0"/>
              <a:t>Swelling</a:t>
            </a:r>
            <a:endParaRPr kumimoji="0" lang="cs-CZ" kern="0" dirty="0" smtClean="0"/>
          </a:p>
          <a:p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128023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5470376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err="1" smtClean="0"/>
              <a:t>Anamnesis</a:t>
            </a:r>
            <a:endParaRPr kumimoji="0" lang="cs-CZ" kern="0" dirty="0" smtClean="0"/>
          </a:p>
          <a:p>
            <a:r>
              <a:rPr kumimoji="0" lang="cs-CZ" kern="0" dirty="0" err="1" smtClean="0"/>
              <a:t>Physical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examination</a:t>
            </a:r>
            <a:endParaRPr kumimoji="0" lang="cs-CZ" kern="0" dirty="0" smtClean="0"/>
          </a:p>
          <a:p>
            <a:r>
              <a:rPr kumimoji="0" lang="cs-CZ" kern="0" dirty="0" err="1"/>
              <a:t>Blood</a:t>
            </a:r>
            <a:r>
              <a:rPr kumimoji="0" lang="cs-CZ" kern="0" dirty="0"/>
              <a:t> </a:t>
            </a:r>
            <a:r>
              <a:rPr kumimoji="0" lang="cs-CZ" kern="0" dirty="0" err="1" smtClean="0"/>
              <a:t>chemistry</a:t>
            </a:r>
            <a:r>
              <a:rPr kumimoji="0" lang="cs-CZ" kern="0" dirty="0" smtClean="0"/>
              <a:t> and </a:t>
            </a:r>
            <a:r>
              <a:rPr kumimoji="0" lang="cs-CZ" kern="0" dirty="0" err="1" smtClean="0"/>
              <a:t>count</a:t>
            </a:r>
            <a:endParaRPr kumimoji="0" lang="cs-CZ" kern="0" dirty="0"/>
          </a:p>
          <a:p>
            <a:r>
              <a:rPr kumimoji="0" lang="cs-CZ" kern="0" dirty="0" err="1" smtClean="0"/>
              <a:t>Imaging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methods</a:t>
            </a:r>
            <a:r>
              <a:rPr kumimoji="0" lang="cs-CZ" kern="0" dirty="0" smtClean="0"/>
              <a:t> – X-</a:t>
            </a:r>
            <a:r>
              <a:rPr kumimoji="0" lang="cs-CZ" kern="0" dirty="0" err="1" smtClean="0"/>
              <a:t>ray</a:t>
            </a:r>
            <a:r>
              <a:rPr kumimoji="0" lang="cs-CZ" kern="0" dirty="0" smtClean="0"/>
              <a:t>, US, CT, MRI, …</a:t>
            </a:r>
          </a:p>
          <a:p>
            <a:r>
              <a:rPr kumimoji="0" lang="cs-CZ" kern="0" dirty="0" smtClean="0"/>
              <a:t>EMG</a:t>
            </a:r>
          </a:p>
        </p:txBody>
      </p:sp>
      <p:pic>
        <p:nvPicPr>
          <p:cNvPr id="9218" name="Picture 2" descr="Výsledek obrázku pro exa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30" y="3837341"/>
            <a:ext cx="3412249" cy="25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0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Anamnesis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7558608" cy="382406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err="1" smtClean="0"/>
              <a:t>Both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family</a:t>
            </a:r>
            <a:r>
              <a:rPr kumimoji="0" lang="cs-CZ" kern="0" dirty="0" smtClean="0"/>
              <a:t> and </a:t>
            </a:r>
            <a:r>
              <a:rPr kumimoji="0" lang="cs-CZ" kern="0" dirty="0" err="1" smtClean="0"/>
              <a:t>personal</a:t>
            </a:r>
            <a:endParaRPr kumimoji="0" lang="cs-CZ" kern="0" dirty="0" smtClean="0"/>
          </a:p>
          <a:p>
            <a:r>
              <a:rPr kumimoji="0" lang="cs-CZ" kern="0" dirty="0" err="1" smtClean="0"/>
              <a:t>Thrombosis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embolisation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Atrial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fibrilation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Horminal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contraception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thrombophilia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Tobacco</a:t>
            </a:r>
            <a:r>
              <a:rPr kumimoji="0" lang="cs-CZ" kern="0" dirty="0" smtClean="0"/>
              <a:t> abuse (</a:t>
            </a:r>
            <a:r>
              <a:rPr kumimoji="0" lang="cs-CZ" kern="0" dirty="0" err="1" smtClean="0"/>
              <a:t>passive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too</a:t>
            </a:r>
            <a:r>
              <a:rPr kumimoji="0" lang="cs-CZ" kern="0" dirty="0" smtClean="0"/>
              <a:t>)…</a:t>
            </a:r>
            <a:endParaRPr kumimoji="0" lang="cs-CZ" kern="0" dirty="0" smtClean="0"/>
          </a:p>
          <a:p>
            <a:r>
              <a:rPr kumimoji="0" lang="cs-CZ" kern="0" dirty="0" err="1" smtClean="0"/>
              <a:t>Daily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routines</a:t>
            </a:r>
            <a:r>
              <a:rPr kumimoji="0" lang="cs-CZ" kern="0" dirty="0" smtClean="0"/>
              <a:t>, </a:t>
            </a:r>
            <a:r>
              <a:rPr kumimoji="0" lang="cs-CZ" kern="0" dirty="0" err="1" smtClean="0"/>
              <a:t>occupational</a:t>
            </a:r>
            <a:r>
              <a:rPr kumimoji="0" lang="cs-CZ" kern="0" dirty="0" smtClean="0"/>
              <a:t> </a:t>
            </a:r>
            <a:r>
              <a:rPr kumimoji="0" lang="cs-CZ" kern="0" dirty="0" err="1" smtClean="0"/>
              <a:t>anamnesis</a:t>
            </a:r>
            <a:r>
              <a:rPr kumimoji="0" lang="cs-CZ" kern="0" dirty="0" smtClean="0"/>
              <a:t>, trauma</a:t>
            </a:r>
          </a:p>
          <a:p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86570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685800" y="1484784"/>
            <a:ext cx="7702624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sz="2800" kern="0" dirty="0" err="1" smtClean="0"/>
              <a:t>Colour</a:t>
            </a:r>
            <a:endParaRPr kumimoji="0" lang="cs-CZ" sz="2800" kern="0" dirty="0" smtClean="0"/>
          </a:p>
          <a:p>
            <a:r>
              <a:rPr kumimoji="0" lang="cs-CZ" sz="2800" kern="0" dirty="0" err="1" smtClean="0"/>
              <a:t>Temperature</a:t>
            </a:r>
            <a:endParaRPr kumimoji="0" lang="cs-CZ" sz="2800" kern="0" dirty="0" smtClean="0"/>
          </a:p>
          <a:p>
            <a:r>
              <a:rPr kumimoji="0" lang="cs-CZ" sz="2800" kern="0" dirty="0" err="1" smtClean="0"/>
              <a:t>Swelling</a:t>
            </a:r>
            <a:endParaRPr kumimoji="0" lang="cs-CZ" sz="2800" kern="0" dirty="0" smtClean="0"/>
          </a:p>
          <a:p>
            <a:r>
              <a:rPr kumimoji="0" lang="cs-CZ" sz="2800" kern="0" dirty="0" smtClean="0"/>
              <a:t>Joint </a:t>
            </a:r>
            <a:r>
              <a:rPr kumimoji="0" lang="cs-CZ" sz="2800" kern="0" dirty="0" err="1" smtClean="0"/>
              <a:t>pain</a:t>
            </a:r>
            <a:r>
              <a:rPr kumimoji="0" lang="cs-CZ" sz="2800" kern="0" dirty="0" smtClean="0"/>
              <a:t>, </a:t>
            </a:r>
            <a:r>
              <a:rPr kumimoji="0" lang="cs-CZ" sz="2800" kern="0" dirty="0" err="1" smtClean="0"/>
              <a:t>extent</a:t>
            </a:r>
            <a:r>
              <a:rPr kumimoji="0" lang="cs-CZ" sz="2800" kern="0" dirty="0" smtClean="0"/>
              <a:t> </a:t>
            </a:r>
            <a:r>
              <a:rPr kumimoji="0" lang="cs-CZ" sz="2800" kern="0" dirty="0" err="1" smtClean="0"/>
              <a:t>of</a:t>
            </a:r>
            <a:r>
              <a:rPr kumimoji="0" lang="cs-CZ" sz="2800" kern="0" dirty="0" smtClean="0"/>
              <a:t> </a:t>
            </a:r>
            <a:r>
              <a:rPr kumimoji="0" lang="cs-CZ" sz="2800" kern="0" dirty="0" err="1" smtClean="0"/>
              <a:t>movements</a:t>
            </a:r>
            <a:r>
              <a:rPr kumimoji="0" lang="cs-CZ" sz="2800" kern="0" dirty="0" smtClean="0"/>
              <a:t>, </a:t>
            </a:r>
            <a:r>
              <a:rPr kumimoji="0" lang="cs-CZ" sz="2800" kern="0" dirty="0" err="1" smtClean="0"/>
              <a:t>fluctuation</a:t>
            </a:r>
            <a:r>
              <a:rPr kumimoji="0" lang="cs-CZ" sz="2800" kern="0" dirty="0" smtClean="0"/>
              <a:t>, </a:t>
            </a:r>
            <a:r>
              <a:rPr kumimoji="0" lang="cs-CZ" sz="2800" kern="0" dirty="0" err="1" smtClean="0"/>
              <a:t>balottement</a:t>
            </a:r>
            <a:endParaRPr kumimoji="0" lang="cs-CZ" sz="2800" kern="0" dirty="0" smtClean="0"/>
          </a:p>
          <a:p>
            <a:r>
              <a:rPr kumimoji="0" lang="cs-CZ" sz="2800" kern="0" dirty="0" err="1" smtClean="0"/>
              <a:t>Pulsations</a:t>
            </a:r>
            <a:endParaRPr kumimoji="0" lang="cs-CZ" sz="2800" kern="0" dirty="0" smtClean="0"/>
          </a:p>
          <a:p>
            <a:r>
              <a:rPr kumimoji="0" lang="cs-CZ" sz="2800" kern="0" dirty="0" err="1" smtClean="0"/>
              <a:t>Signs</a:t>
            </a:r>
            <a:r>
              <a:rPr kumimoji="0" lang="cs-CZ" sz="2800" kern="0" dirty="0" smtClean="0"/>
              <a:t> </a:t>
            </a:r>
            <a:r>
              <a:rPr kumimoji="0" lang="cs-CZ" sz="2800" kern="0" dirty="0" err="1" smtClean="0"/>
              <a:t>of</a:t>
            </a:r>
            <a:r>
              <a:rPr kumimoji="0" lang="cs-CZ" sz="2800" kern="0" dirty="0" smtClean="0"/>
              <a:t> DVT</a:t>
            </a:r>
          </a:p>
          <a:p>
            <a:r>
              <a:rPr kumimoji="0" lang="cs-CZ" sz="2800" kern="0" dirty="0" err="1" smtClean="0"/>
              <a:t>Neurologic</a:t>
            </a:r>
            <a:r>
              <a:rPr kumimoji="0" lang="cs-CZ" sz="2800" kern="0" dirty="0" smtClean="0"/>
              <a:t> </a:t>
            </a:r>
            <a:r>
              <a:rPr kumimoji="0" lang="cs-CZ" sz="2800" kern="0" dirty="0" err="1" smtClean="0"/>
              <a:t>tests</a:t>
            </a:r>
            <a:r>
              <a:rPr kumimoji="0" lang="cs-CZ" sz="2800" kern="0" dirty="0" smtClean="0"/>
              <a:t> – </a:t>
            </a:r>
            <a:r>
              <a:rPr kumimoji="0" lang="cs-CZ" sz="2800" kern="0" dirty="0" err="1" smtClean="0"/>
              <a:t>Lassegue</a:t>
            </a:r>
            <a:r>
              <a:rPr kumimoji="0" lang="cs-CZ" sz="2800" kern="0" dirty="0" smtClean="0"/>
              <a:t>, </a:t>
            </a:r>
            <a:r>
              <a:rPr kumimoji="0" lang="cs-CZ" sz="2800" kern="0" dirty="0" err="1" smtClean="0"/>
              <a:t>irritation</a:t>
            </a:r>
            <a:r>
              <a:rPr kumimoji="0" lang="cs-CZ" sz="2800" kern="0" dirty="0" smtClean="0"/>
              <a:t> </a:t>
            </a:r>
            <a:r>
              <a:rPr kumimoji="0" lang="cs-CZ" sz="2800" kern="0" dirty="0" err="1" smtClean="0"/>
              <a:t>or</a:t>
            </a:r>
            <a:r>
              <a:rPr kumimoji="0" lang="cs-CZ" sz="2800" kern="0" dirty="0" smtClean="0"/>
              <a:t> </a:t>
            </a:r>
            <a:r>
              <a:rPr kumimoji="0" lang="cs-CZ" sz="2800" kern="0" dirty="0" err="1" smtClean="0"/>
              <a:t>depreciation</a:t>
            </a:r>
            <a:endParaRPr kumimoji="0" lang="cs-CZ" sz="2800" kern="0" dirty="0" smtClean="0"/>
          </a:p>
          <a:p>
            <a:r>
              <a:rPr kumimoji="0" lang="cs-CZ" sz="2800" kern="0" dirty="0" err="1" smtClean="0"/>
              <a:t>Treadmill</a:t>
            </a:r>
            <a:r>
              <a:rPr kumimoji="0" lang="cs-CZ" sz="2800" kern="0" dirty="0" smtClean="0"/>
              <a:t> test</a:t>
            </a:r>
            <a:endParaRPr kumimoji="0"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86570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chemistry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755576" y="1981200"/>
            <a:ext cx="4896544" cy="37520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smtClean="0"/>
              <a:t>DD, LD, myoglobine</a:t>
            </a:r>
          </a:p>
          <a:p>
            <a:r>
              <a:rPr kumimoji="0" lang="cs-CZ" kern="0" dirty="0" smtClean="0"/>
              <a:t>CRP, Leu, ASLO, CIK, ANA</a:t>
            </a:r>
          </a:p>
          <a:p>
            <a:r>
              <a:rPr kumimoji="0" lang="cs-CZ" kern="0" dirty="0" err="1" smtClean="0"/>
              <a:t>Uric</a:t>
            </a:r>
            <a:r>
              <a:rPr kumimoji="0" lang="cs-CZ" kern="0" dirty="0" smtClean="0"/>
              <a:t> acid</a:t>
            </a:r>
          </a:p>
          <a:p>
            <a:r>
              <a:rPr kumimoji="0" lang="cs-CZ" kern="0" dirty="0" smtClean="0"/>
              <a:t>ABR, Ca, Mg.</a:t>
            </a:r>
          </a:p>
          <a:p>
            <a:r>
              <a:rPr kumimoji="0" lang="cs-CZ" kern="0" dirty="0" err="1" smtClean="0"/>
              <a:t>Calcitonine</a:t>
            </a:r>
            <a:r>
              <a:rPr kumimoji="0" lang="cs-CZ" kern="0" dirty="0" smtClean="0"/>
              <a:t>, Parathormone</a:t>
            </a:r>
            <a:endParaRPr kumimoji="0" lang="cs-CZ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1"/>
            <a:ext cx="3609423" cy="26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0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724973"/>
            <a:ext cx="5389984" cy="25352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Differential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r>
              <a:rPr lang="cs-CZ" dirty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ALL </a:t>
            </a:r>
            <a:r>
              <a:rPr lang="cs-CZ" dirty="0" err="1" smtClean="0"/>
              <a:t>physicians</a:t>
            </a:r>
            <a:endParaRPr lang="cs-CZ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3861048"/>
            <a:ext cx="4968602" cy="2232248"/>
          </a:xfrm>
          <a:solidFill>
            <a:schemeClr val="bg1">
              <a:lumMod val="20000"/>
              <a:lumOff val="80000"/>
              <a:alpha val="44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3200" dirty="0" err="1" smtClean="0"/>
              <a:t>The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specific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treatment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of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the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particular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disease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the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ablity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physician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with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the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particular</a:t>
            </a:r>
            <a:r>
              <a:rPr lang="cs-CZ" altLang="cs-CZ" sz="3200" dirty="0" smtClean="0"/>
              <a:t> speciality</a:t>
            </a:r>
          </a:p>
        </p:txBody>
      </p:sp>
      <p:pic>
        <p:nvPicPr>
          <p:cNvPr id="1028" name="Picture 4" descr="Výsledek obrázku pro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43" y="3933056"/>
            <a:ext cx="2476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diagn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43" y="1124744"/>
            <a:ext cx="24765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Imaging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971600" y="2276872"/>
            <a:ext cx="4246240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smtClean="0"/>
              <a:t>US</a:t>
            </a:r>
          </a:p>
          <a:p>
            <a:r>
              <a:rPr kumimoji="0" lang="cs-CZ" kern="0" dirty="0" err="1" smtClean="0"/>
              <a:t>CTAg</a:t>
            </a:r>
            <a:endParaRPr kumimoji="0" lang="cs-CZ" kern="0" dirty="0" smtClean="0"/>
          </a:p>
          <a:p>
            <a:r>
              <a:rPr kumimoji="0" lang="cs-CZ" kern="0" dirty="0" smtClean="0"/>
              <a:t>MRI</a:t>
            </a:r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86570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9ED1C5-6A44-4A85-8B3D-5531D1EC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Neurologic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 txBox="1">
            <a:spLocks/>
          </p:cNvSpPr>
          <p:nvPr/>
        </p:nvSpPr>
        <p:spPr>
          <a:xfrm>
            <a:off x="1475656" y="2015613"/>
            <a:ext cx="4246240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cs-CZ" kern="0" dirty="0" smtClean="0"/>
              <a:t>EMG</a:t>
            </a:r>
            <a:endParaRPr kumimoji="0" lang="cs-CZ" kern="0" dirty="0"/>
          </a:p>
        </p:txBody>
      </p:sp>
    </p:spTree>
    <p:extLst>
      <p:ext uri="{BB962C8B-B14F-4D97-AF65-F5344CB8AC3E}">
        <p14:creationId xmlns:p14="http://schemas.microsoft.com/office/powerpoint/2010/main" val="86570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52A67E-C475-4CFD-B5F9-AE9E2184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6660232" cy="1143000"/>
          </a:xfrm>
        </p:spPr>
        <p:txBody>
          <a:bodyPr/>
          <a:lstStyle/>
          <a:p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finish</a:t>
            </a:r>
            <a:r>
              <a:rPr lang="cs-CZ" dirty="0" smtClean="0"/>
              <a:t> </a:t>
            </a:r>
            <a:r>
              <a:rPr lang="cs-CZ" dirty="0">
                <a:sym typeface="Wingdings" panose="05000000000000000000" pitchFamily="2" charset="2"/>
              </a:rPr>
              <a:t>  </a:t>
            </a:r>
            <a:endParaRPr lang="cs-CZ" dirty="0"/>
          </a:p>
        </p:txBody>
      </p:sp>
      <p:pic>
        <p:nvPicPr>
          <p:cNvPr id="4" name="Obrázek 1">
            <a:extLst>
              <a:ext uri="{FF2B5EF4-FFF2-40B4-BE49-F238E27FC236}">
                <a16:creationId xmlns="" xmlns:a16="http://schemas.microsoft.com/office/drawing/2014/main" id="{65F15F6C-AC7F-4513-AAD9-5A464D224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52600"/>
            <a:ext cx="7385170" cy="38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7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18875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DD </a:t>
            </a:r>
            <a:r>
              <a:rPr lang="cs-CZ" dirty="0" err="1" smtClean="0"/>
              <a:t>is</a:t>
            </a:r>
            <a:r>
              <a:rPr lang="cs-CZ" dirty="0" smtClean="0"/>
              <a:t> reverse to </a:t>
            </a:r>
            <a:r>
              <a:rPr lang="cs-CZ" dirty="0" err="1" smtClean="0"/>
              <a:t>learning</a:t>
            </a:r>
            <a:endParaRPr lang="cs-CZ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564904"/>
            <a:ext cx="5400526" cy="3383880"/>
          </a:xfrm>
          <a:solidFill>
            <a:schemeClr val="bg1">
              <a:lumMod val="20000"/>
              <a:lumOff val="80000"/>
              <a:alpha val="44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err="1" smtClean="0"/>
              <a:t>Learning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starts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organ </a:t>
            </a:r>
            <a:r>
              <a:rPr lang="cs-CZ" altLang="cs-CZ" dirty="0" err="1" smtClean="0"/>
              <a:t>systems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gets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deeper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different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pathologies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deifferent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symptoms</a:t>
            </a:r>
            <a:endParaRPr lang="cs-CZ" alt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DD – </a:t>
            </a:r>
            <a:r>
              <a:rPr lang="cs-CZ" altLang="cs-CZ" dirty="0" err="1" smtClean="0"/>
              <a:t>starts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</a:t>
            </a:r>
            <a:r>
              <a:rPr lang="cs-CZ" altLang="cs-CZ" dirty="0"/>
              <a:t> </a:t>
            </a:r>
            <a:r>
              <a:rPr lang="cs-CZ" altLang="cs-CZ" dirty="0" smtClean="0"/>
              <a:t>a symptom and </a:t>
            </a:r>
            <a:r>
              <a:rPr lang="cs-CZ" altLang="cs-CZ" dirty="0" err="1" smtClean="0"/>
              <a:t>tries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find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origin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diseae</a:t>
            </a:r>
            <a:endParaRPr lang="cs-CZ" altLang="cs-CZ" dirty="0" smtClean="0"/>
          </a:p>
        </p:txBody>
      </p:sp>
      <p:pic>
        <p:nvPicPr>
          <p:cNvPr id="3074" name="Picture 2" descr="Výsledek obrázku pro det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54" y="2564904"/>
            <a:ext cx="2808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2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4176464" cy="2808312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Leading</a:t>
            </a:r>
            <a:r>
              <a:rPr lang="cs-CZ" sz="3600" dirty="0" smtClean="0"/>
              <a:t> Symptom</a:t>
            </a:r>
            <a:br>
              <a:rPr lang="cs-CZ" sz="3600" dirty="0" smtClean="0"/>
            </a:br>
            <a:r>
              <a:rPr lang="cs-CZ" sz="3600" dirty="0" err="1" smtClean="0"/>
              <a:t>vs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Accompanying</a:t>
            </a:r>
            <a:r>
              <a:rPr lang="cs-CZ" sz="3600" dirty="0" smtClean="0"/>
              <a:t> </a:t>
            </a:r>
            <a:r>
              <a:rPr lang="cs-CZ" sz="3600" dirty="0" err="1" smtClean="0"/>
              <a:t>symtpoms</a:t>
            </a:r>
            <a:endParaRPr lang="cs-CZ" sz="3600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923928" y="836712"/>
            <a:ext cx="4880988" cy="3024336"/>
          </a:xfrm>
          <a:solidFill>
            <a:schemeClr val="bg1">
              <a:lumMod val="20000"/>
              <a:lumOff val="80000"/>
              <a:alpha val="44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2400" dirty="0" err="1" smtClean="0"/>
              <a:t>e.g</a:t>
            </a:r>
            <a:r>
              <a:rPr lang="cs-CZ" altLang="cs-CZ" sz="2400" dirty="0" smtClean="0"/>
              <a:t>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2400" dirty="0" smtClean="0"/>
              <a:t>PAIN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2400" dirty="0" smtClean="0"/>
              <a:t>Vs. </a:t>
            </a:r>
            <a:endParaRPr lang="cs-CZ" altLang="cs-CZ" sz="24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2400" dirty="0" err="1" smtClean="0"/>
              <a:t>Local</a:t>
            </a:r>
            <a:r>
              <a:rPr lang="cs-CZ" altLang="cs-CZ" sz="2400" dirty="0" smtClean="0"/>
              <a:t> – mobility, </a:t>
            </a:r>
            <a:r>
              <a:rPr lang="cs-CZ" altLang="cs-CZ" sz="2400" dirty="0" err="1" smtClean="0"/>
              <a:t>neural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disorder</a:t>
            </a:r>
            <a:r>
              <a:rPr lang="cs-CZ" altLang="cs-CZ" sz="2400" dirty="0" smtClean="0"/>
              <a:t>, skin </a:t>
            </a:r>
            <a:r>
              <a:rPr lang="cs-CZ" altLang="cs-CZ" sz="2400" dirty="0" err="1" smtClean="0"/>
              <a:t>colour</a:t>
            </a:r>
            <a:r>
              <a:rPr lang="cs-CZ" altLang="cs-CZ" sz="2400" dirty="0" smtClean="0"/>
              <a:t> and </a:t>
            </a:r>
            <a:r>
              <a:rPr lang="cs-CZ" altLang="cs-CZ" sz="2400" dirty="0" err="1" smtClean="0"/>
              <a:t>temperature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gathering</a:t>
            </a:r>
            <a:endParaRPr lang="cs-CZ" altLang="cs-CZ" sz="24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2400" dirty="0" err="1" smtClean="0"/>
              <a:t>Distant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fever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headache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back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pain</a:t>
            </a:r>
            <a:r>
              <a:rPr lang="cs-CZ" altLang="cs-CZ" sz="2400" dirty="0" smtClean="0"/>
              <a:t>…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11838"/>
            <a:ext cx="4968552" cy="26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5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18875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Exclude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threatening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endParaRPr lang="cs-CZ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3356992"/>
            <a:ext cx="7467600" cy="2376661"/>
          </a:xfrm>
          <a:solidFill>
            <a:schemeClr val="bg1">
              <a:lumMod val="20000"/>
              <a:lumOff val="80000"/>
              <a:alpha val="44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3200" dirty="0" err="1" smtClean="0"/>
              <a:t>Critical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ischaemia</a:t>
            </a:r>
            <a:endParaRPr lang="cs-CZ" altLang="cs-CZ" sz="32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3200" dirty="0" err="1" smtClean="0"/>
              <a:t>Deep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venous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thrombosis</a:t>
            </a:r>
            <a:endParaRPr lang="cs-CZ" altLang="cs-CZ" sz="32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altLang="cs-CZ" sz="3200" dirty="0" smtClean="0"/>
              <a:t>Syndrome </a:t>
            </a:r>
            <a:r>
              <a:rPr lang="cs-CZ" altLang="cs-CZ" sz="3200" dirty="0" err="1" smtClean="0"/>
              <a:t>of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cauda</a:t>
            </a:r>
            <a:endParaRPr lang="cs-CZ" altLang="cs-CZ" sz="3200" dirty="0" smtClean="0"/>
          </a:p>
        </p:txBody>
      </p:sp>
      <p:sp>
        <p:nvSpPr>
          <p:cNvPr id="7172" name="Line 1029"/>
          <p:cNvSpPr>
            <a:spLocks noChangeShapeType="1"/>
          </p:cNvSpPr>
          <p:nvPr/>
        </p:nvSpPr>
        <p:spPr bwMode="auto">
          <a:xfrm>
            <a:off x="4114800" y="1219200"/>
            <a:ext cx="5029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1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764704"/>
            <a:ext cx="4572000" cy="50598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•</a:t>
            </a:r>
            <a:r>
              <a:rPr lang="cs-CZ" sz="1800" dirty="0"/>
              <a:t>Achilles </a:t>
            </a:r>
            <a:r>
              <a:rPr lang="cs-CZ" sz="1800" dirty="0" err="1"/>
              <a:t>tendinitis</a:t>
            </a:r>
            <a:r>
              <a:rPr lang="cs-CZ" sz="1800" dirty="0"/>
              <a:t> </a:t>
            </a:r>
          </a:p>
          <a:p>
            <a:r>
              <a:rPr lang="cs-CZ" sz="1800" dirty="0"/>
              <a:t>•Achilles </a:t>
            </a:r>
            <a:r>
              <a:rPr lang="cs-CZ" sz="1800" dirty="0" err="1"/>
              <a:t>tendon</a:t>
            </a:r>
            <a:r>
              <a:rPr lang="cs-CZ" sz="1800" dirty="0"/>
              <a:t> </a:t>
            </a:r>
            <a:r>
              <a:rPr lang="cs-CZ" sz="1800" dirty="0" err="1"/>
              <a:t>rupture</a:t>
            </a:r>
            <a:r>
              <a:rPr lang="cs-CZ" sz="1800" dirty="0"/>
              <a:t> </a:t>
            </a:r>
          </a:p>
          <a:p>
            <a:r>
              <a:rPr lang="cs-CZ" sz="1800" dirty="0"/>
              <a:t>•ACL </a:t>
            </a:r>
            <a:r>
              <a:rPr lang="cs-CZ" sz="1800" dirty="0" err="1"/>
              <a:t>injury</a:t>
            </a:r>
            <a:r>
              <a:rPr lang="cs-CZ" sz="1800" dirty="0"/>
              <a:t> (</a:t>
            </a:r>
            <a:r>
              <a:rPr lang="cs-CZ" sz="1800" dirty="0" err="1"/>
              <a:t>tearing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anterior</a:t>
            </a:r>
            <a:r>
              <a:rPr lang="cs-CZ" sz="1800" dirty="0"/>
              <a:t> </a:t>
            </a:r>
            <a:r>
              <a:rPr lang="cs-CZ" sz="1800" dirty="0" err="1"/>
              <a:t>cruciate</a:t>
            </a:r>
            <a:r>
              <a:rPr lang="cs-CZ" sz="1800" dirty="0"/>
              <a:t> </a:t>
            </a:r>
            <a:r>
              <a:rPr lang="cs-CZ" sz="1800" dirty="0" err="1"/>
              <a:t>ligament</a:t>
            </a:r>
            <a:r>
              <a:rPr lang="cs-CZ" sz="1800" dirty="0"/>
              <a:t> in </a:t>
            </a:r>
            <a:r>
              <a:rPr lang="cs-CZ" sz="1800" dirty="0" err="1"/>
              <a:t>your</a:t>
            </a:r>
            <a:r>
              <a:rPr lang="cs-CZ" sz="1800" dirty="0"/>
              <a:t> </a:t>
            </a:r>
            <a:r>
              <a:rPr lang="cs-CZ" sz="1800" dirty="0" err="1"/>
              <a:t>knee</a:t>
            </a:r>
            <a:r>
              <a:rPr lang="cs-CZ" sz="1800" dirty="0"/>
              <a:t>)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Ankylosing</a:t>
            </a:r>
            <a:r>
              <a:rPr lang="cs-CZ" sz="1800" dirty="0"/>
              <a:t> </a:t>
            </a:r>
            <a:r>
              <a:rPr lang="cs-CZ" sz="1800" dirty="0" err="1"/>
              <a:t>spondylitis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Baker's</a:t>
            </a:r>
            <a:r>
              <a:rPr lang="cs-CZ" sz="1800" dirty="0"/>
              <a:t> cyst </a:t>
            </a:r>
          </a:p>
          <a:p>
            <a:r>
              <a:rPr lang="cs-CZ" sz="1800" dirty="0"/>
              <a:t>•Bone </a:t>
            </a:r>
            <a:r>
              <a:rPr lang="cs-CZ" sz="1800" dirty="0" err="1"/>
              <a:t>cancer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Broken</a:t>
            </a:r>
            <a:r>
              <a:rPr lang="cs-CZ" sz="1800" dirty="0"/>
              <a:t> leg </a:t>
            </a:r>
          </a:p>
          <a:p>
            <a:r>
              <a:rPr lang="cs-CZ" sz="1800" dirty="0"/>
              <a:t>•Bursitis (joint </a:t>
            </a:r>
            <a:r>
              <a:rPr lang="cs-CZ" sz="1800" dirty="0" err="1"/>
              <a:t>inflammation</a:t>
            </a:r>
            <a:r>
              <a:rPr lang="cs-CZ" sz="1800" dirty="0"/>
              <a:t>)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Chronic</a:t>
            </a:r>
            <a:r>
              <a:rPr lang="cs-CZ" sz="1800" dirty="0"/>
              <a:t> </a:t>
            </a:r>
            <a:r>
              <a:rPr lang="cs-CZ" sz="1800" dirty="0" err="1"/>
              <a:t>exertional</a:t>
            </a:r>
            <a:r>
              <a:rPr lang="cs-CZ" sz="1800" dirty="0"/>
              <a:t> </a:t>
            </a:r>
            <a:r>
              <a:rPr lang="cs-CZ" sz="1800" dirty="0" err="1"/>
              <a:t>compartment</a:t>
            </a:r>
            <a:r>
              <a:rPr lang="cs-CZ" sz="1800" dirty="0"/>
              <a:t> syndrome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Claudication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Deep</a:t>
            </a:r>
            <a:r>
              <a:rPr lang="cs-CZ" sz="1800" dirty="0"/>
              <a:t> </a:t>
            </a:r>
            <a:r>
              <a:rPr lang="cs-CZ" sz="1800" dirty="0" err="1"/>
              <a:t>vein</a:t>
            </a:r>
            <a:r>
              <a:rPr lang="cs-CZ" sz="1800" dirty="0"/>
              <a:t> </a:t>
            </a:r>
            <a:r>
              <a:rPr lang="cs-CZ" sz="1800" dirty="0" err="1"/>
              <a:t>thrombosis</a:t>
            </a:r>
            <a:r>
              <a:rPr lang="cs-CZ" sz="1800" dirty="0"/>
              <a:t> (DVT)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Gout</a:t>
            </a:r>
            <a:r>
              <a:rPr lang="cs-CZ" sz="1800" dirty="0"/>
              <a:t> (arthritis </a:t>
            </a:r>
            <a:r>
              <a:rPr lang="cs-CZ" sz="1800" dirty="0" err="1"/>
              <a:t>related</a:t>
            </a:r>
            <a:r>
              <a:rPr lang="cs-CZ" sz="1800" dirty="0"/>
              <a:t> to </a:t>
            </a:r>
            <a:r>
              <a:rPr lang="cs-CZ" sz="1800" dirty="0" err="1"/>
              <a:t>excess</a:t>
            </a:r>
            <a:r>
              <a:rPr lang="cs-CZ" sz="1800" dirty="0"/>
              <a:t> </a:t>
            </a:r>
            <a:r>
              <a:rPr lang="cs-CZ" sz="1800" dirty="0" err="1"/>
              <a:t>uric</a:t>
            </a:r>
            <a:r>
              <a:rPr lang="cs-CZ" sz="1800" dirty="0"/>
              <a:t> acid)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Growing</a:t>
            </a:r>
            <a:r>
              <a:rPr lang="cs-CZ" sz="1800" dirty="0"/>
              <a:t> </a:t>
            </a:r>
            <a:r>
              <a:rPr lang="cs-CZ" sz="1800" dirty="0" err="1"/>
              <a:t>pains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Growth</a:t>
            </a:r>
            <a:r>
              <a:rPr lang="cs-CZ" sz="1800" dirty="0"/>
              <a:t> plate </a:t>
            </a:r>
            <a:r>
              <a:rPr lang="cs-CZ" sz="1800" dirty="0" err="1"/>
              <a:t>fractures</a:t>
            </a:r>
            <a:r>
              <a:rPr lang="cs-CZ" sz="1800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628800"/>
            <a:ext cx="4572000" cy="48567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 err="1"/>
              <a:t>Hamstring</a:t>
            </a:r>
            <a:r>
              <a:rPr lang="cs-CZ" sz="1800" dirty="0"/>
              <a:t> </a:t>
            </a:r>
            <a:r>
              <a:rPr lang="cs-CZ" sz="1800" dirty="0" err="1"/>
              <a:t>injury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Herniated</a:t>
            </a:r>
            <a:r>
              <a:rPr lang="cs-CZ" sz="1800" dirty="0"/>
              <a:t> disk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Infection</a:t>
            </a:r>
            <a:endParaRPr lang="cs-CZ" sz="1800" dirty="0"/>
          </a:p>
          <a:p>
            <a:r>
              <a:rPr lang="cs-CZ" sz="1800" dirty="0"/>
              <a:t>•</a:t>
            </a:r>
            <a:r>
              <a:rPr lang="cs-CZ" sz="1800" dirty="0" err="1"/>
              <a:t>Juvenile</a:t>
            </a:r>
            <a:r>
              <a:rPr lang="cs-CZ" sz="1800" dirty="0"/>
              <a:t> </a:t>
            </a:r>
            <a:r>
              <a:rPr lang="cs-CZ" sz="1800" dirty="0" err="1"/>
              <a:t>idiopathic</a:t>
            </a:r>
            <a:r>
              <a:rPr lang="cs-CZ" sz="1800" dirty="0"/>
              <a:t> arthritis (</a:t>
            </a:r>
            <a:r>
              <a:rPr lang="cs-CZ" sz="1800" dirty="0" err="1"/>
              <a:t>formerly</a:t>
            </a:r>
            <a:r>
              <a:rPr lang="cs-CZ" sz="1800" dirty="0"/>
              <a:t> </a:t>
            </a:r>
            <a:r>
              <a:rPr lang="cs-CZ" sz="1800" dirty="0" err="1"/>
              <a:t>known</a:t>
            </a:r>
            <a:r>
              <a:rPr lang="cs-CZ" sz="1800" dirty="0"/>
              <a:t> as </a:t>
            </a:r>
            <a:r>
              <a:rPr lang="cs-CZ" sz="1800" dirty="0" err="1"/>
              <a:t>juvenile</a:t>
            </a:r>
            <a:r>
              <a:rPr lang="cs-CZ" sz="1800" dirty="0"/>
              <a:t> </a:t>
            </a:r>
            <a:r>
              <a:rPr lang="cs-CZ" sz="1800" dirty="0" err="1"/>
              <a:t>rheumatoid</a:t>
            </a:r>
            <a:r>
              <a:rPr lang="cs-CZ" sz="1800" dirty="0"/>
              <a:t> arthritis)</a:t>
            </a:r>
          </a:p>
          <a:p>
            <a:r>
              <a:rPr lang="cs-CZ" sz="1800" dirty="0" err="1" smtClean="0"/>
              <a:t>Knee</a:t>
            </a:r>
            <a:r>
              <a:rPr lang="cs-CZ" sz="1800" dirty="0" smtClean="0"/>
              <a:t> </a:t>
            </a:r>
            <a:r>
              <a:rPr lang="cs-CZ" sz="1800" dirty="0"/>
              <a:t>bursitis (</a:t>
            </a:r>
            <a:r>
              <a:rPr lang="cs-CZ" sz="1800" dirty="0" err="1"/>
              <a:t>inflammation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fluid-</a:t>
            </a:r>
            <a:r>
              <a:rPr lang="cs-CZ" sz="1800" dirty="0" err="1"/>
              <a:t>filled</a:t>
            </a:r>
            <a:r>
              <a:rPr lang="cs-CZ" sz="1800" dirty="0"/>
              <a:t> </a:t>
            </a:r>
            <a:r>
              <a:rPr lang="cs-CZ" sz="1800" dirty="0" err="1"/>
              <a:t>sacs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knee</a:t>
            </a:r>
            <a:r>
              <a:rPr lang="cs-CZ" sz="1800" dirty="0"/>
              <a:t> joint)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Legg-Calve-Perthes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Meralgia</a:t>
            </a:r>
            <a:r>
              <a:rPr lang="cs-CZ" sz="1800" dirty="0"/>
              <a:t> </a:t>
            </a:r>
            <a:r>
              <a:rPr lang="cs-CZ" sz="1800" dirty="0" err="1"/>
              <a:t>paresthetica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Muscle</a:t>
            </a:r>
            <a:r>
              <a:rPr lang="cs-CZ" sz="1800" dirty="0"/>
              <a:t> </a:t>
            </a:r>
            <a:r>
              <a:rPr lang="cs-CZ" sz="1800" dirty="0" err="1"/>
              <a:t>cramp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Muscle</a:t>
            </a:r>
            <a:r>
              <a:rPr lang="cs-CZ" sz="1800" dirty="0"/>
              <a:t> </a:t>
            </a:r>
            <a:r>
              <a:rPr lang="cs-CZ" sz="1800" dirty="0" err="1"/>
              <a:t>strain</a:t>
            </a:r>
            <a:endParaRPr lang="cs-CZ" sz="1800" dirty="0"/>
          </a:p>
          <a:p>
            <a:r>
              <a:rPr lang="cs-CZ" sz="1800" dirty="0"/>
              <a:t>•Night leg </a:t>
            </a:r>
            <a:r>
              <a:rPr lang="cs-CZ" sz="1800" dirty="0" err="1"/>
              <a:t>cramps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Osgood-Schlatter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Osteoarthritis</a:t>
            </a:r>
            <a:r>
              <a:rPr lang="cs-CZ" sz="1800" dirty="0"/>
              <a:t> (</a:t>
            </a:r>
            <a:r>
              <a:rPr lang="cs-CZ" sz="1800" dirty="0" err="1"/>
              <a:t>disease</a:t>
            </a:r>
            <a:r>
              <a:rPr lang="cs-CZ" sz="1800" dirty="0"/>
              <a:t> </a:t>
            </a:r>
            <a:r>
              <a:rPr lang="cs-CZ" sz="1800" dirty="0" err="1"/>
              <a:t>causing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breakdown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joints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BFA43552-FA38-47E9-BC11-4DB1B421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656"/>
            <a:ext cx="7772400" cy="1143000"/>
          </a:xfrm>
        </p:spPr>
        <p:txBody>
          <a:bodyPr/>
          <a:lstStyle/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14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26039" y="1268760"/>
            <a:ext cx="379816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/>
              <a:t>Osteochondritis</a:t>
            </a:r>
            <a:r>
              <a:rPr lang="cs-CZ" sz="1800" dirty="0"/>
              <a:t> </a:t>
            </a:r>
            <a:r>
              <a:rPr lang="cs-CZ" sz="1800" dirty="0" err="1"/>
              <a:t>dissecans</a:t>
            </a:r>
            <a:r>
              <a:rPr lang="cs-CZ" sz="1800" dirty="0"/>
              <a:t> </a:t>
            </a:r>
          </a:p>
          <a:p>
            <a:r>
              <a:rPr lang="cs-CZ" sz="1800" dirty="0"/>
              <a:t>•Osteomyelitis (a bone </a:t>
            </a:r>
            <a:r>
              <a:rPr lang="cs-CZ" sz="1800" dirty="0" err="1"/>
              <a:t>infection</a:t>
            </a:r>
            <a:r>
              <a:rPr lang="cs-CZ" sz="1800" dirty="0"/>
              <a:t>)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Paget's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bone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Patellar</a:t>
            </a:r>
            <a:r>
              <a:rPr lang="cs-CZ" sz="1800" dirty="0"/>
              <a:t> </a:t>
            </a:r>
            <a:r>
              <a:rPr lang="cs-CZ" sz="1800" dirty="0" err="1"/>
              <a:t>tendinitis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Patellofemoral</a:t>
            </a:r>
            <a:r>
              <a:rPr lang="cs-CZ" sz="1800" dirty="0"/>
              <a:t> </a:t>
            </a:r>
            <a:r>
              <a:rPr lang="cs-CZ" sz="1800" dirty="0" err="1"/>
              <a:t>pain</a:t>
            </a:r>
            <a:r>
              <a:rPr lang="cs-CZ" sz="1800" dirty="0"/>
              <a:t> syndrome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Peripheral</a:t>
            </a:r>
            <a:r>
              <a:rPr lang="cs-CZ" sz="1800" dirty="0"/>
              <a:t> </a:t>
            </a:r>
            <a:r>
              <a:rPr lang="cs-CZ" sz="1800" dirty="0" err="1"/>
              <a:t>artery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Peripheral</a:t>
            </a:r>
            <a:r>
              <a:rPr lang="cs-CZ" sz="1800" dirty="0"/>
              <a:t> </a:t>
            </a:r>
            <a:r>
              <a:rPr lang="cs-CZ" sz="1800" dirty="0" err="1"/>
              <a:t>neuropathy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Posterior</a:t>
            </a:r>
            <a:r>
              <a:rPr lang="cs-CZ" sz="1800" dirty="0"/>
              <a:t> </a:t>
            </a:r>
            <a:r>
              <a:rPr lang="cs-CZ" sz="1800" dirty="0" err="1"/>
              <a:t>cruciate</a:t>
            </a:r>
            <a:r>
              <a:rPr lang="cs-CZ" sz="1800" dirty="0"/>
              <a:t> </a:t>
            </a:r>
            <a:r>
              <a:rPr lang="cs-CZ" sz="1800" dirty="0" err="1"/>
              <a:t>ligament</a:t>
            </a:r>
            <a:r>
              <a:rPr lang="cs-CZ" sz="1800" dirty="0"/>
              <a:t> </a:t>
            </a:r>
            <a:r>
              <a:rPr lang="cs-CZ" sz="1800" dirty="0" err="1"/>
              <a:t>injury</a:t>
            </a:r>
            <a:r>
              <a:rPr lang="cs-CZ" sz="1800" dirty="0"/>
              <a:t>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Pseudogout</a:t>
            </a:r>
            <a:r>
              <a:rPr lang="cs-CZ" sz="1800" dirty="0"/>
              <a:t> </a:t>
            </a:r>
          </a:p>
          <a:p>
            <a:r>
              <a:rPr lang="cs-CZ" sz="1800" dirty="0" err="1" smtClean="0"/>
              <a:t>Psoriatic</a:t>
            </a:r>
            <a:r>
              <a:rPr lang="cs-CZ" sz="1800" dirty="0" smtClean="0"/>
              <a:t> </a:t>
            </a:r>
            <a:r>
              <a:rPr lang="cs-CZ" sz="1800" dirty="0"/>
              <a:t>arthritis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Reactive</a:t>
            </a:r>
            <a:r>
              <a:rPr lang="cs-CZ" sz="1800" dirty="0"/>
              <a:t> arthritis </a:t>
            </a:r>
          </a:p>
          <a:p>
            <a:r>
              <a:rPr lang="cs-CZ" sz="1800" dirty="0"/>
              <a:t>•</a:t>
            </a:r>
            <a:r>
              <a:rPr lang="cs-CZ" sz="1800" dirty="0" err="1"/>
              <a:t>Rheumatoid</a:t>
            </a:r>
            <a:r>
              <a:rPr lang="cs-CZ" sz="1800" dirty="0"/>
              <a:t> arthritis (</a:t>
            </a:r>
            <a:r>
              <a:rPr lang="cs-CZ" sz="1800" dirty="0" err="1"/>
              <a:t>inflammatory</a:t>
            </a:r>
            <a:r>
              <a:rPr lang="cs-CZ" sz="1800" dirty="0"/>
              <a:t> joint </a:t>
            </a:r>
            <a:r>
              <a:rPr lang="cs-CZ" sz="1800" dirty="0" err="1"/>
              <a:t>disease</a:t>
            </a:r>
            <a:r>
              <a:rPr lang="cs-CZ" sz="1800" dirty="0"/>
              <a:t>)</a:t>
            </a:r>
          </a:p>
          <a:p>
            <a:r>
              <a:rPr lang="cs-CZ" sz="1800" dirty="0" smtClean="0"/>
              <a:t>•</a:t>
            </a:r>
            <a:endParaRPr lang="cs-CZ" sz="1800" dirty="0"/>
          </a:p>
        </p:txBody>
      </p:sp>
      <p:sp>
        <p:nvSpPr>
          <p:cNvPr id="2" name="Obdélník 1"/>
          <p:cNvSpPr/>
          <p:nvPr/>
        </p:nvSpPr>
        <p:spPr>
          <a:xfrm>
            <a:off x="5004048" y="2204864"/>
            <a:ext cx="3995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FFFFFF"/>
                </a:solidFill>
              </a:rPr>
              <a:t>Sacroiliitis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Sciatica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Septic</a:t>
            </a:r>
            <a:r>
              <a:rPr lang="cs-CZ" sz="1800" dirty="0">
                <a:solidFill>
                  <a:srgbClr val="FFFFFF"/>
                </a:solidFill>
              </a:rPr>
              <a:t> arthritis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Shin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splints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Spinal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stenosis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Sprains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•Stress </a:t>
            </a:r>
            <a:r>
              <a:rPr lang="cs-CZ" sz="1800" dirty="0" err="1">
                <a:solidFill>
                  <a:srgbClr val="FFFFFF"/>
                </a:solidFill>
              </a:rPr>
              <a:t>fractures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Tendinitis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Thrombophlebitis</a:t>
            </a:r>
            <a:r>
              <a:rPr lang="cs-CZ" sz="1800" dirty="0">
                <a:solidFill>
                  <a:srgbClr val="FFFFFF"/>
                </a:solidFill>
              </a:rPr>
              <a:t> (a </a:t>
            </a:r>
            <a:r>
              <a:rPr lang="cs-CZ" sz="1800" dirty="0" err="1">
                <a:solidFill>
                  <a:srgbClr val="FFFFFF"/>
                </a:solidFill>
              </a:rPr>
              <a:t>blood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clot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that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usually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occurs</a:t>
            </a:r>
            <a:r>
              <a:rPr lang="cs-CZ" sz="1800" dirty="0">
                <a:solidFill>
                  <a:srgbClr val="FFFFFF"/>
                </a:solidFill>
              </a:rPr>
              <a:t> in </a:t>
            </a:r>
            <a:r>
              <a:rPr lang="cs-CZ" sz="1800" dirty="0" err="1">
                <a:solidFill>
                  <a:srgbClr val="FFFFFF"/>
                </a:solidFill>
              </a:rPr>
              <a:t>the</a:t>
            </a:r>
            <a:r>
              <a:rPr lang="cs-CZ" sz="1800" dirty="0">
                <a:solidFill>
                  <a:srgbClr val="FFFFFF"/>
                </a:solidFill>
              </a:rPr>
              <a:t> leg)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Torn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meniscus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cs-CZ" sz="1800" dirty="0">
                <a:solidFill>
                  <a:srgbClr val="FFFFFF"/>
                </a:solidFill>
              </a:rPr>
              <a:t>•</a:t>
            </a:r>
            <a:r>
              <a:rPr lang="cs-CZ" sz="1800" dirty="0" err="1">
                <a:solidFill>
                  <a:srgbClr val="FFFFFF"/>
                </a:solidFill>
              </a:rPr>
              <a:t>Varicose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>
                <a:solidFill>
                  <a:srgbClr val="FFFFFF"/>
                </a:solidFill>
              </a:rPr>
              <a:t>veins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BFA43552-FA38-47E9-BC11-4DB1B421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32656"/>
            <a:ext cx="7020272" cy="1143000"/>
          </a:xfrm>
        </p:spPr>
        <p:txBody>
          <a:bodyPr/>
          <a:lstStyle/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47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43552-FA38-47E9-BC11-4DB1B421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arises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CNS to very </a:t>
            </a:r>
            <a:r>
              <a:rPr lang="cs-CZ" dirty="0" err="1" smtClean="0"/>
              <a:t>periphery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246240" cy="4114800"/>
          </a:xfrm>
        </p:spPr>
        <p:txBody>
          <a:bodyPr/>
          <a:lstStyle/>
          <a:p>
            <a:r>
              <a:rPr lang="cs-CZ" dirty="0" smtClean="0"/>
              <a:t>Brain</a:t>
            </a:r>
            <a:endParaRPr lang="cs-CZ" dirty="0"/>
          </a:p>
          <a:p>
            <a:r>
              <a:rPr lang="cs-CZ" dirty="0" err="1" smtClean="0"/>
              <a:t>Medulla</a:t>
            </a:r>
            <a:endParaRPr lang="cs-CZ" dirty="0"/>
          </a:p>
          <a:p>
            <a:r>
              <a:rPr lang="cs-CZ" dirty="0" smtClean="0"/>
              <a:t>Spine</a:t>
            </a:r>
            <a:endParaRPr lang="cs-CZ" dirty="0"/>
          </a:p>
          <a:p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endParaRPr lang="cs-CZ" dirty="0"/>
          </a:p>
          <a:p>
            <a:r>
              <a:rPr lang="cs-CZ" dirty="0" err="1" smtClean="0"/>
              <a:t>vessels</a:t>
            </a:r>
            <a:endParaRPr lang="cs-CZ" dirty="0"/>
          </a:p>
          <a:p>
            <a:r>
              <a:rPr lang="cs-CZ" dirty="0" err="1" smtClean="0"/>
              <a:t>Locomotory</a:t>
            </a:r>
            <a:r>
              <a:rPr lang="cs-CZ" dirty="0" smtClean="0"/>
              <a:t> </a:t>
            </a:r>
            <a:r>
              <a:rPr lang="cs-CZ" dirty="0" err="1" smtClean="0"/>
              <a:t>apparatus</a:t>
            </a:r>
            <a:endParaRPr lang="cs-CZ" dirty="0" smtClean="0"/>
          </a:p>
          <a:p>
            <a:r>
              <a:rPr lang="cs-CZ" dirty="0" err="1" smtClean="0"/>
              <a:t>Tissues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0281D64-9E4C-4030-93B1-2EAB23B4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81200"/>
            <a:ext cx="2950234" cy="4114800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="" xmlns:a16="http://schemas.microsoft.com/office/drawing/2014/main" id="{4E408E48-9328-4801-8870-025CE9455114}"/>
              </a:ext>
            </a:extLst>
          </p:cNvPr>
          <p:cNvCxnSpPr/>
          <p:nvPr/>
        </p:nvCxnSpPr>
        <p:spPr bwMode="auto">
          <a:xfrm>
            <a:off x="3635896" y="2348880"/>
            <a:ext cx="324036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="" xmlns:a16="http://schemas.microsoft.com/office/drawing/2014/main" id="{3BE1EFA7-7449-422C-AFD2-8C98C7B77457}"/>
              </a:ext>
            </a:extLst>
          </p:cNvPr>
          <p:cNvCxnSpPr>
            <a:cxnSpLocks/>
          </p:cNvCxnSpPr>
          <p:nvPr/>
        </p:nvCxnSpPr>
        <p:spPr bwMode="auto">
          <a:xfrm>
            <a:off x="3635896" y="2924944"/>
            <a:ext cx="3240360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="" xmlns:a16="http://schemas.microsoft.com/office/drawing/2014/main" id="{94FC1D41-EBF6-4463-A64F-37C30ED56BD6}"/>
              </a:ext>
            </a:extLst>
          </p:cNvPr>
          <p:cNvCxnSpPr/>
          <p:nvPr/>
        </p:nvCxnSpPr>
        <p:spPr bwMode="auto">
          <a:xfrm>
            <a:off x="3437136" y="3501008"/>
            <a:ext cx="324036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="" xmlns:a16="http://schemas.microsoft.com/office/drawing/2014/main" id="{8D950941-CA63-471D-B790-03F21AE3859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9872" y="4293096"/>
            <a:ext cx="3608784" cy="2880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="" xmlns:a16="http://schemas.microsoft.com/office/drawing/2014/main" id="{5B33C8F1-ABD3-4A5F-A1D7-1B61467825C0}"/>
              </a:ext>
            </a:extLst>
          </p:cNvPr>
          <p:cNvCxnSpPr>
            <a:cxnSpLocks/>
          </p:cNvCxnSpPr>
          <p:nvPr/>
        </p:nvCxnSpPr>
        <p:spPr bwMode="auto">
          <a:xfrm>
            <a:off x="5048684" y="5085184"/>
            <a:ext cx="1395524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331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43552-FA38-47E9-BC11-4DB1B421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r>
              <a:rPr lang="cs-CZ" dirty="0" err="1" smtClean="0"/>
              <a:t>Origin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41B7106-583C-4ADF-9A3C-F9BB865C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92696"/>
            <a:ext cx="5472608" cy="5976664"/>
          </a:xfrm>
        </p:spPr>
        <p:txBody>
          <a:bodyPr/>
          <a:lstStyle/>
          <a:p>
            <a:r>
              <a:rPr lang="cs-CZ" sz="2800" dirty="0" err="1" smtClean="0"/>
              <a:t>Locomotory</a:t>
            </a:r>
            <a:r>
              <a:rPr lang="cs-CZ" sz="2800" dirty="0" smtClean="0"/>
              <a:t> </a:t>
            </a:r>
            <a:r>
              <a:rPr lang="cs-CZ" sz="2800" dirty="0" err="1" smtClean="0"/>
              <a:t>app</a:t>
            </a:r>
            <a:r>
              <a:rPr lang="cs-CZ" sz="2800" dirty="0" smtClean="0"/>
              <a:t>.</a:t>
            </a:r>
          </a:p>
          <a:p>
            <a:pPr lvl="1"/>
            <a:r>
              <a:rPr lang="cs-CZ" sz="1800" dirty="0" smtClean="0"/>
              <a:t>Trauma, </a:t>
            </a:r>
            <a:r>
              <a:rPr lang="cs-CZ" sz="1800" dirty="0" err="1" smtClean="0"/>
              <a:t>Inflammation</a:t>
            </a:r>
            <a:r>
              <a:rPr lang="cs-CZ" sz="1800" dirty="0" smtClean="0"/>
              <a:t>,</a:t>
            </a:r>
          </a:p>
          <a:p>
            <a:r>
              <a:rPr lang="cs-CZ" sz="2800" dirty="0" smtClean="0"/>
              <a:t>CNS</a:t>
            </a:r>
          </a:p>
          <a:p>
            <a:pPr lvl="1"/>
            <a:r>
              <a:rPr lang="cs-CZ" sz="1800" dirty="0" err="1" smtClean="0"/>
              <a:t>Tumours</a:t>
            </a:r>
            <a:r>
              <a:rPr lang="cs-CZ" sz="1800" dirty="0" smtClean="0"/>
              <a:t>, </a:t>
            </a:r>
            <a:r>
              <a:rPr lang="cs-CZ" sz="1800" dirty="0" err="1" smtClean="0"/>
              <a:t>neuralgias</a:t>
            </a:r>
            <a:endParaRPr lang="cs-CZ" sz="1800" dirty="0" smtClean="0"/>
          </a:p>
          <a:p>
            <a:r>
              <a:rPr lang="cs-CZ" sz="2800" dirty="0" err="1" smtClean="0"/>
              <a:t>Peripheral</a:t>
            </a:r>
            <a:r>
              <a:rPr lang="cs-CZ" sz="2800" dirty="0" smtClean="0"/>
              <a:t> </a:t>
            </a:r>
            <a:r>
              <a:rPr lang="cs-CZ" sz="2800" dirty="0" err="1" smtClean="0"/>
              <a:t>nerves</a:t>
            </a:r>
            <a:endParaRPr lang="cs-CZ" sz="2800" dirty="0" smtClean="0"/>
          </a:p>
          <a:p>
            <a:pPr lvl="1"/>
            <a:r>
              <a:rPr lang="cs-CZ" sz="1800" dirty="0" err="1" smtClean="0"/>
              <a:t>Redicular</a:t>
            </a:r>
            <a:r>
              <a:rPr lang="cs-CZ" sz="1800" dirty="0" smtClean="0"/>
              <a:t> et </a:t>
            </a:r>
            <a:r>
              <a:rPr lang="cs-CZ" sz="1800" dirty="0" err="1" smtClean="0"/>
              <a:t>related</a:t>
            </a:r>
            <a:r>
              <a:rPr lang="cs-CZ" sz="1800" dirty="0" smtClean="0"/>
              <a:t>. </a:t>
            </a:r>
            <a:r>
              <a:rPr lang="cs-CZ" sz="1800" dirty="0" err="1" smtClean="0"/>
              <a:t>syndromes</a:t>
            </a:r>
            <a:endParaRPr lang="cs-CZ" sz="1800" dirty="0" smtClean="0"/>
          </a:p>
          <a:p>
            <a:r>
              <a:rPr lang="cs-CZ" sz="2800" dirty="0" err="1" smtClean="0"/>
              <a:t>Tissues</a:t>
            </a:r>
            <a:endParaRPr lang="cs-CZ" sz="2800" dirty="0" smtClean="0"/>
          </a:p>
          <a:p>
            <a:pPr lvl="1"/>
            <a:r>
              <a:rPr lang="cs-CZ" sz="1800" dirty="0" err="1" smtClean="0"/>
              <a:t>Ischaemia</a:t>
            </a:r>
            <a:r>
              <a:rPr lang="cs-CZ" sz="1800" dirty="0" smtClean="0"/>
              <a:t>, </a:t>
            </a:r>
            <a:r>
              <a:rPr lang="cs-CZ" sz="1800" dirty="0" err="1" smtClean="0"/>
              <a:t>infection</a:t>
            </a:r>
            <a:r>
              <a:rPr lang="cs-CZ" sz="1800" dirty="0" smtClean="0"/>
              <a:t>, </a:t>
            </a:r>
          </a:p>
          <a:p>
            <a:r>
              <a:rPr lang="cs-CZ" sz="2800" dirty="0" err="1" smtClean="0"/>
              <a:t>Cardiac</a:t>
            </a:r>
            <a:endParaRPr lang="cs-CZ" sz="2800" dirty="0" smtClean="0"/>
          </a:p>
          <a:p>
            <a:pPr lvl="1"/>
            <a:r>
              <a:rPr lang="cs-CZ" sz="1800" dirty="0" err="1" smtClean="0"/>
              <a:t>Heart</a:t>
            </a:r>
            <a:r>
              <a:rPr lang="cs-CZ" sz="1800" dirty="0" smtClean="0"/>
              <a:t> </a:t>
            </a:r>
            <a:r>
              <a:rPr lang="cs-CZ" sz="1800" dirty="0" err="1" smtClean="0"/>
              <a:t>failure</a:t>
            </a:r>
            <a:r>
              <a:rPr lang="cs-CZ" sz="1800" dirty="0" smtClean="0"/>
              <a:t> </a:t>
            </a:r>
            <a:r>
              <a:rPr lang="cs-CZ" sz="1800" dirty="0" err="1" smtClean="0"/>
              <a:t>woth</a:t>
            </a:r>
            <a:r>
              <a:rPr lang="cs-CZ" sz="1800" dirty="0" smtClean="0"/>
              <a:t> </a:t>
            </a:r>
            <a:r>
              <a:rPr lang="cs-CZ" sz="1800" dirty="0" err="1" smtClean="0"/>
              <a:t>depressed</a:t>
            </a:r>
            <a:r>
              <a:rPr lang="cs-CZ" sz="1800" dirty="0" smtClean="0"/>
              <a:t> </a:t>
            </a:r>
            <a:r>
              <a:rPr lang="cs-CZ" sz="1800" dirty="0" err="1" smtClean="0"/>
              <a:t>Card.Output</a:t>
            </a:r>
            <a:endParaRPr lang="cs-CZ" sz="1800" dirty="0" smtClean="0"/>
          </a:p>
          <a:p>
            <a:r>
              <a:rPr lang="cs-CZ" sz="2800" dirty="0" err="1" smtClean="0"/>
              <a:t>Metabolic</a:t>
            </a:r>
            <a:endParaRPr lang="cs-CZ" sz="2800" dirty="0" smtClean="0"/>
          </a:p>
          <a:p>
            <a:pPr lvl="1"/>
            <a:r>
              <a:rPr lang="cs-CZ" sz="1800" dirty="0" err="1" smtClean="0"/>
              <a:t>Acidaemia</a:t>
            </a:r>
            <a:r>
              <a:rPr lang="cs-CZ" sz="1800" dirty="0" smtClean="0"/>
              <a:t>, Ca, PTH, </a:t>
            </a:r>
          </a:p>
          <a:p>
            <a:r>
              <a:rPr lang="cs-CZ" sz="2800" dirty="0" err="1" smtClean="0"/>
              <a:t>Vascular</a:t>
            </a:r>
            <a:endParaRPr lang="cs-CZ" sz="2800" dirty="0" smtClean="0"/>
          </a:p>
          <a:p>
            <a:pPr lvl="1"/>
            <a:r>
              <a:rPr lang="cs-CZ" sz="1800" dirty="0" err="1" smtClean="0"/>
              <a:t>Thrombosis</a:t>
            </a:r>
            <a:r>
              <a:rPr lang="cs-CZ" sz="1800" dirty="0" smtClean="0"/>
              <a:t>, </a:t>
            </a:r>
            <a:r>
              <a:rPr lang="cs-CZ" sz="1800" dirty="0" err="1" smtClean="0"/>
              <a:t>embolia</a:t>
            </a:r>
            <a:r>
              <a:rPr lang="cs-CZ" sz="1800" dirty="0" smtClean="0"/>
              <a:t>, </a:t>
            </a:r>
            <a:r>
              <a:rPr lang="cs-CZ" sz="1800" dirty="0" err="1" smtClean="0"/>
              <a:t>stenosis</a:t>
            </a: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0281D64-9E4C-4030-93B1-2EAB23B4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1" y="764704"/>
            <a:ext cx="345910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5012"/>
      </p:ext>
    </p:extLst>
  </p:cSld>
  <p:clrMapOvr>
    <a:masterClrMapping/>
  </p:clrMapOvr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Designs\Vzletný.pot</Template>
  <TotalTime>3126</TotalTime>
  <Words>596</Words>
  <Application>Microsoft Office PowerPoint</Application>
  <PresentationFormat>Předvádění na obrazovce (4:3)</PresentationFormat>
  <Paragraphs>157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Vzletný</vt:lpstr>
      <vt:lpstr>DIFFERENTIAL DIAGNOSIS      the lower limb pain</vt:lpstr>
      <vt:lpstr>Differential diagnosis is an ability of ALL physicians</vt:lpstr>
      <vt:lpstr>The principle of DD is reverse to learning</vt:lpstr>
      <vt:lpstr>The Leading Symptom vs Accompanying symtpoms</vt:lpstr>
      <vt:lpstr>Exclude life threatening conditions</vt:lpstr>
      <vt:lpstr>Possible diseases</vt:lpstr>
      <vt:lpstr>Possible diseases</vt:lpstr>
      <vt:lpstr>The problem arises from CNS to very periphery</vt:lpstr>
      <vt:lpstr>Origin</vt:lpstr>
      <vt:lpstr>Specialist involved</vt:lpstr>
      <vt:lpstr>The leading symptom - pain</vt:lpstr>
      <vt:lpstr>Location</vt:lpstr>
      <vt:lpstr>Irradiation</vt:lpstr>
      <vt:lpstr>Duration and time pattern</vt:lpstr>
      <vt:lpstr>Accompanying symtpoms</vt:lpstr>
      <vt:lpstr>Examination methods</vt:lpstr>
      <vt:lpstr>Anamnesis</vt:lpstr>
      <vt:lpstr>Physical examination</vt:lpstr>
      <vt:lpstr>Blood chemistry</vt:lpstr>
      <vt:lpstr>Imaging methods</vt:lpstr>
      <vt:lpstr>Neurologic tests</vt:lpstr>
      <vt:lpstr>Break or finish   </vt:lpstr>
    </vt:vector>
  </TitlesOfParts>
  <Company>MFF UK Praha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a l i g n í   m e l a n o m   t e n k é   k l i č k y</dc:title>
  <dc:creator>Petr Kysela</dc:creator>
  <cp:lastModifiedBy>Kysela Petr</cp:lastModifiedBy>
  <cp:revision>151</cp:revision>
  <cp:lastPrinted>1601-01-01T00:00:00Z</cp:lastPrinted>
  <dcterms:created xsi:type="dcterms:W3CDTF">2001-11-07T20:46:36Z</dcterms:created>
  <dcterms:modified xsi:type="dcterms:W3CDTF">2019-09-30T07:54:55Z</dcterms:modified>
</cp:coreProperties>
</file>