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3" r:id="rId2"/>
    <p:sldId id="256" r:id="rId3"/>
    <p:sldId id="257" r:id="rId4"/>
    <p:sldId id="258" r:id="rId5"/>
    <p:sldId id="259" r:id="rId6"/>
    <p:sldId id="279" r:id="rId7"/>
    <p:sldId id="272" r:id="rId8"/>
    <p:sldId id="260" r:id="rId9"/>
    <p:sldId id="261" r:id="rId10"/>
    <p:sldId id="262" r:id="rId11"/>
    <p:sldId id="263" r:id="rId12"/>
    <p:sldId id="280" r:id="rId13"/>
    <p:sldId id="264" r:id="rId14"/>
    <p:sldId id="265" r:id="rId15"/>
    <p:sldId id="266" r:id="rId16"/>
    <p:sldId id="267" r:id="rId17"/>
    <p:sldId id="268" r:id="rId18"/>
    <p:sldId id="271" r:id="rId19"/>
    <p:sldId id="274" r:id="rId20"/>
    <p:sldId id="275" r:id="rId21"/>
    <p:sldId id="277" r:id="rId22"/>
    <p:sldId id="278" r:id="rId23"/>
    <p:sldId id="276" r:id="rId2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52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 showGuides="1">
      <p:cViewPr varScale="1">
        <p:scale>
          <a:sx n="132" d="100"/>
          <a:sy n="132" d="100"/>
        </p:scale>
        <p:origin x="876" y="132"/>
      </p:cViewPr>
      <p:guideLst>
        <p:guide orient="horz" pos="415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A746-5C58-451F-B6BC-9276D028740C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FA26A-C96F-485E-A4F8-B8C38D4C1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479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A746-5C58-451F-B6BC-9276D028740C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FA26A-C96F-485E-A4F8-B8C38D4C1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752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A746-5C58-451F-B6BC-9276D028740C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FA26A-C96F-485E-A4F8-B8C38D4C1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363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A746-5C58-451F-B6BC-9276D028740C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FA26A-C96F-485E-A4F8-B8C38D4C1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415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A746-5C58-451F-B6BC-9276D028740C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FA26A-C96F-485E-A4F8-B8C38D4C1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800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A746-5C58-451F-B6BC-9276D028740C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FA26A-C96F-485E-A4F8-B8C38D4C1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106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A746-5C58-451F-B6BC-9276D028740C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FA26A-C96F-485E-A4F8-B8C38D4C1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759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A746-5C58-451F-B6BC-9276D028740C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FA26A-C96F-485E-A4F8-B8C38D4C1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077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A746-5C58-451F-B6BC-9276D028740C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FA26A-C96F-485E-A4F8-B8C38D4C1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419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A746-5C58-451F-B6BC-9276D028740C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FA26A-C96F-485E-A4F8-B8C38D4C1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36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A746-5C58-451F-B6BC-9276D028740C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FA26A-C96F-485E-A4F8-B8C38D4C1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711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1A746-5C58-451F-B6BC-9276D028740C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FA26A-C96F-485E-A4F8-B8C38D4C1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289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1913" y="620713"/>
            <a:ext cx="6781800" cy="852487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Nervový systém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769256" y="2184400"/>
            <a:ext cx="763451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Cortex</a:t>
            </a:r>
            <a:r>
              <a:rPr lang="cs-CZ" sz="2800" dirty="0"/>
              <a:t> cerebri</a:t>
            </a:r>
            <a:endParaRPr lang="en-US" sz="2800" dirty="0"/>
          </a:p>
          <a:p>
            <a:r>
              <a:rPr lang="cs-CZ" sz="2800" dirty="0" smtClean="0"/>
              <a:t>Cerebellum </a:t>
            </a:r>
            <a:r>
              <a:rPr lang="cs-CZ" sz="2800" dirty="0"/>
              <a:t>(</a:t>
            </a:r>
            <a:r>
              <a:rPr lang="cs-CZ" sz="2800" dirty="0" smtClean="0"/>
              <a:t>impregnace)</a:t>
            </a:r>
            <a:endParaRPr lang="en-US" sz="2800" dirty="0"/>
          </a:p>
          <a:p>
            <a:r>
              <a:rPr lang="cs-CZ" sz="2800" dirty="0" smtClean="0"/>
              <a:t>Medula </a:t>
            </a:r>
            <a:r>
              <a:rPr lang="cs-CZ" sz="2800" dirty="0" err="1" smtClean="0"/>
              <a:t>spinalis</a:t>
            </a:r>
            <a:endParaRPr lang="en-US" sz="2800" dirty="0"/>
          </a:p>
          <a:p>
            <a:r>
              <a:rPr lang="cs-CZ" sz="2800" dirty="0" smtClean="0"/>
              <a:t>Plexus </a:t>
            </a:r>
            <a:r>
              <a:rPr lang="cs-CZ" sz="2800" dirty="0" err="1"/>
              <a:t>choroideus</a:t>
            </a:r>
            <a:endParaRPr lang="en-US" sz="2800" dirty="0"/>
          </a:p>
          <a:p>
            <a:r>
              <a:rPr lang="cs-CZ" sz="2800" dirty="0" smtClean="0"/>
              <a:t>Autonomní </a:t>
            </a:r>
            <a:r>
              <a:rPr lang="cs-CZ" sz="2800" dirty="0" smtClean="0"/>
              <a:t>ganglion</a:t>
            </a:r>
            <a:endParaRPr lang="en-US" sz="2800" dirty="0"/>
          </a:p>
          <a:p>
            <a:r>
              <a:rPr lang="cs-CZ" sz="2800" dirty="0" smtClean="0"/>
              <a:t>Periferní nerv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6713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9"/>
          <a:stretch/>
        </p:blipFill>
        <p:spPr>
          <a:xfrm>
            <a:off x="0" y="733030"/>
            <a:ext cx="9144000" cy="6124969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Spinální ganglion</a:t>
            </a:r>
            <a:endParaRPr lang="cs-CZ" altLang="cs-CZ" sz="4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185685" y="3091211"/>
            <a:ext cx="827342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err="1" smtClean="0"/>
              <a:t>amficyty</a:t>
            </a:r>
            <a:endParaRPr lang="en-US" sz="1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2117652" y="6248529"/>
            <a:ext cx="2107693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err="1" smtClean="0"/>
              <a:t>pseudounipolární</a:t>
            </a:r>
            <a:r>
              <a:rPr lang="cs-CZ" sz="1400" dirty="0" smtClean="0"/>
              <a:t> neurony</a:t>
            </a:r>
            <a:endParaRPr lang="en-US" sz="1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6806375" y="4218467"/>
            <a:ext cx="770917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kapiláry</a:t>
            </a:r>
            <a:endParaRPr lang="en-US" sz="1400" dirty="0"/>
          </a:p>
        </p:txBody>
      </p:sp>
      <p:cxnSp>
        <p:nvCxnSpPr>
          <p:cNvPr id="7" name="Přímá spojnice 6"/>
          <p:cNvCxnSpPr/>
          <p:nvPr/>
        </p:nvCxnSpPr>
        <p:spPr>
          <a:xfrm flipH="1" flipV="1">
            <a:off x="7369360" y="4641274"/>
            <a:ext cx="580630" cy="100382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 flipH="1">
            <a:off x="7778699" y="4322618"/>
            <a:ext cx="1063020" cy="9320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 flipH="1">
            <a:off x="6072071" y="4390631"/>
            <a:ext cx="608339" cy="264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 flipH="1">
            <a:off x="4088350" y="3468674"/>
            <a:ext cx="476093" cy="54410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>
            <a:off x="4768483" y="3461117"/>
            <a:ext cx="823715" cy="6574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 flipV="1">
            <a:off x="3302420" y="5108550"/>
            <a:ext cx="1292251" cy="108065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/>
          <p:cNvCxnSpPr/>
          <p:nvPr/>
        </p:nvCxnSpPr>
        <p:spPr>
          <a:xfrm>
            <a:off x="1505110" y="5967159"/>
            <a:ext cx="1555485" cy="22960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689059" y="2605457"/>
            <a:ext cx="888385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smtClean="0"/>
              <a:t>lipofuscin</a:t>
            </a:r>
            <a:endParaRPr lang="en-US" sz="1400" dirty="0"/>
          </a:p>
        </p:txBody>
      </p:sp>
      <p:cxnSp>
        <p:nvCxnSpPr>
          <p:cNvPr id="15" name="Přímá spojnice 14"/>
          <p:cNvCxnSpPr/>
          <p:nvPr/>
        </p:nvCxnSpPr>
        <p:spPr>
          <a:xfrm flipH="1">
            <a:off x="657160" y="3166393"/>
            <a:ext cx="264797" cy="95218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 flipH="1" flipV="1">
            <a:off x="1110883" y="3151279"/>
            <a:ext cx="401786" cy="3551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5449354" y="1371482"/>
            <a:ext cx="888385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smtClean="0"/>
              <a:t>lipofuscin</a:t>
            </a:r>
            <a:endParaRPr lang="en-US" sz="1400" dirty="0"/>
          </a:p>
        </p:txBody>
      </p:sp>
      <p:cxnSp>
        <p:nvCxnSpPr>
          <p:cNvPr id="23" name="Přímá spojnice 22"/>
          <p:cNvCxnSpPr/>
          <p:nvPr/>
        </p:nvCxnSpPr>
        <p:spPr>
          <a:xfrm flipH="1" flipV="1">
            <a:off x="5871178" y="1917304"/>
            <a:ext cx="401786" cy="3551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824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9"/>
          <a:stretch/>
        </p:blipFill>
        <p:spPr>
          <a:xfrm>
            <a:off x="0" y="733030"/>
            <a:ext cx="9144000" cy="6124969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Spinální ganglion - </a:t>
            </a:r>
            <a:r>
              <a:rPr lang="cs-CZ" altLang="cs-CZ" sz="4400" dirty="0" err="1" smtClean="0">
                <a:solidFill>
                  <a:srgbClr val="000000"/>
                </a:solidFill>
                <a:latin typeface="+mn-lt"/>
              </a:rPr>
              <a:t>lipofuscin</a:t>
            </a:r>
            <a:endParaRPr lang="cs-CZ" altLang="cs-CZ" sz="4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572000" y="1834641"/>
            <a:ext cx="888385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smtClean="0"/>
              <a:t>lipofuscin</a:t>
            </a:r>
            <a:endParaRPr lang="en-US" sz="1400" dirty="0"/>
          </a:p>
        </p:txBody>
      </p:sp>
      <p:cxnSp>
        <p:nvCxnSpPr>
          <p:cNvPr id="5" name="Přímá spojnice 4"/>
          <p:cNvCxnSpPr/>
          <p:nvPr/>
        </p:nvCxnSpPr>
        <p:spPr>
          <a:xfrm flipH="1" flipV="1">
            <a:off x="4993824" y="2380463"/>
            <a:ext cx="401786" cy="3551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953423" y="1532360"/>
            <a:ext cx="888385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smtClean="0"/>
              <a:t>lipofuscin</a:t>
            </a:r>
            <a:endParaRPr lang="en-US" sz="1400" dirty="0"/>
          </a:p>
        </p:txBody>
      </p:sp>
      <p:cxnSp>
        <p:nvCxnSpPr>
          <p:cNvPr id="7" name="Přímá spojnice 6"/>
          <p:cNvCxnSpPr/>
          <p:nvPr/>
        </p:nvCxnSpPr>
        <p:spPr>
          <a:xfrm flipH="1" flipV="1">
            <a:off x="1375247" y="2078182"/>
            <a:ext cx="401786" cy="3551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090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0810"/>
            <a:ext cx="9144000" cy="519719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42" y="286613"/>
            <a:ext cx="4056744" cy="2947019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4223657" y="182665"/>
            <a:ext cx="49203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 smtClean="0"/>
              <a:t>Autonomní ganglion</a:t>
            </a:r>
            <a:endParaRPr lang="en-US" sz="4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4670730" y="1611673"/>
            <a:ext cx="308045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/>
              <a:t>gangliové buňky – multipolární neurony</a:t>
            </a:r>
            <a:endParaRPr lang="en-US" sz="1400" dirty="0"/>
          </a:p>
        </p:txBody>
      </p:sp>
      <p:cxnSp>
        <p:nvCxnSpPr>
          <p:cNvPr id="7" name="Přímá spojnice 6"/>
          <p:cNvCxnSpPr>
            <a:stCxn id="5" idx="1"/>
          </p:cNvCxnSpPr>
          <p:nvPr/>
        </p:nvCxnSpPr>
        <p:spPr>
          <a:xfrm flipH="1" flipV="1">
            <a:off x="3967345" y="1624858"/>
            <a:ext cx="703385" cy="1407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>
            <a:stCxn id="5" idx="1"/>
          </p:cNvCxnSpPr>
          <p:nvPr/>
        </p:nvCxnSpPr>
        <p:spPr>
          <a:xfrm flipH="1">
            <a:off x="3394033" y="1765562"/>
            <a:ext cx="1276697" cy="3732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7865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9"/>
          <a:stretch/>
        </p:blipFill>
        <p:spPr>
          <a:xfrm>
            <a:off x="0" y="725474"/>
            <a:ext cx="9144000" cy="6132526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Periferní nerv</a:t>
            </a:r>
            <a:endParaRPr lang="cs-CZ" altLang="cs-CZ" sz="4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139596" y="3033309"/>
            <a:ext cx="1957267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svazky </a:t>
            </a:r>
            <a:r>
              <a:rPr lang="cs-CZ" sz="1400" dirty="0"/>
              <a:t>nervových vláken</a:t>
            </a:r>
            <a:endParaRPr lang="en-US" sz="1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3963059" y="3880956"/>
            <a:ext cx="1093569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perineurium</a:t>
            </a:r>
            <a:endParaRPr lang="en-US" sz="1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7982156" y="5975512"/>
            <a:ext cx="1031052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epineurium</a:t>
            </a:r>
            <a:endParaRPr lang="en-US" sz="1400" dirty="0"/>
          </a:p>
        </p:txBody>
      </p:sp>
      <p:cxnSp>
        <p:nvCxnSpPr>
          <p:cNvPr id="7" name="Přímá spojnice 6"/>
          <p:cNvCxnSpPr/>
          <p:nvPr/>
        </p:nvCxnSpPr>
        <p:spPr>
          <a:xfrm>
            <a:off x="7673966" y="5336817"/>
            <a:ext cx="823715" cy="6574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995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9"/>
          <a:stretch/>
        </p:blipFill>
        <p:spPr>
          <a:xfrm>
            <a:off x="0" y="725474"/>
            <a:ext cx="9144000" cy="6132526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Periferní nerv</a:t>
            </a:r>
            <a:endParaRPr lang="cs-CZ" altLang="cs-CZ" sz="4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071923" y="4872186"/>
            <a:ext cx="1178528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err="1" smtClean="0"/>
              <a:t>endoneurium</a:t>
            </a:r>
            <a:endParaRPr lang="en-US" sz="1400" dirty="0"/>
          </a:p>
        </p:txBody>
      </p:sp>
      <p:cxnSp>
        <p:nvCxnSpPr>
          <p:cNvPr id="5" name="Přímá spojnice 4"/>
          <p:cNvCxnSpPr/>
          <p:nvPr/>
        </p:nvCxnSpPr>
        <p:spPr>
          <a:xfrm>
            <a:off x="2739231" y="4112579"/>
            <a:ext cx="823715" cy="6574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3357488" y="6283523"/>
            <a:ext cx="1093569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perineurium</a:t>
            </a:r>
            <a:endParaRPr lang="en-US" sz="14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4213633" y="3623387"/>
            <a:ext cx="2361287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err="1" smtClean="0"/>
              <a:t>myelinizovaná</a:t>
            </a:r>
            <a:r>
              <a:rPr lang="cs-CZ" sz="1400" dirty="0" smtClean="0"/>
              <a:t> nervová vlákna</a:t>
            </a:r>
            <a:endParaRPr lang="en-US" dirty="0"/>
          </a:p>
        </p:txBody>
      </p:sp>
      <p:cxnSp>
        <p:nvCxnSpPr>
          <p:cNvPr id="8" name="Přímá spojnice 7"/>
          <p:cNvCxnSpPr/>
          <p:nvPr/>
        </p:nvCxnSpPr>
        <p:spPr>
          <a:xfrm>
            <a:off x="5324993" y="3940279"/>
            <a:ext cx="584600" cy="86598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 flipH="1">
            <a:off x="4776040" y="3979324"/>
            <a:ext cx="376401" cy="6380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>
            <a:off x="5442991" y="2506207"/>
            <a:ext cx="1582741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err="1" smtClean="0"/>
              <a:t>Schwannovy</a:t>
            </a:r>
            <a:r>
              <a:rPr lang="cs-CZ" sz="1400" dirty="0" smtClean="0"/>
              <a:t> buňky</a:t>
            </a:r>
            <a:endParaRPr lang="en-US" sz="1400" dirty="0"/>
          </a:p>
        </p:txBody>
      </p:sp>
      <p:cxnSp>
        <p:nvCxnSpPr>
          <p:cNvPr id="13" name="Přímá spojnice 12"/>
          <p:cNvCxnSpPr/>
          <p:nvPr/>
        </p:nvCxnSpPr>
        <p:spPr>
          <a:xfrm>
            <a:off x="6165082" y="2823099"/>
            <a:ext cx="584600" cy="86598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850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9"/>
          <a:stretch/>
        </p:blipFill>
        <p:spPr>
          <a:xfrm>
            <a:off x="0" y="733030"/>
            <a:ext cx="9144000" cy="6124969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Periferní nerv</a:t>
            </a:r>
            <a:endParaRPr lang="cs-CZ" altLang="cs-CZ" sz="4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071923" y="4872186"/>
            <a:ext cx="1178528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err="1" smtClean="0"/>
              <a:t>endoneurium</a:t>
            </a:r>
            <a:endParaRPr lang="en-US" sz="1400" dirty="0"/>
          </a:p>
        </p:txBody>
      </p:sp>
      <p:cxnSp>
        <p:nvCxnSpPr>
          <p:cNvPr id="5" name="Přímá spojnice 4"/>
          <p:cNvCxnSpPr/>
          <p:nvPr/>
        </p:nvCxnSpPr>
        <p:spPr>
          <a:xfrm>
            <a:off x="2739231" y="4112579"/>
            <a:ext cx="823715" cy="6574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4267606" y="4271780"/>
            <a:ext cx="1325620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Ranvierův zářez</a:t>
            </a:r>
            <a:endParaRPr lang="en-US" sz="14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4131818" y="1693912"/>
            <a:ext cx="2361288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err="1" smtClean="0"/>
              <a:t>myelinizovaná</a:t>
            </a:r>
            <a:r>
              <a:rPr lang="cs-CZ" sz="1400" dirty="0" smtClean="0"/>
              <a:t> </a:t>
            </a:r>
            <a:r>
              <a:rPr lang="cs-CZ" sz="1400" dirty="0"/>
              <a:t>nervová vlákna</a:t>
            </a:r>
            <a:endParaRPr lang="en-US" sz="1400" dirty="0"/>
          </a:p>
        </p:txBody>
      </p:sp>
      <p:cxnSp>
        <p:nvCxnSpPr>
          <p:cNvPr id="8" name="Přímá spojnice 7"/>
          <p:cNvCxnSpPr/>
          <p:nvPr/>
        </p:nvCxnSpPr>
        <p:spPr>
          <a:xfrm flipH="1">
            <a:off x="4964240" y="2019168"/>
            <a:ext cx="220853" cy="113211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>
            <a:off x="4631008" y="3193393"/>
            <a:ext cx="182817" cy="100831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772750" y="3052216"/>
            <a:ext cx="1582742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err="1" smtClean="0"/>
              <a:t>Schwannovy</a:t>
            </a:r>
            <a:r>
              <a:rPr lang="cs-CZ" sz="1400" dirty="0" smtClean="0"/>
              <a:t> bu</a:t>
            </a:r>
            <a:r>
              <a:rPr lang="cs-CZ" sz="1400" dirty="0"/>
              <a:t>ň</a:t>
            </a:r>
            <a:r>
              <a:rPr lang="cs-CZ" sz="1400" dirty="0" smtClean="0"/>
              <a:t>ky</a:t>
            </a:r>
            <a:endParaRPr lang="en-US" sz="1400" dirty="0"/>
          </a:p>
        </p:txBody>
      </p:sp>
      <p:cxnSp>
        <p:nvCxnSpPr>
          <p:cNvPr id="11" name="Přímá spojnice 10"/>
          <p:cNvCxnSpPr/>
          <p:nvPr/>
        </p:nvCxnSpPr>
        <p:spPr>
          <a:xfrm>
            <a:off x="1758176" y="3401131"/>
            <a:ext cx="652515" cy="68721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 flipH="1">
            <a:off x="1292251" y="3432619"/>
            <a:ext cx="225360" cy="114693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6351075" y="1294649"/>
            <a:ext cx="1658467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err="1" smtClean="0"/>
              <a:t>Schwannova</a:t>
            </a:r>
            <a:r>
              <a:rPr lang="cs-CZ" sz="1400" dirty="0" smtClean="0"/>
              <a:t> pochva</a:t>
            </a:r>
            <a:endParaRPr lang="en-US" sz="1400" dirty="0"/>
          </a:p>
        </p:txBody>
      </p:sp>
      <p:cxnSp>
        <p:nvCxnSpPr>
          <p:cNvPr id="17" name="Přímá spojnice 16"/>
          <p:cNvCxnSpPr/>
          <p:nvPr/>
        </p:nvCxnSpPr>
        <p:spPr>
          <a:xfrm flipH="1">
            <a:off x="6832085" y="1619905"/>
            <a:ext cx="220853" cy="113211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 flipH="1">
            <a:off x="6395038" y="1617203"/>
            <a:ext cx="587653" cy="95470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796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9"/>
          <a:stretch/>
        </p:blipFill>
        <p:spPr>
          <a:xfrm>
            <a:off x="0" y="725474"/>
            <a:ext cx="9144000" cy="6132526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Periferní nerv</a:t>
            </a:r>
            <a:endParaRPr lang="cs-CZ" altLang="cs-CZ" sz="4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071839" y="4286894"/>
            <a:ext cx="1325620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Ranvierův zářez</a:t>
            </a:r>
            <a:endParaRPr lang="en-US" sz="1400" dirty="0"/>
          </a:p>
        </p:txBody>
      </p:sp>
      <p:cxnSp>
        <p:nvCxnSpPr>
          <p:cNvPr id="5" name="Přímá spojnice 4"/>
          <p:cNvCxnSpPr/>
          <p:nvPr/>
        </p:nvCxnSpPr>
        <p:spPr>
          <a:xfrm flipH="1">
            <a:off x="4813825" y="2924569"/>
            <a:ext cx="1201567" cy="127713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068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9"/>
          <a:stretch/>
        </p:blipFill>
        <p:spPr>
          <a:xfrm>
            <a:off x="0" y="725474"/>
            <a:ext cx="9144000" cy="6132526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Nervosvalová ploténka</a:t>
            </a:r>
            <a:endParaRPr lang="cs-CZ" altLang="cs-CZ" sz="4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982079" y="3312863"/>
            <a:ext cx="1972858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/>
              <a:t>Nervosvalová ploténka</a:t>
            </a:r>
          </a:p>
          <a:p>
            <a:pPr algn="ctr"/>
            <a:r>
              <a:rPr lang="cs-CZ" sz="1400" dirty="0" smtClean="0"/>
              <a:t>pozitivní na přítomnost </a:t>
            </a:r>
            <a:r>
              <a:rPr lang="cs-CZ" sz="1400" dirty="0" err="1" smtClean="0"/>
              <a:t>acetylcholinesterasy</a:t>
            </a:r>
            <a:endParaRPr lang="en-US" sz="1400" dirty="0"/>
          </a:p>
        </p:txBody>
      </p:sp>
      <p:cxnSp>
        <p:nvCxnSpPr>
          <p:cNvPr id="5" name="Přímá spojnice 4"/>
          <p:cNvCxnSpPr/>
          <p:nvPr/>
        </p:nvCxnSpPr>
        <p:spPr>
          <a:xfrm>
            <a:off x="2726637" y="3148051"/>
            <a:ext cx="1021647" cy="42642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 flipV="1">
            <a:off x="2992582" y="3680271"/>
            <a:ext cx="763259" cy="114866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351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395288" y="1628775"/>
            <a:ext cx="7416800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SzPct val="70000"/>
            </a:pPr>
            <a:r>
              <a:rPr lang="cs-CZ" altLang="cs-CZ" sz="1800" b="1" dirty="0">
                <a:solidFill>
                  <a:srgbClr val="FF0000"/>
                </a:solidFill>
              </a:rPr>
              <a:t>75.</a:t>
            </a:r>
            <a:r>
              <a:rPr lang="cs-CZ" altLang="cs-CZ" sz="1800" dirty="0"/>
              <a:t> </a:t>
            </a:r>
            <a:r>
              <a:rPr lang="cs-CZ" altLang="cs-CZ" sz="1800" dirty="0" err="1"/>
              <a:t>Cortex</a:t>
            </a:r>
            <a:r>
              <a:rPr lang="cs-CZ" altLang="cs-CZ" sz="1800" dirty="0"/>
              <a:t> </a:t>
            </a:r>
            <a:r>
              <a:rPr lang="cs-CZ" altLang="cs-CZ" sz="1800" dirty="0" err="1"/>
              <a:t>cerebri</a:t>
            </a:r>
            <a:endParaRPr lang="cs-CZ" altLang="cs-CZ" sz="1800" dirty="0"/>
          </a:p>
          <a:p>
            <a:pPr>
              <a:buSzPct val="70000"/>
            </a:pPr>
            <a:r>
              <a:rPr lang="cs-CZ" altLang="cs-CZ" sz="1800" dirty="0"/>
              <a:t>76. </a:t>
            </a:r>
            <a:r>
              <a:rPr lang="cs-CZ" altLang="cs-CZ" sz="1800" dirty="0" err="1"/>
              <a:t>Cortex</a:t>
            </a:r>
            <a:r>
              <a:rPr lang="cs-CZ" altLang="cs-CZ" sz="1800" dirty="0"/>
              <a:t> </a:t>
            </a:r>
            <a:r>
              <a:rPr lang="cs-CZ" altLang="cs-CZ" sz="1800" dirty="0" err="1"/>
              <a:t>cerebri</a:t>
            </a:r>
            <a:r>
              <a:rPr lang="cs-CZ" altLang="cs-CZ" sz="1800" dirty="0"/>
              <a:t> </a:t>
            </a:r>
            <a:r>
              <a:rPr lang="cs-CZ" altLang="cs-CZ" sz="1800" dirty="0" smtClean="0"/>
              <a:t>(impregnace)</a:t>
            </a:r>
            <a:endParaRPr lang="cs-CZ" altLang="cs-CZ" sz="1800" dirty="0"/>
          </a:p>
          <a:p>
            <a:pPr>
              <a:buSzPct val="70000"/>
            </a:pPr>
            <a:r>
              <a:rPr lang="cs-CZ" altLang="cs-CZ" sz="1800" b="1" dirty="0">
                <a:solidFill>
                  <a:srgbClr val="FF0000"/>
                </a:solidFill>
              </a:rPr>
              <a:t>77.</a:t>
            </a:r>
            <a:r>
              <a:rPr lang="cs-CZ" altLang="cs-CZ" sz="1800" dirty="0"/>
              <a:t> Cerebellum </a:t>
            </a:r>
            <a:r>
              <a:rPr lang="cs-CZ" altLang="cs-CZ" sz="1800" dirty="0" smtClean="0"/>
              <a:t>(impregnace)</a:t>
            </a:r>
            <a:endParaRPr lang="cs-CZ" altLang="cs-CZ" sz="1800" dirty="0"/>
          </a:p>
          <a:p>
            <a:pPr>
              <a:buSzPct val="70000"/>
            </a:pPr>
            <a:r>
              <a:rPr lang="cs-CZ" altLang="cs-CZ" sz="1800" dirty="0"/>
              <a:t>78. Cerebellum </a:t>
            </a:r>
            <a:r>
              <a:rPr lang="cs-CZ" altLang="cs-CZ" sz="1800" dirty="0" smtClean="0"/>
              <a:t>(</a:t>
            </a:r>
            <a:r>
              <a:rPr lang="cs-CZ" altLang="cs-CZ" sz="1800" dirty="0" err="1" smtClean="0"/>
              <a:t>Nisslova</a:t>
            </a:r>
            <a:r>
              <a:rPr lang="cs-CZ" altLang="cs-CZ" sz="1800" dirty="0" smtClean="0"/>
              <a:t> substance)</a:t>
            </a:r>
            <a:endParaRPr lang="cs-CZ" altLang="cs-CZ" sz="1800" dirty="0"/>
          </a:p>
          <a:p>
            <a:pPr>
              <a:buSzPct val="70000"/>
            </a:pPr>
            <a:r>
              <a:rPr lang="cs-CZ" altLang="cs-CZ" sz="1800" b="1" dirty="0">
                <a:solidFill>
                  <a:srgbClr val="FF0000"/>
                </a:solidFill>
              </a:rPr>
              <a:t>79.</a:t>
            </a:r>
            <a:r>
              <a:rPr lang="cs-CZ" altLang="cs-CZ" sz="1800" dirty="0"/>
              <a:t> </a:t>
            </a:r>
            <a:r>
              <a:rPr lang="cs-CZ" altLang="cs-CZ" sz="1800" dirty="0" err="1"/>
              <a:t>Medulla</a:t>
            </a:r>
            <a:r>
              <a:rPr lang="cs-CZ" altLang="cs-CZ" sz="1800" dirty="0"/>
              <a:t> </a:t>
            </a:r>
            <a:r>
              <a:rPr lang="cs-CZ" altLang="cs-CZ" sz="1800" dirty="0" err="1"/>
              <a:t>spinalis</a:t>
            </a:r>
            <a:endParaRPr lang="cs-CZ" altLang="cs-CZ" sz="1800" dirty="0"/>
          </a:p>
          <a:p>
            <a:pPr>
              <a:buSzPct val="70000"/>
            </a:pPr>
            <a:r>
              <a:rPr lang="cs-CZ" altLang="cs-CZ" sz="1800" dirty="0"/>
              <a:t>80. Plexus </a:t>
            </a:r>
            <a:r>
              <a:rPr lang="cs-CZ" altLang="cs-CZ" sz="1800" dirty="0" err="1"/>
              <a:t>choroideus</a:t>
            </a:r>
            <a:endParaRPr lang="cs-CZ" altLang="cs-CZ" sz="1800" dirty="0"/>
          </a:p>
          <a:p>
            <a:pPr>
              <a:buSzPct val="70000"/>
            </a:pPr>
            <a:r>
              <a:rPr lang="cs-CZ" altLang="cs-CZ" sz="1800" b="1" dirty="0">
                <a:solidFill>
                  <a:srgbClr val="FF0000"/>
                </a:solidFill>
              </a:rPr>
              <a:t>81.</a:t>
            </a:r>
            <a:r>
              <a:rPr lang="cs-CZ" altLang="cs-CZ" sz="1800" dirty="0"/>
              <a:t> Ganglion </a:t>
            </a:r>
            <a:r>
              <a:rPr lang="cs-CZ" altLang="cs-CZ" sz="1800" dirty="0" err="1"/>
              <a:t>spinale</a:t>
            </a:r>
            <a:endParaRPr lang="cs-CZ" altLang="cs-CZ" sz="1800" dirty="0"/>
          </a:p>
          <a:p>
            <a:pPr>
              <a:buSzPct val="70000"/>
            </a:pPr>
            <a:r>
              <a:rPr lang="cs-CZ" altLang="cs-CZ" sz="1800" dirty="0"/>
              <a:t>82. Ganglion </a:t>
            </a:r>
            <a:r>
              <a:rPr lang="cs-CZ" altLang="cs-CZ" sz="1800" dirty="0" err="1"/>
              <a:t>spinale</a:t>
            </a:r>
            <a:r>
              <a:rPr lang="cs-CZ" altLang="cs-CZ" sz="1800" dirty="0"/>
              <a:t> </a:t>
            </a:r>
            <a:r>
              <a:rPr lang="cs-CZ" altLang="cs-CZ" sz="1800" dirty="0" smtClean="0"/>
              <a:t>(impregnace)</a:t>
            </a:r>
            <a:endParaRPr lang="cs-CZ" altLang="cs-CZ" sz="1800" dirty="0"/>
          </a:p>
          <a:p>
            <a:pPr>
              <a:buSzPct val="70000"/>
            </a:pPr>
            <a:r>
              <a:rPr lang="cs-CZ" altLang="cs-CZ" sz="1800" b="1" dirty="0">
                <a:solidFill>
                  <a:srgbClr val="FF0000"/>
                </a:solidFill>
              </a:rPr>
              <a:t>83.</a:t>
            </a:r>
            <a:r>
              <a:rPr lang="cs-CZ" altLang="cs-CZ" sz="1800" dirty="0"/>
              <a:t> </a:t>
            </a:r>
            <a:r>
              <a:rPr lang="cs-CZ" altLang="cs-CZ" sz="1800" dirty="0" smtClean="0"/>
              <a:t>Autonomní ganglion</a:t>
            </a:r>
            <a:endParaRPr lang="cs-CZ" altLang="cs-CZ" sz="1800" dirty="0"/>
          </a:p>
          <a:p>
            <a:pPr>
              <a:buSzPct val="70000"/>
            </a:pPr>
            <a:r>
              <a:rPr lang="cs-CZ" altLang="cs-CZ" sz="1800" b="1" dirty="0">
                <a:solidFill>
                  <a:srgbClr val="FF0000"/>
                </a:solidFill>
              </a:rPr>
              <a:t>84.</a:t>
            </a:r>
            <a:r>
              <a:rPr lang="cs-CZ" altLang="cs-CZ" sz="1800" dirty="0"/>
              <a:t> </a:t>
            </a:r>
            <a:r>
              <a:rPr lang="cs-CZ" altLang="cs-CZ" sz="1800" dirty="0" smtClean="0"/>
              <a:t>Periferní nerv </a:t>
            </a:r>
            <a:r>
              <a:rPr lang="cs-CZ" altLang="cs-CZ" sz="1800" dirty="0"/>
              <a:t>– </a:t>
            </a:r>
            <a:r>
              <a:rPr lang="cs-CZ" altLang="cs-CZ" sz="1800" dirty="0" smtClean="0"/>
              <a:t>příčný řez</a:t>
            </a:r>
            <a:endParaRPr lang="cs-CZ" altLang="cs-CZ" sz="1800" dirty="0"/>
          </a:p>
          <a:p>
            <a:pPr>
              <a:buSzPct val="70000"/>
            </a:pPr>
            <a:r>
              <a:rPr lang="cs-CZ" altLang="cs-CZ" sz="1800" dirty="0"/>
              <a:t>85. Periferní </a:t>
            </a:r>
            <a:r>
              <a:rPr lang="cs-CZ" altLang="cs-CZ" sz="1800" dirty="0" smtClean="0"/>
              <a:t>nerv – příčný řez </a:t>
            </a:r>
            <a:r>
              <a:rPr lang="cs-CZ" altLang="cs-CZ" sz="1800" dirty="0"/>
              <a:t>(</a:t>
            </a:r>
            <a:r>
              <a:rPr lang="cs-CZ" altLang="cs-CZ" sz="1800" dirty="0" smtClean="0"/>
              <a:t>myelin)</a:t>
            </a:r>
            <a:endParaRPr lang="cs-CZ" altLang="cs-CZ" sz="1800" dirty="0"/>
          </a:p>
          <a:p>
            <a:pPr>
              <a:buSzPct val="70000"/>
            </a:pPr>
            <a:r>
              <a:rPr lang="cs-CZ" altLang="cs-CZ" sz="1800" b="1" dirty="0">
                <a:solidFill>
                  <a:srgbClr val="FF0000"/>
                </a:solidFill>
              </a:rPr>
              <a:t>86.</a:t>
            </a:r>
            <a:r>
              <a:rPr lang="cs-CZ" altLang="cs-CZ" sz="1800" dirty="0"/>
              <a:t> Periferní </a:t>
            </a:r>
            <a:r>
              <a:rPr lang="cs-CZ" altLang="cs-CZ" sz="1800" dirty="0" smtClean="0"/>
              <a:t>nerv – podélný řez</a:t>
            </a:r>
            <a:endParaRPr lang="cs-CZ" altLang="cs-CZ" sz="1800" dirty="0"/>
          </a:p>
          <a:p>
            <a:pPr>
              <a:buSzPct val="70000"/>
            </a:pPr>
            <a:r>
              <a:rPr lang="cs-CZ" altLang="cs-CZ" sz="1800" dirty="0"/>
              <a:t>87. Periferní </a:t>
            </a:r>
            <a:r>
              <a:rPr lang="cs-CZ" altLang="cs-CZ" sz="1800" dirty="0" smtClean="0"/>
              <a:t>nerv – podélný řez </a:t>
            </a:r>
            <a:r>
              <a:rPr lang="cs-CZ" altLang="cs-CZ" sz="1800" dirty="0"/>
              <a:t>(</a:t>
            </a:r>
            <a:r>
              <a:rPr lang="cs-CZ" altLang="cs-CZ" sz="1800" dirty="0" smtClean="0"/>
              <a:t>myelin)</a:t>
            </a:r>
          </a:p>
          <a:p>
            <a:pPr marL="0" indent="0">
              <a:buSzPct val="70000"/>
              <a:buNone/>
            </a:pPr>
            <a:endParaRPr lang="cs-CZ" altLang="cs-CZ" sz="1800" dirty="0"/>
          </a:p>
          <a:p>
            <a:pPr marL="0" indent="0">
              <a:buSzPct val="70000"/>
              <a:buNone/>
            </a:pPr>
            <a:r>
              <a:rPr lang="cs-CZ" altLang="cs-CZ" sz="1800" dirty="0" smtClean="0"/>
              <a:t>Atlas: str. 48-54</a:t>
            </a:r>
            <a:endParaRPr lang="cs-CZ" altLang="cs-CZ" sz="1800" dirty="0"/>
          </a:p>
          <a:p>
            <a:pPr>
              <a:buSzPct val="70000"/>
            </a:pPr>
            <a:endParaRPr lang="cs-CZ" altLang="cs-CZ" sz="1800" b="1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57200" y="122238"/>
            <a:ext cx="7543800" cy="11461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altLang="cs-CZ" dirty="0" smtClean="0">
                <a:latin typeface="+mn-lt"/>
              </a:rPr>
              <a:t>Seznam preparátů</a:t>
            </a:r>
          </a:p>
        </p:txBody>
      </p:sp>
    </p:spTree>
    <p:extLst>
      <p:ext uri="{BB962C8B-B14F-4D97-AF65-F5344CB8AC3E}">
        <p14:creationId xmlns:p14="http://schemas.microsoft.com/office/powerpoint/2010/main" val="268401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224" y="1012641"/>
            <a:ext cx="6219551" cy="568214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Vývoj nervové trubice</a:t>
            </a:r>
            <a:endParaRPr lang="cs-CZ" altLang="cs-CZ" sz="44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5009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9"/>
          <a:stretch/>
        </p:blipFill>
        <p:spPr>
          <a:xfrm>
            <a:off x="0" y="725474"/>
            <a:ext cx="9144000" cy="6132526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err="1" smtClean="0">
                <a:solidFill>
                  <a:srgbClr val="000000"/>
                </a:solidFill>
                <a:latin typeface="+mn-lt"/>
              </a:rPr>
              <a:t>Cortex</a:t>
            </a:r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cs-CZ" altLang="cs-CZ" sz="4400" dirty="0" err="1" smtClean="0">
                <a:solidFill>
                  <a:srgbClr val="000000"/>
                </a:solidFill>
                <a:latin typeface="+mn-lt"/>
              </a:rPr>
              <a:t>cerebri</a:t>
            </a:r>
            <a:endParaRPr lang="cs-CZ" altLang="cs-CZ" sz="4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83174" y="2814374"/>
            <a:ext cx="686406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000" dirty="0" smtClean="0"/>
              <a:t>pia mater</a:t>
            </a:r>
            <a:endParaRPr lang="en-US" sz="1000" dirty="0"/>
          </a:p>
        </p:txBody>
      </p:sp>
      <p:cxnSp>
        <p:nvCxnSpPr>
          <p:cNvPr id="7" name="Přímá spojnice 6"/>
          <p:cNvCxnSpPr/>
          <p:nvPr/>
        </p:nvCxnSpPr>
        <p:spPr>
          <a:xfrm>
            <a:off x="959742" y="3060595"/>
            <a:ext cx="619676" cy="53654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2459377" y="6590313"/>
            <a:ext cx="760392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36000" rIns="36000" rtlCol="0">
            <a:spAutoFit/>
          </a:bodyPr>
          <a:lstStyle/>
          <a:p>
            <a:pPr algn="ctr"/>
            <a:r>
              <a:rPr lang="cs-CZ" sz="1000" dirty="0" smtClean="0"/>
              <a:t>l. </a:t>
            </a:r>
            <a:r>
              <a:rPr lang="cs-CZ" sz="1000" dirty="0" err="1" smtClean="0"/>
              <a:t>molecularis</a:t>
            </a:r>
            <a:endParaRPr lang="en-US" sz="1000" dirty="0"/>
          </a:p>
        </p:txBody>
      </p:sp>
      <p:cxnSp>
        <p:nvCxnSpPr>
          <p:cNvPr id="11" name="Přímá spojnice 10"/>
          <p:cNvCxnSpPr/>
          <p:nvPr/>
        </p:nvCxnSpPr>
        <p:spPr>
          <a:xfrm flipV="1">
            <a:off x="2585762" y="6310116"/>
            <a:ext cx="656202" cy="11335"/>
          </a:xfrm>
          <a:prstGeom prst="line">
            <a:avLst/>
          </a:prstGeom>
          <a:ln w="12700">
            <a:solidFill>
              <a:schemeClr val="tx1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 flipV="1">
            <a:off x="3250070" y="6305550"/>
            <a:ext cx="969505" cy="4842"/>
          </a:xfrm>
          <a:prstGeom prst="line">
            <a:avLst/>
          </a:prstGeom>
          <a:ln w="12700">
            <a:solidFill>
              <a:schemeClr val="tx1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 flipV="1">
            <a:off x="4219575" y="6305550"/>
            <a:ext cx="871538" cy="2"/>
          </a:xfrm>
          <a:prstGeom prst="line">
            <a:avLst/>
          </a:prstGeom>
          <a:ln w="12700">
            <a:solidFill>
              <a:schemeClr val="tx1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3267071" y="6590314"/>
            <a:ext cx="952504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36000" rIns="36000" rtlCol="0">
            <a:spAutoFit/>
          </a:bodyPr>
          <a:lstStyle/>
          <a:p>
            <a:pPr algn="ctr"/>
            <a:r>
              <a:rPr lang="cs-CZ" sz="1000" dirty="0" smtClean="0"/>
              <a:t>l. </a:t>
            </a:r>
            <a:r>
              <a:rPr lang="cs-CZ" sz="1000" dirty="0" err="1" smtClean="0"/>
              <a:t>granularis</a:t>
            </a:r>
            <a:r>
              <a:rPr lang="cs-CZ" sz="1000" dirty="0" smtClean="0"/>
              <a:t> </a:t>
            </a:r>
            <a:r>
              <a:rPr lang="cs-CZ" sz="1000" dirty="0" err="1" smtClean="0"/>
              <a:t>ext</a:t>
            </a:r>
            <a:r>
              <a:rPr lang="cs-CZ" sz="1000" dirty="0" smtClean="0"/>
              <a:t>. </a:t>
            </a:r>
            <a:endParaRPr lang="en-US" sz="10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4299011" y="6590312"/>
            <a:ext cx="760392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36000" rIns="36000" rtlCol="0">
            <a:spAutoFit/>
          </a:bodyPr>
          <a:lstStyle/>
          <a:p>
            <a:pPr algn="ctr"/>
            <a:r>
              <a:rPr lang="cs-CZ" sz="1000" dirty="0" smtClean="0"/>
              <a:t>l. </a:t>
            </a:r>
            <a:r>
              <a:rPr lang="cs-CZ" sz="1000" dirty="0" err="1" smtClean="0"/>
              <a:t>pyramidalis</a:t>
            </a:r>
            <a:endParaRPr lang="en-US" sz="1000" dirty="0"/>
          </a:p>
        </p:txBody>
      </p:sp>
      <p:cxnSp>
        <p:nvCxnSpPr>
          <p:cNvPr id="21" name="Přímá spojnice 20"/>
          <p:cNvCxnSpPr/>
          <p:nvPr/>
        </p:nvCxnSpPr>
        <p:spPr>
          <a:xfrm>
            <a:off x="5100637" y="6305129"/>
            <a:ext cx="1057275" cy="76"/>
          </a:xfrm>
          <a:prstGeom prst="line">
            <a:avLst/>
          </a:prstGeom>
          <a:ln w="12700">
            <a:solidFill>
              <a:schemeClr val="tx1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/>
          <p:cNvCxnSpPr/>
          <p:nvPr/>
        </p:nvCxnSpPr>
        <p:spPr>
          <a:xfrm>
            <a:off x="6153150" y="6305283"/>
            <a:ext cx="1347788" cy="9601"/>
          </a:xfrm>
          <a:prstGeom prst="line">
            <a:avLst/>
          </a:prstGeom>
          <a:ln w="12700">
            <a:solidFill>
              <a:schemeClr val="tx1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/>
          <p:cNvCxnSpPr/>
          <p:nvPr/>
        </p:nvCxnSpPr>
        <p:spPr>
          <a:xfrm>
            <a:off x="7500938" y="6315075"/>
            <a:ext cx="1347788" cy="9601"/>
          </a:xfrm>
          <a:prstGeom prst="line">
            <a:avLst/>
          </a:prstGeom>
          <a:ln w="12700">
            <a:solidFill>
              <a:schemeClr val="tx1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ovéPole 26"/>
          <p:cNvSpPr txBox="1"/>
          <p:nvPr/>
        </p:nvSpPr>
        <p:spPr>
          <a:xfrm>
            <a:off x="5190568" y="6590308"/>
            <a:ext cx="877411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36000" rIns="36000" rtlCol="0">
            <a:spAutoFit/>
          </a:bodyPr>
          <a:lstStyle/>
          <a:p>
            <a:pPr algn="ctr"/>
            <a:r>
              <a:rPr lang="cs-CZ" sz="1000" dirty="0" smtClean="0"/>
              <a:t>l. </a:t>
            </a:r>
            <a:r>
              <a:rPr lang="cs-CZ" sz="1000" dirty="0" err="1" smtClean="0"/>
              <a:t>granularis</a:t>
            </a:r>
            <a:r>
              <a:rPr lang="cs-CZ" sz="1000" dirty="0" smtClean="0"/>
              <a:t> </a:t>
            </a:r>
            <a:r>
              <a:rPr lang="cs-CZ" sz="1000" dirty="0" err="1" smtClean="0"/>
              <a:t>int</a:t>
            </a:r>
            <a:r>
              <a:rPr lang="cs-CZ" sz="1000" dirty="0" smtClean="0"/>
              <a:t>.</a:t>
            </a:r>
            <a:endParaRPr lang="en-US" sz="1000" dirty="0"/>
          </a:p>
        </p:txBody>
      </p:sp>
      <p:sp>
        <p:nvSpPr>
          <p:cNvPr id="28" name="TextovéPole 27"/>
          <p:cNvSpPr txBox="1"/>
          <p:nvPr/>
        </p:nvSpPr>
        <p:spPr>
          <a:xfrm>
            <a:off x="6486840" y="6591300"/>
            <a:ext cx="789246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36000" rIns="36000" rtlCol="0">
            <a:spAutoFit/>
          </a:bodyPr>
          <a:lstStyle/>
          <a:p>
            <a:pPr algn="ctr"/>
            <a:r>
              <a:rPr lang="cs-CZ" sz="1000" dirty="0" smtClean="0"/>
              <a:t>l. </a:t>
            </a:r>
            <a:r>
              <a:rPr lang="cs-CZ" sz="1000" dirty="0" err="1" smtClean="0"/>
              <a:t>ganglionaris</a:t>
            </a:r>
            <a:endParaRPr lang="en-US" sz="1000" dirty="0"/>
          </a:p>
        </p:txBody>
      </p:sp>
      <p:sp>
        <p:nvSpPr>
          <p:cNvPr id="29" name="TextovéPole 28"/>
          <p:cNvSpPr txBox="1"/>
          <p:nvPr/>
        </p:nvSpPr>
        <p:spPr>
          <a:xfrm>
            <a:off x="7821625" y="6590309"/>
            <a:ext cx="765200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36000" rIns="36000" rtlCol="0">
            <a:spAutoFit/>
          </a:bodyPr>
          <a:lstStyle/>
          <a:p>
            <a:pPr algn="ctr"/>
            <a:r>
              <a:rPr lang="cs-CZ" sz="1000" dirty="0" smtClean="0"/>
              <a:t>l. </a:t>
            </a:r>
            <a:r>
              <a:rPr lang="cs-CZ" sz="1000" dirty="0" err="1" smtClean="0"/>
              <a:t>multiformis</a:t>
            </a:r>
            <a:endParaRPr lang="en-US" sz="1000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2853864" y="5925011"/>
            <a:ext cx="216000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36000" rIns="36000" rtlCol="0">
            <a:spAutoFit/>
          </a:bodyPr>
          <a:lstStyle/>
          <a:p>
            <a:pPr algn="ctr"/>
            <a:r>
              <a:rPr lang="cs-CZ" sz="1600" dirty="0" smtClean="0"/>
              <a:t>I</a:t>
            </a:r>
            <a:endParaRPr lang="en-US" sz="1600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3711174" y="5925011"/>
            <a:ext cx="216000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36000" rIns="36000" rtlCol="0">
            <a:spAutoFit/>
          </a:bodyPr>
          <a:lstStyle/>
          <a:p>
            <a:pPr algn="ctr"/>
            <a:r>
              <a:rPr lang="cs-CZ" sz="1600" dirty="0" smtClean="0"/>
              <a:t>II</a:t>
            </a:r>
            <a:endParaRPr lang="en-US" sz="1600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4604263" y="5925011"/>
            <a:ext cx="216000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36000" rIns="36000" rtlCol="0">
            <a:spAutoFit/>
          </a:bodyPr>
          <a:lstStyle/>
          <a:p>
            <a:pPr algn="ctr"/>
            <a:r>
              <a:rPr lang="cs-CZ" sz="1600" dirty="0" smtClean="0"/>
              <a:t>III</a:t>
            </a:r>
            <a:endParaRPr lang="en-US" sz="1600" dirty="0"/>
          </a:p>
        </p:txBody>
      </p:sp>
      <p:sp>
        <p:nvSpPr>
          <p:cNvPr id="25" name="TextovéPole 24"/>
          <p:cNvSpPr txBox="1"/>
          <p:nvPr/>
        </p:nvSpPr>
        <p:spPr>
          <a:xfrm>
            <a:off x="5547115" y="5925011"/>
            <a:ext cx="216000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36000" rIns="36000" rtlCol="0">
            <a:spAutoFit/>
          </a:bodyPr>
          <a:lstStyle/>
          <a:p>
            <a:pPr algn="ctr"/>
            <a:r>
              <a:rPr lang="cs-CZ" sz="1600" dirty="0" smtClean="0"/>
              <a:t>IV</a:t>
            </a:r>
            <a:endParaRPr lang="en-US" sz="1600" dirty="0"/>
          </a:p>
        </p:txBody>
      </p:sp>
      <p:sp>
        <p:nvSpPr>
          <p:cNvPr id="30" name="TextovéPole 29"/>
          <p:cNvSpPr txBox="1"/>
          <p:nvPr/>
        </p:nvSpPr>
        <p:spPr>
          <a:xfrm>
            <a:off x="6773463" y="5925011"/>
            <a:ext cx="216000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36000" rIns="36000" rtlCol="0">
            <a:spAutoFit/>
          </a:bodyPr>
          <a:lstStyle/>
          <a:p>
            <a:pPr algn="ctr"/>
            <a:r>
              <a:rPr lang="cs-CZ" sz="1600" dirty="0" smtClean="0"/>
              <a:t>V</a:t>
            </a:r>
            <a:endParaRPr lang="en-US" sz="1600" dirty="0"/>
          </a:p>
        </p:txBody>
      </p:sp>
      <p:sp>
        <p:nvSpPr>
          <p:cNvPr id="31" name="TextovéPole 30"/>
          <p:cNvSpPr txBox="1"/>
          <p:nvPr/>
        </p:nvSpPr>
        <p:spPr>
          <a:xfrm>
            <a:off x="8122067" y="5925011"/>
            <a:ext cx="216000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36000" rIns="36000" rtlCol="0">
            <a:spAutoFit/>
          </a:bodyPr>
          <a:lstStyle/>
          <a:p>
            <a:pPr algn="ctr"/>
            <a:r>
              <a:rPr lang="cs-CZ" sz="1600" dirty="0" smtClean="0"/>
              <a:t>VI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8641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299" y="1163782"/>
            <a:ext cx="3706602" cy="5616671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Uzavírání nervové trubice</a:t>
            </a:r>
            <a:endParaRPr lang="cs-CZ" altLang="cs-CZ" sz="44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4138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2156"/>
            <a:ext cx="9020826" cy="3352412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Vývoj mozku</a:t>
            </a:r>
            <a:endParaRPr lang="cs-CZ" altLang="cs-CZ" sz="44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7783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Vývoj mozku</a:t>
            </a:r>
            <a:endParaRPr lang="cs-CZ" altLang="cs-CZ" sz="44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81" y="2214208"/>
            <a:ext cx="8964238" cy="437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1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5216"/>
            <a:ext cx="8888889" cy="415861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Vývoj míchy</a:t>
            </a:r>
            <a:endParaRPr lang="cs-CZ" altLang="cs-CZ" sz="44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405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9"/>
          <a:stretch/>
        </p:blipFill>
        <p:spPr>
          <a:xfrm>
            <a:off x="0" y="725473"/>
            <a:ext cx="9144000" cy="6124969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Cerebellum</a:t>
            </a:r>
            <a:endParaRPr lang="cs-CZ" altLang="cs-CZ" sz="4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51254" y="3804563"/>
            <a:ext cx="640240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err="1" smtClean="0"/>
              <a:t>cortex</a:t>
            </a:r>
            <a:endParaRPr lang="en-US" sz="1400" dirty="0"/>
          </a:p>
        </p:txBody>
      </p:sp>
      <p:cxnSp>
        <p:nvCxnSpPr>
          <p:cNvPr id="8" name="Přímá spojnice 7"/>
          <p:cNvCxnSpPr/>
          <p:nvPr/>
        </p:nvCxnSpPr>
        <p:spPr>
          <a:xfrm>
            <a:off x="669115" y="2080351"/>
            <a:ext cx="718925" cy="51169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 flipH="1" flipV="1">
            <a:off x="1374779" y="1416001"/>
            <a:ext cx="695846" cy="18372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>
            <a:off x="1407456" y="933653"/>
            <a:ext cx="1245060" cy="39638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3645826" y="3365070"/>
            <a:ext cx="776175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err="1" smtClean="0"/>
              <a:t>medulla</a:t>
            </a:r>
            <a:endParaRPr lang="en-US" sz="1400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62814" y="1705436"/>
            <a:ext cx="1028680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s. </a:t>
            </a:r>
            <a:r>
              <a:rPr lang="cs-CZ" sz="1400" dirty="0" err="1" smtClean="0"/>
              <a:t>cinereum</a:t>
            </a:r>
            <a:endParaRPr lang="en-US" sz="1400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62814" y="1232060"/>
            <a:ext cx="1173591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s. </a:t>
            </a:r>
            <a:r>
              <a:rPr lang="cs-CZ" sz="1400" dirty="0" err="1" smtClean="0"/>
              <a:t>gangliosum</a:t>
            </a:r>
            <a:endParaRPr lang="en-US" sz="1400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171051" y="758037"/>
            <a:ext cx="1203727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s. </a:t>
            </a:r>
            <a:r>
              <a:rPr lang="cs-CZ" sz="1400" dirty="0" err="1" smtClean="0"/>
              <a:t>granulosum</a:t>
            </a:r>
            <a:endParaRPr lang="en-US" sz="1400" dirty="0"/>
          </a:p>
        </p:txBody>
      </p:sp>
      <p:sp>
        <p:nvSpPr>
          <p:cNvPr id="3" name="Levá složená závorka 2"/>
          <p:cNvSpPr/>
          <p:nvPr/>
        </p:nvSpPr>
        <p:spPr>
          <a:xfrm rot="18891167">
            <a:off x="1022304" y="2689072"/>
            <a:ext cx="242857" cy="1908761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ravá složená závorka 5"/>
          <p:cNvSpPr/>
          <p:nvPr/>
        </p:nvSpPr>
        <p:spPr>
          <a:xfrm rot="19595250">
            <a:off x="3396265" y="3453945"/>
            <a:ext cx="177770" cy="664349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71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8"/>
          <a:stretch/>
        </p:blipFill>
        <p:spPr>
          <a:xfrm>
            <a:off x="7557" y="748692"/>
            <a:ext cx="9144000" cy="6140083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err="1" smtClean="0">
                <a:solidFill>
                  <a:srgbClr val="000000"/>
                </a:solidFill>
                <a:latin typeface="+mn-lt"/>
              </a:rPr>
              <a:t>Cortex</a:t>
            </a:r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cs-CZ" altLang="cs-CZ" sz="4400" dirty="0" err="1" smtClean="0">
                <a:solidFill>
                  <a:srgbClr val="000000"/>
                </a:solidFill>
                <a:latin typeface="+mn-lt"/>
              </a:rPr>
              <a:t>cerebelli</a:t>
            </a:r>
            <a:endParaRPr lang="cs-CZ" altLang="cs-CZ" sz="4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341491" y="3664846"/>
            <a:ext cx="1028680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s. </a:t>
            </a:r>
            <a:r>
              <a:rPr lang="cs-CZ" sz="1400" dirty="0" err="1" smtClean="0"/>
              <a:t>cinereum</a:t>
            </a:r>
            <a:endParaRPr lang="en-US" sz="1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3405966" y="3768882"/>
            <a:ext cx="1173591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s. </a:t>
            </a:r>
            <a:r>
              <a:rPr lang="cs-CZ" sz="1400" dirty="0" err="1" smtClean="0"/>
              <a:t>gangliosum</a:t>
            </a:r>
            <a:endParaRPr lang="en-US" sz="14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4959057" y="3899070"/>
            <a:ext cx="1203727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s. </a:t>
            </a:r>
            <a:r>
              <a:rPr lang="cs-CZ" sz="1400" dirty="0" err="1" smtClean="0"/>
              <a:t>granulosum</a:t>
            </a:r>
            <a:endParaRPr lang="en-US" sz="1400" dirty="0"/>
          </a:p>
        </p:txBody>
      </p:sp>
      <p:sp>
        <p:nvSpPr>
          <p:cNvPr id="11" name="Pravá jednoduchá závorka 10"/>
          <p:cNvSpPr/>
          <p:nvPr/>
        </p:nvSpPr>
        <p:spPr>
          <a:xfrm rot="8006551">
            <a:off x="2187913" y="2072267"/>
            <a:ext cx="268994" cy="2702052"/>
          </a:xfrm>
          <a:prstGeom prst="rightBracket">
            <a:avLst>
              <a:gd name="adj" fmla="val 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2" name="Pravá jednoduchá závorka 11"/>
          <p:cNvSpPr/>
          <p:nvPr/>
        </p:nvSpPr>
        <p:spPr>
          <a:xfrm rot="8006551">
            <a:off x="6219011" y="2472015"/>
            <a:ext cx="268994" cy="2561691"/>
          </a:xfrm>
          <a:prstGeom prst="rightBracket">
            <a:avLst>
              <a:gd name="adj" fmla="val 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3" name="TextovéPole 12"/>
          <p:cNvSpPr txBox="1"/>
          <p:nvPr/>
        </p:nvSpPr>
        <p:spPr>
          <a:xfrm>
            <a:off x="7992365" y="4076659"/>
            <a:ext cx="776175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err="1" smtClean="0"/>
              <a:t>medulla</a:t>
            </a:r>
            <a:endParaRPr lang="en-US" sz="1400" dirty="0"/>
          </a:p>
        </p:txBody>
      </p:sp>
      <p:sp>
        <p:nvSpPr>
          <p:cNvPr id="14" name="Pravá jednoduchá závorka 13"/>
          <p:cNvSpPr/>
          <p:nvPr/>
        </p:nvSpPr>
        <p:spPr>
          <a:xfrm rot="8006551">
            <a:off x="4227052" y="3414474"/>
            <a:ext cx="172162" cy="285224"/>
          </a:xfrm>
          <a:prstGeom prst="rightBracket">
            <a:avLst>
              <a:gd name="adj" fmla="val 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06245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0" b="1929"/>
          <a:stretch/>
        </p:blipFill>
        <p:spPr>
          <a:xfrm>
            <a:off x="0" y="728663"/>
            <a:ext cx="9144000" cy="6124969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5694" y="170288"/>
            <a:ext cx="8558012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err="1" smtClean="0">
                <a:solidFill>
                  <a:srgbClr val="000000"/>
                </a:solidFill>
                <a:latin typeface="+mn-lt"/>
              </a:rPr>
              <a:t>Cortex</a:t>
            </a:r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cs-CZ" altLang="cs-CZ" sz="4400" dirty="0" err="1" smtClean="0">
                <a:solidFill>
                  <a:srgbClr val="000000"/>
                </a:solidFill>
                <a:latin typeface="+mn-lt"/>
              </a:rPr>
              <a:t>cerebelli</a:t>
            </a:r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 – Purkyňovy buňky</a:t>
            </a:r>
            <a:endParaRPr lang="cs-CZ" altLang="cs-CZ" sz="4400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4" name="Přímá spojnice 3"/>
          <p:cNvCxnSpPr/>
          <p:nvPr/>
        </p:nvCxnSpPr>
        <p:spPr>
          <a:xfrm flipH="1">
            <a:off x="2750757" y="2433362"/>
            <a:ext cx="1481178" cy="7934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/>
          <p:cNvSpPr txBox="1"/>
          <p:nvPr/>
        </p:nvSpPr>
        <p:spPr>
          <a:xfrm>
            <a:off x="3838109" y="2108675"/>
            <a:ext cx="1438472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Purkyňovy buňky</a:t>
            </a:r>
            <a:endParaRPr lang="en-US" sz="1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62814" y="829762"/>
            <a:ext cx="1028680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s. </a:t>
            </a:r>
            <a:r>
              <a:rPr lang="cs-CZ" sz="1400" dirty="0" err="1" smtClean="0"/>
              <a:t>cinereum</a:t>
            </a:r>
            <a:endParaRPr lang="en-US" sz="14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3984910" y="3287571"/>
            <a:ext cx="1173591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s. </a:t>
            </a:r>
            <a:r>
              <a:rPr lang="cs-CZ" sz="1400" dirty="0" err="1" smtClean="0"/>
              <a:t>gangliosum</a:t>
            </a:r>
            <a:endParaRPr lang="en-US" sz="1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40372" y="4838831"/>
            <a:ext cx="1203727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s. </a:t>
            </a:r>
            <a:r>
              <a:rPr lang="cs-CZ" sz="1400" dirty="0" err="1" smtClean="0"/>
              <a:t>granulosum</a:t>
            </a:r>
            <a:endParaRPr lang="en-US" sz="1400" dirty="0"/>
          </a:p>
        </p:txBody>
      </p:sp>
      <p:cxnSp>
        <p:nvCxnSpPr>
          <p:cNvPr id="11" name="Přímá spojnice 10"/>
          <p:cNvCxnSpPr/>
          <p:nvPr/>
        </p:nvCxnSpPr>
        <p:spPr>
          <a:xfrm>
            <a:off x="4526658" y="2440919"/>
            <a:ext cx="1534076" cy="117133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762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20203"/>
            <a:ext cx="8098971" cy="5298955"/>
          </a:xfrm>
          <a:prstGeom prst="rect">
            <a:avLst/>
          </a:prstGeom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17380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Cerebellum – neuron </a:t>
            </a:r>
            <a:r>
              <a:rPr lang="cs-CZ" b="1" dirty="0" err="1" smtClean="0"/>
              <a:t>synapses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9209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" r="22685" b="-54"/>
          <a:stretch/>
        </p:blipFill>
        <p:spPr>
          <a:xfrm rot="5400000">
            <a:off x="1410978" y="-682316"/>
            <a:ext cx="6322043" cy="9144001"/>
          </a:xfrm>
          <a:prstGeom prst="rect">
            <a:avLst/>
          </a:prstGeom>
          <a:ln w="12700">
            <a:noFill/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6313" r="14164"/>
          <a:stretch/>
        </p:blipFill>
        <p:spPr>
          <a:xfrm>
            <a:off x="0" y="736220"/>
            <a:ext cx="2819186" cy="194652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err="1" smtClean="0">
                <a:solidFill>
                  <a:srgbClr val="000000"/>
                </a:solidFill>
                <a:latin typeface="+mn-lt"/>
              </a:rPr>
              <a:t>Choroidní</a:t>
            </a:r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 plexus</a:t>
            </a:r>
            <a:endParaRPr lang="cs-CZ" altLang="cs-CZ" sz="4400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6" name="Přímá spojnice 5"/>
          <p:cNvCxnSpPr/>
          <p:nvPr/>
        </p:nvCxnSpPr>
        <p:spPr>
          <a:xfrm flipH="1">
            <a:off x="1609646" y="893864"/>
            <a:ext cx="1405607" cy="52251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/>
          <p:cNvSpPr txBox="1"/>
          <p:nvPr/>
        </p:nvSpPr>
        <p:spPr>
          <a:xfrm>
            <a:off x="3087683" y="720941"/>
            <a:ext cx="1819794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400" dirty="0" smtClean="0"/>
              <a:t>řídké kolagenní vazivo</a:t>
            </a:r>
            <a:endParaRPr lang="en-US" sz="1400" dirty="0"/>
          </a:p>
        </p:txBody>
      </p:sp>
      <p:cxnSp>
        <p:nvCxnSpPr>
          <p:cNvPr id="8" name="Přímá spojnice 7"/>
          <p:cNvCxnSpPr/>
          <p:nvPr/>
        </p:nvCxnSpPr>
        <p:spPr>
          <a:xfrm flipH="1">
            <a:off x="5986423" y="1939878"/>
            <a:ext cx="528992" cy="79876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6253277" y="1620972"/>
            <a:ext cx="770917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400" dirty="0" smtClean="0"/>
              <a:t>kapiláry</a:t>
            </a:r>
            <a:endParaRPr lang="en-US" sz="1400" dirty="0"/>
          </a:p>
        </p:txBody>
      </p:sp>
      <p:cxnSp>
        <p:nvCxnSpPr>
          <p:cNvPr id="10" name="Přímá spojnice 9"/>
          <p:cNvCxnSpPr/>
          <p:nvPr/>
        </p:nvCxnSpPr>
        <p:spPr>
          <a:xfrm>
            <a:off x="6650182" y="1949712"/>
            <a:ext cx="1020198" cy="186658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>
            <a:off x="967299" y="3719884"/>
            <a:ext cx="771024" cy="5136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127048" y="3412107"/>
            <a:ext cx="872355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400" dirty="0" smtClean="0"/>
              <a:t>ependym</a:t>
            </a:r>
            <a:endParaRPr lang="en-US" sz="1400" dirty="0"/>
          </a:p>
        </p:txBody>
      </p:sp>
      <p:cxnSp>
        <p:nvCxnSpPr>
          <p:cNvPr id="16" name="Přímá spojnice 15"/>
          <p:cNvCxnSpPr/>
          <p:nvPr/>
        </p:nvCxnSpPr>
        <p:spPr>
          <a:xfrm flipH="1">
            <a:off x="628650" y="2403134"/>
            <a:ext cx="338650" cy="100897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/>
          <p:cNvCxnSpPr/>
          <p:nvPr/>
        </p:nvCxnSpPr>
        <p:spPr>
          <a:xfrm>
            <a:off x="3896484" y="1042869"/>
            <a:ext cx="743529" cy="85394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704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8"/>
          <a:stretch/>
        </p:blipFill>
        <p:spPr>
          <a:xfrm>
            <a:off x="0" y="728663"/>
            <a:ext cx="9144000" cy="6129337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Mícha</a:t>
            </a:r>
            <a:endParaRPr lang="cs-CZ" altLang="cs-CZ" sz="4400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4" name="Přímá spojnice 3"/>
          <p:cNvCxnSpPr/>
          <p:nvPr/>
        </p:nvCxnSpPr>
        <p:spPr>
          <a:xfrm flipH="1" flipV="1">
            <a:off x="4677798" y="3755842"/>
            <a:ext cx="952185" cy="114866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/>
          <p:cNvSpPr txBox="1"/>
          <p:nvPr/>
        </p:nvSpPr>
        <p:spPr>
          <a:xfrm>
            <a:off x="5229672" y="5004748"/>
            <a:ext cx="1360757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err="1" smtClean="0"/>
              <a:t>canalis</a:t>
            </a:r>
            <a:r>
              <a:rPr lang="cs-CZ" sz="1400" dirty="0" smtClean="0"/>
              <a:t> </a:t>
            </a:r>
            <a:r>
              <a:rPr lang="cs-CZ" sz="1400" dirty="0" err="1" smtClean="0"/>
              <a:t>centralis</a:t>
            </a:r>
            <a:endParaRPr lang="en-US" sz="1400" dirty="0"/>
          </a:p>
        </p:txBody>
      </p:sp>
      <p:cxnSp>
        <p:nvCxnSpPr>
          <p:cNvPr id="7" name="Přímá spojnice 6"/>
          <p:cNvCxnSpPr/>
          <p:nvPr/>
        </p:nvCxnSpPr>
        <p:spPr>
          <a:xfrm flipH="1" flipV="1">
            <a:off x="8480243" y="6124004"/>
            <a:ext cx="172550" cy="34480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8196998" y="6516043"/>
            <a:ext cx="884794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pia mater</a:t>
            </a:r>
            <a:endParaRPr lang="en-US" sz="14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533584" y="3755842"/>
            <a:ext cx="1054520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šedá hmota</a:t>
            </a:r>
            <a:endParaRPr lang="en-US" sz="14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1557125" y="5556890"/>
            <a:ext cx="969561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bílá hmota</a:t>
            </a:r>
            <a:endParaRPr lang="en-US" sz="14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2049603" y="2351495"/>
            <a:ext cx="1151855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- dorzální roh</a:t>
            </a:r>
            <a:endParaRPr lang="en-US" sz="14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2759844" y="4621994"/>
            <a:ext cx="1215076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- ventrální roh</a:t>
            </a:r>
            <a:endParaRPr lang="en-US" sz="1400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3187339" y="6437411"/>
            <a:ext cx="1527341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- ventrální sloupec</a:t>
            </a:r>
            <a:endParaRPr lang="en-US" sz="14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524331" y="3800304"/>
            <a:ext cx="1479059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- laterální sloupec</a:t>
            </a:r>
            <a:endParaRPr lang="en-US" sz="1400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2157936" y="1143194"/>
            <a:ext cx="1548373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- dorzální provazec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5117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0" b="2076"/>
          <a:stretch/>
        </p:blipFill>
        <p:spPr>
          <a:xfrm>
            <a:off x="0" y="728663"/>
            <a:ext cx="9144000" cy="6129337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Spinální ganglion</a:t>
            </a:r>
            <a:endParaRPr lang="cs-CZ" altLang="cs-CZ" sz="4400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4" name="Přímá spojnice 3"/>
          <p:cNvCxnSpPr/>
          <p:nvPr/>
        </p:nvCxnSpPr>
        <p:spPr>
          <a:xfrm flipH="1" flipV="1">
            <a:off x="4881838" y="1617203"/>
            <a:ext cx="317395" cy="64990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/>
          <p:cNvSpPr txBox="1"/>
          <p:nvPr/>
        </p:nvSpPr>
        <p:spPr>
          <a:xfrm>
            <a:off x="1484913" y="1000336"/>
            <a:ext cx="1171924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vazivový obal</a:t>
            </a:r>
            <a:endParaRPr lang="en-US" sz="1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4154818" y="2334055"/>
            <a:ext cx="2041970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shluky gangliových buněk</a:t>
            </a:r>
            <a:endParaRPr lang="en-US" sz="1400" dirty="0"/>
          </a:p>
        </p:txBody>
      </p:sp>
      <p:cxnSp>
        <p:nvCxnSpPr>
          <p:cNvPr id="8" name="Přímá spojnice 7"/>
          <p:cNvCxnSpPr/>
          <p:nvPr/>
        </p:nvCxnSpPr>
        <p:spPr>
          <a:xfrm flipV="1">
            <a:off x="4141250" y="2773428"/>
            <a:ext cx="899286" cy="148873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 flipH="1" flipV="1">
            <a:off x="5336519" y="2767131"/>
            <a:ext cx="1064281" cy="5881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271616" y="4194343"/>
            <a:ext cx="1957267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svazky nervových vláken</a:t>
            </a:r>
            <a:endParaRPr lang="en-US" sz="14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7122526" y="4262163"/>
            <a:ext cx="1957267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svazky </a:t>
            </a:r>
            <a:r>
              <a:rPr lang="cs-CZ" sz="1400" dirty="0"/>
              <a:t>nervových vláken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6482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1065</TotalTime>
  <Words>297</Words>
  <Application>Microsoft Office PowerPoint</Application>
  <PresentationFormat>Předvádění na obrazovce (4:3)</PresentationFormat>
  <Paragraphs>109</Paragraphs>
  <Slides>23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Motiv Office</vt:lpstr>
      <vt:lpstr>Nervový systém</vt:lpstr>
      <vt:lpstr>Prezentace aplikace PowerPoint</vt:lpstr>
      <vt:lpstr>Prezentace aplikace PowerPoint</vt:lpstr>
      <vt:lpstr>Prezentace aplikace PowerPoint</vt:lpstr>
      <vt:lpstr>Prezentace aplikace PowerPoint</vt:lpstr>
      <vt:lpstr>Cerebellum – neuron synapses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ATC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Petr</dc:creator>
  <cp:lastModifiedBy>Hana Kotasová</cp:lastModifiedBy>
  <cp:revision>28</cp:revision>
  <dcterms:created xsi:type="dcterms:W3CDTF">2015-11-09T09:32:36Z</dcterms:created>
  <dcterms:modified xsi:type="dcterms:W3CDTF">2021-01-04T06:10:43Z</dcterms:modified>
</cp:coreProperties>
</file>