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85" r:id="rId4"/>
    <p:sldId id="264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89" r:id="rId15"/>
    <p:sldId id="290" r:id="rId16"/>
    <p:sldId id="284" r:id="rId17"/>
    <p:sldId id="271" r:id="rId18"/>
    <p:sldId id="276" r:id="rId19"/>
    <p:sldId id="277" r:id="rId20"/>
    <p:sldId id="278" r:id="rId21"/>
    <p:sldId id="279" r:id="rId22"/>
    <p:sldId id="272" r:id="rId23"/>
    <p:sldId id="273" r:id="rId24"/>
    <p:sldId id="286" r:id="rId25"/>
    <p:sldId id="291" r:id="rId26"/>
    <p:sldId id="274" r:id="rId27"/>
    <p:sldId id="275" r:id="rId28"/>
    <p:sldId id="280" r:id="rId29"/>
    <p:sldId id="292" r:id="rId30"/>
    <p:sldId id="281" r:id="rId31"/>
    <p:sldId id="282" r:id="rId32"/>
    <p:sldId id="283" r:id="rId33"/>
    <p:sldId id="287" r:id="rId34"/>
    <p:sldId id="288" r:id="rId35"/>
    <p:sldId id="258" r:id="rId36"/>
    <p:sldId id="260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48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2" y="1397525"/>
            <a:ext cx="11361600" cy="1171580"/>
          </a:xfrm>
        </p:spPr>
        <p:txBody>
          <a:bodyPr/>
          <a:lstStyle/>
          <a:p>
            <a:r>
              <a:rPr lang="cs-CZ" sz="6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cs-CZ" sz="66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Základy Ortopedie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7006" y="4874685"/>
            <a:ext cx="11361600" cy="1171580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MUDr. Robert Vyskočil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Ortopedická klinika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Brno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Přednosta: Prof. MUDr. Martin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Repko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41142B-A87D-6C42-8663-12A070EA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71" y="2257426"/>
            <a:ext cx="6187923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95093-B7D0-1D4E-88E2-8BBF2191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61069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19C59-0BD1-9348-92D9-277586FB7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85839"/>
            <a:ext cx="10753200" cy="5414962"/>
          </a:xfrm>
        </p:spPr>
        <p:txBody>
          <a:bodyPr/>
          <a:lstStyle/>
          <a:p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operační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konzervativní terapie</a:t>
            </a: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elektivita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přísná </a:t>
            </a:r>
            <a:r>
              <a:rPr lang="cs-CZ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aspese</a:t>
            </a:r>
            <a:endParaRPr lang="cs-CZ" dirty="0">
              <a:solidFill>
                <a:srgbClr val="F019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rozvoj „medicínské industrie“</a:t>
            </a: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super/sub specializace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týmy: TEP, ASK,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Spondylo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kyčel, koleno, DK – hlezno a noha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HK – rameno, loket, ruka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0838B3-BB35-3D4F-9BA0-5784BF3C6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777" y="689479"/>
            <a:ext cx="5191718" cy="29264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92A284-947E-FC4B-9086-3B568F93A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84"/>
          <a:stretch/>
        </p:blipFill>
        <p:spPr>
          <a:xfrm>
            <a:off x="9916424" y="1475822"/>
            <a:ext cx="1857151" cy="3921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19A7AE-E252-FF41-8E5B-A4ADFE569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964" y="3582039"/>
            <a:ext cx="2534479" cy="14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157FC-750D-104F-A450-5AAC2BCA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8917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vyšetřovací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C8A4A-CE27-8C41-99BF-62390FF1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37786"/>
            <a:ext cx="10753200" cy="4694576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Anamnéza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Klinické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vyšetření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metody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UZ, CT,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Scintigrafie, PET, PET – MRI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Laboratorní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testy – KO, FW, CRP,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prokalcitonin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Mikrobiologické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vyšetření, PCR – genetika 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Histologie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725A8C-F3E2-EC43-B4B8-7952BDCE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137" y="870493"/>
            <a:ext cx="3175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5D068-2EF8-8147-8B43-E9E2EC97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Anamnéza</a:t>
            </a:r>
            <a:endParaRPr lang="cs-CZ" dirty="0">
              <a:highlight>
                <a:srgbClr val="FFFF00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224C09-8C59-1A4D-9998-DB0275FE7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1961"/>
            <a:ext cx="10753200" cy="4951141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 !!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Rodinná,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osobní anamnéza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Nynější onemocnění –  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subjektivní obtíže, bolestivost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klidová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zátěžová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manévry vyvolávající bolesti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úlevová poloha</a:t>
            </a:r>
          </a:p>
          <a:p>
            <a:pPr marL="72000" indent="0">
              <a:buNone/>
            </a:pPr>
            <a:r>
              <a:rPr lang="cs-CZ" dirty="0">
                <a:solidFill>
                  <a:srgbClr val="5AC8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lokalizovaná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>
                <a:solidFill>
                  <a:srgbClr val="5AC8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iradiace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periferie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doba vzniku,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čase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 klidu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konzervativní léčby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4F46D4-B1B3-F24C-8DF4-E74CB81E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380" y="227928"/>
            <a:ext cx="3734972" cy="24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2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58E93-08BE-0546-A395-50C06D08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klinické vyšetření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78959-C43E-2E46-B333-9CE4F7075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809159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Kožní kryt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otok, teplota, zarudnutí, náplň kloubu, hematom</a:t>
            </a: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pohybu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funkční vyšetření, ROM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S, F, T, rotace</a:t>
            </a: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Provokační testy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rameno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Hawkins – Kennedy,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Jobe,..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koleno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Mcmurray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/menisky/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Lachman, Pivot shift /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instabilita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LCA/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páteř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Thomayer,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lassegue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Schober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Stibor</a:t>
            </a:r>
          </a:p>
        </p:txBody>
      </p:sp>
    </p:spTree>
    <p:extLst>
      <p:ext uri="{BB962C8B-B14F-4D97-AF65-F5344CB8AC3E}">
        <p14:creationId xmlns:p14="http://schemas.microsoft.com/office/powerpoint/2010/main" val="47956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7D13E7-1B81-184E-BA25-29221C4AC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46411"/>
            <a:ext cx="10753200" cy="593244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pohybu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funkční vyšetření, ROM</a:t>
            </a:r>
          </a:p>
          <a:p>
            <a:pPr marL="72000" indent="0">
              <a:buNone/>
            </a:pPr>
            <a:r>
              <a:rPr lang="cs-CZ" dirty="0"/>
              <a:t>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neutrální nulová metoda – ve 3 rovinách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agitální,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rontální,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ransverzální + rotace </a:t>
            </a:r>
          </a:p>
          <a:p>
            <a:pPr marL="72000" indent="0">
              <a:buNone/>
            </a:pPr>
            <a:endParaRPr lang="cs-C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1.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pohyb od těla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extenze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abdukce, zevní rotace/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-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nulová poloha /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střední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postavení kloubu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</a:t>
            </a:r>
          </a:p>
          <a:p>
            <a:pPr marL="72000" indent="0">
              <a:buNone/>
            </a:pPr>
            <a:r>
              <a:rPr lang="cs-CZ" dirty="0"/>
              <a:t>  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pohyb k tělu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addukce, vnitřní rotace/</a:t>
            </a:r>
            <a:endParaRPr lang="cs-CZ" dirty="0"/>
          </a:p>
        </p:txBody>
      </p:sp>
      <p:pic>
        <p:nvPicPr>
          <p:cNvPr id="4" name="Picture 5" descr="rameno">
            <a:extLst>
              <a:ext uri="{FF2B5EF4-FFF2-40B4-BE49-F238E27FC236}">
                <a16:creationId xmlns:a16="http://schemas.microsoft.com/office/drawing/2014/main" id="{4D5D5DF1-0C26-A144-89D3-F222B9A20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57" y="4148254"/>
            <a:ext cx="4241215" cy="178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B4215A-6FB7-2F46-A629-7DCCA932C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395" y="680224"/>
            <a:ext cx="4614996" cy="25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34169-5035-C24D-9E47-1A3130FD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91015"/>
            <a:ext cx="10753200" cy="5240985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pohybu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funkční vyšetření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kyčelního kloubu</a:t>
            </a:r>
          </a:p>
          <a:p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   15 – 0 – 140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    45 – 0 – 30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    80 – 0 – 30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R90 50 – 0 - 40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kyčel">
            <a:extLst>
              <a:ext uri="{FF2B5EF4-FFF2-40B4-BE49-F238E27FC236}">
                <a16:creationId xmlns:a16="http://schemas.microsoft.com/office/drawing/2014/main" id="{1D5EA3EE-DCE3-D442-8477-B4AE67F4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26" y="1641569"/>
            <a:ext cx="7829522" cy="35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71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AA372-AD90-E146-BE93-6ABE49B08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02527"/>
            <a:ext cx="10753200" cy="5486400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Příklady klinických vyšetření – videa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přední zásuvka,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lachman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test, pivot- shift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nestabilita kolene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McMurray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Appley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menisku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Balottment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patelly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náplň kolenního kloubu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Aprehension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luxace ramene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RM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5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8BFED9-79FC-2B4F-8E0F-AE135D8E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1581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F886C-EB93-4A4C-AA52-742CEAFA0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0810"/>
            <a:ext cx="10753200" cy="508495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vyšetření, kostěné struktury</a:t>
            </a:r>
          </a:p>
          <a:p>
            <a:r>
              <a:rPr lang="cs-CZ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kolmé projekce, AP + bočná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funkční snímky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hyperflexe-hyperextenze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Šikmé projekce, axiální projekce, speciální projekce – </a:t>
            </a:r>
          </a:p>
          <a:p>
            <a:pPr marL="72000" indent="0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navikulární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kvarteto /os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scaphoideum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/, sun –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/PF/,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outlet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transthorakální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/rameno/..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44F00E-7469-F344-86FE-D21BCE74C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729" y="1349298"/>
            <a:ext cx="3567094" cy="21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A396-714F-D949-8969-2D1DC732A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60" y="825234"/>
            <a:ext cx="10955327" cy="5207532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RTG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CAVE!!   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Únavové zlomeniny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stress fraktury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opoždění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nálezu za klinickým nálezem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nutný kontrolní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časovým odstupem 4 – 6 týdnů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jiná modalita – MRI, scintigrafie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Nespoléhat vždy na RTG – důležité propojit s klinikou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3DC629-6CBB-4F4C-A5E2-A3DA41EB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469" y="323384"/>
            <a:ext cx="3210311" cy="24442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7C7D4B-A82F-A541-A6B7-3F768751F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2" r="9327"/>
          <a:stretch/>
        </p:blipFill>
        <p:spPr>
          <a:xfrm>
            <a:off x="9074816" y="3429000"/>
            <a:ext cx="2754024" cy="32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C728F-2149-4C4F-BDAB-2679748E3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3522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Kazuistika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8E30F7-C31B-6344-8512-86A9CF0D5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03610"/>
            <a:ext cx="10753200" cy="4828391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Mladý muž,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st.p.přetížení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LDK, bolesti bérce,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</a:t>
            </a:r>
            <a:endParaRPr lang="cs-C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1" descr="Výřez obrazovky">
            <a:extLst>
              <a:ext uri="{FF2B5EF4-FFF2-40B4-BE49-F238E27FC236}">
                <a16:creationId xmlns:a16="http://schemas.microsoft.com/office/drawing/2014/main" id="{C7012497-7B37-F94D-8547-8E8EE3CC5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593" r="7344" b="3476"/>
          <a:stretch/>
        </p:blipFill>
        <p:spPr bwMode="auto">
          <a:xfrm>
            <a:off x="1737715" y="1831703"/>
            <a:ext cx="8878246" cy="48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2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45688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9400" y="1050250"/>
            <a:ext cx="10753200" cy="5084957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Chirurgický obor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řešící:</a:t>
            </a:r>
          </a:p>
          <a:p>
            <a:pPr marL="72000" indent="0">
              <a:buNone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onemocnění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Vrozené vady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Traumata / Posttraumatické stavy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Zánětlivá onemocnění</a:t>
            </a: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Nádorová onemocnění</a:t>
            </a:r>
          </a:p>
          <a:p>
            <a:pPr marL="72000" indent="0">
              <a:buNone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muskuloskeletálního</a:t>
            </a:r>
            <a:r>
              <a:rPr lang="cs-CZ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systému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strom, rostlina&#10;&#10;&#10;&#10;Popis se vygeneroval automaticky.">
            <a:extLst>
              <a:ext uri="{FF2B5EF4-FFF2-40B4-BE49-F238E27FC236}">
                <a16:creationId xmlns:a16="http://schemas.microsoft.com/office/drawing/2014/main" id="{5D6D3A30-D8D8-DA4C-A7BC-72750E72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83" y="469806"/>
            <a:ext cx="3044283" cy="59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BFC89-B818-AF45-B2D4-67C473FE4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58283"/>
            <a:ext cx="10753200" cy="5073717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měsíc později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19CE06-4057-8F4C-B6AA-92A63B4D1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25924" r="3751" b="12260"/>
          <a:stretch/>
        </p:blipFill>
        <p:spPr bwMode="auto">
          <a:xfrm>
            <a:off x="2777943" y="1734881"/>
            <a:ext cx="8034396" cy="45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vpravo 4">
            <a:extLst>
              <a:ext uri="{FF2B5EF4-FFF2-40B4-BE49-F238E27FC236}">
                <a16:creationId xmlns:a16="http://schemas.microsoft.com/office/drawing/2014/main" id="{54B612E2-D2CD-7F4E-B0F1-32B938F1AB49}"/>
              </a:ext>
            </a:extLst>
          </p:cNvPr>
          <p:cNvSpPr/>
          <p:nvPr/>
        </p:nvSpPr>
        <p:spPr bwMode="auto">
          <a:xfrm>
            <a:off x="3064147" y="5384645"/>
            <a:ext cx="942975" cy="3741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EA1E5406-8ACE-5C4E-AB32-DD18CA2F8A5C}"/>
              </a:ext>
            </a:extLst>
          </p:cNvPr>
          <p:cNvSpPr/>
          <p:nvPr/>
        </p:nvSpPr>
        <p:spPr bwMode="auto">
          <a:xfrm>
            <a:off x="7544497" y="3881671"/>
            <a:ext cx="371475" cy="85725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55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DA1974-E4F1-5945-B653-DC42736E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8788"/>
            <a:ext cx="10753200" cy="536321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Verifikace MRI, 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dg. Stress fraktura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prox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tibie</a:t>
            </a:r>
            <a:endParaRPr lang="cs-CZ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9F2F9E-F6B0-D647-AE00-C2200E6CA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8064" r="10756" b="16143"/>
          <a:stretch/>
        </p:blipFill>
        <p:spPr bwMode="auto">
          <a:xfrm>
            <a:off x="958599" y="1258955"/>
            <a:ext cx="9755810" cy="517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01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3CAD7-E986-F54E-BA0D-6AD11071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2E8D88-25FA-484C-8E6F-FB053F7B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3112"/>
            <a:ext cx="10753200" cy="4348888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rychlé, neinvazivní, radiačně nezatěžující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novorozenecké vyšetření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trojí síto k vyloučení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VDK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měkkých struktur – svaly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rpt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šlachy, úpony - RM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kloubní výpotek 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gonitis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coxitis!! /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femur">
            <a:extLst>
              <a:ext uri="{FF2B5EF4-FFF2-40B4-BE49-F238E27FC236}">
                <a16:creationId xmlns:a16="http://schemas.microsoft.com/office/drawing/2014/main" id="{E7650886-CEFC-704F-A5CC-CC2FAE21D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2364" r="52023" b="52241"/>
          <a:stretch/>
        </p:blipFill>
        <p:spPr bwMode="auto">
          <a:xfrm>
            <a:off x="7854585" y="1026000"/>
            <a:ext cx="3396995" cy="33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0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C8E6-043A-BA48-BECA-6BC66930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62840-B879-8443-A8DE-F00138A9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83738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radiační zátěž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kostěných struktur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vyšetření 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polytraumat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CT – spirální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rekonstrukce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230DBA-C5BD-C945-AF5D-806B25B90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866" y="641469"/>
            <a:ext cx="3806100" cy="25373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ADD94D-A801-4A40-947E-3358924E5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41" y="3340249"/>
            <a:ext cx="1661532" cy="34190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E035032-1B42-5F47-A3CC-9FC6146F7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865" y="3340249"/>
            <a:ext cx="2894305" cy="27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7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5E579-379D-E243-9379-1B143812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2CE8C-26B1-C342-AE2C-7F4E17A0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Vlastní zkušenost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 descr="Výřez obrazovky">
            <a:extLst>
              <a:ext uri="{FF2B5EF4-FFF2-40B4-BE49-F238E27FC236}">
                <a16:creationId xmlns:a16="http://schemas.microsoft.com/office/drawing/2014/main" id="{90325E4A-0C22-CB45-A29E-E7982425C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46" y="1302500"/>
            <a:ext cx="6401608" cy="53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6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A051E3-1653-134C-8CB1-AD8637CED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97477"/>
            <a:ext cx="10753200" cy="533452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 3D rekonstrukce</a:t>
            </a:r>
          </a:p>
        </p:txBody>
      </p:sp>
      <p:pic>
        <p:nvPicPr>
          <p:cNvPr id="4" name="Zástupný symbol pro obsah 3" descr="Výřez obrazovky">
            <a:extLst>
              <a:ext uri="{FF2B5EF4-FFF2-40B4-BE49-F238E27FC236}">
                <a16:creationId xmlns:a16="http://schemas.microsoft.com/office/drawing/2014/main" id="{E165589D-FFB6-8547-8B23-11D49C7BD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9" y="1613690"/>
            <a:ext cx="5570453" cy="4218309"/>
          </a:xfrm>
          <a:prstGeom prst="rect">
            <a:avLst/>
          </a:prstGeom>
        </p:spPr>
      </p:pic>
      <p:pic>
        <p:nvPicPr>
          <p:cNvPr id="5" name="Obrázek 4" descr="Výřez obrazovky">
            <a:extLst>
              <a:ext uri="{FF2B5EF4-FFF2-40B4-BE49-F238E27FC236}">
                <a16:creationId xmlns:a16="http://schemas.microsoft.com/office/drawing/2014/main" id="{E2E86F49-EEC4-2344-A68D-FABB362F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3691"/>
            <a:ext cx="5468178" cy="42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8174C-CC08-1843-957A-D8102F18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B9743-5002-344A-9A97-49153181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1600"/>
            <a:ext cx="10753200" cy="44604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</a:p>
          <a:p>
            <a:pPr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měkkých tkání / kostí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Klinické vyšetření + RTG + MRI + neurologie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spondylochirurgie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kardiostimulátor, defibrilátor, magnetické implantáty, 6 týdnů od implantace OS materiálu, klaustrofobie, gravidita,..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75448A-36A2-5245-9CE8-61FBA227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25" y="608486"/>
            <a:ext cx="3738137" cy="25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8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F9DD6-0129-1F42-A3D8-C6871FF6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34040-DDD6-4B42-BC45-1ED0B6A0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28738"/>
            <a:ext cx="11598638" cy="444611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kloubů – zhodnocení měkkých tkání 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intraartikulárně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periartikulárně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 menisky, LCA, LCP, postranní vazy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- zhodnocení výšky chrupavky,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subchondrální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kosti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1E851E-0447-6E43-8FC7-4912759E8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" t="22500" r="2813" b="1875"/>
          <a:stretch/>
        </p:blipFill>
        <p:spPr>
          <a:xfrm>
            <a:off x="7464941" y="1328738"/>
            <a:ext cx="4367059" cy="26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38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8546A-B796-ED49-86BF-71DB0B44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68" y="494901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Kazuistika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0FB0A2-7E5F-DB44-B8DE-C5336138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059366"/>
            <a:ext cx="11138063" cy="4594215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pacient roč. 1941, bez úrazu, opak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serosangvilentní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výpotky,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bolesti nad lat kl. Štěrbinou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 – artróza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II</a:t>
            </a:r>
          </a:p>
        </p:txBody>
      </p:sp>
      <p:pic>
        <p:nvPicPr>
          <p:cNvPr id="4" name="Zástupný symbol pro obsah 3" descr="Výřez obrazovky">
            <a:extLst>
              <a:ext uri="{FF2B5EF4-FFF2-40B4-BE49-F238E27FC236}">
                <a16:creationId xmlns:a16="http://schemas.microsoft.com/office/drawing/2014/main" id="{D22CF83B-DEEF-5B43-99EE-D72AE5FC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59" y="2401992"/>
            <a:ext cx="7320298" cy="42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7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4296E-A750-BB4F-A732-128CD1C5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85" y="508126"/>
            <a:ext cx="11149815" cy="5089699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 – verifikace nekrózy lat. kondylu femuru - indikováno TEP genus</a:t>
            </a:r>
          </a:p>
        </p:txBody>
      </p:sp>
      <p:pic>
        <p:nvPicPr>
          <p:cNvPr id="4" name="Zástupný symbol pro obsah 3" descr="Výřez obrazovky">
            <a:extLst>
              <a:ext uri="{FF2B5EF4-FFF2-40B4-BE49-F238E27FC236}">
                <a16:creationId xmlns:a16="http://schemas.microsoft.com/office/drawing/2014/main" id="{3DBE7BC7-25C4-6C43-90EB-AC145C9DC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" y="1589707"/>
            <a:ext cx="7992140" cy="4008118"/>
          </a:xfrm>
          <a:prstGeom prst="rect">
            <a:avLst/>
          </a:prstGeom>
        </p:spPr>
      </p:pic>
      <p:pic>
        <p:nvPicPr>
          <p:cNvPr id="5" name="Obrázek 4" descr="Výřez obrazovky">
            <a:extLst>
              <a:ext uri="{FF2B5EF4-FFF2-40B4-BE49-F238E27FC236}">
                <a16:creationId xmlns:a16="http://schemas.microsoft.com/office/drawing/2014/main" id="{D25953C8-6318-4141-AC57-DDA3368BD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36" y="1764966"/>
            <a:ext cx="3565700" cy="3657600"/>
          </a:xfrm>
          <a:prstGeom prst="rect">
            <a:avLst/>
          </a:prstGeom>
        </p:spPr>
      </p:pic>
      <p:sp>
        <p:nvSpPr>
          <p:cNvPr id="6" name="Šipka nahoru 5">
            <a:extLst>
              <a:ext uri="{FF2B5EF4-FFF2-40B4-BE49-F238E27FC236}">
                <a16:creationId xmlns:a16="http://schemas.microsoft.com/office/drawing/2014/main" id="{03040269-8C76-4647-BFD7-1EE7D6A1C0AD}"/>
              </a:ext>
            </a:extLst>
          </p:cNvPr>
          <p:cNvSpPr/>
          <p:nvPr/>
        </p:nvSpPr>
        <p:spPr bwMode="auto">
          <a:xfrm>
            <a:off x="9403710" y="3914078"/>
            <a:ext cx="334536" cy="93670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5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D0E95-D1AC-C445-BD64-25A65224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12" y="401357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literatura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C80D55-479E-7E4F-8032-974FD6D3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530" y="1025999"/>
            <a:ext cx="3797653" cy="54306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7E0C51-304D-6D47-BCD9-7030DFEE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53" t="20813" r="29722" b="21041"/>
          <a:stretch/>
        </p:blipFill>
        <p:spPr>
          <a:xfrm>
            <a:off x="1958817" y="1025999"/>
            <a:ext cx="3794283" cy="54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6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AA15FD-FCA1-D443-8882-616CE17C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zobrazovací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91FD28-F954-4544-84AA-91226FC8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08" y="1269062"/>
            <a:ext cx="10753200" cy="4560761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Scintigrafie, PET, PET–CT, PET–MRI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Zobrazení metabolismu tkání a kostí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Aplikace radionuklidu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senzitivita!! X  nízká specifita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Dg. 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Tumory, záněty, </a:t>
            </a:r>
            <a:r>
              <a:rPr lang="cs-CZ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infekty</a:t>
            </a:r>
            <a:r>
              <a:rPr lang="cs-CZ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paklouby, zlomeniny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624269-C158-B44F-80CE-41CCA61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 t="21941" r="42319" b="14844"/>
          <a:stretch>
            <a:fillRect/>
          </a:stretch>
        </p:blipFill>
        <p:spPr bwMode="auto">
          <a:xfrm>
            <a:off x="10311910" y="333539"/>
            <a:ext cx="1719107" cy="52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5C2B3-3C1B-A44B-ADA1-A138E9FC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2" b="14674"/>
          <a:stretch>
            <a:fillRect/>
          </a:stretch>
        </p:blipFill>
        <p:spPr bwMode="auto">
          <a:xfrm>
            <a:off x="6200776" y="2857826"/>
            <a:ext cx="3992997" cy="15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090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040A5-549B-0D4B-BD19-E56C9861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75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laboratorní vyšetření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549491-EDB0-7A4F-A067-C60E9C2F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375" y="1750102"/>
            <a:ext cx="11476762" cy="4923102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Předoperační vyšetření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vyloučení infekčních </a:t>
            </a:r>
          </a:p>
          <a:p>
            <a:pPr marL="72000" indent="0">
              <a:buNone/>
            </a:pP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fokusů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moč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bakter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CRP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prokalcitonin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Metabolická onemocnění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Močová / dna</a:t>
            </a:r>
          </a:p>
          <a:p>
            <a:pPr marL="72000" indent="0">
              <a:buNone/>
            </a:pPr>
            <a:endParaRPr lang="cs-CZ" dirty="0">
              <a:solidFill>
                <a:srgbClr val="00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Autoimunitní onemocnění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HLAb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 DNA/RNA Ab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AC2B45-9F10-8445-9D5B-3E117630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137" y="685800"/>
            <a:ext cx="4031000" cy="16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0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1A740-7394-904D-AAA2-94B23218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24603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laboratorní vyšetření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45313E-A7A1-784A-9A9D-9F2BCF9B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28700"/>
            <a:ext cx="10753200" cy="5160725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Mikrobiologie, PCR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kultivace a určení patogenů, stanovení citlivosti na ATB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Artitidy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endoprotetika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osteomyelitidy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Tumory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ALP, LDH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OSA,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Bence-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Jonesova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bílkovina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MM, metabolity katecholaminů /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Vanilmandlová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SA,..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Specifická vyšetření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Beta2-tranferin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/mozkomíšní mok,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synovasure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/perioperační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infekt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B62DBF-6198-734F-8E22-09648019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93" y="4994763"/>
            <a:ext cx="2533650" cy="9121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2BAF52-590E-6A4E-B433-8AFEF239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84" y="1643062"/>
            <a:ext cx="2533650" cy="18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707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29B48-713F-B147-998B-C0811F6F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– </a:t>
            </a:r>
            <a:r>
              <a:rPr lang="cs-CZ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histologické vyšetření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C45BD1-3AE5-D242-B85A-72F782AE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680223"/>
          </a:xfrm>
        </p:spPr>
        <p:txBody>
          <a:bodyPr/>
          <a:lstStyle/>
          <a:p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Patologické – anatomické vyšetření bioptického vzorku</a:t>
            </a:r>
          </a:p>
          <a:p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Punkční biopsie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1-2mm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bioptický trok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3-5mm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probatorní excize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1x1cm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diagnostická/kurativní,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reprezentativní vzorek tkáně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Histologická verifikace patologické tkáně /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tumoru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- typ tumoru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B2CB9D-A2B3-4C41-B189-D01F4311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638" y="1419176"/>
            <a:ext cx="3429000" cy="15459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B65807-15B9-1446-8F83-BDFC9CDDA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338" y="3212683"/>
            <a:ext cx="2623860" cy="17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7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BDAB3-A675-244C-B79F-1262DD639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28638"/>
            <a:ext cx="10753200" cy="45157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Ortopedie 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message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FD67B-745C-8F47-A226-EB5495C8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507206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Operační obor řešící patologie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muskuloskeletálního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postižení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spondylochirurgie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endoprotetika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ASK,../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Anamnéza, klinické vyšetření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nezbytné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Paraklinická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vyšetření – zobrazovací metody- RTG, UZ, CT, MRI, scintigrafie, PET</a:t>
            </a:r>
          </a:p>
          <a:p>
            <a:pPr marL="7200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stanovení diagnózy a terapeutického plánu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CCC436F5-959F-1D4E-A41F-8289F6CB5A04}"/>
              </a:ext>
            </a:extLst>
          </p:cNvPr>
          <p:cNvSpPr/>
          <p:nvPr/>
        </p:nvSpPr>
        <p:spPr bwMode="auto">
          <a:xfrm>
            <a:off x="942975" y="5820637"/>
            <a:ext cx="1114425" cy="30870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60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5200" y="6285193"/>
            <a:ext cx="11361600" cy="481354"/>
          </a:xfrm>
        </p:spPr>
        <p:txBody>
          <a:bodyPr/>
          <a:lstStyle/>
          <a:p>
            <a:r>
              <a:rPr lang="cs-CZ" dirty="0"/>
              <a:t>                                                       Děkuji za pozornost</a:t>
            </a:r>
          </a:p>
        </p:txBody>
      </p:sp>
      <p:pic>
        <p:nvPicPr>
          <p:cNvPr id="4" name="Picture 3" descr="D:\ORTOPEDIE\MEDICI+SESTRY\AA obrázky\perop. foto\klinika B+W\DSC_0156.jpg">
            <a:extLst>
              <a:ext uri="{FF2B5EF4-FFF2-40B4-BE49-F238E27FC236}">
                <a16:creationId xmlns:a16="http://schemas.microsoft.com/office/drawing/2014/main" id="{38E8F4A3-B6DC-3C46-B640-F84B8A71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32129"/>
            <a:ext cx="8843962" cy="588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50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1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4F589-5C0E-E841-AD2F-F40AEC99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89" y="56199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Brno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B54749-7164-CE4C-91E6-2EFC4430B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89" y="364900"/>
            <a:ext cx="10753200" cy="5902120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Spondylochirurgie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deformity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/skoliózy/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postižení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primární,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sekundární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traumata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Všeobecná Ortopedie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kloubů, revizní operace, reimplantace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kolene, kyčle, ramene, hlezna, zápěstí, lokte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ortopedie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nohy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léčba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chondrálních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defektů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Osteoporózy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jejich následků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7AC9D7-33A0-E24C-94C3-EC9B5941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76" y="959475"/>
            <a:ext cx="5241762" cy="17199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749C36-BE7F-944F-8703-AD08FFCDD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563" y="3429000"/>
            <a:ext cx="2827175" cy="23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D50CB-1513-274A-AE1C-5ABBD99FC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39509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chirurgické obory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D953F-B6EE-1A43-8F78-2B12D710B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21102"/>
            <a:ext cx="11085961" cy="4415795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Traumatologie, Chirurgie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traumata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končetin a viscerálních orgánů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principy</a:t>
            </a:r>
          </a:p>
          <a:p>
            <a:pPr marL="7200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18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https://www2.aofoundation.org/</a:t>
            </a:r>
            <a:r>
              <a:rPr lang="cs-CZ" sz="1800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wps</a:t>
            </a:r>
            <a:r>
              <a:rPr lang="cs-CZ" sz="18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1800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</a:t>
            </a:r>
            <a:r>
              <a:rPr lang="cs-CZ" sz="18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1800" dirty="0" err="1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cs-CZ" sz="1800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7200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akutní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stavy/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elektivní operativa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operativa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měkkých tkání 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BDD241-4A7A-9A44-B4CA-7AEC1AA73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41" y="488152"/>
            <a:ext cx="4318684" cy="3239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8FFF2F-45B9-6744-820D-C5AFD53A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16" y="3727165"/>
            <a:ext cx="3945409" cy="21478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1CAD54-2563-2A42-B8AF-3D0592C3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916" y="3284766"/>
            <a:ext cx="24212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9082A-A5BC-E64E-9663-1C07CA68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chirurgické obory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A839E-C893-694E-B4FB-1AFB4799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60449"/>
            <a:ext cx="10753200" cy="4471551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Neurochirurgie</a:t>
            </a: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problematika </a:t>
            </a:r>
            <a:r>
              <a:rPr lang="cs-CZ" b="1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mozek, mícha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intradurální</a:t>
            </a:r>
            <a:r>
              <a:rPr lang="cs-CZ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patologie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postižení, diskopatie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nádorová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onemocnění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úžinové syndromy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/SKT/, neuropatie</a:t>
            </a:r>
          </a:p>
          <a:p>
            <a:pPr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899B04-D057-DF4D-BBAF-D459BC124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/>
          <a:stretch/>
        </p:blipFill>
        <p:spPr bwMode="auto">
          <a:xfrm>
            <a:off x="7443788" y="574424"/>
            <a:ext cx="4580363" cy="381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3F2F5D-DD90-7240-ACB0-953F018CA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963" y="4477567"/>
            <a:ext cx="3937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FEE62-2100-9246-AEE4-982BCF81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18917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chirurgické obory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479903-3CA5-6C48-B0E4-32157D4B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6995"/>
            <a:ext cx="10753200" cy="4505005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Neurologie</a:t>
            </a: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u="sng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diagnostika a konzervativní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terapie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postižení páteře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neurologická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topizace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obtíží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radikulopatie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iritační / zániková</a:t>
            </a: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klinické vyšetření,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EMG, SSEP, MEP</a:t>
            </a:r>
          </a:p>
          <a:p>
            <a:pPr>
              <a:buFontTx/>
              <a:buChar char="-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5B8551A-2414-4A41-A6AA-0A1A580A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8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359201"/>
            <a:ext cx="4299675" cy="447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2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75238-EF78-7242-A918-6998C437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chirurgické obory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E5C7D-7A56-4245-A18B-3A84DF1D2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Revmatologie</a:t>
            </a: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diagnostika a konzervativní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terapie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F01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systémových chorob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muskuloskeletálního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systému – 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RA, m. </a:t>
            </a: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Bechtěrev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artritidy,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autoimunitní onemocnění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41FF77-D398-414D-AEAB-BF046789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692002"/>
            <a:ext cx="3968750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BFB76-6926-7048-8E26-EC8454F3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Ortopedie </a:t>
            </a:r>
            <a:r>
              <a:rPr lang="cs-CZ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cs-CZ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chirurgické obory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A2F4BB-6F3D-6E42-B188-B29C866B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3374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Fyzioterapie, rehabilitace</a:t>
            </a: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konzervativní terapie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MT, mobilizace, </a:t>
            </a:r>
          </a:p>
          <a:p>
            <a:pPr marL="7200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fyzikální terapie, LTV,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kinesiotaping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Degenerativní postižení páteře, končetin </a:t>
            </a:r>
          </a:p>
          <a:p>
            <a:pPr>
              <a:buFontTx/>
              <a:buChar char="-"/>
            </a:pPr>
            <a:r>
              <a:rPr lang="cs-CZ" dirty="0" err="1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Entesopatie</a:t>
            </a: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úponové bolesti, myalgie,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pooperační stavy</a:t>
            </a: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EA5A2E1-3C1C-5347-9413-1FA0525E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76" y="1026000"/>
            <a:ext cx="3866724" cy="257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E3ED02-DFB2-4143-9A08-AFD24642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566" y="3603373"/>
            <a:ext cx="3186544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213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-med-cz-v8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2950</TotalTime>
  <Words>1196</Words>
  <Application>Microsoft Macintosh PowerPoint</Application>
  <PresentationFormat>Širokoúhlá obrazovka</PresentationFormat>
  <Paragraphs>225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Tahoma</vt:lpstr>
      <vt:lpstr>Times New Roman</vt:lpstr>
      <vt:lpstr>Wingdings</vt:lpstr>
      <vt:lpstr>prezentace-med-cz-v8</vt:lpstr>
      <vt:lpstr>            Základy Ortopedie</vt:lpstr>
      <vt:lpstr>Ortopedie</vt:lpstr>
      <vt:lpstr>                                    literatura</vt:lpstr>
      <vt:lpstr>                           Ortopedie Fn Brno</vt:lpstr>
      <vt:lpstr>Ortopedie x chirurgické obory   </vt:lpstr>
      <vt:lpstr>Ortopedie x chirurgické obory </vt:lpstr>
      <vt:lpstr>Ortopedie x nechirurgické obory </vt:lpstr>
      <vt:lpstr>Ortopedie x nechirurgické obory </vt:lpstr>
      <vt:lpstr>Ortopedie x nechirurgické obory </vt:lpstr>
      <vt:lpstr>Ortopedie</vt:lpstr>
      <vt:lpstr>Ortopedie – vyšetřovací metody</vt:lpstr>
      <vt:lpstr>Ortopedie – Anamnéza</vt:lpstr>
      <vt:lpstr>Ortopedie – klinické vyšetření</vt:lpstr>
      <vt:lpstr>Prezentace aplikace PowerPoint</vt:lpstr>
      <vt:lpstr>Prezentace aplikace PowerPoint</vt:lpstr>
      <vt:lpstr>Prezentace aplikace PowerPoint</vt:lpstr>
      <vt:lpstr>Ortopedie – zobrazovací metody</vt:lpstr>
      <vt:lpstr>Prezentace aplikace PowerPoint</vt:lpstr>
      <vt:lpstr>  Kazuistika</vt:lpstr>
      <vt:lpstr>Prezentace aplikace PowerPoint</vt:lpstr>
      <vt:lpstr>Prezentace aplikace PowerPoint</vt:lpstr>
      <vt:lpstr>Ortopedie – zobrazovací metody</vt:lpstr>
      <vt:lpstr>Ortopedie – zobrazovací metody</vt:lpstr>
      <vt:lpstr>Ortopedie – zobrazovací metody</vt:lpstr>
      <vt:lpstr>Prezentace aplikace PowerPoint</vt:lpstr>
      <vt:lpstr>Ortopedie – zobrazovací metody</vt:lpstr>
      <vt:lpstr>Ortopedie – zobrazovací metody</vt:lpstr>
      <vt:lpstr>Kazuistika</vt:lpstr>
      <vt:lpstr>Prezentace aplikace PowerPoint</vt:lpstr>
      <vt:lpstr>Ortopedie – zobrazovací metody</vt:lpstr>
      <vt:lpstr>Ortopedie – laboratorní vyšetření</vt:lpstr>
      <vt:lpstr>Ortopedie – laboratorní vyšetření</vt:lpstr>
      <vt:lpstr>Ortopedie – histologické vyšetření</vt:lpstr>
      <vt:lpstr>              Ortopedie - Take home message  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Vyskocil Robert</dc:creator>
  <cp:lastModifiedBy>Robert Vyskočil</cp:lastModifiedBy>
  <cp:revision>57</cp:revision>
  <cp:lastPrinted>1601-01-01T00:00:00Z</cp:lastPrinted>
  <dcterms:created xsi:type="dcterms:W3CDTF">2019-02-07T19:36:02Z</dcterms:created>
  <dcterms:modified xsi:type="dcterms:W3CDTF">2020-04-12T11:21:26Z</dcterms:modified>
</cp:coreProperties>
</file>