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5" r:id="rId5"/>
    <p:sldId id="300" r:id="rId6"/>
    <p:sldId id="260" r:id="rId7"/>
    <p:sldId id="276" r:id="rId8"/>
    <p:sldId id="277" r:id="rId9"/>
    <p:sldId id="264" r:id="rId10"/>
    <p:sldId id="301" r:id="rId11"/>
    <p:sldId id="310" r:id="rId12"/>
    <p:sldId id="263" r:id="rId13"/>
    <p:sldId id="307" r:id="rId14"/>
    <p:sldId id="283" r:id="rId15"/>
    <p:sldId id="265" r:id="rId16"/>
    <p:sldId id="302" r:id="rId17"/>
    <p:sldId id="303" r:id="rId18"/>
    <p:sldId id="284" r:id="rId19"/>
    <p:sldId id="304" r:id="rId20"/>
    <p:sldId id="305" r:id="rId21"/>
    <p:sldId id="309" r:id="rId22"/>
    <p:sldId id="306" r:id="rId23"/>
    <p:sldId id="296" r:id="rId24"/>
    <p:sldId id="308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180061"/>
            <a:ext cx="11361600" cy="925450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effectLst/>
              </a:rPr>
              <a:t>Sepse</a:t>
            </a:r>
            <a:r>
              <a:rPr lang="en-US" sz="4400" dirty="0">
                <a:solidFill>
                  <a:schemeClr val="accent1"/>
                </a:solidFill>
                <a:effectLst/>
              </a:rPr>
              <a:t> a MODS</a:t>
            </a:r>
            <a:br>
              <a:rPr lang="cs-CZ" sz="4400" dirty="0">
                <a:solidFill>
                  <a:schemeClr val="accent1"/>
                </a:solidFill>
                <a:effectLst/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88131"/>
            <a:ext cx="11361600" cy="1760244"/>
          </a:xfrm>
        </p:spPr>
        <p:txBody>
          <a:bodyPr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MUDr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MSc. Michal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Šitina, PhD.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Ústav patologické fyziologie, MUNI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Anesteziologicko-resuscitační klinika, FNUSA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Oddělení biostatistiky, ICRC-FNUSA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2033" y="1731925"/>
            <a:ext cx="8583542" cy="4264959"/>
          </a:xfrm>
        </p:spPr>
        <p:txBody>
          <a:bodyPr/>
          <a:lstStyle/>
          <a:p>
            <a:pPr marL="266700" lvl="0" indent="-2667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laktát vs. zvýšený srdeční výdej + vysoká centrální žilní saturace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roblém v mikrocirkulaci 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aktivovaná koagulace, DIC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zkraty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otok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intersticia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poruchou difuze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mitochondriální dysfunkce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FF14DD8D-2022-4ED5-9E32-950D1272A2AB}"/>
              </a:ext>
            </a:extLst>
          </p:cNvPr>
          <p:cNvSpPr txBox="1">
            <a:spLocks/>
          </p:cNvSpPr>
          <p:nvPr/>
        </p:nvSpPr>
        <p:spPr>
          <a:xfrm>
            <a:off x="2740156" y="610913"/>
            <a:ext cx="6274448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Mikrocirkulace v sepsi</a:t>
            </a:r>
          </a:p>
          <a:p>
            <a:pPr indent="114300">
              <a:lnSpc>
                <a:spcPts val="3800"/>
              </a:lnSpc>
            </a:pP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FB65-033C-4161-8C06-19B91E4C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82" y="4367411"/>
            <a:ext cx="5686782" cy="21574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F9F9852-F7F1-4F63-BB61-CBAE277B9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1" y="4367411"/>
            <a:ext cx="2723090" cy="22289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A57D109-0819-4F43-81A0-60AA5CAF4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097" y="2089057"/>
            <a:ext cx="3187478" cy="22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11</a:t>
            </a:fld>
            <a:endParaRPr lang="cs-CZ" altLang="cs-CZ" noProof="0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FF14DD8D-2022-4ED5-9E32-950D1272A2AB}"/>
              </a:ext>
            </a:extLst>
          </p:cNvPr>
          <p:cNvSpPr txBox="1">
            <a:spLocks/>
          </p:cNvSpPr>
          <p:nvPr/>
        </p:nvSpPr>
        <p:spPr>
          <a:xfrm>
            <a:off x="3033454" y="490143"/>
            <a:ext cx="6886923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Vztah dodávka-spotřeba kyslíku v sepsi</a:t>
            </a:r>
          </a:p>
          <a:p>
            <a:pPr indent="114300">
              <a:lnSpc>
                <a:spcPts val="3800"/>
              </a:lnSpc>
            </a:pP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863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1" y="1680166"/>
            <a:ext cx="6094562" cy="426495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úzké propojení mechanizmů zánětu a koagulace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DIC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převaha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trombotizace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mikrotromby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trombocytopenie (vs. heparinem indukovaná trombocytopenie)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masivní DIC s vyčerpáním faktorů a krvácivými projevy vzácně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specifikum je meningokoková sepse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Purpura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fulminans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9CD0CB-2938-44BE-90C6-526CA211DBD1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Koagulopatie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sepsi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9251C99-B8D6-4389-BC66-BEE0D488D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90" y="1023042"/>
            <a:ext cx="5529083" cy="31398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2F031F-0D97-44E5-B887-62623D37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309" y="4591924"/>
            <a:ext cx="3037762" cy="20072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880F4F-EB29-4CF4-8D48-1D2C05DE1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25" y="4589352"/>
            <a:ext cx="3418575" cy="20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13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088" y="1686664"/>
            <a:ext cx="3773207" cy="426495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G- diplokok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daleko nejčastěji asociováno s PF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často i bez přítomnosti DIC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mnoho faktorů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deficit AT3 a proteinu C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meningokokový endotoxin je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protrombotičtější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než u ostatních bakterií 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Shwartzmanova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reakce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adheze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meninkokoků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lidský endotel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9CD0CB-2938-44BE-90C6-526CA211DBD1}"/>
              </a:ext>
            </a:extLst>
          </p:cNvPr>
          <p:cNvSpPr txBox="1"/>
          <p:nvPr/>
        </p:nvSpPr>
        <p:spPr>
          <a:xfrm>
            <a:off x="2850310" y="316587"/>
            <a:ext cx="79200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Meningokoková sepse a purpura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fulminans</a:t>
            </a: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233674-1BBF-4240-9A4E-E65A58BD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049" y="1116249"/>
            <a:ext cx="4661499" cy="371454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2DE561-EACE-47E4-A44C-EE967C27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14" y="4931974"/>
            <a:ext cx="2241010" cy="16195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2CFB2B0-995E-415B-ABD6-57644FB4A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08" y="954920"/>
            <a:ext cx="2877174" cy="403720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91D4E0D-995B-4299-91CB-3A2AC4F5D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412" y="6659593"/>
            <a:ext cx="2527308" cy="13546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19E5A71-A4C9-476B-9BC7-B941D6623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746" y="6641856"/>
            <a:ext cx="1320508" cy="17093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B9F2C2A-4741-46DC-86BD-97698ED1D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208" y="4931974"/>
            <a:ext cx="3307016" cy="1727887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CBC02958-F90E-4145-9759-A7929ACCFF58}"/>
              </a:ext>
            </a:extLst>
          </p:cNvPr>
          <p:cNvSpPr txBox="1"/>
          <p:nvPr/>
        </p:nvSpPr>
        <p:spPr>
          <a:xfrm>
            <a:off x="4313208" y="6611779"/>
            <a:ext cx="30487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 err="1">
                <a:effectLst/>
                <a:latin typeface="Arial" panose="020B0604020202020204" pitchFamily="34" charset="0"/>
              </a:rPr>
              <a:t>Melican</a:t>
            </a:r>
            <a:r>
              <a:rPr lang="cs-CZ" sz="1000" b="1" dirty="0">
                <a:effectLst/>
                <a:latin typeface="Arial" panose="020B0604020202020204" pitchFamily="34" charset="0"/>
              </a:rPr>
              <a:t> K,(2013) </a:t>
            </a:r>
            <a:r>
              <a:rPr lang="cs-CZ" sz="1000" b="1" dirty="0" err="1">
                <a:effectLst/>
                <a:latin typeface="Arial" panose="020B0604020202020204" pitchFamily="34" charset="0"/>
              </a:rPr>
              <a:t>PLoS</a:t>
            </a:r>
            <a:r>
              <a:rPr lang="cs-CZ" sz="1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1000" b="1" dirty="0" err="1">
                <a:effectLst/>
                <a:latin typeface="Arial" panose="020B0604020202020204" pitchFamily="34" charset="0"/>
              </a:rPr>
              <a:t>Pathog</a:t>
            </a:r>
            <a:r>
              <a:rPr lang="cs-CZ" sz="1000" b="1" dirty="0">
                <a:effectLst/>
                <a:latin typeface="Arial" panose="020B0604020202020204" pitchFamily="34" charset="0"/>
              </a:rPr>
              <a:t> 9(1): e1003139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46143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14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Ledviny v sepsi</a:t>
            </a: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2232546" y="1567137"/>
            <a:ext cx="7653326" cy="4264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výrazná mortalitní </a:t>
            </a:r>
            <a:r>
              <a:rPr lang="cs-CZ" sz="20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asociace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kauzalita 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 (</a:t>
            </a:r>
            <a:r>
              <a:rPr lang="cs-CZ" sz="20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kidney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injury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oligurie je jeden z prvních příznaků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funkční, často se upraví, ale pomalu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zlepšení stavu/reparaci ne-</a:t>
            </a:r>
            <a:r>
              <a:rPr lang="cs-CZ" sz="20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oligurické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selhání ledvin, tubulární funkce se upraví později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patogeneze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nejde o ischemickou tubulární nekrózu - žádné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nekrozy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histologicky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téměř žádné změny časně post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mortem</a:t>
            </a:r>
            <a:endParaRPr lang="cs-CZ" sz="16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alterace mikrocirkulace (glomerulus, </a:t>
            </a:r>
            <a:r>
              <a:rPr lang="cs-CZ" sz="1600" b="1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peritubulární</a:t>
            </a:r>
            <a:r>
              <a:rPr lang="cs-CZ" sz="1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kapiláry)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metabolický „</a:t>
            </a:r>
            <a:r>
              <a:rPr lang="cs-CZ" sz="1600" b="1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shutdown</a:t>
            </a:r>
            <a:r>
              <a:rPr lang="cs-CZ" sz="1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tubulárních buněk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cs-CZ" sz="16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 Iniciálně často </a:t>
            </a:r>
            <a:r>
              <a:rPr lang="cs-CZ" sz="20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hyperfiltrace</a:t>
            </a: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nutnost vysokého dávkování ATB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cs-CZ" sz="1600" b="1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4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760" y="1618895"/>
            <a:ext cx="6342111" cy="4730147"/>
          </a:xfrm>
        </p:spPr>
        <p:txBody>
          <a:bodyPr/>
          <a:lstStyle/>
          <a:p>
            <a:pPr marL="180975" indent="-1809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ARDS</a:t>
            </a:r>
          </a:p>
          <a:p>
            <a:pPr marL="638175" lvl="1" indent="-180975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nekardiální plicní edém</a:t>
            </a:r>
          </a:p>
          <a:p>
            <a:pPr marL="638175" lvl="1" indent="-180975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difúzní post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ižení plic </a:t>
            </a:r>
          </a:p>
          <a:p>
            <a:pPr marL="638175" lvl="1" indent="-180975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jiné příčiny než sepse (např. COVID-19)</a:t>
            </a:r>
          </a:p>
          <a:p>
            <a:pPr marL="638175" lvl="1" indent="-180975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šoková plíce po mimoplicním traumatu - tak se na ARDS přišlo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často kombinované s primární pneumoni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komunitní bakterie – Pneumokok, Hemofil, Stafylokok,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E.coli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často sekundární pneumonie při imunodeficitu </a:t>
            </a:r>
          </a:p>
          <a:p>
            <a:pPr marL="628650" lvl="1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nozokomiální bakterie – PSAE, KLPN,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Acinetobakter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Aspergillus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HSV reaktivace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valová slabost respiračních svalů neumožňující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extubaci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tracheostomie </a:t>
            </a:r>
          </a:p>
          <a:p>
            <a:pPr marL="628650" lvl="1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ohrožení reinfekcí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9F394A-7617-4C01-A943-10390AC9C7D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Respirační systém v sepsi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02D203-01EE-42C1-94FC-148A132CD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70" y="1618895"/>
            <a:ext cx="3943246" cy="31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1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Metabolismus v sepsi</a:t>
            </a: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540001" y="1713786"/>
            <a:ext cx="7197894" cy="4264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T3 syndrom - konverze T4 na rT3, nízký T3, normální TSH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katabolismu, těžká proteolýza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snaha zajistit AA a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glukozu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imunitní systém (cytokiny, adrenalinu, kortikoidy)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inzulinorezistence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hyperglykémie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hypoalbuminémie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pozitivní protein akutní fáze – vysoký obrat, nízká hladina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potřeba kortizolu, občas nutno dodávat pro relativní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hypokortikalismus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chronický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hypokortikalismus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či kortikoidy chronicky…)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609BC452-FC26-4BFE-B9AE-9CAE8C39EDA5}"/>
              </a:ext>
            </a:extLst>
          </p:cNvPr>
          <p:cNvSpPr txBox="1">
            <a:spLocks/>
          </p:cNvSpPr>
          <p:nvPr/>
        </p:nvSpPr>
        <p:spPr>
          <a:xfrm>
            <a:off x="7959749" y="881410"/>
            <a:ext cx="4151739" cy="4264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Svaly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valová slabost kriticky nemocných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sarkopenie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(atrofie, proteolýza)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Polyneuromyopatie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kriticky nemocných (CIP, CIM)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D44AB4-E65F-4758-A719-A456463E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49" y="3027776"/>
            <a:ext cx="4232252" cy="38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17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Ostatní systémy v sepsi</a:t>
            </a: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2232545" y="1567137"/>
            <a:ext cx="7592941" cy="4264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orucha kontinuity mikroklků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ranslokace bakterií - second hit, motor MODS 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enterální výživa pro výživu mikroklků (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„trofická výživa“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elektivní dekontaminace neměla výraznější efekt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játra – cholestáza, vyšší transaminázy, většinou nevýznamné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Mozek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septická encefalopatie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delirium až koma – více u starších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nemocných </a:t>
            </a:r>
          </a:p>
          <a:p>
            <a:pPr marL="1200150" lvl="2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občas přijati jako porucha vědomí (CMP?, normální CT mozku)</a:t>
            </a:r>
          </a:p>
        </p:txBody>
      </p:sp>
    </p:spTree>
    <p:extLst>
      <p:ext uri="{BB962C8B-B14F-4D97-AF65-F5344CB8AC3E}">
        <p14:creationId xmlns:p14="http://schemas.microsoft.com/office/powerpoint/2010/main" val="366693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18</a:t>
            </a:fld>
            <a:endParaRPr lang="cs-CZ" altLang="cs-CZ" noProof="0" dirty="0"/>
          </a:p>
        </p:txBody>
      </p:sp>
      <p:sp>
        <p:nvSpPr>
          <p:cNvPr id="4" name="Podnadpis 4">
            <a:extLst>
              <a:ext uri="{FF2B5EF4-FFF2-40B4-BE49-F238E27FC236}">
                <a16:creationId xmlns:a16="http://schemas.microsoft.com/office/drawing/2014/main" id="{EED0AA0D-279A-47F8-AEDA-F41827177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419" y="385299"/>
            <a:ext cx="3656600" cy="505911"/>
          </a:xfrm>
        </p:spPr>
        <p:txBody>
          <a:bodyPr/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Principy léčby sepse</a:t>
            </a:r>
          </a:p>
        </p:txBody>
      </p:sp>
      <p:sp>
        <p:nvSpPr>
          <p:cNvPr id="7" name="Podnadpis 4">
            <a:extLst>
              <a:ext uri="{FF2B5EF4-FFF2-40B4-BE49-F238E27FC236}">
                <a16:creationId xmlns:a16="http://schemas.microsoft.com/office/drawing/2014/main" id="{38D0311C-AE07-4F88-A21D-EFFEBC1E9A16}"/>
              </a:ext>
            </a:extLst>
          </p:cNvPr>
          <p:cNvSpPr txBox="1">
            <a:spLocks/>
          </p:cNvSpPr>
          <p:nvPr/>
        </p:nvSpPr>
        <p:spPr>
          <a:xfrm>
            <a:off x="414000" y="1650693"/>
            <a:ext cx="6964982" cy="3878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vyřešení zdroje – ATB, chirurgie, co nejdříve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kultivace, hemokultury – cílená ATB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oběhová optimalizace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tekutiny, NA, vazopresin, substituce kortikoidů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symptomatická léčba ostatního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srdeční dysfunkce –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dobutamin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levosimendan</a:t>
            </a:r>
            <a:endParaRPr lang="cs-CZ" sz="16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UPV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dialýza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enterální/parenterální výživa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RHB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korekce metabolických abnormalit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léčba DIC – heparin, substituce fibrinogenu, AT3, substituce trombocyty</a:t>
            </a: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6CD33A-E7A1-40B3-859F-6F4C6C0D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77" y="1737179"/>
            <a:ext cx="6413369" cy="37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0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19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69" y="591587"/>
            <a:ext cx="6605677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podobn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– SIRS, SIRS šok </a:t>
            </a: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2232545" y="1567137"/>
            <a:ext cx="8007010" cy="4264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neinfekční antigeny startují stejnou systémovou imunitní odpověď (SIRS) jako při sepsi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poškození tkání uvolňuje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(HMGB1, protein S100, ATP, DNA, RNA)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PAMPs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váží na stejné receptory imunitních buněk (např.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Toll-like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receptory)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příčina je jiná, ale systémová odpověď včetně MODS stejná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klinicky podobné příznaky, odlišení může být obtížné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4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392" y="1712875"/>
            <a:ext cx="8582151" cy="4264959"/>
          </a:xfrm>
        </p:spPr>
        <p:txBody>
          <a:bodyPr/>
          <a:lstStyle/>
          <a:p>
            <a:pPr algn="ctr"/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 semináře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ts val="3800"/>
              </a:lnSpc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Sepse a MODS</a:t>
            </a:r>
          </a:p>
          <a:p>
            <a:pPr marL="457200" indent="-457200">
              <a:lnSpc>
                <a:spcPts val="3800"/>
              </a:lnSpc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Meningokoková sepse</a:t>
            </a:r>
          </a:p>
          <a:p>
            <a:pPr marL="457200" indent="-457200">
              <a:lnSpc>
                <a:spcPts val="3800"/>
              </a:lnSpc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Sepsi podobné stavy (SIRS)</a:t>
            </a:r>
          </a:p>
        </p:txBody>
      </p:sp>
    </p:spTree>
    <p:extLst>
      <p:ext uri="{BB962C8B-B14F-4D97-AF65-F5344CB8AC3E}">
        <p14:creationId xmlns:p14="http://schemas.microsoft.com/office/powerpoint/2010/main" val="426303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20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podobn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2232545" y="1567137"/>
            <a:ext cx="4409795" cy="4660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akutní pankreatitida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po KPR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polytrauma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rozsáhlé popáleniny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rozsáhlé operační výkony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masívní transfúze (TRALI)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ischemicko-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reperfúzní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poškození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anafylaxe?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A8973E1B-CF3B-42AF-A642-B2FCDC9197F1}"/>
              </a:ext>
            </a:extLst>
          </p:cNvPr>
          <p:cNvSpPr txBox="1">
            <a:spLocks/>
          </p:cNvSpPr>
          <p:nvPr/>
        </p:nvSpPr>
        <p:spPr>
          <a:xfrm>
            <a:off x="6642340" y="1561391"/>
            <a:ext cx="4409795" cy="4660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jakýkoli jiný šok – SIRS je sekundární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asívní krvácen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ardiogenní šok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masívní plicní embolie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rozsáhlá ischémie střeva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ndotoxinový šok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zhoršení po podání ATB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Jarisch-Herxheimerova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reakce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40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21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MODS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869572" y="1693137"/>
            <a:ext cx="6928708" cy="4660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MODS, přitom však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patologie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časné post-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histologie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 úplná úprava funkce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dobrá dostupnost kyslíku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adaptace, metabolická vypnutí (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shutdown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podobné hibernaci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hibernující myokard známý z kardiologie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hibernace prokázána i u septické KMP (exprese podobných genů jako u hibernujících zvířat)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T3 syndrom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pokles počtu mitochondrií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1F6F46-3D17-4479-9A2B-E9D43C41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99" y="2068806"/>
            <a:ext cx="4486901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22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Úskalí výzkumu sepse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4E7E8F-A493-4996-9DCE-DC983A79E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81" y="210902"/>
            <a:ext cx="3923685" cy="7062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651E0A-AEB3-4F82-8EF0-02501DEE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281" y="895540"/>
            <a:ext cx="4119813" cy="43033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307553-6E98-4248-B058-EBFBEE8B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" y="1623369"/>
            <a:ext cx="6690185" cy="146471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2CFF370-E9D9-4FF2-9AC3-DB30C7F22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618" y="1475186"/>
            <a:ext cx="4755382" cy="522829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3F1427-5764-49C7-B02C-C6037258D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936" y="3234258"/>
            <a:ext cx="5417244" cy="324574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92040FD-C7C2-4407-8980-2B5015E06CCF}"/>
              </a:ext>
            </a:extLst>
          </p:cNvPr>
          <p:cNvSpPr/>
          <p:nvPr/>
        </p:nvSpPr>
        <p:spPr bwMode="auto">
          <a:xfrm>
            <a:off x="2113472" y="2786332"/>
            <a:ext cx="836762" cy="2329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85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23</a:t>
            </a:fld>
            <a:endParaRPr lang="cs-CZ" altLang="cs-CZ" noProof="0" dirty="0"/>
          </a:p>
        </p:txBody>
      </p:sp>
      <p:sp>
        <p:nvSpPr>
          <p:cNvPr id="4" name="Podnadpis 4">
            <a:extLst>
              <a:ext uri="{FF2B5EF4-FFF2-40B4-BE49-F238E27FC236}">
                <a16:creationId xmlns:a16="http://schemas.microsoft.com/office/drawing/2014/main" id="{5EB4B90D-B94F-44D6-A75D-13481BCD1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9868" y="244587"/>
            <a:ext cx="3509951" cy="7992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Individualizace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AC574B-5A57-46CC-B286-DE82B2BF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63" y="1927872"/>
            <a:ext cx="6326965" cy="38385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D0F8B3-AC7F-42A7-B260-36741101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00" y="2045235"/>
            <a:ext cx="4852031" cy="37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24</a:t>
            </a:fld>
            <a:endParaRPr lang="cs-CZ" altLang="cs-CZ" noProof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1E4A38-A012-4A12-92BD-F26C64DAD1EC}"/>
              </a:ext>
            </a:extLst>
          </p:cNvPr>
          <p:cNvSpPr txBox="1"/>
          <p:nvPr/>
        </p:nvSpPr>
        <p:spPr>
          <a:xfrm>
            <a:off x="2978270" y="591587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</a:t>
            </a:r>
          </a:p>
        </p:txBody>
      </p:sp>
      <p:sp>
        <p:nvSpPr>
          <p:cNvPr id="9" name="Podnadpis 4">
            <a:extLst>
              <a:ext uri="{FF2B5EF4-FFF2-40B4-BE49-F238E27FC236}">
                <a16:creationId xmlns:a16="http://schemas.microsoft.com/office/drawing/2014/main" id="{F1D0C21C-47EB-4E96-B261-5DCFEA5B27E2}"/>
              </a:ext>
            </a:extLst>
          </p:cNvPr>
          <p:cNvSpPr txBox="1">
            <a:spLocks/>
          </p:cNvSpPr>
          <p:nvPr/>
        </p:nvSpPr>
        <p:spPr>
          <a:xfrm>
            <a:off x="2215292" y="1369185"/>
            <a:ext cx="8481463" cy="4660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 ohrožující přemrštěná reakce na infekci s dysfunkcí orgánů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„lokální zánět všude“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ultiorgánová dysfunkce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oběhové selhání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akutní renální selhání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ARDS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 – motor sepse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metabolismus – katabolismus a PNMP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meningokoky – speciálně schopné aktivovat rozvoj trombóz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elmi podobné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jiným systémovým stavům - SIRS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6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543" y="1826769"/>
            <a:ext cx="9217630" cy="5255517"/>
          </a:xfrm>
          <a:ln w="12700">
            <a:noFill/>
            <a:prstDash val="sysDot"/>
          </a:ln>
        </p:spPr>
        <p:txBody>
          <a:bodyPr/>
          <a:lstStyle/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Paradoxy sepse</a:t>
            </a:r>
          </a:p>
          <a:p>
            <a:pPr>
              <a:lnSpc>
                <a:spcPts val="3800"/>
              </a:lnSpc>
            </a:pPr>
            <a:endParaRPr lang="cs-CZ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onemocnění vážné a velice časté,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potká lékaře většiny oborů, ale na LF se o něm příliš nemluví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příčina cca 25 % úmrtí, jde o bakteriální infekci, přitom máme ATB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75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4" name="Podnadpis 4">
            <a:extLst>
              <a:ext uri="{FF2B5EF4-FFF2-40B4-BE49-F238E27FC236}">
                <a16:creationId xmlns:a16="http://schemas.microsoft.com/office/drawing/2014/main" id="{28399B6D-5A93-4B9C-A86F-C3845A934F4D}"/>
              </a:ext>
            </a:extLst>
          </p:cNvPr>
          <p:cNvSpPr txBox="1">
            <a:spLocks/>
          </p:cNvSpPr>
          <p:nvPr/>
        </p:nvSpPr>
        <p:spPr>
          <a:xfrm>
            <a:off x="2809166" y="472066"/>
            <a:ext cx="6398603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Sepse „intuitivně“</a:t>
            </a: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0BD7685-49A8-4ED4-A24B-9A0FAF2A386A}"/>
              </a:ext>
            </a:extLst>
          </p:cNvPr>
          <p:cNvSpPr txBox="1">
            <a:spLocks/>
          </p:cNvSpPr>
          <p:nvPr/>
        </p:nvSpPr>
        <p:spPr>
          <a:xfrm>
            <a:off x="741950" y="2215041"/>
            <a:ext cx="2240162" cy="426495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Lokální reakce</a:t>
            </a:r>
            <a:endParaRPr lang="en-GB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zarudnutí 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otok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dysfunkce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horečka 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endParaRPr lang="en-GB" b="1" kern="0" dirty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6594E34D-B1E9-415A-A2B1-078472AF312A}"/>
              </a:ext>
            </a:extLst>
          </p:cNvPr>
          <p:cNvSpPr txBox="1">
            <a:spLocks/>
          </p:cNvSpPr>
          <p:nvPr/>
        </p:nvSpPr>
        <p:spPr>
          <a:xfrm>
            <a:off x="3249449" y="2215040"/>
            <a:ext cx="3487863" cy="426495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Systémová reakce (SIRS)</a:t>
            </a:r>
            <a:endParaRPr lang="en-GB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vazoplegie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šok 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anasarka,  hypovolémie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MODS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cytokinová bouře 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endParaRPr lang="en-GB" b="1" kern="0" dirty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86DA34F-30EF-4A0F-98E9-668E276E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649" y="502417"/>
            <a:ext cx="3919268" cy="58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4" name="Podnadpis 4">
            <a:extLst>
              <a:ext uri="{FF2B5EF4-FFF2-40B4-BE49-F238E27FC236}">
                <a16:creationId xmlns:a16="http://schemas.microsoft.com/office/drawing/2014/main" id="{28399B6D-5A93-4B9C-A86F-C3845A934F4D}"/>
              </a:ext>
            </a:extLst>
          </p:cNvPr>
          <p:cNvSpPr txBox="1">
            <a:spLocks/>
          </p:cNvSpPr>
          <p:nvPr/>
        </p:nvSpPr>
        <p:spPr>
          <a:xfrm>
            <a:off x="2602133" y="378000"/>
            <a:ext cx="3099928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 sepse</a:t>
            </a: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0BD7685-49A8-4ED4-A24B-9A0FAF2A386A}"/>
              </a:ext>
            </a:extLst>
          </p:cNvPr>
          <p:cNvSpPr txBox="1">
            <a:spLocks/>
          </p:cNvSpPr>
          <p:nvPr/>
        </p:nvSpPr>
        <p:spPr>
          <a:xfrm>
            <a:off x="954068" y="1764611"/>
            <a:ext cx="5981571" cy="426495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(1992)</a:t>
            </a:r>
            <a:endParaRPr lang="en-GB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SIRS</a:t>
            </a:r>
          </a:p>
          <a:p>
            <a:pPr marL="630238" lvl="1" indent="-268288" algn="l">
              <a:lnSpc>
                <a:spcPts val="3800"/>
              </a:lnSpc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38</a:t>
            </a:r>
            <a:r>
              <a:rPr 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°C 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&lt; 36</a:t>
            </a:r>
            <a:r>
              <a:rPr 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°C </a:t>
            </a:r>
            <a:endParaRPr lang="de-DE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268288" algn="l">
              <a:lnSpc>
                <a:spcPts val="3800"/>
              </a:lnSpc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HR &gt; 90/min</a:t>
            </a:r>
          </a:p>
          <a:p>
            <a:pPr marL="630238" lvl="1" indent="-268288" algn="l">
              <a:lnSpc>
                <a:spcPts val="3800"/>
              </a:lnSpc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DF &gt; 20/min </a:t>
            </a:r>
            <a:r>
              <a:rPr lang="de-DE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pCO</a:t>
            </a:r>
            <a:r>
              <a:rPr lang="de-DE" sz="18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&lt; 4.3</a:t>
            </a:r>
          </a:p>
          <a:p>
            <a:pPr marL="630238" lvl="1" indent="-268288" algn="l">
              <a:lnSpc>
                <a:spcPts val="3800"/>
              </a:lnSpc>
              <a:buFont typeface="Wingdings" panose="05000000000000000000" pitchFamily="2" charset="2"/>
              <a:buChar char="§"/>
              <a:tabLst>
                <a:tab pos="630238" algn="l"/>
              </a:tabLst>
            </a:pP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Leu &gt; 12 </a:t>
            </a:r>
            <a:r>
              <a:rPr lang="de-DE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tis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de-DE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&lt; 4/</a:t>
            </a:r>
            <a:r>
              <a:rPr lang="de-DE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endParaRPr 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Sepse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= infekce + SIRS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Těžká sepse 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= sepse s orgánovou dysfunkcí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Septický šok 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= těžká sepse vyžadující katecholaminy</a:t>
            </a:r>
          </a:p>
          <a:p>
            <a:pPr>
              <a:lnSpc>
                <a:spcPts val="3800"/>
              </a:lnSpc>
            </a:pPr>
            <a:endParaRPr lang="en-GB" b="1" kern="0" dirty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6594E34D-B1E9-415A-A2B1-078472AF312A}"/>
              </a:ext>
            </a:extLst>
          </p:cNvPr>
          <p:cNvSpPr txBox="1">
            <a:spLocks/>
          </p:cNvSpPr>
          <p:nvPr/>
        </p:nvSpPr>
        <p:spPr>
          <a:xfrm>
            <a:off x="6825185" y="1764612"/>
            <a:ext cx="5139653" cy="426495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Konsenzuální </a:t>
            </a: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b="1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onference</a:t>
            </a:r>
            <a:r>
              <a:rPr lang="cs-CZ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(2016)</a:t>
            </a:r>
            <a:endParaRPr lang="en-GB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Sepse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= život ohrožující </a:t>
            </a:r>
            <a:r>
              <a:rPr 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á orgánová dysfunkce při infekce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Septický šok 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= sepse vyžadující katecholaminy + zvýšený laktát</a:t>
            </a:r>
          </a:p>
          <a:p>
            <a:pPr marL="342900" indent="-2286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endParaRPr lang="en-GB" b="1" kern="0" dirty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7518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Kazuistika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6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679943"/>
            <a:ext cx="4775026" cy="4427379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 71 let,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anamn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hypertenze a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efrolithiáza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dny progredující slabost a bolesti zad, spavý, zmatený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 90/50 (chronicky 150/90), SR 125/min,  klinické známky dehydratace, T 38.4, lehká dušnost, pozitivní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tapotement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vlevo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laboratoř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urea 25 (norma do 8),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264 (norma do 100), K 5.2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 7.22, BE -13, pCO</a:t>
            </a:r>
            <a:r>
              <a:rPr lang="cs-CZ" sz="1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3.5 (norma od 4.6), SaO</a:t>
            </a:r>
            <a:r>
              <a:rPr lang="cs-CZ" sz="1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94% 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laktát 4.5 (norma do 2)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 19, CRP 240 (norma do 5), leu v moči 4+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 břicha - dilat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ovaná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renální pánvička vlevo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cs-CZ" sz="1600" b="1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Sepse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při </a:t>
            </a:r>
            <a:r>
              <a:rPr lang="cs-CZ" sz="1600" b="1" u="sng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obstrukční pyelonefritidě</a:t>
            </a:r>
            <a:endParaRPr lang="cs-CZ" sz="1600" b="1" u="sng" kern="0"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D8B55F9-6D96-4A01-B3C8-FE20027032D4}"/>
              </a:ext>
            </a:extLst>
          </p:cNvPr>
          <p:cNvSpPr txBox="1"/>
          <p:nvPr/>
        </p:nvSpPr>
        <p:spPr>
          <a:xfrm>
            <a:off x="2830110" y="378000"/>
            <a:ext cx="60945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vypadá septický pacient?</a:t>
            </a:r>
          </a:p>
        </p:txBody>
      </p:sp>
      <p:sp>
        <p:nvSpPr>
          <p:cNvPr id="7" name="Podnadpis 4">
            <a:extLst>
              <a:ext uri="{FF2B5EF4-FFF2-40B4-BE49-F238E27FC236}">
                <a16:creationId xmlns:a16="http://schemas.microsoft.com/office/drawing/2014/main" id="{3AC57774-E201-4117-81E5-C737C2F438A3}"/>
              </a:ext>
            </a:extLst>
          </p:cNvPr>
          <p:cNvSpPr txBox="1">
            <a:spLocks/>
          </p:cNvSpPr>
          <p:nvPr/>
        </p:nvSpPr>
        <p:spPr>
          <a:xfrm>
            <a:off x="6096000" y="1679943"/>
            <a:ext cx="5133600" cy="4427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krystaloidy 1000 ml, přesto další pokles TK na 70/40, nasazen NA, laktát 5, dále postupně 2 l tekutin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zhoršení dušnosti,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cs-CZ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90%, se 4 l O</a:t>
            </a:r>
            <a:r>
              <a:rPr lang="cs-CZ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96 %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empiricky nasazen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cefotaxim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kontaktován urolog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zavedena </a:t>
            </a:r>
            <a:r>
              <a:rPr lang="cs-CZ" sz="14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nefrostomie</a:t>
            </a:r>
            <a:r>
              <a:rPr lang="cs-CZ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drenáží levé ledviny, odtéká hnisavá moč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oligurie 30 ml/hod, další tekutiny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den urea 30,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230, laktát 2.1, obnova diurézy, vysazení NA, leu 12, CRP 234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postupně stabilizace, z moči vykultivována E. coli citlivá na podávaný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cefotaxim</a:t>
            </a:r>
            <a:endParaRPr lang="cs-CZ" sz="16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2. době </a:t>
            </a:r>
            <a:r>
              <a:rPr lang="cs-CZ" sz="16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ureterocystoskopie</a:t>
            </a:r>
            <a:r>
              <a:rPr lang="cs-CZ" sz="1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odstraněním konkrementu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cs-CZ" sz="1600" b="1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Septický šok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cs-CZ" sz="1600" b="1" u="sng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selháním oběhu, ledvin a CNS </a:t>
            </a:r>
            <a:endParaRPr lang="cs-CZ" sz="1600" b="1" u="sng" kern="0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cs-CZ" sz="16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99324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  <p:sp>
        <p:nvSpPr>
          <p:cNvPr id="4" name="Podnadpis 4">
            <a:extLst>
              <a:ext uri="{FF2B5EF4-FFF2-40B4-BE49-F238E27FC236}">
                <a16:creationId xmlns:a16="http://schemas.microsoft.com/office/drawing/2014/main" id="{FADBCC06-C3D7-484E-8F87-BE193686F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1" y="1584035"/>
            <a:ext cx="7180642" cy="4427379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není jednoznačný vztah mezi „velikostí infekce“ a sepsí 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okální dentální infekce se 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epsí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ěžká chole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cystitida bez sepse</a:t>
            </a:r>
            <a:endParaRPr 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stačí běžné bakterie, netřeba „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superbakterií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různé bakterie i místa infekce působí podobnou sepsi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genetický podklad tendence reagovat sepsí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bakteriální infekce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kandida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aspergilóza, ostatní mykózy většinou bez sepse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éně často i viry, miliární tbc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49964F1-C0D7-4ECC-B6CF-92CEC654163C}"/>
              </a:ext>
            </a:extLst>
          </p:cNvPr>
          <p:cNvSpPr txBox="1">
            <a:spLocks/>
          </p:cNvSpPr>
          <p:nvPr/>
        </p:nvSpPr>
        <p:spPr>
          <a:xfrm>
            <a:off x="2463732" y="927056"/>
            <a:ext cx="3686524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Sepse versus infekce</a:t>
            </a: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2324F35C-9C00-47BC-B298-E98B581FCA7C}"/>
              </a:ext>
            </a:extLst>
          </p:cNvPr>
          <p:cNvSpPr txBox="1">
            <a:spLocks/>
          </p:cNvSpPr>
          <p:nvPr/>
        </p:nvSpPr>
        <p:spPr>
          <a:xfrm>
            <a:off x="7885006" y="922639"/>
            <a:ext cx="3686524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Sepse versus </a:t>
            </a:r>
            <a:r>
              <a:rPr lang="en-GB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MODS</a:t>
            </a:r>
          </a:p>
          <a:p>
            <a:endParaRPr lang="en-GB" kern="0" dirty="0"/>
          </a:p>
        </p:txBody>
      </p:sp>
      <p:sp>
        <p:nvSpPr>
          <p:cNvPr id="7" name="Podnadpis 4">
            <a:extLst>
              <a:ext uri="{FF2B5EF4-FFF2-40B4-BE49-F238E27FC236}">
                <a16:creationId xmlns:a16="http://schemas.microsoft.com/office/drawing/2014/main" id="{797C8A0C-D8D1-4074-8F55-573D88E5535A}"/>
              </a:ext>
            </a:extLst>
          </p:cNvPr>
          <p:cNvSpPr txBox="1">
            <a:spLocks/>
          </p:cNvSpPr>
          <p:nvPr/>
        </p:nvSpPr>
        <p:spPr>
          <a:xfrm>
            <a:off x="7999477" y="1584035"/>
            <a:ext cx="3914065" cy="4427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sepse je nemoc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MODS = </a:t>
            </a:r>
            <a:r>
              <a:rPr lang="en-GB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syndrom</a:t>
            </a:r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multiorg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ánové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dysfunkce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součástí obrazu sepse, ale i jiných stavů je MODS 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polytrauma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kardiogenní šok při infarktu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41413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sp>
        <p:nvSpPr>
          <p:cNvPr id="4" name="Podnadpis 4">
            <a:extLst>
              <a:ext uri="{FF2B5EF4-FFF2-40B4-BE49-F238E27FC236}">
                <a16:creationId xmlns:a16="http://schemas.microsoft.com/office/drawing/2014/main" id="{042937BC-9F8C-412A-976D-42C94539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1706003"/>
            <a:ext cx="10091140" cy="383394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onemocnění vysoce komplexní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multisystémové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není 1 elegantní vysvětlení </a:t>
            </a:r>
            <a:endParaRPr lang="cs-CZ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přemrštěná imunitní odpověď na běžné infekční agens??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kortikoidy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imunosupresiva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anti-cytokinové protilátky (např.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antiTNF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vysokoobjemová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dialýza eliminující cytokiny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aktivovaný protein C</a:t>
            </a:r>
          </a:p>
          <a:p>
            <a:pPr marL="800100" lvl="1" indent="-342900" algn="l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AT-III</a:t>
            </a:r>
          </a:p>
          <a:p>
            <a:pPr>
              <a:lnSpc>
                <a:spcPts val="3800"/>
              </a:lnSpc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75538AF-10E5-48C4-B3A6-EA10B9794CE3}"/>
              </a:ext>
            </a:extLst>
          </p:cNvPr>
          <p:cNvSpPr txBox="1">
            <a:spLocks/>
          </p:cNvSpPr>
          <p:nvPr/>
        </p:nvSpPr>
        <p:spPr>
          <a:xfrm>
            <a:off x="3395763" y="837914"/>
            <a:ext cx="6274448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Imunitní systém při </a:t>
            </a:r>
            <a:r>
              <a:rPr lang="en-GB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</a:t>
            </a:r>
            <a:r>
              <a:rPr lang="cs-CZ" sz="32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DAC5EE0-8FA5-4366-ADF8-D286DDB28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32" y="2818692"/>
            <a:ext cx="5301626" cy="38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592" y="1688793"/>
            <a:ext cx="10103408" cy="534173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nízká periferní rezistence (produkce NO -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vazoplegie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propustný endotel (porušený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glykokalyx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albumin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intersticiu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chybí onkotický gradient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ztráty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tekutin do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intersticia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hypovolémie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otoky, anasarka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otoky nevylučují hypovolémii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změněný srdeční výdej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snížený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hypovolémie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septická kardiomyopatie – postihuje levou i </a:t>
            </a:r>
            <a:r>
              <a:rPr lang="cs-CZ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komoru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hyperdynamický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šok – CO např. 9 l/min, přesto zvýšený laktát</a:t>
            </a:r>
          </a:p>
          <a:p>
            <a:pPr marL="1258888" lvl="1" indent="268288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 v mikrocirkulaci??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03B9231D-BDFF-4EFC-908C-88D4580704F5}"/>
              </a:ext>
            </a:extLst>
          </p:cNvPr>
          <p:cNvSpPr txBox="1">
            <a:spLocks/>
          </p:cNvSpPr>
          <p:nvPr/>
        </p:nvSpPr>
        <p:spPr>
          <a:xfrm>
            <a:off x="2757409" y="352120"/>
            <a:ext cx="6274448" cy="623489"/>
          </a:xfrm>
          <a:prstGeom prst="rect">
            <a:avLst/>
          </a:prstGeom>
          <a:ln w="12700">
            <a:noFill/>
            <a:prstDash val="sysDot"/>
          </a:ln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indent="114300">
              <a:lnSpc>
                <a:spcPts val="3800"/>
              </a:lnSpc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Kardiovaskulární systém v sepsi</a:t>
            </a:r>
          </a:p>
          <a:p>
            <a:pPr indent="114300">
              <a:lnSpc>
                <a:spcPts val="3800"/>
              </a:lnSpc>
            </a:pPr>
            <a:endParaRPr lang="en-GB" sz="3200" b="1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71855222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3778</TotalTime>
  <Words>1378</Words>
  <Application>Microsoft Office PowerPoint</Application>
  <PresentationFormat>Širokoúhlá obrazovka</PresentationFormat>
  <Paragraphs>269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Tahoma</vt:lpstr>
      <vt:lpstr>Wingdings</vt:lpstr>
      <vt:lpstr>Prezentace_MU_CZ</vt:lpstr>
      <vt:lpstr>Sepse a MODS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sitina.michal</dc:creator>
  <cp:lastModifiedBy>Šitina Michal</cp:lastModifiedBy>
  <cp:revision>101</cp:revision>
  <cp:lastPrinted>1601-01-01T00:00:00Z</cp:lastPrinted>
  <dcterms:created xsi:type="dcterms:W3CDTF">2020-12-31T11:17:03Z</dcterms:created>
  <dcterms:modified xsi:type="dcterms:W3CDTF">2022-04-10T21:31:08Z</dcterms:modified>
</cp:coreProperties>
</file>