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61" r:id="rId2"/>
  </p:sldMasterIdLst>
  <p:notesMasterIdLst>
    <p:notesMasterId r:id="rId136"/>
  </p:notesMasterIdLst>
  <p:sldIdLst>
    <p:sldId id="259" r:id="rId3"/>
    <p:sldId id="515" r:id="rId4"/>
    <p:sldId id="516" r:id="rId5"/>
    <p:sldId id="695" r:id="rId6"/>
    <p:sldId id="696" r:id="rId7"/>
    <p:sldId id="697" r:id="rId8"/>
    <p:sldId id="698" r:id="rId9"/>
    <p:sldId id="699" r:id="rId10"/>
    <p:sldId id="700" r:id="rId11"/>
    <p:sldId id="415" r:id="rId12"/>
    <p:sldId id="414" r:id="rId13"/>
    <p:sldId id="416" r:id="rId14"/>
    <p:sldId id="362" r:id="rId15"/>
    <p:sldId id="363" r:id="rId16"/>
    <p:sldId id="404" r:id="rId17"/>
    <p:sldId id="367" r:id="rId18"/>
    <p:sldId id="368" r:id="rId19"/>
    <p:sldId id="369" r:id="rId20"/>
    <p:sldId id="370" r:id="rId21"/>
    <p:sldId id="419" r:id="rId22"/>
    <p:sldId id="405" r:id="rId23"/>
    <p:sldId id="406" r:id="rId24"/>
    <p:sldId id="407" r:id="rId25"/>
    <p:sldId id="408" r:id="rId26"/>
    <p:sldId id="421" r:id="rId27"/>
    <p:sldId id="397" r:id="rId28"/>
    <p:sldId id="398" r:id="rId29"/>
    <p:sldId id="401" r:id="rId30"/>
    <p:sldId id="402" r:id="rId31"/>
    <p:sldId id="633" r:id="rId32"/>
    <p:sldId id="607" r:id="rId33"/>
    <p:sldId id="609" r:id="rId34"/>
    <p:sldId id="610" r:id="rId35"/>
    <p:sldId id="613" r:id="rId36"/>
    <p:sldId id="614" r:id="rId37"/>
    <p:sldId id="616" r:id="rId38"/>
    <p:sldId id="617" r:id="rId39"/>
    <p:sldId id="618" r:id="rId40"/>
    <p:sldId id="621" r:id="rId41"/>
    <p:sldId id="627" r:id="rId42"/>
    <p:sldId id="628" r:id="rId43"/>
    <p:sldId id="629" r:id="rId44"/>
    <p:sldId id="630" r:id="rId45"/>
    <p:sldId id="631" r:id="rId46"/>
    <p:sldId id="514" r:id="rId47"/>
    <p:sldId id="424" r:id="rId48"/>
    <p:sldId id="425" r:id="rId49"/>
    <p:sldId id="426" r:id="rId50"/>
    <p:sldId id="427" r:id="rId51"/>
    <p:sldId id="428" r:id="rId52"/>
    <p:sldId id="429" r:id="rId53"/>
    <p:sldId id="430" r:id="rId54"/>
    <p:sldId id="431" r:id="rId55"/>
    <p:sldId id="433" r:id="rId56"/>
    <p:sldId id="434" r:id="rId57"/>
    <p:sldId id="435" r:id="rId58"/>
    <p:sldId id="436" r:id="rId59"/>
    <p:sldId id="437" r:id="rId60"/>
    <p:sldId id="438" r:id="rId61"/>
    <p:sldId id="442" r:id="rId62"/>
    <p:sldId id="445" r:id="rId63"/>
    <p:sldId id="447" r:id="rId64"/>
    <p:sldId id="517" r:id="rId65"/>
    <p:sldId id="493" r:id="rId66"/>
    <p:sldId id="495" r:id="rId67"/>
    <p:sldId id="496" r:id="rId68"/>
    <p:sldId id="497" r:id="rId69"/>
    <p:sldId id="499" r:id="rId70"/>
    <p:sldId id="506" r:id="rId71"/>
    <p:sldId id="510" r:id="rId72"/>
    <p:sldId id="511" r:id="rId73"/>
    <p:sldId id="512" r:id="rId74"/>
    <p:sldId id="526" r:id="rId75"/>
    <p:sldId id="450" r:id="rId76"/>
    <p:sldId id="451" r:id="rId77"/>
    <p:sldId id="452" r:id="rId78"/>
    <p:sldId id="453" r:id="rId79"/>
    <p:sldId id="454" r:id="rId80"/>
    <p:sldId id="455" r:id="rId81"/>
    <p:sldId id="473" r:id="rId82"/>
    <p:sldId id="777" r:id="rId83"/>
    <p:sldId id="490" r:id="rId84"/>
    <p:sldId id="519" r:id="rId85"/>
    <p:sldId id="518" r:id="rId86"/>
    <p:sldId id="520" r:id="rId87"/>
    <p:sldId id="521" r:id="rId88"/>
    <p:sldId id="522" r:id="rId89"/>
    <p:sldId id="523" r:id="rId90"/>
    <p:sldId id="524" r:id="rId91"/>
    <p:sldId id="636" r:id="rId92"/>
    <p:sldId id="637" r:id="rId93"/>
    <p:sldId id="638" r:id="rId94"/>
    <p:sldId id="639" r:id="rId95"/>
    <p:sldId id="640" r:id="rId96"/>
    <p:sldId id="641" r:id="rId97"/>
    <p:sldId id="642" r:id="rId98"/>
    <p:sldId id="643" r:id="rId99"/>
    <p:sldId id="644" r:id="rId100"/>
    <p:sldId id="645" r:id="rId101"/>
    <p:sldId id="703" r:id="rId102"/>
    <p:sldId id="704" r:id="rId103"/>
    <p:sldId id="705" r:id="rId104"/>
    <p:sldId id="710" r:id="rId105"/>
    <p:sldId id="747" r:id="rId106"/>
    <p:sldId id="748" r:id="rId107"/>
    <p:sldId id="712" r:id="rId108"/>
    <p:sldId id="713" r:id="rId109"/>
    <p:sldId id="714" r:id="rId110"/>
    <p:sldId id="715" r:id="rId111"/>
    <p:sldId id="716" r:id="rId112"/>
    <p:sldId id="717" r:id="rId113"/>
    <p:sldId id="718" r:id="rId114"/>
    <p:sldId id="721" r:id="rId115"/>
    <p:sldId id="769" r:id="rId116"/>
    <p:sldId id="749" r:id="rId117"/>
    <p:sldId id="751" r:id="rId118"/>
    <p:sldId id="752" r:id="rId119"/>
    <p:sldId id="753" r:id="rId120"/>
    <p:sldId id="754" r:id="rId121"/>
    <p:sldId id="755" r:id="rId122"/>
    <p:sldId id="756" r:id="rId123"/>
    <p:sldId id="757" r:id="rId124"/>
    <p:sldId id="758" r:id="rId125"/>
    <p:sldId id="759" r:id="rId126"/>
    <p:sldId id="760" r:id="rId127"/>
    <p:sldId id="762" r:id="rId128"/>
    <p:sldId id="764" r:id="rId129"/>
    <p:sldId id="765" r:id="rId130"/>
    <p:sldId id="767" r:id="rId131"/>
    <p:sldId id="770" r:id="rId132"/>
    <p:sldId id="746" r:id="rId133"/>
    <p:sldId id="778" r:id="rId134"/>
    <p:sldId id="634" r:id="rId135"/>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331264"/>
    <a:srgbClr val="1E1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9" autoAdjust="0"/>
    <p:restoredTop sz="94660"/>
  </p:normalViewPr>
  <p:slideViewPr>
    <p:cSldViewPr>
      <p:cViewPr varScale="1">
        <p:scale>
          <a:sx n="72" d="100"/>
          <a:sy n="72" d="100"/>
        </p:scale>
        <p:origin x="121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6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cs typeface="Arial" pitchFamily="34" charset="0"/>
              </a:defRPr>
            </a:lvl1pPr>
          </a:lstStyle>
          <a:p>
            <a:pPr>
              <a:defRPr/>
            </a:pPr>
            <a:endParaRPr lang="cs-CZ" altLang="cs-CZ"/>
          </a:p>
        </p:txBody>
      </p:sp>
      <p:sp>
        <p:nvSpPr>
          <p:cNvPr id="593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pPr>
              <a:defRPr/>
            </a:pPr>
            <a:endParaRPr lang="cs-CZ" alt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cs typeface="Arial" pitchFamily="34" charset="0"/>
              </a:defRPr>
            </a:lvl1pPr>
          </a:lstStyle>
          <a:p>
            <a:pPr>
              <a:defRPr/>
            </a:pPr>
            <a:endParaRPr lang="cs-CZ" altLang="cs-CZ"/>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AB1A4F-9794-425A-8C0E-D952ED71A23B}"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8DEDDB0-E150-4566-96E7-5B4530DDE48B}" type="slidenum">
              <a:rPr lang="cs-CZ" altLang="cs-CZ" smtClean="0"/>
              <a:pPr>
                <a:spcBef>
                  <a:spcPct val="0"/>
                </a:spcBef>
              </a:pPr>
              <a:t>1</a:t>
            </a:fld>
            <a:endParaRPr lang="cs-CZ" altLang="cs-CZ"/>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a:spcBef>
                <a:spcPct val="0"/>
              </a:spcBef>
            </a:pPr>
            <a:fld id="{A6C80398-79C2-4CF1-8CF2-7351C7FDCCC5}" type="slidenum">
              <a:rPr lang="cs-CZ" altLang="cs-CZ">
                <a:latin typeface="Times New Roman" panose="02020603050405020304" pitchFamily="18" charset="0"/>
              </a:rPr>
              <a:pPr algn="r">
                <a:spcBef>
                  <a:spcPct val="0"/>
                </a:spcBef>
              </a:pPr>
              <a:t>1</a:t>
            </a:fld>
            <a:endParaRPr lang="cs-CZ" altLang="cs-CZ">
              <a:latin typeface="Times New Roman" panose="02020603050405020304" pitchFamily="18" charset="0"/>
            </a:endParaRPr>
          </a:p>
        </p:txBody>
      </p:sp>
      <p:sp>
        <p:nvSpPr>
          <p:cNvPr id="71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a:spcBef>
                <a:spcPct val="0"/>
              </a:spcBef>
            </a:pPr>
            <a:fld id="{A05291FE-E947-4A05-8E53-78B2EC32EEFE}" type="slidenum">
              <a:rPr lang="cs-CZ" altLang="cs-CZ">
                <a:latin typeface="Times New Roman" panose="02020603050405020304" pitchFamily="18" charset="0"/>
              </a:rPr>
              <a:pPr algn="r">
                <a:spcBef>
                  <a:spcPct val="0"/>
                </a:spcBef>
              </a:pPr>
              <a:t>1</a:t>
            </a:fld>
            <a:endParaRPr lang="cs-CZ" altLang="cs-CZ">
              <a:latin typeface="Times New Roman" panose="02020603050405020304" pitchFamily="18" charset="0"/>
            </a:endParaRPr>
          </a:p>
        </p:txBody>
      </p:sp>
      <p:sp>
        <p:nvSpPr>
          <p:cNvPr id="7173" name="Rectangle 2"/>
          <p:cNvSpPr>
            <a:spLocks noGrp="1" noRot="1" noChangeAspect="1" noChangeArrowheads="1" noTextEdit="1"/>
          </p:cNvSpPr>
          <p:nvPr>
            <p:ph type="sldImg"/>
          </p:nvPr>
        </p:nvSpPr>
        <p:spPr>
          <a:xfrm>
            <a:off x="1141413" y="685800"/>
            <a:ext cx="4572000" cy="3429000"/>
          </a:xfrm>
          <a:ln w="12700" cap="flat"/>
        </p:spPr>
      </p:sp>
      <p:sp>
        <p:nvSpPr>
          <p:cNvPr id="7174" name="Rectangle 3"/>
          <p:cNvSpPr>
            <a:spLocks noGrp="1" noChangeArrowheads="1"/>
          </p:cNvSpPr>
          <p:nvPr>
            <p:ph type="body" idx="1"/>
          </p:nvPr>
        </p:nvSpPr>
        <p:spPr>
          <a:xfrm>
            <a:off x="914400" y="4343400"/>
            <a:ext cx="5027613" cy="4113213"/>
          </a:xfrm>
          <a:noFill/>
        </p:spPr>
        <p:txBody>
          <a:bodyPr lIns="92052" tIns="46026" rIns="92052" bIns="46026"/>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491E8CEF-DA1C-4172-A2DD-E4ABA2D108B9}" type="slidenum">
              <a:rPr lang="cs-CZ" altLang="cs-CZ" smtClean="0"/>
              <a:pPr>
                <a:spcBef>
                  <a:spcPct val="0"/>
                </a:spcBef>
              </a:pPr>
              <a:t>82</a:t>
            </a:fld>
            <a:endParaRPr lang="cs-CZ" altLang="cs-CZ"/>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ECB6CD20-FCC8-4783-8787-E663AC4965D8}" type="slidenum">
              <a:rPr lang="cs-CZ" altLang="cs-CZ" smtClean="0"/>
              <a:pPr>
                <a:spcBef>
                  <a:spcPct val="0"/>
                </a:spcBef>
              </a:pPr>
              <a:t>37</a:t>
            </a:fld>
            <a:endParaRPr lang="cs-CZ" altLang="cs-CZ"/>
          </a:p>
        </p:txBody>
      </p:sp>
      <p:sp>
        <p:nvSpPr>
          <p:cNvPr id="45059" name="Zástupný symbol pro obrázek snímku 1"/>
          <p:cNvSpPr>
            <a:spLocks noGrp="1" noRot="1" noChangeAspect="1" noTextEdit="1"/>
          </p:cNvSpPr>
          <p:nvPr>
            <p:ph type="sldImg"/>
          </p:nvPr>
        </p:nvSpPr>
        <p:spPr>
          <a:ln/>
        </p:spPr>
      </p:sp>
      <p:sp>
        <p:nvSpPr>
          <p:cNvPr id="45060" name="Zástupný symbol pro poznámky 2"/>
          <p:cNvSpPr>
            <a:spLocks noGrp="1"/>
          </p:cNvSpPr>
          <p:nvPr>
            <p:ph type="body" idx="1"/>
          </p:nvPr>
        </p:nvSpPr>
        <p:spPr>
          <a:noFill/>
        </p:spPr>
        <p:txBody>
          <a:bodyPr/>
          <a:lstStyle/>
          <a:p>
            <a:pPr eaLnBrk="1" hangingPunct="1">
              <a:spcBef>
                <a:spcPct val="0"/>
              </a:spcBef>
            </a:pPr>
            <a:endParaRPr lang="cs-CZ" altLang="cs-CZ"/>
          </a:p>
        </p:txBody>
      </p:sp>
      <p:sp>
        <p:nvSpPr>
          <p:cNvPr id="45061"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8DB8BE6A-AF84-426B-953E-B8049CB52518}" type="slidenum">
              <a:rPr lang="cs-CZ" altLang="cs-CZ"/>
              <a:pPr algn="r" eaLnBrk="1" hangingPunct="1">
                <a:spcBef>
                  <a:spcPct val="0"/>
                </a:spcBef>
              </a:pPr>
              <a:t>37</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22E74533-8E25-491D-A982-1B548B062772}" type="slidenum">
              <a:rPr lang="cs-CZ" altLang="cs-CZ" smtClean="0"/>
              <a:pPr>
                <a:spcBef>
                  <a:spcPct val="0"/>
                </a:spcBef>
              </a:pPr>
              <a:t>74</a:t>
            </a:fld>
            <a:endParaRPr lang="cs-CZ" altLang="cs-CZ"/>
          </a:p>
        </p:txBody>
      </p:sp>
      <p:sp>
        <p:nvSpPr>
          <p:cNvPr id="83971" name="Rectangle 2"/>
          <p:cNvSpPr>
            <a:spLocks noGrp="1" noRot="1" noChangeAspect="1" noChangeArrowheads="1" noTextEdit="1"/>
          </p:cNvSpPr>
          <p:nvPr>
            <p:ph type="sldImg"/>
          </p:nvPr>
        </p:nvSpPr>
        <p:spPr>
          <a:xfrm>
            <a:off x="1144588" y="685800"/>
            <a:ext cx="4570412" cy="3427413"/>
          </a:xfrm>
          <a:ln w="12700" cap="flat"/>
        </p:spPr>
      </p:sp>
      <p:sp>
        <p:nvSpPr>
          <p:cNvPr id="83972" name="Rectangle 3"/>
          <p:cNvSpPr>
            <a:spLocks noGrp="1" noChangeArrowheads="1"/>
          </p:cNvSpPr>
          <p:nvPr>
            <p:ph type="body" idx="1"/>
          </p:nvPr>
        </p:nvSpPr>
        <p:spPr>
          <a:xfrm>
            <a:off x="914400" y="4343400"/>
            <a:ext cx="5029200" cy="4114800"/>
          </a:xfrm>
          <a:noFill/>
        </p:spPr>
        <p:txBody>
          <a:bodyPr lIns="92075" tIns="46038" rIns="92075" bIns="46038"/>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B89FC76F-FE4E-4E35-92DE-CFF4ACFE345B}" type="slidenum">
              <a:rPr lang="cs-CZ" altLang="cs-CZ" smtClean="0"/>
              <a:pPr>
                <a:spcBef>
                  <a:spcPct val="0"/>
                </a:spcBef>
              </a:pPr>
              <a:t>75</a:t>
            </a:fld>
            <a:endParaRPr lang="cs-CZ" altLang="cs-CZ"/>
          </a:p>
        </p:txBody>
      </p:sp>
      <p:sp>
        <p:nvSpPr>
          <p:cNvPr id="86019" name="Rectangle 2"/>
          <p:cNvSpPr>
            <a:spLocks noGrp="1" noRot="1" noChangeAspect="1" noChangeArrowheads="1" noTextEdit="1"/>
          </p:cNvSpPr>
          <p:nvPr>
            <p:ph type="sldImg"/>
          </p:nvPr>
        </p:nvSpPr>
        <p:spPr>
          <a:xfrm>
            <a:off x="1144588" y="685800"/>
            <a:ext cx="4570412" cy="3427413"/>
          </a:xfrm>
          <a:ln w="12700" cap="flat"/>
        </p:spPr>
      </p:sp>
      <p:sp>
        <p:nvSpPr>
          <p:cNvPr id="86020" name="Rectangle 3"/>
          <p:cNvSpPr>
            <a:spLocks noGrp="1" noChangeArrowheads="1"/>
          </p:cNvSpPr>
          <p:nvPr>
            <p:ph type="body" idx="1"/>
          </p:nvPr>
        </p:nvSpPr>
        <p:spPr>
          <a:xfrm>
            <a:off x="914400" y="4343400"/>
            <a:ext cx="5029200" cy="4114800"/>
          </a:xfrm>
          <a:noFill/>
        </p:spPr>
        <p:txBody>
          <a:bodyPr lIns="92075" tIns="46038" rIns="92075" bIns="46038"/>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02ED1172-2C7F-43EA-9544-08C4EE107507}" type="slidenum">
              <a:rPr lang="cs-CZ" altLang="cs-CZ" smtClean="0"/>
              <a:pPr>
                <a:spcBef>
                  <a:spcPct val="0"/>
                </a:spcBef>
              </a:pPr>
              <a:t>76</a:t>
            </a:fld>
            <a:endParaRPr lang="cs-CZ" altLang="cs-CZ"/>
          </a:p>
        </p:txBody>
      </p:sp>
      <p:sp>
        <p:nvSpPr>
          <p:cNvPr id="88067" name="Rectangle 2"/>
          <p:cNvSpPr>
            <a:spLocks noGrp="1" noRot="1" noChangeAspect="1" noChangeArrowheads="1" noTextEdit="1"/>
          </p:cNvSpPr>
          <p:nvPr>
            <p:ph type="sldImg"/>
          </p:nvPr>
        </p:nvSpPr>
        <p:spPr>
          <a:xfrm>
            <a:off x="1144588" y="685800"/>
            <a:ext cx="4570412" cy="3427413"/>
          </a:xfrm>
          <a:ln w="12700" cap="flat"/>
        </p:spPr>
      </p:sp>
      <p:sp>
        <p:nvSpPr>
          <p:cNvPr id="88068" name="Rectangle 3"/>
          <p:cNvSpPr>
            <a:spLocks noGrp="1" noChangeArrowheads="1"/>
          </p:cNvSpPr>
          <p:nvPr>
            <p:ph type="body" idx="1"/>
          </p:nvPr>
        </p:nvSpPr>
        <p:spPr>
          <a:xfrm>
            <a:off x="914400" y="4343400"/>
            <a:ext cx="5029200" cy="4114800"/>
          </a:xfrm>
          <a:noFill/>
        </p:spPr>
        <p:txBody>
          <a:bodyPr lIns="92075" tIns="46038" rIns="92075" bIns="46038"/>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7D0C20CA-2E7E-45BE-BCBF-78ACD713D944}" type="slidenum">
              <a:rPr lang="cs-CZ" altLang="cs-CZ" smtClean="0"/>
              <a:pPr>
                <a:spcBef>
                  <a:spcPct val="0"/>
                </a:spcBef>
              </a:pPr>
              <a:t>77</a:t>
            </a:fld>
            <a:endParaRPr lang="cs-CZ" altLang="cs-CZ"/>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4B63F6B6-C6A4-4D49-BD32-D9D45BA63028}" type="slidenum">
              <a:rPr lang="cs-CZ" altLang="cs-CZ" smtClean="0"/>
              <a:pPr>
                <a:spcBef>
                  <a:spcPct val="0"/>
                </a:spcBef>
              </a:pPr>
              <a:t>78</a:t>
            </a:fld>
            <a:endParaRPr lang="cs-CZ" altLang="cs-CZ"/>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9DC6B46A-0D95-4366-9C1A-6BB6921ADE79}" type="slidenum">
              <a:rPr lang="cs-CZ" altLang="cs-CZ" smtClean="0"/>
              <a:pPr>
                <a:spcBef>
                  <a:spcPct val="0"/>
                </a:spcBef>
              </a:pPr>
              <a:t>79</a:t>
            </a:fld>
            <a:endParaRPr lang="cs-CZ" altLang="cs-CZ"/>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2A8D7C0A-5CC7-4E7D-9CCB-979127BAE138}" type="slidenum">
              <a:rPr lang="cs-CZ" altLang="cs-CZ" smtClean="0"/>
              <a:pPr>
                <a:spcBef>
                  <a:spcPct val="0"/>
                </a:spcBef>
              </a:pPr>
              <a:t>80</a:t>
            </a:fld>
            <a:endParaRPr lang="cs-CZ" altLang="cs-CZ"/>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8"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10"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3"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5"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7"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0"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grpSp>
      </p:grpSp>
      <p:sp>
        <p:nvSpPr>
          <p:cNvPr id="5431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cs-CZ" altLang="cs-CZ" noProof="0"/>
              <a:t>Klepnutím lze upravit styl předlohy nadpisů.</a:t>
            </a:r>
          </a:p>
        </p:txBody>
      </p:sp>
      <p:sp>
        <p:nvSpPr>
          <p:cNvPr id="5431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cs-CZ" altLang="cs-CZ" noProof="0"/>
              <a:t>Klepnutím lze upravit styl předlohy podnadpisů.</a:t>
            </a:r>
          </a:p>
        </p:txBody>
      </p:sp>
      <p:sp>
        <p:nvSpPr>
          <p:cNvPr id="44" name="Rectangle 44"/>
          <p:cNvSpPr>
            <a:spLocks noGrp="1" noChangeArrowheads="1"/>
          </p:cNvSpPr>
          <p:nvPr>
            <p:ph type="dt" sz="quarter" idx="10"/>
          </p:nvPr>
        </p:nvSpPr>
        <p:spPr/>
        <p:txBody>
          <a:bodyPr/>
          <a:lstStyle>
            <a:lvl1pPr>
              <a:defRPr/>
            </a:lvl1pPr>
          </a:lstStyle>
          <a:p>
            <a:pPr>
              <a:defRPr/>
            </a:pPr>
            <a:endParaRPr lang="cs-CZ" altLang="cs-CZ"/>
          </a:p>
        </p:txBody>
      </p:sp>
      <p:sp>
        <p:nvSpPr>
          <p:cNvPr id="45" name="Rectangle 45"/>
          <p:cNvSpPr>
            <a:spLocks noGrp="1" noChangeArrowheads="1"/>
          </p:cNvSpPr>
          <p:nvPr>
            <p:ph type="ftr" sz="quarter" idx="11"/>
          </p:nvPr>
        </p:nvSpPr>
        <p:spPr/>
        <p:txBody>
          <a:bodyPr/>
          <a:lstStyle>
            <a:lvl1pPr>
              <a:defRPr/>
            </a:lvl1pPr>
          </a:lstStyle>
          <a:p>
            <a:pPr>
              <a:defRPr/>
            </a:pPr>
            <a:endParaRPr lang="cs-CZ" altLang="cs-CZ"/>
          </a:p>
        </p:txBody>
      </p:sp>
      <p:sp>
        <p:nvSpPr>
          <p:cNvPr id="46" name="Rectangle 46"/>
          <p:cNvSpPr>
            <a:spLocks noGrp="1" noChangeArrowheads="1"/>
          </p:cNvSpPr>
          <p:nvPr>
            <p:ph type="sldNum" sz="quarter" idx="12"/>
          </p:nvPr>
        </p:nvSpPr>
        <p:spPr/>
        <p:txBody>
          <a:bodyPr/>
          <a:lstStyle>
            <a:lvl1pPr>
              <a:defRPr/>
            </a:lvl1pPr>
          </a:lstStyle>
          <a:p>
            <a:pPr>
              <a:defRPr/>
            </a:pPr>
            <a:fld id="{B29E8A35-A322-4878-8C58-46FC7EA319FA}" type="slidenum">
              <a:rPr lang="cs-CZ" altLang="cs-CZ"/>
              <a:pPr>
                <a:defRPr/>
              </a:pPr>
              <a:t>‹#›</a:t>
            </a:fld>
            <a:endParaRPr lang="cs-CZ" altLang="cs-CZ"/>
          </a:p>
        </p:txBody>
      </p:sp>
    </p:spTree>
    <p:extLst>
      <p:ext uri="{BB962C8B-B14F-4D97-AF65-F5344CB8AC3E}">
        <p14:creationId xmlns:p14="http://schemas.microsoft.com/office/powerpoint/2010/main" val="392621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022879FA-F68E-4C41-8673-074C1138CDC9}" type="slidenum">
              <a:rPr lang="cs-CZ" altLang="cs-CZ"/>
              <a:pPr>
                <a:defRPr/>
              </a:pPr>
              <a:t>‹#›</a:t>
            </a:fld>
            <a:endParaRPr lang="cs-CZ" altLang="cs-CZ"/>
          </a:p>
        </p:txBody>
      </p:sp>
    </p:spTree>
    <p:extLst>
      <p:ext uri="{BB962C8B-B14F-4D97-AF65-F5344CB8AC3E}">
        <p14:creationId xmlns:p14="http://schemas.microsoft.com/office/powerpoint/2010/main" val="25230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88B5B176-7655-4FE1-A25F-C5BDA59DAB2A}" type="slidenum">
              <a:rPr lang="cs-CZ" altLang="cs-CZ"/>
              <a:pPr>
                <a:defRPr/>
              </a:pPr>
              <a:t>‹#›</a:t>
            </a:fld>
            <a:endParaRPr lang="cs-CZ" altLang="cs-CZ"/>
          </a:p>
        </p:txBody>
      </p:sp>
    </p:spTree>
    <p:extLst>
      <p:ext uri="{BB962C8B-B14F-4D97-AF65-F5344CB8AC3E}">
        <p14:creationId xmlns:p14="http://schemas.microsoft.com/office/powerpoint/2010/main" val="298319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Nadpis, text a videoklip">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média 3"/>
          <p:cNvSpPr>
            <a:spLocks noGrp="1"/>
          </p:cNvSpPr>
          <p:nvPr>
            <p:ph type="media" sz="half" idx="2"/>
          </p:nvPr>
        </p:nvSpPr>
        <p:spPr>
          <a:xfrm>
            <a:off x="4648200" y="1600200"/>
            <a:ext cx="4038600" cy="4530725"/>
          </a:xfrm>
        </p:spPr>
        <p:txBody>
          <a:bodyPr/>
          <a:lstStyle/>
          <a:p>
            <a:pPr lvl="0"/>
            <a:endParaRPr lang="cs-CZ" noProof="0"/>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4BB73A0C-67C9-471D-A447-F8C96F3F9535}" type="slidenum">
              <a:rPr lang="cs-CZ" altLang="cs-CZ"/>
              <a:pPr>
                <a:defRPr/>
              </a:pPr>
              <a:t>‹#›</a:t>
            </a:fld>
            <a:endParaRPr lang="cs-CZ" altLang="cs-CZ"/>
          </a:p>
        </p:txBody>
      </p:sp>
    </p:spTree>
    <p:extLst>
      <p:ext uri="{BB962C8B-B14F-4D97-AF65-F5344CB8AC3E}">
        <p14:creationId xmlns:p14="http://schemas.microsoft.com/office/powerpoint/2010/main" val="4009573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grpSp>
      </p:grpSp>
      <p:sp>
        <p:nvSpPr>
          <p:cNvPr id="5431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cs-CZ" altLang="cs-CZ" noProof="0"/>
              <a:t>Klepnutím lze upravit styl předlohy nadpisů.</a:t>
            </a:r>
          </a:p>
        </p:txBody>
      </p:sp>
      <p:sp>
        <p:nvSpPr>
          <p:cNvPr id="5431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cs-CZ" altLang="cs-CZ" noProof="0"/>
              <a:t>Klepnutím lze upravit styl předlohy podnadpisů.</a:t>
            </a:r>
          </a:p>
        </p:txBody>
      </p:sp>
      <p:sp>
        <p:nvSpPr>
          <p:cNvPr id="44" name="Rectangle 44"/>
          <p:cNvSpPr>
            <a:spLocks noGrp="1" noChangeArrowheads="1"/>
          </p:cNvSpPr>
          <p:nvPr>
            <p:ph type="dt" sz="quarter" idx="10"/>
          </p:nvPr>
        </p:nvSpPr>
        <p:spPr/>
        <p:txBody>
          <a:bodyPr/>
          <a:lstStyle>
            <a:lvl1pPr>
              <a:defRPr/>
            </a:lvl1pPr>
          </a:lstStyle>
          <a:p>
            <a:pPr>
              <a:defRPr/>
            </a:pPr>
            <a:endParaRPr lang="cs-CZ" altLang="cs-CZ"/>
          </a:p>
        </p:txBody>
      </p:sp>
      <p:sp>
        <p:nvSpPr>
          <p:cNvPr id="45" name="Rectangle 45"/>
          <p:cNvSpPr>
            <a:spLocks noGrp="1" noChangeArrowheads="1"/>
          </p:cNvSpPr>
          <p:nvPr>
            <p:ph type="ftr" sz="quarter" idx="11"/>
          </p:nvPr>
        </p:nvSpPr>
        <p:spPr/>
        <p:txBody>
          <a:bodyPr/>
          <a:lstStyle>
            <a:lvl1pPr>
              <a:defRPr/>
            </a:lvl1pPr>
          </a:lstStyle>
          <a:p>
            <a:pPr>
              <a:defRPr/>
            </a:pPr>
            <a:endParaRPr lang="cs-CZ" altLang="cs-CZ"/>
          </a:p>
        </p:txBody>
      </p:sp>
      <p:sp>
        <p:nvSpPr>
          <p:cNvPr id="46" name="Rectangle 46"/>
          <p:cNvSpPr>
            <a:spLocks noGrp="1" noChangeArrowheads="1"/>
          </p:cNvSpPr>
          <p:nvPr>
            <p:ph type="sldNum" sz="quarter" idx="12"/>
          </p:nvPr>
        </p:nvSpPr>
        <p:spPr/>
        <p:txBody>
          <a:bodyPr/>
          <a:lstStyle>
            <a:lvl1pPr>
              <a:defRPr/>
            </a:lvl1pPr>
          </a:lstStyle>
          <a:p>
            <a:pPr>
              <a:defRPr/>
            </a:pPr>
            <a:fld id="{21A4DCB2-6BD9-4221-BFBB-F9CD53CAF81C}" type="slidenum">
              <a:rPr lang="cs-CZ" altLang="cs-CZ"/>
              <a:pPr>
                <a:defRPr/>
              </a:pPr>
              <a:t>‹#›</a:t>
            </a:fld>
            <a:endParaRPr lang="cs-CZ" altLang="cs-CZ"/>
          </a:p>
        </p:txBody>
      </p:sp>
    </p:spTree>
    <p:extLst>
      <p:ext uri="{BB962C8B-B14F-4D97-AF65-F5344CB8AC3E}">
        <p14:creationId xmlns:p14="http://schemas.microsoft.com/office/powerpoint/2010/main" val="76679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8BAEBEA1-AA19-4CC8-B6EF-03A71662468B}" type="slidenum">
              <a:rPr lang="cs-CZ" altLang="cs-CZ"/>
              <a:pPr>
                <a:defRPr/>
              </a:pPr>
              <a:t>‹#›</a:t>
            </a:fld>
            <a:endParaRPr lang="cs-CZ" altLang="cs-CZ"/>
          </a:p>
        </p:txBody>
      </p:sp>
    </p:spTree>
    <p:extLst>
      <p:ext uri="{BB962C8B-B14F-4D97-AF65-F5344CB8AC3E}">
        <p14:creationId xmlns:p14="http://schemas.microsoft.com/office/powerpoint/2010/main" val="2479128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BFFBA554-F577-4394-BFAE-BC9CB7EE9BAB}" type="slidenum">
              <a:rPr lang="cs-CZ" altLang="cs-CZ"/>
              <a:pPr>
                <a:defRPr/>
              </a:pPr>
              <a:t>‹#›</a:t>
            </a:fld>
            <a:endParaRPr lang="cs-CZ" altLang="cs-CZ"/>
          </a:p>
        </p:txBody>
      </p:sp>
    </p:spTree>
    <p:extLst>
      <p:ext uri="{BB962C8B-B14F-4D97-AF65-F5344CB8AC3E}">
        <p14:creationId xmlns:p14="http://schemas.microsoft.com/office/powerpoint/2010/main" val="3089405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DC8DF44C-EA1B-47B5-836A-43353D921E63}" type="slidenum">
              <a:rPr lang="cs-CZ" altLang="cs-CZ"/>
              <a:pPr>
                <a:defRPr/>
              </a:pPr>
              <a:t>‹#›</a:t>
            </a:fld>
            <a:endParaRPr lang="cs-CZ" altLang="cs-CZ"/>
          </a:p>
        </p:txBody>
      </p:sp>
    </p:spTree>
    <p:extLst>
      <p:ext uri="{BB962C8B-B14F-4D97-AF65-F5344CB8AC3E}">
        <p14:creationId xmlns:p14="http://schemas.microsoft.com/office/powerpoint/2010/main" val="3924011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46"/>
          <p:cNvSpPr>
            <a:spLocks noGrp="1" noChangeArrowheads="1"/>
          </p:cNvSpPr>
          <p:nvPr>
            <p:ph type="sldNum" sz="quarter" idx="12"/>
          </p:nvPr>
        </p:nvSpPr>
        <p:spPr>
          <a:ln/>
        </p:spPr>
        <p:txBody>
          <a:bodyPr/>
          <a:lstStyle>
            <a:lvl1pPr>
              <a:defRPr/>
            </a:lvl1pPr>
          </a:lstStyle>
          <a:p>
            <a:pPr>
              <a:defRPr/>
            </a:pPr>
            <a:fld id="{5331C33D-DDB9-4519-BDAC-41F4FCBA4AD8}" type="slidenum">
              <a:rPr lang="cs-CZ" altLang="cs-CZ"/>
              <a:pPr>
                <a:defRPr/>
              </a:pPr>
              <a:t>‹#›</a:t>
            </a:fld>
            <a:endParaRPr lang="cs-CZ" altLang="cs-CZ"/>
          </a:p>
        </p:txBody>
      </p:sp>
    </p:spTree>
    <p:extLst>
      <p:ext uri="{BB962C8B-B14F-4D97-AF65-F5344CB8AC3E}">
        <p14:creationId xmlns:p14="http://schemas.microsoft.com/office/powerpoint/2010/main" val="2725884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46"/>
          <p:cNvSpPr>
            <a:spLocks noGrp="1" noChangeArrowheads="1"/>
          </p:cNvSpPr>
          <p:nvPr>
            <p:ph type="sldNum" sz="quarter" idx="12"/>
          </p:nvPr>
        </p:nvSpPr>
        <p:spPr>
          <a:ln/>
        </p:spPr>
        <p:txBody>
          <a:bodyPr/>
          <a:lstStyle>
            <a:lvl1pPr>
              <a:defRPr/>
            </a:lvl1pPr>
          </a:lstStyle>
          <a:p>
            <a:pPr>
              <a:defRPr/>
            </a:pPr>
            <a:fld id="{4A756740-003F-4C71-9631-39CF3AD030CC}" type="slidenum">
              <a:rPr lang="cs-CZ" altLang="cs-CZ"/>
              <a:pPr>
                <a:defRPr/>
              </a:pPr>
              <a:t>‹#›</a:t>
            </a:fld>
            <a:endParaRPr lang="cs-CZ" altLang="cs-CZ"/>
          </a:p>
        </p:txBody>
      </p:sp>
    </p:spTree>
    <p:extLst>
      <p:ext uri="{BB962C8B-B14F-4D97-AF65-F5344CB8AC3E}">
        <p14:creationId xmlns:p14="http://schemas.microsoft.com/office/powerpoint/2010/main" val="2776626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46"/>
          <p:cNvSpPr>
            <a:spLocks noGrp="1" noChangeArrowheads="1"/>
          </p:cNvSpPr>
          <p:nvPr>
            <p:ph type="sldNum" sz="quarter" idx="12"/>
          </p:nvPr>
        </p:nvSpPr>
        <p:spPr>
          <a:ln/>
        </p:spPr>
        <p:txBody>
          <a:bodyPr/>
          <a:lstStyle>
            <a:lvl1pPr>
              <a:defRPr/>
            </a:lvl1pPr>
          </a:lstStyle>
          <a:p>
            <a:pPr>
              <a:defRPr/>
            </a:pPr>
            <a:fld id="{49E4E748-5F20-4469-8A19-83A31F116873}" type="slidenum">
              <a:rPr lang="cs-CZ" altLang="cs-CZ"/>
              <a:pPr>
                <a:defRPr/>
              </a:pPr>
              <a:t>‹#›</a:t>
            </a:fld>
            <a:endParaRPr lang="cs-CZ" altLang="cs-CZ"/>
          </a:p>
        </p:txBody>
      </p:sp>
    </p:spTree>
    <p:extLst>
      <p:ext uri="{BB962C8B-B14F-4D97-AF65-F5344CB8AC3E}">
        <p14:creationId xmlns:p14="http://schemas.microsoft.com/office/powerpoint/2010/main" val="380745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C2E27AA3-2F34-4CAB-B47D-E3A771AF0E8F}" type="slidenum">
              <a:rPr lang="cs-CZ" altLang="cs-CZ"/>
              <a:pPr>
                <a:defRPr/>
              </a:pPr>
              <a:t>‹#›</a:t>
            </a:fld>
            <a:endParaRPr lang="cs-CZ" altLang="cs-CZ"/>
          </a:p>
        </p:txBody>
      </p:sp>
    </p:spTree>
    <p:extLst>
      <p:ext uri="{BB962C8B-B14F-4D97-AF65-F5344CB8AC3E}">
        <p14:creationId xmlns:p14="http://schemas.microsoft.com/office/powerpoint/2010/main" val="1670551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64817B17-1D4E-40E1-98CB-A0796978C093}" type="slidenum">
              <a:rPr lang="cs-CZ" altLang="cs-CZ"/>
              <a:pPr>
                <a:defRPr/>
              </a:pPr>
              <a:t>‹#›</a:t>
            </a:fld>
            <a:endParaRPr lang="cs-CZ" altLang="cs-CZ"/>
          </a:p>
        </p:txBody>
      </p:sp>
    </p:spTree>
    <p:extLst>
      <p:ext uri="{BB962C8B-B14F-4D97-AF65-F5344CB8AC3E}">
        <p14:creationId xmlns:p14="http://schemas.microsoft.com/office/powerpoint/2010/main" val="77251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4870E5DF-4A53-42C5-AF4C-6CD4744AB428}" type="slidenum">
              <a:rPr lang="cs-CZ" altLang="cs-CZ"/>
              <a:pPr>
                <a:defRPr/>
              </a:pPr>
              <a:t>‹#›</a:t>
            </a:fld>
            <a:endParaRPr lang="cs-CZ" altLang="cs-CZ"/>
          </a:p>
        </p:txBody>
      </p:sp>
    </p:spTree>
    <p:extLst>
      <p:ext uri="{BB962C8B-B14F-4D97-AF65-F5344CB8AC3E}">
        <p14:creationId xmlns:p14="http://schemas.microsoft.com/office/powerpoint/2010/main" val="845024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F7E26F2F-2520-478D-AC33-B63404342283}" type="slidenum">
              <a:rPr lang="cs-CZ" altLang="cs-CZ"/>
              <a:pPr>
                <a:defRPr/>
              </a:pPr>
              <a:t>‹#›</a:t>
            </a:fld>
            <a:endParaRPr lang="cs-CZ" altLang="cs-CZ"/>
          </a:p>
        </p:txBody>
      </p:sp>
    </p:spTree>
    <p:extLst>
      <p:ext uri="{BB962C8B-B14F-4D97-AF65-F5344CB8AC3E}">
        <p14:creationId xmlns:p14="http://schemas.microsoft.com/office/powerpoint/2010/main" val="209939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F1283D0A-0764-4A7C-AF3E-44CE05D89F74}" type="slidenum">
              <a:rPr lang="cs-CZ" altLang="cs-CZ"/>
              <a:pPr>
                <a:defRPr/>
              </a:pPr>
              <a:t>‹#›</a:t>
            </a:fld>
            <a:endParaRPr lang="cs-CZ" altLang="cs-CZ"/>
          </a:p>
        </p:txBody>
      </p:sp>
    </p:spTree>
    <p:extLst>
      <p:ext uri="{BB962C8B-B14F-4D97-AF65-F5344CB8AC3E}">
        <p14:creationId xmlns:p14="http://schemas.microsoft.com/office/powerpoint/2010/main" val="3647517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46"/>
          <p:cNvSpPr>
            <a:spLocks noGrp="1" noChangeArrowheads="1"/>
          </p:cNvSpPr>
          <p:nvPr>
            <p:ph type="sldNum" sz="quarter" idx="12"/>
          </p:nvPr>
        </p:nvSpPr>
        <p:spPr>
          <a:ln/>
        </p:spPr>
        <p:txBody>
          <a:bodyPr/>
          <a:lstStyle>
            <a:lvl1pPr>
              <a:defRPr/>
            </a:lvl1pPr>
          </a:lstStyle>
          <a:p>
            <a:pPr>
              <a:defRPr/>
            </a:pPr>
            <a:fld id="{13B61703-25C5-4DF1-8AFF-7A1077208273}" type="slidenum">
              <a:rPr lang="cs-CZ" altLang="cs-CZ"/>
              <a:pPr>
                <a:defRPr/>
              </a:pPr>
              <a:t>‹#›</a:t>
            </a:fld>
            <a:endParaRPr lang="cs-CZ" altLang="cs-CZ"/>
          </a:p>
        </p:txBody>
      </p:sp>
    </p:spTree>
    <p:extLst>
      <p:ext uri="{BB962C8B-B14F-4D97-AF65-F5344CB8AC3E}">
        <p14:creationId xmlns:p14="http://schemas.microsoft.com/office/powerpoint/2010/main" val="126900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46"/>
          <p:cNvSpPr>
            <a:spLocks noGrp="1" noChangeArrowheads="1"/>
          </p:cNvSpPr>
          <p:nvPr>
            <p:ph type="sldNum" sz="quarter" idx="12"/>
          </p:nvPr>
        </p:nvSpPr>
        <p:spPr>
          <a:ln/>
        </p:spPr>
        <p:txBody>
          <a:bodyPr/>
          <a:lstStyle>
            <a:lvl1pPr>
              <a:defRPr/>
            </a:lvl1pPr>
          </a:lstStyle>
          <a:p>
            <a:pPr>
              <a:defRPr/>
            </a:pPr>
            <a:fld id="{83E259C4-6E28-4C5E-B147-00AEDA8D20B8}" type="slidenum">
              <a:rPr lang="cs-CZ" altLang="cs-CZ"/>
              <a:pPr>
                <a:defRPr/>
              </a:pPr>
              <a:t>‹#›</a:t>
            </a:fld>
            <a:endParaRPr lang="cs-CZ" altLang="cs-CZ"/>
          </a:p>
        </p:txBody>
      </p:sp>
    </p:spTree>
    <p:extLst>
      <p:ext uri="{BB962C8B-B14F-4D97-AF65-F5344CB8AC3E}">
        <p14:creationId xmlns:p14="http://schemas.microsoft.com/office/powerpoint/2010/main" val="408754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E9DDEDE5-24D7-4EDD-8CCF-CF9971A61776}" type="slidenum">
              <a:rPr lang="cs-CZ" altLang="cs-CZ"/>
              <a:pPr>
                <a:defRPr/>
              </a:pPr>
              <a:t>‹#›</a:t>
            </a:fld>
            <a:endParaRPr lang="cs-CZ" altLang="cs-CZ"/>
          </a:p>
        </p:txBody>
      </p:sp>
    </p:spTree>
    <p:extLst>
      <p:ext uri="{BB962C8B-B14F-4D97-AF65-F5344CB8AC3E}">
        <p14:creationId xmlns:p14="http://schemas.microsoft.com/office/powerpoint/2010/main" val="3133897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46"/>
          <p:cNvSpPr>
            <a:spLocks noGrp="1" noChangeArrowheads="1"/>
          </p:cNvSpPr>
          <p:nvPr>
            <p:ph type="sldNum" sz="quarter" idx="12"/>
          </p:nvPr>
        </p:nvSpPr>
        <p:spPr>
          <a:ln/>
        </p:spPr>
        <p:txBody>
          <a:bodyPr/>
          <a:lstStyle>
            <a:lvl1pPr>
              <a:defRPr/>
            </a:lvl1pPr>
          </a:lstStyle>
          <a:p>
            <a:pPr>
              <a:defRPr/>
            </a:pPr>
            <a:fld id="{F1A2E494-07D6-4574-B1A5-C9BD73B1F77F}" type="slidenum">
              <a:rPr lang="cs-CZ" altLang="cs-CZ"/>
              <a:pPr>
                <a:defRPr/>
              </a:pPr>
              <a:t>‹#›</a:t>
            </a:fld>
            <a:endParaRPr lang="cs-CZ" altLang="cs-CZ"/>
          </a:p>
        </p:txBody>
      </p:sp>
    </p:spTree>
    <p:extLst>
      <p:ext uri="{BB962C8B-B14F-4D97-AF65-F5344CB8AC3E}">
        <p14:creationId xmlns:p14="http://schemas.microsoft.com/office/powerpoint/2010/main" val="2994217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46"/>
          <p:cNvSpPr>
            <a:spLocks noGrp="1" noChangeArrowheads="1"/>
          </p:cNvSpPr>
          <p:nvPr>
            <p:ph type="sldNum" sz="quarter" idx="12"/>
          </p:nvPr>
        </p:nvSpPr>
        <p:spPr>
          <a:ln/>
        </p:spPr>
        <p:txBody>
          <a:bodyPr/>
          <a:lstStyle>
            <a:lvl1pPr>
              <a:defRPr/>
            </a:lvl1pPr>
          </a:lstStyle>
          <a:p>
            <a:pPr>
              <a:defRPr/>
            </a:pPr>
            <a:fld id="{8A92BC1B-5775-4A35-B1B4-C84B46DFF288}" type="slidenum">
              <a:rPr lang="cs-CZ" altLang="cs-CZ"/>
              <a:pPr>
                <a:defRPr/>
              </a:pPr>
              <a:t>‹#›</a:t>
            </a:fld>
            <a:endParaRPr lang="cs-CZ" altLang="cs-CZ"/>
          </a:p>
        </p:txBody>
      </p:sp>
    </p:spTree>
    <p:extLst>
      <p:ext uri="{BB962C8B-B14F-4D97-AF65-F5344CB8AC3E}">
        <p14:creationId xmlns:p14="http://schemas.microsoft.com/office/powerpoint/2010/main" val="315122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46"/>
          <p:cNvSpPr>
            <a:spLocks noGrp="1" noChangeArrowheads="1"/>
          </p:cNvSpPr>
          <p:nvPr>
            <p:ph type="sldNum" sz="quarter" idx="12"/>
          </p:nvPr>
        </p:nvSpPr>
        <p:spPr>
          <a:ln/>
        </p:spPr>
        <p:txBody>
          <a:bodyPr/>
          <a:lstStyle>
            <a:lvl1pPr>
              <a:defRPr/>
            </a:lvl1pPr>
          </a:lstStyle>
          <a:p>
            <a:pPr>
              <a:defRPr/>
            </a:pPr>
            <a:fld id="{08BD0996-3369-4E75-807E-0FFF5472544C}" type="slidenum">
              <a:rPr lang="cs-CZ" altLang="cs-CZ"/>
              <a:pPr>
                <a:defRPr/>
              </a:pPr>
              <a:t>‹#›</a:t>
            </a:fld>
            <a:endParaRPr lang="cs-CZ" altLang="cs-CZ"/>
          </a:p>
        </p:txBody>
      </p:sp>
    </p:spTree>
    <p:extLst>
      <p:ext uri="{BB962C8B-B14F-4D97-AF65-F5344CB8AC3E}">
        <p14:creationId xmlns:p14="http://schemas.microsoft.com/office/powerpoint/2010/main" val="4056363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4FC44A01-A294-4D73-BFA2-5E3DF29CDE29}" type="slidenum">
              <a:rPr lang="cs-CZ" altLang="cs-CZ"/>
              <a:pPr>
                <a:defRPr/>
              </a:pPr>
              <a:t>‹#›</a:t>
            </a:fld>
            <a:endParaRPr lang="cs-CZ" altLang="cs-CZ"/>
          </a:p>
        </p:txBody>
      </p:sp>
    </p:spTree>
    <p:extLst>
      <p:ext uri="{BB962C8B-B14F-4D97-AF65-F5344CB8AC3E}">
        <p14:creationId xmlns:p14="http://schemas.microsoft.com/office/powerpoint/2010/main" val="387626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46"/>
          <p:cNvSpPr>
            <a:spLocks noGrp="1" noChangeArrowheads="1"/>
          </p:cNvSpPr>
          <p:nvPr>
            <p:ph type="sldNum" sz="quarter" idx="12"/>
          </p:nvPr>
        </p:nvSpPr>
        <p:spPr>
          <a:ln/>
        </p:spPr>
        <p:txBody>
          <a:bodyPr/>
          <a:lstStyle>
            <a:lvl1pPr>
              <a:defRPr/>
            </a:lvl1pPr>
          </a:lstStyle>
          <a:p>
            <a:pPr>
              <a:defRPr/>
            </a:pPr>
            <a:fld id="{E8E8C9D5-E83D-4E66-84B5-7C0827D96247}" type="slidenum">
              <a:rPr lang="cs-CZ" altLang="cs-CZ"/>
              <a:pPr>
                <a:defRPr/>
              </a:pPr>
              <a:t>‹#›</a:t>
            </a:fld>
            <a:endParaRPr lang="cs-CZ" altLang="cs-CZ"/>
          </a:p>
        </p:txBody>
      </p:sp>
    </p:spTree>
    <p:extLst>
      <p:ext uri="{BB962C8B-B14F-4D97-AF65-F5344CB8AC3E}">
        <p14:creationId xmlns:p14="http://schemas.microsoft.com/office/powerpoint/2010/main" val="281603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F6D63"/>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5325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5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5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35"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5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1037"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8"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5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40"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6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42"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6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44"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6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6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6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6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7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7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5327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7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7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57"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7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27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grpSp>
          <p:nvGrpSpPr>
            <p:cNvPr id="1068" name="Group 39"/>
            <p:cNvGrpSpPr>
              <a:grpSpLocks/>
            </p:cNvGrpSpPr>
            <p:nvPr userDrawn="1"/>
          </p:nvGrpSpPr>
          <p:grpSpPr bwMode="auto">
            <a:xfrm>
              <a:off x="0" y="1632"/>
              <a:ext cx="5758" cy="1858"/>
              <a:chOff x="0" y="1632"/>
              <a:chExt cx="5758" cy="1858"/>
            </a:xfrm>
          </p:grpSpPr>
          <p:sp>
            <p:nvSpPr>
              <p:cNvPr id="5328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sp>
            <p:nvSpPr>
              <p:cNvPr id="5328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cs-CZ"/>
              </a:p>
            </p:txBody>
          </p:sp>
        </p:grpSp>
      </p:grpSp>
      <p:sp>
        <p:nvSpPr>
          <p:cNvPr id="5329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5329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329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cs typeface="Arial" pitchFamily="34" charset="0"/>
              </a:defRPr>
            </a:lvl1pPr>
          </a:lstStyle>
          <a:p>
            <a:pPr>
              <a:defRPr/>
            </a:pPr>
            <a:endParaRPr lang="cs-CZ" altLang="cs-CZ"/>
          </a:p>
        </p:txBody>
      </p:sp>
      <p:sp>
        <p:nvSpPr>
          <p:cNvPr id="5329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cs typeface="Arial" pitchFamily="34" charset="0"/>
              </a:defRPr>
            </a:lvl1pPr>
          </a:lstStyle>
          <a:p>
            <a:pPr>
              <a:defRPr/>
            </a:pPr>
            <a:endParaRPr lang="cs-CZ" altLang="cs-CZ"/>
          </a:p>
        </p:txBody>
      </p:sp>
      <p:sp>
        <p:nvSpPr>
          <p:cNvPr id="5329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9F7C201-D2E4-450D-BBF5-602741FDA36E}"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4032"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F6D63"/>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5325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5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6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7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grpSp>
          <p:nvGrpSpPr>
            <p:cNvPr id="2092" name="Group 39"/>
            <p:cNvGrpSpPr>
              <a:grpSpLocks/>
            </p:cNvGrpSpPr>
            <p:nvPr userDrawn="1"/>
          </p:nvGrpSpPr>
          <p:grpSpPr bwMode="auto">
            <a:xfrm>
              <a:off x="0" y="1632"/>
              <a:ext cx="5758" cy="1858"/>
              <a:chOff x="0" y="1632"/>
              <a:chExt cx="5758" cy="1858"/>
            </a:xfrm>
          </p:grpSpPr>
          <p:sp>
            <p:nvSpPr>
              <p:cNvPr id="5328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sp>
            <p:nvSpPr>
              <p:cNvPr id="5328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cs-CZ" sz="4400">
                  <a:solidFill>
                    <a:srgbClr val="FF5050"/>
                  </a:solidFill>
                  <a:effectLst>
                    <a:outerShdw blurRad="38100" dist="38100" dir="2700000" algn="tl">
                      <a:srgbClr val="000000">
                        <a:alpha val="43137"/>
                      </a:srgbClr>
                    </a:outerShdw>
                  </a:effectLst>
                  <a:cs typeface="Arial" charset="0"/>
                </a:endParaRPr>
              </a:p>
            </p:txBody>
          </p:sp>
        </p:grpSp>
      </p:grpSp>
      <p:sp>
        <p:nvSpPr>
          <p:cNvPr id="5329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5329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329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solidFill>
                  <a:srgbClr val="292929"/>
                </a:solidFill>
                <a:effectLst>
                  <a:outerShdw blurRad="38100" dist="38100" dir="2700000" algn="tl">
                    <a:srgbClr val="000000"/>
                  </a:outerShdw>
                </a:effectLst>
                <a:cs typeface="Arial" charset="0"/>
              </a:defRPr>
            </a:lvl1pPr>
          </a:lstStyle>
          <a:p>
            <a:pPr>
              <a:defRPr/>
            </a:pPr>
            <a:endParaRPr lang="cs-CZ" altLang="cs-CZ"/>
          </a:p>
        </p:txBody>
      </p:sp>
      <p:sp>
        <p:nvSpPr>
          <p:cNvPr id="5329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292929"/>
                </a:solidFill>
                <a:effectLst>
                  <a:outerShdw blurRad="38100" dist="38100" dir="2700000" algn="tl">
                    <a:srgbClr val="000000"/>
                  </a:outerShdw>
                </a:effectLst>
                <a:cs typeface="Arial" charset="0"/>
              </a:defRPr>
            </a:lvl1pPr>
          </a:lstStyle>
          <a:p>
            <a:pPr>
              <a:defRPr/>
            </a:pPr>
            <a:endParaRPr lang="cs-CZ" altLang="cs-CZ"/>
          </a:p>
        </p:txBody>
      </p:sp>
      <p:sp>
        <p:nvSpPr>
          <p:cNvPr id="5329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292929"/>
                </a:solidFill>
                <a:effectLst>
                  <a:outerShdw blurRad="38100" dist="38100" dir="2700000" algn="tl">
                    <a:srgbClr val="000000"/>
                  </a:outerShdw>
                </a:effectLst>
              </a:defRPr>
            </a:lvl1pPr>
          </a:lstStyle>
          <a:p>
            <a:pPr>
              <a:defRPr/>
            </a:pPr>
            <a:fld id="{900580FA-4D50-4AC5-BD39-CEE49DE0E78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4033"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0.m4a"/><Relationship Id="rId1" Type="http://schemas.microsoft.com/office/2007/relationships/media" Target="../media/media10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6.emf"/></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1.m4a"/><Relationship Id="rId1" Type="http://schemas.microsoft.com/office/2007/relationships/media" Target="../media/media10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7.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2.m4a"/><Relationship Id="rId1" Type="http://schemas.microsoft.com/office/2007/relationships/media" Target="../media/media102.m4a"/><Relationship Id="rId5" Type="http://schemas.openxmlformats.org/officeDocument/2006/relationships/image" Target="../media/image10.png"/><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3.m4a"/><Relationship Id="rId1" Type="http://schemas.microsoft.com/office/2007/relationships/media" Target="../media/media103.m4a"/><Relationship Id="rId5" Type="http://schemas.openxmlformats.org/officeDocument/2006/relationships/image" Target="../media/image10.pn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audio" Target="../media/media104.m4a"/><Relationship Id="rId1" Type="http://schemas.microsoft.com/office/2007/relationships/media" Target="../media/media104.m4a"/><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5.m4a"/><Relationship Id="rId1" Type="http://schemas.microsoft.com/office/2007/relationships/media" Target="../media/media10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0.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6.m4a"/><Relationship Id="rId1" Type="http://schemas.microsoft.com/office/2007/relationships/media" Target="../media/media106.m4a"/><Relationship Id="rId5" Type="http://schemas.openxmlformats.org/officeDocument/2006/relationships/image" Target="../media/image10.png"/><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7.m4a"/><Relationship Id="rId1" Type="http://schemas.microsoft.com/office/2007/relationships/media" Target="../media/media10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8.m4a"/><Relationship Id="rId1" Type="http://schemas.microsoft.com/office/2007/relationships/media" Target="../media/media10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9.m4a"/><Relationship Id="rId1" Type="http://schemas.microsoft.com/office/2007/relationships/media" Target="../media/media109.m4a"/><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9.png"/></Relationships>
</file>

<file path=ppt/slides/_rels/slide1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110.m4a"/><Relationship Id="rId1" Type="http://schemas.microsoft.com/office/2007/relationships/media" Target="../media/media11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1.m4a"/><Relationship Id="rId1" Type="http://schemas.microsoft.com/office/2007/relationships/media" Target="../media/media11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4.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2.m4a"/><Relationship Id="rId1" Type="http://schemas.microsoft.com/office/2007/relationships/media" Target="../media/media11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5.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3.m4a"/><Relationship Id="rId1" Type="http://schemas.microsoft.com/office/2007/relationships/media" Target="../media/media113.m4a"/><Relationship Id="rId5" Type="http://schemas.openxmlformats.org/officeDocument/2006/relationships/image" Target="../media/image10.png"/><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4.m4a"/><Relationship Id="rId1" Type="http://schemas.microsoft.com/office/2007/relationships/media" Target="../media/media114.m4a"/><Relationship Id="rId5" Type="http://schemas.openxmlformats.org/officeDocument/2006/relationships/image" Target="../media/image10.png"/><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15.m4a"/><Relationship Id="rId1" Type="http://schemas.microsoft.com/office/2007/relationships/media" Target="../media/media115.m4a"/><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16.m4a"/><Relationship Id="rId1" Type="http://schemas.microsoft.com/office/2007/relationships/media" Target="../media/media116.m4a"/><Relationship Id="rId6" Type="http://schemas.openxmlformats.org/officeDocument/2006/relationships/image" Target="../media/image9.png"/><Relationship Id="rId5" Type="http://schemas.openxmlformats.org/officeDocument/2006/relationships/image" Target="../media/image39.emf"/><Relationship Id="rId4" Type="http://schemas.openxmlformats.org/officeDocument/2006/relationships/image" Target="../media/image38.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17.m4a"/><Relationship Id="rId1" Type="http://schemas.microsoft.com/office/2007/relationships/media" Target="../media/media117.m4a"/><Relationship Id="rId6" Type="http://schemas.openxmlformats.org/officeDocument/2006/relationships/image" Target="../media/image9.png"/><Relationship Id="rId5" Type="http://schemas.openxmlformats.org/officeDocument/2006/relationships/image" Target="../media/image39.emf"/><Relationship Id="rId4" Type="http://schemas.openxmlformats.org/officeDocument/2006/relationships/image" Target="../media/image38.png"/></Relationships>
</file>

<file path=ppt/slides/_rels/slide1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42.png"/><Relationship Id="rId2" Type="http://schemas.openxmlformats.org/officeDocument/2006/relationships/audio" Target="../media/media118.m4a"/><Relationship Id="rId1" Type="http://schemas.microsoft.com/office/2007/relationships/media" Target="../media/media118.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 Id="rId9" Type="http://schemas.openxmlformats.org/officeDocument/2006/relationships/image" Target="../media/image10.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19.m4a"/><Relationship Id="rId1" Type="http://schemas.microsoft.com/office/2007/relationships/media" Target="../media/media119.m4a"/><Relationship Id="rId6" Type="http://schemas.openxmlformats.org/officeDocument/2006/relationships/image" Target="../media/image9.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0.m4a"/><Relationship Id="rId1" Type="http://schemas.microsoft.com/office/2007/relationships/media" Target="../media/media12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5.emf"/></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1.m4a"/><Relationship Id="rId1" Type="http://schemas.microsoft.com/office/2007/relationships/media" Target="../media/media12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6.emf"/></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2.m4a"/><Relationship Id="rId1" Type="http://schemas.microsoft.com/office/2007/relationships/media" Target="../media/media12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7.emf"/></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3.m4a"/><Relationship Id="rId1" Type="http://schemas.microsoft.com/office/2007/relationships/media" Target="../media/media12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8.emf"/></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4.m4a"/><Relationship Id="rId1" Type="http://schemas.microsoft.com/office/2007/relationships/media" Target="../media/media12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9.emf"/></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25.m4a"/><Relationship Id="rId1" Type="http://schemas.microsoft.com/office/2007/relationships/media" Target="../media/media125.m4a"/><Relationship Id="rId6" Type="http://schemas.openxmlformats.org/officeDocument/2006/relationships/image" Target="../media/image9.png"/><Relationship Id="rId5" Type="http://schemas.openxmlformats.org/officeDocument/2006/relationships/image" Target="../media/image50.png"/><Relationship Id="rId4" Type="http://schemas.openxmlformats.org/officeDocument/2006/relationships/image" Target="../media/image49.emf"/></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6.m4a"/><Relationship Id="rId1" Type="http://schemas.microsoft.com/office/2007/relationships/media" Target="../media/media126.m4a"/><Relationship Id="rId5" Type="http://schemas.openxmlformats.org/officeDocument/2006/relationships/image" Target="../media/image10.png"/><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7.m4a"/><Relationship Id="rId1" Type="http://schemas.microsoft.com/office/2007/relationships/media" Target="../media/media127.m4a"/><Relationship Id="rId5" Type="http://schemas.openxmlformats.org/officeDocument/2006/relationships/image" Target="../media/image10.png"/><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8.m4a"/><Relationship Id="rId1" Type="http://schemas.microsoft.com/office/2007/relationships/media" Target="../media/media128.m4a"/><Relationship Id="rId5" Type="http://schemas.openxmlformats.org/officeDocument/2006/relationships/image" Target="../media/image10.png"/><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29.m4a"/><Relationship Id="rId1" Type="http://schemas.microsoft.com/office/2007/relationships/media" Target="../media/media129.m4a"/><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0.m4a"/><Relationship Id="rId1" Type="http://schemas.microsoft.com/office/2007/relationships/media" Target="../media/media130.m4a"/><Relationship Id="rId5" Type="http://schemas.openxmlformats.org/officeDocument/2006/relationships/image" Target="../media/image10.png"/><Relationship Id="rId4" Type="http://schemas.openxmlformats.org/officeDocument/2006/relationships/image" Target="../media/image9.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1.m4a"/><Relationship Id="rId1" Type="http://schemas.microsoft.com/office/2007/relationships/media" Target="../media/media131.m4a"/><Relationship Id="rId5" Type="http://schemas.openxmlformats.org/officeDocument/2006/relationships/image" Target="../media/image10.png"/><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2.m4a"/><Relationship Id="rId1" Type="http://schemas.microsoft.com/office/2007/relationships/media" Target="../media/media13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3.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3.m4a"/><Relationship Id="rId1" Type="http://schemas.microsoft.com/office/2007/relationships/media" Target="../media/media13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8.jpe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0.png"/><Relationship Id="rId2" Type="http://schemas.microsoft.com/office/2007/relationships/media" Target="../media/media25.m4a"/><Relationship Id="rId1" Type="http://schemas.openxmlformats.org/officeDocument/2006/relationships/video" Target="file:///C:\Documents%20and%20Settings\Parizek\Plocha\Fyziologie%20zeny\Prevence%20aortokavalni%20komprese2.mpg" TargetMode="Externa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0.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0.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0.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0.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0.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0.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0.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0.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0.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10.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10.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10.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0.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10.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10.pn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10.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10.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10.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4.emf"/></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10.pn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10.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10.pn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10.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10.pn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10.pn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10.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10.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3.m4a"/><Relationship Id="rId1" Type="http://schemas.microsoft.com/office/2007/relationships/media" Target="../media/media93.m4a"/><Relationship Id="rId5" Type="http://schemas.openxmlformats.org/officeDocument/2006/relationships/image" Target="../media/image10.png"/><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4.m4a"/><Relationship Id="rId1" Type="http://schemas.microsoft.com/office/2007/relationships/media" Target="../media/media94.m4a"/><Relationship Id="rId5" Type="http://schemas.openxmlformats.org/officeDocument/2006/relationships/image" Target="../media/image10.png"/><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5.m4a"/><Relationship Id="rId1" Type="http://schemas.microsoft.com/office/2007/relationships/media" Target="../media/media95.m4a"/><Relationship Id="rId5" Type="http://schemas.openxmlformats.org/officeDocument/2006/relationships/image" Target="../media/image10.pn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10.pn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7.m4a"/><Relationship Id="rId1" Type="http://schemas.microsoft.com/office/2007/relationships/media" Target="../media/media97.m4a"/><Relationship Id="rId5" Type="http://schemas.openxmlformats.org/officeDocument/2006/relationships/image" Target="../media/image10.png"/><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8.m4a"/><Relationship Id="rId1" Type="http://schemas.microsoft.com/office/2007/relationships/media" Target="../media/media98.m4a"/><Relationship Id="rId5" Type="http://schemas.openxmlformats.org/officeDocument/2006/relationships/image" Target="../media/image10.pn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9.m4a"/><Relationship Id="rId1" Type="http://schemas.microsoft.com/office/2007/relationships/media" Target="../media/media99.m4a"/><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ChangeArrowheads="1"/>
          </p:cNvSpPr>
          <p:nvPr/>
        </p:nvSpPr>
        <p:spPr bwMode="auto">
          <a:xfrm>
            <a:off x="0" y="0"/>
            <a:ext cx="9144000" cy="1939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algn="ctr">
              <a:buClr>
                <a:srgbClr val="000066"/>
              </a:buClr>
              <a:buSzPct val="75000"/>
              <a:buFont typeface="Monotype Sorts" pitchFamily="2" charset="2"/>
              <a:buNone/>
            </a:pPr>
            <a:r>
              <a:rPr lang="cs-CZ" altLang="cs-CZ" sz="2000" b="1">
                <a:solidFill>
                  <a:srgbClr val="333399"/>
                </a:solidFill>
              </a:rPr>
              <a:t>Dagmar Seidlová</a:t>
            </a:r>
          </a:p>
          <a:p>
            <a:pPr algn="ctr">
              <a:buClr>
                <a:srgbClr val="000066"/>
              </a:buClr>
              <a:buSzPct val="75000"/>
              <a:buFont typeface="Monotype Sorts" pitchFamily="2" charset="2"/>
              <a:buNone/>
            </a:pPr>
            <a:r>
              <a:rPr lang="cs-CZ" altLang="cs-CZ" sz="1400">
                <a:solidFill>
                  <a:srgbClr val="333399"/>
                </a:solidFill>
              </a:rPr>
              <a:t>II. ARO a  </a:t>
            </a:r>
            <a:r>
              <a:rPr lang="en-GB" altLang="cs-CZ" sz="1200">
                <a:solidFill>
                  <a:srgbClr val="333399"/>
                </a:solidFill>
              </a:rPr>
              <a:t>Klinika anesteziologie, resuscitace a intenzivní medicíny</a:t>
            </a:r>
            <a:endParaRPr lang="cs-CZ" altLang="cs-CZ" sz="1200">
              <a:solidFill>
                <a:srgbClr val="333399"/>
              </a:solidFill>
            </a:endParaRPr>
          </a:p>
          <a:p>
            <a:pPr algn="ctr">
              <a:buClr>
                <a:srgbClr val="000066"/>
              </a:buClr>
              <a:buSzPct val="75000"/>
              <a:buFont typeface="Monotype Sorts" pitchFamily="2" charset="2"/>
              <a:buNone/>
            </a:pPr>
            <a:r>
              <a:rPr lang="cs-CZ" altLang="cs-CZ" sz="1200">
                <a:solidFill>
                  <a:srgbClr val="333399"/>
                </a:solidFill>
              </a:rPr>
              <a:t>Gynekologicko-porodnická klinika</a:t>
            </a:r>
            <a:r>
              <a:rPr lang="en-GB" altLang="cs-CZ" sz="1200">
                <a:solidFill>
                  <a:srgbClr val="333399"/>
                </a:solidFill>
              </a:rPr>
              <a:t> </a:t>
            </a:r>
            <a:endParaRPr lang="cs-CZ" altLang="cs-CZ" sz="1200">
              <a:solidFill>
                <a:srgbClr val="333399"/>
              </a:solidFill>
            </a:endParaRPr>
          </a:p>
          <a:p>
            <a:pPr algn="ctr">
              <a:buClr>
                <a:srgbClr val="000066"/>
              </a:buClr>
              <a:buSzPct val="75000"/>
              <a:buFont typeface="Monotype Sorts" pitchFamily="2" charset="2"/>
              <a:buNone/>
            </a:pPr>
            <a:r>
              <a:rPr lang="cs-CZ" altLang="cs-CZ" sz="1400">
                <a:solidFill>
                  <a:srgbClr val="333399"/>
                </a:solidFill>
              </a:rPr>
              <a:t>Lékařská fakulta Masarykovy Univerzity Brno</a:t>
            </a:r>
          </a:p>
          <a:p>
            <a:pPr algn="ctr">
              <a:buClr>
                <a:srgbClr val="000066"/>
              </a:buClr>
              <a:buSzPct val="75000"/>
              <a:buFont typeface="Monotype Sorts" pitchFamily="2" charset="2"/>
              <a:buNone/>
            </a:pPr>
            <a:r>
              <a:rPr lang="en-GB" altLang="cs-CZ" sz="1400">
                <a:solidFill>
                  <a:srgbClr val="333399"/>
                </a:solidFill>
              </a:rPr>
              <a:t>Fakultní nemocnice </a:t>
            </a:r>
            <a:r>
              <a:rPr lang="cs-CZ" altLang="cs-CZ" sz="1400">
                <a:solidFill>
                  <a:srgbClr val="333399"/>
                </a:solidFill>
              </a:rPr>
              <a:t>Brno</a:t>
            </a:r>
          </a:p>
          <a:p>
            <a:pPr algn="ctr">
              <a:buClr>
                <a:srgbClr val="000066"/>
              </a:buClr>
              <a:buSzPct val="75000"/>
              <a:buFont typeface="Monotype Sorts" pitchFamily="2" charset="2"/>
              <a:buNone/>
            </a:pPr>
            <a:r>
              <a:rPr lang="cs-CZ" altLang="cs-CZ" sz="1200" i="1">
                <a:solidFill>
                  <a:srgbClr val="333399"/>
                </a:solidFill>
              </a:rPr>
              <a:t>seidlova.dagmar@fnbrno.cz</a:t>
            </a:r>
          </a:p>
        </p:txBody>
      </p:sp>
      <p:sp>
        <p:nvSpPr>
          <p:cNvPr id="6147" name="Rectangle 6"/>
          <p:cNvSpPr>
            <a:spLocks noChangeArrowheads="1"/>
          </p:cNvSpPr>
          <p:nvPr/>
        </p:nvSpPr>
        <p:spPr bwMode="auto">
          <a:xfrm>
            <a:off x="512763" y="2389188"/>
            <a:ext cx="81946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algn="ctr">
              <a:spcBef>
                <a:spcPct val="0"/>
              </a:spcBef>
              <a:buClrTx/>
              <a:buSzTx/>
              <a:buFontTx/>
              <a:buNone/>
            </a:pPr>
            <a:endParaRPr lang="cs-CZ" altLang="cs-CZ" sz="4000" b="1">
              <a:solidFill>
                <a:schemeClr val="tx2"/>
              </a:solidFill>
            </a:endParaRPr>
          </a:p>
        </p:txBody>
      </p:sp>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75" y="249238"/>
            <a:ext cx="13716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8"/>
          <p:cNvSpPr>
            <a:spLocks noChangeArrowheads="1"/>
          </p:cNvSpPr>
          <p:nvPr/>
        </p:nvSpPr>
        <p:spPr bwMode="auto">
          <a:xfrm>
            <a:off x="762000" y="4953000"/>
            <a:ext cx="51371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algn="ctr">
              <a:spcBef>
                <a:spcPct val="0"/>
              </a:spcBef>
              <a:buClrTx/>
              <a:buSzTx/>
              <a:buFontTx/>
              <a:buNone/>
            </a:pPr>
            <a:endParaRPr lang="cs-CZ" altLang="cs-CZ" sz="4800" b="1">
              <a:solidFill>
                <a:srgbClr val="FFFFFF"/>
              </a:solidFill>
            </a:endParaRPr>
          </a:p>
        </p:txBody>
      </p:sp>
      <p:pic>
        <p:nvPicPr>
          <p:cNvPr id="615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0100" y="3327400"/>
            <a:ext cx="3740150"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855" name="Group 47"/>
          <p:cNvGraphicFramePr>
            <a:graphicFrameLocks noGrp="1"/>
          </p:cNvGraphicFramePr>
          <p:nvPr/>
        </p:nvGraphicFramePr>
        <p:xfrm>
          <a:off x="609600" y="5715000"/>
          <a:ext cx="8153400" cy="944640"/>
        </p:xfrm>
        <a:graphic>
          <a:graphicData uri="http://schemas.openxmlformats.org/drawingml/2006/table">
            <a:tbl>
              <a:tblPr/>
              <a:tblGrid>
                <a:gridCol w="519113">
                  <a:extLst>
                    <a:ext uri="{9D8B030D-6E8A-4147-A177-3AD203B41FA5}">
                      <a16:colId xmlns:a16="http://schemas.microsoft.com/office/drawing/2014/main" val="20000"/>
                    </a:ext>
                  </a:extLst>
                </a:gridCol>
                <a:gridCol w="7634287">
                  <a:extLst>
                    <a:ext uri="{9D8B030D-6E8A-4147-A177-3AD203B41FA5}">
                      <a16:colId xmlns:a16="http://schemas.microsoft.com/office/drawing/2014/main" val="20001"/>
                    </a:ext>
                  </a:extLst>
                </a:gridCol>
              </a:tblGrid>
              <a:tr h="944563">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Calibri" pitchFamily="34" charset="0"/>
                          <a:cs typeface="Arial" pitchFamily="34" charset="0"/>
                        </a:defRPr>
                      </a:lvl1pPr>
                      <a:lvl2pPr>
                        <a:spcBef>
                          <a:spcPct val="20000"/>
                        </a:spcBef>
                        <a:defRPr sz="2400">
                          <a:solidFill>
                            <a:schemeClr val="tx1"/>
                          </a:solidFill>
                          <a:effectLst>
                            <a:outerShdw blurRad="38100" dist="38100" dir="2700000" algn="tl">
                              <a:srgbClr val="000000"/>
                            </a:outerShdw>
                          </a:effectLst>
                          <a:latin typeface="Calibri" pitchFamily="34" charset="0"/>
                          <a:cs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Calibri" pitchFamily="34" charset="0"/>
                          <a:cs typeface="Arial" pitchFamily="34" charset="0"/>
                        </a:defRPr>
                      </a:lvl3pPr>
                      <a:lvl4pPr>
                        <a:spcBef>
                          <a:spcPct val="20000"/>
                        </a:spcBef>
                        <a:defRPr>
                          <a:solidFill>
                            <a:schemeClr val="tx1"/>
                          </a:solidFill>
                          <a:effectLst>
                            <a:outerShdw blurRad="38100" dist="38100" dir="2700000" algn="tl">
                              <a:srgbClr val="000000"/>
                            </a:outerShdw>
                          </a:effectLst>
                          <a:latin typeface="Calibri" pitchFamily="34" charset="0"/>
                          <a:cs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cs-CZ" altLang="cs-CZ" sz="4400" b="0" i="0" u="none" strike="noStrike" cap="none" normalizeH="0" baseline="0">
                        <a:ln>
                          <a:noFill/>
                        </a:ln>
                        <a:solidFill>
                          <a:schemeClr val="tx1"/>
                        </a:solidFill>
                        <a:effectLst>
                          <a:outerShdw blurRad="38100" dist="38100" dir="2700000" algn="tl">
                            <a:srgbClr val="000000"/>
                          </a:outerShdw>
                        </a:effectLst>
                        <a:latin typeface="Calibri" pitchFamily="34" charset="0"/>
                        <a:cs typeface="Arial" pitchFamily="34" charset="0"/>
                      </a:endParaRPr>
                    </a:p>
                  </a:txBody>
                  <a:tcPr marT="45600" marB="45600" anchor="ctr" horzOverflow="overflow">
                    <a:lnL w="0" cap="flat" cmpd="sng" algn="ctr">
                      <a:solidFill>
                        <a:srgbClr val="7F7C75"/>
                      </a:solidFill>
                      <a:prstDash val="solid"/>
                      <a:round/>
                      <a:headEnd type="none" w="med" len="med"/>
                      <a:tailEnd type="none" w="med" len="med"/>
                    </a:lnL>
                    <a:lnR w="0" cap="flat" cmpd="sng" algn="ctr">
                      <a:solidFill>
                        <a:srgbClr val="7F7C75"/>
                      </a:solidFill>
                      <a:prstDash val="solid"/>
                      <a:round/>
                      <a:headEnd type="none" w="med" len="med"/>
                      <a:tailEnd type="none" w="med" len="med"/>
                    </a:lnR>
                    <a:lnT w="0" cap="flat" cmpd="sng" algn="ctr">
                      <a:solidFill>
                        <a:srgbClr val="7F7C75"/>
                      </a:solidFill>
                      <a:prstDash val="solid"/>
                      <a:round/>
                      <a:headEnd type="none" w="med" len="med"/>
                      <a:tailEnd type="none" w="med" len="med"/>
                    </a:lnT>
                    <a:lnB w="0" cap="flat" cmpd="sng" algn="ctr">
                      <a:solidFill>
                        <a:srgbClr val="7F7C75"/>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Calibri" pitchFamily="34" charset="0"/>
                          <a:cs typeface="Arial" pitchFamily="34" charset="0"/>
                        </a:defRPr>
                      </a:lvl1pPr>
                      <a:lvl2pPr>
                        <a:spcBef>
                          <a:spcPct val="20000"/>
                        </a:spcBef>
                        <a:defRPr sz="2400">
                          <a:solidFill>
                            <a:schemeClr val="tx1"/>
                          </a:solidFill>
                          <a:effectLst>
                            <a:outerShdw blurRad="38100" dist="38100" dir="2700000" algn="tl">
                              <a:srgbClr val="000000"/>
                            </a:outerShdw>
                          </a:effectLst>
                          <a:latin typeface="Calibri" pitchFamily="34" charset="0"/>
                          <a:cs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Calibri" pitchFamily="34" charset="0"/>
                          <a:cs typeface="Arial" pitchFamily="34" charset="0"/>
                        </a:defRPr>
                      </a:lvl3pPr>
                      <a:lvl4pPr>
                        <a:spcBef>
                          <a:spcPct val="20000"/>
                        </a:spcBef>
                        <a:defRPr>
                          <a:solidFill>
                            <a:schemeClr val="tx1"/>
                          </a:solidFill>
                          <a:effectLst>
                            <a:outerShdw blurRad="38100" dist="38100" dir="2700000" algn="tl">
                              <a:srgbClr val="000000"/>
                            </a:outerShdw>
                          </a:effectLst>
                          <a:latin typeface="Calibri" pitchFamily="34" charset="0"/>
                          <a:cs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a:ln>
                            <a:noFill/>
                          </a:ln>
                          <a:solidFill>
                            <a:srgbClr val="FF0000"/>
                          </a:solidFill>
                          <a:effectLst>
                            <a:outerShdw blurRad="38100" dist="38100" dir="2700000" algn="tl">
                              <a:srgbClr val="000000"/>
                            </a:outerShdw>
                          </a:effectLst>
                          <a:latin typeface="Calibri" pitchFamily="34" charset="0"/>
                          <a:cs typeface="Arial" pitchFamily="34" charset="0"/>
                        </a:rPr>
                        <a:t>Intenzivní péče a komplikace těhotenství</a:t>
                      </a:r>
                      <a:br>
                        <a:rPr kumimoji="0" lang="cs-CZ" altLang="cs-CZ" sz="2800" b="0" i="0" u="none" strike="noStrike" cap="none" normalizeH="0" baseline="0">
                          <a:ln>
                            <a:noFill/>
                          </a:ln>
                          <a:solidFill>
                            <a:srgbClr val="FF0000"/>
                          </a:solidFill>
                          <a:effectLst>
                            <a:outerShdw blurRad="38100" dist="38100" dir="2700000" algn="tl">
                              <a:srgbClr val="000000"/>
                            </a:outerShdw>
                          </a:effectLst>
                          <a:latin typeface="Calibri" pitchFamily="34" charset="0"/>
                          <a:cs typeface="Arial" pitchFamily="34" charset="0"/>
                        </a:rPr>
                      </a:br>
                      <a:endParaRPr kumimoji="0" lang="cs-CZ" altLang="cs-CZ" sz="2800" b="0" i="0" u="none" strike="noStrike" cap="none" normalizeH="0" baseline="0">
                        <a:ln>
                          <a:noFill/>
                        </a:ln>
                        <a:solidFill>
                          <a:srgbClr val="FF0000"/>
                        </a:solidFill>
                        <a:effectLst>
                          <a:outerShdw blurRad="38100" dist="38100" dir="2700000" algn="tl">
                            <a:srgbClr val="000000"/>
                          </a:outerShdw>
                        </a:effectLst>
                        <a:latin typeface="Calibri" pitchFamily="34" charset="0"/>
                        <a:cs typeface="Arial" pitchFamily="34" charset="0"/>
                      </a:endParaRPr>
                    </a:p>
                  </a:txBody>
                  <a:tcPr marT="45600" marB="45600" anchor="ctr" horzOverflow="overflow">
                    <a:lnL w="0" cap="flat" cmpd="sng" algn="ctr">
                      <a:solidFill>
                        <a:srgbClr val="7F7C75"/>
                      </a:solidFill>
                      <a:prstDash val="solid"/>
                      <a:round/>
                      <a:headEnd type="none" w="med" len="med"/>
                      <a:tailEnd type="none" w="med" len="med"/>
                    </a:lnL>
                    <a:lnR w="0" cap="flat" cmpd="sng" algn="ctr">
                      <a:solidFill>
                        <a:srgbClr val="7F7C75"/>
                      </a:solidFill>
                      <a:prstDash val="solid"/>
                      <a:round/>
                      <a:headEnd type="none" w="med" len="med"/>
                      <a:tailEnd type="none" w="med" len="med"/>
                    </a:lnR>
                    <a:lnT w="0" cap="flat" cmpd="sng" algn="ctr">
                      <a:solidFill>
                        <a:srgbClr val="7F7C75"/>
                      </a:solidFill>
                      <a:prstDash val="solid"/>
                      <a:round/>
                      <a:headEnd type="none" w="med" len="med"/>
                      <a:tailEnd type="none" w="med" len="med"/>
                    </a:lnT>
                    <a:lnB w="0" cap="flat" cmpd="sng" algn="ctr">
                      <a:solidFill>
                        <a:srgbClr val="7F7C7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160" name="Obrázek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501650"/>
            <a:ext cx="2046288"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Obrázek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8463" y="2171700"/>
            <a:ext cx="385445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Zvuk 1">
            <a:hlinkClick r:id="" action="ppaction://media"/>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Zvuk 2">
            <a:hlinkClick r:id="" action="ppaction://media"/>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Zvuk 1">
            <a:hlinkClick r:id="" action="ppaction://media"/>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vuk 5">
            <a:hlinkClick r:id="" action="ppaction://media"/>
            <a:extLst>
              <a:ext uri="{FF2B5EF4-FFF2-40B4-BE49-F238E27FC236}">
                <a16:creationId xmlns:a16="http://schemas.microsoft.com/office/drawing/2014/main" id="{A0776B7D-0931-4DD9-8E46-06AE28224C5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cSld>
  <p:clrMapOvr>
    <a:masterClrMapping/>
  </p:clrMapOvr>
  <p:transition advTm="18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152400" y="369888"/>
            <a:ext cx="8229600" cy="1143000"/>
          </a:xfrm>
        </p:spPr>
        <p:txBody>
          <a:bodyPr/>
          <a:lstStyle/>
          <a:p>
            <a:pPr eaLnBrk="1" hangingPunct="1">
              <a:defRPr/>
            </a:pPr>
            <a:r>
              <a:rPr lang="cs-CZ" altLang="cs-CZ" sz="4000" b="1" dirty="0"/>
              <a:t>Nejčastější příčiny úmrtí v souvislosti s porodem </a:t>
            </a:r>
            <a:r>
              <a:rPr lang="cs-CZ" altLang="cs-CZ" sz="3200" dirty="0"/>
              <a:t>a zároveň příčiny proč těhotná vyžaduje intenzivní péči</a:t>
            </a:r>
          </a:p>
        </p:txBody>
      </p:sp>
      <p:sp>
        <p:nvSpPr>
          <p:cNvPr id="493571" name="Rectangle 3"/>
          <p:cNvSpPr>
            <a:spLocks noGrp="1" noChangeArrowheads="1"/>
          </p:cNvSpPr>
          <p:nvPr>
            <p:ph type="body" idx="1"/>
          </p:nvPr>
        </p:nvSpPr>
        <p:spPr>
          <a:xfrm>
            <a:off x="290513" y="2266950"/>
            <a:ext cx="8229600" cy="4530725"/>
          </a:xfrm>
        </p:spPr>
        <p:txBody>
          <a:bodyPr/>
          <a:lstStyle/>
          <a:p>
            <a:pPr eaLnBrk="1" hangingPunct="1">
              <a:defRPr/>
            </a:pPr>
            <a:r>
              <a:rPr lang="cs-CZ" altLang="cs-CZ" dirty="0"/>
              <a:t>krvácení </a:t>
            </a:r>
          </a:p>
          <a:p>
            <a:pPr marL="0" indent="0" eaLnBrk="1" hangingPunct="1">
              <a:buFont typeface="Wingdings" panose="05000000000000000000" pitchFamily="2" charset="2"/>
              <a:buNone/>
              <a:defRPr/>
            </a:pPr>
            <a:r>
              <a:rPr lang="cs-CZ" altLang="cs-CZ" dirty="0"/>
              <a:t>a</a:t>
            </a:r>
          </a:p>
          <a:p>
            <a:pPr eaLnBrk="1" hangingPunct="1">
              <a:defRPr/>
            </a:pPr>
            <a:r>
              <a:rPr lang="cs-CZ" altLang="cs-CZ" dirty="0"/>
              <a:t>komplikace v souvislosti s anamnézou </a:t>
            </a:r>
          </a:p>
          <a:p>
            <a:pPr marL="0" indent="0" eaLnBrk="1" hangingPunct="1">
              <a:buFont typeface="Wingdings" panose="05000000000000000000" pitchFamily="2" charset="2"/>
              <a:buNone/>
              <a:defRPr/>
            </a:pPr>
            <a:endParaRPr lang="cs-CZ" altLang="cs-CZ" dirty="0"/>
          </a:p>
          <a:p>
            <a:pPr eaLnBrk="1" hangingPunct="1">
              <a:defRPr/>
            </a:pPr>
            <a:r>
              <a:rPr lang="cs-CZ" altLang="cs-CZ" sz="2400" dirty="0"/>
              <a:t>preeklampsie – eklampsie</a:t>
            </a:r>
          </a:p>
          <a:p>
            <a:pPr eaLnBrk="1" hangingPunct="1">
              <a:defRPr/>
            </a:pPr>
            <a:r>
              <a:rPr lang="cs-CZ" altLang="cs-CZ" sz="2400" dirty="0"/>
              <a:t>sepse</a:t>
            </a:r>
          </a:p>
          <a:p>
            <a:pPr eaLnBrk="1" hangingPunct="1">
              <a:defRPr/>
            </a:pPr>
            <a:r>
              <a:rPr lang="cs-CZ" altLang="cs-CZ" sz="2400" dirty="0" err="1"/>
              <a:t>trombembolie</a:t>
            </a:r>
            <a:endParaRPr lang="cs-CZ" altLang="cs-CZ" sz="2400" dirty="0"/>
          </a:p>
        </p:txBody>
      </p:sp>
      <p:pic>
        <p:nvPicPr>
          <p:cNvPr id="1638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9BCF47BD-FF82-4B69-94B8-70C91136D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79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388" y="1457325"/>
            <a:ext cx="841533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p:cNvSpPr>
            <a:spLocks noGrp="1"/>
          </p:cNvSpPr>
          <p:nvPr>
            <p:ph type="title"/>
          </p:nvPr>
        </p:nvSpPr>
        <p:spPr/>
        <p:txBody>
          <a:bodyPr/>
          <a:lstStyle/>
          <a:p>
            <a:pPr>
              <a:defRPr/>
            </a:pPr>
            <a:r>
              <a:rPr lang="cs-CZ" dirty="0">
                <a:solidFill>
                  <a:srgbClr val="FF0000"/>
                </a:solidFill>
              </a:rPr>
              <a:t>2008….2011….</a:t>
            </a:r>
            <a:r>
              <a:rPr lang="cs-CZ" sz="6600" b="1" dirty="0">
                <a:solidFill>
                  <a:srgbClr val="FF0000"/>
                </a:solidFill>
              </a:rPr>
              <a:t>2018</a:t>
            </a:r>
          </a:p>
        </p:txBody>
      </p:sp>
      <p:pic>
        <p:nvPicPr>
          <p:cNvPr id="117764"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6910EA33-5D00-4F97-B14E-A43365C04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30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75" y="2514600"/>
            <a:ext cx="80708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4"/>
          <p:cNvSpPr>
            <a:spLocks noGrp="1"/>
          </p:cNvSpPr>
          <p:nvPr>
            <p:ph type="title"/>
          </p:nvPr>
        </p:nvSpPr>
        <p:spPr/>
        <p:txBody>
          <a:bodyPr/>
          <a:lstStyle/>
          <a:p>
            <a:pPr>
              <a:defRPr/>
            </a:pPr>
            <a:r>
              <a:rPr lang="cs-CZ" sz="4800" b="1" dirty="0">
                <a:solidFill>
                  <a:schemeClr val="tx2">
                    <a:lumMod val="75000"/>
                  </a:schemeClr>
                </a:solidFill>
              </a:rPr>
              <a:t>Definice</a:t>
            </a:r>
          </a:p>
        </p:txBody>
      </p:sp>
      <p:pic>
        <p:nvPicPr>
          <p:cNvPr id="118788"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75FE67A-2873-4675-A549-C9E5B3710B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6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603250" y="0"/>
            <a:ext cx="7772400" cy="1143000"/>
          </a:xfrm>
        </p:spPr>
        <p:txBody>
          <a:bodyPr/>
          <a:lstStyle/>
          <a:p>
            <a:pPr eaLnBrk="1" hangingPunct="1">
              <a:defRPr/>
            </a:pPr>
            <a:r>
              <a:rPr lang="cs-CZ" altLang="zh-CN" b="1" dirty="0">
                <a:solidFill>
                  <a:srgbClr val="FF0000"/>
                </a:solidFill>
              </a:rPr>
              <a:t>Patofyziologie PPH</a:t>
            </a:r>
            <a:endParaRPr lang="cs-CZ" altLang="cs-CZ" b="1" dirty="0">
              <a:solidFill>
                <a:srgbClr val="FF0000"/>
              </a:solidFill>
            </a:endParaRPr>
          </a:p>
        </p:txBody>
      </p:sp>
      <p:sp>
        <p:nvSpPr>
          <p:cNvPr id="419843" name="Rectangle 3"/>
          <p:cNvSpPr>
            <a:spLocks noGrp="1" noChangeArrowheads="1"/>
          </p:cNvSpPr>
          <p:nvPr>
            <p:ph type="body" idx="1"/>
          </p:nvPr>
        </p:nvSpPr>
        <p:spPr>
          <a:xfrm>
            <a:off x="0" y="1079500"/>
            <a:ext cx="9144000" cy="5778500"/>
          </a:xfrm>
        </p:spPr>
        <p:txBody>
          <a:bodyPr/>
          <a:lstStyle/>
          <a:p>
            <a:pPr eaLnBrk="1" hangingPunct="1">
              <a:lnSpc>
                <a:spcPct val="80000"/>
              </a:lnSpc>
              <a:defRPr/>
            </a:pPr>
            <a:r>
              <a:rPr lang="cs-CZ" altLang="cs-CZ" sz="2400" b="1" dirty="0">
                <a:solidFill>
                  <a:srgbClr val="FFFFFF"/>
                </a:solidFill>
                <a:effectLst/>
              </a:rPr>
              <a:t>mateřské kompenzační mechanismy ztráta do 1000-1500ml:   </a:t>
            </a:r>
          </a:p>
          <a:p>
            <a:pPr eaLnBrk="1" hangingPunct="1">
              <a:lnSpc>
                <a:spcPct val="80000"/>
              </a:lnSpc>
              <a:buFont typeface="Wingdings" panose="05000000000000000000" pitchFamily="2" charset="2"/>
              <a:buNone/>
              <a:defRPr/>
            </a:pPr>
            <a:r>
              <a:rPr lang="cs-CZ" altLang="cs-CZ" sz="2400" b="1" dirty="0">
                <a:solidFill>
                  <a:srgbClr val="FFFFFF"/>
                </a:solidFill>
                <a:effectLst/>
              </a:rPr>
              <a:t>          zvýšení krevního </a:t>
            </a:r>
            <a:r>
              <a:rPr lang="cs-CZ" altLang="cs-CZ" sz="2400" b="1" dirty="0" err="1">
                <a:solidFill>
                  <a:srgbClr val="FFFFFF"/>
                </a:solidFill>
                <a:effectLst/>
              </a:rPr>
              <a:t>volumu</a:t>
            </a:r>
            <a:r>
              <a:rPr lang="cs-CZ" altLang="cs-CZ" sz="2400" b="1" dirty="0">
                <a:solidFill>
                  <a:srgbClr val="FFFFFF"/>
                </a:solidFill>
                <a:effectLst/>
              </a:rPr>
              <a:t> v těhotenství</a:t>
            </a:r>
          </a:p>
          <a:p>
            <a:pPr eaLnBrk="1" hangingPunct="1">
              <a:lnSpc>
                <a:spcPct val="80000"/>
              </a:lnSpc>
              <a:buFont typeface="Wingdings" panose="05000000000000000000" pitchFamily="2" charset="2"/>
              <a:buNone/>
              <a:defRPr/>
            </a:pPr>
            <a:r>
              <a:rPr lang="cs-CZ" altLang="cs-CZ" sz="2400" b="1" dirty="0">
                <a:solidFill>
                  <a:srgbClr val="FFFFFF"/>
                </a:solidFill>
                <a:effectLst/>
              </a:rPr>
              <a:t>          těhotenský </a:t>
            </a:r>
            <a:r>
              <a:rPr lang="cs-CZ" altLang="cs-CZ" sz="2400" b="1" dirty="0" err="1">
                <a:solidFill>
                  <a:srgbClr val="FFFFFF"/>
                </a:solidFill>
                <a:effectLst/>
              </a:rPr>
              <a:t>hyperkoagulační</a:t>
            </a:r>
            <a:r>
              <a:rPr lang="cs-CZ" altLang="cs-CZ" sz="2400" b="1" dirty="0">
                <a:solidFill>
                  <a:srgbClr val="FFFFFF"/>
                </a:solidFill>
                <a:effectLst/>
              </a:rPr>
              <a:t> stav</a:t>
            </a:r>
          </a:p>
          <a:p>
            <a:pPr eaLnBrk="1" hangingPunct="1">
              <a:lnSpc>
                <a:spcPct val="80000"/>
              </a:lnSpc>
              <a:buFont typeface="Wingdings" panose="05000000000000000000" pitchFamily="2" charset="2"/>
              <a:buNone/>
              <a:defRPr/>
            </a:pPr>
            <a:r>
              <a:rPr lang="cs-CZ" altLang="cs-CZ" sz="2400" b="1" dirty="0">
                <a:solidFill>
                  <a:srgbClr val="FFFFFF"/>
                </a:solidFill>
                <a:effectLst/>
              </a:rPr>
              <a:t>          turniketový efekt kontrakce </a:t>
            </a:r>
            <a:r>
              <a:rPr lang="cs-CZ" altLang="cs-CZ" sz="2400" b="1" dirty="0" err="1">
                <a:solidFill>
                  <a:srgbClr val="FFFFFF"/>
                </a:solidFill>
                <a:effectLst/>
              </a:rPr>
              <a:t>myometria</a:t>
            </a:r>
            <a:r>
              <a:rPr lang="cs-CZ" altLang="cs-CZ" sz="2400" b="1" dirty="0">
                <a:solidFill>
                  <a:srgbClr val="FFFFFF"/>
                </a:solidFill>
                <a:effectLst/>
              </a:rPr>
              <a:t> po porodu</a:t>
            </a:r>
          </a:p>
          <a:p>
            <a:pPr eaLnBrk="1" hangingPunct="1">
              <a:lnSpc>
                <a:spcPct val="80000"/>
              </a:lnSpc>
              <a:buFont typeface="Wingdings" panose="05000000000000000000" pitchFamily="2" charset="2"/>
              <a:buNone/>
              <a:defRPr/>
            </a:pPr>
            <a:endParaRPr lang="cs-CZ" altLang="zh-CN" sz="2400" b="1" dirty="0">
              <a:solidFill>
                <a:srgbClr val="FFFFFF"/>
              </a:solidFill>
              <a:effectLst/>
            </a:endParaRPr>
          </a:p>
          <a:p>
            <a:pPr eaLnBrk="1" hangingPunct="1">
              <a:lnSpc>
                <a:spcPct val="80000"/>
              </a:lnSpc>
              <a:defRPr/>
            </a:pPr>
            <a:r>
              <a:rPr lang="cs-CZ" altLang="zh-CN" b="1" u="sng" dirty="0">
                <a:solidFill>
                  <a:srgbClr val="FFFFFF"/>
                </a:solidFill>
                <a:effectLst/>
              </a:rPr>
              <a:t>velikost </a:t>
            </a:r>
            <a:r>
              <a:rPr lang="cs-CZ" altLang="zh-CN" b="1" u="sng" dirty="0" err="1">
                <a:solidFill>
                  <a:srgbClr val="FFFFFF"/>
                </a:solidFill>
                <a:effectLst/>
              </a:rPr>
              <a:t>peripartální</a:t>
            </a:r>
            <a:r>
              <a:rPr lang="cs-CZ" altLang="zh-CN" b="1" u="sng" dirty="0">
                <a:solidFill>
                  <a:srgbClr val="FFFFFF"/>
                </a:solidFill>
                <a:effectLst/>
              </a:rPr>
              <a:t> krevní ztráty převýší kompenzační možnosti organismu a/nebo těhotenství a porod komplikováno poruchou koagulace</a:t>
            </a:r>
            <a:r>
              <a:rPr lang="cs-CZ" altLang="zh-CN" sz="2800" b="1" u="sng" dirty="0">
                <a:effectLst/>
              </a:rPr>
              <a:t>  </a:t>
            </a:r>
          </a:p>
          <a:p>
            <a:pPr eaLnBrk="1" hangingPunct="1">
              <a:lnSpc>
                <a:spcPct val="80000"/>
              </a:lnSpc>
              <a:buFont typeface="Wingdings" panose="05000000000000000000" pitchFamily="2" charset="2"/>
              <a:buNone/>
              <a:defRPr/>
            </a:pPr>
            <a:endParaRPr lang="cs-CZ" altLang="zh-CN" sz="2800" b="1" dirty="0">
              <a:effectLst/>
            </a:endParaRPr>
          </a:p>
          <a:p>
            <a:pPr eaLnBrk="1" hangingPunct="1">
              <a:lnSpc>
                <a:spcPct val="80000"/>
              </a:lnSpc>
              <a:buFont typeface="Wingdings" panose="05000000000000000000" pitchFamily="2" charset="2"/>
              <a:buNone/>
              <a:defRPr/>
            </a:pPr>
            <a:r>
              <a:rPr lang="cs-CZ" altLang="zh-CN" sz="4000" b="1" dirty="0"/>
              <a:t>........ koagulační porucha spojená s různou měrou vyjádřené alterace celkového stavu</a:t>
            </a:r>
            <a:endParaRPr lang="cs-CZ" altLang="cs-CZ" sz="4800" b="1" dirty="0"/>
          </a:p>
          <a:p>
            <a:pPr eaLnBrk="1" hangingPunct="1">
              <a:lnSpc>
                <a:spcPct val="80000"/>
              </a:lnSpc>
              <a:defRPr/>
            </a:pPr>
            <a:endParaRPr lang="cs-CZ" altLang="cs-CZ" sz="4800" b="1" dirty="0"/>
          </a:p>
        </p:txBody>
      </p:sp>
      <p:pic>
        <p:nvPicPr>
          <p:cNvPr id="119812"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2793028-D3A0-411D-B1D3-944352A293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8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body" idx="4294967295"/>
          </p:nvPr>
        </p:nvSpPr>
        <p:spPr>
          <a:xfrm>
            <a:off x="0" y="914400"/>
            <a:ext cx="9144000" cy="4648200"/>
          </a:xfrm>
        </p:spPr>
        <p:txBody>
          <a:bodyPr/>
          <a:lstStyle/>
          <a:p>
            <a:pPr eaLnBrk="1" hangingPunct="1">
              <a:lnSpc>
                <a:spcPct val="80000"/>
              </a:lnSpc>
              <a:buFont typeface="Wingdings" panose="05000000000000000000" pitchFamily="2" charset="2"/>
              <a:buNone/>
              <a:defRPr/>
            </a:pPr>
            <a:endParaRPr lang="cs-CZ" altLang="cs-CZ" sz="2400" i="1" dirty="0">
              <a:solidFill>
                <a:schemeClr val="bg1"/>
              </a:solidFill>
              <a:latin typeface="Tahoma" pitchFamily="34" charset="0"/>
              <a:cs typeface="Tahoma" pitchFamily="34" charset="0"/>
            </a:endParaRPr>
          </a:p>
          <a:p>
            <a:pPr eaLnBrk="1" hangingPunct="1">
              <a:lnSpc>
                <a:spcPct val="80000"/>
              </a:lnSpc>
              <a:buFont typeface="Wingdings" panose="05000000000000000000" pitchFamily="2" charset="2"/>
              <a:buNone/>
              <a:defRPr/>
            </a:pPr>
            <a:r>
              <a:rPr lang="cs-CZ" altLang="cs-CZ" sz="3600" b="1" dirty="0">
                <a:solidFill>
                  <a:srgbClr val="FFFFFF"/>
                </a:solidFill>
                <a:effectLst/>
                <a:latin typeface="Tahoma" pitchFamily="34" charset="0"/>
                <a:cs typeface="Tahoma" pitchFamily="34" charset="0"/>
              </a:rPr>
              <a:t>Poruchy děložního tonu</a:t>
            </a:r>
            <a:r>
              <a:rPr lang="cs-CZ" altLang="cs-CZ" sz="2800" b="1" dirty="0">
                <a:solidFill>
                  <a:srgbClr val="FFFFFF"/>
                </a:solidFill>
                <a:effectLst/>
                <a:latin typeface="Tahoma" pitchFamily="34" charset="0"/>
                <a:cs typeface="Tahoma" pitchFamily="34" charset="0"/>
              </a:rPr>
              <a:t>         </a:t>
            </a:r>
            <a:r>
              <a:rPr lang="cs-CZ" altLang="cs-CZ" sz="3600" b="1" dirty="0">
                <a:solidFill>
                  <a:srgbClr val="FF0000"/>
                </a:solidFill>
                <a:effectLst/>
                <a:latin typeface="Tahoma" pitchFamily="34" charset="0"/>
                <a:cs typeface="Tahoma" pitchFamily="34" charset="0"/>
              </a:rPr>
              <a:t>70%-80% </a:t>
            </a:r>
          </a:p>
          <a:p>
            <a:pPr eaLnBrk="1" hangingPunct="1">
              <a:lnSpc>
                <a:spcPct val="80000"/>
              </a:lnSpc>
              <a:buFont typeface="Wingdings" panose="05000000000000000000" pitchFamily="2" charset="2"/>
              <a:buNone/>
              <a:defRPr/>
            </a:pPr>
            <a:r>
              <a:rPr lang="cs-CZ" altLang="cs-CZ" b="1" dirty="0">
                <a:solidFill>
                  <a:srgbClr val="FF0000"/>
                </a:solidFill>
                <a:effectLst/>
                <a:latin typeface="Tahoma" pitchFamily="34" charset="0"/>
                <a:cs typeface="Tahoma" pitchFamily="34" charset="0"/>
              </a:rPr>
              <a:t>    </a:t>
            </a:r>
            <a:r>
              <a:rPr lang="cs-CZ" altLang="cs-CZ" b="1" dirty="0">
                <a:solidFill>
                  <a:srgbClr val="FFFFFF"/>
                </a:solidFill>
                <a:effectLst/>
                <a:latin typeface="Tahoma" pitchFamily="34" charset="0"/>
                <a:cs typeface="Tahoma" pitchFamily="34" charset="0"/>
              </a:rPr>
              <a:t>- poporodní </a:t>
            </a:r>
            <a:r>
              <a:rPr lang="cs-CZ" altLang="cs-CZ" b="1" dirty="0" err="1">
                <a:solidFill>
                  <a:srgbClr val="FF0000"/>
                </a:solidFill>
                <a:effectLst/>
                <a:latin typeface="Tahoma" pitchFamily="34" charset="0"/>
                <a:cs typeface="Tahoma" pitchFamily="34" charset="0"/>
              </a:rPr>
              <a:t>hypo</a:t>
            </a:r>
            <a:r>
              <a:rPr lang="cs-CZ" altLang="cs-CZ" b="1" dirty="0">
                <a:solidFill>
                  <a:srgbClr val="FF0000"/>
                </a:solidFill>
                <a:effectLst/>
                <a:latin typeface="Tahoma" pitchFamily="34" charset="0"/>
                <a:cs typeface="Tahoma" pitchFamily="34" charset="0"/>
              </a:rPr>
              <a:t>/atonie</a:t>
            </a:r>
            <a:r>
              <a:rPr lang="cs-CZ" altLang="cs-CZ" b="1" dirty="0">
                <a:solidFill>
                  <a:srgbClr val="FFFFFF"/>
                </a:solidFill>
                <a:effectLst/>
                <a:latin typeface="Tahoma" pitchFamily="34" charset="0"/>
                <a:cs typeface="Tahoma" pitchFamily="34" charset="0"/>
              </a:rPr>
              <a:t> děložní</a:t>
            </a:r>
          </a:p>
          <a:p>
            <a:pPr eaLnBrk="1" hangingPunct="1">
              <a:lnSpc>
                <a:spcPct val="80000"/>
              </a:lnSpc>
              <a:buFont typeface="Wingdings" panose="05000000000000000000" pitchFamily="2" charset="2"/>
              <a:buNone/>
              <a:defRPr/>
            </a:pPr>
            <a:endParaRPr lang="cs-CZ" altLang="cs-CZ" sz="2800" b="1" dirty="0">
              <a:solidFill>
                <a:srgbClr val="FFFFFF"/>
              </a:solidFill>
              <a:effectLst/>
              <a:latin typeface="Tahoma" pitchFamily="34" charset="0"/>
              <a:cs typeface="Tahoma" pitchFamily="34" charset="0"/>
            </a:endParaRPr>
          </a:p>
          <a:p>
            <a:pPr eaLnBrk="1" hangingPunct="1">
              <a:lnSpc>
                <a:spcPct val="80000"/>
              </a:lnSpc>
              <a:buFont typeface="Wingdings" panose="05000000000000000000" pitchFamily="2" charset="2"/>
              <a:buNone/>
              <a:defRPr/>
            </a:pPr>
            <a:r>
              <a:rPr lang="cs-CZ" altLang="cs-CZ" sz="2000" b="1" dirty="0">
                <a:solidFill>
                  <a:srgbClr val="FFFFFF"/>
                </a:solidFill>
                <a:effectLst/>
                <a:latin typeface="Tahoma" pitchFamily="34" charset="0"/>
                <a:cs typeface="Tahoma" pitchFamily="34" charset="0"/>
              </a:rPr>
              <a:t>Porodní trauma                                             10%-15%</a:t>
            </a:r>
          </a:p>
          <a:p>
            <a:pPr eaLnBrk="1" hangingPunct="1">
              <a:lnSpc>
                <a:spcPct val="80000"/>
              </a:lnSpc>
              <a:buFont typeface="Wingdings" panose="05000000000000000000" pitchFamily="2" charset="2"/>
              <a:buNone/>
              <a:defRPr/>
            </a:pPr>
            <a:r>
              <a:rPr lang="cs-CZ" altLang="cs-CZ" sz="2000" b="1" dirty="0">
                <a:effectLst/>
                <a:latin typeface="Tahoma" pitchFamily="34" charset="0"/>
                <a:cs typeface="Tahoma" pitchFamily="34" charset="0"/>
              </a:rPr>
              <a:t>   </a:t>
            </a:r>
            <a:r>
              <a:rPr lang="cs-CZ" altLang="cs-CZ" sz="1800" b="1" dirty="0">
                <a:effectLst/>
                <a:latin typeface="Tahoma" pitchFamily="34" charset="0"/>
                <a:cs typeface="Tahoma" pitchFamily="34" charset="0"/>
              </a:rPr>
              <a:t>- lacerace hrdla, pochvy, perinea</a:t>
            </a:r>
          </a:p>
          <a:p>
            <a:pPr eaLnBrk="1" hangingPunct="1">
              <a:lnSpc>
                <a:spcPct val="80000"/>
              </a:lnSpc>
              <a:buFont typeface="Wingdings" panose="05000000000000000000" pitchFamily="2" charset="2"/>
              <a:buNone/>
              <a:defRPr/>
            </a:pPr>
            <a:r>
              <a:rPr lang="cs-CZ" altLang="cs-CZ" sz="1800" b="1" dirty="0">
                <a:effectLst/>
                <a:latin typeface="Tahoma" pitchFamily="34" charset="0"/>
                <a:cs typeface="Tahoma" pitchFamily="34" charset="0"/>
              </a:rPr>
              <a:t>    - pánevní hematomy</a:t>
            </a:r>
          </a:p>
          <a:p>
            <a:pPr eaLnBrk="1" hangingPunct="1">
              <a:lnSpc>
                <a:spcPct val="80000"/>
              </a:lnSpc>
              <a:buFont typeface="Wingdings" panose="05000000000000000000" pitchFamily="2" charset="2"/>
              <a:buNone/>
              <a:defRPr/>
            </a:pPr>
            <a:r>
              <a:rPr lang="cs-CZ" altLang="cs-CZ" sz="1800" b="1" dirty="0">
                <a:effectLst/>
                <a:latin typeface="Tahoma" pitchFamily="34" charset="0"/>
                <a:cs typeface="Tahoma" pitchFamily="34" charset="0"/>
              </a:rPr>
              <a:t>    - děložní ruptura, </a:t>
            </a:r>
            <a:r>
              <a:rPr lang="cs-CZ" altLang="cs-CZ" sz="1800" b="1" dirty="0" err="1">
                <a:effectLst/>
                <a:latin typeface="Tahoma" pitchFamily="34" charset="0"/>
                <a:cs typeface="Tahoma" pitchFamily="34" charset="0"/>
              </a:rPr>
              <a:t>peroperační</a:t>
            </a:r>
            <a:r>
              <a:rPr lang="cs-CZ" altLang="cs-CZ" sz="1800" b="1" dirty="0">
                <a:effectLst/>
                <a:latin typeface="Tahoma" pitchFamily="34" charset="0"/>
                <a:cs typeface="Tahoma" pitchFamily="34" charset="0"/>
              </a:rPr>
              <a:t> komplikace</a:t>
            </a:r>
          </a:p>
          <a:p>
            <a:pPr eaLnBrk="1" hangingPunct="1">
              <a:lnSpc>
                <a:spcPct val="80000"/>
              </a:lnSpc>
              <a:buFont typeface="Wingdings" panose="05000000000000000000" pitchFamily="2" charset="2"/>
              <a:buNone/>
              <a:defRPr/>
            </a:pPr>
            <a:r>
              <a:rPr lang="cs-CZ" altLang="cs-CZ" sz="1800" b="1" dirty="0">
                <a:effectLst/>
                <a:latin typeface="Tahoma" pitchFamily="34" charset="0"/>
                <a:cs typeface="Tahoma" pitchFamily="34" charset="0"/>
              </a:rPr>
              <a:t>    - inverze dělohy</a:t>
            </a:r>
          </a:p>
          <a:p>
            <a:pPr eaLnBrk="1" hangingPunct="1">
              <a:lnSpc>
                <a:spcPct val="80000"/>
              </a:lnSpc>
              <a:buFont typeface="Wingdings" panose="05000000000000000000" pitchFamily="2" charset="2"/>
              <a:buNone/>
              <a:defRPr/>
            </a:pPr>
            <a:endParaRPr lang="cs-CZ" altLang="cs-CZ" sz="2000" b="1" dirty="0">
              <a:effectLst/>
              <a:latin typeface="Tahoma" pitchFamily="34" charset="0"/>
              <a:cs typeface="Tahoma" pitchFamily="34" charset="0"/>
            </a:endParaRPr>
          </a:p>
          <a:p>
            <a:pPr eaLnBrk="1" hangingPunct="1">
              <a:lnSpc>
                <a:spcPct val="80000"/>
              </a:lnSpc>
              <a:buFont typeface="Wingdings" panose="05000000000000000000" pitchFamily="2" charset="2"/>
              <a:buNone/>
              <a:defRPr/>
            </a:pPr>
            <a:r>
              <a:rPr lang="cs-CZ" altLang="cs-CZ" sz="2000" b="1" dirty="0">
                <a:solidFill>
                  <a:srgbClr val="FFFFFF"/>
                </a:solidFill>
                <a:effectLst/>
                <a:latin typeface="Tahoma" pitchFamily="34" charset="0"/>
                <a:cs typeface="Tahoma" pitchFamily="34" charset="0"/>
              </a:rPr>
              <a:t>Patologie tkání                                              1%-5% </a:t>
            </a:r>
          </a:p>
          <a:p>
            <a:pPr eaLnBrk="1" hangingPunct="1">
              <a:lnSpc>
                <a:spcPct val="80000"/>
              </a:lnSpc>
              <a:buFont typeface="Wingdings" panose="05000000000000000000" pitchFamily="2" charset="2"/>
              <a:buNone/>
              <a:defRPr/>
            </a:pPr>
            <a:r>
              <a:rPr lang="cs-CZ" altLang="cs-CZ" sz="1800" b="1" dirty="0">
                <a:solidFill>
                  <a:schemeClr val="bg1"/>
                </a:solidFill>
                <a:effectLst/>
                <a:latin typeface="Tahoma" pitchFamily="34" charset="0"/>
                <a:cs typeface="Tahoma" pitchFamily="34" charset="0"/>
              </a:rPr>
              <a:t>    - </a:t>
            </a:r>
            <a:r>
              <a:rPr lang="cs-CZ" altLang="cs-CZ" sz="1800" b="1" dirty="0">
                <a:effectLst/>
                <a:latin typeface="Tahoma" pitchFamily="34" charset="0"/>
                <a:cs typeface="Tahoma" pitchFamily="34" charset="0"/>
              </a:rPr>
              <a:t>placenta </a:t>
            </a:r>
            <a:r>
              <a:rPr lang="cs-CZ" altLang="cs-CZ" sz="1800" b="1" dirty="0" err="1">
                <a:effectLst/>
                <a:latin typeface="Tahoma" pitchFamily="34" charset="0"/>
                <a:cs typeface="Tahoma" pitchFamily="34" charset="0"/>
              </a:rPr>
              <a:t>adherens</a:t>
            </a:r>
            <a:r>
              <a:rPr lang="cs-CZ" altLang="cs-CZ" sz="1800" b="1" dirty="0">
                <a:effectLst/>
                <a:latin typeface="Tahoma" pitchFamily="34" charset="0"/>
                <a:cs typeface="Tahoma" pitchFamily="34" charset="0"/>
              </a:rPr>
              <a:t>, placenta </a:t>
            </a:r>
            <a:r>
              <a:rPr lang="cs-CZ" altLang="cs-CZ" sz="1800" b="1" dirty="0" err="1">
                <a:effectLst/>
                <a:latin typeface="Tahoma" pitchFamily="34" charset="0"/>
                <a:cs typeface="Tahoma" pitchFamily="34" charset="0"/>
              </a:rPr>
              <a:t>accreta</a:t>
            </a:r>
            <a:endParaRPr lang="cs-CZ" altLang="cs-CZ" sz="1800" b="1" dirty="0">
              <a:effectLst/>
              <a:latin typeface="Tahoma" pitchFamily="34" charset="0"/>
              <a:cs typeface="Tahoma" pitchFamily="34" charset="0"/>
            </a:endParaRPr>
          </a:p>
          <a:p>
            <a:pPr eaLnBrk="1" hangingPunct="1">
              <a:lnSpc>
                <a:spcPct val="80000"/>
              </a:lnSpc>
              <a:buFont typeface="Wingdings" panose="05000000000000000000" pitchFamily="2" charset="2"/>
              <a:buNone/>
              <a:defRPr/>
            </a:pPr>
            <a:endParaRPr lang="cs-CZ" altLang="cs-CZ" sz="2000" b="1" dirty="0">
              <a:effectLst/>
              <a:latin typeface="Tahoma" pitchFamily="34" charset="0"/>
              <a:cs typeface="Tahoma" pitchFamily="34" charset="0"/>
            </a:endParaRPr>
          </a:p>
          <a:p>
            <a:pPr eaLnBrk="1" hangingPunct="1">
              <a:lnSpc>
                <a:spcPct val="80000"/>
              </a:lnSpc>
              <a:buFont typeface="Wingdings" panose="05000000000000000000" pitchFamily="2" charset="2"/>
              <a:buNone/>
              <a:defRPr/>
            </a:pPr>
            <a:r>
              <a:rPr lang="cs-CZ" altLang="cs-CZ" sz="2000" b="1" dirty="0" err="1">
                <a:solidFill>
                  <a:srgbClr val="FFFFFF"/>
                </a:solidFill>
                <a:effectLst/>
                <a:latin typeface="Tahoma" pitchFamily="34" charset="0"/>
                <a:cs typeface="Tahoma" pitchFamily="34" charset="0"/>
              </a:rPr>
              <a:t>Koagulopatie</a:t>
            </a:r>
            <a:r>
              <a:rPr lang="cs-CZ" altLang="cs-CZ" sz="2000" b="1" dirty="0">
                <a:solidFill>
                  <a:srgbClr val="FFFFFF"/>
                </a:solidFill>
                <a:effectLst/>
                <a:latin typeface="Tahoma" pitchFamily="34" charset="0"/>
                <a:cs typeface="Tahoma" pitchFamily="34" charset="0"/>
              </a:rPr>
              <a:t>                                                  1%-3% </a:t>
            </a:r>
          </a:p>
          <a:p>
            <a:pPr eaLnBrk="1" hangingPunct="1">
              <a:lnSpc>
                <a:spcPct val="80000"/>
              </a:lnSpc>
              <a:buFont typeface="Wingdings" panose="05000000000000000000" pitchFamily="2" charset="2"/>
              <a:buNone/>
              <a:defRPr/>
            </a:pPr>
            <a:r>
              <a:rPr lang="cs-CZ" altLang="cs-CZ" sz="2000" b="1" dirty="0">
                <a:solidFill>
                  <a:srgbClr val="FFFFFF"/>
                </a:solidFill>
                <a:effectLst/>
                <a:latin typeface="Tahoma" pitchFamily="34" charset="0"/>
                <a:cs typeface="Tahoma" pitchFamily="34" charset="0"/>
              </a:rPr>
              <a:t>   - </a:t>
            </a:r>
            <a:r>
              <a:rPr lang="cs-CZ" altLang="cs-CZ" sz="1800" b="1" dirty="0">
                <a:solidFill>
                  <a:srgbClr val="FFFFFF"/>
                </a:solidFill>
                <a:effectLst/>
                <a:latin typeface="Tahoma" pitchFamily="34" charset="0"/>
                <a:cs typeface="Tahoma" pitchFamily="34" charset="0"/>
              </a:rPr>
              <a:t>DIC  </a:t>
            </a:r>
            <a:r>
              <a:rPr lang="cs-CZ" altLang="cs-CZ" sz="1800" b="1" dirty="0">
                <a:effectLst/>
                <a:latin typeface="Tahoma" pitchFamily="34" charset="0"/>
                <a:cs typeface="Tahoma" pitchFamily="34" charset="0"/>
              </a:rPr>
              <a:t>(embolie plodovou vodou, abrupce !!!)</a:t>
            </a:r>
          </a:p>
          <a:p>
            <a:pPr eaLnBrk="1" hangingPunct="1">
              <a:lnSpc>
                <a:spcPct val="80000"/>
              </a:lnSpc>
              <a:defRPr/>
            </a:pPr>
            <a:endParaRPr lang="cs-CZ" altLang="cs-CZ" b="1" dirty="0">
              <a:effectLst/>
              <a:latin typeface="Arial" charset="0"/>
            </a:endParaRPr>
          </a:p>
        </p:txBody>
      </p:sp>
      <p:sp>
        <p:nvSpPr>
          <p:cNvPr id="420867" name="Rectangle 3"/>
          <p:cNvSpPr>
            <a:spLocks noGrp="1" noChangeArrowheads="1"/>
          </p:cNvSpPr>
          <p:nvPr>
            <p:ph type="title" idx="4294967295"/>
          </p:nvPr>
        </p:nvSpPr>
        <p:spPr>
          <a:xfrm>
            <a:off x="838200" y="228600"/>
            <a:ext cx="7315200" cy="838200"/>
          </a:xfrm>
        </p:spPr>
        <p:txBody>
          <a:bodyPr/>
          <a:lstStyle/>
          <a:p>
            <a:pPr eaLnBrk="1" hangingPunct="1">
              <a:defRPr/>
            </a:pPr>
            <a:r>
              <a:rPr lang="cs-CZ" altLang="cs-CZ" b="1" dirty="0">
                <a:solidFill>
                  <a:srgbClr val="FF0000"/>
                </a:solidFill>
                <a:latin typeface="Tahoma" pitchFamily="34" charset="0"/>
                <a:cs typeface="Tahoma" pitchFamily="34" charset="0"/>
              </a:rPr>
              <a:t>PŽOK příčiny</a:t>
            </a:r>
            <a:endParaRPr lang="cs-CZ" altLang="cs-CZ" sz="4000" b="1" dirty="0">
              <a:solidFill>
                <a:srgbClr val="FFFF00"/>
              </a:solidFill>
              <a:latin typeface="Arial" charset="0"/>
            </a:endParaRPr>
          </a:p>
        </p:txBody>
      </p:sp>
      <p:pic>
        <p:nvPicPr>
          <p:cNvPr id="120836"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CB923D1-EC96-4057-B92E-5AB2EA395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1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304800" y="-52388"/>
            <a:ext cx="7772400" cy="1143001"/>
          </a:xfrm>
        </p:spPr>
        <p:txBody>
          <a:bodyPr/>
          <a:lstStyle/>
          <a:p>
            <a:pPr>
              <a:defRPr/>
            </a:pPr>
            <a:r>
              <a:rPr lang="cs-CZ" altLang="cs-CZ" sz="3600" dirty="0" err="1">
                <a:latin typeface="Tahoma" panose="020B0604030504040204" pitchFamily="34" charset="0"/>
                <a:cs typeface="Tahoma" panose="020B0604030504040204" pitchFamily="34" charset="0"/>
              </a:rPr>
              <a:t>Myometrium</a:t>
            </a:r>
            <a:r>
              <a:rPr lang="cs-CZ" altLang="cs-CZ" sz="3600" dirty="0">
                <a:latin typeface="Tahoma" panose="020B0604030504040204" pitchFamily="34" charset="0"/>
                <a:cs typeface="Tahoma" panose="020B0604030504040204" pitchFamily="34" charset="0"/>
              </a:rPr>
              <a:t> – turniketová funkce</a:t>
            </a:r>
          </a:p>
        </p:txBody>
      </p:sp>
      <p:sp>
        <p:nvSpPr>
          <p:cNvPr id="55299" name="Rectangle 3"/>
          <p:cNvSpPr>
            <a:spLocks noGrp="1" noChangeArrowheads="1"/>
          </p:cNvSpPr>
          <p:nvPr>
            <p:ph type="body" idx="4294967295"/>
          </p:nvPr>
        </p:nvSpPr>
        <p:spPr>
          <a:xfrm>
            <a:off x="179388" y="1773238"/>
            <a:ext cx="8964612" cy="5084762"/>
          </a:xfrm>
        </p:spPr>
        <p:txBody>
          <a:bodyPr/>
          <a:lstStyle/>
          <a:p>
            <a:pPr>
              <a:buFontTx/>
              <a:buNone/>
              <a:defRPr/>
            </a:pPr>
            <a:r>
              <a:rPr lang="cs-CZ" altLang="cs-CZ" sz="3600" dirty="0">
                <a:solidFill>
                  <a:schemeClr val="bg1"/>
                </a:solidFill>
                <a:latin typeface="Tahoma" panose="020B0604030504040204" pitchFamily="34" charset="0"/>
              </a:rPr>
              <a:t> </a:t>
            </a:r>
          </a:p>
        </p:txBody>
      </p:sp>
      <p:pic>
        <p:nvPicPr>
          <p:cNvPr id="121860" name="Picture 6" descr="ce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11213"/>
            <a:ext cx="67770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962400" y="4052888"/>
            <a:ext cx="46196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cs typeface="Arial" charset="0"/>
              </a:defRPr>
            </a:lvl9pPr>
          </a:lstStyle>
          <a:p>
            <a:pPr>
              <a:defRPr/>
            </a:pPr>
            <a:r>
              <a:rPr lang="cs-CZ" altLang="cs-CZ" sz="1800" i="1" kern="0" dirty="0">
                <a:solidFill>
                  <a:srgbClr val="292929"/>
                </a:solidFill>
                <a:latin typeface="Tahoma" panose="020B0604030504040204" pitchFamily="34" charset="0"/>
                <a:cs typeface="Tahoma" panose="020B0604030504040204" pitchFamily="34" charset="0"/>
              </a:rPr>
              <a:t>Pařízek Kritické stavy v porodnictví 2016</a:t>
            </a:r>
          </a:p>
        </p:txBody>
      </p:sp>
      <p:pic>
        <p:nvPicPr>
          <p:cNvPr id="121862"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572000"/>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ADCDF99-6582-40FB-B2F3-D7BE4FB082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advTm="529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Nadpis 1"/>
          <p:cNvSpPr>
            <a:spLocks noGrp="1"/>
          </p:cNvSpPr>
          <p:nvPr>
            <p:ph type="title" idx="4294967295"/>
          </p:nvPr>
        </p:nvSpPr>
        <p:spPr/>
        <p:txBody>
          <a:bodyPr/>
          <a:lstStyle/>
          <a:p>
            <a:pPr eaLnBrk="1" hangingPunct="1">
              <a:defRPr/>
            </a:pPr>
            <a:endParaRPr lang="cs-CZ"/>
          </a:p>
        </p:txBody>
      </p:sp>
      <p:pic>
        <p:nvPicPr>
          <p:cNvPr id="122883" name="Picture 2" descr="E:\AAAA Notebook 2011 06\AAA FOTO N 2011 8\20110713_Placenta accreta\_IGP5269.jp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pic>
        <p:nvPicPr>
          <p:cNvPr id="122884"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E51C8BB-D727-4255-9A71-8A595BD838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70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pPr eaLnBrk="1" hangingPunct="1">
              <a:defRPr/>
            </a:pPr>
            <a:r>
              <a:rPr lang="cs-CZ" altLang="cs-CZ">
                <a:solidFill>
                  <a:srgbClr val="FF0000"/>
                </a:solidFill>
              </a:rPr>
              <a:t>Organizace, vybavení</a:t>
            </a:r>
          </a:p>
        </p:txBody>
      </p:sp>
      <p:sp>
        <p:nvSpPr>
          <p:cNvPr id="801795" name="Rectangle 3"/>
          <p:cNvSpPr>
            <a:spLocks noGrp="1" noChangeArrowheads="1"/>
          </p:cNvSpPr>
          <p:nvPr>
            <p:ph type="body" idx="1"/>
          </p:nvPr>
        </p:nvSpPr>
        <p:spPr/>
        <p:txBody>
          <a:bodyPr/>
          <a:lstStyle/>
          <a:p>
            <a:pPr eaLnBrk="1" hangingPunct="1">
              <a:lnSpc>
                <a:spcPct val="90000"/>
              </a:lnSpc>
              <a:defRPr/>
            </a:pPr>
            <a:r>
              <a:rPr lang="cs-CZ" altLang="cs-CZ"/>
              <a:t>Každé porodnické pracoviště musí mít </a:t>
            </a:r>
            <a:r>
              <a:rPr lang="cs-CZ" altLang="cs-CZ" sz="3600" b="1" u="sng">
                <a:solidFill>
                  <a:srgbClr val="FF0000"/>
                </a:solidFill>
              </a:rPr>
              <a:t>vlastní </a:t>
            </a:r>
            <a:r>
              <a:rPr lang="cs-CZ" altLang="cs-CZ" sz="4000" i="1">
                <a:solidFill>
                  <a:srgbClr val="FFFFFF"/>
                </a:solidFill>
              </a:rPr>
              <a:t>krizový plán</a:t>
            </a:r>
          </a:p>
          <a:p>
            <a:pPr eaLnBrk="1" hangingPunct="1">
              <a:lnSpc>
                <a:spcPct val="90000"/>
              </a:lnSpc>
              <a:defRPr/>
            </a:pPr>
            <a:endParaRPr lang="cs-CZ" altLang="cs-CZ" sz="4000" i="1">
              <a:solidFill>
                <a:srgbClr val="FFFFFF"/>
              </a:solidFill>
            </a:endParaRPr>
          </a:p>
          <a:p>
            <a:pPr eaLnBrk="1" hangingPunct="1">
              <a:lnSpc>
                <a:spcPct val="90000"/>
              </a:lnSpc>
              <a:defRPr/>
            </a:pPr>
            <a:r>
              <a:rPr lang="cs-CZ" altLang="cs-CZ"/>
              <a:t>Každé porodnické pracoviště musí mít </a:t>
            </a:r>
            <a:r>
              <a:rPr lang="cs-CZ" altLang="cs-CZ" sz="3600" i="1">
                <a:solidFill>
                  <a:srgbClr val="FFFFFF"/>
                </a:solidFill>
              </a:rPr>
              <a:t>krizový tým</a:t>
            </a:r>
          </a:p>
          <a:p>
            <a:pPr eaLnBrk="1" hangingPunct="1">
              <a:lnSpc>
                <a:spcPct val="90000"/>
              </a:lnSpc>
              <a:defRPr/>
            </a:pPr>
            <a:endParaRPr lang="cs-CZ" altLang="cs-CZ" sz="3600" i="1">
              <a:solidFill>
                <a:srgbClr val="FFFFFF"/>
              </a:solidFill>
            </a:endParaRPr>
          </a:p>
          <a:p>
            <a:pPr eaLnBrk="1" hangingPunct="1">
              <a:lnSpc>
                <a:spcPct val="90000"/>
              </a:lnSpc>
              <a:defRPr/>
            </a:pPr>
            <a:r>
              <a:rPr lang="cs-CZ" altLang="cs-CZ"/>
              <a:t>Každé porodnické pracoviště minimální rozsah </a:t>
            </a:r>
            <a:r>
              <a:rPr lang="cs-CZ" altLang="cs-CZ" sz="4000" i="1">
                <a:solidFill>
                  <a:srgbClr val="FFFFFF"/>
                </a:solidFill>
              </a:rPr>
              <a:t>vybavení</a:t>
            </a:r>
          </a:p>
        </p:txBody>
      </p:sp>
      <p:pic>
        <p:nvPicPr>
          <p:cNvPr id="12390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B89B98C9-5E49-4645-8E93-138EF2094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15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pPr eaLnBrk="1" hangingPunct="1">
              <a:defRPr/>
            </a:pPr>
            <a:r>
              <a:rPr lang="cs-CZ" altLang="cs-CZ" b="1" dirty="0">
                <a:solidFill>
                  <a:srgbClr val="FF0000"/>
                </a:solidFill>
              </a:rPr>
              <a:t>Diagnostický a léčebný postup </a:t>
            </a:r>
          </a:p>
        </p:txBody>
      </p:sp>
      <p:sp>
        <p:nvSpPr>
          <p:cNvPr id="805891" name="Rectangle 3"/>
          <p:cNvSpPr>
            <a:spLocks noGrp="1" noChangeArrowheads="1"/>
          </p:cNvSpPr>
          <p:nvPr>
            <p:ph type="body" idx="1"/>
          </p:nvPr>
        </p:nvSpPr>
        <p:spPr/>
        <p:txBody>
          <a:bodyPr/>
          <a:lstStyle/>
          <a:p>
            <a:pPr eaLnBrk="1" hangingPunct="1">
              <a:defRPr/>
            </a:pPr>
            <a:r>
              <a:rPr lang="cs-CZ" altLang="cs-CZ" dirty="0">
                <a:solidFill>
                  <a:srgbClr val="FFFFFF"/>
                </a:solidFill>
              </a:rPr>
              <a:t>I</a:t>
            </a:r>
            <a:r>
              <a:rPr lang="en-US" altLang="cs-CZ" dirty="0" err="1">
                <a:solidFill>
                  <a:srgbClr val="FFFFFF"/>
                </a:solidFill>
              </a:rPr>
              <a:t>dentif</a:t>
            </a:r>
            <a:r>
              <a:rPr lang="cs-CZ" altLang="cs-CZ" dirty="0" err="1">
                <a:solidFill>
                  <a:srgbClr val="FFFFFF"/>
                </a:solidFill>
              </a:rPr>
              <a:t>ikace</a:t>
            </a:r>
            <a:r>
              <a:rPr lang="en-US" altLang="cs-CZ" dirty="0"/>
              <a:t> </a:t>
            </a:r>
            <a:r>
              <a:rPr lang="cs-CZ" altLang="cs-CZ" dirty="0"/>
              <a:t>závažnosti a zdroje krvácení</a:t>
            </a:r>
            <a:endParaRPr lang="en-US" altLang="cs-CZ" dirty="0"/>
          </a:p>
          <a:p>
            <a:pPr eaLnBrk="1" hangingPunct="1">
              <a:defRPr/>
            </a:pPr>
            <a:r>
              <a:rPr lang="cs-CZ" altLang="cs-CZ" dirty="0">
                <a:solidFill>
                  <a:srgbClr val="FFFFFF"/>
                </a:solidFill>
              </a:rPr>
              <a:t>K</a:t>
            </a:r>
            <a:r>
              <a:rPr lang="en-US" altLang="cs-CZ" dirty="0" err="1">
                <a:solidFill>
                  <a:srgbClr val="FFFFFF"/>
                </a:solidFill>
              </a:rPr>
              <a:t>ontrol</a:t>
            </a:r>
            <a:r>
              <a:rPr lang="cs-CZ" altLang="cs-CZ" dirty="0">
                <a:solidFill>
                  <a:srgbClr val="FFFFFF"/>
                </a:solidFill>
              </a:rPr>
              <a:t>a</a:t>
            </a:r>
            <a:r>
              <a:rPr lang="en-US" altLang="cs-CZ" dirty="0"/>
              <a:t> </a:t>
            </a:r>
            <a:r>
              <a:rPr lang="cs-CZ" altLang="cs-CZ" dirty="0"/>
              <a:t>zdroje krvácení</a:t>
            </a:r>
            <a:endParaRPr lang="en-US" altLang="cs-CZ" dirty="0"/>
          </a:p>
          <a:p>
            <a:pPr eaLnBrk="1" hangingPunct="1">
              <a:defRPr/>
            </a:pPr>
            <a:r>
              <a:rPr lang="cs-CZ" altLang="cs-CZ" dirty="0">
                <a:solidFill>
                  <a:srgbClr val="FFFFFF"/>
                </a:solidFill>
              </a:rPr>
              <a:t>K</a:t>
            </a:r>
            <a:r>
              <a:rPr lang="en-US" altLang="cs-CZ" dirty="0">
                <a:solidFill>
                  <a:srgbClr val="FFFFFF"/>
                </a:solidFill>
              </a:rPr>
              <a:t>or</a:t>
            </a:r>
            <a:r>
              <a:rPr lang="cs-CZ" altLang="cs-CZ" dirty="0" err="1">
                <a:solidFill>
                  <a:srgbClr val="FFFFFF"/>
                </a:solidFill>
              </a:rPr>
              <a:t>ekce</a:t>
            </a:r>
            <a:r>
              <a:rPr lang="en-US" altLang="cs-CZ" dirty="0"/>
              <a:t> t</a:t>
            </a:r>
            <a:r>
              <a:rPr lang="cs-CZ" altLang="cs-CZ" dirty="0" err="1"/>
              <a:t>káňové</a:t>
            </a:r>
            <a:r>
              <a:rPr lang="cs-CZ" altLang="cs-CZ" dirty="0"/>
              <a:t> </a:t>
            </a:r>
            <a:r>
              <a:rPr lang="en-US" altLang="cs-CZ" dirty="0" err="1"/>
              <a:t>hypoperfu</a:t>
            </a:r>
            <a:r>
              <a:rPr lang="cs-CZ" altLang="cs-CZ" dirty="0"/>
              <a:t>ze</a:t>
            </a:r>
            <a:r>
              <a:rPr lang="en-US" altLang="cs-CZ" dirty="0"/>
              <a:t>, </a:t>
            </a:r>
            <a:r>
              <a:rPr lang="cs-CZ" altLang="cs-CZ" dirty="0"/>
              <a:t>podpora f</a:t>
            </a:r>
            <a:r>
              <a:rPr lang="en-US" altLang="cs-CZ" dirty="0"/>
              <a:t>un</a:t>
            </a:r>
            <a:r>
              <a:rPr lang="cs-CZ" altLang="cs-CZ" dirty="0" err="1"/>
              <a:t>kcí</a:t>
            </a:r>
            <a:r>
              <a:rPr lang="cs-CZ" altLang="cs-CZ" dirty="0"/>
              <a:t> důležitých </a:t>
            </a:r>
            <a:r>
              <a:rPr lang="en-US" altLang="cs-CZ" dirty="0"/>
              <a:t>organ</a:t>
            </a:r>
            <a:r>
              <a:rPr lang="cs-CZ" altLang="cs-CZ" dirty="0"/>
              <a:t>ů</a:t>
            </a:r>
            <a:r>
              <a:rPr lang="en-US" altLang="cs-CZ" dirty="0"/>
              <a:t>/</a:t>
            </a:r>
            <a:r>
              <a:rPr lang="en-US" altLang="cs-CZ" dirty="0" err="1"/>
              <a:t>syst</a:t>
            </a:r>
            <a:r>
              <a:rPr lang="cs-CZ" altLang="cs-CZ" dirty="0" err="1"/>
              <a:t>émů</a:t>
            </a:r>
            <a:endParaRPr lang="en-US" altLang="cs-CZ" dirty="0"/>
          </a:p>
          <a:p>
            <a:pPr lvl="1" eaLnBrk="1" hangingPunct="1">
              <a:buFont typeface="Wingdings" pitchFamily="2" charset="2"/>
              <a:buBlip>
                <a:blip r:embed="rId4"/>
              </a:buBlip>
              <a:defRPr/>
            </a:pPr>
            <a:r>
              <a:rPr lang="en-US" altLang="cs-CZ" dirty="0">
                <a:ea typeface="Arial" pitchFamily="34" charset="0"/>
              </a:rPr>
              <a:t>(systolic BP </a:t>
            </a:r>
            <a:r>
              <a:rPr lang="cs-CZ" altLang="cs-CZ" dirty="0">
                <a:ea typeface="Arial" pitchFamily="34" charset="0"/>
              </a:rPr>
              <a:t>min 80 t</a:t>
            </a:r>
            <a:r>
              <a:rPr lang="en-US" altLang="cs-CZ" dirty="0" err="1">
                <a:ea typeface="Arial" pitchFamily="34" charset="0"/>
              </a:rPr>
              <a:t>orr</a:t>
            </a:r>
            <a:r>
              <a:rPr lang="en-US" altLang="cs-CZ" dirty="0">
                <a:ea typeface="Arial" pitchFamily="34" charset="0"/>
              </a:rPr>
              <a:t>)</a:t>
            </a:r>
          </a:p>
          <a:p>
            <a:pPr eaLnBrk="1" hangingPunct="1">
              <a:defRPr/>
            </a:pPr>
            <a:r>
              <a:rPr lang="cs-CZ" altLang="cs-CZ" dirty="0">
                <a:solidFill>
                  <a:srgbClr val="FFFFFF"/>
                </a:solidFill>
              </a:rPr>
              <a:t>Léčba</a:t>
            </a:r>
            <a:r>
              <a:rPr lang="en-US" altLang="cs-CZ" dirty="0"/>
              <a:t> </a:t>
            </a:r>
            <a:r>
              <a:rPr lang="cs-CZ" altLang="cs-CZ" dirty="0" err="1"/>
              <a:t>hemokomponentami</a:t>
            </a:r>
            <a:r>
              <a:rPr lang="en-US" altLang="cs-CZ" dirty="0"/>
              <a:t> </a:t>
            </a:r>
          </a:p>
          <a:p>
            <a:pPr lvl="1" eaLnBrk="1" hangingPunct="1">
              <a:buFont typeface="Wingdings" pitchFamily="2" charset="2"/>
              <a:buBlip>
                <a:blip r:embed="rId4"/>
              </a:buBlip>
              <a:defRPr/>
            </a:pPr>
            <a:r>
              <a:rPr lang="en-US" altLang="cs-CZ" dirty="0">
                <a:ea typeface="Arial" pitchFamily="34" charset="0"/>
              </a:rPr>
              <a:t>(</a:t>
            </a:r>
            <a:r>
              <a:rPr lang="en-US" altLang="cs-CZ" dirty="0" err="1">
                <a:ea typeface="Arial" pitchFamily="34" charset="0"/>
              </a:rPr>
              <a:t>laborator</a:t>
            </a:r>
            <a:r>
              <a:rPr lang="cs-CZ" altLang="cs-CZ" dirty="0">
                <a:ea typeface="Arial" pitchFamily="34" charset="0"/>
              </a:rPr>
              <a:t>ní</a:t>
            </a:r>
            <a:r>
              <a:rPr lang="en-US" altLang="cs-CZ" dirty="0">
                <a:ea typeface="Arial" pitchFamily="34" charset="0"/>
              </a:rPr>
              <a:t> monitoring)</a:t>
            </a:r>
          </a:p>
          <a:p>
            <a:pPr eaLnBrk="1" hangingPunct="1">
              <a:defRPr/>
            </a:pPr>
            <a:r>
              <a:rPr lang="cs-CZ" altLang="cs-CZ" dirty="0"/>
              <a:t>Nezapomenout na </a:t>
            </a:r>
            <a:r>
              <a:rPr lang="en-US" altLang="cs-CZ" b="1" dirty="0">
                <a:solidFill>
                  <a:srgbClr val="FFFFFF"/>
                </a:solidFill>
              </a:rPr>
              <a:t>do</a:t>
            </a:r>
            <a:r>
              <a:rPr lang="cs-CZ" altLang="cs-CZ" b="1" dirty="0">
                <a:solidFill>
                  <a:srgbClr val="FFFFFF"/>
                </a:solidFill>
              </a:rPr>
              <a:t>k</a:t>
            </a:r>
            <a:r>
              <a:rPr lang="en-US" altLang="cs-CZ" b="1" dirty="0" err="1">
                <a:solidFill>
                  <a:srgbClr val="FFFFFF"/>
                </a:solidFill>
              </a:rPr>
              <a:t>umenta</a:t>
            </a:r>
            <a:r>
              <a:rPr lang="cs-CZ" altLang="cs-CZ" b="1" dirty="0" err="1">
                <a:solidFill>
                  <a:srgbClr val="FFFFFF"/>
                </a:solidFill>
              </a:rPr>
              <a:t>ci</a:t>
            </a:r>
            <a:r>
              <a:rPr lang="en-US" altLang="cs-CZ" b="1" dirty="0">
                <a:solidFill>
                  <a:srgbClr val="FFFFFF"/>
                </a:solidFill>
              </a:rPr>
              <a:t>!</a:t>
            </a:r>
            <a:endParaRPr lang="cs-CZ" altLang="cs-CZ" b="1" dirty="0">
              <a:solidFill>
                <a:srgbClr val="FFFFFF"/>
              </a:solidFill>
            </a:endParaRPr>
          </a:p>
          <a:p>
            <a:pPr eaLnBrk="1" hangingPunct="1">
              <a:defRPr/>
            </a:pPr>
            <a:endParaRPr lang="cs-CZ" altLang="cs-CZ" dirty="0">
              <a:solidFill>
                <a:srgbClr val="FFFFFF"/>
              </a:solidFill>
            </a:endParaRPr>
          </a:p>
          <a:p>
            <a:pPr eaLnBrk="1" hangingPunct="1">
              <a:defRPr/>
            </a:pPr>
            <a:endParaRPr lang="cs-CZ" altLang="cs-CZ" dirty="0"/>
          </a:p>
        </p:txBody>
      </p:sp>
      <p:pic>
        <p:nvPicPr>
          <p:cNvPr id="12493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511E396-BEBD-42C8-A176-E80CD22166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05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body" idx="1"/>
          </p:nvPr>
        </p:nvSpPr>
        <p:spPr>
          <a:xfrm>
            <a:off x="266700" y="2057400"/>
            <a:ext cx="8458200" cy="3200400"/>
          </a:xfrm>
        </p:spPr>
        <p:txBody>
          <a:bodyPr/>
          <a:lstStyle/>
          <a:p>
            <a:pPr eaLnBrk="1" hangingPunct="1">
              <a:defRPr/>
            </a:pPr>
            <a:r>
              <a:rPr lang="cs-CZ" altLang="zh-CN" sz="2800" b="1" dirty="0"/>
              <a:t>Rozdělení léčby na část porodnickou/chirurgickou a konzervativní je didaktické, ale také logické </a:t>
            </a:r>
            <a:r>
              <a:rPr lang="en-US" altLang="zh-CN" sz="2800" b="1" dirty="0">
                <a:ea typeface="宋体" charset="-122"/>
              </a:rPr>
              <a:t> </a:t>
            </a:r>
          </a:p>
          <a:p>
            <a:pPr lvl="1" eaLnBrk="1" hangingPunct="1">
              <a:buFont typeface="Wingdings" pitchFamily="2" charset="2"/>
              <a:buBlip>
                <a:blip r:embed="rId4"/>
              </a:buBlip>
              <a:defRPr/>
            </a:pPr>
            <a:r>
              <a:rPr lang="cs-CZ" altLang="zh-CN" b="1" dirty="0"/>
              <a:t>začíná</a:t>
            </a:r>
            <a:r>
              <a:rPr lang="en-US" altLang="zh-CN" b="1" dirty="0">
                <a:ea typeface="宋体" charset="-122"/>
              </a:rPr>
              <a:t> </a:t>
            </a:r>
            <a:r>
              <a:rPr lang="cs-CZ" altLang="zh-CN" b="1" dirty="0">
                <a:solidFill>
                  <a:srgbClr val="FFFFFF"/>
                </a:solidFill>
              </a:rPr>
              <a:t>porodníkem </a:t>
            </a:r>
          </a:p>
          <a:p>
            <a:pPr lvl="1" eaLnBrk="1" hangingPunct="1">
              <a:buFont typeface="Wingdings" pitchFamily="2" charset="2"/>
              <a:buBlip>
                <a:blip r:embed="rId4"/>
              </a:buBlip>
              <a:defRPr/>
            </a:pPr>
            <a:r>
              <a:rPr lang="cs-CZ" altLang="zh-CN" b="1" dirty="0"/>
              <a:t>pokračuje</a:t>
            </a:r>
            <a:r>
              <a:rPr lang="en-US" altLang="zh-CN" b="1" dirty="0">
                <a:ea typeface="宋体" charset="-122"/>
              </a:rPr>
              <a:t> </a:t>
            </a:r>
            <a:r>
              <a:rPr lang="en-US" altLang="zh-CN" b="1" dirty="0" err="1">
                <a:solidFill>
                  <a:srgbClr val="FFFFFF"/>
                </a:solidFill>
                <a:ea typeface="宋体" charset="-122"/>
              </a:rPr>
              <a:t>inten</a:t>
            </a:r>
            <a:r>
              <a:rPr lang="cs-CZ" altLang="zh-CN" b="1" dirty="0">
                <a:solidFill>
                  <a:srgbClr val="FFFFFF"/>
                </a:solidFill>
              </a:rPr>
              <a:t>z</a:t>
            </a:r>
            <a:r>
              <a:rPr lang="en-US" altLang="zh-CN" b="1" dirty="0">
                <a:solidFill>
                  <a:srgbClr val="FFFFFF"/>
                </a:solidFill>
                <a:ea typeface="宋体" charset="-122"/>
              </a:rPr>
              <a:t>iv</a:t>
            </a:r>
            <a:r>
              <a:rPr lang="cs-CZ" altLang="zh-CN" b="1" dirty="0">
                <a:solidFill>
                  <a:srgbClr val="FFFFFF"/>
                </a:solidFill>
              </a:rPr>
              <a:t>ní</a:t>
            </a:r>
            <a:r>
              <a:rPr lang="en-US" altLang="zh-CN" b="1" dirty="0">
                <a:solidFill>
                  <a:srgbClr val="FFFFFF"/>
                </a:solidFill>
                <a:ea typeface="宋体" charset="-122"/>
              </a:rPr>
              <a:t> </a:t>
            </a:r>
            <a:r>
              <a:rPr lang="cs-CZ" altLang="zh-CN" b="1" dirty="0"/>
              <a:t>péčí</a:t>
            </a:r>
            <a:r>
              <a:rPr lang="en-US" altLang="zh-CN" b="1" dirty="0">
                <a:ea typeface="宋体" charset="-122"/>
              </a:rPr>
              <a:t> </a:t>
            </a:r>
            <a:r>
              <a:rPr lang="cs-CZ" altLang="zh-CN" b="1" dirty="0">
                <a:ea typeface="宋体" charset="-122"/>
              </a:rPr>
              <a:t>s</a:t>
            </a:r>
            <a:r>
              <a:rPr lang="en-US" altLang="zh-CN" b="1" dirty="0">
                <a:ea typeface="宋体" charset="-122"/>
              </a:rPr>
              <a:t> </a:t>
            </a:r>
            <a:r>
              <a:rPr lang="cs-CZ" altLang="zh-CN" b="1" dirty="0">
                <a:solidFill>
                  <a:srgbClr val="FFFFFF"/>
                </a:solidFill>
                <a:ea typeface="宋体" charset="-122"/>
              </a:rPr>
              <a:t>podporou koagulace</a:t>
            </a:r>
            <a:endParaRPr lang="cs-CZ" altLang="cs-CZ" sz="2000" b="1" dirty="0">
              <a:solidFill>
                <a:srgbClr val="FFFFFF"/>
              </a:solidFill>
            </a:endParaRPr>
          </a:p>
        </p:txBody>
      </p:sp>
      <p:sp>
        <p:nvSpPr>
          <p:cNvPr id="520195" name="Rectangle 3"/>
          <p:cNvSpPr>
            <a:spLocks noGrp="1" noChangeArrowheads="1"/>
          </p:cNvSpPr>
          <p:nvPr>
            <p:ph type="title"/>
          </p:nvPr>
        </p:nvSpPr>
        <p:spPr>
          <a:xfrm>
            <a:off x="609600" y="0"/>
            <a:ext cx="7772400" cy="1143000"/>
          </a:xfrm>
        </p:spPr>
        <p:txBody>
          <a:bodyPr/>
          <a:lstStyle/>
          <a:p>
            <a:pPr eaLnBrk="1" hangingPunct="1">
              <a:defRPr/>
            </a:pPr>
            <a:r>
              <a:rPr lang="cs-CZ" altLang="cs-CZ" sz="6000" b="1" dirty="0">
                <a:solidFill>
                  <a:srgbClr val="FF0000"/>
                </a:solidFill>
              </a:rPr>
              <a:t>Léčba</a:t>
            </a:r>
          </a:p>
        </p:txBody>
      </p:sp>
      <p:pic>
        <p:nvPicPr>
          <p:cNvPr id="125956"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F6D8ACAE-D2AC-466B-A9AF-20B95E800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8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441325" y="-15875"/>
            <a:ext cx="8229600" cy="1143000"/>
          </a:xfrm>
        </p:spPr>
        <p:txBody>
          <a:bodyPr/>
          <a:lstStyle/>
          <a:p>
            <a:pPr eaLnBrk="1" hangingPunct="1">
              <a:defRPr/>
            </a:pPr>
            <a:r>
              <a:rPr lang="cs-CZ" altLang="cs-CZ" b="1">
                <a:solidFill>
                  <a:srgbClr val="FF0000"/>
                </a:solidFill>
              </a:rPr>
              <a:t>Porodník a porodní asistentka</a:t>
            </a:r>
          </a:p>
        </p:txBody>
      </p:sp>
      <p:sp>
        <p:nvSpPr>
          <p:cNvPr id="837635" name="Rectangle 3"/>
          <p:cNvSpPr>
            <a:spLocks noGrp="1" noChangeArrowheads="1"/>
          </p:cNvSpPr>
          <p:nvPr>
            <p:ph type="body" idx="1"/>
          </p:nvPr>
        </p:nvSpPr>
        <p:spPr>
          <a:xfrm>
            <a:off x="441325" y="1219200"/>
            <a:ext cx="8229600" cy="5257800"/>
          </a:xfrm>
        </p:spPr>
        <p:txBody>
          <a:bodyPr/>
          <a:lstStyle/>
          <a:p>
            <a:pPr eaLnBrk="1" hangingPunct="1">
              <a:lnSpc>
                <a:spcPct val="90000"/>
              </a:lnSpc>
              <a:defRPr/>
            </a:pPr>
            <a:r>
              <a:rPr lang="cs-CZ" altLang="cs-CZ" sz="4800" dirty="0">
                <a:solidFill>
                  <a:srgbClr val="FFFFFF"/>
                </a:solidFill>
              </a:rPr>
              <a:t>odhad krevní ztráty</a:t>
            </a:r>
          </a:p>
          <a:p>
            <a:pPr eaLnBrk="1" hangingPunct="1">
              <a:lnSpc>
                <a:spcPct val="90000"/>
              </a:lnSpc>
              <a:defRPr/>
            </a:pPr>
            <a:r>
              <a:rPr lang="cs-CZ" altLang="cs-CZ" sz="4800" dirty="0">
                <a:solidFill>
                  <a:srgbClr val="FFFFFF"/>
                </a:solidFill>
              </a:rPr>
              <a:t>identifikace zdroje</a:t>
            </a:r>
          </a:p>
          <a:p>
            <a:pPr eaLnBrk="1" hangingPunct="1">
              <a:lnSpc>
                <a:spcPct val="90000"/>
              </a:lnSpc>
              <a:defRPr/>
            </a:pPr>
            <a:r>
              <a:rPr lang="cs-CZ" altLang="cs-CZ" sz="4800" dirty="0">
                <a:solidFill>
                  <a:srgbClr val="FFFFFF"/>
                </a:solidFill>
              </a:rPr>
              <a:t>kontrola krvácení</a:t>
            </a:r>
          </a:p>
          <a:p>
            <a:pPr eaLnBrk="1" hangingPunct="1">
              <a:lnSpc>
                <a:spcPct val="90000"/>
              </a:lnSpc>
              <a:defRPr/>
            </a:pPr>
            <a:r>
              <a:rPr lang="cs-CZ" altLang="cs-CZ" sz="2800" dirty="0"/>
              <a:t>zhodnocení a zajištění životních funkcí (…těhotná dlouho kompenzuje,  ale rychle dekompenzuje…</a:t>
            </a:r>
          </a:p>
          <a:p>
            <a:pPr eaLnBrk="1" hangingPunct="1">
              <a:lnSpc>
                <a:spcPct val="90000"/>
              </a:lnSpc>
              <a:defRPr/>
            </a:pPr>
            <a:r>
              <a:rPr lang="cs-CZ" altLang="cs-CZ" sz="2800" dirty="0"/>
              <a:t>zahájení monitorace</a:t>
            </a:r>
          </a:p>
          <a:p>
            <a:pPr eaLnBrk="1" hangingPunct="1">
              <a:lnSpc>
                <a:spcPct val="90000"/>
              </a:lnSpc>
              <a:defRPr/>
            </a:pPr>
            <a:r>
              <a:rPr lang="cs-CZ" altLang="cs-CZ" sz="2800" dirty="0"/>
              <a:t>zahájení </a:t>
            </a:r>
            <a:r>
              <a:rPr lang="cs-CZ" altLang="cs-CZ" sz="2800" dirty="0" err="1"/>
              <a:t>oxygenoterapie</a:t>
            </a:r>
            <a:endParaRPr lang="cs-CZ" altLang="cs-CZ" sz="2800" dirty="0"/>
          </a:p>
          <a:p>
            <a:pPr eaLnBrk="1" hangingPunct="1">
              <a:lnSpc>
                <a:spcPct val="90000"/>
              </a:lnSpc>
              <a:defRPr/>
            </a:pPr>
            <a:r>
              <a:rPr lang="cs-CZ" altLang="cs-CZ" sz="2800" dirty="0"/>
              <a:t>zajištění/kontrola vstupů do žilního řečiště</a:t>
            </a:r>
          </a:p>
          <a:p>
            <a:pPr eaLnBrk="1" hangingPunct="1">
              <a:lnSpc>
                <a:spcPct val="90000"/>
              </a:lnSpc>
              <a:defRPr/>
            </a:pPr>
            <a:r>
              <a:rPr lang="cs-CZ" altLang="cs-CZ" sz="2800" dirty="0"/>
              <a:t>zahájení náhrady tekutin/tekutinová resuscitace</a:t>
            </a:r>
          </a:p>
        </p:txBody>
      </p:sp>
      <p:pic>
        <p:nvPicPr>
          <p:cNvPr id="126980"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CDB92B2-B747-4759-A5BF-5A7D7EDC1D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66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tw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0" y="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eaLnBrk="1" hangingPunct="1"/>
            <a:r>
              <a:rPr lang="cs-CZ" altLang="cs-CZ" sz="2800" b="1">
                <a:solidFill>
                  <a:srgbClr val="FF0000"/>
                </a:solidFill>
              </a:rPr>
              <a:t>Celosvětově je peripartální krvácení nejčastější příčinou úmrtí žen v souvislosti s těhotenstvím a porodem.</a:t>
            </a:r>
            <a:r>
              <a:rPr lang="cs-CZ" altLang="cs-CZ" sz="2000">
                <a:solidFill>
                  <a:srgbClr val="FF0000"/>
                </a:solidFill>
              </a:rPr>
              <a:t> </a:t>
            </a:r>
          </a:p>
        </p:txBody>
      </p:sp>
      <p:pic>
        <p:nvPicPr>
          <p:cNvPr id="17412" name="Picture 4" descr="DSC003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10668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9" name="Titel 1"/>
          <p:cNvSpPr txBox="1">
            <a:spLocks/>
          </p:cNvSpPr>
          <p:nvPr/>
        </p:nvSpPr>
        <p:spPr bwMode="auto">
          <a:xfrm>
            <a:off x="4648200" y="5257800"/>
            <a:ext cx="449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cs-CZ" altLang="cs-CZ" sz="3600">
                <a:solidFill>
                  <a:srgbClr val="FFFF00"/>
                </a:solidFill>
                <a:latin typeface="Tahoma" pitchFamily="34" charset="0"/>
                <a:cs typeface="Tahoma" pitchFamily="34" charset="0"/>
              </a:rPr>
              <a:t>Každé 4 minuty ve světě </a:t>
            </a:r>
            <a:r>
              <a:rPr lang="cs-CZ" altLang="cs-CZ" sz="2800" b="1">
                <a:solidFill>
                  <a:srgbClr val="FF0000"/>
                </a:solidFill>
                <a:effectLst>
                  <a:outerShdw blurRad="38100" dist="38100" dir="2700000" algn="tl">
                    <a:srgbClr val="000000"/>
                  </a:outerShdw>
                </a:effectLst>
              </a:rPr>
              <a:t>zemře 1 žena v souvislosti s porodem</a:t>
            </a:r>
            <a:endParaRPr lang="de-DE" altLang="cs-CZ" sz="2800">
              <a:solidFill>
                <a:srgbClr val="FF0000"/>
              </a:solidFill>
            </a:endParaRPr>
          </a:p>
          <a:p>
            <a:pPr algn="ctr" eaLnBrk="1" hangingPunct="1">
              <a:defRPr/>
            </a:pPr>
            <a:endParaRPr lang="de-DE" altLang="cs-CZ" sz="3600">
              <a:solidFill>
                <a:srgbClr val="FFFF00"/>
              </a:solidFill>
              <a:latin typeface="Tahoma" pitchFamily="34" charset="0"/>
              <a:cs typeface="Tahoma" pitchFamily="34" charset="0"/>
            </a:endParaRPr>
          </a:p>
        </p:txBody>
      </p:sp>
      <p:pic>
        <p:nvPicPr>
          <p:cNvPr id="17414" name="Zvuk 1">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Zvuk 2">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A3BD14EC-04B6-4082-A47C-F5FC86356D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advTm="257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t>Porodník</a:t>
            </a:r>
          </a:p>
        </p:txBody>
      </p:sp>
      <p:sp>
        <p:nvSpPr>
          <p:cNvPr id="3" name="Zástupný symbol pro obsah 2"/>
          <p:cNvSpPr>
            <a:spLocks noGrp="1"/>
          </p:cNvSpPr>
          <p:nvPr>
            <p:ph idx="1"/>
          </p:nvPr>
        </p:nvSpPr>
        <p:spPr>
          <a:xfrm>
            <a:off x="-76200" y="1600200"/>
            <a:ext cx="9220200" cy="4530725"/>
          </a:xfrm>
        </p:spPr>
        <p:txBody>
          <a:bodyPr/>
          <a:lstStyle/>
          <a:p>
            <a:pPr>
              <a:defRPr/>
            </a:pPr>
            <a:r>
              <a:rPr lang="cs-CZ" dirty="0"/>
              <a:t>Terapie atonie – </a:t>
            </a:r>
            <a:r>
              <a:rPr lang="cs-CZ" dirty="0" err="1"/>
              <a:t>uterotonika</a:t>
            </a:r>
            <a:endParaRPr lang="cs-CZ" dirty="0"/>
          </a:p>
          <a:p>
            <a:pPr>
              <a:defRPr/>
            </a:pPr>
            <a:r>
              <a:rPr lang="cs-CZ" dirty="0"/>
              <a:t>Komprese, </a:t>
            </a:r>
            <a:r>
              <a:rPr lang="cs-CZ" dirty="0" err="1"/>
              <a:t>Bakriho</a:t>
            </a:r>
            <a:r>
              <a:rPr lang="cs-CZ" dirty="0"/>
              <a:t> katetr</a:t>
            </a:r>
          </a:p>
          <a:p>
            <a:pPr>
              <a:defRPr/>
            </a:pPr>
            <a:endParaRPr lang="cs-CZ" dirty="0"/>
          </a:p>
          <a:p>
            <a:pPr>
              <a:defRPr/>
            </a:pPr>
            <a:endParaRPr lang="cs-CZ" dirty="0"/>
          </a:p>
          <a:p>
            <a:pPr>
              <a:defRPr/>
            </a:pPr>
            <a:r>
              <a:rPr lang="cs-CZ" dirty="0"/>
              <a:t>Chirurgické a radiologické intervence (</a:t>
            </a:r>
            <a:r>
              <a:rPr lang="cs-CZ" dirty="0" err="1"/>
              <a:t>devaskularizace</a:t>
            </a:r>
            <a:r>
              <a:rPr lang="cs-CZ" dirty="0"/>
              <a:t>)</a:t>
            </a:r>
          </a:p>
          <a:p>
            <a:pPr>
              <a:defRPr/>
            </a:pPr>
            <a:endParaRPr lang="cs-CZ" dirty="0"/>
          </a:p>
          <a:p>
            <a:pPr>
              <a:defRPr/>
            </a:pPr>
            <a:endParaRPr lang="cs-CZ" dirty="0"/>
          </a:p>
        </p:txBody>
      </p:sp>
      <p:pic>
        <p:nvPicPr>
          <p:cNvPr id="128004"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678363"/>
            <a:ext cx="2714625"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1636713"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Obrázek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4537075"/>
            <a:ext cx="20510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Zvuk 3">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3752CDA6-8A33-4F14-B02E-D957BA6C87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24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a:xfrm>
            <a:off x="371475" y="695325"/>
            <a:ext cx="5410200" cy="1322388"/>
          </a:xfrm>
        </p:spPr>
        <p:txBody>
          <a:bodyPr/>
          <a:lstStyle/>
          <a:p>
            <a:pPr eaLnBrk="1" hangingPunct="1">
              <a:defRPr/>
            </a:pPr>
            <a:r>
              <a:rPr lang="cs-CZ" altLang="cs-CZ" sz="4000" b="1" dirty="0">
                <a:solidFill>
                  <a:srgbClr val="FF0000"/>
                </a:solidFill>
                <a:latin typeface="Tahoma" pitchFamily="34" charset="0"/>
                <a:cs typeface="Tahoma" pitchFamily="34" charset="0"/>
              </a:rPr>
              <a:t>Anesteziologický - </a:t>
            </a:r>
            <a:r>
              <a:rPr lang="cs-CZ" altLang="cs-CZ" sz="4000" b="1" dirty="0" err="1">
                <a:solidFill>
                  <a:srgbClr val="FF0000"/>
                </a:solidFill>
                <a:latin typeface="Tahoma" pitchFamily="34" charset="0"/>
                <a:cs typeface="Tahoma" pitchFamily="34" charset="0"/>
              </a:rPr>
              <a:t>intenzivistický</a:t>
            </a:r>
            <a:r>
              <a:rPr lang="cs-CZ" altLang="cs-CZ" sz="4000" b="1" dirty="0">
                <a:solidFill>
                  <a:srgbClr val="FF0000"/>
                </a:solidFill>
                <a:latin typeface="Tahoma" pitchFamily="34" charset="0"/>
                <a:cs typeface="Tahoma" pitchFamily="34" charset="0"/>
              </a:rPr>
              <a:t> management </a:t>
            </a:r>
            <a:br>
              <a:rPr lang="cs-CZ" altLang="cs-CZ" sz="4000" dirty="0">
                <a:solidFill>
                  <a:srgbClr val="FF0000"/>
                </a:solidFill>
                <a:latin typeface="Tahoma" pitchFamily="34" charset="0"/>
                <a:cs typeface="Tahoma" pitchFamily="34" charset="0"/>
              </a:rPr>
            </a:br>
            <a:endParaRPr lang="cs-CZ" altLang="cs-CZ" sz="4000" dirty="0">
              <a:solidFill>
                <a:srgbClr val="FF0000"/>
              </a:solidFill>
              <a:latin typeface="Tahoma" pitchFamily="34" charset="0"/>
              <a:cs typeface="Tahoma" pitchFamily="34" charset="0"/>
            </a:endParaRPr>
          </a:p>
        </p:txBody>
      </p:sp>
      <p:sp>
        <p:nvSpPr>
          <p:cNvPr id="807939" name="Rectangle 3"/>
          <p:cNvSpPr>
            <a:spLocks noGrp="1" noChangeArrowheads="1"/>
          </p:cNvSpPr>
          <p:nvPr>
            <p:ph type="body" idx="1"/>
          </p:nvPr>
        </p:nvSpPr>
        <p:spPr>
          <a:xfrm>
            <a:off x="533400" y="2024063"/>
            <a:ext cx="8534400" cy="4530725"/>
          </a:xfrm>
        </p:spPr>
        <p:txBody>
          <a:bodyPr/>
          <a:lstStyle/>
          <a:p>
            <a:pPr eaLnBrk="1" hangingPunct="1">
              <a:defRPr/>
            </a:pPr>
            <a:r>
              <a:rPr lang="cs-CZ" altLang="cs-CZ" b="1" dirty="0">
                <a:latin typeface="Arial" charset="0"/>
                <a:cs typeface="Tahoma" pitchFamily="34" charset="0"/>
              </a:rPr>
              <a:t>monitorace</a:t>
            </a:r>
            <a:r>
              <a:rPr lang="cs-CZ" altLang="cs-CZ" sz="3600" b="1" dirty="0">
                <a:latin typeface="Arial" charset="0"/>
                <a:cs typeface="Tahoma" pitchFamily="34" charset="0"/>
              </a:rPr>
              <a:t>, </a:t>
            </a:r>
            <a:r>
              <a:rPr lang="cs-CZ" altLang="cs-CZ" sz="3600" b="1" dirty="0">
                <a:cs typeface="Tahoma" pitchFamily="34" charset="0"/>
              </a:rPr>
              <a:t>úprava systémové homeostázy (02 maska, OTI..)</a:t>
            </a:r>
          </a:p>
          <a:p>
            <a:pPr eaLnBrk="1" hangingPunct="1">
              <a:defRPr/>
            </a:pPr>
            <a:r>
              <a:rPr lang="cs-CZ" altLang="cs-CZ" b="1" dirty="0">
                <a:latin typeface="Arial" charset="0"/>
                <a:cs typeface="Tahoma" pitchFamily="34" charset="0"/>
              </a:rPr>
              <a:t>prevence hypotermie</a:t>
            </a:r>
          </a:p>
          <a:p>
            <a:pPr eaLnBrk="1" hangingPunct="1">
              <a:defRPr/>
            </a:pPr>
            <a:r>
              <a:rPr lang="cs-CZ" altLang="cs-CZ" b="1" dirty="0" err="1">
                <a:latin typeface="Arial" charset="0"/>
                <a:cs typeface="Tahoma" pitchFamily="34" charset="0"/>
              </a:rPr>
              <a:t>iv</a:t>
            </a:r>
            <a:r>
              <a:rPr lang="cs-CZ" altLang="cs-CZ" b="1" dirty="0">
                <a:latin typeface="Arial" charset="0"/>
                <a:cs typeface="Tahoma" pitchFamily="34" charset="0"/>
              </a:rPr>
              <a:t> vstupy a odběr laboratorních vzorků</a:t>
            </a:r>
          </a:p>
          <a:p>
            <a:pPr eaLnBrk="1" hangingPunct="1">
              <a:defRPr/>
            </a:pPr>
            <a:r>
              <a:rPr lang="cs-CZ" altLang="cs-CZ" sz="3600" b="1" dirty="0">
                <a:latin typeface="Arial" charset="0"/>
                <a:cs typeface="Tahoma" pitchFamily="34" charset="0"/>
              </a:rPr>
              <a:t>resuscitace objemu </a:t>
            </a:r>
          </a:p>
          <a:p>
            <a:pPr eaLnBrk="1" hangingPunct="1">
              <a:defRPr/>
            </a:pPr>
            <a:r>
              <a:rPr lang="cs-CZ" altLang="cs-CZ" sz="4400" b="1" dirty="0">
                <a:solidFill>
                  <a:srgbClr val="FFFFFF"/>
                </a:solidFill>
                <a:latin typeface="Arial" charset="0"/>
                <a:cs typeface="Tahoma" pitchFamily="34" charset="0"/>
              </a:rPr>
              <a:t>zahájení podpory koagulace</a:t>
            </a:r>
          </a:p>
          <a:p>
            <a:pPr eaLnBrk="1" hangingPunct="1">
              <a:defRPr/>
            </a:pPr>
            <a:endParaRPr lang="cs-CZ" altLang="cs-CZ" sz="3600" b="1" dirty="0">
              <a:cs typeface="Tahoma" pitchFamily="34" charset="0"/>
            </a:endParaRPr>
          </a:p>
          <a:p>
            <a:pPr eaLnBrk="1" hangingPunct="1">
              <a:defRPr/>
            </a:pPr>
            <a:endParaRPr lang="cs-CZ" altLang="cs-CZ" sz="3600" b="1" dirty="0">
              <a:cs typeface="Tahoma" pitchFamily="34" charset="0"/>
            </a:endParaRPr>
          </a:p>
        </p:txBody>
      </p:sp>
      <p:pic>
        <p:nvPicPr>
          <p:cNvPr id="1290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19050"/>
            <a:ext cx="35718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9"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B514FA3-680D-4591-9C96-6A7E6A811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5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p:txBody>
          <a:bodyPr/>
          <a:lstStyle/>
          <a:p>
            <a:pPr eaLnBrk="1" hangingPunct="1">
              <a:defRPr/>
            </a:pPr>
            <a:r>
              <a:rPr lang="cs-CZ" altLang="cs-CZ" b="1" dirty="0">
                <a:solidFill>
                  <a:srgbClr val="FF0000"/>
                </a:solidFill>
              </a:rPr>
              <a:t>Doporučená laboratorní vyšetření</a:t>
            </a:r>
          </a:p>
        </p:txBody>
      </p:sp>
      <p:sp>
        <p:nvSpPr>
          <p:cNvPr id="845827" name="Rectangle 3"/>
          <p:cNvSpPr>
            <a:spLocks noGrp="1" noChangeArrowheads="1"/>
          </p:cNvSpPr>
          <p:nvPr>
            <p:ph type="body" idx="1"/>
          </p:nvPr>
        </p:nvSpPr>
        <p:spPr>
          <a:xfrm>
            <a:off x="0" y="1219200"/>
            <a:ext cx="8229600" cy="3886200"/>
          </a:xfrm>
        </p:spPr>
        <p:txBody>
          <a:bodyPr/>
          <a:lstStyle/>
          <a:p>
            <a:pPr eaLnBrk="1" hangingPunct="1">
              <a:lnSpc>
                <a:spcPct val="90000"/>
              </a:lnSpc>
              <a:defRPr/>
            </a:pPr>
            <a:r>
              <a:rPr lang="cs-CZ" altLang="cs-CZ" dirty="0"/>
              <a:t>krevní obraz</a:t>
            </a:r>
          </a:p>
          <a:p>
            <a:pPr eaLnBrk="1" hangingPunct="1">
              <a:lnSpc>
                <a:spcPct val="90000"/>
              </a:lnSpc>
              <a:defRPr/>
            </a:pPr>
            <a:r>
              <a:rPr lang="cs-CZ" altLang="cs-CZ" dirty="0"/>
              <a:t>základní koagulační vyšetření </a:t>
            </a:r>
            <a:r>
              <a:rPr lang="cs-CZ" altLang="cs-CZ" dirty="0" err="1"/>
              <a:t>aPTT</a:t>
            </a:r>
            <a:r>
              <a:rPr lang="cs-CZ" altLang="cs-CZ" dirty="0"/>
              <a:t>, PT</a:t>
            </a:r>
          </a:p>
          <a:p>
            <a:pPr eaLnBrk="1" hangingPunct="1">
              <a:lnSpc>
                <a:spcPct val="90000"/>
              </a:lnSpc>
              <a:defRPr/>
            </a:pPr>
            <a:r>
              <a:rPr lang="cs-CZ" altLang="cs-CZ" dirty="0"/>
              <a:t>hladina fibrinogenu</a:t>
            </a:r>
          </a:p>
          <a:p>
            <a:pPr eaLnBrk="1" hangingPunct="1">
              <a:lnSpc>
                <a:spcPct val="90000"/>
              </a:lnSpc>
              <a:defRPr/>
            </a:pPr>
            <a:r>
              <a:rPr lang="cs-CZ" altLang="cs-CZ" dirty="0" err="1"/>
              <a:t>předtransfúzní</a:t>
            </a:r>
            <a:r>
              <a:rPr lang="cs-CZ" altLang="cs-CZ" dirty="0"/>
              <a:t> vyšetření (krevní skupina, vyšetření nepravidelných protilátek proti erytrocytům, test kompatibility)</a:t>
            </a:r>
          </a:p>
          <a:p>
            <a:pPr eaLnBrk="1" hangingPunct="1">
              <a:lnSpc>
                <a:spcPct val="90000"/>
              </a:lnSpc>
              <a:defRPr/>
            </a:pPr>
            <a:r>
              <a:rPr lang="cs-CZ" altLang="cs-CZ" dirty="0" err="1"/>
              <a:t>Trombelastografie</a:t>
            </a:r>
            <a:r>
              <a:rPr lang="cs-CZ" altLang="cs-CZ" dirty="0"/>
              <a:t> </a:t>
            </a:r>
          </a:p>
          <a:p>
            <a:pPr marL="0" indent="0" eaLnBrk="1" hangingPunct="1">
              <a:lnSpc>
                <a:spcPct val="90000"/>
              </a:lnSpc>
              <a:buFont typeface="Wingdings" panose="05000000000000000000" pitchFamily="2" charset="2"/>
              <a:buNone/>
              <a:defRPr/>
            </a:pPr>
            <a:r>
              <a:rPr lang="cs-CZ" altLang="cs-CZ" dirty="0"/>
              <a:t>                                        (je-li dostupná)</a:t>
            </a:r>
          </a:p>
          <a:p>
            <a:pPr eaLnBrk="1" hangingPunct="1">
              <a:lnSpc>
                <a:spcPct val="90000"/>
              </a:lnSpc>
              <a:defRPr/>
            </a:pPr>
            <a:endParaRPr lang="cs-CZ" altLang="cs-CZ" dirty="0"/>
          </a:p>
          <a:p>
            <a:pPr eaLnBrk="1" hangingPunct="1">
              <a:lnSpc>
                <a:spcPct val="90000"/>
              </a:lnSpc>
              <a:defRPr/>
            </a:pPr>
            <a:r>
              <a:rPr lang="cs-CZ" altLang="cs-CZ" sz="2000" dirty="0"/>
              <a:t>orientační test krve s trombinem</a:t>
            </a:r>
          </a:p>
          <a:p>
            <a:pPr marL="0" indent="0" eaLnBrk="1" hangingPunct="1">
              <a:lnSpc>
                <a:spcPct val="90000"/>
              </a:lnSpc>
              <a:buFont typeface="Wingdings" panose="05000000000000000000" pitchFamily="2" charset="2"/>
              <a:buNone/>
              <a:defRPr/>
            </a:pPr>
            <a:r>
              <a:rPr lang="cs-CZ" altLang="cs-CZ" sz="2000" dirty="0"/>
              <a:t>       („</a:t>
            </a:r>
            <a:r>
              <a:rPr lang="cs-CZ" altLang="cs-CZ" sz="2000" dirty="0" err="1"/>
              <a:t>war</a:t>
            </a:r>
            <a:r>
              <a:rPr lang="cs-CZ" altLang="cs-CZ" sz="2000" dirty="0"/>
              <a:t> </a:t>
            </a:r>
            <a:r>
              <a:rPr lang="cs-CZ" altLang="cs-CZ" sz="2000" dirty="0" err="1"/>
              <a:t>medicine</a:t>
            </a:r>
            <a:r>
              <a:rPr lang="cs-CZ" altLang="cs-CZ" sz="2000" dirty="0"/>
              <a:t>“)</a:t>
            </a:r>
          </a:p>
        </p:txBody>
      </p:sp>
      <p:pic>
        <p:nvPicPr>
          <p:cNvPr id="1300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733800"/>
            <a:ext cx="1782763" cy="267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0053"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FFF29E5-89CB-479F-935C-8F40F7A03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07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solidFill>
                  <a:srgbClr val="FF0000"/>
                </a:solidFill>
              </a:rPr>
              <a:t>Laboratorní výsledky</a:t>
            </a:r>
          </a:p>
        </p:txBody>
      </p:sp>
      <p:sp>
        <p:nvSpPr>
          <p:cNvPr id="3" name="Zástupný symbol pro obsah 2"/>
          <p:cNvSpPr>
            <a:spLocks noGrp="1"/>
          </p:cNvSpPr>
          <p:nvPr>
            <p:ph idx="1"/>
          </p:nvPr>
        </p:nvSpPr>
        <p:spPr>
          <a:xfrm>
            <a:off x="487363" y="1420813"/>
            <a:ext cx="8656637" cy="4657725"/>
          </a:xfrm>
        </p:spPr>
        <p:txBody>
          <a:bodyPr>
            <a:normAutofit lnSpcReduction="10000"/>
          </a:bodyPr>
          <a:lstStyle/>
          <a:p>
            <a:pPr>
              <a:defRPr/>
            </a:pPr>
            <a:r>
              <a:rPr lang="cs-CZ" dirty="0">
                <a:latin typeface="Times New Roman" panose="02020603050405020304" pitchFamily="18" charset="0"/>
                <a:cs typeface="Times New Roman" panose="02020603050405020304" pitchFamily="18" charset="0"/>
              </a:rPr>
              <a:t>Neodrážejí </a:t>
            </a:r>
            <a:r>
              <a:rPr lang="cs-CZ" b="1" dirty="0">
                <a:solidFill>
                  <a:srgbClr val="FD1503"/>
                </a:solidFill>
                <a:latin typeface="Times New Roman" panose="02020603050405020304" pitchFamily="18" charset="0"/>
                <a:cs typeface="Times New Roman" panose="02020603050405020304" pitchFamily="18" charset="0"/>
              </a:rPr>
              <a:t>právě</a:t>
            </a:r>
            <a:r>
              <a:rPr lang="cs-CZ" dirty="0">
                <a:latin typeface="Times New Roman" panose="02020603050405020304" pitchFamily="18" charset="0"/>
                <a:cs typeface="Times New Roman" panose="02020603050405020304" pitchFamily="18" charset="0"/>
              </a:rPr>
              <a:t> probíhající situaci</a:t>
            </a:r>
          </a:p>
          <a:p>
            <a:pPr>
              <a:defRPr/>
            </a:pPr>
            <a:r>
              <a:rPr lang="cs-CZ" dirty="0">
                <a:latin typeface="Times New Roman" panose="02020603050405020304" pitchFamily="18" charset="0"/>
                <a:cs typeface="Times New Roman" panose="02020603050405020304" pitchFamily="18" charset="0"/>
              </a:rPr>
              <a:t>Odpovídají stavu, kdy</a:t>
            </a:r>
            <a:r>
              <a:rPr lang="cs-CZ" sz="3600" b="1" dirty="0">
                <a:solidFill>
                  <a:schemeClr val="bg1">
                    <a:lumMod val="20000"/>
                    <a:lumOff val="80000"/>
                  </a:schemeClr>
                </a:solidFill>
                <a:latin typeface="Times New Roman" panose="02020603050405020304" pitchFamily="18" charset="0"/>
                <a:cs typeface="Times New Roman" panose="02020603050405020304" pitchFamily="18" charset="0"/>
              </a:rPr>
              <a:t> </a:t>
            </a:r>
            <a:r>
              <a:rPr lang="cs-CZ" sz="5400" b="1" dirty="0">
                <a:solidFill>
                  <a:schemeClr val="bg1">
                    <a:lumMod val="20000"/>
                    <a:lumOff val="80000"/>
                  </a:schemeClr>
                </a:solidFill>
                <a:latin typeface="Times New Roman" panose="02020603050405020304" pitchFamily="18" charset="0"/>
                <a:cs typeface="Times New Roman" panose="02020603050405020304" pitchFamily="18" charset="0"/>
              </a:rPr>
              <a:t>byl</a:t>
            </a:r>
            <a:r>
              <a:rPr lang="cs-CZ" sz="3600" b="1" dirty="0">
                <a:solidFill>
                  <a:schemeClr val="bg1">
                    <a:lumMod val="20000"/>
                    <a:lumOff val="80000"/>
                  </a:schemeClr>
                </a:solidFill>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vzorek odebrán</a:t>
            </a:r>
          </a:p>
          <a:p>
            <a:pPr>
              <a:defRPr/>
            </a:pPr>
            <a:r>
              <a:rPr lang="cs-CZ" dirty="0">
                <a:latin typeface="Times New Roman" panose="02020603050405020304" pitchFamily="18" charset="0"/>
                <a:cs typeface="Times New Roman" panose="02020603050405020304" pitchFamily="18" charset="0"/>
              </a:rPr>
              <a:t>A je zpracován při teplotě 37st Celsia (PT, </a:t>
            </a:r>
            <a:r>
              <a:rPr lang="cs-CZ" dirty="0" err="1">
                <a:latin typeface="Times New Roman" panose="02020603050405020304" pitchFamily="18" charset="0"/>
                <a:cs typeface="Times New Roman" panose="02020603050405020304" pitchFamily="18" charset="0"/>
              </a:rPr>
              <a:t>aPTT</a:t>
            </a:r>
            <a:r>
              <a:rPr lang="cs-CZ" dirty="0">
                <a:latin typeface="Times New Roman" panose="02020603050405020304" pitchFamily="18" charset="0"/>
                <a:cs typeface="Times New Roman" panose="02020603050405020304" pitchFamily="18" charset="0"/>
              </a:rPr>
              <a:t>)</a:t>
            </a:r>
          </a:p>
          <a:p>
            <a:pPr>
              <a:defRPr/>
            </a:pPr>
            <a:r>
              <a:rPr lang="cs-CZ" dirty="0">
                <a:latin typeface="Times New Roman" panose="02020603050405020304" pitchFamily="18" charset="0"/>
                <a:cs typeface="Times New Roman" panose="02020603050405020304" pitchFamily="18" charset="0"/>
              </a:rPr>
              <a:t>Rodička dále krvácí, ztrácí tělesné teplo, dostává infuze, transfuze, krevní deriváty….</a:t>
            </a:r>
          </a:p>
          <a:p>
            <a:pPr>
              <a:defRPr/>
            </a:pPr>
            <a:r>
              <a:rPr lang="cs-CZ" dirty="0">
                <a:latin typeface="Times New Roman" panose="02020603050405020304" pitchFamily="18" charset="0"/>
                <a:cs typeface="Times New Roman" panose="02020603050405020304" pitchFamily="18" charset="0"/>
              </a:rPr>
              <a:t>A je v </a:t>
            </a:r>
            <a:r>
              <a:rPr lang="cs-CZ" dirty="0" err="1">
                <a:latin typeface="Times New Roman" panose="02020603050405020304" pitchFamily="18" charset="0"/>
                <a:cs typeface="Times New Roman" panose="02020603050405020304" pitchFamily="18" charset="0"/>
              </a:rPr>
              <a:t>acidoze</a:t>
            </a:r>
            <a:r>
              <a:rPr lang="cs-CZ" dirty="0">
                <a:latin typeface="Times New Roman" panose="02020603050405020304" pitchFamily="18" charset="0"/>
                <a:cs typeface="Times New Roman" panose="02020603050405020304" pitchFamily="18" charset="0"/>
              </a:rPr>
              <a:t>, hypotermii, koagulační faktory se spotřebovávají a klesají i </a:t>
            </a:r>
            <a:r>
              <a:rPr lang="cs-CZ" dirty="0" err="1">
                <a:latin typeface="Times New Roman" panose="02020603050405020304" pitchFamily="18" charset="0"/>
                <a:cs typeface="Times New Roman" panose="02020603050405020304" pitchFamily="18" charset="0"/>
              </a:rPr>
              <a:t>dilucí</a:t>
            </a:r>
            <a:r>
              <a:rPr lang="cs-CZ" dirty="0">
                <a:latin typeface="Times New Roman" panose="02020603050405020304" pitchFamily="18" charset="0"/>
                <a:cs typeface="Times New Roman" panose="02020603050405020304" pitchFamily="18" charset="0"/>
              </a:rPr>
              <a:t> (vlastně naší péčí)</a:t>
            </a:r>
          </a:p>
        </p:txBody>
      </p:sp>
      <p:pic>
        <p:nvPicPr>
          <p:cNvPr id="131076"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DA5A6F07-F384-4300-9E33-86C7FB784C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7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Podpora koagulace – první kroky</a:t>
            </a:r>
          </a:p>
        </p:txBody>
      </p:sp>
      <p:sp>
        <p:nvSpPr>
          <p:cNvPr id="3" name="Zástupný symbol pro obsah 2"/>
          <p:cNvSpPr>
            <a:spLocks noGrp="1"/>
          </p:cNvSpPr>
          <p:nvPr>
            <p:ph idx="1"/>
          </p:nvPr>
        </p:nvSpPr>
        <p:spPr/>
        <p:txBody>
          <a:bodyPr/>
          <a:lstStyle/>
          <a:p>
            <a:pPr>
              <a:defRPr/>
            </a:pPr>
            <a:r>
              <a:rPr lang="cs-CZ" dirty="0"/>
              <a:t>Kyselina </a:t>
            </a:r>
            <a:r>
              <a:rPr lang="cs-CZ" dirty="0" err="1"/>
              <a:t>tranexamová</a:t>
            </a:r>
            <a:endParaRPr lang="cs-CZ" dirty="0"/>
          </a:p>
          <a:p>
            <a:pPr>
              <a:defRPr/>
            </a:pPr>
            <a:r>
              <a:rPr lang="cs-CZ" dirty="0"/>
              <a:t>CaCl2</a:t>
            </a:r>
          </a:p>
          <a:p>
            <a:pPr>
              <a:defRPr/>
            </a:pPr>
            <a:r>
              <a:rPr lang="cs-CZ" dirty="0"/>
              <a:t>Fibrinogen</a:t>
            </a:r>
          </a:p>
          <a:p>
            <a:pPr marL="0" indent="0">
              <a:buFont typeface="Wingdings" panose="05000000000000000000" pitchFamily="2" charset="2"/>
              <a:buNone/>
              <a:defRPr/>
            </a:pPr>
            <a:endParaRPr lang="cs-CZ" dirty="0"/>
          </a:p>
          <a:p>
            <a:pPr marL="0" indent="0">
              <a:buFont typeface="Wingdings" panose="05000000000000000000" pitchFamily="2" charset="2"/>
              <a:buNone/>
              <a:defRPr/>
            </a:pPr>
            <a:r>
              <a:rPr lang="cs-CZ" dirty="0"/>
              <a:t>Ery, trombo, pH</a:t>
            </a:r>
            <a:r>
              <a:rPr lang="cs-CZ"/>
              <a:t>, tt...</a:t>
            </a:r>
            <a:endParaRPr lang="cs-CZ" dirty="0"/>
          </a:p>
        </p:txBody>
      </p:sp>
      <p:pic>
        <p:nvPicPr>
          <p:cNvPr id="132100"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0A014879-F73F-4A50-90E4-A0F4E1086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9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defRPr/>
            </a:pPr>
            <a:r>
              <a:rPr lang="cs-CZ" b="1" dirty="0"/>
              <a:t>U PPH je podání kyseliny </a:t>
            </a:r>
            <a:r>
              <a:rPr lang="cs-CZ" b="1" dirty="0" err="1"/>
              <a:t>tranexamové</a:t>
            </a:r>
            <a:endParaRPr lang="cs-CZ" b="1" dirty="0"/>
          </a:p>
        </p:txBody>
      </p:sp>
      <p:sp>
        <p:nvSpPr>
          <p:cNvPr id="3" name="Zástupný symbol pro obsah 2"/>
          <p:cNvSpPr>
            <a:spLocks noGrp="1"/>
          </p:cNvSpPr>
          <p:nvPr>
            <p:ph idx="1"/>
          </p:nvPr>
        </p:nvSpPr>
        <p:spPr/>
        <p:txBody>
          <a:bodyPr>
            <a:normAutofit/>
          </a:bodyPr>
          <a:lstStyle/>
          <a:p>
            <a:pPr>
              <a:defRPr/>
            </a:pPr>
            <a:r>
              <a:rPr lang="cs-CZ" sz="2400" b="1" dirty="0">
                <a:solidFill>
                  <a:srgbClr val="FF0000"/>
                </a:solidFill>
              </a:rPr>
              <a:t>Doporučeno co nejdříve v dávce 1000mg (2amp.) a event. dále v infuzi</a:t>
            </a:r>
          </a:p>
          <a:p>
            <a:pPr>
              <a:defRPr/>
            </a:pPr>
            <a:endParaRPr lang="cs-CZ" b="1" dirty="0">
              <a:solidFill>
                <a:srgbClr val="FF0000"/>
              </a:solidFill>
            </a:endParaRPr>
          </a:p>
          <a:p>
            <a:pPr>
              <a:defRPr/>
            </a:pPr>
            <a:endParaRPr lang="cs-CZ" b="1" dirty="0">
              <a:solidFill>
                <a:srgbClr val="FF0000"/>
              </a:solidFill>
            </a:endParaRPr>
          </a:p>
          <a:p>
            <a:pPr>
              <a:defRPr/>
            </a:pPr>
            <a:endParaRPr lang="cs-CZ" b="1" dirty="0">
              <a:solidFill>
                <a:srgbClr val="FF0000"/>
              </a:solidFill>
            </a:endParaRPr>
          </a:p>
          <a:p>
            <a:pPr marL="0" indent="0">
              <a:buFont typeface="Wingdings" panose="05000000000000000000" pitchFamily="2" charset="2"/>
              <a:buNone/>
              <a:defRPr/>
            </a:pPr>
            <a:endParaRPr lang="cs-CZ" b="1" dirty="0">
              <a:solidFill>
                <a:srgbClr val="FF0000"/>
              </a:solidFill>
            </a:endParaRPr>
          </a:p>
        </p:txBody>
      </p:sp>
      <p:pic>
        <p:nvPicPr>
          <p:cNvPr id="133124"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 y="3778250"/>
            <a:ext cx="79629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9138" y="2451100"/>
            <a:ext cx="22558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Zvuk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2E0F9255-F5F3-4C3A-B3F8-70A4FF2EED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1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6621463" cy="1143000"/>
          </a:xfrm>
        </p:spPr>
        <p:txBody>
          <a:bodyPr>
            <a:normAutofit fontScale="90000"/>
          </a:bodyPr>
          <a:lstStyle/>
          <a:p>
            <a:pPr>
              <a:defRPr/>
            </a:pPr>
            <a:r>
              <a:rPr lang="cs-CZ" b="1" dirty="0"/>
              <a:t>Podpora koagulace: Korekce ionizovaného </a:t>
            </a:r>
            <a:r>
              <a:rPr lang="cs-CZ" sz="4900" b="1" dirty="0">
                <a:solidFill>
                  <a:schemeClr val="bg1"/>
                </a:solidFill>
              </a:rPr>
              <a:t>Ca </a:t>
            </a:r>
            <a:r>
              <a:rPr lang="cs-CZ" b="1" dirty="0"/>
              <a:t>min </a:t>
            </a:r>
            <a:r>
              <a:rPr lang="cs-CZ" sz="4800" b="1" dirty="0">
                <a:solidFill>
                  <a:schemeClr val="bg1">
                    <a:lumMod val="20000"/>
                    <a:lumOff val="80000"/>
                  </a:schemeClr>
                </a:solidFill>
              </a:rPr>
              <a:t>1mmol/l</a:t>
            </a:r>
          </a:p>
        </p:txBody>
      </p:sp>
      <p:sp>
        <p:nvSpPr>
          <p:cNvPr id="3" name="Zástupný symbol pro obsah 2"/>
          <p:cNvSpPr>
            <a:spLocks noGrp="1"/>
          </p:cNvSpPr>
          <p:nvPr>
            <p:ph idx="1"/>
          </p:nvPr>
        </p:nvSpPr>
        <p:spPr>
          <a:xfrm>
            <a:off x="357188" y="1555750"/>
            <a:ext cx="7886700" cy="3967163"/>
          </a:xfrm>
        </p:spPr>
        <p:txBody>
          <a:bodyPr/>
          <a:lstStyle/>
          <a:p>
            <a:pPr>
              <a:defRPr/>
            </a:pPr>
            <a:r>
              <a:rPr lang="cs-CZ" dirty="0" err="1"/>
              <a:t>Prokoagulační</a:t>
            </a:r>
            <a:r>
              <a:rPr lang="cs-CZ" dirty="0"/>
              <a:t> efekt</a:t>
            </a:r>
          </a:p>
          <a:p>
            <a:pPr>
              <a:defRPr/>
            </a:pPr>
            <a:r>
              <a:rPr lang="cs-CZ" dirty="0"/>
              <a:t>Citrát v transfuzních přípravcích</a:t>
            </a:r>
          </a:p>
          <a:p>
            <a:pPr>
              <a:defRPr/>
            </a:pPr>
            <a:endParaRPr lang="cs-CZ" dirty="0"/>
          </a:p>
          <a:p>
            <a:pPr>
              <a:defRPr/>
            </a:pPr>
            <a:endParaRPr lang="cs-CZ" dirty="0"/>
          </a:p>
          <a:p>
            <a:pPr>
              <a:defRPr/>
            </a:pPr>
            <a:endParaRPr lang="cs-CZ" dirty="0"/>
          </a:p>
          <a:p>
            <a:pPr>
              <a:defRPr/>
            </a:pPr>
            <a:endParaRPr lang="cs-CZ" dirty="0"/>
          </a:p>
          <a:p>
            <a:pPr>
              <a:defRPr/>
            </a:pPr>
            <a:endParaRPr lang="cs-CZ" dirty="0"/>
          </a:p>
        </p:txBody>
      </p:sp>
      <p:pic>
        <p:nvPicPr>
          <p:cNvPr id="134148"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5388" y="1524000"/>
            <a:ext cx="20431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243263"/>
            <a:ext cx="57912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Zvuk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6FC041FA-B6F2-4742-B172-7278133FB0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58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675" y="277813"/>
            <a:ext cx="8697913" cy="1143000"/>
          </a:xfrm>
        </p:spPr>
        <p:txBody>
          <a:bodyPr>
            <a:normAutofit fontScale="90000"/>
          </a:bodyPr>
          <a:lstStyle/>
          <a:p>
            <a:pPr>
              <a:defRPr/>
            </a:pPr>
            <a:r>
              <a:rPr lang="cs-CZ" b="1" dirty="0"/>
              <a:t>Podpora koagulace - Korekce ionizovaného </a:t>
            </a:r>
            <a:r>
              <a:rPr lang="cs-CZ" b="1" dirty="0">
                <a:solidFill>
                  <a:schemeClr val="bg1"/>
                </a:solidFill>
              </a:rPr>
              <a:t>Ca </a:t>
            </a:r>
            <a:r>
              <a:rPr lang="cs-CZ" b="1" dirty="0"/>
              <a:t>min </a:t>
            </a:r>
            <a:r>
              <a:rPr lang="cs-CZ" sz="4800" b="1" dirty="0">
                <a:solidFill>
                  <a:schemeClr val="bg1">
                    <a:lumMod val="20000"/>
                    <a:lumOff val="80000"/>
                  </a:schemeClr>
                </a:solidFill>
              </a:rPr>
              <a:t>1mmol/l</a:t>
            </a:r>
          </a:p>
        </p:txBody>
      </p:sp>
      <p:sp>
        <p:nvSpPr>
          <p:cNvPr id="3" name="Zástupný symbol pro obsah 2"/>
          <p:cNvSpPr>
            <a:spLocks noGrp="1"/>
          </p:cNvSpPr>
          <p:nvPr>
            <p:ph idx="1"/>
          </p:nvPr>
        </p:nvSpPr>
        <p:spPr>
          <a:xfrm>
            <a:off x="357188" y="1555750"/>
            <a:ext cx="7886700" cy="3967163"/>
          </a:xfrm>
        </p:spPr>
        <p:txBody>
          <a:bodyPr/>
          <a:lstStyle/>
          <a:p>
            <a:pPr>
              <a:defRPr/>
            </a:pPr>
            <a:r>
              <a:rPr lang="cs-CZ" dirty="0" err="1"/>
              <a:t>Prokoagulační</a:t>
            </a:r>
            <a:r>
              <a:rPr lang="cs-CZ" dirty="0"/>
              <a:t> efekt</a:t>
            </a:r>
          </a:p>
          <a:p>
            <a:pPr>
              <a:defRPr/>
            </a:pPr>
            <a:r>
              <a:rPr lang="cs-CZ" dirty="0"/>
              <a:t>Citrát v </a:t>
            </a:r>
            <a:r>
              <a:rPr lang="cs-CZ" dirty="0" err="1"/>
              <a:t>ery</a:t>
            </a:r>
            <a:r>
              <a:rPr lang="cs-CZ" dirty="0"/>
              <a:t> koncentrátu</a:t>
            </a:r>
          </a:p>
          <a:p>
            <a:pPr>
              <a:defRPr/>
            </a:pPr>
            <a:endParaRPr lang="cs-CZ" dirty="0"/>
          </a:p>
          <a:p>
            <a:pPr>
              <a:defRPr/>
            </a:pPr>
            <a:endParaRPr lang="cs-CZ" dirty="0"/>
          </a:p>
          <a:p>
            <a:pPr>
              <a:defRPr/>
            </a:pPr>
            <a:endParaRPr lang="cs-CZ" dirty="0"/>
          </a:p>
          <a:p>
            <a:pPr>
              <a:defRPr/>
            </a:pPr>
            <a:endParaRPr lang="cs-CZ" dirty="0"/>
          </a:p>
          <a:p>
            <a:pPr>
              <a:defRPr/>
            </a:pPr>
            <a:endParaRPr lang="cs-CZ" dirty="0"/>
          </a:p>
          <a:p>
            <a:pPr>
              <a:defRPr/>
            </a:pPr>
            <a:r>
              <a:rPr lang="cs-CZ" dirty="0"/>
              <a:t>Ale dále proto, že…….</a:t>
            </a:r>
          </a:p>
        </p:txBody>
      </p:sp>
      <p:pic>
        <p:nvPicPr>
          <p:cNvPr id="135172"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6850" y="1420813"/>
            <a:ext cx="208597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319463"/>
            <a:ext cx="57912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Zvuk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2EEB09C1-B815-4943-A228-5F8C89084F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98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6621463" cy="1143000"/>
          </a:xfrm>
        </p:spPr>
        <p:txBody>
          <a:bodyPr>
            <a:normAutofit fontScale="90000"/>
          </a:bodyPr>
          <a:lstStyle/>
          <a:p>
            <a:pPr>
              <a:defRPr/>
            </a:pPr>
            <a:r>
              <a:rPr lang="cs-CZ" b="1" dirty="0"/>
              <a:t>Korekce ionizovaného </a:t>
            </a:r>
            <a:r>
              <a:rPr lang="cs-CZ" b="1" dirty="0">
                <a:solidFill>
                  <a:schemeClr val="bg1"/>
                </a:solidFill>
              </a:rPr>
              <a:t>Ca</a:t>
            </a:r>
            <a:r>
              <a:rPr lang="cs-CZ" b="1" dirty="0"/>
              <a:t> </a:t>
            </a:r>
            <a:br>
              <a:rPr lang="cs-CZ" b="1" dirty="0"/>
            </a:br>
            <a:r>
              <a:rPr lang="cs-CZ" b="1" dirty="0"/>
              <a:t>min </a:t>
            </a:r>
            <a:r>
              <a:rPr lang="cs-CZ" sz="4800" b="1" dirty="0">
                <a:solidFill>
                  <a:schemeClr val="bg1">
                    <a:lumMod val="20000"/>
                    <a:lumOff val="80000"/>
                  </a:schemeClr>
                </a:solidFill>
              </a:rPr>
              <a:t>1mmol/l</a:t>
            </a:r>
          </a:p>
        </p:txBody>
      </p:sp>
      <p:sp>
        <p:nvSpPr>
          <p:cNvPr id="3" name="Zástupný symbol pro obsah 2"/>
          <p:cNvSpPr>
            <a:spLocks noGrp="1"/>
          </p:cNvSpPr>
          <p:nvPr>
            <p:ph idx="1"/>
          </p:nvPr>
        </p:nvSpPr>
        <p:spPr>
          <a:xfrm>
            <a:off x="357188" y="1555750"/>
            <a:ext cx="7886700" cy="3967163"/>
          </a:xfrm>
        </p:spPr>
        <p:txBody>
          <a:bodyPr/>
          <a:lstStyle/>
          <a:p>
            <a:pPr>
              <a:defRPr/>
            </a:pPr>
            <a:r>
              <a:rPr lang="cs-CZ" dirty="0" err="1"/>
              <a:t>Prokoagulační</a:t>
            </a:r>
            <a:r>
              <a:rPr lang="cs-CZ" dirty="0"/>
              <a:t> efekt</a:t>
            </a:r>
          </a:p>
          <a:p>
            <a:pPr>
              <a:defRPr/>
            </a:pPr>
            <a:r>
              <a:rPr lang="cs-CZ" dirty="0"/>
              <a:t>Citrát v </a:t>
            </a:r>
            <a:r>
              <a:rPr lang="cs-CZ" dirty="0" err="1"/>
              <a:t>ery</a:t>
            </a:r>
            <a:r>
              <a:rPr lang="cs-CZ" dirty="0"/>
              <a:t> koncentrátu</a:t>
            </a:r>
          </a:p>
          <a:p>
            <a:pPr>
              <a:defRPr/>
            </a:pPr>
            <a:endParaRPr lang="cs-CZ" dirty="0"/>
          </a:p>
          <a:p>
            <a:pPr>
              <a:defRPr/>
            </a:pPr>
            <a:endParaRPr lang="cs-CZ" dirty="0"/>
          </a:p>
          <a:p>
            <a:pPr>
              <a:defRPr/>
            </a:pPr>
            <a:endParaRPr lang="cs-CZ" dirty="0"/>
          </a:p>
          <a:p>
            <a:pPr>
              <a:defRPr/>
            </a:pPr>
            <a:endParaRPr lang="cs-CZ" dirty="0"/>
          </a:p>
          <a:p>
            <a:pPr>
              <a:defRPr/>
            </a:pPr>
            <a:endParaRPr lang="cs-CZ" dirty="0"/>
          </a:p>
          <a:p>
            <a:pPr marL="0" indent="0">
              <a:buFont typeface="Wingdings" panose="05000000000000000000" pitchFamily="2" charset="2"/>
              <a:buNone/>
              <a:defRPr/>
            </a:pPr>
            <a:endParaRPr lang="cs-CZ" dirty="0"/>
          </a:p>
        </p:txBody>
      </p:sp>
      <p:pic>
        <p:nvPicPr>
          <p:cNvPr id="13619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2309813"/>
            <a:ext cx="416083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9888" y="3432175"/>
            <a:ext cx="59086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Obráze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7138" y="6237288"/>
            <a:ext cx="34512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Obrázek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0225" y="876300"/>
            <a:ext cx="48037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Zvuk 3">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CA7D655D-C70B-4673-912E-36B5E4A591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28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6756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pPr>
              <a:defRPr/>
            </a:pPr>
            <a:r>
              <a:rPr lang="cs-CZ" b="1" dirty="0"/>
              <a:t>Podpora koagulace </a:t>
            </a:r>
            <a:r>
              <a:rPr lang="cs-CZ" b="1" dirty="0">
                <a:solidFill>
                  <a:schemeClr val="bg1"/>
                </a:solidFill>
              </a:rPr>
              <a:t>fibrinogen</a:t>
            </a:r>
          </a:p>
        </p:txBody>
      </p:sp>
      <p:sp>
        <p:nvSpPr>
          <p:cNvPr id="740355" name="Rectangle 3"/>
          <p:cNvSpPr>
            <a:spLocks noGrp="1" noChangeArrowheads="1"/>
          </p:cNvSpPr>
          <p:nvPr>
            <p:ph idx="1"/>
          </p:nvPr>
        </p:nvSpPr>
        <p:spPr>
          <a:xfrm>
            <a:off x="488950" y="3392488"/>
            <a:ext cx="7886700" cy="3965575"/>
          </a:xfrm>
        </p:spPr>
        <p:txBody>
          <a:bodyPr/>
          <a:lstStyle/>
          <a:p>
            <a:pPr eaLnBrk="1" hangingPunct="1">
              <a:defRPr/>
            </a:pPr>
            <a:r>
              <a:rPr lang="cs-CZ" altLang="cs-CZ" dirty="0"/>
              <a:t>128 žen  s PPH </a:t>
            </a:r>
          </a:p>
          <a:p>
            <a:pPr marL="0" indent="0" eaLnBrk="1" hangingPunct="1">
              <a:buFont typeface="Wingdings" panose="05000000000000000000" pitchFamily="2" charset="2"/>
              <a:buNone/>
              <a:defRPr/>
            </a:pPr>
            <a:endParaRPr lang="cs-CZ" altLang="cs-CZ" dirty="0"/>
          </a:p>
        </p:txBody>
      </p:sp>
      <p:pic>
        <p:nvPicPr>
          <p:cNvPr id="137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044950"/>
            <a:ext cx="70104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Zvuk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D7197C4-48C6-4145-9DC3-3034846990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2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body" idx="1"/>
          </p:nvPr>
        </p:nvSpPr>
        <p:spPr>
          <a:xfrm>
            <a:off x="1295400" y="3962400"/>
            <a:ext cx="7696200" cy="2438400"/>
          </a:xfrm>
        </p:spPr>
        <p:txBody>
          <a:bodyPr/>
          <a:lstStyle/>
          <a:p>
            <a:pPr eaLnBrk="1" hangingPunct="1">
              <a:buFont typeface="Wingdings" panose="05000000000000000000" pitchFamily="2" charset="2"/>
              <a:buNone/>
              <a:defRPr/>
            </a:pPr>
            <a:r>
              <a:rPr lang="cs-CZ" altLang="cs-CZ" b="1" dirty="0"/>
              <a:t>V České republice 100.000 porodů/rok… cca 10 – 12 úmrtí</a:t>
            </a:r>
          </a:p>
          <a:p>
            <a:pPr eaLnBrk="1" hangingPunct="1">
              <a:buFont typeface="Wingdings" panose="05000000000000000000" pitchFamily="2" charset="2"/>
              <a:buNone/>
              <a:defRPr/>
            </a:pPr>
            <a:r>
              <a:rPr lang="cs-CZ" altLang="cs-CZ" b="1" dirty="0"/>
              <a:t>....zemře každých 5 týdnů žena v souvislosti s porodem ....</a:t>
            </a:r>
          </a:p>
          <a:p>
            <a:pPr eaLnBrk="1" hangingPunct="1">
              <a:defRPr/>
            </a:pPr>
            <a:endParaRPr lang="cs-CZ" altLang="cs-CZ" b="1"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0"/>
            <a:ext cx="5943600"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Zvuk 2">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F469FAB9-029F-40E1-98BF-4182AB58AB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6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t>Podpora koagulace </a:t>
            </a:r>
            <a:r>
              <a:rPr lang="cs-CZ" b="1" dirty="0">
                <a:solidFill>
                  <a:schemeClr val="bg1"/>
                </a:solidFill>
              </a:rPr>
              <a:t>fibrinogen</a:t>
            </a:r>
          </a:p>
        </p:txBody>
      </p:sp>
      <p:pic>
        <p:nvPicPr>
          <p:cNvPr id="138243"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33400" y="1676400"/>
            <a:ext cx="8024813" cy="4267200"/>
          </a:xfrm>
        </p:spPr>
      </p:pic>
      <p:pic>
        <p:nvPicPr>
          <p:cNvPr id="138244"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A863133-18E6-4E4A-9CC0-1A9F298BA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05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solidFill>
                  <a:schemeClr val="tx1"/>
                </a:solidFill>
              </a:rPr>
              <a:t>Fibrinogen</a:t>
            </a:r>
          </a:p>
        </p:txBody>
      </p:sp>
      <p:pic>
        <p:nvPicPr>
          <p:cNvPr id="139267"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1752600"/>
            <a:ext cx="7586663" cy="3886200"/>
          </a:xfrm>
        </p:spPr>
      </p:pic>
      <p:pic>
        <p:nvPicPr>
          <p:cNvPr id="139268"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AB5E3F8-0D1E-4C79-AB0A-96CF171F38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04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solidFill>
                  <a:schemeClr val="tx1"/>
                </a:solidFill>
              </a:rPr>
              <a:t>Fibrinogen</a:t>
            </a:r>
          </a:p>
        </p:txBody>
      </p:sp>
      <p:pic>
        <p:nvPicPr>
          <p:cNvPr id="140291"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914400" y="1676400"/>
            <a:ext cx="7737475" cy="3886200"/>
          </a:xfrm>
        </p:spPr>
      </p:pic>
      <p:pic>
        <p:nvPicPr>
          <p:cNvPr id="140292"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F22C2B34-F6FA-4F92-B94A-BD73E33B14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0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solidFill>
                  <a:schemeClr val="tx1"/>
                </a:solidFill>
              </a:rPr>
              <a:t>Fibrinogen</a:t>
            </a:r>
          </a:p>
        </p:txBody>
      </p:sp>
      <p:pic>
        <p:nvPicPr>
          <p:cNvPr id="141315"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31788" y="1676400"/>
            <a:ext cx="8388350" cy="4343400"/>
          </a:xfrm>
        </p:spPr>
      </p:pic>
      <p:pic>
        <p:nvPicPr>
          <p:cNvPr id="141316"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2EC933EE-3FF2-41C4-BB6F-7D3E551EBF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8613" y="-111125"/>
            <a:ext cx="8229600" cy="1143000"/>
          </a:xfrm>
        </p:spPr>
        <p:txBody>
          <a:bodyPr/>
          <a:lstStyle/>
          <a:p>
            <a:pPr>
              <a:defRPr/>
            </a:pPr>
            <a:r>
              <a:rPr lang="cs-CZ" b="1" dirty="0">
                <a:solidFill>
                  <a:schemeClr val="bg1"/>
                </a:solidFill>
              </a:rPr>
              <a:t>FFP ?????</a:t>
            </a:r>
          </a:p>
        </p:txBody>
      </p:sp>
      <p:pic>
        <p:nvPicPr>
          <p:cNvPr id="142339"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725" y="2041525"/>
            <a:ext cx="779938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C057DA2-49B3-4A3E-A11E-7D8BA493D3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1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8613" y="-111125"/>
            <a:ext cx="8229600" cy="1143000"/>
          </a:xfrm>
        </p:spPr>
        <p:txBody>
          <a:bodyPr/>
          <a:lstStyle/>
          <a:p>
            <a:pPr>
              <a:defRPr/>
            </a:pPr>
            <a:r>
              <a:rPr lang="cs-CZ" b="1" dirty="0">
                <a:solidFill>
                  <a:schemeClr val="bg1"/>
                </a:solidFill>
              </a:rPr>
              <a:t>FFP ?????</a:t>
            </a:r>
          </a:p>
        </p:txBody>
      </p:sp>
      <p:pic>
        <p:nvPicPr>
          <p:cNvPr id="143363"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725" y="2041525"/>
            <a:ext cx="779938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1639888"/>
            <a:ext cx="5216525"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Zvuk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5726961-33F4-4CAE-8606-1681D3955D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6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8613" y="-111125"/>
            <a:ext cx="8229600" cy="1143000"/>
          </a:xfrm>
        </p:spPr>
        <p:txBody>
          <a:bodyPr/>
          <a:lstStyle/>
          <a:p>
            <a:pPr>
              <a:defRPr/>
            </a:pPr>
            <a:r>
              <a:rPr lang="cs-CZ" b="1" dirty="0">
                <a:solidFill>
                  <a:srgbClr val="FFFFFF"/>
                </a:solidFill>
              </a:rPr>
              <a:t>FFP ?????</a:t>
            </a:r>
          </a:p>
        </p:txBody>
      </p:sp>
      <p:sp>
        <p:nvSpPr>
          <p:cNvPr id="3" name="Zástupný symbol pro obsah 2"/>
          <p:cNvSpPr>
            <a:spLocks noGrp="1"/>
          </p:cNvSpPr>
          <p:nvPr>
            <p:ph idx="1"/>
          </p:nvPr>
        </p:nvSpPr>
        <p:spPr>
          <a:xfrm>
            <a:off x="457200" y="1143000"/>
            <a:ext cx="8229600" cy="4530725"/>
          </a:xfrm>
        </p:spPr>
        <p:txBody>
          <a:bodyPr/>
          <a:lstStyle/>
          <a:p>
            <a:pPr>
              <a:defRPr/>
            </a:pPr>
            <a:r>
              <a:rPr lang="cs-CZ" b="1" dirty="0">
                <a:solidFill>
                  <a:srgbClr val="C00000"/>
                </a:solidFill>
              </a:rPr>
              <a:t>1 TU FFP:   </a:t>
            </a:r>
            <a:r>
              <a:rPr lang="cs-CZ" dirty="0"/>
              <a:t> min 200ml</a:t>
            </a:r>
          </a:p>
          <a:p>
            <a:pPr>
              <a:defRPr/>
            </a:pPr>
            <a:r>
              <a:rPr lang="cs-CZ" dirty="0"/>
              <a:t>Fyziologická koncentrace v plazmě 2-4g/l</a:t>
            </a:r>
          </a:p>
          <a:p>
            <a:pPr>
              <a:defRPr/>
            </a:pPr>
            <a:endParaRPr lang="cs-CZ" dirty="0"/>
          </a:p>
          <a:p>
            <a:pPr marL="0" indent="0">
              <a:buFont typeface="Wingdings" panose="05000000000000000000" pitchFamily="2" charset="2"/>
              <a:buNone/>
              <a:defRPr/>
            </a:pPr>
            <a:r>
              <a:rPr lang="cs-CZ" sz="2800" dirty="0"/>
              <a:t>v FFP koncentrace vlivem zpracování mírně klesá,</a:t>
            </a:r>
          </a:p>
          <a:p>
            <a:pPr marL="0" indent="0">
              <a:buFont typeface="Wingdings" panose="05000000000000000000" pitchFamily="2" charset="2"/>
              <a:buNone/>
              <a:defRPr/>
            </a:pPr>
            <a:r>
              <a:rPr lang="cs-CZ" dirty="0"/>
              <a:t>                     tedy cca </a:t>
            </a:r>
            <a:r>
              <a:rPr lang="cs-CZ" sz="3600" b="1" dirty="0">
                <a:solidFill>
                  <a:srgbClr val="FF0000"/>
                </a:solidFill>
              </a:rPr>
              <a:t>2 g/l…. </a:t>
            </a:r>
          </a:p>
          <a:p>
            <a:pPr marL="0" indent="0">
              <a:buFont typeface="Wingdings" panose="05000000000000000000" pitchFamily="2" charset="2"/>
              <a:buNone/>
              <a:defRPr/>
            </a:pPr>
            <a:r>
              <a:rPr lang="cs-CZ" sz="3600" b="1" dirty="0">
                <a:solidFill>
                  <a:srgbClr val="FF0000"/>
                </a:solidFill>
              </a:rPr>
              <a:t>To znamená v 1 TU CZP je cca 0,4g fibrinogenu</a:t>
            </a:r>
            <a:endParaRPr lang="cs-CZ" dirty="0"/>
          </a:p>
          <a:p>
            <a:pPr>
              <a:defRPr/>
            </a:pPr>
            <a:r>
              <a:rPr lang="cs-CZ" dirty="0"/>
              <a:t>Nezanedbatelné množství citrátu: citrát sodný až 22,0 g/l (5g citrátu v 1 TU!!!)</a:t>
            </a:r>
          </a:p>
        </p:txBody>
      </p:sp>
      <p:pic>
        <p:nvPicPr>
          <p:cNvPr id="144388"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8040DD0B-A7B8-451A-B363-E2086BB1E6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3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46075"/>
            <a:ext cx="7886700" cy="835025"/>
          </a:xfrm>
        </p:spPr>
        <p:txBody>
          <a:bodyPr>
            <a:normAutofit fontScale="90000"/>
          </a:bodyPr>
          <a:lstStyle/>
          <a:p>
            <a:pPr>
              <a:defRPr/>
            </a:pPr>
            <a:r>
              <a:rPr lang="cs-CZ" b="1" dirty="0"/>
              <a:t>Kolik TU FFP potřebuji na substituci </a:t>
            </a:r>
            <a:br>
              <a:rPr lang="cs-CZ" b="1" dirty="0"/>
            </a:br>
            <a:r>
              <a:rPr lang="cs-CZ" b="1" dirty="0">
                <a:solidFill>
                  <a:srgbClr val="FFFFFF"/>
                </a:solidFill>
              </a:rPr>
              <a:t>4g</a:t>
            </a:r>
            <a:r>
              <a:rPr lang="cs-CZ" b="1" dirty="0"/>
              <a:t> fibrinogenu?</a:t>
            </a:r>
          </a:p>
        </p:txBody>
      </p:sp>
      <p:sp>
        <p:nvSpPr>
          <p:cNvPr id="3" name="Zástupný symbol pro obsah 2"/>
          <p:cNvSpPr>
            <a:spLocks noGrp="1"/>
          </p:cNvSpPr>
          <p:nvPr>
            <p:ph idx="1"/>
          </p:nvPr>
        </p:nvSpPr>
        <p:spPr>
          <a:xfrm>
            <a:off x="215900" y="1366838"/>
            <a:ext cx="8928100" cy="5330825"/>
          </a:xfrm>
        </p:spPr>
        <p:txBody>
          <a:bodyPr>
            <a:normAutofit/>
          </a:bodyPr>
          <a:lstStyle/>
          <a:p>
            <a:pPr>
              <a:defRPr/>
            </a:pPr>
            <a:endParaRPr lang="cs-CZ" sz="3600" b="1" dirty="0">
              <a:solidFill>
                <a:srgbClr val="FF0000"/>
              </a:solidFill>
            </a:endParaRPr>
          </a:p>
          <a:p>
            <a:pPr marL="0" indent="0">
              <a:buFont typeface="Wingdings" panose="05000000000000000000" pitchFamily="2" charset="2"/>
              <a:buNone/>
              <a:defRPr/>
            </a:pPr>
            <a:endParaRPr lang="cs-CZ" sz="3600" b="1" dirty="0">
              <a:solidFill>
                <a:srgbClr val="FF0000"/>
              </a:solidFill>
            </a:endParaRPr>
          </a:p>
          <a:p>
            <a:pPr marL="0" indent="0">
              <a:buFont typeface="Wingdings" panose="05000000000000000000" pitchFamily="2" charset="2"/>
              <a:buNone/>
              <a:defRPr/>
            </a:pPr>
            <a:r>
              <a:rPr lang="cs-CZ" sz="2800" b="1" dirty="0"/>
              <a:t>1l plazmy         =         cca 2g fibrinogenu</a:t>
            </a:r>
          </a:p>
          <a:p>
            <a:pPr marL="0" indent="0">
              <a:buFont typeface="Wingdings" panose="05000000000000000000" pitchFamily="2" charset="2"/>
              <a:buNone/>
              <a:defRPr/>
            </a:pPr>
            <a:r>
              <a:rPr lang="cs-CZ" sz="2800" b="1" dirty="0"/>
              <a:t>2l plazmy         =          cca 4g fibrinogenu </a:t>
            </a:r>
          </a:p>
          <a:p>
            <a:pPr marL="0" indent="0">
              <a:buFont typeface="Wingdings" panose="05000000000000000000" pitchFamily="2" charset="2"/>
              <a:buNone/>
              <a:defRPr/>
            </a:pPr>
            <a:endParaRPr lang="cs-CZ" sz="2800" b="1" dirty="0"/>
          </a:p>
          <a:p>
            <a:pPr>
              <a:defRPr/>
            </a:pPr>
            <a:r>
              <a:rPr lang="cs-CZ" sz="3600" b="1" dirty="0">
                <a:solidFill>
                  <a:srgbClr val="FFFFFF"/>
                </a:solidFill>
              </a:rPr>
              <a:t>Pro podání 4g fibrinogenu je třeba:</a:t>
            </a:r>
          </a:p>
          <a:p>
            <a:pPr marL="0" indent="0">
              <a:buFont typeface="Wingdings" panose="05000000000000000000" pitchFamily="2" charset="2"/>
              <a:buNone/>
              <a:defRPr/>
            </a:pPr>
            <a:r>
              <a:rPr lang="cs-CZ" sz="3600" b="1" dirty="0">
                <a:solidFill>
                  <a:srgbClr val="FFFFFF"/>
                </a:solidFill>
              </a:rPr>
              <a:t>         8 – 10 TU CZP!!!!!</a:t>
            </a:r>
            <a:endParaRPr lang="cs-CZ" sz="4000" dirty="0"/>
          </a:p>
          <a:p>
            <a:pPr>
              <a:defRPr/>
            </a:pPr>
            <a:endParaRPr lang="cs-CZ" dirty="0"/>
          </a:p>
          <a:p>
            <a:pPr marL="0" indent="0">
              <a:buFont typeface="Wingdings" panose="05000000000000000000" pitchFamily="2" charset="2"/>
              <a:buNone/>
              <a:defRPr/>
            </a:pPr>
            <a:endParaRPr lang="cs-CZ" dirty="0"/>
          </a:p>
        </p:txBody>
      </p:sp>
      <p:pic>
        <p:nvPicPr>
          <p:cNvPr id="145412"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1EF0B0F5-753A-4D37-9F10-CB82E3DC7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1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b="1" dirty="0"/>
              <a:t>8 – 10 TU FFP</a:t>
            </a:r>
          </a:p>
        </p:txBody>
      </p:sp>
      <p:sp>
        <p:nvSpPr>
          <p:cNvPr id="3" name="Zástupný symbol pro obsah 2"/>
          <p:cNvSpPr>
            <a:spLocks noGrp="1"/>
          </p:cNvSpPr>
          <p:nvPr>
            <p:ph idx="1"/>
          </p:nvPr>
        </p:nvSpPr>
        <p:spPr>
          <a:xfrm>
            <a:off x="176213" y="938213"/>
            <a:ext cx="8761412" cy="3965575"/>
          </a:xfrm>
        </p:spPr>
        <p:txBody>
          <a:bodyPr/>
          <a:lstStyle/>
          <a:p>
            <a:pPr>
              <a:defRPr/>
            </a:pPr>
            <a:endParaRPr lang="cs-CZ" sz="3600" b="1" dirty="0">
              <a:solidFill>
                <a:srgbClr val="FF0000"/>
              </a:solidFill>
            </a:endParaRPr>
          </a:p>
          <a:p>
            <a:pPr>
              <a:defRPr/>
            </a:pPr>
            <a:r>
              <a:rPr lang="cs-CZ" dirty="0"/>
              <a:t>první aplikace cca za 10 min po přinesení z krevní banky (transfuzní deník, ohřev, transfuzní set..)</a:t>
            </a:r>
          </a:p>
          <a:p>
            <a:pPr>
              <a:defRPr/>
            </a:pPr>
            <a:r>
              <a:rPr lang="cs-CZ" dirty="0"/>
              <a:t>Při dobé koordinaci všechny celé množství podáno cca za hodinu!!! </a:t>
            </a:r>
          </a:p>
          <a:p>
            <a:pPr>
              <a:defRPr/>
            </a:pPr>
            <a:r>
              <a:rPr lang="cs-CZ" dirty="0"/>
              <a:t>Podáno 2 litry tekutiny, která de facto koagulační faktory dále ředí</a:t>
            </a:r>
          </a:p>
          <a:p>
            <a:pPr>
              <a:defRPr/>
            </a:pPr>
            <a:r>
              <a:rPr lang="cs-CZ" dirty="0"/>
              <a:t>40g citrátu sodného</a:t>
            </a:r>
          </a:p>
        </p:txBody>
      </p:sp>
      <p:pic>
        <p:nvPicPr>
          <p:cNvPr id="146436"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03173F0C-37CC-4579-8F10-5495474023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6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t>Korekce spolupůsobících faktorů</a:t>
            </a:r>
          </a:p>
        </p:txBody>
      </p:sp>
      <p:sp>
        <p:nvSpPr>
          <p:cNvPr id="773122" name="Rectangle 2"/>
          <p:cNvSpPr>
            <a:spLocks noGrp="1" noChangeArrowheads="1"/>
          </p:cNvSpPr>
          <p:nvPr>
            <p:ph idx="1"/>
          </p:nvPr>
        </p:nvSpPr>
        <p:spPr>
          <a:xfrm>
            <a:off x="241300" y="1730375"/>
            <a:ext cx="8674100" cy="4448175"/>
          </a:xfrm>
        </p:spPr>
        <p:txBody>
          <a:bodyPr>
            <a:normAutofit fontScale="25000" lnSpcReduction="20000"/>
          </a:bodyPr>
          <a:lstStyle/>
          <a:p>
            <a:pPr eaLnBrk="1" hangingPunct="1">
              <a:defRPr/>
            </a:pPr>
            <a:r>
              <a:rPr lang="cs-CZ" altLang="cs-CZ" sz="9600" b="1" dirty="0"/>
              <a:t>Dosažení </a:t>
            </a:r>
            <a:r>
              <a:rPr lang="cs-CZ" altLang="cs-CZ" sz="9600" b="1" dirty="0">
                <a:solidFill>
                  <a:srgbClr val="03B3BE"/>
                </a:solidFill>
              </a:rPr>
              <a:t>normotermie a léčba acidózy </a:t>
            </a:r>
            <a:r>
              <a:rPr lang="cs-CZ" altLang="cs-CZ" sz="9600" b="1" dirty="0"/>
              <a:t>redukuje krevní ztráty a množství podaných transfúzí</a:t>
            </a:r>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endParaRPr lang="cs-CZ" altLang="cs-CZ" sz="3600" dirty="0"/>
          </a:p>
          <a:p>
            <a:pPr eaLnBrk="1" hangingPunct="1">
              <a:defRPr/>
            </a:pPr>
            <a:r>
              <a:rPr lang="cs-CZ" altLang="cs-CZ" sz="9600" b="1" dirty="0">
                <a:solidFill>
                  <a:srgbClr val="03B3BE"/>
                </a:solidFill>
              </a:rPr>
              <a:t>Erytrocyty</a:t>
            </a:r>
            <a:r>
              <a:rPr lang="cs-CZ" altLang="cs-CZ" sz="9600" b="1" dirty="0"/>
              <a:t>: Hb </a:t>
            </a:r>
            <a:r>
              <a:rPr lang="cs-CZ" altLang="cs-CZ" sz="12800" b="1" dirty="0"/>
              <a:t>70 – 80g/l </a:t>
            </a:r>
          </a:p>
          <a:p>
            <a:pPr marL="0" indent="0" eaLnBrk="1" hangingPunct="1">
              <a:buFont typeface="Wingdings" panose="05000000000000000000" pitchFamily="2" charset="2"/>
              <a:buNone/>
              <a:defRPr/>
            </a:pPr>
            <a:r>
              <a:rPr lang="cs-CZ" altLang="cs-CZ" sz="9600" b="1" dirty="0"/>
              <a:t>    Nejlépe s </a:t>
            </a:r>
            <a:r>
              <a:rPr lang="cs-CZ" altLang="cs-CZ" sz="9600" b="1" dirty="0" err="1"/>
              <a:t>leukodeplecí</a:t>
            </a:r>
            <a:endParaRPr lang="cs-CZ" altLang="cs-CZ" sz="9600" b="1" dirty="0"/>
          </a:p>
          <a:p>
            <a:pPr eaLnBrk="1" hangingPunct="1">
              <a:defRPr/>
            </a:pPr>
            <a:endParaRPr lang="cs-CZ" altLang="cs-CZ" sz="7200" b="1" dirty="0"/>
          </a:p>
          <a:p>
            <a:pPr eaLnBrk="1" hangingPunct="1">
              <a:defRPr/>
            </a:pPr>
            <a:r>
              <a:rPr lang="cs-CZ" altLang="cs-CZ" sz="9600" b="1" dirty="0">
                <a:solidFill>
                  <a:srgbClr val="03B3BE"/>
                </a:solidFill>
              </a:rPr>
              <a:t>Trombocyty</a:t>
            </a:r>
            <a:r>
              <a:rPr lang="cs-CZ" altLang="cs-CZ" sz="9600" b="1" dirty="0"/>
              <a:t>: podání koncentrátu při poklesu pod 50x10⁹</a:t>
            </a:r>
          </a:p>
          <a:p>
            <a:pPr eaLnBrk="1" hangingPunct="1">
              <a:defRPr/>
            </a:pPr>
            <a:endParaRPr lang="cs-CZ" altLang="cs-CZ" sz="9600" b="1" dirty="0"/>
          </a:p>
          <a:p>
            <a:pPr eaLnBrk="1" hangingPunct="1">
              <a:defRPr/>
            </a:pPr>
            <a:r>
              <a:rPr lang="cs-CZ" altLang="cs-CZ" sz="9600" b="1" dirty="0" err="1">
                <a:solidFill>
                  <a:srgbClr val="03B3BE"/>
                </a:solidFill>
              </a:rPr>
              <a:t>rFVIIa</a:t>
            </a:r>
            <a:r>
              <a:rPr lang="cs-CZ" altLang="cs-CZ" sz="9600" b="1" dirty="0">
                <a:solidFill>
                  <a:srgbClr val="03B3BE"/>
                </a:solidFill>
              </a:rPr>
              <a:t> </a:t>
            </a:r>
            <a:r>
              <a:rPr lang="cs-CZ" altLang="cs-CZ" sz="9600" b="1" dirty="0"/>
              <a:t>jako </a:t>
            </a:r>
            <a:r>
              <a:rPr lang="cs-CZ" altLang="cs-CZ" sz="9600" b="1" dirty="0" err="1"/>
              <a:t>ultimum</a:t>
            </a:r>
            <a:r>
              <a:rPr lang="cs-CZ" altLang="cs-CZ" sz="9600" b="1" dirty="0"/>
              <a:t> refugium při pokračujícím krvácení s rizikem provedení hysterektomie</a:t>
            </a:r>
          </a:p>
          <a:p>
            <a:pPr marL="0" indent="0" eaLnBrk="1" hangingPunct="1">
              <a:buFont typeface="Wingdings" panose="05000000000000000000" pitchFamily="2" charset="2"/>
              <a:buNone/>
              <a:defRPr/>
            </a:pPr>
            <a:endParaRPr lang="cs-CZ" altLang="cs-CZ" sz="2800" b="1" dirty="0"/>
          </a:p>
          <a:p>
            <a:pPr eaLnBrk="1" hangingPunct="1">
              <a:defRPr/>
            </a:pPr>
            <a:endParaRPr lang="cs-CZ" altLang="cs-CZ" sz="2800" b="1" dirty="0">
              <a:solidFill>
                <a:srgbClr val="FFFFFF"/>
              </a:solidFill>
            </a:endParaRPr>
          </a:p>
          <a:p>
            <a:pPr eaLnBrk="1" hangingPunct="1">
              <a:defRPr/>
            </a:pPr>
            <a:endParaRPr lang="cs-CZ" altLang="cs-CZ" sz="2800" b="1" dirty="0">
              <a:solidFill>
                <a:srgbClr val="FFFFFF"/>
              </a:solidFill>
            </a:endParaRPr>
          </a:p>
          <a:p>
            <a:pPr eaLnBrk="1" hangingPunct="1">
              <a:defRPr/>
            </a:pPr>
            <a:endParaRPr lang="cs-CZ" altLang="cs-CZ" sz="2800" b="1" dirty="0">
              <a:solidFill>
                <a:srgbClr val="FFFFFF"/>
              </a:solidFill>
            </a:endParaRPr>
          </a:p>
          <a:p>
            <a:pPr marL="0" indent="0" eaLnBrk="1" hangingPunct="1">
              <a:buFont typeface="Wingdings" panose="05000000000000000000" pitchFamily="2" charset="2"/>
              <a:buNone/>
              <a:defRPr/>
            </a:pPr>
            <a:r>
              <a:rPr lang="cs-CZ" altLang="cs-CZ" sz="2800" b="1" dirty="0">
                <a:solidFill>
                  <a:srgbClr val="FFFFFF"/>
                </a:solidFill>
              </a:rPr>
              <a:t>                                                                </a:t>
            </a:r>
            <a:endParaRPr lang="cs-CZ" altLang="cs-CZ" sz="3600" b="1" dirty="0">
              <a:solidFill>
                <a:srgbClr val="FFFFFF"/>
              </a:solidFill>
            </a:endParaRPr>
          </a:p>
          <a:p>
            <a:pPr eaLnBrk="1" hangingPunct="1">
              <a:defRPr/>
            </a:pPr>
            <a:endParaRPr lang="pl-PL" altLang="cs-CZ" sz="3600" b="1" dirty="0"/>
          </a:p>
          <a:p>
            <a:pPr eaLnBrk="1" hangingPunct="1">
              <a:defRPr/>
            </a:pPr>
            <a:endParaRPr lang="pl-PL" altLang="cs-CZ" sz="3600" b="1" dirty="0"/>
          </a:p>
          <a:p>
            <a:pPr eaLnBrk="1" hangingPunct="1">
              <a:defRPr/>
            </a:pPr>
            <a:endParaRPr lang="pl-PL" altLang="cs-CZ" sz="3600" b="1" dirty="0"/>
          </a:p>
          <a:p>
            <a:pPr eaLnBrk="1" hangingPunct="1">
              <a:defRPr/>
            </a:pPr>
            <a:endParaRPr lang="pl-PL" altLang="cs-CZ" sz="3600" b="1" dirty="0"/>
          </a:p>
          <a:p>
            <a:pPr marL="0" indent="0" eaLnBrk="1" hangingPunct="1">
              <a:buFont typeface="Wingdings" panose="05000000000000000000" pitchFamily="2" charset="2"/>
              <a:buNone/>
              <a:defRPr/>
            </a:pPr>
            <a:endParaRPr lang="pl-PL" altLang="cs-CZ" sz="3600" b="1" dirty="0"/>
          </a:p>
          <a:p>
            <a:pPr eaLnBrk="1" hangingPunct="1">
              <a:defRPr/>
            </a:pPr>
            <a:endParaRPr lang="cs-CZ" altLang="cs-CZ" sz="3600" b="1" dirty="0">
              <a:solidFill>
                <a:srgbClr val="FFFFFF"/>
              </a:solidFill>
            </a:endParaRPr>
          </a:p>
          <a:p>
            <a:pPr eaLnBrk="1" hangingPunct="1">
              <a:defRPr/>
            </a:pPr>
            <a:endParaRPr lang="cs-CZ" altLang="cs-CZ" sz="3600" b="1" dirty="0">
              <a:solidFill>
                <a:srgbClr val="FFFFFF"/>
              </a:solidFill>
            </a:endParaRPr>
          </a:p>
          <a:p>
            <a:pPr eaLnBrk="1" hangingPunct="1">
              <a:defRPr/>
            </a:pPr>
            <a:endParaRPr lang="cs-CZ" altLang="cs-CZ" sz="3600" b="1" dirty="0">
              <a:solidFill>
                <a:srgbClr val="FFFFFF"/>
              </a:solidFill>
            </a:endParaRPr>
          </a:p>
          <a:p>
            <a:pPr eaLnBrk="1" hangingPunct="1">
              <a:defRPr/>
            </a:pPr>
            <a:endParaRPr lang="cs-CZ" altLang="cs-CZ" sz="3600" b="1" dirty="0">
              <a:solidFill>
                <a:srgbClr val="FFFFFF"/>
              </a:solidFill>
            </a:endParaRPr>
          </a:p>
          <a:p>
            <a:pPr eaLnBrk="1" hangingPunct="1">
              <a:defRPr/>
            </a:pPr>
            <a:endParaRPr lang="cs-CZ" altLang="cs-CZ" sz="3600" b="1" dirty="0">
              <a:solidFill>
                <a:srgbClr val="FFFFFF"/>
              </a:solidFill>
            </a:endParaRPr>
          </a:p>
          <a:p>
            <a:pPr eaLnBrk="1" hangingPunct="1">
              <a:defRPr/>
            </a:pPr>
            <a:endParaRPr lang="cs-CZ" altLang="cs-CZ" sz="3600" b="1" dirty="0">
              <a:solidFill>
                <a:srgbClr val="FFFFFF"/>
              </a:solidFill>
            </a:endParaRPr>
          </a:p>
        </p:txBody>
      </p:sp>
      <p:pic>
        <p:nvPicPr>
          <p:cNvPr id="147460"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2209800"/>
            <a:ext cx="24717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59138"/>
            <a:ext cx="201295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Zvuk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4BFE597A-93E2-41E0-8A1F-C0C266D35C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456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pPr eaLnBrk="1" hangingPunct="1">
              <a:defRPr/>
            </a:pPr>
            <a:r>
              <a:rPr lang="cs-CZ" altLang="cs-CZ"/>
              <a:t>Osnova</a:t>
            </a:r>
          </a:p>
        </p:txBody>
      </p:sp>
      <p:sp>
        <p:nvSpPr>
          <p:cNvPr id="431107" name="Rectangle 3"/>
          <p:cNvSpPr>
            <a:spLocks noGrp="1" noChangeArrowheads="1"/>
          </p:cNvSpPr>
          <p:nvPr>
            <p:ph type="body" idx="1"/>
          </p:nvPr>
        </p:nvSpPr>
        <p:spPr/>
        <p:txBody>
          <a:bodyPr/>
          <a:lstStyle/>
          <a:p>
            <a:pPr eaLnBrk="1" hangingPunct="1">
              <a:lnSpc>
                <a:spcPct val="90000"/>
              </a:lnSpc>
              <a:defRPr/>
            </a:pPr>
            <a:r>
              <a:rPr lang="cs-CZ" altLang="cs-CZ" dirty="0"/>
              <a:t>právní otázky, mortalita..</a:t>
            </a:r>
          </a:p>
          <a:p>
            <a:pPr eaLnBrk="1" hangingPunct="1">
              <a:lnSpc>
                <a:spcPct val="90000"/>
              </a:lnSpc>
              <a:defRPr/>
            </a:pPr>
            <a:r>
              <a:rPr lang="cs-CZ" altLang="cs-CZ" sz="4000" dirty="0">
                <a:solidFill>
                  <a:srgbClr val="FFFFFF"/>
                </a:solidFill>
              </a:rPr>
              <a:t>fyziologické změny v těhotenství </a:t>
            </a:r>
          </a:p>
          <a:p>
            <a:pPr eaLnBrk="1" hangingPunct="1">
              <a:lnSpc>
                <a:spcPct val="90000"/>
              </a:lnSpc>
              <a:defRPr/>
            </a:pPr>
            <a:r>
              <a:rPr lang="cs-CZ" altLang="cs-CZ" dirty="0"/>
              <a:t>OHSS</a:t>
            </a:r>
          </a:p>
          <a:p>
            <a:pPr eaLnBrk="1" hangingPunct="1">
              <a:lnSpc>
                <a:spcPct val="90000"/>
              </a:lnSpc>
              <a:defRPr/>
            </a:pPr>
            <a:r>
              <a:rPr lang="cs-CZ" altLang="cs-CZ" dirty="0"/>
              <a:t>preeklampsie, eklampsie, HELLP </a:t>
            </a:r>
            <a:r>
              <a:rPr lang="cs-CZ" altLang="cs-CZ" dirty="0" err="1"/>
              <a:t>sy</a:t>
            </a:r>
            <a:endParaRPr lang="cs-CZ" altLang="cs-CZ" dirty="0"/>
          </a:p>
          <a:p>
            <a:pPr eaLnBrk="1" hangingPunct="1">
              <a:lnSpc>
                <a:spcPct val="90000"/>
              </a:lnSpc>
              <a:defRPr/>
            </a:pPr>
            <a:r>
              <a:rPr lang="cs-CZ" altLang="cs-CZ" dirty="0"/>
              <a:t>TEN a prevence</a:t>
            </a:r>
          </a:p>
          <a:p>
            <a:pPr eaLnBrk="1" hangingPunct="1">
              <a:lnSpc>
                <a:spcPct val="90000"/>
              </a:lnSpc>
              <a:defRPr/>
            </a:pPr>
            <a:r>
              <a:rPr lang="cs-CZ" altLang="cs-CZ" dirty="0"/>
              <a:t>embolie plodovou vodou</a:t>
            </a:r>
          </a:p>
          <a:p>
            <a:pPr eaLnBrk="1" hangingPunct="1">
              <a:lnSpc>
                <a:spcPct val="90000"/>
              </a:lnSpc>
              <a:defRPr/>
            </a:pPr>
            <a:r>
              <a:rPr lang="cs-CZ" altLang="cs-CZ" dirty="0"/>
              <a:t>trauma</a:t>
            </a:r>
          </a:p>
          <a:p>
            <a:pPr eaLnBrk="1" hangingPunct="1">
              <a:lnSpc>
                <a:spcPct val="90000"/>
              </a:lnSpc>
              <a:defRPr/>
            </a:pPr>
            <a:endParaRPr lang="cs-CZ" altLang="cs-CZ" dirty="0"/>
          </a:p>
          <a:p>
            <a:pPr eaLnBrk="1" hangingPunct="1">
              <a:lnSpc>
                <a:spcPct val="90000"/>
              </a:lnSpc>
              <a:defRPr/>
            </a:pPr>
            <a:endParaRPr lang="cs-CZ" altLang="cs-CZ" dirty="0"/>
          </a:p>
        </p:txBody>
      </p:sp>
      <p:pic>
        <p:nvPicPr>
          <p:cNvPr id="1946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E195F70-AD11-4EDD-9733-7DCAA4E9F2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body" idx="1"/>
          </p:nvPr>
        </p:nvSpPr>
        <p:spPr>
          <a:xfrm>
            <a:off x="228600" y="1184275"/>
            <a:ext cx="9144000" cy="5673725"/>
          </a:xfrm>
        </p:spPr>
        <p:txBody>
          <a:bodyPr/>
          <a:lstStyle/>
          <a:p>
            <a:pPr eaLnBrk="1" hangingPunct="1">
              <a:buFont typeface="Wingdings" panose="05000000000000000000" pitchFamily="2" charset="2"/>
              <a:buNone/>
              <a:defRPr/>
            </a:pPr>
            <a:r>
              <a:rPr lang="cs-CZ" altLang="cs-CZ" sz="3600" b="1" dirty="0"/>
              <a:t>1. </a:t>
            </a:r>
            <a:r>
              <a:rPr lang="cs-CZ" altLang="cs-CZ" sz="3600" b="1" dirty="0">
                <a:solidFill>
                  <a:srgbClr val="FFFFFF"/>
                </a:solidFill>
              </a:rPr>
              <a:t>odhad </a:t>
            </a:r>
            <a:r>
              <a:rPr lang="cs-CZ" altLang="cs-CZ" sz="3600" b="1" dirty="0"/>
              <a:t>krevní ztráty </a:t>
            </a:r>
          </a:p>
          <a:p>
            <a:pPr eaLnBrk="1" hangingPunct="1">
              <a:buFont typeface="Wingdings" panose="05000000000000000000" pitchFamily="2" charset="2"/>
              <a:buNone/>
              <a:defRPr/>
            </a:pPr>
            <a:r>
              <a:rPr lang="cs-CZ" altLang="cs-CZ" sz="3600" b="1" dirty="0"/>
              <a:t>2. </a:t>
            </a:r>
            <a:r>
              <a:rPr lang="cs-CZ" altLang="cs-CZ" sz="3600" b="1" dirty="0">
                <a:solidFill>
                  <a:srgbClr val="FFFFFF"/>
                </a:solidFill>
              </a:rPr>
              <a:t>příčina a identifikace </a:t>
            </a:r>
            <a:r>
              <a:rPr lang="cs-CZ" altLang="cs-CZ" sz="3600" b="1" dirty="0"/>
              <a:t>zdroje </a:t>
            </a:r>
          </a:p>
          <a:p>
            <a:pPr eaLnBrk="1" hangingPunct="1">
              <a:buFont typeface="Wingdings" panose="05000000000000000000" pitchFamily="2" charset="2"/>
              <a:buNone/>
              <a:defRPr/>
            </a:pPr>
            <a:r>
              <a:rPr lang="cs-CZ" altLang="cs-CZ" sz="3600" b="1" dirty="0"/>
              <a:t>3. léčba:</a:t>
            </a:r>
          </a:p>
          <a:p>
            <a:pPr eaLnBrk="1" hangingPunct="1">
              <a:buFont typeface="Wingdings" panose="05000000000000000000" pitchFamily="2" charset="2"/>
              <a:buNone/>
              <a:defRPr/>
            </a:pPr>
            <a:r>
              <a:rPr lang="cs-CZ" altLang="cs-CZ" sz="3600" b="1" dirty="0"/>
              <a:t>→ </a:t>
            </a:r>
            <a:r>
              <a:rPr lang="cs-CZ" altLang="cs-CZ" sz="3600" b="1" dirty="0" err="1">
                <a:solidFill>
                  <a:srgbClr val="FFFFFF"/>
                </a:solidFill>
              </a:rPr>
              <a:t>uterotonika</a:t>
            </a:r>
            <a:endParaRPr lang="cs-CZ" altLang="cs-CZ" sz="3600" b="1" dirty="0">
              <a:solidFill>
                <a:srgbClr val="FFFFFF"/>
              </a:solidFill>
            </a:endParaRPr>
          </a:p>
          <a:p>
            <a:pPr eaLnBrk="1" hangingPunct="1">
              <a:buFont typeface="Wingdings" panose="05000000000000000000" pitchFamily="2" charset="2"/>
              <a:buNone/>
              <a:defRPr/>
            </a:pPr>
            <a:r>
              <a:rPr lang="cs-CZ" altLang="cs-CZ" sz="3600" b="1" dirty="0"/>
              <a:t>....... → </a:t>
            </a:r>
            <a:r>
              <a:rPr lang="cs-CZ" altLang="cs-CZ" sz="3600" b="1" dirty="0" err="1">
                <a:solidFill>
                  <a:srgbClr val="FFFFFF"/>
                </a:solidFill>
              </a:rPr>
              <a:t>Bakriho</a:t>
            </a:r>
            <a:r>
              <a:rPr lang="cs-CZ" altLang="cs-CZ" sz="3600" b="1" dirty="0">
                <a:solidFill>
                  <a:srgbClr val="FFFFFF"/>
                </a:solidFill>
              </a:rPr>
              <a:t> </a:t>
            </a:r>
            <a:r>
              <a:rPr lang="cs-CZ" altLang="cs-CZ" sz="3600" b="1" dirty="0"/>
              <a:t>katetr</a:t>
            </a:r>
          </a:p>
          <a:p>
            <a:pPr eaLnBrk="1" hangingPunct="1">
              <a:buFont typeface="Wingdings" panose="05000000000000000000" pitchFamily="2" charset="2"/>
              <a:buNone/>
              <a:defRPr/>
            </a:pPr>
            <a:r>
              <a:rPr lang="cs-CZ" altLang="cs-CZ" sz="3600" b="1" dirty="0"/>
              <a:t>..................→ </a:t>
            </a:r>
            <a:r>
              <a:rPr lang="cs-CZ" altLang="cs-CZ" sz="3600" b="1" dirty="0">
                <a:solidFill>
                  <a:srgbClr val="FFFFFF"/>
                </a:solidFill>
              </a:rPr>
              <a:t>embolizace </a:t>
            </a:r>
          </a:p>
          <a:p>
            <a:pPr eaLnBrk="1" hangingPunct="1">
              <a:buFont typeface="Wingdings" panose="05000000000000000000" pitchFamily="2" charset="2"/>
              <a:buNone/>
              <a:defRPr/>
            </a:pPr>
            <a:r>
              <a:rPr lang="cs-CZ" altLang="cs-CZ" sz="3600" b="1" dirty="0"/>
              <a:t>                           nebo </a:t>
            </a:r>
            <a:r>
              <a:rPr lang="cs-CZ" altLang="cs-CZ" sz="3600" b="1" dirty="0">
                <a:solidFill>
                  <a:srgbClr val="FFFFFF"/>
                </a:solidFill>
              </a:rPr>
              <a:t>B-Lynch  </a:t>
            </a:r>
          </a:p>
          <a:p>
            <a:pPr eaLnBrk="1" hangingPunct="1">
              <a:buFont typeface="Wingdings" panose="05000000000000000000" pitchFamily="2" charset="2"/>
              <a:buNone/>
              <a:defRPr/>
            </a:pPr>
            <a:r>
              <a:rPr lang="cs-CZ" altLang="cs-CZ" sz="3600" b="1" dirty="0"/>
              <a:t>                           nebo  </a:t>
            </a:r>
            <a:r>
              <a:rPr lang="cs-CZ" altLang="cs-CZ" sz="3600" b="1" dirty="0" err="1">
                <a:solidFill>
                  <a:srgbClr val="FFFFFF"/>
                </a:solidFill>
              </a:rPr>
              <a:t>devaskularizace</a:t>
            </a:r>
            <a:endParaRPr lang="cs-CZ" altLang="cs-CZ" sz="3600" b="1" dirty="0">
              <a:solidFill>
                <a:srgbClr val="FFFFFF"/>
              </a:solidFill>
            </a:endParaRPr>
          </a:p>
          <a:p>
            <a:pPr eaLnBrk="1" hangingPunct="1">
              <a:buFont typeface="Wingdings" panose="05000000000000000000" pitchFamily="2" charset="2"/>
              <a:buNone/>
              <a:defRPr/>
            </a:pPr>
            <a:endParaRPr lang="cs-CZ" altLang="cs-CZ" sz="3600" b="1" dirty="0"/>
          </a:p>
          <a:p>
            <a:pPr eaLnBrk="1" hangingPunct="1">
              <a:defRPr/>
            </a:pPr>
            <a:endParaRPr lang="cs-CZ" altLang="cs-CZ" sz="3600" b="1" dirty="0"/>
          </a:p>
          <a:p>
            <a:pPr eaLnBrk="1" hangingPunct="1">
              <a:defRPr/>
            </a:pPr>
            <a:endParaRPr lang="cs-CZ" altLang="cs-CZ" sz="3600" b="1" dirty="0"/>
          </a:p>
        </p:txBody>
      </p:sp>
      <p:sp>
        <p:nvSpPr>
          <p:cNvPr id="778243" name="Rectangle 3"/>
          <p:cNvSpPr>
            <a:spLocks noGrp="1" noChangeArrowheads="1"/>
          </p:cNvSpPr>
          <p:nvPr>
            <p:ph type="title"/>
          </p:nvPr>
        </p:nvSpPr>
        <p:spPr>
          <a:xfrm>
            <a:off x="304800" y="304800"/>
            <a:ext cx="7391400" cy="506413"/>
          </a:xfrm>
        </p:spPr>
        <p:txBody>
          <a:bodyPr/>
          <a:lstStyle/>
          <a:p>
            <a:pPr eaLnBrk="1" hangingPunct="1">
              <a:defRPr/>
            </a:pPr>
            <a:r>
              <a:rPr lang="cs-CZ" altLang="cs-CZ" sz="4800" b="1">
                <a:solidFill>
                  <a:srgbClr val="FF0000"/>
                </a:solidFill>
              </a:rPr>
              <a:t>GYNEKOLOG   </a:t>
            </a:r>
            <a:r>
              <a:rPr lang="cs-CZ" altLang="cs-CZ" sz="4800" b="1">
                <a:solidFill>
                  <a:srgbClr val="FF0000"/>
                </a:solidFill>
                <a:sym typeface="Wingdings" pitchFamily="2" charset="2"/>
              </a:rPr>
              <a:t></a:t>
            </a:r>
            <a:endParaRPr lang="cs-CZ" altLang="cs-CZ" sz="4800" b="1">
              <a:solidFill>
                <a:srgbClr val="FF0000"/>
              </a:solidFill>
            </a:endParaRPr>
          </a:p>
        </p:txBody>
      </p:sp>
      <p:pic>
        <p:nvPicPr>
          <p:cNvPr id="148484"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93B7C29-8C5B-4A34-A740-356209DB89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62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78243"/>
                                        </p:tgtEl>
                                        <p:attrNameLst>
                                          <p:attrName>style.visibility</p:attrName>
                                        </p:attrNameLst>
                                      </p:cBhvr>
                                      <p:to>
                                        <p:strVal val="visible"/>
                                      </p:to>
                                    </p:set>
                                    <p:animEffect transition="in" filter="fade">
                                      <p:cBhvr>
                                        <p:cTn id="9" dur="2000"/>
                                        <p:tgtEl>
                                          <p:spTgt spid="7782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7824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p:txBody>
          <a:bodyPr/>
          <a:lstStyle/>
          <a:p>
            <a:pPr eaLnBrk="1" hangingPunct="1">
              <a:defRPr/>
            </a:pPr>
            <a:r>
              <a:rPr lang="cs-CZ" altLang="cs-CZ" sz="4800" b="1" dirty="0">
                <a:solidFill>
                  <a:srgbClr val="FF0000"/>
                </a:solidFill>
              </a:rPr>
              <a:t>Anesteziolog - </a:t>
            </a:r>
            <a:r>
              <a:rPr lang="cs-CZ" altLang="cs-CZ" sz="4800" b="1" dirty="0" err="1">
                <a:solidFill>
                  <a:srgbClr val="FF0000"/>
                </a:solidFill>
              </a:rPr>
              <a:t>intenzivista</a:t>
            </a:r>
            <a:r>
              <a:rPr lang="cs-CZ" altLang="cs-CZ" sz="4800" b="1" dirty="0">
                <a:solidFill>
                  <a:srgbClr val="FF0000"/>
                </a:solidFill>
              </a:rPr>
              <a:t> </a:t>
            </a:r>
            <a:r>
              <a:rPr lang="cs-CZ" altLang="cs-CZ" sz="4800" b="1" dirty="0">
                <a:solidFill>
                  <a:srgbClr val="FF0000"/>
                </a:solidFill>
                <a:sym typeface="Wingdings" pitchFamily="2" charset="2"/>
              </a:rPr>
              <a:t></a:t>
            </a:r>
          </a:p>
        </p:txBody>
      </p:sp>
      <p:sp>
        <p:nvSpPr>
          <p:cNvPr id="809987"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cs-CZ" altLang="cs-CZ" b="1" dirty="0">
                <a:solidFill>
                  <a:srgbClr val="FF0000"/>
                </a:solidFill>
              </a:rPr>
              <a:t>1 </a:t>
            </a:r>
            <a:r>
              <a:rPr lang="cs-CZ" altLang="cs-CZ" b="1" dirty="0"/>
              <a:t>Úprava</a:t>
            </a:r>
            <a:r>
              <a:rPr lang="cs-CZ" altLang="cs-CZ" b="1" dirty="0">
                <a:solidFill>
                  <a:srgbClr val="FFFFFF"/>
                </a:solidFill>
              </a:rPr>
              <a:t> homeostázy: </a:t>
            </a:r>
            <a:r>
              <a:rPr lang="cs-CZ" altLang="cs-CZ" b="1" dirty="0"/>
              <a:t>monitorace, odběry, vstupy,</a:t>
            </a:r>
            <a:r>
              <a:rPr lang="cs-CZ" altLang="cs-CZ" b="1" dirty="0">
                <a:solidFill>
                  <a:srgbClr val="FFFFFF"/>
                </a:solidFill>
              </a:rPr>
              <a:t> </a:t>
            </a:r>
            <a:r>
              <a:rPr lang="cs-CZ" altLang="cs-CZ" b="1" dirty="0"/>
              <a:t>O2</a:t>
            </a:r>
            <a:r>
              <a:rPr lang="cs-CZ" altLang="cs-CZ" b="1" dirty="0">
                <a:solidFill>
                  <a:srgbClr val="FFFFFF"/>
                </a:solidFill>
              </a:rPr>
              <a:t> </a:t>
            </a:r>
            <a:r>
              <a:rPr lang="cs-CZ" altLang="cs-CZ" b="1" dirty="0"/>
              <a:t>, doplnění objemu, KCHA</a:t>
            </a:r>
          </a:p>
          <a:p>
            <a:pPr eaLnBrk="1" hangingPunct="1">
              <a:lnSpc>
                <a:spcPct val="90000"/>
              </a:lnSpc>
              <a:buFont typeface="Wingdings" panose="05000000000000000000" pitchFamily="2" charset="2"/>
              <a:buNone/>
              <a:defRPr/>
            </a:pPr>
            <a:r>
              <a:rPr lang="cs-CZ" altLang="cs-CZ" b="1" dirty="0">
                <a:solidFill>
                  <a:srgbClr val="FF0000"/>
                </a:solidFill>
              </a:rPr>
              <a:t>2</a:t>
            </a:r>
            <a:r>
              <a:rPr lang="cs-CZ" altLang="cs-CZ" b="1" dirty="0"/>
              <a:t>  </a:t>
            </a:r>
            <a:r>
              <a:rPr lang="cs-CZ" altLang="cs-CZ" b="1" dirty="0">
                <a:solidFill>
                  <a:schemeClr val="bg1">
                    <a:lumMod val="20000"/>
                    <a:lumOff val="80000"/>
                  </a:schemeClr>
                </a:solidFill>
              </a:rPr>
              <a:t>Kyselina </a:t>
            </a:r>
            <a:r>
              <a:rPr lang="cs-CZ" altLang="cs-CZ" b="1" dirty="0" err="1">
                <a:solidFill>
                  <a:schemeClr val="bg1">
                    <a:lumMod val="20000"/>
                    <a:lumOff val="80000"/>
                  </a:schemeClr>
                </a:solidFill>
              </a:rPr>
              <a:t>tranexamová</a:t>
            </a:r>
            <a:r>
              <a:rPr lang="cs-CZ" altLang="cs-CZ" b="1" dirty="0">
                <a:solidFill>
                  <a:schemeClr val="bg1">
                    <a:lumMod val="20000"/>
                    <a:lumOff val="80000"/>
                  </a:schemeClr>
                </a:solidFill>
              </a:rPr>
              <a:t>  </a:t>
            </a:r>
            <a:r>
              <a:rPr lang="cs-CZ" altLang="cs-CZ" sz="3600" b="1" dirty="0">
                <a:solidFill>
                  <a:schemeClr val="bg1">
                    <a:lumMod val="20000"/>
                    <a:lumOff val="80000"/>
                  </a:schemeClr>
                </a:solidFill>
              </a:rPr>
              <a:t>1g </a:t>
            </a:r>
            <a:r>
              <a:rPr lang="cs-CZ" altLang="cs-CZ" sz="3600" b="1" dirty="0" err="1">
                <a:solidFill>
                  <a:schemeClr val="bg1">
                    <a:lumMod val="20000"/>
                    <a:lumOff val="80000"/>
                  </a:schemeClr>
                </a:solidFill>
              </a:rPr>
              <a:t>iv</a:t>
            </a:r>
            <a:endParaRPr lang="cs-CZ" altLang="cs-CZ" sz="3600" b="1" dirty="0">
              <a:solidFill>
                <a:schemeClr val="bg1">
                  <a:lumMod val="20000"/>
                  <a:lumOff val="80000"/>
                </a:schemeClr>
              </a:solidFill>
            </a:endParaRPr>
          </a:p>
          <a:p>
            <a:pPr eaLnBrk="1" hangingPunct="1">
              <a:lnSpc>
                <a:spcPct val="90000"/>
              </a:lnSpc>
              <a:buFont typeface="Wingdings" panose="05000000000000000000" pitchFamily="2" charset="2"/>
              <a:buNone/>
              <a:defRPr/>
            </a:pPr>
            <a:r>
              <a:rPr lang="cs-CZ" altLang="cs-CZ" b="1" dirty="0">
                <a:solidFill>
                  <a:srgbClr val="FF0000"/>
                </a:solidFill>
              </a:rPr>
              <a:t>3</a:t>
            </a:r>
            <a:r>
              <a:rPr lang="cs-CZ" altLang="cs-CZ" b="1" dirty="0">
                <a:solidFill>
                  <a:srgbClr val="FFFFFF"/>
                </a:solidFill>
              </a:rPr>
              <a:t>  Ca </a:t>
            </a:r>
            <a:r>
              <a:rPr lang="cs-CZ" altLang="cs-CZ" b="1" dirty="0"/>
              <a:t>ionizované </a:t>
            </a:r>
            <a:r>
              <a:rPr lang="cs-CZ" altLang="cs-CZ" b="1" dirty="0">
                <a:solidFill>
                  <a:schemeClr val="tx2">
                    <a:lumMod val="75000"/>
                  </a:schemeClr>
                </a:solidFill>
              </a:rPr>
              <a:t>nad 1mmol/l  </a:t>
            </a:r>
            <a:r>
              <a:rPr lang="cs-CZ" altLang="cs-CZ" sz="2000" b="1" dirty="0">
                <a:solidFill>
                  <a:schemeClr val="bg1">
                    <a:lumMod val="20000"/>
                    <a:lumOff val="80000"/>
                  </a:schemeClr>
                </a:solidFill>
              </a:rPr>
              <a:t>(prakticky 20ml v infuzi)</a:t>
            </a:r>
          </a:p>
          <a:p>
            <a:pPr eaLnBrk="1" hangingPunct="1">
              <a:lnSpc>
                <a:spcPct val="90000"/>
              </a:lnSpc>
              <a:buFont typeface="Wingdings" panose="05000000000000000000" pitchFamily="2" charset="2"/>
              <a:buNone/>
              <a:defRPr/>
            </a:pPr>
            <a:r>
              <a:rPr lang="cs-CZ" altLang="cs-CZ" b="1" dirty="0">
                <a:solidFill>
                  <a:srgbClr val="FF0000"/>
                </a:solidFill>
              </a:rPr>
              <a:t>4 </a:t>
            </a:r>
            <a:r>
              <a:rPr lang="pl-PL" altLang="cs-CZ" b="1" dirty="0">
                <a:solidFill>
                  <a:srgbClr val="FF0000"/>
                </a:solidFill>
              </a:rPr>
              <a:t> </a:t>
            </a:r>
            <a:r>
              <a:rPr lang="pl-PL" altLang="cs-CZ" b="1" dirty="0">
                <a:solidFill>
                  <a:schemeClr val="bg1">
                    <a:lumMod val="20000"/>
                    <a:lumOff val="80000"/>
                  </a:schemeClr>
                </a:solidFill>
              </a:rPr>
              <a:t>Fibrinogen </a:t>
            </a:r>
            <a:r>
              <a:rPr lang="pl-PL" altLang="cs-CZ" sz="3600" b="1" dirty="0">
                <a:solidFill>
                  <a:schemeClr val="bg1">
                    <a:lumMod val="20000"/>
                    <a:lumOff val="80000"/>
                  </a:schemeClr>
                </a:solidFill>
              </a:rPr>
              <a:t>4g iv </a:t>
            </a:r>
            <a:r>
              <a:rPr lang="pl-PL" altLang="cs-CZ" b="1" dirty="0">
                <a:solidFill>
                  <a:srgbClr val="FF0000"/>
                </a:solidFill>
              </a:rPr>
              <a:t>(min 2g/l)</a:t>
            </a:r>
          </a:p>
          <a:p>
            <a:pPr eaLnBrk="1" hangingPunct="1">
              <a:lnSpc>
                <a:spcPct val="90000"/>
              </a:lnSpc>
              <a:buFont typeface="Wingdings" panose="05000000000000000000" pitchFamily="2" charset="2"/>
              <a:buNone/>
              <a:defRPr/>
            </a:pPr>
            <a:r>
              <a:rPr lang="pl-PL" altLang="cs-CZ" b="1" dirty="0">
                <a:solidFill>
                  <a:srgbClr val="FF0000"/>
                </a:solidFill>
              </a:rPr>
              <a:t>5  </a:t>
            </a:r>
            <a:r>
              <a:rPr lang="pl-PL" altLang="cs-CZ" b="1" dirty="0">
                <a:solidFill>
                  <a:schemeClr val="bg1">
                    <a:lumMod val="20000"/>
                    <a:lumOff val="80000"/>
                  </a:schemeClr>
                </a:solidFill>
              </a:rPr>
              <a:t>Hb </a:t>
            </a:r>
            <a:r>
              <a:rPr lang="pl-PL" altLang="cs-CZ" b="1" dirty="0">
                <a:solidFill>
                  <a:schemeClr val="tx2">
                    <a:lumMod val="75000"/>
                  </a:schemeClr>
                </a:solidFill>
              </a:rPr>
              <a:t>nad 70g/l</a:t>
            </a:r>
            <a:r>
              <a:rPr lang="pl-PL" altLang="cs-CZ" b="1" dirty="0">
                <a:solidFill>
                  <a:schemeClr val="bg1">
                    <a:lumMod val="20000"/>
                    <a:lumOff val="80000"/>
                  </a:schemeClr>
                </a:solidFill>
              </a:rPr>
              <a:t>, trombo </a:t>
            </a:r>
            <a:r>
              <a:rPr lang="pl-PL" altLang="cs-CZ" b="1" dirty="0">
                <a:solidFill>
                  <a:schemeClr val="tx2">
                    <a:lumMod val="75000"/>
                  </a:schemeClr>
                </a:solidFill>
              </a:rPr>
              <a:t>nad 50x10⁹</a:t>
            </a:r>
            <a:endParaRPr lang="cs-CZ" altLang="cs-CZ" b="1" dirty="0">
              <a:solidFill>
                <a:schemeClr val="tx2">
                  <a:lumMod val="75000"/>
                </a:schemeClr>
              </a:solidFill>
            </a:endParaRPr>
          </a:p>
          <a:p>
            <a:pPr eaLnBrk="1" hangingPunct="1">
              <a:lnSpc>
                <a:spcPct val="90000"/>
              </a:lnSpc>
              <a:buFont typeface="Wingdings" panose="05000000000000000000" pitchFamily="2" charset="2"/>
              <a:buNone/>
              <a:defRPr/>
            </a:pPr>
            <a:r>
              <a:rPr lang="cs-CZ" altLang="cs-CZ" b="1" dirty="0">
                <a:solidFill>
                  <a:srgbClr val="FF0000"/>
                </a:solidFill>
              </a:rPr>
              <a:t>5 </a:t>
            </a:r>
            <a:r>
              <a:rPr lang="cs-CZ" altLang="cs-CZ" b="1" dirty="0"/>
              <a:t>korekce </a:t>
            </a:r>
            <a:r>
              <a:rPr lang="cs-CZ" altLang="cs-CZ" b="1" dirty="0" err="1">
                <a:solidFill>
                  <a:srgbClr val="FFFFFF"/>
                </a:solidFill>
              </a:rPr>
              <a:t>acidosy</a:t>
            </a:r>
            <a:r>
              <a:rPr lang="cs-CZ" altLang="cs-CZ" b="1" dirty="0">
                <a:solidFill>
                  <a:srgbClr val="FFFFFF"/>
                </a:solidFill>
              </a:rPr>
              <a:t> a hypotermie</a:t>
            </a:r>
          </a:p>
          <a:p>
            <a:pPr eaLnBrk="1" hangingPunct="1">
              <a:lnSpc>
                <a:spcPct val="90000"/>
              </a:lnSpc>
              <a:buFont typeface="Wingdings" panose="05000000000000000000" pitchFamily="2" charset="2"/>
              <a:buNone/>
              <a:defRPr/>
            </a:pPr>
            <a:r>
              <a:rPr lang="cs-CZ" altLang="cs-CZ" b="1" dirty="0">
                <a:solidFill>
                  <a:srgbClr val="FF0000"/>
                </a:solidFill>
              </a:rPr>
              <a:t>7</a:t>
            </a:r>
            <a:r>
              <a:rPr lang="cs-CZ" altLang="cs-CZ" b="1" dirty="0">
                <a:solidFill>
                  <a:srgbClr val="FFFFFF"/>
                </a:solidFill>
              </a:rPr>
              <a:t> </a:t>
            </a:r>
            <a:r>
              <a:rPr lang="cs-CZ" altLang="cs-CZ" b="1" dirty="0" err="1">
                <a:solidFill>
                  <a:srgbClr val="FFFFFF"/>
                </a:solidFill>
              </a:rPr>
              <a:t>rFVIIa</a:t>
            </a:r>
            <a:r>
              <a:rPr lang="cs-CZ" altLang="cs-CZ" b="1" dirty="0"/>
              <a:t> při selhání léčby</a:t>
            </a:r>
          </a:p>
          <a:p>
            <a:pPr eaLnBrk="1" hangingPunct="1">
              <a:lnSpc>
                <a:spcPct val="90000"/>
              </a:lnSpc>
              <a:defRPr/>
            </a:pPr>
            <a:endParaRPr lang="cs-CZ" altLang="cs-CZ" sz="2800" dirty="0"/>
          </a:p>
        </p:txBody>
      </p:sp>
      <p:pic>
        <p:nvPicPr>
          <p:cNvPr id="14950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37C7E5D-C2B3-4B07-9800-EA50CF64EF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2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Právní důsledky komplikace v průběhu gravidity - porodu</a:t>
            </a:r>
          </a:p>
        </p:txBody>
      </p:sp>
      <p:sp>
        <p:nvSpPr>
          <p:cNvPr id="3" name="Zástupný symbol pro obsah 2"/>
          <p:cNvSpPr>
            <a:spLocks noGrp="1"/>
          </p:cNvSpPr>
          <p:nvPr>
            <p:ph idx="1"/>
          </p:nvPr>
        </p:nvSpPr>
        <p:spPr/>
        <p:txBody>
          <a:bodyPr/>
          <a:lstStyle/>
          <a:p>
            <a:pPr>
              <a:defRPr/>
            </a:pPr>
            <a:r>
              <a:rPr lang="cs-CZ" dirty="0"/>
              <a:t>Nácvik krizových situací</a:t>
            </a:r>
          </a:p>
          <a:p>
            <a:pPr>
              <a:defRPr/>
            </a:pPr>
            <a:r>
              <a:rPr lang="cs-CZ" dirty="0"/>
              <a:t>Při stresové situaci vyčlenit osobu, která zapisuje podané medikamenty</a:t>
            </a:r>
          </a:p>
          <a:p>
            <a:pPr>
              <a:defRPr/>
            </a:pPr>
            <a:r>
              <a:rPr lang="cs-CZ" dirty="0"/>
              <a:t>Veškerá dokumentace vedena pravdivě, ale velmi pečlivě</a:t>
            </a:r>
          </a:p>
          <a:p>
            <a:pPr>
              <a:defRPr/>
            </a:pPr>
            <a:r>
              <a:rPr lang="cs-CZ" dirty="0"/>
              <a:t>Při selhání léčby lze </a:t>
            </a:r>
          </a:p>
          <a:p>
            <a:pPr marL="0" indent="0">
              <a:buFont typeface="Wingdings" panose="05000000000000000000" pitchFamily="2" charset="2"/>
              <a:buNone/>
              <a:defRPr/>
            </a:pPr>
            <a:r>
              <a:rPr lang="cs-CZ" dirty="0"/>
              <a:t>očekávat soudní spor</a:t>
            </a:r>
          </a:p>
          <a:p>
            <a:pPr>
              <a:defRPr/>
            </a:pPr>
            <a:endParaRPr lang="cs-CZ" dirty="0"/>
          </a:p>
          <a:p>
            <a:pPr marL="0" indent="0">
              <a:buFont typeface="Wingdings" panose="05000000000000000000" pitchFamily="2" charset="2"/>
              <a:buNone/>
              <a:defRPr/>
            </a:pPr>
            <a:endParaRPr lang="cs-CZ" dirty="0"/>
          </a:p>
        </p:txBody>
      </p:sp>
      <p:pic>
        <p:nvPicPr>
          <p:cNvPr id="150532"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1021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Zvuk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225585DC-14F9-46C8-8C7D-345D0A1BD2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1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idx="4294967295"/>
          </p:nvPr>
        </p:nvSpPr>
        <p:spPr/>
        <p:txBody>
          <a:bodyPr/>
          <a:lstStyle/>
          <a:p>
            <a:pPr eaLnBrk="1" hangingPunct="1">
              <a:defRPr/>
            </a:pPr>
            <a:r>
              <a:rPr lang="cs-CZ" sz="4800" b="1">
                <a:solidFill>
                  <a:srgbClr val="FF0000"/>
                </a:solidFill>
              </a:rPr>
              <a:t>Motto: Porod  je</a:t>
            </a:r>
          </a:p>
        </p:txBody>
      </p:sp>
      <p:sp>
        <p:nvSpPr>
          <p:cNvPr id="901123" name="Rectangle 3"/>
          <p:cNvSpPr>
            <a:spLocks noGrp="1" noChangeArrowheads="1"/>
          </p:cNvSpPr>
          <p:nvPr>
            <p:ph type="body" idx="4294967295"/>
          </p:nvPr>
        </p:nvSpPr>
        <p:spPr>
          <a:xfrm>
            <a:off x="609600" y="1295400"/>
            <a:ext cx="8229600" cy="4530725"/>
          </a:xfrm>
        </p:spPr>
        <p:txBody>
          <a:bodyPr/>
          <a:lstStyle/>
          <a:p>
            <a:pPr eaLnBrk="1" hangingPunct="1">
              <a:lnSpc>
                <a:spcPct val="90000"/>
              </a:lnSpc>
              <a:buFont typeface="Wingdings" panose="05000000000000000000" pitchFamily="2" charset="2"/>
              <a:buNone/>
              <a:defRPr/>
            </a:pPr>
            <a:r>
              <a:rPr lang="cs-CZ" altLang="cs-CZ" sz="4800"/>
              <a:t>fyziologický děj, do nějž by mělo být medicínsky zasahováno co nejméně.</a:t>
            </a:r>
          </a:p>
          <a:p>
            <a:pPr eaLnBrk="1" hangingPunct="1">
              <a:lnSpc>
                <a:spcPct val="90000"/>
              </a:lnSpc>
              <a:buFont typeface="Wingdings" panose="05000000000000000000" pitchFamily="2" charset="2"/>
              <a:buNone/>
              <a:defRPr/>
            </a:pPr>
            <a:r>
              <a:rPr lang="cs-CZ" altLang="cs-CZ" sz="4800"/>
              <a:t>                          </a:t>
            </a:r>
          </a:p>
          <a:p>
            <a:pPr eaLnBrk="1" hangingPunct="1">
              <a:lnSpc>
                <a:spcPct val="90000"/>
              </a:lnSpc>
              <a:buFont typeface="Wingdings" panose="05000000000000000000" pitchFamily="2" charset="2"/>
              <a:buNone/>
              <a:defRPr/>
            </a:pPr>
            <a:r>
              <a:rPr lang="cs-CZ" altLang="cs-CZ" sz="4800"/>
              <a:t>                         </a:t>
            </a:r>
            <a:r>
              <a:rPr lang="cs-CZ" altLang="cs-CZ" sz="4800" b="1">
                <a:solidFill>
                  <a:srgbClr val="FFFFFF"/>
                </a:solidFill>
              </a:rPr>
              <a:t>Děkuji za   </a:t>
            </a:r>
          </a:p>
          <a:p>
            <a:pPr eaLnBrk="1" hangingPunct="1">
              <a:lnSpc>
                <a:spcPct val="90000"/>
              </a:lnSpc>
              <a:buFont typeface="Wingdings" panose="05000000000000000000" pitchFamily="2" charset="2"/>
              <a:buNone/>
              <a:defRPr/>
            </a:pPr>
            <a:r>
              <a:rPr lang="cs-CZ" altLang="cs-CZ" sz="4800" b="1">
                <a:solidFill>
                  <a:srgbClr val="FFFFFF"/>
                </a:solidFill>
              </a:rPr>
              <a:t>                                  pozornost</a:t>
            </a:r>
          </a:p>
        </p:txBody>
      </p:sp>
      <p:pic>
        <p:nvPicPr>
          <p:cNvPr id="151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33775"/>
            <a:ext cx="35623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61429842-EEB4-4885-AB83-B84A4D9636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87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pPr eaLnBrk="1" hangingPunct="1">
              <a:defRPr/>
            </a:pPr>
            <a:r>
              <a:rPr lang="cs-CZ" altLang="cs-CZ"/>
              <a:t>Fyziologické změny v těhotenství</a:t>
            </a:r>
          </a:p>
        </p:txBody>
      </p:sp>
      <p:sp>
        <p:nvSpPr>
          <p:cNvPr id="432131" name="Rectangle 3"/>
          <p:cNvSpPr>
            <a:spLocks noGrp="1" noChangeArrowheads="1"/>
          </p:cNvSpPr>
          <p:nvPr>
            <p:ph type="body" idx="1"/>
          </p:nvPr>
        </p:nvSpPr>
        <p:spPr/>
        <p:txBody>
          <a:bodyPr/>
          <a:lstStyle/>
          <a:p>
            <a:pPr eaLnBrk="1" hangingPunct="1">
              <a:lnSpc>
                <a:spcPct val="80000"/>
              </a:lnSpc>
              <a:defRPr/>
            </a:pPr>
            <a:r>
              <a:rPr lang="cs-CZ" altLang="cs-CZ" sz="2400"/>
              <a:t>změny se projevují ve většině org.sy</a:t>
            </a:r>
          </a:p>
          <a:p>
            <a:pPr eaLnBrk="1" hangingPunct="1">
              <a:lnSpc>
                <a:spcPct val="80000"/>
              </a:lnSpc>
              <a:defRPr/>
            </a:pPr>
            <a:r>
              <a:rPr lang="cs-CZ" altLang="cs-CZ" sz="2400"/>
              <a:t>I. trimestr hormonáilní + teratogenní okno (15.-55. postkoncepční den) </a:t>
            </a:r>
            <a:r>
              <a:rPr lang="cs-CZ" altLang="cs-CZ" sz="2400">
                <a:solidFill>
                  <a:srgbClr val="FFFFFF"/>
                </a:solidFill>
              </a:rPr>
              <a:t>OHSS</a:t>
            </a:r>
          </a:p>
          <a:p>
            <a:pPr eaLnBrk="1" hangingPunct="1">
              <a:lnSpc>
                <a:spcPct val="80000"/>
              </a:lnSpc>
              <a:defRPr/>
            </a:pPr>
            <a:r>
              <a:rPr lang="cs-CZ" altLang="cs-CZ" sz="2400"/>
              <a:t>II. trimestr stabiliz. stav - spíše komorbidity, velmi nízká porodní hmotnost při předčasném porodu</a:t>
            </a:r>
          </a:p>
          <a:p>
            <a:pPr eaLnBrk="1" hangingPunct="1">
              <a:lnSpc>
                <a:spcPct val="80000"/>
              </a:lnSpc>
              <a:defRPr/>
            </a:pPr>
            <a:r>
              <a:rPr lang="cs-CZ" altLang="cs-CZ" sz="2400"/>
              <a:t>III. trimestr</a:t>
            </a:r>
            <a:r>
              <a:rPr kumimoji="1" lang="cs-CZ" altLang="cs-CZ" sz="2400" b="1">
                <a:solidFill>
                  <a:srgbClr val="FFFFFF"/>
                </a:solidFill>
              </a:rPr>
              <a:t> </a:t>
            </a:r>
          </a:p>
          <a:p>
            <a:pPr eaLnBrk="1" hangingPunct="1">
              <a:lnSpc>
                <a:spcPct val="80000"/>
              </a:lnSpc>
              <a:buFont typeface="Wingdings" panose="05000000000000000000" pitchFamily="2" charset="2"/>
              <a:buNone/>
              <a:defRPr/>
            </a:pPr>
            <a:r>
              <a:rPr kumimoji="1" lang="cs-CZ" altLang="cs-CZ" sz="2400" b="1">
                <a:solidFill>
                  <a:srgbClr val="FFFFFF"/>
                </a:solidFill>
              </a:rPr>
              <a:t>mechanicko-anatomické faktory</a:t>
            </a:r>
          </a:p>
          <a:p>
            <a:pPr eaLnBrk="1" hangingPunct="1">
              <a:lnSpc>
                <a:spcPct val="80000"/>
              </a:lnSpc>
              <a:buFont typeface="Wingdings" panose="05000000000000000000" pitchFamily="2" charset="2"/>
              <a:buNone/>
              <a:defRPr/>
            </a:pPr>
            <a:r>
              <a:rPr kumimoji="1" lang="cs-CZ" altLang="cs-CZ" sz="2400" b="1">
                <a:solidFill>
                  <a:srgbClr val="FFFFFF"/>
                </a:solidFill>
              </a:rPr>
              <a:t> nároky fetoplacentární jednotky </a:t>
            </a:r>
          </a:p>
          <a:p>
            <a:pPr eaLnBrk="1" hangingPunct="1">
              <a:lnSpc>
                <a:spcPct val="80000"/>
              </a:lnSpc>
              <a:buFont typeface="Wingdings" panose="05000000000000000000" pitchFamily="2" charset="2"/>
              <a:buNone/>
              <a:defRPr/>
            </a:pPr>
            <a:r>
              <a:rPr kumimoji="1" lang="cs-CZ" altLang="cs-CZ" sz="2400" b="1">
                <a:solidFill>
                  <a:srgbClr val="FFFFFF"/>
                </a:solidFill>
              </a:rPr>
              <a:t>specifické nozologické syndromy a jednotky</a:t>
            </a:r>
          </a:p>
          <a:p>
            <a:pPr eaLnBrk="1" hangingPunct="1">
              <a:lnSpc>
                <a:spcPct val="80000"/>
              </a:lnSpc>
              <a:buFont typeface="Wingdings" panose="05000000000000000000" pitchFamily="2" charset="2"/>
              <a:buNone/>
              <a:defRPr/>
            </a:pPr>
            <a:r>
              <a:rPr kumimoji="1" lang="cs-CZ" altLang="cs-CZ" sz="2400" b="1">
                <a:solidFill>
                  <a:srgbClr val="FFFFFF"/>
                </a:solidFill>
              </a:rPr>
              <a:t> riziko maladaptace novorozence</a:t>
            </a:r>
          </a:p>
          <a:p>
            <a:pPr eaLnBrk="1" hangingPunct="1">
              <a:lnSpc>
                <a:spcPct val="80000"/>
              </a:lnSpc>
              <a:defRPr/>
            </a:pPr>
            <a:endParaRPr kumimoji="1" lang="cs-CZ" altLang="cs-CZ" sz="2400" b="1">
              <a:solidFill>
                <a:srgbClr val="FFFFFF"/>
              </a:solidFill>
            </a:endParaRPr>
          </a:p>
          <a:p>
            <a:pPr eaLnBrk="1" hangingPunct="1">
              <a:lnSpc>
                <a:spcPct val="80000"/>
              </a:lnSpc>
              <a:defRPr/>
            </a:pPr>
            <a:r>
              <a:rPr kumimoji="1" lang="cs-CZ" altLang="cs-CZ" sz="2400" b="1"/>
              <a:t>konec gravidity</a:t>
            </a:r>
            <a:r>
              <a:rPr kumimoji="1" lang="cs-CZ" altLang="cs-CZ" sz="2400" b="1">
                <a:solidFill>
                  <a:srgbClr val="FFFFFF"/>
                </a:solidFill>
              </a:rPr>
              <a:t> – peripartální období</a:t>
            </a:r>
          </a:p>
          <a:p>
            <a:pPr algn="ctr" eaLnBrk="1" hangingPunct="1">
              <a:lnSpc>
                <a:spcPct val="80000"/>
              </a:lnSpc>
              <a:spcBef>
                <a:spcPct val="0"/>
              </a:spcBef>
              <a:buClr>
                <a:srgbClr val="FFCC00"/>
              </a:buClr>
              <a:buSzPct val="150000"/>
              <a:buFontTx/>
              <a:buChar char="•"/>
              <a:defRPr/>
            </a:pPr>
            <a:endParaRPr lang="cs-CZ" altLang="cs-CZ" sz="2400"/>
          </a:p>
        </p:txBody>
      </p:sp>
      <p:pic>
        <p:nvPicPr>
          <p:cNvPr id="2048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5FD333F-EBCE-4892-BFC6-E47535037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6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Rectangle 4"/>
          <p:cNvSpPr>
            <a:spLocks noGrp="1" noChangeArrowheads="1"/>
          </p:cNvSpPr>
          <p:nvPr>
            <p:ph type="title"/>
          </p:nvPr>
        </p:nvSpPr>
        <p:spPr/>
        <p:txBody>
          <a:bodyPr/>
          <a:lstStyle/>
          <a:p>
            <a:pPr eaLnBrk="1" hangingPunct="1">
              <a:defRPr/>
            </a:pPr>
            <a:r>
              <a:rPr lang="cs-CZ" altLang="cs-CZ"/>
              <a:t>Váhový přírůstek</a:t>
            </a:r>
          </a:p>
        </p:txBody>
      </p:sp>
      <p:pic>
        <p:nvPicPr>
          <p:cNvPr id="21507" name="Picture 6" descr="2-1-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09738" y="1725613"/>
            <a:ext cx="5724525" cy="427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Zvuk 2">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2CEC8E2F-0414-4D79-82DD-798CC8D977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4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7" name="Text Box 3"/>
          <p:cNvSpPr txBox="1">
            <a:spLocks noChangeArrowheads="1"/>
          </p:cNvSpPr>
          <p:nvPr/>
        </p:nvSpPr>
        <p:spPr bwMode="auto">
          <a:xfrm>
            <a:off x="533400" y="990600"/>
            <a:ext cx="8229600" cy="4479925"/>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spAutoFit/>
          </a:bodyPr>
          <a:lstStyle/>
          <a:p>
            <a:pPr algn="ctr" eaLnBrk="1" hangingPunct="1">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000" b="1">
                <a:solidFill>
                  <a:srgbClr val="FFFF66"/>
                </a:solidFill>
                <a:effectLst>
                  <a:outerShdw blurRad="38100" dist="38100" dir="2700000" algn="tl">
                    <a:srgbClr val="000000"/>
                  </a:outerShdw>
                </a:effectLst>
                <a:latin typeface="Arial" pitchFamily="34" charset="0"/>
                <a:cs typeface="Times New Roman" pitchFamily="18" charset="0"/>
              </a:rPr>
              <a:t>Ob</a:t>
            </a:r>
            <a:r>
              <a:rPr kumimoji="1" lang="cs-CZ" altLang="cs-CZ" sz="2000" b="1">
                <a:solidFill>
                  <a:srgbClr val="FFFF66"/>
                </a:solidFill>
                <a:effectLst>
                  <a:outerShdw blurRad="38100" dist="38100" dir="2700000" algn="tl">
                    <a:srgbClr val="000000"/>
                  </a:outerShdw>
                </a:effectLst>
                <a:latin typeface="Arial" pitchFamily="34" charset="0"/>
              </a:rPr>
              <a:t>ě</a:t>
            </a:r>
            <a:r>
              <a:rPr kumimoji="1" lang="cs-CZ" altLang="cs-CZ" sz="2000" b="1">
                <a:solidFill>
                  <a:srgbClr val="FFFF66"/>
                </a:solidFill>
                <a:effectLst>
                  <a:outerShdw blurRad="38100" dist="38100" dir="2700000" algn="tl">
                    <a:srgbClr val="000000"/>
                  </a:outerShdw>
                </a:effectLst>
                <a:latin typeface="Arial" pitchFamily="34" charset="0"/>
                <a:cs typeface="Times New Roman" pitchFamily="18" charset="0"/>
              </a:rPr>
              <a:t>h a krevní </a:t>
            </a:r>
            <a:r>
              <a:rPr kumimoji="1" lang="cs-CZ" altLang="cs-CZ" sz="2000" b="1">
                <a:solidFill>
                  <a:srgbClr val="FFFF66"/>
                </a:solidFill>
                <a:effectLst>
                  <a:outerShdw blurRad="38100" dist="38100" dir="2700000" algn="tl">
                    <a:srgbClr val="000000"/>
                  </a:outerShdw>
                </a:effectLst>
                <a:latin typeface="Arial" pitchFamily="34" charset="0"/>
              </a:rPr>
              <a:t>řečiště</a:t>
            </a:r>
            <a:endParaRPr kumimoji="1" lang="cs-CZ" altLang="cs-CZ" sz="2000" b="1">
              <a:solidFill>
                <a:srgbClr val="FFFF66"/>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krevní objem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30 – 40 %</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erytrocyty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15 – 20 %</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trombocyty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plasmatické koagula</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 faktory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fibrinogen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70000"/>
              </a:lnSpc>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000" b="1">
                <a:solidFill>
                  <a:srgbClr val="FFFF66"/>
                </a:solidFill>
                <a:effectLst>
                  <a:outerShdw blurRad="38100" dist="38100" dir="2700000" algn="tl">
                    <a:srgbClr val="000000"/>
                  </a:outerShdw>
                </a:effectLst>
                <a:latin typeface="Arial" pitchFamily="34" charset="0"/>
                <a:cs typeface="Times New Roman" pitchFamily="18" charset="0"/>
              </a:rPr>
              <a:t>Úprava</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okam</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it</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po porodu</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8 týdn</a:t>
            </a:r>
            <a:r>
              <a:rPr kumimoji="1" lang="cs-CZ" altLang="cs-CZ" sz="2000" b="1">
                <a:solidFill>
                  <a:srgbClr val="FFFFFF"/>
                </a:solidFill>
                <a:effectLst>
                  <a:outerShdw blurRad="38100" dist="38100" dir="2700000" algn="tl">
                    <a:srgbClr val="000000"/>
                  </a:outerShdw>
                </a:effectLst>
                <a:latin typeface="Arial" pitchFamily="34" charset="0"/>
              </a:rPr>
              <a:t>ů</a:t>
            </a: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70000"/>
              </a:lnSpc>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000" b="1">
                <a:solidFill>
                  <a:srgbClr val="FFFF66"/>
                </a:solidFill>
                <a:effectLst>
                  <a:outerShdw blurRad="38100" dist="38100" dir="2700000" algn="tl">
                    <a:srgbClr val="000000"/>
                  </a:outerShdw>
                </a:effectLst>
                <a:latin typeface="Arial" pitchFamily="34" charset="0"/>
                <a:cs typeface="Times New Roman" pitchFamily="18" charset="0"/>
              </a:rPr>
              <a:t>Patologie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hyperkogaulace  = riziko TEN</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hemoragie = pozdní manifestace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dlouho kompenzuje, rychle dekompenzuje</a:t>
            </a:r>
          </a:p>
        </p:txBody>
      </p:sp>
      <p:pic>
        <p:nvPicPr>
          <p:cNvPr id="22531"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62A990E-3090-4EE0-936A-E3489A54C1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460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7" presetClass="entr" presetSubtype="10" fill="hold" grpId="0" nodeType="afterEffect">
                                  <p:stCondLst>
                                    <p:cond delay="0"/>
                                  </p:stCondLst>
                                  <p:childTnLst>
                                    <p:set>
                                      <p:cBhvr>
                                        <p:cTn id="9" dur="1" fill="hold">
                                          <p:stCondLst>
                                            <p:cond delay="0"/>
                                          </p:stCondLst>
                                        </p:cTn>
                                        <p:tgtEl>
                                          <p:spTgt spid="436227">
                                            <p:bg/>
                                          </p:spTgt>
                                        </p:tgtEl>
                                        <p:attrNameLst>
                                          <p:attrName>style.visibility</p:attrName>
                                        </p:attrNameLst>
                                      </p:cBhvr>
                                      <p:to>
                                        <p:strVal val="visible"/>
                                      </p:to>
                                    </p:set>
                                    <p:anim calcmode="lin" valueType="num">
                                      <p:cBhvr>
                                        <p:cTn id="10" dur="500" fill="hold"/>
                                        <p:tgtEl>
                                          <p:spTgt spid="436227">
                                            <p:bg/>
                                          </p:spTgt>
                                        </p:tgtEl>
                                        <p:attrNameLst>
                                          <p:attrName>ppt_w</p:attrName>
                                        </p:attrNameLst>
                                      </p:cBhvr>
                                      <p:tavLst>
                                        <p:tav tm="0">
                                          <p:val>
                                            <p:fltVal val="0"/>
                                          </p:val>
                                        </p:tav>
                                        <p:tav tm="100000">
                                          <p:val>
                                            <p:strVal val="#ppt_w"/>
                                          </p:val>
                                        </p:tav>
                                      </p:tavLst>
                                    </p:anim>
                                    <p:anim calcmode="lin" valueType="num">
                                      <p:cBhvr>
                                        <p:cTn id="11" dur="500" fill="hold"/>
                                        <p:tgtEl>
                                          <p:spTgt spid="436227">
                                            <p:bg/>
                                          </p:spTgt>
                                        </p:tgtEl>
                                        <p:attrNameLst>
                                          <p:attrName>ppt_h</p:attrName>
                                        </p:attrNameLst>
                                      </p:cBhvr>
                                      <p:tavLst>
                                        <p:tav tm="0">
                                          <p:val>
                                            <p:strVal val="#ppt_h"/>
                                          </p:val>
                                        </p:tav>
                                        <p:tav tm="100000">
                                          <p:val>
                                            <p:strVal val="#ppt_h"/>
                                          </p:val>
                                        </p:tav>
                                      </p:tavLst>
                                    </p:anim>
                                  </p:childTnLst>
                                </p:cTn>
                              </p:par>
                            </p:childTnLst>
                          </p:cTn>
                        </p:par>
                        <p:par>
                          <p:cTn id="12" fill="hold" nodeType="afterGroup">
                            <p:stCondLst>
                              <p:cond delay="500"/>
                            </p:stCondLst>
                            <p:childTnLst>
                              <p:par>
                                <p:cTn id="13" presetID="17" presetClass="entr" presetSubtype="10" fill="hold" grpId="0" nodeType="afterEffect">
                                  <p:stCondLst>
                                    <p:cond delay="0"/>
                                  </p:stCondLst>
                                  <p:childTnLst>
                                    <p:set>
                                      <p:cBhvr>
                                        <p:cTn id="14" dur="1" fill="hold">
                                          <p:stCondLst>
                                            <p:cond delay="0"/>
                                          </p:stCondLst>
                                        </p:cTn>
                                        <p:tgtEl>
                                          <p:spTgt spid="436227">
                                            <p:txEl>
                                              <p:pRg st="0" end="0"/>
                                            </p:txEl>
                                          </p:spTgt>
                                        </p:tgtEl>
                                        <p:attrNameLst>
                                          <p:attrName>style.visibility</p:attrName>
                                        </p:attrNameLst>
                                      </p:cBhvr>
                                      <p:to>
                                        <p:strVal val="visible"/>
                                      </p:to>
                                    </p:set>
                                    <p:anim calcmode="lin" valueType="num">
                                      <p:cBhvr>
                                        <p:cTn id="15" dur="500" fill="hold"/>
                                        <p:tgtEl>
                                          <p:spTgt spid="43622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36227">
                                            <p:txEl>
                                              <p:pRg st="0" end="0"/>
                                            </p:txEl>
                                          </p:spTgt>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1000"/>
                            </p:stCondLst>
                            <p:childTnLst>
                              <p:par>
                                <p:cTn id="18" presetID="17" presetClass="entr" presetSubtype="10" fill="hold" grpId="0" nodeType="afterEffect">
                                  <p:stCondLst>
                                    <p:cond delay="0"/>
                                  </p:stCondLst>
                                  <p:childTnLst>
                                    <p:set>
                                      <p:cBhvr>
                                        <p:cTn id="19" dur="1" fill="hold">
                                          <p:stCondLst>
                                            <p:cond delay="0"/>
                                          </p:stCondLst>
                                        </p:cTn>
                                        <p:tgtEl>
                                          <p:spTgt spid="436227">
                                            <p:txEl>
                                              <p:pRg st="1" end="1"/>
                                            </p:txEl>
                                          </p:spTgt>
                                        </p:tgtEl>
                                        <p:attrNameLst>
                                          <p:attrName>style.visibility</p:attrName>
                                        </p:attrNameLst>
                                      </p:cBhvr>
                                      <p:to>
                                        <p:strVal val="visible"/>
                                      </p:to>
                                    </p:set>
                                    <p:anim calcmode="lin" valueType="num">
                                      <p:cBhvr>
                                        <p:cTn id="20" dur="500" fill="hold"/>
                                        <p:tgtEl>
                                          <p:spTgt spid="436227">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436227">
                                            <p:txEl>
                                              <p:pRg st="1" end="1"/>
                                            </p:txEl>
                                          </p:spTgt>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7" presetClass="entr" presetSubtype="10" fill="hold" grpId="0" nodeType="afterEffect">
                                  <p:stCondLst>
                                    <p:cond delay="0"/>
                                  </p:stCondLst>
                                  <p:childTnLst>
                                    <p:set>
                                      <p:cBhvr>
                                        <p:cTn id="24" dur="1" fill="hold">
                                          <p:stCondLst>
                                            <p:cond delay="0"/>
                                          </p:stCondLst>
                                        </p:cTn>
                                        <p:tgtEl>
                                          <p:spTgt spid="436227">
                                            <p:txEl>
                                              <p:pRg st="2" end="2"/>
                                            </p:txEl>
                                          </p:spTgt>
                                        </p:tgtEl>
                                        <p:attrNameLst>
                                          <p:attrName>style.visibility</p:attrName>
                                        </p:attrNameLst>
                                      </p:cBhvr>
                                      <p:to>
                                        <p:strVal val="visible"/>
                                      </p:to>
                                    </p:set>
                                    <p:anim calcmode="lin" valueType="num">
                                      <p:cBhvr>
                                        <p:cTn id="25" dur="500" fill="hold"/>
                                        <p:tgtEl>
                                          <p:spTgt spid="43622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36227">
                                            <p:txEl>
                                              <p:pRg st="2" end="2"/>
                                            </p:txEl>
                                          </p:spTgt>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2000"/>
                            </p:stCondLst>
                            <p:childTnLst>
                              <p:par>
                                <p:cTn id="28" presetID="17" presetClass="entr" presetSubtype="10" fill="hold" grpId="0" nodeType="afterEffect">
                                  <p:stCondLst>
                                    <p:cond delay="0"/>
                                  </p:stCondLst>
                                  <p:childTnLst>
                                    <p:set>
                                      <p:cBhvr>
                                        <p:cTn id="29" dur="1" fill="hold">
                                          <p:stCondLst>
                                            <p:cond delay="0"/>
                                          </p:stCondLst>
                                        </p:cTn>
                                        <p:tgtEl>
                                          <p:spTgt spid="436227">
                                            <p:txEl>
                                              <p:pRg st="3" end="3"/>
                                            </p:txEl>
                                          </p:spTgt>
                                        </p:tgtEl>
                                        <p:attrNameLst>
                                          <p:attrName>style.visibility</p:attrName>
                                        </p:attrNameLst>
                                      </p:cBhvr>
                                      <p:to>
                                        <p:strVal val="visible"/>
                                      </p:to>
                                    </p:set>
                                    <p:anim calcmode="lin" valueType="num">
                                      <p:cBhvr>
                                        <p:cTn id="30" dur="500" fill="hold"/>
                                        <p:tgtEl>
                                          <p:spTgt spid="436227">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36227">
                                            <p:txEl>
                                              <p:pRg st="3" end="3"/>
                                            </p:txEl>
                                          </p:spTgt>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2500"/>
                            </p:stCondLst>
                            <p:childTnLst>
                              <p:par>
                                <p:cTn id="33" presetID="17" presetClass="entr" presetSubtype="10" fill="hold" grpId="0" nodeType="afterEffect">
                                  <p:stCondLst>
                                    <p:cond delay="0"/>
                                  </p:stCondLst>
                                  <p:childTnLst>
                                    <p:set>
                                      <p:cBhvr>
                                        <p:cTn id="34" dur="1" fill="hold">
                                          <p:stCondLst>
                                            <p:cond delay="0"/>
                                          </p:stCondLst>
                                        </p:cTn>
                                        <p:tgtEl>
                                          <p:spTgt spid="436227">
                                            <p:txEl>
                                              <p:pRg st="4" end="4"/>
                                            </p:txEl>
                                          </p:spTgt>
                                        </p:tgtEl>
                                        <p:attrNameLst>
                                          <p:attrName>style.visibility</p:attrName>
                                        </p:attrNameLst>
                                      </p:cBhvr>
                                      <p:to>
                                        <p:strVal val="visible"/>
                                      </p:to>
                                    </p:set>
                                    <p:anim calcmode="lin" valueType="num">
                                      <p:cBhvr>
                                        <p:cTn id="35" dur="500" fill="hold"/>
                                        <p:tgtEl>
                                          <p:spTgt spid="43622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36227">
                                            <p:txEl>
                                              <p:pRg st="4" end="4"/>
                                            </p:txEl>
                                          </p:spTgt>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3000"/>
                            </p:stCondLst>
                            <p:childTnLst>
                              <p:par>
                                <p:cTn id="38" presetID="17" presetClass="entr" presetSubtype="10" fill="hold" grpId="0" nodeType="afterEffect">
                                  <p:stCondLst>
                                    <p:cond delay="0"/>
                                  </p:stCondLst>
                                  <p:childTnLst>
                                    <p:set>
                                      <p:cBhvr>
                                        <p:cTn id="39" dur="1" fill="hold">
                                          <p:stCondLst>
                                            <p:cond delay="0"/>
                                          </p:stCondLst>
                                        </p:cTn>
                                        <p:tgtEl>
                                          <p:spTgt spid="436227">
                                            <p:txEl>
                                              <p:pRg st="5" end="5"/>
                                            </p:txEl>
                                          </p:spTgt>
                                        </p:tgtEl>
                                        <p:attrNameLst>
                                          <p:attrName>style.visibility</p:attrName>
                                        </p:attrNameLst>
                                      </p:cBhvr>
                                      <p:to>
                                        <p:strVal val="visible"/>
                                      </p:to>
                                    </p:set>
                                    <p:anim calcmode="lin" valueType="num">
                                      <p:cBhvr>
                                        <p:cTn id="40" dur="500" fill="hold"/>
                                        <p:tgtEl>
                                          <p:spTgt spid="436227">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436227">
                                            <p:txEl>
                                              <p:pRg st="5" end="5"/>
                                            </p:txEl>
                                          </p:spTgt>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3500"/>
                            </p:stCondLst>
                            <p:childTnLst>
                              <p:par>
                                <p:cTn id="43" presetID="17" presetClass="entr" presetSubtype="10" fill="hold" grpId="0" nodeType="afterEffect">
                                  <p:stCondLst>
                                    <p:cond delay="0"/>
                                  </p:stCondLst>
                                  <p:childTnLst>
                                    <p:set>
                                      <p:cBhvr>
                                        <p:cTn id="44" dur="1" fill="hold">
                                          <p:stCondLst>
                                            <p:cond delay="0"/>
                                          </p:stCondLst>
                                        </p:cTn>
                                        <p:tgtEl>
                                          <p:spTgt spid="436227">
                                            <p:txEl>
                                              <p:pRg st="6" end="6"/>
                                            </p:txEl>
                                          </p:spTgt>
                                        </p:tgtEl>
                                        <p:attrNameLst>
                                          <p:attrName>style.visibility</p:attrName>
                                        </p:attrNameLst>
                                      </p:cBhvr>
                                      <p:to>
                                        <p:strVal val="visible"/>
                                      </p:to>
                                    </p:set>
                                    <p:anim calcmode="lin" valueType="num">
                                      <p:cBhvr>
                                        <p:cTn id="45" dur="500" fill="hold"/>
                                        <p:tgtEl>
                                          <p:spTgt spid="436227">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436227">
                                            <p:txEl>
                                              <p:pRg st="6" end="6"/>
                                            </p:txEl>
                                          </p:spTgt>
                                        </p:tgtEl>
                                        <p:attrNameLst>
                                          <p:attrName>ppt_h</p:attrName>
                                        </p:attrNameLst>
                                      </p:cBhvr>
                                      <p:tavLst>
                                        <p:tav tm="0">
                                          <p:val>
                                            <p:strVal val="#ppt_h"/>
                                          </p:val>
                                        </p:tav>
                                        <p:tav tm="100000">
                                          <p:val>
                                            <p:strVal val="#ppt_h"/>
                                          </p:val>
                                        </p:tav>
                                      </p:tavLst>
                                    </p:anim>
                                  </p:childTnLst>
                                </p:cTn>
                              </p:par>
                            </p:childTnLst>
                          </p:cTn>
                        </p:par>
                        <p:par>
                          <p:cTn id="47" fill="hold" nodeType="afterGroup">
                            <p:stCondLst>
                              <p:cond delay="4000"/>
                            </p:stCondLst>
                            <p:childTnLst>
                              <p:par>
                                <p:cTn id="48" presetID="17" presetClass="entr" presetSubtype="10" fill="hold" grpId="0" nodeType="afterEffect">
                                  <p:stCondLst>
                                    <p:cond delay="0"/>
                                  </p:stCondLst>
                                  <p:childTnLst>
                                    <p:set>
                                      <p:cBhvr>
                                        <p:cTn id="49" dur="1" fill="hold">
                                          <p:stCondLst>
                                            <p:cond delay="0"/>
                                          </p:stCondLst>
                                        </p:cTn>
                                        <p:tgtEl>
                                          <p:spTgt spid="436227">
                                            <p:txEl>
                                              <p:pRg st="7" end="7"/>
                                            </p:txEl>
                                          </p:spTgt>
                                        </p:tgtEl>
                                        <p:attrNameLst>
                                          <p:attrName>style.visibility</p:attrName>
                                        </p:attrNameLst>
                                      </p:cBhvr>
                                      <p:to>
                                        <p:strVal val="visible"/>
                                      </p:to>
                                    </p:set>
                                    <p:anim calcmode="lin" valueType="num">
                                      <p:cBhvr>
                                        <p:cTn id="50" dur="500" fill="hold"/>
                                        <p:tgtEl>
                                          <p:spTgt spid="436227">
                                            <p:txEl>
                                              <p:pRg st="7" end="7"/>
                                            </p:txEl>
                                          </p:spTgt>
                                        </p:tgtEl>
                                        <p:attrNameLst>
                                          <p:attrName>ppt_w</p:attrName>
                                        </p:attrNameLst>
                                      </p:cBhvr>
                                      <p:tavLst>
                                        <p:tav tm="0">
                                          <p:val>
                                            <p:fltVal val="0"/>
                                          </p:val>
                                        </p:tav>
                                        <p:tav tm="100000">
                                          <p:val>
                                            <p:strVal val="#ppt_w"/>
                                          </p:val>
                                        </p:tav>
                                      </p:tavLst>
                                    </p:anim>
                                    <p:anim calcmode="lin" valueType="num">
                                      <p:cBhvr>
                                        <p:cTn id="51" dur="500" fill="hold"/>
                                        <p:tgtEl>
                                          <p:spTgt spid="436227">
                                            <p:txEl>
                                              <p:pRg st="7" end="7"/>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4500"/>
                            </p:stCondLst>
                            <p:childTnLst>
                              <p:par>
                                <p:cTn id="53" presetID="17" presetClass="entr" presetSubtype="10" fill="hold" grpId="0" nodeType="afterEffect">
                                  <p:stCondLst>
                                    <p:cond delay="0"/>
                                  </p:stCondLst>
                                  <p:childTnLst>
                                    <p:set>
                                      <p:cBhvr>
                                        <p:cTn id="54" dur="1" fill="hold">
                                          <p:stCondLst>
                                            <p:cond delay="0"/>
                                          </p:stCondLst>
                                        </p:cTn>
                                        <p:tgtEl>
                                          <p:spTgt spid="436227">
                                            <p:txEl>
                                              <p:pRg st="8" end="8"/>
                                            </p:txEl>
                                          </p:spTgt>
                                        </p:tgtEl>
                                        <p:attrNameLst>
                                          <p:attrName>style.visibility</p:attrName>
                                        </p:attrNameLst>
                                      </p:cBhvr>
                                      <p:to>
                                        <p:strVal val="visible"/>
                                      </p:to>
                                    </p:set>
                                    <p:anim calcmode="lin" valueType="num">
                                      <p:cBhvr>
                                        <p:cTn id="55" dur="500" fill="hold"/>
                                        <p:tgtEl>
                                          <p:spTgt spid="43622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36227">
                                            <p:txEl>
                                              <p:pRg st="8" end="8"/>
                                            </p:txEl>
                                          </p:spTgt>
                                        </p:tgtEl>
                                        <p:attrNameLst>
                                          <p:attrName>ppt_h</p:attrName>
                                        </p:attrNameLst>
                                      </p:cBhvr>
                                      <p:tavLst>
                                        <p:tav tm="0">
                                          <p:val>
                                            <p:strVal val="#ppt_h"/>
                                          </p:val>
                                        </p:tav>
                                        <p:tav tm="100000">
                                          <p:val>
                                            <p:strVal val="#ppt_h"/>
                                          </p:val>
                                        </p:tav>
                                      </p:tavLst>
                                    </p:anim>
                                  </p:childTnLst>
                                </p:cTn>
                              </p:par>
                            </p:childTnLst>
                          </p:cTn>
                        </p:par>
                        <p:par>
                          <p:cTn id="57" fill="hold" nodeType="afterGroup">
                            <p:stCondLst>
                              <p:cond delay="5000"/>
                            </p:stCondLst>
                            <p:childTnLst>
                              <p:par>
                                <p:cTn id="58" presetID="17" presetClass="entr" presetSubtype="10" fill="hold" grpId="0" nodeType="afterEffect">
                                  <p:stCondLst>
                                    <p:cond delay="0"/>
                                  </p:stCondLst>
                                  <p:childTnLst>
                                    <p:set>
                                      <p:cBhvr>
                                        <p:cTn id="59" dur="1" fill="hold">
                                          <p:stCondLst>
                                            <p:cond delay="0"/>
                                          </p:stCondLst>
                                        </p:cTn>
                                        <p:tgtEl>
                                          <p:spTgt spid="436227">
                                            <p:txEl>
                                              <p:pRg st="9" end="9"/>
                                            </p:txEl>
                                          </p:spTgt>
                                        </p:tgtEl>
                                        <p:attrNameLst>
                                          <p:attrName>style.visibility</p:attrName>
                                        </p:attrNameLst>
                                      </p:cBhvr>
                                      <p:to>
                                        <p:strVal val="visible"/>
                                      </p:to>
                                    </p:set>
                                    <p:anim calcmode="lin" valueType="num">
                                      <p:cBhvr>
                                        <p:cTn id="60" dur="500" fill="hold"/>
                                        <p:tgtEl>
                                          <p:spTgt spid="436227">
                                            <p:txEl>
                                              <p:pRg st="9" end="9"/>
                                            </p:txEl>
                                          </p:spTgt>
                                        </p:tgtEl>
                                        <p:attrNameLst>
                                          <p:attrName>ppt_w</p:attrName>
                                        </p:attrNameLst>
                                      </p:cBhvr>
                                      <p:tavLst>
                                        <p:tav tm="0">
                                          <p:val>
                                            <p:fltVal val="0"/>
                                          </p:val>
                                        </p:tav>
                                        <p:tav tm="100000">
                                          <p:val>
                                            <p:strVal val="#ppt_w"/>
                                          </p:val>
                                        </p:tav>
                                      </p:tavLst>
                                    </p:anim>
                                    <p:anim calcmode="lin" valueType="num">
                                      <p:cBhvr>
                                        <p:cTn id="61" dur="500" fill="hold"/>
                                        <p:tgtEl>
                                          <p:spTgt spid="436227">
                                            <p:txEl>
                                              <p:pRg st="9" end="9"/>
                                            </p:txEl>
                                          </p:spTgt>
                                        </p:tgtEl>
                                        <p:attrNameLst>
                                          <p:attrName>ppt_h</p:attrName>
                                        </p:attrNameLst>
                                      </p:cBhvr>
                                      <p:tavLst>
                                        <p:tav tm="0">
                                          <p:val>
                                            <p:strVal val="#ppt_h"/>
                                          </p:val>
                                        </p:tav>
                                        <p:tav tm="100000">
                                          <p:val>
                                            <p:strVal val="#ppt_h"/>
                                          </p:val>
                                        </p:tav>
                                      </p:tavLst>
                                    </p:anim>
                                  </p:childTnLst>
                                </p:cTn>
                              </p:par>
                            </p:childTnLst>
                          </p:cTn>
                        </p:par>
                        <p:par>
                          <p:cTn id="62" fill="hold" nodeType="afterGroup">
                            <p:stCondLst>
                              <p:cond delay="5500"/>
                            </p:stCondLst>
                            <p:childTnLst>
                              <p:par>
                                <p:cTn id="63" presetID="17" presetClass="entr" presetSubtype="10" fill="hold" grpId="0" nodeType="afterEffect">
                                  <p:stCondLst>
                                    <p:cond delay="0"/>
                                  </p:stCondLst>
                                  <p:childTnLst>
                                    <p:set>
                                      <p:cBhvr>
                                        <p:cTn id="64" dur="1" fill="hold">
                                          <p:stCondLst>
                                            <p:cond delay="0"/>
                                          </p:stCondLst>
                                        </p:cTn>
                                        <p:tgtEl>
                                          <p:spTgt spid="436227">
                                            <p:txEl>
                                              <p:pRg st="10" end="10"/>
                                            </p:txEl>
                                          </p:spTgt>
                                        </p:tgtEl>
                                        <p:attrNameLst>
                                          <p:attrName>style.visibility</p:attrName>
                                        </p:attrNameLst>
                                      </p:cBhvr>
                                      <p:to>
                                        <p:strVal val="visible"/>
                                      </p:to>
                                    </p:set>
                                    <p:anim calcmode="lin" valueType="num">
                                      <p:cBhvr>
                                        <p:cTn id="65" dur="500" fill="hold"/>
                                        <p:tgtEl>
                                          <p:spTgt spid="436227">
                                            <p:txEl>
                                              <p:pRg st="10" end="10"/>
                                            </p:txEl>
                                          </p:spTgt>
                                        </p:tgtEl>
                                        <p:attrNameLst>
                                          <p:attrName>ppt_w</p:attrName>
                                        </p:attrNameLst>
                                      </p:cBhvr>
                                      <p:tavLst>
                                        <p:tav tm="0">
                                          <p:val>
                                            <p:fltVal val="0"/>
                                          </p:val>
                                        </p:tav>
                                        <p:tav tm="100000">
                                          <p:val>
                                            <p:strVal val="#ppt_w"/>
                                          </p:val>
                                        </p:tav>
                                      </p:tavLst>
                                    </p:anim>
                                    <p:anim calcmode="lin" valueType="num">
                                      <p:cBhvr>
                                        <p:cTn id="66" dur="500" fill="hold"/>
                                        <p:tgtEl>
                                          <p:spTgt spid="436227">
                                            <p:txEl>
                                              <p:pRg st="10" end="10"/>
                                            </p:txEl>
                                          </p:spTgt>
                                        </p:tgtEl>
                                        <p:attrNameLst>
                                          <p:attrName>ppt_h</p:attrName>
                                        </p:attrNameLst>
                                      </p:cBhvr>
                                      <p:tavLst>
                                        <p:tav tm="0">
                                          <p:val>
                                            <p:strVal val="#ppt_h"/>
                                          </p:val>
                                        </p:tav>
                                        <p:tav tm="100000">
                                          <p:val>
                                            <p:strVal val="#ppt_h"/>
                                          </p:val>
                                        </p:tav>
                                      </p:tavLst>
                                    </p:anim>
                                  </p:childTnLst>
                                </p:cTn>
                              </p:par>
                            </p:childTnLst>
                          </p:cTn>
                        </p:par>
                        <p:par>
                          <p:cTn id="67" fill="hold" nodeType="afterGroup">
                            <p:stCondLst>
                              <p:cond delay="6000"/>
                            </p:stCondLst>
                            <p:childTnLst>
                              <p:par>
                                <p:cTn id="68" presetID="17" presetClass="entr" presetSubtype="10" fill="hold" grpId="0" nodeType="afterEffect">
                                  <p:stCondLst>
                                    <p:cond delay="0"/>
                                  </p:stCondLst>
                                  <p:childTnLst>
                                    <p:set>
                                      <p:cBhvr>
                                        <p:cTn id="69" dur="1" fill="hold">
                                          <p:stCondLst>
                                            <p:cond delay="0"/>
                                          </p:stCondLst>
                                        </p:cTn>
                                        <p:tgtEl>
                                          <p:spTgt spid="436227">
                                            <p:txEl>
                                              <p:pRg st="11" end="11"/>
                                            </p:txEl>
                                          </p:spTgt>
                                        </p:tgtEl>
                                        <p:attrNameLst>
                                          <p:attrName>style.visibility</p:attrName>
                                        </p:attrNameLst>
                                      </p:cBhvr>
                                      <p:to>
                                        <p:strVal val="visible"/>
                                      </p:to>
                                    </p:set>
                                    <p:anim calcmode="lin" valueType="num">
                                      <p:cBhvr>
                                        <p:cTn id="70" dur="500" fill="hold"/>
                                        <p:tgtEl>
                                          <p:spTgt spid="436227">
                                            <p:txEl>
                                              <p:pRg st="11" end="11"/>
                                            </p:txEl>
                                          </p:spTgt>
                                        </p:tgtEl>
                                        <p:attrNameLst>
                                          <p:attrName>ppt_w</p:attrName>
                                        </p:attrNameLst>
                                      </p:cBhvr>
                                      <p:tavLst>
                                        <p:tav tm="0">
                                          <p:val>
                                            <p:fltVal val="0"/>
                                          </p:val>
                                        </p:tav>
                                        <p:tav tm="100000">
                                          <p:val>
                                            <p:strVal val="#ppt_w"/>
                                          </p:val>
                                        </p:tav>
                                      </p:tavLst>
                                    </p:anim>
                                    <p:anim calcmode="lin" valueType="num">
                                      <p:cBhvr>
                                        <p:cTn id="71" dur="500" fill="hold"/>
                                        <p:tgtEl>
                                          <p:spTgt spid="436227">
                                            <p:txEl>
                                              <p:pRg st="11" end="11"/>
                                            </p:txEl>
                                          </p:spTgt>
                                        </p:tgtEl>
                                        <p:attrNameLst>
                                          <p:attrName>ppt_h</p:attrName>
                                        </p:attrNameLst>
                                      </p:cBhvr>
                                      <p:tavLst>
                                        <p:tav tm="0">
                                          <p:val>
                                            <p:strVal val="#ppt_h"/>
                                          </p:val>
                                        </p:tav>
                                        <p:tav tm="100000">
                                          <p:val>
                                            <p:strVal val="#ppt_h"/>
                                          </p:val>
                                        </p:tav>
                                      </p:tavLst>
                                    </p:anim>
                                  </p:childTnLst>
                                </p:cTn>
                              </p:par>
                            </p:childTnLst>
                          </p:cTn>
                        </p:par>
                        <p:par>
                          <p:cTn id="72" fill="hold" nodeType="afterGroup">
                            <p:stCondLst>
                              <p:cond delay="6500"/>
                            </p:stCondLst>
                            <p:childTnLst>
                              <p:par>
                                <p:cTn id="73" presetID="17" presetClass="entr" presetSubtype="10" fill="hold" grpId="0" nodeType="afterEffect">
                                  <p:stCondLst>
                                    <p:cond delay="0"/>
                                  </p:stCondLst>
                                  <p:childTnLst>
                                    <p:set>
                                      <p:cBhvr>
                                        <p:cTn id="74" dur="1" fill="hold">
                                          <p:stCondLst>
                                            <p:cond delay="0"/>
                                          </p:stCondLst>
                                        </p:cTn>
                                        <p:tgtEl>
                                          <p:spTgt spid="436227">
                                            <p:txEl>
                                              <p:pRg st="12" end="12"/>
                                            </p:txEl>
                                          </p:spTgt>
                                        </p:tgtEl>
                                        <p:attrNameLst>
                                          <p:attrName>style.visibility</p:attrName>
                                        </p:attrNameLst>
                                      </p:cBhvr>
                                      <p:to>
                                        <p:strVal val="visible"/>
                                      </p:to>
                                    </p:set>
                                    <p:anim calcmode="lin" valueType="num">
                                      <p:cBhvr>
                                        <p:cTn id="75" dur="500" fill="hold"/>
                                        <p:tgtEl>
                                          <p:spTgt spid="436227">
                                            <p:txEl>
                                              <p:pRg st="12" end="12"/>
                                            </p:txEl>
                                          </p:spTgt>
                                        </p:tgtEl>
                                        <p:attrNameLst>
                                          <p:attrName>ppt_w</p:attrName>
                                        </p:attrNameLst>
                                      </p:cBhvr>
                                      <p:tavLst>
                                        <p:tav tm="0">
                                          <p:val>
                                            <p:fltVal val="0"/>
                                          </p:val>
                                        </p:tav>
                                        <p:tav tm="100000">
                                          <p:val>
                                            <p:strVal val="#ppt_w"/>
                                          </p:val>
                                        </p:tav>
                                      </p:tavLst>
                                    </p:anim>
                                    <p:anim calcmode="lin" valueType="num">
                                      <p:cBhvr>
                                        <p:cTn id="76" dur="500" fill="hold"/>
                                        <p:tgtEl>
                                          <p:spTgt spid="436227">
                                            <p:txEl>
                                              <p:pRg st="12" end="12"/>
                                            </p:txEl>
                                          </p:spTgt>
                                        </p:tgtEl>
                                        <p:attrNameLst>
                                          <p:attrName>ppt_h</p:attrName>
                                        </p:attrNameLst>
                                      </p:cBhvr>
                                      <p:tavLst>
                                        <p:tav tm="0">
                                          <p:val>
                                            <p:strVal val="#ppt_h"/>
                                          </p:val>
                                        </p:tav>
                                        <p:tav tm="100000">
                                          <p:val>
                                            <p:strVal val="#ppt_h"/>
                                          </p:val>
                                        </p:tav>
                                      </p:tavLst>
                                    </p:anim>
                                  </p:childTnLst>
                                </p:cTn>
                              </p:par>
                            </p:childTnLst>
                          </p:cTn>
                        </p:par>
                        <p:par>
                          <p:cTn id="77" fill="hold" nodeType="afterGroup">
                            <p:stCondLst>
                              <p:cond delay="7000"/>
                            </p:stCondLst>
                            <p:childTnLst>
                              <p:par>
                                <p:cTn id="78" presetID="17" presetClass="entr" presetSubtype="10" fill="hold" grpId="0" nodeType="afterEffect">
                                  <p:stCondLst>
                                    <p:cond delay="0"/>
                                  </p:stCondLst>
                                  <p:childTnLst>
                                    <p:set>
                                      <p:cBhvr>
                                        <p:cTn id="79" dur="1" fill="hold">
                                          <p:stCondLst>
                                            <p:cond delay="0"/>
                                          </p:stCondLst>
                                        </p:cTn>
                                        <p:tgtEl>
                                          <p:spTgt spid="436227">
                                            <p:txEl>
                                              <p:pRg st="13" end="13"/>
                                            </p:txEl>
                                          </p:spTgt>
                                        </p:tgtEl>
                                        <p:attrNameLst>
                                          <p:attrName>style.visibility</p:attrName>
                                        </p:attrNameLst>
                                      </p:cBhvr>
                                      <p:to>
                                        <p:strVal val="visible"/>
                                      </p:to>
                                    </p:set>
                                    <p:anim calcmode="lin" valueType="num">
                                      <p:cBhvr>
                                        <p:cTn id="80" dur="500" fill="hold"/>
                                        <p:tgtEl>
                                          <p:spTgt spid="436227">
                                            <p:txEl>
                                              <p:pRg st="13" end="13"/>
                                            </p:txEl>
                                          </p:spTgt>
                                        </p:tgtEl>
                                        <p:attrNameLst>
                                          <p:attrName>ppt_w</p:attrName>
                                        </p:attrNameLst>
                                      </p:cBhvr>
                                      <p:tavLst>
                                        <p:tav tm="0">
                                          <p:val>
                                            <p:fltVal val="0"/>
                                          </p:val>
                                        </p:tav>
                                        <p:tav tm="100000">
                                          <p:val>
                                            <p:strVal val="#ppt_w"/>
                                          </p:val>
                                        </p:tav>
                                      </p:tavLst>
                                    </p:anim>
                                    <p:anim calcmode="lin" valueType="num">
                                      <p:cBhvr>
                                        <p:cTn id="81" dur="500" fill="hold"/>
                                        <p:tgtEl>
                                          <p:spTgt spid="436227">
                                            <p:txEl>
                                              <p:pRg st="13" end="13"/>
                                            </p:txEl>
                                          </p:spTgt>
                                        </p:tgtEl>
                                        <p:attrNameLst>
                                          <p:attrName>ppt_h</p:attrName>
                                        </p:attrNameLst>
                                      </p:cBhvr>
                                      <p:tavLst>
                                        <p:tav tm="0">
                                          <p:val>
                                            <p:strVal val="#ppt_h"/>
                                          </p:val>
                                        </p:tav>
                                        <p:tav tm="100000">
                                          <p:val>
                                            <p:strVal val="#ppt_h"/>
                                          </p:val>
                                        </p:tav>
                                      </p:tavLst>
                                    </p:anim>
                                  </p:childTnLst>
                                </p:cTn>
                              </p:par>
                            </p:childTnLst>
                          </p:cTn>
                        </p:par>
                        <p:par>
                          <p:cTn id="82" fill="hold" nodeType="afterGroup">
                            <p:stCondLst>
                              <p:cond delay="7500"/>
                            </p:stCondLst>
                            <p:childTnLst>
                              <p:par>
                                <p:cTn id="83" presetID="17" presetClass="entr" presetSubtype="10" fill="hold" grpId="0" nodeType="afterEffect">
                                  <p:stCondLst>
                                    <p:cond delay="0"/>
                                  </p:stCondLst>
                                  <p:childTnLst>
                                    <p:set>
                                      <p:cBhvr>
                                        <p:cTn id="84" dur="1" fill="hold">
                                          <p:stCondLst>
                                            <p:cond delay="0"/>
                                          </p:stCondLst>
                                        </p:cTn>
                                        <p:tgtEl>
                                          <p:spTgt spid="436227">
                                            <p:txEl>
                                              <p:pRg st="14" end="14"/>
                                            </p:txEl>
                                          </p:spTgt>
                                        </p:tgtEl>
                                        <p:attrNameLst>
                                          <p:attrName>style.visibility</p:attrName>
                                        </p:attrNameLst>
                                      </p:cBhvr>
                                      <p:to>
                                        <p:strVal val="visible"/>
                                      </p:to>
                                    </p:set>
                                    <p:anim calcmode="lin" valueType="num">
                                      <p:cBhvr>
                                        <p:cTn id="85" dur="500" fill="hold"/>
                                        <p:tgtEl>
                                          <p:spTgt spid="436227">
                                            <p:txEl>
                                              <p:pRg st="14" end="14"/>
                                            </p:txEl>
                                          </p:spTgt>
                                        </p:tgtEl>
                                        <p:attrNameLst>
                                          <p:attrName>ppt_w</p:attrName>
                                        </p:attrNameLst>
                                      </p:cBhvr>
                                      <p:tavLst>
                                        <p:tav tm="0">
                                          <p:val>
                                            <p:fltVal val="0"/>
                                          </p:val>
                                        </p:tav>
                                        <p:tav tm="100000">
                                          <p:val>
                                            <p:strVal val="#ppt_w"/>
                                          </p:val>
                                        </p:tav>
                                      </p:tavLst>
                                    </p:anim>
                                    <p:anim calcmode="lin" valueType="num">
                                      <p:cBhvr>
                                        <p:cTn id="86" dur="500" fill="hold"/>
                                        <p:tgtEl>
                                          <p:spTgt spid="436227">
                                            <p:txEl>
                                              <p:pRg st="14" end="1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3"/>
                </p:tgtEl>
              </p:cMediaNode>
            </p:audio>
          </p:childTnLst>
        </p:cTn>
      </p:par>
    </p:tnLst>
    <p:bldLst>
      <p:bldP spid="436227" grpId="0" build="p" animBg="1"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2757488" y="685800"/>
            <a:ext cx="4024312" cy="488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2600" b="1">
                <a:solidFill>
                  <a:srgbClr val="FF0000"/>
                </a:solidFill>
                <a:latin typeface="Arial" panose="020B0604020202020204" pitchFamily="34" charset="0"/>
                <a:cs typeface="Times New Roman" panose="02020603050405020304" pitchFamily="18" charset="0"/>
              </a:rPr>
              <a:t>Kardiovaskulární funkce</a:t>
            </a:r>
            <a:endParaRPr kumimoji="1" lang="cs-CZ" altLang="cs-CZ" sz="2600" b="1">
              <a:solidFill>
                <a:srgbClr val="FF0000"/>
              </a:solidFill>
              <a:latin typeface="Arial" panose="020B0604020202020204" pitchFamily="34" charset="0"/>
            </a:endParaRPr>
          </a:p>
        </p:txBody>
      </p:sp>
      <p:sp>
        <p:nvSpPr>
          <p:cNvPr id="437251" name="Text Box 3"/>
          <p:cNvSpPr txBox="1">
            <a:spLocks noChangeArrowheads="1"/>
          </p:cNvSpPr>
          <p:nvPr/>
        </p:nvSpPr>
        <p:spPr bwMode="auto">
          <a:xfrm>
            <a:off x="1143000" y="1676400"/>
            <a:ext cx="7467600" cy="4084638"/>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spAutoFit/>
          </a:bodyPr>
          <a:lstStyle/>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CO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30 – 40 %   ;    nejvíce 24.</a:t>
            </a: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týden + porod</a:t>
            </a: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tepová frekvence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o 10 – 15 / min</a:t>
            </a: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buClr>
                <a:srgbClr val="CCFFFF"/>
              </a:buClr>
              <a:buFont typeface="Wingdings" pitchFamily="2" charset="2"/>
              <a:buChar char="Ø"/>
              <a:defRPr/>
            </a:pPr>
            <a:r>
              <a:rPr kumimoji="1" lang="cs-CZ" altLang="cs-CZ" sz="2100" b="1">
                <a:solidFill>
                  <a:srgbClr val="FFFF00"/>
                </a:solidFill>
                <a:effectLst>
                  <a:outerShdw blurRad="38100" dist="38100" dir="2700000" algn="tl">
                    <a:srgbClr val="000000"/>
                  </a:outerShdw>
                </a:effectLst>
                <a:latin typeface="Arial" pitchFamily="34" charset="0"/>
              </a:rPr>
              <a:t> </a:t>
            </a:r>
            <a:r>
              <a:rPr kumimoji="1" lang="cs-CZ" altLang="cs-CZ" sz="2100" b="1">
                <a:solidFill>
                  <a:srgbClr val="FFFF00"/>
                </a:solidFill>
                <a:effectLst>
                  <a:outerShdw blurRad="38100" dist="38100" dir="2700000" algn="tl">
                    <a:srgbClr val="000000"/>
                  </a:outerShdw>
                </a:effectLst>
                <a:latin typeface="Arial" pitchFamily="34" charset="0"/>
                <a:cs typeface="Times New Roman" pitchFamily="18" charset="0"/>
              </a:rPr>
              <a:t>Úprava</a:t>
            </a:r>
          </a:p>
          <a:p>
            <a:pPr algn="ctr" eaLnBrk="1" hangingPunct="1">
              <a:lnSpc>
                <a:spcPct val="13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72 hodin    </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8 týdn</a:t>
            </a:r>
            <a:r>
              <a:rPr kumimoji="1" lang="cs-CZ" altLang="cs-CZ" sz="2000" b="1">
                <a:solidFill>
                  <a:srgbClr val="FFFFFF"/>
                </a:solidFill>
                <a:effectLst>
                  <a:outerShdw blurRad="38100" dist="38100" dir="2700000" algn="tl">
                    <a:srgbClr val="000000"/>
                  </a:outerShdw>
                </a:effectLst>
                <a:latin typeface="Arial" pitchFamily="34" charset="0"/>
              </a:rPr>
              <a:t>ů</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buClr>
                <a:srgbClr val="CCFFFF"/>
              </a:buClr>
              <a:buFont typeface="Wingdings" pitchFamily="2" charset="2"/>
              <a:buChar char="Ø"/>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100" b="1">
                <a:solidFill>
                  <a:srgbClr val="FFFF00"/>
                </a:solidFill>
                <a:effectLst>
                  <a:outerShdw blurRad="38100" dist="38100" dir="2700000" algn="tl">
                    <a:srgbClr val="000000"/>
                  </a:outerShdw>
                </a:effectLst>
                <a:latin typeface="Arial" pitchFamily="34" charset="0"/>
                <a:cs typeface="Times New Roman" pitchFamily="18" charset="0"/>
              </a:rPr>
              <a:t>Patologie</a:t>
            </a: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intolerance:</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chlopenní vady, ICHS, 24.</a:t>
            </a: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týden, porod, bezprost</a:t>
            </a:r>
            <a:r>
              <a:rPr kumimoji="1" lang="cs-CZ" altLang="cs-CZ" sz="2000" b="1">
                <a:solidFill>
                  <a:srgbClr val="FFFFFF"/>
                </a:solidFill>
                <a:effectLst>
                  <a:outerShdw blurRad="38100" dist="38100" dir="2700000" algn="tl">
                    <a:srgbClr val="000000"/>
                  </a:outerShdw>
                </a:effectLst>
                <a:latin typeface="Arial" pitchFamily="34" charset="0"/>
              </a:rPr>
              <a:t>ř</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edn</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po porodu</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hypotenze  EA, SA</a:t>
            </a:r>
          </a:p>
          <a:p>
            <a:pPr algn="ctr" eaLnBrk="1" hangingPunct="1">
              <a:lnSpc>
                <a:spcPct val="110000"/>
              </a:lnSpc>
              <a:buClr>
                <a:srgbClr val="FFCC00"/>
              </a:buClr>
              <a:buSzPct val="150000"/>
              <a:defRPr/>
            </a:pPr>
            <a:endParaRPr kumimoji="1" lang="cs-CZ" altLang="cs-CZ" sz="2000" b="1">
              <a:solidFill>
                <a:srgbClr val="FFFFFF"/>
              </a:solidFill>
              <a:effectLst>
                <a:outerShdw blurRad="38100" dist="38100" dir="2700000" algn="tl">
                  <a:srgbClr val="000000"/>
                </a:outerShdw>
              </a:effectLst>
              <a:latin typeface="Arial" pitchFamily="34" charset="0"/>
            </a:endParaRPr>
          </a:p>
        </p:txBody>
      </p:sp>
      <p:pic>
        <p:nvPicPr>
          <p:cNvPr id="23556"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2C70D88F-98A7-4E07-B545-35C0B826C3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258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37250"/>
                                        </p:tgtEl>
                                        <p:attrNameLst>
                                          <p:attrName>style.visibility</p:attrName>
                                        </p:attrNameLst>
                                      </p:cBhvr>
                                      <p:to>
                                        <p:strVal val="visible"/>
                                      </p:to>
                                    </p:set>
                                    <p:animEffect transition="in" filter="randombar(vertical)">
                                      <p:cBhvr>
                                        <p:cTn id="10" dur="500"/>
                                        <p:tgtEl>
                                          <p:spTgt spid="437250"/>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37251">
                                            <p:bg/>
                                          </p:spTgt>
                                        </p:tgtEl>
                                        <p:attrNameLst>
                                          <p:attrName>style.visibility</p:attrName>
                                        </p:attrNameLst>
                                      </p:cBhvr>
                                      <p:to>
                                        <p:strVal val="visible"/>
                                      </p:to>
                                    </p:set>
                                    <p:anim calcmode="lin" valueType="num">
                                      <p:cBhvr>
                                        <p:cTn id="14" dur="500" fill="hold"/>
                                        <p:tgtEl>
                                          <p:spTgt spid="437251">
                                            <p:bg/>
                                          </p:spTgt>
                                        </p:tgtEl>
                                        <p:attrNameLst>
                                          <p:attrName>ppt_w</p:attrName>
                                        </p:attrNameLst>
                                      </p:cBhvr>
                                      <p:tavLst>
                                        <p:tav tm="0">
                                          <p:val>
                                            <p:fltVal val="0"/>
                                          </p:val>
                                        </p:tav>
                                        <p:tav tm="100000">
                                          <p:val>
                                            <p:strVal val="#ppt_w"/>
                                          </p:val>
                                        </p:tav>
                                      </p:tavLst>
                                    </p:anim>
                                    <p:anim calcmode="lin" valueType="num">
                                      <p:cBhvr>
                                        <p:cTn id="15" dur="500" fill="hold"/>
                                        <p:tgtEl>
                                          <p:spTgt spid="437251">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37251">
                                            <p:txEl>
                                              <p:pRg st="0" end="0"/>
                                            </p:txEl>
                                          </p:spTgt>
                                        </p:tgtEl>
                                        <p:attrNameLst>
                                          <p:attrName>style.visibility</p:attrName>
                                        </p:attrNameLst>
                                      </p:cBhvr>
                                      <p:to>
                                        <p:strVal val="visible"/>
                                      </p:to>
                                    </p:set>
                                    <p:anim calcmode="lin" valueType="num">
                                      <p:cBhvr>
                                        <p:cTn id="19" dur="500" fill="hold"/>
                                        <p:tgtEl>
                                          <p:spTgt spid="43725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37251">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37251">
                                            <p:txEl>
                                              <p:pRg st="1" end="1"/>
                                            </p:txEl>
                                          </p:spTgt>
                                        </p:tgtEl>
                                        <p:attrNameLst>
                                          <p:attrName>style.visibility</p:attrName>
                                        </p:attrNameLst>
                                      </p:cBhvr>
                                      <p:to>
                                        <p:strVal val="visible"/>
                                      </p:to>
                                    </p:set>
                                    <p:anim calcmode="lin" valueType="num">
                                      <p:cBhvr>
                                        <p:cTn id="24" dur="500" fill="hold"/>
                                        <p:tgtEl>
                                          <p:spTgt spid="437251">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37251">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37251">
                                            <p:txEl>
                                              <p:pRg st="2" end="2"/>
                                            </p:txEl>
                                          </p:spTgt>
                                        </p:tgtEl>
                                        <p:attrNameLst>
                                          <p:attrName>style.visibility</p:attrName>
                                        </p:attrNameLst>
                                      </p:cBhvr>
                                      <p:to>
                                        <p:strVal val="visible"/>
                                      </p:to>
                                    </p:set>
                                    <p:anim calcmode="lin" valueType="num">
                                      <p:cBhvr>
                                        <p:cTn id="29" dur="500" fill="hold"/>
                                        <p:tgtEl>
                                          <p:spTgt spid="437251">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37251">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37251">
                                            <p:txEl>
                                              <p:pRg st="3" end="3"/>
                                            </p:txEl>
                                          </p:spTgt>
                                        </p:tgtEl>
                                        <p:attrNameLst>
                                          <p:attrName>style.visibility</p:attrName>
                                        </p:attrNameLst>
                                      </p:cBhvr>
                                      <p:to>
                                        <p:strVal val="visible"/>
                                      </p:to>
                                    </p:set>
                                    <p:anim calcmode="lin" valueType="num">
                                      <p:cBhvr>
                                        <p:cTn id="34" dur="500" fill="hold"/>
                                        <p:tgtEl>
                                          <p:spTgt spid="437251">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37251">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37251">
                                            <p:txEl>
                                              <p:pRg st="4" end="4"/>
                                            </p:txEl>
                                          </p:spTgt>
                                        </p:tgtEl>
                                        <p:attrNameLst>
                                          <p:attrName>style.visibility</p:attrName>
                                        </p:attrNameLst>
                                      </p:cBhvr>
                                      <p:to>
                                        <p:strVal val="visible"/>
                                      </p:to>
                                    </p:set>
                                    <p:anim calcmode="lin" valueType="num">
                                      <p:cBhvr>
                                        <p:cTn id="39" dur="500" fill="hold"/>
                                        <p:tgtEl>
                                          <p:spTgt spid="43725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37251">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37251">
                                            <p:txEl>
                                              <p:pRg st="5" end="5"/>
                                            </p:txEl>
                                          </p:spTgt>
                                        </p:tgtEl>
                                        <p:attrNameLst>
                                          <p:attrName>style.visibility</p:attrName>
                                        </p:attrNameLst>
                                      </p:cBhvr>
                                      <p:to>
                                        <p:strVal val="visible"/>
                                      </p:to>
                                    </p:set>
                                    <p:anim calcmode="lin" valueType="num">
                                      <p:cBhvr>
                                        <p:cTn id="44" dur="500" fill="hold"/>
                                        <p:tgtEl>
                                          <p:spTgt spid="437251">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37251">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37251">
                                            <p:txEl>
                                              <p:pRg st="6" end="6"/>
                                            </p:txEl>
                                          </p:spTgt>
                                        </p:tgtEl>
                                        <p:attrNameLst>
                                          <p:attrName>style.visibility</p:attrName>
                                        </p:attrNameLst>
                                      </p:cBhvr>
                                      <p:to>
                                        <p:strVal val="visible"/>
                                      </p:to>
                                    </p:set>
                                    <p:anim calcmode="lin" valueType="num">
                                      <p:cBhvr>
                                        <p:cTn id="49" dur="500" fill="hold"/>
                                        <p:tgtEl>
                                          <p:spTgt spid="437251">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37251">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37251">
                                            <p:txEl>
                                              <p:pRg st="7" end="7"/>
                                            </p:txEl>
                                          </p:spTgt>
                                        </p:tgtEl>
                                        <p:attrNameLst>
                                          <p:attrName>style.visibility</p:attrName>
                                        </p:attrNameLst>
                                      </p:cBhvr>
                                      <p:to>
                                        <p:strVal val="visible"/>
                                      </p:to>
                                    </p:set>
                                    <p:anim calcmode="lin" valueType="num">
                                      <p:cBhvr>
                                        <p:cTn id="54" dur="500" fill="hold"/>
                                        <p:tgtEl>
                                          <p:spTgt spid="437251">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37251">
                                            <p:txEl>
                                              <p:pRg st="7" end="7"/>
                                            </p:txEl>
                                          </p:spTgt>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437251">
                                            <p:txEl>
                                              <p:pRg st="8" end="8"/>
                                            </p:txEl>
                                          </p:spTgt>
                                        </p:tgtEl>
                                        <p:attrNameLst>
                                          <p:attrName>style.visibility</p:attrName>
                                        </p:attrNameLst>
                                      </p:cBhvr>
                                      <p:to>
                                        <p:strVal val="visible"/>
                                      </p:to>
                                    </p:set>
                                    <p:anim calcmode="lin" valueType="num">
                                      <p:cBhvr>
                                        <p:cTn id="59" dur="500" fill="hold"/>
                                        <p:tgtEl>
                                          <p:spTgt spid="437251">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437251">
                                            <p:txEl>
                                              <p:pRg st="8" end="8"/>
                                            </p:txEl>
                                          </p:spTgt>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500"/>
                            </p:stCondLst>
                            <p:childTnLst>
                              <p:par>
                                <p:cTn id="62" presetID="17" presetClass="entr" presetSubtype="10" fill="hold" grpId="0" nodeType="afterEffect">
                                  <p:stCondLst>
                                    <p:cond delay="0"/>
                                  </p:stCondLst>
                                  <p:childTnLst>
                                    <p:set>
                                      <p:cBhvr>
                                        <p:cTn id="63" dur="1" fill="hold">
                                          <p:stCondLst>
                                            <p:cond delay="0"/>
                                          </p:stCondLst>
                                        </p:cTn>
                                        <p:tgtEl>
                                          <p:spTgt spid="437251">
                                            <p:txEl>
                                              <p:pRg st="9" end="9"/>
                                            </p:txEl>
                                          </p:spTgt>
                                        </p:tgtEl>
                                        <p:attrNameLst>
                                          <p:attrName>style.visibility</p:attrName>
                                        </p:attrNameLst>
                                      </p:cBhvr>
                                      <p:to>
                                        <p:strVal val="visible"/>
                                      </p:to>
                                    </p:set>
                                    <p:anim calcmode="lin" valueType="num">
                                      <p:cBhvr>
                                        <p:cTn id="64" dur="500" fill="hold"/>
                                        <p:tgtEl>
                                          <p:spTgt spid="437251">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437251">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3"/>
                </p:tgtEl>
              </p:cMediaNode>
            </p:audio>
          </p:childTnLst>
        </p:cTn>
      </p:par>
    </p:tnLst>
    <p:bldLst>
      <p:bldP spid="437250" grpId="0" autoUpdateAnimBg="0"/>
      <p:bldP spid="437251" grpId="0" build="p" animBg="1"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pPr eaLnBrk="1" hangingPunct="1">
              <a:defRPr/>
            </a:pPr>
            <a:r>
              <a:rPr lang="cs-CZ" altLang="cs-CZ" b="1">
                <a:solidFill>
                  <a:srgbClr val="FF0000"/>
                </a:solidFill>
              </a:rPr>
              <a:t>Kardiovaskulární systém</a:t>
            </a:r>
            <a:br>
              <a:rPr lang="cs-CZ" altLang="cs-CZ" b="1">
                <a:solidFill>
                  <a:srgbClr val="FFCC00"/>
                </a:solidFill>
              </a:rPr>
            </a:br>
            <a:endParaRPr lang="cs-CZ" altLang="cs-CZ" b="1">
              <a:solidFill>
                <a:srgbClr val="FFCC00"/>
              </a:solidFill>
            </a:endParaRPr>
          </a:p>
        </p:txBody>
      </p:sp>
      <p:pic>
        <p:nvPicPr>
          <p:cNvPr id="24579" name="Picture 3" descr="tab2-1-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74700" y="1600200"/>
            <a:ext cx="7594600"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3655A89D-FD5D-48E1-9D6C-BEC757A84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5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04800"/>
            <a:ext cx="693420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97EB77D0-FAF1-4E85-BAC9-A50E91A016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39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pPr eaLnBrk="1" hangingPunct="1">
              <a:defRPr/>
            </a:pPr>
            <a:r>
              <a:rPr lang="cs-CZ" altLang="cs-CZ"/>
              <a:t>Osnova</a:t>
            </a:r>
          </a:p>
        </p:txBody>
      </p:sp>
      <p:sp>
        <p:nvSpPr>
          <p:cNvPr id="816131" name="Rectangle 3"/>
          <p:cNvSpPr>
            <a:spLocks noGrp="1" noChangeArrowheads="1"/>
          </p:cNvSpPr>
          <p:nvPr>
            <p:ph type="body" idx="1"/>
          </p:nvPr>
        </p:nvSpPr>
        <p:spPr/>
        <p:txBody>
          <a:bodyPr/>
          <a:lstStyle/>
          <a:p>
            <a:pPr eaLnBrk="1" hangingPunct="1">
              <a:lnSpc>
                <a:spcPct val="90000"/>
              </a:lnSpc>
              <a:defRPr/>
            </a:pPr>
            <a:r>
              <a:rPr lang="cs-CZ" altLang="cs-CZ" dirty="0"/>
              <a:t>právní otázky, mortalita....</a:t>
            </a:r>
          </a:p>
          <a:p>
            <a:pPr eaLnBrk="1" hangingPunct="1">
              <a:lnSpc>
                <a:spcPct val="90000"/>
              </a:lnSpc>
              <a:defRPr/>
            </a:pPr>
            <a:r>
              <a:rPr lang="cs-CZ" altLang="cs-CZ" dirty="0"/>
              <a:t>fyziologické změny v těhotenství</a:t>
            </a:r>
          </a:p>
          <a:p>
            <a:pPr eaLnBrk="1" hangingPunct="1">
              <a:lnSpc>
                <a:spcPct val="90000"/>
              </a:lnSpc>
              <a:defRPr/>
            </a:pPr>
            <a:r>
              <a:rPr lang="cs-CZ" altLang="cs-CZ" dirty="0"/>
              <a:t>OHSS</a:t>
            </a:r>
          </a:p>
          <a:p>
            <a:pPr eaLnBrk="1" hangingPunct="1">
              <a:lnSpc>
                <a:spcPct val="90000"/>
              </a:lnSpc>
              <a:defRPr/>
            </a:pPr>
            <a:r>
              <a:rPr lang="cs-CZ" altLang="cs-CZ" dirty="0"/>
              <a:t>preeklampsie, eklampsie, HELLP </a:t>
            </a:r>
            <a:r>
              <a:rPr lang="cs-CZ" altLang="cs-CZ" dirty="0" err="1"/>
              <a:t>sy</a:t>
            </a:r>
            <a:endParaRPr lang="cs-CZ" altLang="cs-CZ" dirty="0"/>
          </a:p>
          <a:p>
            <a:pPr eaLnBrk="1" hangingPunct="1">
              <a:lnSpc>
                <a:spcPct val="90000"/>
              </a:lnSpc>
              <a:defRPr/>
            </a:pPr>
            <a:r>
              <a:rPr lang="cs-CZ" altLang="cs-CZ" dirty="0"/>
              <a:t>TEN a prevence</a:t>
            </a:r>
          </a:p>
          <a:p>
            <a:pPr eaLnBrk="1" hangingPunct="1">
              <a:lnSpc>
                <a:spcPct val="90000"/>
              </a:lnSpc>
              <a:defRPr/>
            </a:pPr>
            <a:r>
              <a:rPr lang="cs-CZ" altLang="cs-CZ" dirty="0"/>
              <a:t>trauma v těhotenství</a:t>
            </a:r>
          </a:p>
          <a:p>
            <a:pPr eaLnBrk="1" hangingPunct="1">
              <a:lnSpc>
                <a:spcPct val="90000"/>
              </a:lnSpc>
              <a:defRPr/>
            </a:pPr>
            <a:r>
              <a:rPr lang="cs-CZ" altLang="cs-CZ" dirty="0"/>
              <a:t>embolie plodovou vodou</a:t>
            </a:r>
          </a:p>
          <a:p>
            <a:pPr eaLnBrk="1" hangingPunct="1">
              <a:lnSpc>
                <a:spcPct val="90000"/>
              </a:lnSpc>
              <a:defRPr/>
            </a:pPr>
            <a:r>
              <a:rPr lang="cs-CZ" altLang="cs-CZ" dirty="0"/>
              <a:t>PPH</a:t>
            </a:r>
          </a:p>
          <a:p>
            <a:pPr eaLnBrk="1" hangingPunct="1">
              <a:lnSpc>
                <a:spcPct val="90000"/>
              </a:lnSpc>
              <a:defRPr/>
            </a:pPr>
            <a:endParaRPr lang="cs-CZ" altLang="cs-CZ" dirty="0"/>
          </a:p>
          <a:p>
            <a:pPr eaLnBrk="1" hangingPunct="1">
              <a:lnSpc>
                <a:spcPct val="90000"/>
              </a:lnSpc>
              <a:defRPr/>
            </a:pPr>
            <a:endParaRPr lang="cs-CZ" altLang="cs-CZ" dirty="0"/>
          </a:p>
        </p:txBody>
      </p:sp>
      <p:pic>
        <p:nvPicPr>
          <p:cNvPr id="8196" name="Picture 4" descr="image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262438"/>
            <a:ext cx="32766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Zvuk 2">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A1CAA6EF-DF15-4D0F-A5FE-074B21A5CB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9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ravid 2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88975"/>
            <a:ext cx="70866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7" name="Text Box 3"/>
          <p:cNvSpPr txBox="1">
            <a:spLocks noChangeArrowheads="1"/>
          </p:cNvSpPr>
          <p:nvPr/>
        </p:nvSpPr>
        <p:spPr bwMode="auto">
          <a:xfrm>
            <a:off x="4800600" y="6094413"/>
            <a:ext cx="4497388"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2000" b="1">
                <a:solidFill>
                  <a:srgbClr val="FFFF00"/>
                </a:solidFill>
                <a:latin typeface="Arial" panose="020B0604020202020204" pitchFamily="34" charset="0"/>
              </a:rPr>
              <a:t>Pařízek: kritické stavy v porodnictví</a:t>
            </a:r>
          </a:p>
        </p:txBody>
      </p:sp>
      <p:pic>
        <p:nvPicPr>
          <p:cNvPr id="26628" name="Zvuk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C49A7FFA-5379-4F1A-BF9C-D04257F534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advTm="45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97667"/>
                                        </p:tgtEl>
                                        <p:attrNameLst>
                                          <p:attrName>style.visibility</p:attrName>
                                        </p:attrNameLst>
                                      </p:cBhvr>
                                      <p:to>
                                        <p:strVal val="visible"/>
                                      </p:to>
                                    </p:set>
                                    <p:animEffect transition="in" filter="randombar(vertical)">
                                      <p:cBhvr>
                                        <p:cTn id="10" dur="500"/>
                                        <p:tgtEl>
                                          <p:spTgt spid="4976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9766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ab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
            <a:ext cx="4876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368BFA88-4992-4F20-8FA8-B151221D9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Box 2"/>
          <p:cNvSpPr txBox="1">
            <a:spLocks noChangeArrowheads="1"/>
          </p:cNvSpPr>
          <p:nvPr/>
        </p:nvSpPr>
        <p:spPr bwMode="auto">
          <a:xfrm>
            <a:off x="2613025" y="457200"/>
            <a:ext cx="3916363" cy="488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2600" b="1">
                <a:solidFill>
                  <a:srgbClr val="FF0000"/>
                </a:solidFill>
                <a:latin typeface="Arial" panose="020B0604020202020204" pitchFamily="34" charset="0"/>
                <a:cs typeface="Times New Roman" panose="02020603050405020304" pitchFamily="18" charset="0"/>
              </a:rPr>
              <a:t>Dýchání, dýchací cesty</a:t>
            </a:r>
            <a:r>
              <a:rPr kumimoji="1" lang="cs-CZ" altLang="cs-CZ" sz="2600" b="1">
                <a:solidFill>
                  <a:srgbClr val="FFFF00"/>
                </a:solidFill>
                <a:latin typeface="Arial" panose="020B0604020202020204" pitchFamily="34" charset="0"/>
              </a:rPr>
              <a:t> </a:t>
            </a:r>
          </a:p>
        </p:txBody>
      </p:sp>
      <p:sp>
        <p:nvSpPr>
          <p:cNvPr id="478211" name="Text Box 3"/>
          <p:cNvSpPr txBox="1">
            <a:spLocks noChangeArrowheads="1"/>
          </p:cNvSpPr>
          <p:nvPr/>
        </p:nvSpPr>
        <p:spPr bwMode="auto">
          <a:xfrm>
            <a:off x="993775" y="1157288"/>
            <a:ext cx="7156450" cy="4773612"/>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spAutoFit/>
          </a:bodyPr>
          <a:lstStyle/>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MV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o 50 % , VT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 40 % , f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o 15 %</a:t>
            </a: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FRC , ERV , RV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paCO</a:t>
            </a:r>
            <a:r>
              <a:rPr kumimoji="1" lang="cs-CZ" altLang="cs-CZ" sz="2000" b="1" baseline="-30000">
                <a:solidFill>
                  <a:srgbClr val="FFFFFF"/>
                </a:solidFill>
                <a:effectLst>
                  <a:outerShdw blurRad="38100" dist="38100" dir="2700000" algn="tl">
                    <a:srgbClr val="000000"/>
                  </a:outerShdw>
                </a:effectLst>
                <a:latin typeface="Arial" pitchFamily="34" charset="0"/>
                <a:cs typeface="Times New Roman" pitchFamily="18" charset="0"/>
              </a:rPr>
              <a:t>2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na 32 – 35 mm Hg =  4,3  -  4,7 kPa</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CO</a:t>
            </a:r>
            <a:r>
              <a:rPr kumimoji="1" lang="cs-CZ" altLang="cs-CZ" sz="2000" b="1" baseline="-30000">
                <a:solidFill>
                  <a:srgbClr val="FFFFFF"/>
                </a:solidFill>
                <a:effectLst>
                  <a:outerShdw blurRad="38100" dist="38100" dir="2700000" algn="tl">
                    <a:srgbClr val="000000"/>
                  </a:outerShdw>
                </a:effectLst>
                <a:latin typeface="Arial" pitchFamily="34" charset="0"/>
                <a:cs typeface="Times New Roman" pitchFamily="18" charset="0"/>
              </a:rPr>
              <a:t>2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práh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bránice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 obvod hrudníku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dýchací cesty prosáklé a vulnerabilní</a:t>
            </a: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60000"/>
              </a:lnSpc>
              <a:buClr>
                <a:srgbClr val="CCFFFF"/>
              </a:buClr>
              <a:buFont typeface="Wingdings" pitchFamily="2" charset="2"/>
              <a:buChar char="Ø"/>
              <a:defRPr/>
            </a:pPr>
            <a:r>
              <a:rPr kumimoji="1" lang="cs-CZ" altLang="cs-CZ" sz="21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Úprava</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6 – 8 týdn</a:t>
            </a:r>
            <a:r>
              <a:rPr kumimoji="1" lang="cs-CZ" altLang="cs-CZ" sz="2000" b="1">
                <a:solidFill>
                  <a:srgbClr val="FFFFFF"/>
                </a:solidFill>
                <a:effectLst>
                  <a:outerShdw blurRad="38100" dist="38100" dir="2700000" algn="tl">
                    <a:srgbClr val="000000"/>
                  </a:outerShdw>
                </a:effectLst>
                <a:latin typeface="Arial" pitchFamily="34" charset="0"/>
              </a:rPr>
              <a:t>ů</a:t>
            </a: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60000"/>
              </a:lnSpc>
              <a:buClr>
                <a:srgbClr val="CCFFFF"/>
              </a:buClr>
              <a:buFont typeface="Wingdings" pitchFamily="2" charset="2"/>
              <a:buChar char="Ø"/>
              <a:defRPr/>
            </a:pPr>
            <a:r>
              <a:rPr kumimoji="1" lang="cs-CZ" altLang="cs-CZ" sz="21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Patologie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rychleji hypoxémi</a:t>
            </a:r>
            <a:r>
              <a:rPr kumimoji="1" lang="cs-CZ" altLang="cs-CZ" sz="2000" b="1">
                <a:solidFill>
                  <a:srgbClr val="FFFFFF"/>
                </a:solidFill>
                <a:effectLst>
                  <a:outerShdw blurRad="38100" dist="38100" dir="2700000" algn="tl">
                    <a:srgbClr val="000000"/>
                  </a:outerShdw>
                </a:effectLst>
                <a:latin typeface="Arial" pitchFamily="34" charset="0"/>
              </a:rPr>
              <a:t>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rychleji inhala</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 anestezie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intubace u</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ší rourkou</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ne nazotracheální intubace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nejvíce 3 pokusy o intubaci s oxygenací mezi</a:t>
            </a:r>
          </a:p>
        </p:txBody>
      </p:sp>
      <p:pic>
        <p:nvPicPr>
          <p:cNvPr id="28676"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20D2ED7-3DB4-4848-A534-3F4D4C4395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406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78210"/>
                                        </p:tgtEl>
                                        <p:attrNameLst>
                                          <p:attrName>style.visibility</p:attrName>
                                        </p:attrNameLst>
                                      </p:cBhvr>
                                      <p:to>
                                        <p:strVal val="visible"/>
                                      </p:to>
                                    </p:set>
                                    <p:animEffect transition="in" filter="randombar(vertical)">
                                      <p:cBhvr>
                                        <p:cTn id="10" dur="500"/>
                                        <p:tgtEl>
                                          <p:spTgt spid="478210"/>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78211">
                                            <p:bg/>
                                          </p:spTgt>
                                        </p:tgtEl>
                                        <p:attrNameLst>
                                          <p:attrName>style.visibility</p:attrName>
                                        </p:attrNameLst>
                                      </p:cBhvr>
                                      <p:to>
                                        <p:strVal val="visible"/>
                                      </p:to>
                                    </p:set>
                                    <p:anim calcmode="lin" valueType="num">
                                      <p:cBhvr>
                                        <p:cTn id="14" dur="500" fill="hold"/>
                                        <p:tgtEl>
                                          <p:spTgt spid="478211">
                                            <p:bg/>
                                          </p:spTgt>
                                        </p:tgtEl>
                                        <p:attrNameLst>
                                          <p:attrName>ppt_w</p:attrName>
                                        </p:attrNameLst>
                                      </p:cBhvr>
                                      <p:tavLst>
                                        <p:tav tm="0">
                                          <p:val>
                                            <p:fltVal val="0"/>
                                          </p:val>
                                        </p:tav>
                                        <p:tav tm="100000">
                                          <p:val>
                                            <p:strVal val="#ppt_w"/>
                                          </p:val>
                                        </p:tav>
                                      </p:tavLst>
                                    </p:anim>
                                    <p:anim calcmode="lin" valueType="num">
                                      <p:cBhvr>
                                        <p:cTn id="15" dur="500" fill="hold"/>
                                        <p:tgtEl>
                                          <p:spTgt spid="478211">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78211">
                                            <p:txEl>
                                              <p:pRg st="0" end="0"/>
                                            </p:txEl>
                                          </p:spTgt>
                                        </p:tgtEl>
                                        <p:attrNameLst>
                                          <p:attrName>style.visibility</p:attrName>
                                        </p:attrNameLst>
                                      </p:cBhvr>
                                      <p:to>
                                        <p:strVal val="visible"/>
                                      </p:to>
                                    </p:set>
                                    <p:anim calcmode="lin" valueType="num">
                                      <p:cBhvr>
                                        <p:cTn id="19" dur="500" fill="hold"/>
                                        <p:tgtEl>
                                          <p:spTgt spid="47821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78211">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78211">
                                            <p:txEl>
                                              <p:pRg st="1" end="1"/>
                                            </p:txEl>
                                          </p:spTgt>
                                        </p:tgtEl>
                                        <p:attrNameLst>
                                          <p:attrName>style.visibility</p:attrName>
                                        </p:attrNameLst>
                                      </p:cBhvr>
                                      <p:to>
                                        <p:strVal val="visible"/>
                                      </p:to>
                                    </p:set>
                                    <p:anim calcmode="lin" valueType="num">
                                      <p:cBhvr>
                                        <p:cTn id="24" dur="500" fill="hold"/>
                                        <p:tgtEl>
                                          <p:spTgt spid="478211">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78211">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78211">
                                            <p:txEl>
                                              <p:pRg st="2" end="2"/>
                                            </p:txEl>
                                          </p:spTgt>
                                        </p:tgtEl>
                                        <p:attrNameLst>
                                          <p:attrName>style.visibility</p:attrName>
                                        </p:attrNameLst>
                                      </p:cBhvr>
                                      <p:to>
                                        <p:strVal val="visible"/>
                                      </p:to>
                                    </p:set>
                                    <p:anim calcmode="lin" valueType="num">
                                      <p:cBhvr>
                                        <p:cTn id="29" dur="500" fill="hold"/>
                                        <p:tgtEl>
                                          <p:spTgt spid="478211">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78211">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78211">
                                            <p:txEl>
                                              <p:pRg st="3" end="3"/>
                                            </p:txEl>
                                          </p:spTgt>
                                        </p:tgtEl>
                                        <p:attrNameLst>
                                          <p:attrName>style.visibility</p:attrName>
                                        </p:attrNameLst>
                                      </p:cBhvr>
                                      <p:to>
                                        <p:strVal val="visible"/>
                                      </p:to>
                                    </p:set>
                                    <p:anim calcmode="lin" valueType="num">
                                      <p:cBhvr>
                                        <p:cTn id="34" dur="500" fill="hold"/>
                                        <p:tgtEl>
                                          <p:spTgt spid="478211">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78211">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78211">
                                            <p:txEl>
                                              <p:pRg st="4" end="4"/>
                                            </p:txEl>
                                          </p:spTgt>
                                        </p:tgtEl>
                                        <p:attrNameLst>
                                          <p:attrName>style.visibility</p:attrName>
                                        </p:attrNameLst>
                                      </p:cBhvr>
                                      <p:to>
                                        <p:strVal val="visible"/>
                                      </p:to>
                                    </p:set>
                                    <p:anim calcmode="lin" valueType="num">
                                      <p:cBhvr>
                                        <p:cTn id="39" dur="500" fill="hold"/>
                                        <p:tgtEl>
                                          <p:spTgt spid="47821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78211">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78211">
                                            <p:txEl>
                                              <p:pRg st="5" end="5"/>
                                            </p:txEl>
                                          </p:spTgt>
                                        </p:tgtEl>
                                        <p:attrNameLst>
                                          <p:attrName>style.visibility</p:attrName>
                                        </p:attrNameLst>
                                      </p:cBhvr>
                                      <p:to>
                                        <p:strVal val="visible"/>
                                      </p:to>
                                    </p:set>
                                    <p:anim calcmode="lin" valueType="num">
                                      <p:cBhvr>
                                        <p:cTn id="44" dur="500" fill="hold"/>
                                        <p:tgtEl>
                                          <p:spTgt spid="478211">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78211">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78211">
                                            <p:txEl>
                                              <p:pRg st="6" end="6"/>
                                            </p:txEl>
                                          </p:spTgt>
                                        </p:tgtEl>
                                        <p:attrNameLst>
                                          <p:attrName>style.visibility</p:attrName>
                                        </p:attrNameLst>
                                      </p:cBhvr>
                                      <p:to>
                                        <p:strVal val="visible"/>
                                      </p:to>
                                    </p:set>
                                    <p:anim calcmode="lin" valueType="num">
                                      <p:cBhvr>
                                        <p:cTn id="49" dur="500" fill="hold"/>
                                        <p:tgtEl>
                                          <p:spTgt spid="478211">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78211">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78211">
                                            <p:txEl>
                                              <p:pRg st="7" end="7"/>
                                            </p:txEl>
                                          </p:spTgt>
                                        </p:tgtEl>
                                        <p:attrNameLst>
                                          <p:attrName>style.visibility</p:attrName>
                                        </p:attrNameLst>
                                      </p:cBhvr>
                                      <p:to>
                                        <p:strVal val="visible"/>
                                      </p:to>
                                    </p:set>
                                    <p:anim calcmode="lin" valueType="num">
                                      <p:cBhvr>
                                        <p:cTn id="54" dur="500" fill="hold"/>
                                        <p:tgtEl>
                                          <p:spTgt spid="478211">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78211">
                                            <p:txEl>
                                              <p:pRg st="7" end="7"/>
                                            </p:txEl>
                                          </p:spTgt>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478211">
                                            <p:txEl>
                                              <p:pRg st="8" end="8"/>
                                            </p:txEl>
                                          </p:spTgt>
                                        </p:tgtEl>
                                        <p:attrNameLst>
                                          <p:attrName>style.visibility</p:attrName>
                                        </p:attrNameLst>
                                      </p:cBhvr>
                                      <p:to>
                                        <p:strVal val="visible"/>
                                      </p:to>
                                    </p:set>
                                    <p:anim calcmode="lin" valueType="num">
                                      <p:cBhvr>
                                        <p:cTn id="59" dur="500" fill="hold"/>
                                        <p:tgtEl>
                                          <p:spTgt spid="478211">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478211">
                                            <p:txEl>
                                              <p:pRg st="8" end="8"/>
                                            </p:txEl>
                                          </p:spTgt>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500"/>
                            </p:stCondLst>
                            <p:childTnLst>
                              <p:par>
                                <p:cTn id="62" presetID="17" presetClass="entr" presetSubtype="10" fill="hold" grpId="0" nodeType="afterEffect">
                                  <p:stCondLst>
                                    <p:cond delay="0"/>
                                  </p:stCondLst>
                                  <p:childTnLst>
                                    <p:set>
                                      <p:cBhvr>
                                        <p:cTn id="63" dur="1" fill="hold">
                                          <p:stCondLst>
                                            <p:cond delay="0"/>
                                          </p:stCondLst>
                                        </p:cTn>
                                        <p:tgtEl>
                                          <p:spTgt spid="478211">
                                            <p:txEl>
                                              <p:pRg st="9" end="9"/>
                                            </p:txEl>
                                          </p:spTgt>
                                        </p:tgtEl>
                                        <p:attrNameLst>
                                          <p:attrName>style.visibility</p:attrName>
                                        </p:attrNameLst>
                                      </p:cBhvr>
                                      <p:to>
                                        <p:strVal val="visible"/>
                                      </p:to>
                                    </p:set>
                                    <p:anim calcmode="lin" valueType="num">
                                      <p:cBhvr>
                                        <p:cTn id="64" dur="500" fill="hold"/>
                                        <p:tgtEl>
                                          <p:spTgt spid="478211">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478211">
                                            <p:txEl>
                                              <p:pRg st="9" end="9"/>
                                            </p:txEl>
                                          </p:spTgt>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6000"/>
                            </p:stCondLst>
                            <p:childTnLst>
                              <p:par>
                                <p:cTn id="67" presetID="17" presetClass="entr" presetSubtype="10" fill="hold" grpId="0" nodeType="afterEffect">
                                  <p:stCondLst>
                                    <p:cond delay="0"/>
                                  </p:stCondLst>
                                  <p:childTnLst>
                                    <p:set>
                                      <p:cBhvr>
                                        <p:cTn id="68" dur="1" fill="hold">
                                          <p:stCondLst>
                                            <p:cond delay="0"/>
                                          </p:stCondLst>
                                        </p:cTn>
                                        <p:tgtEl>
                                          <p:spTgt spid="478211">
                                            <p:txEl>
                                              <p:pRg st="10" end="10"/>
                                            </p:txEl>
                                          </p:spTgt>
                                        </p:tgtEl>
                                        <p:attrNameLst>
                                          <p:attrName>style.visibility</p:attrName>
                                        </p:attrNameLst>
                                      </p:cBhvr>
                                      <p:to>
                                        <p:strVal val="visible"/>
                                      </p:to>
                                    </p:set>
                                    <p:anim calcmode="lin" valueType="num">
                                      <p:cBhvr>
                                        <p:cTn id="69" dur="500" fill="hold"/>
                                        <p:tgtEl>
                                          <p:spTgt spid="478211">
                                            <p:txEl>
                                              <p:pRg st="10" end="10"/>
                                            </p:txEl>
                                          </p:spTgt>
                                        </p:tgtEl>
                                        <p:attrNameLst>
                                          <p:attrName>ppt_w</p:attrName>
                                        </p:attrNameLst>
                                      </p:cBhvr>
                                      <p:tavLst>
                                        <p:tav tm="0">
                                          <p:val>
                                            <p:fltVal val="0"/>
                                          </p:val>
                                        </p:tav>
                                        <p:tav tm="100000">
                                          <p:val>
                                            <p:strVal val="#ppt_w"/>
                                          </p:val>
                                        </p:tav>
                                      </p:tavLst>
                                    </p:anim>
                                    <p:anim calcmode="lin" valueType="num">
                                      <p:cBhvr>
                                        <p:cTn id="70" dur="500" fill="hold"/>
                                        <p:tgtEl>
                                          <p:spTgt spid="478211">
                                            <p:txEl>
                                              <p:pRg st="10" end="10"/>
                                            </p:txEl>
                                          </p:spTgt>
                                        </p:tgtEl>
                                        <p:attrNameLst>
                                          <p:attrName>ppt_h</p:attrName>
                                        </p:attrNameLst>
                                      </p:cBhvr>
                                      <p:tavLst>
                                        <p:tav tm="0">
                                          <p:val>
                                            <p:strVal val="#ppt_h"/>
                                          </p:val>
                                        </p:tav>
                                        <p:tav tm="100000">
                                          <p:val>
                                            <p:strVal val="#ppt_h"/>
                                          </p:val>
                                        </p:tav>
                                      </p:tavLst>
                                    </p:anim>
                                  </p:childTnLst>
                                </p:cTn>
                              </p:par>
                            </p:childTnLst>
                          </p:cTn>
                        </p:par>
                        <p:par>
                          <p:cTn id="71" fill="hold" nodeType="afterGroup">
                            <p:stCondLst>
                              <p:cond delay="6500"/>
                            </p:stCondLst>
                            <p:childTnLst>
                              <p:par>
                                <p:cTn id="72" presetID="17" presetClass="entr" presetSubtype="10" fill="hold" grpId="0" nodeType="afterEffect">
                                  <p:stCondLst>
                                    <p:cond delay="0"/>
                                  </p:stCondLst>
                                  <p:childTnLst>
                                    <p:set>
                                      <p:cBhvr>
                                        <p:cTn id="73" dur="1" fill="hold">
                                          <p:stCondLst>
                                            <p:cond delay="0"/>
                                          </p:stCondLst>
                                        </p:cTn>
                                        <p:tgtEl>
                                          <p:spTgt spid="478211">
                                            <p:txEl>
                                              <p:pRg st="11" end="11"/>
                                            </p:txEl>
                                          </p:spTgt>
                                        </p:tgtEl>
                                        <p:attrNameLst>
                                          <p:attrName>style.visibility</p:attrName>
                                        </p:attrNameLst>
                                      </p:cBhvr>
                                      <p:to>
                                        <p:strVal val="visible"/>
                                      </p:to>
                                    </p:set>
                                    <p:anim calcmode="lin" valueType="num">
                                      <p:cBhvr>
                                        <p:cTn id="74" dur="500" fill="hold"/>
                                        <p:tgtEl>
                                          <p:spTgt spid="478211">
                                            <p:txEl>
                                              <p:pRg st="11" end="11"/>
                                            </p:txEl>
                                          </p:spTgt>
                                        </p:tgtEl>
                                        <p:attrNameLst>
                                          <p:attrName>ppt_w</p:attrName>
                                        </p:attrNameLst>
                                      </p:cBhvr>
                                      <p:tavLst>
                                        <p:tav tm="0">
                                          <p:val>
                                            <p:fltVal val="0"/>
                                          </p:val>
                                        </p:tav>
                                        <p:tav tm="100000">
                                          <p:val>
                                            <p:strVal val="#ppt_w"/>
                                          </p:val>
                                        </p:tav>
                                      </p:tavLst>
                                    </p:anim>
                                    <p:anim calcmode="lin" valueType="num">
                                      <p:cBhvr>
                                        <p:cTn id="75" dur="500" fill="hold"/>
                                        <p:tgtEl>
                                          <p:spTgt spid="478211">
                                            <p:txEl>
                                              <p:pRg st="11" end="11"/>
                                            </p:txEl>
                                          </p:spTgt>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7000"/>
                            </p:stCondLst>
                            <p:childTnLst>
                              <p:par>
                                <p:cTn id="77" presetID="17" presetClass="entr" presetSubtype="10" fill="hold" grpId="0" nodeType="afterEffect">
                                  <p:stCondLst>
                                    <p:cond delay="0"/>
                                  </p:stCondLst>
                                  <p:childTnLst>
                                    <p:set>
                                      <p:cBhvr>
                                        <p:cTn id="78" dur="1" fill="hold">
                                          <p:stCondLst>
                                            <p:cond delay="0"/>
                                          </p:stCondLst>
                                        </p:cTn>
                                        <p:tgtEl>
                                          <p:spTgt spid="478211">
                                            <p:txEl>
                                              <p:pRg st="12" end="12"/>
                                            </p:txEl>
                                          </p:spTgt>
                                        </p:tgtEl>
                                        <p:attrNameLst>
                                          <p:attrName>style.visibility</p:attrName>
                                        </p:attrNameLst>
                                      </p:cBhvr>
                                      <p:to>
                                        <p:strVal val="visible"/>
                                      </p:to>
                                    </p:set>
                                    <p:anim calcmode="lin" valueType="num">
                                      <p:cBhvr>
                                        <p:cTn id="79" dur="500" fill="hold"/>
                                        <p:tgtEl>
                                          <p:spTgt spid="478211">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478211">
                                            <p:txEl>
                                              <p:pRg st="12" end="12"/>
                                            </p:txEl>
                                          </p:spTgt>
                                        </p:tgtEl>
                                        <p:attrNameLst>
                                          <p:attrName>ppt_h</p:attrName>
                                        </p:attrNameLst>
                                      </p:cBhvr>
                                      <p:tavLst>
                                        <p:tav tm="0">
                                          <p:val>
                                            <p:strVal val="#ppt_h"/>
                                          </p:val>
                                        </p:tav>
                                        <p:tav tm="100000">
                                          <p:val>
                                            <p:strVal val="#ppt_h"/>
                                          </p:val>
                                        </p:tav>
                                      </p:tavLst>
                                    </p:anim>
                                  </p:childTnLst>
                                </p:cTn>
                              </p:par>
                            </p:childTnLst>
                          </p:cTn>
                        </p:par>
                        <p:par>
                          <p:cTn id="81" fill="hold" nodeType="afterGroup">
                            <p:stCondLst>
                              <p:cond delay="7500"/>
                            </p:stCondLst>
                            <p:childTnLst>
                              <p:par>
                                <p:cTn id="82" presetID="17" presetClass="entr" presetSubtype="10" fill="hold" grpId="0" nodeType="afterEffect">
                                  <p:stCondLst>
                                    <p:cond delay="0"/>
                                  </p:stCondLst>
                                  <p:childTnLst>
                                    <p:set>
                                      <p:cBhvr>
                                        <p:cTn id="83" dur="1" fill="hold">
                                          <p:stCondLst>
                                            <p:cond delay="0"/>
                                          </p:stCondLst>
                                        </p:cTn>
                                        <p:tgtEl>
                                          <p:spTgt spid="478211">
                                            <p:txEl>
                                              <p:pRg st="13" end="13"/>
                                            </p:txEl>
                                          </p:spTgt>
                                        </p:tgtEl>
                                        <p:attrNameLst>
                                          <p:attrName>style.visibility</p:attrName>
                                        </p:attrNameLst>
                                      </p:cBhvr>
                                      <p:to>
                                        <p:strVal val="visible"/>
                                      </p:to>
                                    </p:set>
                                    <p:anim calcmode="lin" valueType="num">
                                      <p:cBhvr>
                                        <p:cTn id="84" dur="500" fill="hold"/>
                                        <p:tgtEl>
                                          <p:spTgt spid="478211">
                                            <p:txEl>
                                              <p:pRg st="13" end="13"/>
                                            </p:txEl>
                                          </p:spTgt>
                                        </p:tgtEl>
                                        <p:attrNameLst>
                                          <p:attrName>ppt_w</p:attrName>
                                        </p:attrNameLst>
                                      </p:cBhvr>
                                      <p:tavLst>
                                        <p:tav tm="0">
                                          <p:val>
                                            <p:fltVal val="0"/>
                                          </p:val>
                                        </p:tav>
                                        <p:tav tm="100000">
                                          <p:val>
                                            <p:strVal val="#ppt_w"/>
                                          </p:val>
                                        </p:tav>
                                      </p:tavLst>
                                    </p:anim>
                                    <p:anim calcmode="lin" valueType="num">
                                      <p:cBhvr>
                                        <p:cTn id="85" dur="500" fill="hold"/>
                                        <p:tgtEl>
                                          <p:spTgt spid="478211">
                                            <p:txEl>
                                              <p:pRg st="13" end="13"/>
                                            </p:txEl>
                                          </p:spTgt>
                                        </p:tgtEl>
                                        <p:attrNameLst>
                                          <p:attrName>ppt_h</p:attrName>
                                        </p:attrNameLst>
                                      </p:cBhvr>
                                      <p:tavLst>
                                        <p:tav tm="0">
                                          <p:val>
                                            <p:strVal val="#ppt_h"/>
                                          </p:val>
                                        </p:tav>
                                        <p:tav tm="100000">
                                          <p:val>
                                            <p:strVal val="#ppt_h"/>
                                          </p:val>
                                        </p:tav>
                                      </p:tavLst>
                                    </p:anim>
                                  </p:childTnLst>
                                </p:cTn>
                              </p:par>
                            </p:childTnLst>
                          </p:cTn>
                        </p:par>
                        <p:par>
                          <p:cTn id="86" fill="hold" nodeType="afterGroup">
                            <p:stCondLst>
                              <p:cond delay="8000"/>
                            </p:stCondLst>
                            <p:childTnLst>
                              <p:par>
                                <p:cTn id="87" presetID="17" presetClass="entr" presetSubtype="10" fill="hold" grpId="0" nodeType="afterEffect">
                                  <p:stCondLst>
                                    <p:cond delay="0"/>
                                  </p:stCondLst>
                                  <p:childTnLst>
                                    <p:set>
                                      <p:cBhvr>
                                        <p:cTn id="88" dur="1" fill="hold">
                                          <p:stCondLst>
                                            <p:cond delay="0"/>
                                          </p:stCondLst>
                                        </p:cTn>
                                        <p:tgtEl>
                                          <p:spTgt spid="478211">
                                            <p:txEl>
                                              <p:pRg st="14" end="14"/>
                                            </p:txEl>
                                          </p:spTgt>
                                        </p:tgtEl>
                                        <p:attrNameLst>
                                          <p:attrName>style.visibility</p:attrName>
                                        </p:attrNameLst>
                                      </p:cBhvr>
                                      <p:to>
                                        <p:strVal val="visible"/>
                                      </p:to>
                                    </p:set>
                                    <p:anim calcmode="lin" valueType="num">
                                      <p:cBhvr>
                                        <p:cTn id="89" dur="500" fill="hold"/>
                                        <p:tgtEl>
                                          <p:spTgt spid="478211">
                                            <p:txEl>
                                              <p:pRg st="14" end="14"/>
                                            </p:txEl>
                                          </p:spTgt>
                                        </p:tgtEl>
                                        <p:attrNameLst>
                                          <p:attrName>ppt_w</p:attrName>
                                        </p:attrNameLst>
                                      </p:cBhvr>
                                      <p:tavLst>
                                        <p:tav tm="0">
                                          <p:val>
                                            <p:fltVal val="0"/>
                                          </p:val>
                                        </p:tav>
                                        <p:tav tm="100000">
                                          <p:val>
                                            <p:strVal val="#ppt_w"/>
                                          </p:val>
                                        </p:tav>
                                      </p:tavLst>
                                    </p:anim>
                                    <p:anim calcmode="lin" valueType="num">
                                      <p:cBhvr>
                                        <p:cTn id="90" dur="500" fill="hold"/>
                                        <p:tgtEl>
                                          <p:spTgt spid="478211">
                                            <p:txEl>
                                              <p:pRg st="14" end="14"/>
                                            </p:txEl>
                                          </p:spTgt>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8500"/>
                            </p:stCondLst>
                            <p:childTnLst>
                              <p:par>
                                <p:cTn id="92" presetID="17" presetClass="entr" presetSubtype="10" fill="hold" grpId="0" nodeType="afterEffect">
                                  <p:stCondLst>
                                    <p:cond delay="0"/>
                                  </p:stCondLst>
                                  <p:childTnLst>
                                    <p:set>
                                      <p:cBhvr>
                                        <p:cTn id="93" dur="1" fill="hold">
                                          <p:stCondLst>
                                            <p:cond delay="0"/>
                                          </p:stCondLst>
                                        </p:cTn>
                                        <p:tgtEl>
                                          <p:spTgt spid="478211">
                                            <p:txEl>
                                              <p:pRg st="15" end="15"/>
                                            </p:txEl>
                                          </p:spTgt>
                                        </p:tgtEl>
                                        <p:attrNameLst>
                                          <p:attrName>style.visibility</p:attrName>
                                        </p:attrNameLst>
                                      </p:cBhvr>
                                      <p:to>
                                        <p:strVal val="visible"/>
                                      </p:to>
                                    </p:set>
                                    <p:anim calcmode="lin" valueType="num">
                                      <p:cBhvr>
                                        <p:cTn id="94" dur="500" fill="hold"/>
                                        <p:tgtEl>
                                          <p:spTgt spid="478211">
                                            <p:txEl>
                                              <p:pRg st="15" end="15"/>
                                            </p:txEl>
                                          </p:spTgt>
                                        </p:tgtEl>
                                        <p:attrNameLst>
                                          <p:attrName>ppt_w</p:attrName>
                                        </p:attrNameLst>
                                      </p:cBhvr>
                                      <p:tavLst>
                                        <p:tav tm="0">
                                          <p:val>
                                            <p:fltVal val="0"/>
                                          </p:val>
                                        </p:tav>
                                        <p:tav tm="100000">
                                          <p:val>
                                            <p:strVal val="#ppt_w"/>
                                          </p:val>
                                        </p:tav>
                                      </p:tavLst>
                                    </p:anim>
                                    <p:anim calcmode="lin" valueType="num">
                                      <p:cBhvr>
                                        <p:cTn id="95" dur="500" fill="hold"/>
                                        <p:tgtEl>
                                          <p:spTgt spid="478211">
                                            <p:txEl>
                                              <p:pRg st="15" end="1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6" fill="hold" display="0">
                  <p:stCondLst>
                    <p:cond delay="indefinite"/>
                  </p:stCondLst>
                  <p:endCondLst>
                    <p:cond evt="onStopAudio" delay="0">
                      <p:tgtEl>
                        <p:sldTgt/>
                      </p:tgtEl>
                    </p:cond>
                  </p:endCondLst>
                </p:cTn>
                <p:tgtEl>
                  <p:spTgt spid="3"/>
                </p:tgtEl>
              </p:cMediaNode>
            </p:audio>
          </p:childTnLst>
        </p:cTn>
      </p:par>
    </p:tnLst>
    <p:bldLst>
      <p:bldP spid="478210" grpId="0" autoUpdateAnimBg="0"/>
      <p:bldP spid="478211" grpId="0" build="p" animBg="1"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2913063" y="685800"/>
            <a:ext cx="3317875" cy="488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2600" b="1">
                <a:solidFill>
                  <a:srgbClr val="FF0000"/>
                </a:solidFill>
                <a:latin typeface="Arial" panose="020B0604020202020204" pitchFamily="34" charset="0"/>
                <a:cs typeface="Times New Roman" panose="02020603050405020304" pitchFamily="18" charset="0"/>
              </a:rPr>
              <a:t>Ledviny + eliminace</a:t>
            </a:r>
            <a:endParaRPr kumimoji="1" lang="cs-CZ" altLang="cs-CZ" sz="2600" b="1">
              <a:solidFill>
                <a:srgbClr val="FF0000"/>
              </a:solidFill>
              <a:latin typeface="Arial" panose="020B0604020202020204" pitchFamily="34" charset="0"/>
            </a:endParaRPr>
          </a:p>
        </p:txBody>
      </p:sp>
      <p:sp>
        <p:nvSpPr>
          <p:cNvPr id="479235" name="Text Box 3"/>
          <p:cNvSpPr txBox="1">
            <a:spLocks noChangeArrowheads="1"/>
          </p:cNvSpPr>
          <p:nvPr/>
        </p:nvSpPr>
        <p:spPr bwMode="auto">
          <a:xfrm>
            <a:off x="2144713" y="2243138"/>
            <a:ext cx="4843462" cy="3032125"/>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 urea,  kreatinin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o 40 – 50 %</a:t>
            </a: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glykos</a:t>
            </a:r>
            <a:r>
              <a:rPr kumimoji="1" lang="cs-CZ" altLang="cs-CZ" sz="2000" b="1">
                <a:solidFill>
                  <a:srgbClr val="FFFFFF"/>
                </a:solidFill>
                <a:effectLst>
                  <a:outerShdw blurRad="38100" dist="38100" dir="2700000" algn="tl">
                    <a:srgbClr val="000000"/>
                  </a:outerShdw>
                </a:effectLst>
                <a:latin typeface="Arial" pitchFamily="34" charset="0"/>
              </a:rPr>
              <a:t>u</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rie mo</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ná</a:t>
            </a: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tubulární reabsorpce Na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dilatace vývodných mo</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ových cest</a:t>
            </a:r>
          </a:p>
          <a:p>
            <a:pPr algn="ctr" eaLnBrk="1" hangingPunct="1">
              <a:lnSpc>
                <a:spcPct val="120000"/>
              </a:lnSpc>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120000"/>
              </a:lnSpc>
              <a:buClr>
                <a:srgbClr val="CCFFFF"/>
              </a:buClr>
              <a:buFont typeface="Wingdings" pitchFamily="2" charset="2"/>
              <a:buChar char="Ø"/>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Úprava</a:t>
            </a: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4 – 5 dn</a:t>
            </a:r>
            <a:r>
              <a:rPr kumimoji="1" lang="cs-CZ" altLang="cs-CZ" sz="2000" b="1">
                <a:solidFill>
                  <a:srgbClr val="FFFFFF"/>
                </a:solidFill>
                <a:effectLst>
                  <a:outerShdw blurRad="38100" dist="38100" dir="2700000" algn="tl">
                    <a:srgbClr val="000000"/>
                  </a:outerShdw>
                </a:effectLst>
                <a:latin typeface="Arial" pitchFamily="34" charset="0"/>
              </a:rPr>
              <a:t>ů</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po porodu diuréza</a:t>
            </a:r>
          </a:p>
          <a:p>
            <a:pPr algn="ctr" eaLnBrk="1" hangingPunct="1">
              <a:lnSpc>
                <a:spcPct val="12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6. týden hodnoty N, urey a kreatininu</a:t>
            </a:r>
            <a:endParaRPr kumimoji="1" lang="cs-CZ" altLang="cs-CZ" sz="2000" b="1">
              <a:solidFill>
                <a:srgbClr val="FFFFFF"/>
              </a:solidFill>
              <a:effectLst>
                <a:outerShdw blurRad="38100" dist="38100" dir="2700000" algn="tl">
                  <a:srgbClr val="000000"/>
                </a:outerShdw>
              </a:effectLst>
              <a:latin typeface="Arial" pitchFamily="34" charset="0"/>
            </a:endParaRPr>
          </a:p>
        </p:txBody>
      </p:sp>
      <p:pic>
        <p:nvPicPr>
          <p:cNvPr id="29700"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D05A856-7574-4DE6-A36E-989E2F35EE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190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79234"/>
                                        </p:tgtEl>
                                        <p:attrNameLst>
                                          <p:attrName>style.visibility</p:attrName>
                                        </p:attrNameLst>
                                      </p:cBhvr>
                                      <p:to>
                                        <p:strVal val="visible"/>
                                      </p:to>
                                    </p:set>
                                    <p:animEffect transition="in" filter="randombar(vertical)">
                                      <p:cBhvr>
                                        <p:cTn id="10" dur="500"/>
                                        <p:tgtEl>
                                          <p:spTgt spid="479234"/>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79235">
                                            <p:bg/>
                                          </p:spTgt>
                                        </p:tgtEl>
                                        <p:attrNameLst>
                                          <p:attrName>style.visibility</p:attrName>
                                        </p:attrNameLst>
                                      </p:cBhvr>
                                      <p:to>
                                        <p:strVal val="visible"/>
                                      </p:to>
                                    </p:set>
                                    <p:anim calcmode="lin" valueType="num">
                                      <p:cBhvr>
                                        <p:cTn id="14" dur="500" fill="hold"/>
                                        <p:tgtEl>
                                          <p:spTgt spid="479235">
                                            <p:bg/>
                                          </p:spTgt>
                                        </p:tgtEl>
                                        <p:attrNameLst>
                                          <p:attrName>ppt_w</p:attrName>
                                        </p:attrNameLst>
                                      </p:cBhvr>
                                      <p:tavLst>
                                        <p:tav tm="0">
                                          <p:val>
                                            <p:fltVal val="0"/>
                                          </p:val>
                                        </p:tav>
                                        <p:tav tm="100000">
                                          <p:val>
                                            <p:strVal val="#ppt_w"/>
                                          </p:val>
                                        </p:tav>
                                      </p:tavLst>
                                    </p:anim>
                                    <p:anim calcmode="lin" valueType="num">
                                      <p:cBhvr>
                                        <p:cTn id="15" dur="500" fill="hold"/>
                                        <p:tgtEl>
                                          <p:spTgt spid="479235">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79235">
                                            <p:txEl>
                                              <p:pRg st="0" end="0"/>
                                            </p:txEl>
                                          </p:spTgt>
                                        </p:tgtEl>
                                        <p:attrNameLst>
                                          <p:attrName>style.visibility</p:attrName>
                                        </p:attrNameLst>
                                      </p:cBhvr>
                                      <p:to>
                                        <p:strVal val="visible"/>
                                      </p:to>
                                    </p:set>
                                    <p:anim calcmode="lin" valueType="num">
                                      <p:cBhvr>
                                        <p:cTn id="19" dur="500" fill="hold"/>
                                        <p:tgtEl>
                                          <p:spTgt spid="47923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79235">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79235">
                                            <p:txEl>
                                              <p:pRg st="1" end="1"/>
                                            </p:txEl>
                                          </p:spTgt>
                                        </p:tgtEl>
                                        <p:attrNameLst>
                                          <p:attrName>style.visibility</p:attrName>
                                        </p:attrNameLst>
                                      </p:cBhvr>
                                      <p:to>
                                        <p:strVal val="visible"/>
                                      </p:to>
                                    </p:set>
                                    <p:anim calcmode="lin" valueType="num">
                                      <p:cBhvr>
                                        <p:cTn id="24" dur="500" fill="hold"/>
                                        <p:tgtEl>
                                          <p:spTgt spid="47923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79235">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79235">
                                            <p:txEl>
                                              <p:pRg st="2" end="2"/>
                                            </p:txEl>
                                          </p:spTgt>
                                        </p:tgtEl>
                                        <p:attrNameLst>
                                          <p:attrName>style.visibility</p:attrName>
                                        </p:attrNameLst>
                                      </p:cBhvr>
                                      <p:to>
                                        <p:strVal val="visible"/>
                                      </p:to>
                                    </p:set>
                                    <p:anim calcmode="lin" valueType="num">
                                      <p:cBhvr>
                                        <p:cTn id="29" dur="500" fill="hold"/>
                                        <p:tgtEl>
                                          <p:spTgt spid="47923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79235">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79235">
                                            <p:txEl>
                                              <p:pRg st="3" end="3"/>
                                            </p:txEl>
                                          </p:spTgt>
                                        </p:tgtEl>
                                        <p:attrNameLst>
                                          <p:attrName>style.visibility</p:attrName>
                                        </p:attrNameLst>
                                      </p:cBhvr>
                                      <p:to>
                                        <p:strVal val="visible"/>
                                      </p:to>
                                    </p:set>
                                    <p:anim calcmode="lin" valueType="num">
                                      <p:cBhvr>
                                        <p:cTn id="34" dur="500" fill="hold"/>
                                        <p:tgtEl>
                                          <p:spTgt spid="479235">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79235">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79235">
                                            <p:txEl>
                                              <p:pRg st="4" end="4"/>
                                            </p:txEl>
                                          </p:spTgt>
                                        </p:tgtEl>
                                        <p:attrNameLst>
                                          <p:attrName>style.visibility</p:attrName>
                                        </p:attrNameLst>
                                      </p:cBhvr>
                                      <p:to>
                                        <p:strVal val="visible"/>
                                      </p:to>
                                    </p:set>
                                    <p:anim calcmode="lin" valueType="num">
                                      <p:cBhvr>
                                        <p:cTn id="39" dur="500" fill="hold"/>
                                        <p:tgtEl>
                                          <p:spTgt spid="47923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79235">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79235">
                                            <p:txEl>
                                              <p:pRg st="5" end="5"/>
                                            </p:txEl>
                                          </p:spTgt>
                                        </p:tgtEl>
                                        <p:attrNameLst>
                                          <p:attrName>style.visibility</p:attrName>
                                        </p:attrNameLst>
                                      </p:cBhvr>
                                      <p:to>
                                        <p:strVal val="visible"/>
                                      </p:to>
                                    </p:set>
                                    <p:anim calcmode="lin" valueType="num">
                                      <p:cBhvr>
                                        <p:cTn id="44" dur="500" fill="hold"/>
                                        <p:tgtEl>
                                          <p:spTgt spid="479235">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79235">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79235">
                                            <p:txEl>
                                              <p:pRg st="6" end="6"/>
                                            </p:txEl>
                                          </p:spTgt>
                                        </p:tgtEl>
                                        <p:attrNameLst>
                                          <p:attrName>style.visibility</p:attrName>
                                        </p:attrNameLst>
                                      </p:cBhvr>
                                      <p:to>
                                        <p:strVal val="visible"/>
                                      </p:to>
                                    </p:set>
                                    <p:anim calcmode="lin" valueType="num">
                                      <p:cBhvr>
                                        <p:cTn id="49" dur="500" fill="hold"/>
                                        <p:tgtEl>
                                          <p:spTgt spid="47923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79235">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79235">
                                            <p:txEl>
                                              <p:pRg st="7" end="7"/>
                                            </p:txEl>
                                          </p:spTgt>
                                        </p:tgtEl>
                                        <p:attrNameLst>
                                          <p:attrName>style.visibility</p:attrName>
                                        </p:attrNameLst>
                                      </p:cBhvr>
                                      <p:to>
                                        <p:strVal val="visible"/>
                                      </p:to>
                                    </p:set>
                                    <p:anim calcmode="lin" valueType="num">
                                      <p:cBhvr>
                                        <p:cTn id="54" dur="500" fill="hold"/>
                                        <p:tgtEl>
                                          <p:spTgt spid="479235">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79235">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3"/>
                </p:tgtEl>
              </p:cMediaNode>
            </p:audio>
          </p:childTnLst>
        </p:cTn>
      </p:par>
    </p:tnLst>
    <p:bldLst>
      <p:bldP spid="479234" grpId="0" autoUpdateAnimBg="0"/>
      <p:bldP spid="479235" grpId="0" build="p" animBg="1"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4146550" y="765175"/>
            <a:ext cx="860425" cy="5794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b="1">
                <a:solidFill>
                  <a:srgbClr val="FF0000"/>
                </a:solidFill>
                <a:latin typeface="Arial" panose="020B0604020202020204" pitchFamily="34" charset="0"/>
                <a:cs typeface="Times New Roman" panose="02020603050405020304" pitchFamily="18" charset="0"/>
              </a:rPr>
              <a:t>GIT</a:t>
            </a:r>
            <a:endParaRPr kumimoji="1" lang="cs-CZ" altLang="cs-CZ" b="1">
              <a:solidFill>
                <a:srgbClr val="FF0000"/>
              </a:solidFill>
              <a:latin typeface="Arial" panose="020B0604020202020204" pitchFamily="34" charset="0"/>
            </a:endParaRPr>
          </a:p>
        </p:txBody>
      </p:sp>
      <p:sp>
        <p:nvSpPr>
          <p:cNvPr id="480259" name="Text Box 3"/>
          <p:cNvSpPr txBox="1">
            <a:spLocks noChangeArrowheads="1"/>
          </p:cNvSpPr>
          <p:nvPr/>
        </p:nvSpPr>
        <p:spPr bwMode="auto">
          <a:xfrm>
            <a:off x="1720850" y="1624013"/>
            <a:ext cx="5703888" cy="4391025"/>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motilita, tonus kardie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gastrin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pH obsahu </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aludku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intragastrický tlak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ALT,  ALP, LD</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CHE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o 24 – 33 %</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vyprazd</a:t>
            </a:r>
            <a:r>
              <a:rPr kumimoji="1" lang="cs-CZ" altLang="cs-CZ" sz="2000" b="1">
                <a:solidFill>
                  <a:srgbClr val="FFFFFF"/>
                </a:solidFill>
                <a:effectLst>
                  <a:outerShdw blurRad="38100" dist="38100" dir="2700000" algn="tl">
                    <a:srgbClr val="000000"/>
                  </a:outerShdw>
                </a:effectLst>
                <a:latin typeface="Arial" pitchFamily="34" charset="0"/>
              </a:rPr>
              <a:t>ň</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ování </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lu</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níku a </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lu</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ových cest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CCFFFF"/>
              </a:buClr>
              <a:buFont typeface="Wingdings" pitchFamily="2" charset="2"/>
              <a:buChar char="Ø"/>
              <a:defRPr/>
            </a:pPr>
            <a:r>
              <a:rPr kumimoji="1" lang="cs-CZ" altLang="cs-CZ" sz="21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Úprava</a:t>
            </a:r>
            <a:r>
              <a:rPr kumimoji="1" lang="cs-CZ" altLang="cs-CZ" sz="2000" b="1">
                <a:solidFill>
                  <a:srgbClr val="FFFF66"/>
                </a:solidFill>
                <a:effectLst>
                  <a:outerShdw blurRad="38100" dist="38100" dir="2700000" algn="tl">
                    <a:srgbClr val="000000"/>
                  </a:outerShdw>
                </a:effectLst>
                <a:latin typeface="Arial" pitchFamily="34" charset="0"/>
                <a:cs typeface="Times New Roman" pitchFamily="18" charset="0"/>
              </a:rPr>
              <a:t> </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aludek 6 dn</a:t>
            </a:r>
            <a:r>
              <a:rPr kumimoji="1" lang="cs-CZ" altLang="cs-CZ" sz="2000" b="1">
                <a:solidFill>
                  <a:srgbClr val="FFFFFF"/>
                </a:solidFill>
                <a:effectLst>
                  <a:outerShdw blurRad="38100" dist="38100" dir="2700000" algn="tl">
                    <a:srgbClr val="000000"/>
                  </a:outerShdw>
                </a:effectLst>
                <a:latin typeface="Arial" pitchFamily="34" charset="0"/>
              </a:rPr>
              <a:t>ů</a:t>
            </a:r>
            <a:endParaRPr kumimoji="1" lang="cs-CZ" altLang="cs-CZ" sz="2000">
              <a:solidFill>
                <a:srgbClr val="FFFFFF"/>
              </a:solidFill>
              <a:effectLst>
                <a:outerShdw blurRad="38100" dist="38100" dir="2700000" algn="tl">
                  <a:srgbClr val="000000"/>
                </a:outerShdw>
              </a:effectLst>
              <a:latin typeface="Arial" pitchFamily="34"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GIT 6 týdn</a:t>
            </a:r>
            <a:r>
              <a:rPr kumimoji="1" lang="cs-CZ" altLang="cs-CZ" sz="2000" b="1">
                <a:solidFill>
                  <a:srgbClr val="FFFFFF"/>
                </a:solidFill>
                <a:effectLst>
                  <a:outerShdw blurRad="38100" dist="38100" dir="2700000" algn="tl">
                    <a:srgbClr val="000000"/>
                  </a:outerShdw>
                </a:effectLst>
                <a:latin typeface="Arial" pitchFamily="34" charset="0"/>
              </a:rPr>
              <a:t>ů</a:t>
            </a:r>
            <a:endParaRPr kumimoji="1" lang="cs-CZ" altLang="cs-CZ" sz="2000">
              <a:solidFill>
                <a:srgbClr val="FFFFFF"/>
              </a:solidFill>
              <a:effectLst>
                <a:outerShdw blurRad="38100" dist="38100" dir="2700000" algn="tl">
                  <a:srgbClr val="000000"/>
                </a:outerShdw>
              </a:effectLst>
              <a:latin typeface="Arial" pitchFamily="34" charset="0"/>
            </a:endParaRP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CCFFFF"/>
              </a:buClr>
              <a:buFont typeface="Wingdings" pitchFamily="2" charset="2"/>
              <a:buChar char="Ø"/>
              <a:defRPr/>
            </a:pPr>
            <a:r>
              <a:rPr kumimoji="1" lang="cs-CZ" altLang="cs-CZ" sz="21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Patologie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nela</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ný stav</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Mendelson</a:t>
            </a:r>
            <a:r>
              <a:rPr kumimoji="1" lang="cs-CZ" altLang="cs-CZ" sz="2000" b="1">
                <a:solidFill>
                  <a:srgbClr val="FFFFFF"/>
                </a:solidFill>
                <a:effectLst>
                  <a:outerShdw blurRad="38100" dist="38100" dir="2700000" algn="tl">
                    <a:srgbClr val="000000"/>
                  </a:outerShdw>
                </a:effectLst>
                <a:latin typeface="Arial" pitchFamily="34" charset="0"/>
              </a:rPr>
              <a:t>ů</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v syndrom</a:t>
            </a:r>
            <a:endParaRPr kumimoji="1" lang="cs-CZ" altLang="cs-CZ" sz="2000">
              <a:solidFill>
                <a:srgbClr val="FFFFFF"/>
              </a:solidFill>
              <a:effectLst>
                <a:outerShdw blurRad="38100" dist="38100" dir="2700000" algn="tl">
                  <a:srgbClr val="000000"/>
                </a:outerShdw>
              </a:effectLst>
              <a:latin typeface="Arial" pitchFamily="34" charset="0"/>
            </a:endParaRPr>
          </a:p>
        </p:txBody>
      </p:sp>
      <p:pic>
        <p:nvPicPr>
          <p:cNvPr id="30724"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91E878BA-83A5-4E15-A8CA-482BB25E36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129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80258"/>
                                        </p:tgtEl>
                                        <p:attrNameLst>
                                          <p:attrName>style.visibility</p:attrName>
                                        </p:attrNameLst>
                                      </p:cBhvr>
                                      <p:to>
                                        <p:strVal val="visible"/>
                                      </p:to>
                                    </p:set>
                                    <p:animEffect transition="in" filter="randombar(vertical)">
                                      <p:cBhvr>
                                        <p:cTn id="10" dur="500"/>
                                        <p:tgtEl>
                                          <p:spTgt spid="480258"/>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80259">
                                            <p:bg/>
                                          </p:spTgt>
                                        </p:tgtEl>
                                        <p:attrNameLst>
                                          <p:attrName>style.visibility</p:attrName>
                                        </p:attrNameLst>
                                      </p:cBhvr>
                                      <p:to>
                                        <p:strVal val="visible"/>
                                      </p:to>
                                    </p:set>
                                    <p:anim calcmode="lin" valueType="num">
                                      <p:cBhvr>
                                        <p:cTn id="14" dur="500" fill="hold"/>
                                        <p:tgtEl>
                                          <p:spTgt spid="480259">
                                            <p:bg/>
                                          </p:spTgt>
                                        </p:tgtEl>
                                        <p:attrNameLst>
                                          <p:attrName>ppt_w</p:attrName>
                                        </p:attrNameLst>
                                      </p:cBhvr>
                                      <p:tavLst>
                                        <p:tav tm="0">
                                          <p:val>
                                            <p:fltVal val="0"/>
                                          </p:val>
                                        </p:tav>
                                        <p:tav tm="100000">
                                          <p:val>
                                            <p:strVal val="#ppt_w"/>
                                          </p:val>
                                        </p:tav>
                                      </p:tavLst>
                                    </p:anim>
                                    <p:anim calcmode="lin" valueType="num">
                                      <p:cBhvr>
                                        <p:cTn id="15" dur="500" fill="hold"/>
                                        <p:tgtEl>
                                          <p:spTgt spid="480259">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80259">
                                            <p:txEl>
                                              <p:pRg st="0" end="0"/>
                                            </p:txEl>
                                          </p:spTgt>
                                        </p:tgtEl>
                                        <p:attrNameLst>
                                          <p:attrName>style.visibility</p:attrName>
                                        </p:attrNameLst>
                                      </p:cBhvr>
                                      <p:to>
                                        <p:strVal val="visible"/>
                                      </p:to>
                                    </p:set>
                                    <p:anim calcmode="lin" valueType="num">
                                      <p:cBhvr>
                                        <p:cTn id="19" dur="500" fill="hold"/>
                                        <p:tgtEl>
                                          <p:spTgt spid="480259">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80259">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80259">
                                            <p:txEl>
                                              <p:pRg st="1" end="1"/>
                                            </p:txEl>
                                          </p:spTgt>
                                        </p:tgtEl>
                                        <p:attrNameLst>
                                          <p:attrName>style.visibility</p:attrName>
                                        </p:attrNameLst>
                                      </p:cBhvr>
                                      <p:to>
                                        <p:strVal val="visible"/>
                                      </p:to>
                                    </p:set>
                                    <p:anim calcmode="lin" valueType="num">
                                      <p:cBhvr>
                                        <p:cTn id="24" dur="500" fill="hold"/>
                                        <p:tgtEl>
                                          <p:spTgt spid="480259">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80259">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80259">
                                            <p:txEl>
                                              <p:pRg st="2" end="2"/>
                                            </p:txEl>
                                          </p:spTgt>
                                        </p:tgtEl>
                                        <p:attrNameLst>
                                          <p:attrName>style.visibility</p:attrName>
                                        </p:attrNameLst>
                                      </p:cBhvr>
                                      <p:to>
                                        <p:strVal val="visible"/>
                                      </p:to>
                                    </p:set>
                                    <p:anim calcmode="lin" valueType="num">
                                      <p:cBhvr>
                                        <p:cTn id="29" dur="500" fill="hold"/>
                                        <p:tgtEl>
                                          <p:spTgt spid="480259">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80259">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80259">
                                            <p:txEl>
                                              <p:pRg st="3" end="3"/>
                                            </p:txEl>
                                          </p:spTgt>
                                        </p:tgtEl>
                                        <p:attrNameLst>
                                          <p:attrName>style.visibility</p:attrName>
                                        </p:attrNameLst>
                                      </p:cBhvr>
                                      <p:to>
                                        <p:strVal val="visible"/>
                                      </p:to>
                                    </p:set>
                                    <p:anim calcmode="lin" valueType="num">
                                      <p:cBhvr>
                                        <p:cTn id="34" dur="500" fill="hold"/>
                                        <p:tgtEl>
                                          <p:spTgt spid="480259">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80259">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80259">
                                            <p:txEl>
                                              <p:pRg st="4" end="4"/>
                                            </p:txEl>
                                          </p:spTgt>
                                        </p:tgtEl>
                                        <p:attrNameLst>
                                          <p:attrName>style.visibility</p:attrName>
                                        </p:attrNameLst>
                                      </p:cBhvr>
                                      <p:to>
                                        <p:strVal val="visible"/>
                                      </p:to>
                                    </p:set>
                                    <p:anim calcmode="lin" valueType="num">
                                      <p:cBhvr>
                                        <p:cTn id="39" dur="500" fill="hold"/>
                                        <p:tgtEl>
                                          <p:spTgt spid="48025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80259">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80259">
                                            <p:txEl>
                                              <p:pRg st="5" end="5"/>
                                            </p:txEl>
                                          </p:spTgt>
                                        </p:tgtEl>
                                        <p:attrNameLst>
                                          <p:attrName>style.visibility</p:attrName>
                                        </p:attrNameLst>
                                      </p:cBhvr>
                                      <p:to>
                                        <p:strVal val="visible"/>
                                      </p:to>
                                    </p:set>
                                    <p:anim calcmode="lin" valueType="num">
                                      <p:cBhvr>
                                        <p:cTn id="44" dur="500" fill="hold"/>
                                        <p:tgtEl>
                                          <p:spTgt spid="480259">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80259">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80259">
                                            <p:txEl>
                                              <p:pRg st="6" end="6"/>
                                            </p:txEl>
                                          </p:spTgt>
                                        </p:tgtEl>
                                        <p:attrNameLst>
                                          <p:attrName>style.visibility</p:attrName>
                                        </p:attrNameLst>
                                      </p:cBhvr>
                                      <p:to>
                                        <p:strVal val="visible"/>
                                      </p:to>
                                    </p:set>
                                    <p:anim calcmode="lin" valueType="num">
                                      <p:cBhvr>
                                        <p:cTn id="49" dur="500" fill="hold"/>
                                        <p:tgtEl>
                                          <p:spTgt spid="480259">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80259">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80259">
                                            <p:txEl>
                                              <p:pRg st="7" end="7"/>
                                            </p:txEl>
                                          </p:spTgt>
                                        </p:tgtEl>
                                        <p:attrNameLst>
                                          <p:attrName>style.visibility</p:attrName>
                                        </p:attrNameLst>
                                      </p:cBhvr>
                                      <p:to>
                                        <p:strVal val="visible"/>
                                      </p:to>
                                    </p:set>
                                    <p:anim calcmode="lin" valueType="num">
                                      <p:cBhvr>
                                        <p:cTn id="54" dur="500" fill="hold"/>
                                        <p:tgtEl>
                                          <p:spTgt spid="480259">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80259">
                                            <p:txEl>
                                              <p:pRg st="7" end="7"/>
                                            </p:txEl>
                                          </p:spTgt>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480259">
                                            <p:txEl>
                                              <p:pRg st="8" end="8"/>
                                            </p:txEl>
                                          </p:spTgt>
                                        </p:tgtEl>
                                        <p:attrNameLst>
                                          <p:attrName>style.visibility</p:attrName>
                                        </p:attrNameLst>
                                      </p:cBhvr>
                                      <p:to>
                                        <p:strVal val="visible"/>
                                      </p:to>
                                    </p:set>
                                    <p:anim calcmode="lin" valueType="num">
                                      <p:cBhvr>
                                        <p:cTn id="59" dur="500" fill="hold"/>
                                        <p:tgtEl>
                                          <p:spTgt spid="480259">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480259">
                                            <p:txEl>
                                              <p:pRg st="8" end="8"/>
                                            </p:txEl>
                                          </p:spTgt>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500"/>
                            </p:stCondLst>
                            <p:childTnLst>
                              <p:par>
                                <p:cTn id="62" presetID="17" presetClass="entr" presetSubtype="10" fill="hold" grpId="0" nodeType="afterEffect">
                                  <p:stCondLst>
                                    <p:cond delay="0"/>
                                  </p:stCondLst>
                                  <p:childTnLst>
                                    <p:set>
                                      <p:cBhvr>
                                        <p:cTn id="63" dur="1" fill="hold">
                                          <p:stCondLst>
                                            <p:cond delay="0"/>
                                          </p:stCondLst>
                                        </p:cTn>
                                        <p:tgtEl>
                                          <p:spTgt spid="480259">
                                            <p:txEl>
                                              <p:pRg st="9" end="9"/>
                                            </p:txEl>
                                          </p:spTgt>
                                        </p:tgtEl>
                                        <p:attrNameLst>
                                          <p:attrName>style.visibility</p:attrName>
                                        </p:attrNameLst>
                                      </p:cBhvr>
                                      <p:to>
                                        <p:strVal val="visible"/>
                                      </p:to>
                                    </p:set>
                                    <p:anim calcmode="lin" valueType="num">
                                      <p:cBhvr>
                                        <p:cTn id="64" dur="500" fill="hold"/>
                                        <p:tgtEl>
                                          <p:spTgt spid="480259">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480259">
                                            <p:txEl>
                                              <p:pRg st="9" end="9"/>
                                            </p:txEl>
                                          </p:spTgt>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6000"/>
                            </p:stCondLst>
                            <p:childTnLst>
                              <p:par>
                                <p:cTn id="67" presetID="17" presetClass="entr" presetSubtype="10" fill="hold" grpId="0" nodeType="afterEffect">
                                  <p:stCondLst>
                                    <p:cond delay="0"/>
                                  </p:stCondLst>
                                  <p:childTnLst>
                                    <p:set>
                                      <p:cBhvr>
                                        <p:cTn id="68" dur="1" fill="hold">
                                          <p:stCondLst>
                                            <p:cond delay="0"/>
                                          </p:stCondLst>
                                        </p:cTn>
                                        <p:tgtEl>
                                          <p:spTgt spid="480259">
                                            <p:txEl>
                                              <p:pRg st="10" end="10"/>
                                            </p:txEl>
                                          </p:spTgt>
                                        </p:tgtEl>
                                        <p:attrNameLst>
                                          <p:attrName>style.visibility</p:attrName>
                                        </p:attrNameLst>
                                      </p:cBhvr>
                                      <p:to>
                                        <p:strVal val="visible"/>
                                      </p:to>
                                    </p:set>
                                    <p:anim calcmode="lin" valueType="num">
                                      <p:cBhvr>
                                        <p:cTn id="69" dur="500" fill="hold"/>
                                        <p:tgtEl>
                                          <p:spTgt spid="480259">
                                            <p:txEl>
                                              <p:pRg st="10" end="10"/>
                                            </p:txEl>
                                          </p:spTgt>
                                        </p:tgtEl>
                                        <p:attrNameLst>
                                          <p:attrName>ppt_w</p:attrName>
                                        </p:attrNameLst>
                                      </p:cBhvr>
                                      <p:tavLst>
                                        <p:tav tm="0">
                                          <p:val>
                                            <p:fltVal val="0"/>
                                          </p:val>
                                        </p:tav>
                                        <p:tav tm="100000">
                                          <p:val>
                                            <p:strVal val="#ppt_w"/>
                                          </p:val>
                                        </p:tav>
                                      </p:tavLst>
                                    </p:anim>
                                    <p:anim calcmode="lin" valueType="num">
                                      <p:cBhvr>
                                        <p:cTn id="70" dur="500" fill="hold"/>
                                        <p:tgtEl>
                                          <p:spTgt spid="480259">
                                            <p:txEl>
                                              <p:pRg st="10" end="10"/>
                                            </p:txEl>
                                          </p:spTgt>
                                        </p:tgtEl>
                                        <p:attrNameLst>
                                          <p:attrName>ppt_h</p:attrName>
                                        </p:attrNameLst>
                                      </p:cBhvr>
                                      <p:tavLst>
                                        <p:tav tm="0">
                                          <p:val>
                                            <p:strVal val="#ppt_h"/>
                                          </p:val>
                                        </p:tav>
                                        <p:tav tm="100000">
                                          <p:val>
                                            <p:strVal val="#ppt_h"/>
                                          </p:val>
                                        </p:tav>
                                      </p:tavLst>
                                    </p:anim>
                                  </p:childTnLst>
                                </p:cTn>
                              </p:par>
                            </p:childTnLst>
                          </p:cTn>
                        </p:par>
                        <p:par>
                          <p:cTn id="71" fill="hold" nodeType="afterGroup">
                            <p:stCondLst>
                              <p:cond delay="6500"/>
                            </p:stCondLst>
                            <p:childTnLst>
                              <p:par>
                                <p:cTn id="72" presetID="17" presetClass="entr" presetSubtype="10" fill="hold" grpId="0" nodeType="afterEffect">
                                  <p:stCondLst>
                                    <p:cond delay="0"/>
                                  </p:stCondLst>
                                  <p:childTnLst>
                                    <p:set>
                                      <p:cBhvr>
                                        <p:cTn id="73" dur="1" fill="hold">
                                          <p:stCondLst>
                                            <p:cond delay="0"/>
                                          </p:stCondLst>
                                        </p:cTn>
                                        <p:tgtEl>
                                          <p:spTgt spid="480259">
                                            <p:txEl>
                                              <p:pRg st="11" end="11"/>
                                            </p:txEl>
                                          </p:spTgt>
                                        </p:tgtEl>
                                        <p:attrNameLst>
                                          <p:attrName>style.visibility</p:attrName>
                                        </p:attrNameLst>
                                      </p:cBhvr>
                                      <p:to>
                                        <p:strVal val="visible"/>
                                      </p:to>
                                    </p:set>
                                    <p:anim calcmode="lin" valueType="num">
                                      <p:cBhvr>
                                        <p:cTn id="74" dur="500" fill="hold"/>
                                        <p:tgtEl>
                                          <p:spTgt spid="480259">
                                            <p:txEl>
                                              <p:pRg st="11" end="11"/>
                                            </p:txEl>
                                          </p:spTgt>
                                        </p:tgtEl>
                                        <p:attrNameLst>
                                          <p:attrName>ppt_w</p:attrName>
                                        </p:attrNameLst>
                                      </p:cBhvr>
                                      <p:tavLst>
                                        <p:tav tm="0">
                                          <p:val>
                                            <p:fltVal val="0"/>
                                          </p:val>
                                        </p:tav>
                                        <p:tav tm="100000">
                                          <p:val>
                                            <p:strVal val="#ppt_w"/>
                                          </p:val>
                                        </p:tav>
                                      </p:tavLst>
                                    </p:anim>
                                    <p:anim calcmode="lin" valueType="num">
                                      <p:cBhvr>
                                        <p:cTn id="75" dur="500" fill="hold"/>
                                        <p:tgtEl>
                                          <p:spTgt spid="480259">
                                            <p:txEl>
                                              <p:pRg st="11" end="11"/>
                                            </p:txEl>
                                          </p:spTgt>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7000"/>
                            </p:stCondLst>
                            <p:childTnLst>
                              <p:par>
                                <p:cTn id="77" presetID="17" presetClass="entr" presetSubtype="10" fill="hold" grpId="0" nodeType="afterEffect">
                                  <p:stCondLst>
                                    <p:cond delay="0"/>
                                  </p:stCondLst>
                                  <p:childTnLst>
                                    <p:set>
                                      <p:cBhvr>
                                        <p:cTn id="78" dur="1" fill="hold">
                                          <p:stCondLst>
                                            <p:cond delay="0"/>
                                          </p:stCondLst>
                                        </p:cTn>
                                        <p:tgtEl>
                                          <p:spTgt spid="480259">
                                            <p:txEl>
                                              <p:pRg st="12" end="12"/>
                                            </p:txEl>
                                          </p:spTgt>
                                        </p:tgtEl>
                                        <p:attrNameLst>
                                          <p:attrName>style.visibility</p:attrName>
                                        </p:attrNameLst>
                                      </p:cBhvr>
                                      <p:to>
                                        <p:strVal val="visible"/>
                                      </p:to>
                                    </p:set>
                                    <p:anim calcmode="lin" valueType="num">
                                      <p:cBhvr>
                                        <p:cTn id="79" dur="500" fill="hold"/>
                                        <p:tgtEl>
                                          <p:spTgt spid="480259">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480259">
                                            <p:txEl>
                                              <p:pRg st="12" end="12"/>
                                            </p:txEl>
                                          </p:spTgt>
                                        </p:tgtEl>
                                        <p:attrNameLst>
                                          <p:attrName>ppt_h</p:attrName>
                                        </p:attrNameLst>
                                      </p:cBhvr>
                                      <p:tavLst>
                                        <p:tav tm="0">
                                          <p:val>
                                            <p:strVal val="#ppt_h"/>
                                          </p:val>
                                        </p:tav>
                                        <p:tav tm="100000">
                                          <p:val>
                                            <p:strVal val="#ppt_h"/>
                                          </p:val>
                                        </p:tav>
                                      </p:tavLst>
                                    </p:anim>
                                  </p:childTnLst>
                                </p:cTn>
                              </p:par>
                            </p:childTnLst>
                          </p:cTn>
                        </p:par>
                        <p:par>
                          <p:cTn id="81" fill="hold" nodeType="afterGroup">
                            <p:stCondLst>
                              <p:cond delay="7500"/>
                            </p:stCondLst>
                            <p:childTnLst>
                              <p:par>
                                <p:cTn id="82" presetID="17" presetClass="entr" presetSubtype="10" fill="hold" grpId="0" nodeType="afterEffect">
                                  <p:stCondLst>
                                    <p:cond delay="0"/>
                                  </p:stCondLst>
                                  <p:childTnLst>
                                    <p:set>
                                      <p:cBhvr>
                                        <p:cTn id="83" dur="1" fill="hold">
                                          <p:stCondLst>
                                            <p:cond delay="0"/>
                                          </p:stCondLst>
                                        </p:cTn>
                                        <p:tgtEl>
                                          <p:spTgt spid="480259">
                                            <p:txEl>
                                              <p:pRg st="13" end="13"/>
                                            </p:txEl>
                                          </p:spTgt>
                                        </p:tgtEl>
                                        <p:attrNameLst>
                                          <p:attrName>style.visibility</p:attrName>
                                        </p:attrNameLst>
                                      </p:cBhvr>
                                      <p:to>
                                        <p:strVal val="visible"/>
                                      </p:to>
                                    </p:set>
                                    <p:anim calcmode="lin" valueType="num">
                                      <p:cBhvr>
                                        <p:cTn id="84" dur="500" fill="hold"/>
                                        <p:tgtEl>
                                          <p:spTgt spid="480259">
                                            <p:txEl>
                                              <p:pRg st="13" end="13"/>
                                            </p:txEl>
                                          </p:spTgt>
                                        </p:tgtEl>
                                        <p:attrNameLst>
                                          <p:attrName>ppt_w</p:attrName>
                                        </p:attrNameLst>
                                      </p:cBhvr>
                                      <p:tavLst>
                                        <p:tav tm="0">
                                          <p:val>
                                            <p:fltVal val="0"/>
                                          </p:val>
                                        </p:tav>
                                        <p:tav tm="100000">
                                          <p:val>
                                            <p:strVal val="#ppt_w"/>
                                          </p:val>
                                        </p:tav>
                                      </p:tavLst>
                                    </p:anim>
                                    <p:anim calcmode="lin" valueType="num">
                                      <p:cBhvr>
                                        <p:cTn id="85" dur="500" fill="hold"/>
                                        <p:tgtEl>
                                          <p:spTgt spid="480259">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3"/>
                </p:tgtEl>
              </p:cMediaNode>
            </p:audio>
          </p:childTnLst>
        </p:cTn>
      </p:par>
    </p:tnLst>
    <p:bldLst>
      <p:bldP spid="480258" grpId="0" autoUpdateAnimBg="0"/>
      <p:bldP spid="480259" grpId="0" build="p" animBg="1"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pPr eaLnBrk="1" hangingPunct="1">
              <a:defRPr/>
            </a:pPr>
            <a:r>
              <a:rPr lang="cs-CZ" altLang="cs-CZ" dirty="0"/>
              <a:t>V průběhu </a:t>
            </a:r>
            <a:r>
              <a:rPr lang="cs-CZ" altLang="cs-CZ" sz="6000" b="1" dirty="0"/>
              <a:t>porodu</a:t>
            </a:r>
            <a:endParaRPr lang="cs-CZ" altLang="cs-CZ" b="1" dirty="0"/>
          </a:p>
        </p:txBody>
      </p:sp>
      <p:sp>
        <p:nvSpPr>
          <p:cNvPr id="499715" name="Rectangle 3"/>
          <p:cNvSpPr>
            <a:spLocks noGrp="1" noChangeArrowheads="1"/>
          </p:cNvSpPr>
          <p:nvPr>
            <p:ph type="body" sz="half" idx="1"/>
          </p:nvPr>
        </p:nvSpPr>
        <p:spPr>
          <a:xfrm>
            <a:off x="457200" y="1600200"/>
            <a:ext cx="8382000" cy="4530725"/>
          </a:xfrm>
        </p:spPr>
        <p:txBody>
          <a:bodyPr/>
          <a:lstStyle/>
          <a:p>
            <a:pPr eaLnBrk="1" hangingPunct="1">
              <a:defRPr/>
            </a:pPr>
            <a:r>
              <a:rPr lang="cs-CZ" altLang="cs-CZ" sz="2800" dirty="0"/>
              <a:t>stoupá CO, TK při </a:t>
            </a:r>
            <a:r>
              <a:rPr lang="cs-CZ" altLang="cs-CZ" sz="2800" dirty="0">
                <a:solidFill>
                  <a:srgbClr val="FFFFFF"/>
                </a:solidFill>
              </a:rPr>
              <a:t>kontrakcích</a:t>
            </a:r>
            <a:r>
              <a:rPr lang="cs-CZ" altLang="cs-CZ" sz="2800" dirty="0"/>
              <a:t> </a:t>
            </a:r>
          </a:p>
          <a:p>
            <a:pPr eaLnBrk="1" hangingPunct="1">
              <a:defRPr/>
            </a:pPr>
            <a:r>
              <a:rPr lang="cs-CZ" altLang="cs-CZ" sz="2800" dirty="0"/>
              <a:t>stoupá nitrohrudní tlak, CVT</a:t>
            </a:r>
          </a:p>
          <a:p>
            <a:pPr eaLnBrk="1" hangingPunct="1">
              <a:defRPr/>
            </a:pPr>
            <a:r>
              <a:rPr lang="cs-CZ" altLang="cs-CZ" sz="2800" dirty="0"/>
              <a:t>klesá TK při </a:t>
            </a:r>
            <a:r>
              <a:rPr lang="cs-CZ" altLang="cs-CZ" sz="2800" dirty="0">
                <a:solidFill>
                  <a:srgbClr val="FFFFFF"/>
                </a:solidFill>
              </a:rPr>
              <a:t>tlačení</a:t>
            </a:r>
            <a:endParaRPr lang="cs-CZ" altLang="cs-CZ" sz="2800" dirty="0"/>
          </a:p>
          <a:p>
            <a:pPr eaLnBrk="1" hangingPunct="1">
              <a:defRPr/>
            </a:pPr>
            <a:endParaRPr lang="cs-CZ" altLang="cs-CZ" sz="2800" dirty="0"/>
          </a:p>
        </p:txBody>
      </p:sp>
      <p:pic>
        <p:nvPicPr>
          <p:cNvPr id="499716" name="Prevence aortokavalni komprese2.mpg">
            <a:hlinkClick r:id="" action="ppaction://media"/>
          </p:cNvPr>
          <p:cNvPicPr>
            <a:picLocks noGrp="1" noRot="1" noChangeAspect="1" noChangeArrowheads="1"/>
          </p:cNvPicPr>
          <p:nvPr>
            <p:ph sz="half" idx="2"/>
            <a:videoFile r:link="rId1"/>
          </p:nvPr>
        </p:nvPicPr>
        <p:blipFill>
          <a:blip r:embed="rId5">
            <a:extLst>
              <a:ext uri="{28A0092B-C50C-407E-A947-70E740481C1C}">
                <a14:useLocalDpi xmlns:a14="http://schemas.microsoft.com/office/drawing/2010/main" val="0"/>
              </a:ext>
            </a:extLst>
          </a:blip>
          <a:srcRect/>
          <a:stretch>
            <a:fillRect/>
          </a:stretch>
        </p:blipFill>
        <p:spPr>
          <a:xfrm>
            <a:off x="3759200" y="2819400"/>
            <a:ext cx="53848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Zvuk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2862C7A-7DBE-4445-BAA0-4DCD13CBD28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2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9971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99716"/>
                                        </p:tgtEl>
                                      </p:cBhvr>
                                    </p:cmd>
                                  </p:childTnLst>
                                </p:cTn>
                              </p:par>
                            </p:childTnLst>
                          </p:cTn>
                        </p:par>
                      </p:childTnLst>
                    </p:cTn>
                  </p:par>
                </p:childTnLst>
              </p:cTn>
              <p:nextCondLst>
                <p:cond evt="onClick" delay="0">
                  <p:tgtEl>
                    <p:spTgt spid="499716"/>
                  </p:tgtEl>
                </p:cond>
              </p:nextCondLst>
            </p:seq>
            <p:video>
              <p:cMediaNode>
                <p:cTn id="12" fill="hold" display="0">
                  <p:stCondLst>
                    <p:cond delay="indefinite"/>
                  </p:stCondLst>
                  <p:endCondLst>
                    <p:cond evt="onNext" delay="0">
                      <p:tgtEl>
                        <p:sldTgt/>
                      </p:tgtEl>
                    </p:cond>
                    <p:cond evt="onPrev" delay="0">
                      <p:tgtEl>
                        <p:sldTgt/>
                      </p:tgtEl>
                    </p:cond>
                  </p:endCondLst>
                </p:cTn>
                <p:tgtEl>
                  <p:spTgt spid="499716"/>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Box 2"/>
          <p:cNvSpPr txBox="1">
            <a:spLocks noChangeArrowheads="1"/>
          </p:cNvSpPr>
          <p:nvPr/>
        </p:nvSpPr>
        <p:spPr bwMode="auto">
          <a:xfrm>
            <a:off x="2743200" y="685800"/>
            <a:ext cx="3697288" cy="549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3000" b="1">
                <a:solidFill>
                  <a:srgbClr val="FF0000"/>
                </a:solidFill>
                <a:latin typeface="Arial" panose="020B0604020202020204" pitchFamily="34" charset="0"/>
                <a:cs typeface="Times New Roman" panose="02020603050405020304" pitchFamily="18" charset="0"/>
              </a:rPr>
              <a:t>CNS – mozek , PNS</a:t>
            </a:r>
            <a:endParaRPr kumimoji="1" lang="cs-CZ" altLang="cs-CZ" sz="3000" b="1">
              <a:solidFill>
                <a:srgbClr val="FF0000"/>
              </a:solidFill>
              <a:latin typeface="Arial" panose="020B0604020202020204" pitchFamily="34" charset="0"/>
            </a:endParaRPr>
          </a:p>
        </p:txBody>
      </p:sp>
      <p:sp>
        <p:nvSpPr>
          <p:cNvPr id="466947" name="Text Box 3"/>
          <p:cNvSpPr txBox="1">
            <a:spLocks noChangeArrowheads="1"/>
          </p:cNvSpPr>
          <p:nvPr/>
        </p:nvSpPr>
        <p:spPr bwMode="auto">
          <a:xfrm>
            <a:off x="1495425" y="1536700"/>
            <a:ext cx="6157913" cy="5000625"/>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inhala</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 anestetika MAC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25 – 40 %</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endorfiny do porodu beze zm</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ny</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epidurální analgezie</a:t>
            </a: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t>
            </a: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anestezie = v</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tší rozší</a:t>
            </a:r>
            <a:r>
              <a:rPr kumimoji="1" lang="cs-CZ" altLang="cs-CZ" sz="2000" b="1">
                <a:solidFill>
                  <a:srgbClr val="FFFFFF"/>
                </a:solidFill>
                <a:effectLst>
                  <a:outerShdw blurRad="38100" dist="38100" dir="2700000" algn="tl">
                    <a:srgbClr val="000000"/>
                  </a:outerShdw>
                </a:effectLst>
                <a:latin typeface="Arial" pitchFamily="34" charset="0"/>
              </a:rPr>
              <a:t>ř</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ení</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celé t</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hotenství = menší epidurální prostor</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vliv pH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rPr>
              <a:t>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  CB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senzitivita v</a:t>
            </a:r>
            <a:r>
              <a:rPr kumimoji="1" lang="cs-CZ" altLang="cs-CZ" sz="2000" b="1">
                <a:solidFill>
                  <a:srgbClr val="FFFFFF"/>
                </a:solidFill>
                <a:effectLst>
                  <a:outerShdw blurRad="38100" dist="38100" dir="2700000" algn="tl">
                    <a:srgbClr val="000000"/>
                  </a:outerShdw>
                </a:effectLst>
                <a:latin typeface="Arial" pitchFamily="34" charset="0"/>
              </a:rPr>
              <a:t>ůč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 bupivakainu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kardiotoxicita, zejm. bupivakainu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Úprava</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36 hodin</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Patologie</a:t>
            </a: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cave vyšší koncentrace a dávky bupivakainu</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cave hypotenze</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cave plegie + vazoparalýza + apnoe</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defRPr/>
            </a:pPr>
            <a:endParaRPr kumimoji="1" lang="cs-CZ" altLang="cs-CZ" sz="2000">
              <a:solidFill>
                <a:srgbClr val="FFFFFF"/>
              </a:solidFill>
              <a:effectLst>
                <a:outerShdw blurRad="38100" dist="38100" dir="2700000" algn="tl">
                  <a:srgbClr val="000000"/>
                </a:outerShdw>
              </a:effectLst>
              <a:latin typeface="Arial" pitchFamily="34" charset="0"/>
            </a:endParaRPr>
          </a:p>
        </p:txBody>
      </p:sp>
      <p:pic>
        <p:nvPicPr>
          <p:cNvPr id="32772"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48847CF3-EAB0-4802-9A4D-6C0B46FE21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1190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66946"/>
                                        </p:tgtEl>
                                        <p:attrNameLst>
                                          <p:attrName>style.visibility</p:attrName>
                                        </p:attrNameLst>
                                      </p:cBhvr>
                                      <p:to>
                                        <p:strVal val="visible"/>
                                      </p:to>
                                    </p:set>
                                    <p:animEffect transition="in" filter="randombar(vertical)">
                                      <p:cBhvr>
                                        <p:cTn id="10" dur="500"/>
                                        <p:tgtEl>
                                          <p:spTgt spid="466946"/>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66947">
                                            <p:bg/>
                                          </p:spTgt>
                                        </p:tgtEl>
                                        <p:attrNameLst>
                                          <p:attrName>style.visibility</p:attrName>
                                        </p:attrNameLst>
                                      </p:cBhvr>
                                      <p:to>
                                        <p:strVal val="visible"/>
                                      </p:to>
                                    </p:set>
                                    <p:anim calcmode="lin" valueType="num">
                                      <p:cBhvr>
                                        <p:cTn id="14" dur="500" fill="hold"/>
                                        <p:tgtEl>
                                          <p:spTgt spid="466947">
                                            <p:bg/>
                                          </p:spTgt>
                                        </p:tgtEl>
                                        <p:attrNameLst>
                                          <p:attrName>ppt_w</p:attrName>
                                        </p:attrNameLst>
                                      </p:cBhvr>
                                      <p:tavLst>
                                        <p:tav tm="0">
                                          <p:val>
                                            <p:fltVal val="0"/>
                                          </p:val>
                                        </p:tav>
                                        <p:tav tm="100000">
                                          <p:val>
                                            <p:strVal val="#ppt_w"/>
                                          </p:val>
                                        </p:tav>
                                      </p:tavLst>
                                    </p:anim>
                                    <p:anim calcmode="lin" valueType="num">
                                      <p:cBhvr>
                                        <p:cTn id="15" dur="500" fill="hold"/>
                                        <p:tgtEl>
                                          <p:spTgt spid="466947">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66947">
                                            <p:txEl>
                                              <p:pRg st="0" end="0"/>
                                            </p:txEl>
                                          </p:spTgt>
                                        </p:tgtEl>
                                        <p:attrNameLst>
                                          <p:attrName>style.visibility</p:attrName>
                                        </p:attrNameLst>
                                      </p:cBhvr>
                                      <p:to>
                                        <p:strVal val="visible"/>
                                      </p:to>
                                    </p:set>
                                    <p:anim calcmode="lin" valueType="num">
                                      <p:cBhvr>
                                        <p:cTn id="19" dur="500" fill="hold"/>
                                        <p:tgtEl>
                                          <p:spTgt spid="46694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66947">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66947">
                                            <p:txEl>
                                              <p:pRg st="1" end="1"/>
                                            </p:txEl>
                                          </p:spTgt>
                                        </p:tgtEl>
                                        <p:attrNameLst>
                                          <p:attrName>style.visibility</p:attrName>
                                        </p:attrNameLst>
                                      </p:cBhvr>
                                      <p:to>
                                        <p:strVal val="visible"/>
                                      </p:to>
                                    </p:set>
                                    <p:anim calcmode="lin" valueType="num">
                                      <p:cBhvr>
                                        <p:cTn id="24" dur="500" fill="hold"/>
                                        <p:tgtEl>
                                          <p:spTgt spid="46694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66947">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66947">
                                            <p:txEl>
                                              <p:pRg st="2" end="2"/>
                                            </p:txEl>
                                          </p:spTgt>
                                        </p:tgtEl>
                                        <p:attrNameLst>
                                          <p:attrName>style.visibility</p:attrName>
                                        </p:attrNameLst>
                                      </p:cBhvr>
                                      <p:to>
                                        <p:strVal val="visible"/>
                                      </p:to>
                                    </p:set>
                                    <p:anim calcmode="lin" valueType="num">
                                      <p:cBhvr>
                                        <p:cTn id="29" dur="500" fill="hold"/>
                                        <p:tgtEl>
                                          <p:spTgt spid="466947">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66947">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66947">
                                            <p:txEl>
                                              <p:pRg st="3" end="3"/>
                                            </p:txEl>
                                          </p:spTgt>
                                        </p:tgtEl>
                                        <p:attrNameLst>
                                          <p:attrName>style.visibility</p:attrName>
                                        </p:attrNameLst>
                                      </p:cBhvr>
                                      <p:to>
                                        <p:strVal val="visible"/>
                                      </p:to>
                                    </p:set>
                                    <p:anim calcmode="lin" valueType="num">
                                      <p:cBhvr>
                                        <p:cTn id="34" dur="500" fill="hold"/>
                                        <p:tgtEl>
                                          <p:spTgt spid="466947">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66947">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66947">
                                            <p:txEl>
                                              <p:pRg st="4" end="4"/>
                                            </p:txEl>
                                          </p:spTgt>
                                        </p:tgtEl>
                                        <p:attrNameLst>
                                          <p:attrName>style.visibility</p:attrName>
                                        </p:attrNameLst>
                                      </p:cBhvr>
                                      <p:to>
                                        <p:strVal val="visible"/>
                                      </p:to>
                                    </p:set>
                                    <p:anim calcmode="lin" valueType="num">
                                      <p:cBhvr>
                                        <p:cTn id="39" dur="500" fill="hold"/>
                                        <p:tgtEl>
                                          <p:spTgt spid="46694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66947">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66947">
                                            <p:txEl>
                                              <p:pRg st="5" end="5"/>
                                            </p:txEl>
                                          </p:spTgt>
                                        </p:tgtEl>
                                        <p:attrNameLst>
                                          <p:attrName>style.visibility</p:attrName>
                                        </p:attrNameLst>
                                      </p:cBhvr>
                                      <p:to>
                                        <p:strVal val="visible"/>
                                      </p:to>
                                    </p:set>
                                    <p:anim calcmode="lin" valueType="num">
                                      <p:cBhvr>
                                        <p:cTn id="44" dur="500" fill="hold"/>
                                        <p:tgtEl>
                                          <p:spTgt spid="466947">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66947">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66947">
                                            <p:txEl>
                                              <p:pRg st="6" end="6"/>
                                            </p:txEl>
                                          </p:spTgt>
                                        </p:tgtEl>
                                        <p:attrNameLst>
                                          <p:attrName>style.visibility</p:attrName>
                                        </p:attrNameLst>
                                      </p:cBhvr>
                                      <p:to>
                                        <p:strVal val="visible"/>
                                      </p:to>
                                    </p:set>
                                    <p:anim calcmode="lin" valueType="num">
                                      <p:cBhvr>
                                        <p:cTn id="49" dur="500" fill="hold"/>
                                        <p:tgtEl>
                                          <p:spTgt spid="466947">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66947">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66947">
                                            <p:txEl>
                                              <p:pRg st="7" end="7"/>
                                            </p:txEl>
                                          </p:spTgt>
                                        </p:tgtEl>
                                        <p:attrNameLst>
                                          <p:attrName>style.visibility</p:attrName>
                                        </p:attrNameLst>
                                      </p:cBhvr>
                                      <p:to>
                                        <p:strVal val="visible"/>
                                      </p:to>
                                    </p:set>
                                    <p:anim calcmode="lin" valueType="num">
                                      <p:cBhvr>
                                        <p:cTn id="54" dur="500" fill="hold"/>
                                        <p:tgtEl>
                                          <p:spTgt spid="466947">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66947">
                                            <p:txEl>
                                              <p:pRg st="7" end="7"/>
                                            </p:txEl>
                                          </p:spTgt>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466947">
                                            <p:txEl>
                                              <p:pRg st="8" end="8"/>
                                            </p:txEl>
                                          </p:spTgt>
                                        </p:tgtEl>
                                        <p:attrNameLst>
                                          <p:attrName>style.visibility</p:attrName>
                                        </p:attrNameLst>
                                      </p:cBhvr>
                                      <p:to>
                                        <p:strVal val="visible"/>
                                      </p:to>
                                    </p:set>
                                    <p:anim calcmode="lin" valueType="num">
                                      <p:cBhvr>
                                        <p:cTn id="59" dur="500" fill="hold"/>
                                        <p:tgtEl>
                                          <p:spTgt spid="466947">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466947">
                                            <p:txEl>
                                              <p:pRg st="8" end="8"/>
                                            </p:txEl>
                                          </p:spTgt>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500"/>
                            </p:stCondLst>
                            <p:childTnLst>
                              <p:par>
                                <p:cTn id="62" presetID="17" presetClass="entr" presetSubtype="10" fill="hold" grpId="0" nodeType="afterEffect">
                                  <p:stCondLst>
                                    <p:cond delay="0"/>
                                  </p:stCondLst>
                                  <p:childTnLst>
                                    <p:set>
                                      <p:cBhvr>
                                        <p:cTn id="63" dur="1" fill="hold">
                                          <p:stCondLst>
                                            <p:cond delay="0"/>
                                          </p:stCondLst>
                                        </p:cTn>
                                        <p:tgtEl>
                                          <p:spTgt spid="466947">
                                            <p:txEl>
                                              <p:pRg st="9" end="9"/>
                                            </p:txEl>
                                          </p:spTgt>
                                        </p:tgtEl>
                                        <p:attrNameLst>
                                          <p:attrName>style.visibility</p:attrName>
                                        </p:attrNameLst>
                                      </p:cBhvr>
                                      <p:to>
                                        <p:strVal val="visible"/>
                                      </p:to>
                                    </p:set>
                                    <p:anim calcmode="lin" valueType="num">
                                      <p:cBhvr>
                                        <p:cTn id="64" dur="500" fill="hold"/>
                                        <p:tgtEl>
                                          <p:spTgt spid="466947">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466947">
                                            <p:txEl>
                                              <p:pRg st="9" end="9"/>
                                            </p:txEl>
                                          </p:spTgt>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6000"/>
                            </p:stCondLst>
                            <p:childTnLst>
                              <p:par>
                                <p:cTn id="67" presetID="17" presetClass="entr" presetSubtype="10" fill="hold" grpId="0" nodeType="afterEffect">
                                  <p:stCondLst>
                                    <p:cond delay="0"/>
                                  </p:stCondLst>
                                  <p:childTnLst>
                                    <p:set>
                                      <p:cBhvr>
                                        <p:cTn id="68" dur="1" fill="hold">
                                          <p:stCondLst>
                                            <p:cond delay="0"/>
                                          </p:stCondLst>
                                        </p:cTn>
                                        <p:tgtEl>
                                          <p:spTgt spid="466947">
                                            <p:txEl>
                                              <p:pRg st="10" end="10"/>
                                            </p:txEl>
                                          </p:spTgt>
                                        </p:tgtEl>
                                        <p:attrNameLst>
                                          <p:attrName>style.visibility</p:attrName>
                                        </p:attrNameLst>
                                      </p:cBhvr>
                                      <p:to>
                                        <p:strVal val="visible"/>
                                      </p:to>
                                    </p:set>
                                    <p:anim calcmode="lin" valueType="num">
                                      <p:cBhvr>
                                        <p:cTn id="69" dur="500" fill="hold"/>
                                        <p:tgtEl>
                                          <p:spTgt spid="466947">
                                            <p:txEl>
                                              <p:pRg st="10" end="10"/>
                                            </p:txEl>
                                          </p:spTgt>
                                        </p:tgtEl>
                                        <p:attrNameLst>
                                          <p:attrName>ppt_w</p:attrName>
                                        </p:attrNameLst>
                                      </p:cBhvr>
                                      <p:tavLst>
                                        <p:tav tm="0">
                                          <p:val>
                                            <p:fltVal val="0"/>
                                          </p:val>
                                        </p:tav>
                                        <p:tav tm="100000">
                                          <p:val>
                                            <p:strVal val="#ppt_w"/>
                                          </p:val>
                                        </p:tav>
                                      </p:tavLst>
                                    </p:anim>
                                    <p:anim calcmode="lin" valueType="num">
                                      <p:cBhvr>
                                        <p:cTn id="70" dur="500" fill="hold"/>
                                        <p:tgtEl>
                                          <p:spTgt spid="466947">
                                            <p:txEl>
                                              <p:pRg st="10" end="10"/>
                                            </p:txEl>
                                          </p:spTgt>
                                        </p:tgtEl>
                                        <p:attrNameLst>
                                          <p:attrName>ppt_h</p:attrName>
                                        </p:attrNameLst>
                                      </p:cBhvr>
                                      <p:tavLst>
                                        <p:tav tm="0">
                                          <p:val>
                                            <p:strVal val="#ppt_h"/>
                                          </p:val>
                                        </p:tav>
                                        <p:tav tm="100000">
                                          <p:val>
                                            <p:strVal val="#ppt_h"/>
                                          </p:val>
                                        </p:tav>
                                      </p:tavLst>
                                    </p:anim>
                                  </p:childTnLst>
                                </p:cTn>
                              </p:par>
                            </p:childTnLst>
                          </p:cTn>
                        </p:par>
                        <p:par>
                          <p:cTn id="71" fill="hold" nodeType="afterGroup">
                            <p:stCondLst>
                              <p:cond delay="6500"/>
                            </p:stCondLst>
                            <p:childTnLst>
                              <p:par>
                                <p:cTn id="72" presetID="17" presetClass="entr" presetSubtype="10" fill="hold" grpId="0" nodeType="afterEffect">
                                  <p:stCondLst>
                                    <p:cond delay="0"/>
                                  </p:stCondLst>
                                  <p:childTnLst>
                                    <p:set>
                                      <p:cBhvr>
                                        <p:cTn id="73" dur="1" fill="hold">
                                          <p:stCondLst>
                                            <p:cond delay="0"/>
                                          </p:stCondLst>
                                        </p:cTn>
                                        <p:tgtEl>
                                          <p:spTgt spid="466947">
                                            <p:txEl>
                                              <p:pRg st="11" end="11"/>
                                            </p:txEl>
                                          </p:spTgt>
                                        </p:tgtEl>
                                        <p:attrNameLst>
                                          <p:attrName>style.visibility</p:attrName>
                                        </p:attrNameLst>
                                      </p:cBhvr>
                                      <p:to>
                                        <p:strVal val="visible"/>
                                      </p:to>
                                    </p:set>
                                    <p:anim calcmode="lin" valueType="num">
                                      <p:cBhvr>
                                        <p:cTn id="74" dur="500" fill="hold"/>
                                        <p:tgtEl>
                                          <p:spTgt spid="466947">
                                            <p:txEl>
                                              <p:pRg st="11" end="11"/>
                                            </p:txEl>
                                          </p:spTgt>
                                        </p:tgtEl>
                                        <p:attrNameLst>
                                          <p:attrName>ppt_w</p:attrName>
                                        </p:attrNameLst>
                                      </p:cBhvr>
                                      <p:tavLst>
                                        <p:tav tm="0">
                                          <p:val>
                                            <p:fltVal val="0"/>
                                          </p:val>
                                        </p:tav>
                                        <p:tav tm="100000">
                                          <p:val>
                                            <p:strVal val="#ppt_w"/>
                                          </p:val>
                                        </p:tav>
                                      </p:tavLst>
                                    </p:anim>
                                    <p:anim calcmode="lin" valueType="num">
                                      <p:cBhvr>
                                        <p:cTn id="75" dur="500" fill="hold"/>
                                        <p:tgtEl>
                                          <p:spTgt spid="466947">
                                            <p:txEl>
                                              <p:pRg st="11" end="11"/>
                                            </p:txEl>
                                          </p:spTgt>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7000"/>
                            </p:stCondLst>
                            <p:childTnLst>
                              <p:par>
                                <p:cTn id="77" presetID="17" presetClass="entr" presetSubtype="10" fill="hold" grpId="0" nodeType="afterEffect">
                                  <p:stCondLst>
                                    <p:cond delay="0"/>
                                  </p:stCondLst>
                                  <p:childTnLst>
                                    <p:set>
                                      <p:cBhvr>
                                        <p:cTn id="78" dur="1" fill="hold">
                                          <p:stCondLst>
                                            <p:cond delay="0"/>
                                          </p:stCondLst>
                                        </p:cTn>
                                        <p:tgtEl>
                                          <p:spTgt spid="466947">
                                            <p:txEl>
                                              <p:pRg st="12" end="12"/>
                                            </p:txEl>
                                          </p:spTgt>
                                        </p:tgtEl>
                                        <p:attrNameLst>
                                          <p:attrName>style.visibility</p:attrName>
                                        </p:attrNameLst>
                                      </p:cBhvr>
                                      <p:to>
                                        <p:strVal val="visible"/>
                                      </p:to>
                                    </p:set>
                                    <p:anim calcmode="lin" valueType="num">
                                      <p:cBhvr>
                                        <p:cTn id="79" dur="500" fill="hold"/>
                                        <p:tgtEl>
                                          <p:spTgt spid="466947">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466947">
                                            <p:txEl>
                                              <p:pRg st="12" end="12"/>
                                            </p:txEl>
                                          </p:spTgt>
                                        </p:tgtEl>
                                        <p:attrNameLst>
                                          <p:attrName>ppt_h</p:attrName>
                                        </p:attrNameLst>
                                      </p:cBhvr>
                                      <p:tavLst>
                                        <p:tav tm="0">
                                          <p:val>
                                            <p:strVal val="#ppt_h"/>
                                          </p:val>
                                        </p:tav>
                                        <p:tav tm="100000">
                                          <p:val>
                                            <p:strVal val="#ppt_h"/>
                                          </p:val>
                                        </p:tav>
                                      </p:tavLst>
                                    </p:anim>
                                  </p:childTnLst>
                                </p:cTn>
                              </p:par>
                            </p:childTnLst>
                          </p:cTn>
                        </p:par>
                        <p:par>
                          <p:cTn id="81" fill="hold" nodeType="afterGroup">
                            <p:stCondLst>
                              <p:cond delay="7500"/>
                            </p:stCondLst>
                            <p:childTnLst>
                              <p:par>
                                <p:cTn id="82" presetID="17" presetClass="entr" presetSubtype="10" fill="hold" grpId="0" nodeType="afterEffect">
                                  <p:stCondLst>
                                    <p:cond delay="0"/>
                                  </p:stCondLst>
                                  <p:childTnLst>
                                    <p:set>
                                      <p:cBhvr>
                                        <p:cTn id="83" dur="1" fill="hold">
                                          <p:stCondLst>
                                            <p:cond delay="0"/>
                                          </p:stCondLst>
                                        </p:cTn>
                                        <p:tgtEl>
                                          <p:spTgt spid="466947">
                                            <p:txEl>
                                              <p:pRg st="13" end="13"/>
                                            </p:txEl>
                                          </p:spTgt>
                                        </p:tgtEl>
                                        <p:attrNameLst>
                                          <p:attrName>style.visibility</p:attrName>
                                        </p:attrNameLst>
                                      </p:cBhvr>
                                      <p:to>
                                        <p:strVal val="visible"/>
                                      </p:to>
                                    </p:set>
                                    <p:anim calcmode="lin" valueType="num">
                                      <p:cBhvr>
                                        <p:cTn id="84" dur="500" fill="hold"/>
                                        <p:tgtEl>
                                          <p:spTgt spid="466947">
                                            <p:txEl>
                                              <p:pRg st="13" end="13"/>
                                            </p:txEl>
                                          </p:spTgt>
                                        </p:tgtEl>
                                        <p:attrNameLst>
                                          <p:attrName>ppt_w</p:attrName>
                                        </p:attrNameLst>
                                      </p:cBhvr>
                                      <p:tavLst>
                                        <p:tav tm="0">
                                          <p:val>
                                            <p:fltVal val="0"/>
                                          </p:val>
                                        </p:tav>
                                        <p:tav tm="100000">
                                          <p:val>
                                            <p:strVal val="#ppt_w"/>
                                          </p:val>
                                        </p:tav>
                                      </p:tavLst>
                                    </p:anim>
                                    <p:anim calcmode="lin" valueType="num">
                                      <p:cBhvr>
                                        <p:cTn id="85" dur="500" fill="hold"/>
                                        <p:tgtEl>
                                          <p:spTgt spid="466947">
                                            <p:txEl>
                                              <p:pRg st="13" end="13"/>
                                            </p:txEl>
                                          </p:spTgt>
                                        </p:tgtEl>
                                        <p:attrNameLst>
                                          <p:attrName>ppt_h</p:attrName>
                                        </p:attrNameLst>
                                      </p:cBhvr>
                                      <p:tavLst>
                                        <p:tav tm="0">
                                          <p:val>
                                            <p:strVal val="#ppt_h"/>
                                          </p:val>
                                        </p:tav>
                                        <p:tav tm="100000">
                                          <p:val>
                                            <p:strVal val="#ppt_h"/>
                                          </p:val>
                                        </p:tav>
                                      </p:tavLst>
                                    </p:anim>
                                  </p:childTnLst>
                                </p:cTn>
                              </p:par>
                            </p:childTnLst>
                          </p:cTn>
                        </p:par>
                        <p:par>
                          <p:cTn id="86" fill="hold" nodeType="afterGroup">
                            <p:stCondLst>
                              <p:cond delay="8000"/>
                            </p:stCondLst>
                            <p:childTnLst>
                              <p:par>
                                <p:cTn id="87" presetID="17" presetClass="entr" presetSubtype="10" fill="hold" grpId="0" nodeType="afterEffect">
                                  <p:stCondLst>
                                    <p:cond delay="0"/>
                                  </p:stCondLst>
                                  <p:childTnLst>
                                    <p:set>
                                      <p:cBhvr>
                                        <p:cTn id="88" dur="1" fill="hold">
                                          <p:stCondLst>
                                            <p:cond delay="0"/>
                                          </p:stCondLst>
                                        </p:cTn>
                                        <p:tgtEl>
                                          <p:spTgt spid="466947">
                                            <p:txEl>
                                              <p:pRg st="14" end="14"/>
                                            </p:txEl>
                                          </p:spTgt>
                                        </p:tgtEl>
                                        <p:attrNameLst>
                                          <p:attrName>style.visibility</p:attrName>
                                        </p:attrNameLst>
                                      </p:cBhvr>
                                      <p:to>
                                        <p:strVal val="visible"/>
                                      </p:to>
                                    </p:set>
                                    <p:anim calcmode="lin" valueType="num">
                                      <p:cBhvr>
                                        <p:cTn id="89" dur="500" fill="hold"/>
                                        <p:tgtEl>
                                          <p:spTgt spid="466947">
                                            <p:txEl>
                                              <p:pRg st="14" end="14"/>
                                            </p:txEl>
                                          </p:spTgt>
                                        </p:tgtEl>
                                        <p:attrNameLst>
                                          <p:attrName>ppt_w</p:attrName>
                                        </p:attrNameLst>
                                      </p:cBhvr>
                                      <p:tavLst>
                                        <p:tav tm="0">
                                          <p:val>
                                            <p:fltVal val="0"/>
                                          </p:val>
                                        </p:tav>
                                        <p:tav tm="100000">
                                          <p:val>
                                            <p:strVal val="#ppt_w"/>
                                          </p:val>
                                        </p:tav>
                                      </p:tavLst>
                                    </p:anim>
                                    <p:anim calcmode="lin" valueType="num">
                                      <p:cBhvr>
                                        <p:cTn id="90" dur="500" fill="hold"/>
                                        <p:tgtEl>
                                          <p:spTgt spid="466947">
                                            <p:txEl>
                                              <p:pRg st="14" end="1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3"/>
                </p:tgtEl>
              </p:cMediaNode>
            </p:audio>
          </p:childTnLst>
        </p:cTn>
      </p:par>
    </p:tnLst>
    <p:bldLst>
      <p:bldP spid="466946" grpId="0" autoUpdateAnimBg="0"/>
      <p:bldP spid="466947" grpId="0" build="p" animBg="1"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2"/>
          <p:cNvSpPr txBox="1">
            <a:spLocks noChangeArrowheads="1"/>
          </p:cNvSpPr>
          <p:nvPr/>
        </p:nvSpPr>
        <p:spPr bwMode="auto">
          <a:xfrm>
            <a:off x="2039938" y="1916113"/>
            <a:ext cx="5060950" cy="3811587"/>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relaxin = uvoln</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 vaz</a:t>
            </a:r>
            <a:r>
              <a:rPr kumimoji="1" lang="cs-CZ" altLang="cs-CZ" sz="2000" b="1">
                <a:solidFill>
                  <a:srgbClr val="FFFFFF"/>
                </a:solidFill>
                <a:effectLst>
                  <a:outerShdw blurRad="38100" dist="38100" dir="2700000" algn="tl">
                    <a:srgbClr val="000000"/>
                  </a:outerShdw>
                </a:effectLst>
                <a:latin typeface="Arial" pitchFamily="34" charset="0"/>
              </a:rPr>
              <a:t>ů</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kolagen m</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k</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í</a:t>
            </a: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nitroo</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 tlak  </a:t>
            </a:r>
            <a:r>
              <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sym typeface="Symbol" pitchFamily="18" charset="2"/>
              </a:rPr>
              <a:t></a:t>
            </a:r>
            <a:endParaRPr kumimoji="1" lang="cs-CZ" altLang="cs-CZ" sz="2000" b="1">
              <a:solidFill>
                <a:srgbClr val="FFFFCC"/>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hyperlordóza  </a:t>
            </a:r>
          </a:p>
          <a:p>
            <a:pPr algn="ctr" eaLnBrk="1" hangingPunct="1">
              <a:lnSpc>
                <a:spcPct val="110000"/>
              </a:lnSpc>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110000"/>
              </a:lnSpc>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Úprava</a:t>
            </a: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6 týdn</a:t>
            </a:r>
            <a:r>
              <a:rPr kumimoji="1" lang="cs-CZ" altLang="cs-CZ" sz="2000" b="1">
                <a:solidFill>
                  <a:srgbClr val="FFFFFF"/>
                </a:solidFill>
                <a:effectLst>
                  <a:outerShdw blurRad="38100" dist="38100" dir="2700000" algn="tl">
                    <a:srgbClr val="000000"/>
                  </a:outerShdw>
                </a:effectLst>
                <a:latin typeface="Arial" pitchFamily="34" charset="0"/>
              </a:rPr>
              <a:t>ů</a:t>
            </a:r>
          </a:p>
          <a:p>
            <a:pPr algn="ctr" eaLnBrk="1" hangingPunct="1">
              <a:lnSpc>
                <a:spcPct val="110000"/>
              </a:lnSpc>
              <a:defRPr/>
            </a:pP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a:t>
            </a:r>
          </a:p>
          <a:p>
            <a:pPr algn="ctr" eaLnBrk="1" hangingPunct="1">
              <a:lnSpc>
                <a:spcPct val="110000"/>
              </a:lnSpc>
              <a:buClr>
                <a:srgbClr val="CCFFFF"/>
              </a:buClr>
              <a:buFont typeface="Wingdings" pitchFamily="2" charset="2"/>
              <a:buChar char="Ø"/>
              <a:defRPr/>
            </a:pPr>
            <a:r>
              <a:rPr kumimoji="1" lang="cs-CZ" altLang="cs-CZ" sz="2000" b="1">
                <a:solidFill>
                  <a:srgbClr val="FFFF66"/>
                </a:solidFill>
                <a:effectLst>
                  <a:outerShdw blurRad="38100" dist="38100" dir="2700000" algn="tl">
                    <a:srgbClr val="000000"/>
                  </a:outerShdw>
                </a:effectLst>
                <a:latin typeface="Arial" pitchFamily="34" charset="0"/>
              </a:rPr>
              <a:t> </a:t>
            </a:r>
            <a:r>
              <a:rPr kumimoji="1" lang="cs-CZ" altLang="cs-CZ" sz="2100" b="1">
                <a:solidFill>
                  <a:srgbClr val="FFFF66"/>
                </a:solidFill>
                <a:effectLst>
                  <a:outerShdw blurRad="38100" dist="38100" dir="2700000" algn="tl">
                    <a:srgbClr val="000000"/>
                  </a:outerShdw>
                </a:effectLst>
                <a:latin typeface="Arial" pitchFamily="34" charset="0"/>
                <a:cs typeface="Times New Roman" pitchFamily="18" charset="0"/>
              </a:rPr>
              <a:t>Patologie</a:t>
            </a: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intolerance kontaktních </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ek</a:t>
            </a: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poruchy zraku</a:t>
            </a:r>
          </a:p>
          <a:p>
            <a:pPr algn="ctr" eaLnBrk="1" hangingPunct="1">
              <a:lnSpc>
                <a:spcPct val="110000"/>
              </a:lnSpc>
              <a:buClr>
                <a:srgbClr val="FFCC00"/>
              </a:buClr>
              <a:buSzPct val="150000"/>
              <a:buFontTx/>
              <a:buChar char="•"/>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obtí</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jší intubace</a:t>
            </a:r>
            <a:endParaRPr kumimoji="1" lang="cs-CZ" altLang="cs-CZ" sz="2000" b="1">
              <a:solidFill>
                <a:srgbClr val="FFFFFF"/>
              </a:solidFill>
              <a:effectLst>
                <a:outerShdw blurRad="38100" dist="38100" dir="2700000" algn="tl">
                  <a:srgbClr val="000000"/>
                </a:outerShdw>
              </a:effectLst>
              <a:latin typeface="Arial" pitchFamily="34" charset="0"/>
            </a:endParaRPr>
          </a:p>
        </p:txBody>
      </p:sp>
      <p:sp>
        <p:nvSpPr>
          <p:cNvPr id="467971" name="Text Box 3"/>
          <p:cNvSpPr txBox="1">
            <a:spLocks noChangeArrowheads="1"/>
          </p:cNvSpPr>
          <p:nvPr/>
        </p:nvSpPr>
        <p:spPr bwMode="auto">
          <a:xfrm>
            <a:off x="2341563" y="685800"/>
            <a:ext cx="4459287" cy="549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3000" b="1">
                <a:solidFill>
                  <a:srgbClr val="FF0000"/>
                </a:solidFill>
                <a:latin typeface="Arial" panose="020B0604020202020204" pitchFamily="34" charset="0"/>
                <a:cs typeface="Times New Roman" panose="02020603050405020304" pitchFamily="18" charset="0"/>
              </a:rPr>
              <a:t>P</a:t>
            </a:r>
            <a:r>
              <a:rPr kumimoji="1" lang="cs-CZ" altLang="cs-CZ" sz="3000" b="1">
                <a:solidFill>
                  <a:srgbClr val="FF0000"/>
                </a:solidFill>
                <a:latin typeface="Arial" panose="020B0604020202020204" pitchFamily="34" charset="0"/>
              </a:rPr>
              <a:t>ř</a:t>
            </a:r>
            <a:r>
              <a:rPr kumimoji="1" lang="cs-CZ" altLang="cs-CZ" sz="3000" b="1">
                <a:solidFill>
                  <a:srgbClr val="FF0000"/>
                </a:solidFill>
                <a:latin typeface="Arial" panose="020B0604020202020204" pitchFamily="34" charset="0"/>
                <a:cs typeface="Times New Roman" panose="02020603050405020304" pitchFamily="18" charset="0"/>
              </a:rPr>
              <a:t>í</a:t>
            </a:r>
            <a:r>
              <a:rPr kumimoji="1" lang="cs-CZ" altLang="cs-CZ" sz="3000" b="1">
                <a:solidFill>
                  <a:srgbClr val="FF0000"/>
                </a:solidFill>
                <a:latin typeface="Arial" panose="020B0604020202020204" pitchFamily="34" charset="0"/>
              </a:rPr>
              <a:t>č</a:t>
            </a:r>
            <a:r>
              <a:rPr kumimoji="1" lang="cs-CZ" altLang="cs-CZ" sz="3000" b="1">
                <a:solidFill>
                  <a:srgbClr val="FF0000"/>
                </a:solidFill>
                <a:latin typeface="Arial" panose="020B0604020202020204" pitchFamily="34" charset="0"/>
                <a:cs typeface="Times New Roman" panose="02020603050405020304" pitchFamily="18" charset="0"/>
              </a:rPr>
              <a:t>n</a:t>
            </a:r>
            <a:r>
              <a:rPr kumimoji="1" lang="cs-CZ" altLang="cs-CZ" sz="3000" b="1">
                <a:solidFill>
                  <a:srgbClr val="FF0000"/>
                </a:solidFill>
                <a:latin typeface="Arial" panose="020B0604020202020204" pitchFamily="34" charset="0"/>
              </a:rPr>
              <a:t>ě</a:t>
            </a:r>
            <a:r>
              <a:rPr kumimoji="1" lang="cs-CZ" altLang="cs-CZ" sz="3000" b="1">
                <a:solidFill>
                  <a:srgbClr val="FF0000"/>
                </a:solidFill>
                <a:latin typeface="Arial" panose="020B0604020202020204" pitchFamily="34" charset="0"/>
                <a:cs typeface="Times New Roman" panose="02020603050405020304" pitchFamily="18" charset="0"/>
              </a:rPr>
              <a:t> pruhované svaly</a:t>
            </a:r>
            <a:endParaRPr kumimoji="1" lang="cs-CZ" altLang="cs-CZ" sz="3000" b="1">
              <a:solidFill>
                <a:srgbClr val="FF0000"/>
              </a:solidFill>
              <a:latin typeface="Arial" panose="020B0604020202020204" pitchFamily="34" charset="0"/>
            </a:endParaRPr>
          </a:p>
        </p:txBody>
      </p:sp>
      <p:pic>
        <p:nvPicPr>
          <p:cNvPr id="33796"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4A13215-9B05-488F-A0BC-DBFBCB60A0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86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67971"/>
                                        </p:tgtEl>
                                        <p:attrNameLst>
                                          <p:attrName>style.visibility</p:attrName>
                                        </p:attrNameLst>
                                      </p:cBhvr>
                                      <p:to>
                                        <p:strVal val="visible"/>
                                      </p:to>
                                    </p:set>
                                    <p:animEffect transition="in" filter="randombar(vertical)">
                                      <p:cBhvr>
                                        <p:cTn id="10" dur="500"/>
                                        <p:tgtEl>
                                          <p:spTgt spid="467971"/>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67970">
                                            <p:bg/>
                                          </p:spTgt>
                                        </p:tgtEl>
                                        <p:attrNameLst>
                                          <p:attrName>style.visibility</p:attrName>
                                        </p:attrNameLst>
                                      </p:cBhvr>
                                      <p:to>
                                        <p:strVal val="visible"/>
                                      </p:to>
                                    </p:set>
                                    <p:anim calcmode="lin" valueType="num">
                                      <p:cBhvr>
                                        <p:cTn id="14" dur="500" fill="hold"/>
                                        <p:tgtEl>
                                          <p:spTgt spid="467970">
                                            <p:bg/>
                                          </p:spTgt>
                                        </p:tgtEl>
                                        <p:attrNameLst>
                                          <p:attrName>ppt_w</p:attrName>
                                        </p:attrNameLst>
                                      </p:cBhvr>
                                      <p:tavLst>
                                        <p:tav tm="0">
                                          <p:val>
                                            <p:fltVal val="0"/>
                                          </p:val>
                                        </p:tav>
                                        <p:tav tm="100000">
                                          <p:val>
                                            <p:strVal val="#ppt_w"/>
                                          </p:val>
                                        </p:tav>
                                      </p:tavLst>
                                    </p:anim>
                                    <p:anim calcmode="lin" valueType="num">
                                      <p:cBhvr>
                                        <p:cTn id="15" dur="500" fill="hold"/>
                                        <p:tgtEl>
                                          <p:spTgt spid="467970">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67970">
                                            <p:txEl>
                                              <p:pRg st="0" end="0"/>
                                            </p:txEl>
                                          </p:spTgt>
                                        </p:tgtEl>
                                        <p:attrNameLst>
                                          <p:attrName>style.visibility</p:attrName>
                                        </p:attrNameLst>
                                      </p:cBhvr>
                                      <p:to>
                                        <p:strVal val="visible"/>
                                      </p:to>
                                    </p:set>
                                    <p:anim calcmode="lin" valueType="num">
                                      <p:cBhvr>
                                        <p:cTn id="19" dur="500" fill="hold"/>
                                        <p:tgtEl>
                                          <p:spTgt spid="46797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67970">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67970">
                                            <p:txEl>
                                              <p:pRg st="1" end="1"/>
                                            </p:txEl>
                                          </p:spTgt>
                                        </p:tgtEl>
                                        <p:attrNameLst>
                                          <p:attrName>style.visibility</p:attrName>
                                        </p:attrNameLst>
                                      </p:cBhvr>
                                      <p:to>
                                        <p:strVal val="visible"/>
                                      </p:to>
                                    </p:set>
                                    <p:anim calcmode="lin" valueType="num">
                                      <p:cBhvr>
                                        <p:cTn id="24" dur="500" fill="hold"/>
                                        <p:tgtEl>
                                          <p:spTgt spid="467970">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67970">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67970">
                                            <p:txEl>
                                              <p:pRg st="2" end="2"/>
                                            </p:txEl>
                                          </p:spTgt>
                                        </p:tgtEl>
                                        <p:attrNameLst>
                                          <p:attrName>style.visibility</p:attrName>
                                        </p:attrNameLst>
                                      </p:cBhvr>
                                      <p:to>
                                        <p:strVal val="visible"/>
                                      </p:to>
                                    </p:set>
                                    <p:anim calcmode="lin" valueType="num">
                                      <p:cBhvr>
                                        <p:cTn id="29" dur="500" fill="hold"/>
                                        <p:tgtEl>
                                          <p:spTgt spid="467970">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67970">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67970">
                                            <p:txEl>
                                              <p:pRg st="3" end="3"/>
                                            </p:txEl>
                                          </p:spTgt>
                                        </p:tgtEl>
                                        <p:attrNameLst>
                                          <p:attrName>style.visibility</p:attrName>
                                        </p:attrNameLst>
                                      </p:cBhvr>
                                      <p:to>
                                        <p:strVal val="visible"/>
                                      </p:to>
                                    </p:set>
                                    <p:anim calcmode="lin" valueType="num">
                                      <p:cBhvr>
                                        <p:cTn id="34" dur="500" fill="hold"/>
                                        <p:tgtEl>
                                          <p:spTgt spid="467970">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67970">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67970">
                                            <p:txEl>
                                              <p:pRg st="4" end="4"/>
                                            </p:txEl>
                                          </p:spTgt>
                                        </p:tgtEl>
                                        <p:attrNameLst>
                                          <p:attrName>style.visibility</p:attrName>
                                        </p:attrNameLst>
                                      </p:cBhvr>
                                      <p:to>
                                        <p:strVal val="visible"/>
                                      </p:to>
                                    </p:set>
                                    <p:anim calcmode="lin" valueType="num">
                                      <p:cBhvr>
                                        <p:cTn id="39" dur="500" fill="hold"/>
                                        <p:tgtEl>
                                          <p:spTgt spid="467970">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67970">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67970">
                                            <p:txEl>
                                              <p:pRg st="5" end="5"/>
                                            </p:txEl>
                                          </p:spTgt>
                                        </p:tgtEl>
                                        <p:attrNameLst>
                                          <p:attrName>style.visibility</p:attrName>
                                        </p:attrNameLst>
                                      </p:cBhvr>
                                      <p:to>
                                        <p:strVal val="visible"/>
                                      </p:to>
                                    </p:set>
                                    <p:anim calcmode="lin" valueType="num">
                                      <p:cBhvr>
                                        <p:cTn id="44" dur="500" fill="hold"/>
                                        <p:tgtEl>
                                          <p:spTgt spid="467970">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67970">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67970">
                                            <p:txEl>
                                              <p:pRg st="6" end="6"/>
                                            </p:txEl>
                                          </p:spTgt>
                                        </p:tgtEl>
                                        <p:attrNameLst>
                                          <p:attrName>style.visibility</p:attrName>
                                        </p:attrNameLst>
                                      </p:cBhvr>
                                      <p:to>
                                        <p:strVal val="visible"/>
                                      </p:to>
                                    </p:set>
                                    <p:anim calcmode="lin" valueType="num">
                                      <p:cBhvr>
                                        <p:cTn id="49" dur="500" fill="hold"/>
                                        <p:tgtEl>
                                          <p:spTgt spid="46797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67970">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67970">
                                            <p:txEl>
                                              <p:pRg st="7" end="7"/>
                                            </p:txEl>
                                          </p:spTgt>
                                        </p:tgtEl>
                                        <p:attrNameLst>
                                          <p:attrName>style.visibility</p:attrName>
                                        </p:attrNameLst>
                                      </p:cBhvr>
                                      <p:to>
                                        <p:strVal val="visible"/>
                                      </p:to>
                                    </p:set>
                                    <p:anim calcmode="lin" valueType="num">
                                      <p:cBhvr>
                                        <p:cTn id="54" dur="500" fill="hold"/>
                                        <p:tgtEl>
                                          <p:spTgt spid="467970">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67970">
                                            <p:txEl>
                                              <p:pRg st="7" end="7"/>
                                            </p:txEl>
                                          </p:spTgt>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467970">
                                            <p:txEl>
                                              <p:pRg st="8" end="8"/>
                                            </p:txEl>
                                          </p:spTgt>
                                        </p:tgtEl>
                                        <p:attrNameLst>
                                          <p:attrName>style.visibility</p:attrName>
                                        </p:attrNameLst>
                                      </p:cBhvr>
                                      <p:to>
                                        <p:strVal val="visible"/>
                                      </p:to>
                                    </p:set>
                                    <p:anim calcmode="lin" valueType="num">
                                      <p:cBhvr>
                                        <p:cTn id="59" dur="500" fill="hold"/>
                                        <p:tgtEl>
                                          <p:spTgt spid="467970">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467970">
                                            <p:txEl>
                                              <p:pRg st="8" end="8"/>
                                            </p:txEl>
                                          </p:spTgt>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500"/>
                            </p:stCondLst>
                            <p:childTnLst>
                              <p:par>
                                <p:cTn id="62" presetID="17" presetClass="entr" presetSubtype="10" fill="hold" grpId="0" nodeType="afterEffect">
                                  <p:stCondLst>
                                    <p:cond delay="0"/>
                                  </p:stCondLst>
                                  <p:childTnLst>
                                    <p:set>
                                      <p:cBhvr>
                                        <p:cTn id="63" dur="1" fill="hold">
                                          <p:stCondLst>
                                            <p:cond delay="0"/>
                                          </p:stCondLst>
                                        </p:cTn>
                                        <p:tgtEl>
                                          <p:spTgt spid="467970">
                                            <p:txEl>
                                              <p:pRg st="9" end="9"/>
                                            </p:txEl>
                                          </p:spTgt>
                                        </p:tgtEl>
                                        <p:attrNameLst>
                                          <p:attrName>style.visibility</p:attrName>
                                        </p:attrNameLst>
                                      </p:cBhvr>
                                      <p:to>
                                        <p:strVal val="visible"/>
                                      </p:to>
                                    </p:set>
                                    <p:anim calcmode="lin" valueType="num">
                                      <p:cBhvr>
                                        <p:cTn id="64" dur="500" fill="hold"/>
                                        <p:tgtEl>
                                          <p:spTgt spid="467970">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467970">
                                            <p:txEl>
                                              <p:pRg st="9" end="9"/>
                                            </p:txEl>
                                          </p:spTgt>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6000"/>
                            </p:stCondLst>
                            <p:childTnLst>
                              <p:par>
                                <p:cTn id="67" presetID="17" presetClass="entr" presetSubtype="10" fill="hold" grpId="0" nodeType="afterEffect">
                                  <p:stCondLst>
                                    <p:cond delay="0"/>
                                  </p:stCondLst>
                                  <p:childTnLst>
                                    <p:set>
                                      <p:cBhvr>
                                        <p:cTn id="68" dur="1" fill="hold">
                                          <p:stCondLst>
                                            <p:cond delay="0"/>
                                          </p:stCondLst>
                                        </p:cTn>
                                        <p:tgtEl>
                                          <p:spTgt spid="467970">
                                            <p:txEl>
                                              <p:pRg st="10" end="10"/>
                                            </p:txEl>
                                          </p:spTgt>
                                        </p:tgtEl>
                                        <p:attrNameLst>
                                          <p:attrName>style.visibility</p:attrName>
                                        </p:attrNameLst>
                                      </p:cBhvr>
                                      <p:to>
                                        <p:strVal val="visible"/>
                                      </p:to>
                                    </p:set>
                                    <p:anim calcmode="lin" valueType="num">
                                      <p:cBhvr>
                                        <p:cTn id="69" dur="500" fill="hold"/>
                                        <p:tgtEl>
                                          <p:spTgt spid="467970">
                                            <p:txEl>
                                              <p:pRg st="10" end="10"/>
                                            </p:txEl>
                                          </p:spTgt>
                                        </p:tgtEl>
                                        <p:attrNameLst>
                                          <p:attrName>ppt_w</p:attrName>
                                        </p:attrNameLst>
                                      </p:cBhvr>
                                      <p:tavLst>
                                        <p:tav tm="0">
                                          <p:val>
                                            <p:fltVal val="0"/>
                                          </p:val>
                                        </p:tav>
                                        <p:tav tm="100000">
                                          <p:val>
                                            <p:strVal val="#ppt_w"/>
                                          </p:val>
                                        </p:tav>
                                      </p:tavLst>
                                    </p:anim>
                                    <p:anim calcmode="lin" valueType="num">
                                      <p:cBhvr>
                                        <p:cTn id="70" dur="500" fill="hold"/>
                                        <p:tgtEl>
                                          <p:spTgt spid="467970">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3"/>
                </p:tgtEl>
              </p:cMediaNode>
            </p:audio>
          </p:childTnLst>
        </p:cTn>
      </p:par>
    </p:tnLst>
    <p:bldLst>
      <p:bldP spid="467970" grpId="0" build="p" animBg="1" autoUpdateAnimBg="0" advAuto="0"/>
      <p:bldP spid="46797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2"/>
          <p:cNvSpPr txBox="1">
            <a:spLocks noChangeArrowheads="1"/>
          </p:cNvSpPr>
          <p:nvPr/>
        </p:nvSpPr>
        <p:spPr bwMode="auto">
          <a:xfrm>
            <a:off x="2895600" y="685800"/>
            <a:ext cx="4227513" cy="549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3000" b="1">
                <a:solidFill>
                  <a:srgbClr val="FF0000"/>
                </a:solidFill>
                <a:latin typeface="Arial" panose="020B0604020202020204" pitchFamily="34" charset="0"/>
                <a:cs typeface="Times New Roman" panose="02020603050405020304" pitchFamily="18" charset="0"/>
              </a:rPr>
              <a:t>Zásady</a:t>
            </a:r>
            <a:r>
              <a:rPr kumimoji="1" lang="cs-CZ" altLang="cs-CZ" sz="3000" b="1">
                <a:solidFill>
                  <a:srgbClr val="FF0000"/>
                </a:solidFill>
                <a:latin typeface="Arial" panose="020B0604020202020204" pitchFamily="34" charset="0"/>
              </a:rPr>
              <a:t> lékové politiky</a:t>
            </a:r>
            <a:endParaRPr kumimoji="1" lang="cs-CZ" altLang="cs-CZ" sz="3000">
              <a:solidFill>
                <a:srgbClr val="FF0000"/>
              </a:solidFill>
              <a:latin typeface="Arial" panose="020B0604020202020204" pitchFamily="34" charset="0"/>
            </a:endParaRPr>
          </a:p>
        </p:txBody>
      </p:sp>
      <p:sp>
        <p:nvSpPr>
          <p:cNvPr id="471043" name="Text Box 3"/>
          <p:cNvSpPr txBox="1">
            <a:spLocks noChangeArrowheads="1"/>
          </p:cNvSpPr>
          <p:nvPr/>
        </p:nvSpPr>
        <p:spPr bwMode="auto">
          <a:xfrm>
            <a:off x="1109663" y="2208213"/>
            <a:ext cx="7296150" cy="3359150"/>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marL="457200" indent="-457200">
              <a:defRPr>
                <a:solidFill>
                  <a:schemeClr val="tx1"/>
                </a:solidFill>
                <a:latin typeface="Calibri" pitchFamily="34" charset="0"/>
                <a:cs typeface="Arial" pitchFamily="34" charset="0"/>
              </a:defRPr>
            </a:lvl1pPr>
            <a:lvl2pPr marL="914400" indent="-457200">
              <a:defRPr>
                <a:solidFill>
                  <a:schemeClr val="tx1"/>
                </a:solidFill>
                <a:latin typeface="Calibri" pitchFamily="34" charset="0"/>
                <a:cs typeface="Arial" pitchFamily="34" charset="0"/>
              </a:defRPr>
            </a:lvl2pPr>
            <a:lvl3pPr marL="1371600" indent="-457200">
              <a:defRPr>
                <a:solidFill>
                  <a:schemeClr val="tx1"/>
                </a:solidFill>
                <a:latin typeface="Calibri" pitchFamily="34" charset="0"/>
                <a:cs typeface="Arial" pitchFamily="34" charset="0"/>
              </a:defRPr>
            </a:lvl3pPr>
            <a:lvl4pPr marL="1828800" indent="-457200">
              <a:defRPr>
                <a:solidFill>
                  <a:schemeClr val="tx1"/>
                </a:solidFill>
                <a:latin typeface="Calibri" pitchFamily="34" charset="0"/>
                <a:cs typeface="Arial" pitchFamily="34" charset="0"/>
              </a:defRPr>
            </a:lvl4pPr>
            <a:lvl5pPr marL="2286000" indent="-457200">
              <a:defRPr>
                <a:solidFill>
                  <a:schemeClr val="tx1"/>
                </a:solidFill>
                <a:latin typeface="Calibri" pitchFamily="34" charset="0"/>
                <a:cs typeface="Arial" pitchFamily="34" charset="0"/>
              </a:defRPr>
            </a:lvl5pPr>
            <a:lvl6pPr marL="2743200" indent="-457200" fontAlgn="base">
              <a:spcBef>
                <a:spcPct val="0"/>
              </a:spcBef>
              <a:spcAft>
                <a:spcPct val="0"/>
              </a:spcAft>
              <a:defRPr>
                <a:solidFill>
                  <a:schemeClr val="tx1"/>
                </a:solidFill>
                <a:latin typeface="Calibri" pitchFamily="34" charset="0"/>
                <a:cs typeface="Arial" pitchFamily="34" charset="0"/>
              </a:defRPr>
            </a:lvl6pPr>
            <a:lvl7pPr marL="3200400" indent="-457200" fontAlgn="base">
              <a:spcBef>
                <a:spcPct val="0"/>
              </a:spcBef>
              <a:spcAft>
                <a:spcPct val="0"/>
              </a:spcAft>
              <a:defRPr>
                <a:solidFill>
                  <a:schemeClr val="tx1"/>
                </a:solidFill>
                <a:latin typeface="Calibri" pitchFamily="34" charset="0"/>
                <a:cs typeface="Arial" pitchFamily="34" charset="0"/>
              </a:defRPr>
            </a:lvl7pPr>
            <a:lvl8pPr marL="3657600" indent="-457200" fontAlgn="base">
              <a:spcBef>
                <a:spcPct val="0"/>
              </a:spcBef>
              <a:spcAft>
                <a:spcPct val="0"/>
              </a:spcAft>
              <a:defRPr>
                <a:solidFill>
                  <a:schemeClr val="tx1"/>
                </a:solidFill>
                <a:latin typeface="Calibri" pitchFamily="34" charset="0"/>
                <a:cs typeface="Arial" pitchFamily="34" charset="0"/>
              </a:defRPr>
            </a:lvl8pPr>
            <a:lvl9pPr marL="4114800" indent="-457200" fontAlgn="base">
              <a:spcBef>
                <a:spcPct val="0"/>
              </a:spcBef>
              <a:spcAft>
                <a:spcPct val="0"/>
              </a:spcAft>
              <a:defRPr>
                <a:solidFill>
                  <a:schemeClr val="tx1"/>
                </a:solidFill>
                <a:latin typeface="Calibri" pitchFamily="34" charset="0"/>
                <a:cs typeface="Arial" pitchFamily="34" charset="0"/>
              </a:defRPr>
            </a:lvl9pPr>
          </a:lstStyle>
          <a:p>
            <a:pPr algn="ctr" eaLnBrk="1" hangingPunct="1">
              <a:lnSpc>
                <a:spcPct val="170000"/>
              </a:lnSpc>
              <a:buClr>
                <a:srgbClr val="CCFFFF"/>
              </a:buClr>
              <a:buFontTx/>
              <a:buAutoNum type="arabicPeriod"/>
              <a:defRPr/>
            </a:pP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zvolit prov</a:t>
            </a:r>
            <a:r>
              <a:rPr kumimoji="1" lang="cs-CZ" altLang="cs-CZ" sz="2100" b="1">
                <a:solidFill>
                  <a:srgbClr val="FFFFFF"/>
                </a:solidFill>
                <a:effectLst>
                  <a:outerShdw blurRad="38100" dist="38100" dir="2700000" algn="tl">
                    <a:srgbClr val="000000"/>
                  </a:outerShdw>
                </a:effectLst>
                <a:latin typeface="Arial" pitchFamily="34" charset="0"/>
              </a:rPr>
              <a:t>ěř</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ené a dlouhodob</a:t>
            </a:r>
            <a:r>
              <a:rPr kumimoji="1" lang="cs-CZ" altLang="cs-CZ" sz="2100" b="1">
                <a:solidFill>
                  <a:srgbClr val="FFFFFF"/>
                </a:solidFill>
                <a:effectLst>
                  <a:outerShdw blurRad="38100" dist="38100" dir="2700000" algn="tl">
                    <a:srgbClr val="000000"/>
                  </a:outerShdw>
                </a:effectLst>
                <a:latin typeface="Arial" pitchFamily="34" charset="0"/>
              </a:rPr>
              <a:t>ě</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 u</a:t>
            </a:r>
            <a:r>
              <a:rPr kumimoji="1" lang="cs-CZ" altLang="cs-CZ" sz="2100" b="1">
                <a:solidFill>
                  <a:srgbClr val="FFFFFF"/>
                </a:solidFill>
                <a:effectLst>
                  <a:outerShdw blurRad="38100" dist="38100" dir="2700000" algn="tl">
                    <a:srgbClr val="000000"/>
                  </a:outerShdw>
                </a:effectLst>
                <a:latin typeface="Arial" pitchFamily="34" charset="0"/>
              </a:rPr>
              <a:t>ž</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ívané</a:t>
            </a:r>
            <a:endParaRPr kumimoji="1" lang="cs-CZ" altLang="cs-CZ" sz="21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70000"/>
              </a:lnSpc>
              <a:buClr>
                <a:srgbClr val="CCFFFF"/>
              </a:buClr>
              <a:buFontTx/>
              <a:buAutoNum type="arabicPeriod"/>
              <a:defRPr/>
            </a:pP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nízké dávkování</a:t>
            </a:r>
            <a:endParaRPr kumimoji="1" lang="cs-CZ" altLang="cs-CZ" sz="21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70000"/>
              </a:lnSpc>
              <a:buClr>
                <a:srgbClr val="CCFFFF"/>
              </a:buClr>
              <a:buFontTx/>
              <a:buAutoNum type="arabicPeriod"/>
              <a:defRPr/>
            </a:pP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nekupovat voln</a:t>
            </a:r>
            <a:r>
              <a:rPr kumimoji="1" lang="cs-CZ" altLang="cs-CZ" sz="2100" b="1">
                <a:solidFill>
                  <a:srgbClr val="FFFFFF"/>
                </a:solidFill>
                <a:effectLst>
                  <a:outerShdw blurRad="38100" dist="38100" dir="2700000" algn="tl">
                    <a:srgbClr val="000000"/>
                  </a:outerShdw>
                </a:effectLst>
                <a:latin typeface="Arial" pitchFamily="34" charset="0"/>
              </a:rPr>
              <a:t>ě</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 prodejné</a:t>
            </a:r>
            <a:endParaRPr kumimoji="1" lang="cs-CZ" altLang="cs-CZ" sz="21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70000"/>
              </a:lnSpc>
              <a:buClr>
                <a:srgbClr val="CCFFFF"/>
              </a:buClr>
              <a:buFontTx/>
              <a:buAutoNum type="arabicPeriod"/>
              <a:defRPr/>
            </a:pP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rozlišovat riziko podle délky t</a:t>
            </a:r>
            <a:r>
              <a:rPr kumimoji="1" lang="cs-CZ" altLang="cs-CZ" sz="2100" b="1">
                <a:solidFill>
                  <a:srgbClr val="FFFFFF"/>
                </a:solidFill>
                <a:effectLst>
                  <a:outerShdw blurRad="38100" dist="38100" dir="2700000" algn="tl">
                    <a:srgbClr val="000000"/>
                  </a:outerShdw>
                </a:effectLst>
                <a:latin typeface="Arial" pitchFamily="34" charset="0"/>
              </a:rPr>
              <a:t>ě</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hotenství</a:t>
            </a:r>
            <a:endParaRPr kumimoji="1" lang="cs-CZ" altLang="cs-CZ" sz="21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70000"/>
              </a:lnSpc>
              <a:buClr>
                <a:srgbClr val="CCFFFF"/>
              </a:buClr>
              <a:buFontTx/>
              <a:buAutoNum type="arabicPeriod"/>
              <a:defRPr/>
            </a:pP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vá</a:t>
            </a:r>
            <a:r>
              <a:rPr kumimoji="1" lang="cs-CZ" altLang="cs-CZ" sz="2100" b="1">
                <a:solidFill>
                  <a:srgbClr val="FFFFFF"/>
                </a:solidFill>
                <a:effectLst>
                  <a:outerShdw blurRad="38100" dist="38100" dir="2700000" algn="tl">
                    <a:srgbClr val="000000"/>
                  </a:outerShdw>
                </a:effectLst>
                <a:latin typeface="Arial" pitchFamily="34" charset="0"/>
              </a:rPr>
              <a:t>ž</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it sledovaný cílový ú</a:t>
            </a:r>
            <a:r>
              <a:rPr kumimoji="1" lang="cs-CZ" altLang="cs-CZ" sz="2100" b="1">
                <a:solidFill>
                  <a:srgbClr val="FFFFFF"/>
                </a:solidFill>
                <a:effectLst>
                  <a:outerShdw blurRad="38100" dist="38100" dir="2700000" algn="tl">
                    <a:srgbClr val="000000"/>
                  </a:outerShdw>
                </a:effectLst>
                <a:latin typeface="Arial" pitchFamily="34" charset="0"/>
              </a:rPr>
              <a:t>č</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in versus ne</a:t>
            </a:r>
            <a:r>
              <a:rPr kumimoji="1" lang="cs-CZ" altLang="cs-CZ" sz="2100" b="1">
                <a:solidFill>
                  <a:srgbClr val="FFFFFF"/>
                </a:solidFill>
                <a:effectLst>
                  <a:outerShdw blurRad="38100" dist="38100" dir="2700000" algn="tl">
                    <a:srgbClr val="000000"/>
                  </a:outerShdw>
                </a:effectLst>
                <a:latin typeface="Arial" pitchFamily="34" charset="0"/>
              </a:rPr>
              <a:t>ž</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ádoucí ú</a:t>
            </a:r>
            <a:r>
              <a:rPr kumimoji="1" lang="cs-CZ" altLang="cs-CZ" sz="2100" b="1">
                <a:solidFill>
                  <a:srgbClr val="FFFFFF"/>
                </a:solidFill>
                <a:effectLst>
                  <a:outerShdw blurRad="38100" dist="38100" dir="2700000" algn="tl">
                    <a:srgbClr val="000000"/>
                  </a:outerShdw>
                </a:effectLst>
                <a:latin typeface="Arial" pitchFamily="34" charset="0"/>
              </a:rPr>
              <a:t>č</a:t>
            </a: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inky</a:t>
            </a:r>
            <a:endParaRPr kumimoji="1" lang="cs-CZ" altLang="cs-CZ" sz="21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70000"/>
              </a:lnSpc>
              <a:defRPr/>
            </a:pPr>
            <a:r>
              <a:rPr kumimoji="1" lang="cs-CZ" altLang="cs-CZ" sz="2100" b="1">
                <a:solidFill>
                  <a:srgbClr val="FFFFFF"/>
                </a:solidFill>
                <a:effectLst>
                  <a:outerShdw blurRad="38100" dist="38100" dir="2700000" algn="tl">
                    <a:srgbClr val="000000"/>
                  </a:outerShdw>
                </a:effectLst>
                <a:latin typeface="Arial" pitchFamily="34" charset="0"/>
                <a:cs typeface="Times New Roman" pitchFamily="18" charset="0"/>
              </a:rPr>
              <a:t>NEJM 338, 1998; 16: 1128 – 1137</a:t>
            </a:r>
            <a:endParaRPr kumimoji="1" lang="cs-CZ" altLang="cs-CZ" sz="2100">
              <a:solidFill>
                <a:srgbClr val="FFFFFF"/>
              </a:solidFill>
              <a:effectLst>
                <a:outerShdw blurRad="38100" dist="38100" dir="2700000" algn="tl">
                  <a:srgbClr val="000000"/>
                </a:outerShdw>
              </a:effectLst>
              <a:latin typeface="Arial" pitchFamily="34" charset="0"/>
            </a:endParaRPr>
          </a:p>
        </p:txBody>
      </p:sp>
      <p:pic>
        <p:nvPicPr>
          <p:cNvPr id="34820"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C3602C6F-8A90-477C-85AB-DF0FB21343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244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71042"/>
                                        </p:tgtEl>
                                        <p:attrNameLst>
                                          <p:attrName>style.visibility</p:attrName>
                                        </p:attrNameLst>
                                      </p:cBhvr>
                                      <p:to>
                                        <p:strVal val="visible"/>
                                      </p:to>
                                    </p:set>
                                    <p:animEffect transition="in" filter="randombar(vertical)">
                                      <p:cBhvr>
                                        <p:cTn id="10" dur="500"/>
                                        <p:tgtEl>
                                          <p:spTgt spid="471042"/>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71043">
                                            <p:bg/>
                                          </p:spTgt>
                                        </p:tgtEl>
                                        <p:attrNameLst>
                                          <p:attrName>style.visibility</p:attrName>
                                        </p:attrNameLst>
                                      </p:cBhvr>
                                      <p:to>
                                        <p:strVal val="visible"/>
                                      </p:to>
                                    </p:set>
                                    <p:anim calcmode="lin" valueType="num">
                                      <p:cBhvr>
                                        <p:cTn id="14" dur="500" fill="hold"/>
                                        <p:tgtEl>
                                          <p:spTgt spid="471043">
                                            <p:bg/>
                                          </p:spTgt>
                                        </p:tgtEl>
                                        <p:attrNameLst>
                                          <p:attrName>ppt_w</p:attrName>
                                        </p:attrNameLst>
                                      </p:cBhvr>
                                      <p:tavLst>
                                        <p:tav tm="0">
                                          <p:val>
                                            <p:fltVal val="0"/>
                                          </p:val>
                                        </p:tav>
                                        <p:tav tm="100000">
                                          <p:val>
                                            <p:strVal val="#ppt_w"/>
                                          </p:val>
                                        </p:tav>
                                      </p:tavLst>
                                    </p:anim>
                                    <p:anim calcmode="lin" valueType="num">
                                      <p:cBhvr>
                                        <p:cTn id="15" dur="500" fill="hold"/>
                                        <p:tgtEl>
                                          <p:spTgt spid="471043">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71043">
                                            <p:txEl>
                                              <p:pRg st="0" end="0"/>
                                            </p:txEl>
                                          </p:spTgt>
                                        </p:tgtEl>
                                        <p:attrNameLst>
                                          <p:attrName>style.visibility</p:attrName>
                                        </p:attrNameLst>
                                      </p:cBhvr>
                                      <p:to>
                                        <p:strVal val="visible"/>
                                      </p:to>
                                    </p:set>
                                    <p:anim calcmode="lin" valueType="num">
                                      <p:cBhvr>
                                        <p:cTn id="19" dur="500" fill="hold"/>
                                        <p:tgtEl>
                                          <p:spTgt spid="47104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71043">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71043">
                                            <p:txEl>
                                              <p:pRg st="1" end="1"/>
                                            </p:txEl>
                                          </p:spTgt>
                                        </p:tgtEl>
                                        <p:attrNameLst>
                                          <p:attrName>style.visibility</p:attrName>
                                        </p:attrNameLst>
                                      </p:cBhvr>
                                      <p:to>
                                        <p:strVal val="visible"/>
                                      </p:to>
                                    </p:set>
                                    <p:anim calcmode="lin" valueType="num">
                                      <p:cBhvr>
                                        <p:cTn id="24" dur="500" fill="hold"/>
                                        <p:tgtEl>
                                          <p:spTgt spid="47104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71043">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71043">
                                            <p:txEl>
                                              <p:pRg st="2" end="2"/>
                                            </p:txEl>
                                          </p:spTgt>
                                        </p:tgtEl>
                                        <p:attrNameLst>
                                          <p:attrName>style.visibility</p:attrName>
                                        </p:attrNameLst>
                                      </p:cBhvr>
                                      <p:to>
                                        <p:strVal val="visible"/>
                                      </p:to>
                                    </p:set>
                                    <p:anim calcmode="lin" valueType="num">
                                      <p:cBhvr>
                                        <p:cTn id="29" dur="500" fill="hold"/>
                                        <p:tgtEl>
                                          <p:spTgt spid="47104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71043">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71043">
                                            <p:txEl>
                                              <p:pRg st="3" end="3"/>
                                            </p:txEl>
                                          </p:spTgt>
                                        </p:tgtEl>
                                        <p:attrNameLst>
                                          <p:attrName>style.visibility</p:attrName>
                                        </p:attrNameLst>
                                      </p:cBhvr>
                                      <p:to>
                                        <p:strVal val="visible"/>
                                      </p:to>
                                    </p:set>
                                    <p:anim calcmode="lin" valueType="num">
                                      <p:cBhvr>
                                        <p:cTn id="34" dur="500" fill="hold"/>
                                        <p:tgtEl>
                                          <p:spTgt spid="47104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71043">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71043">
                                            <p:txEl>
                                              <p:pRg st="4" end="4"/>
                                            </p:txEl>
                                          </p:spTgt>
                                        </p:tgtEl>
                                        <p:attrNameLst>
                                          <p:attrName>style.visibility</p:attrName>
                                        </p:attrNameLst>
                                      </p:cBhvr>
                                      <p:to>
                                        <p:strVal val="visible"/>
                                      </p:to>
                                    </p:set>
                                    <p:anim calcmode="lin" valueType="num">
                                      <p:cBhvr>
                                        <p:cTn id="39" dur="500" fill="hold"/>
                                        <p:tgtEl>
                                          <p:spTgt spid="47104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71043">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71043">
                                            <p:txEl>
                                              <p:pRg st="5" end="5"/>
                                            </p:txEl>
                                          </p:spTgt>
                                        </p:tgtEl>
                                        <p:attrNameLst>
                                          <p:attrName>style.visibility</p:attrName>
                                        </p:attrNameLst>
                                      </p:cBhvr>
                                      <p:to>
                                        <p:strVal val="visible"/>
                                      </p:to>
                                    </p:set>
                                    <p:anim calcmode="lin" valueType="num">
                                      <p:cBhvr>
                                        <p:cTn id="44" dur="500" fill="hold"/>
                                        <p:tgtEl>
                                          <p:spTgt spid="47104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7104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71042" grpId="0" autoUpdateAnimBg="0"/>
      <p:bldP spid="471043" grpId="0" build="p" animBg="1"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3028950" y="685800"/>
            <a:ext cx="3221038" cy="5540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SzTx/>
              <a:buFontTx/>
              <a:buNone/>
            </a:pPr>
            <a:r>
              <a:rPr kumimoji="1" lang="cs-CZ" altLang="cs-CZ" sz="3000" b="1">
                <a:solidFill>
                  <a:srgbClr val="FF0000"/>
                </a:solidFill>
                <a:latin typeface="Arial" panose="020B0604020202020204" pitchFamily="34" charset="0"/>
                <a:cs typeface="Times New Roman" panose="02020603050405020304" pitchFamily="18" charset="0"/>
              </a:rPr>
              <a:t>Guidelines  2015</a:t>
            </a:r>
            <a:endParaRPr kumimoji="1" lang="cs-CZ" altLang="cs-CZ" sz="3000">
              <a:solidFill>
                <a:srgbClr val="FF0000"/>
              </a:solidFill>
              <a:latin typeface="Arial" panose="020B0604020202020204" pitchFamily="34" charset="0"/>
            </a:endParaRPr>
          </a:p>
        </p:txBody>
      </p:sp>
      <p:sp>
        <p:nvSpPr>
          <p:cNvPr id="472067" name="Text Box 3"/>
          <p:cNvSpPr txBox="1">
            <a:spLocks noChangeArrowheads="1"/>
          </p:cNvSpPr>
          <p:nvPr/>
        </p:nvSpPr>
        <p:spPr bwMode="auto">
          <a:xfrm>
            <a:off x="1049338" y="1903413"/>
            <a:ext cx="7048500" cy="4206875"/>
          </a:xfrm>
          <a:prstGeom prst="rect">
            <a:avLst/>
          </a:prstGeom>
          <a:solidFill>
            <a:schemeClr val="accent1"/>
          </a:solidFill>
          <a:ln>
            <a:noFill/>
          </a:ln>
          <a:effectLst>
            <a:outerShdw dist="28398" dir="1593903" algn="ctr" rotWithShape="0">
              <a:schemeClr val="bg2"/>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frekvence srde</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 masá</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 100 / min., hloubka 3 – 5 cm</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místo kompresí lehce výše</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poloha s p</a:t>
            </a:r>
            <a:r>
              <a:rPr kumimoji="1" lang="cs-CZ" altLang="cs-CZ" sz="2000" b="1">
                <a:solidFill>
                  <a:srgbClr val="FFFFFF"/>
                </a:solidFill>
                <a:effectLst>
                  <a:outerShdw blurRad="38100" dist="38100" dir="2700000" algn="tl">
                    <a:srgbClr val="000000"/>
                  </a:outerShdw>
                </a:effectLst>
                <a:latin typeface="Arial" pitchFamily="34" charset="0"/>
              </a:rPr>
              <a:t>r</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odlo</a:t>
            </a:r>
            <a:r>
              <a:rPr kumimoji="1" lang="cs-CZ" altLang="cs-CZ" sz="2000" b="1">
                <a:solidFill>
                  <a:srgbClr val="FFFFFF"/>
                </a:solidFill>
                <a:effectLst>
                  <a:outerShdw blurRad="38100" dist="38100" dir="2700000" algn="tl">
                    <a:srgbClr val="000000"/>
                  </a:outerShdw>
                </a:effectLst>
                <a:latin typeface="Arial" pitchFamily="34" charset="0"/>
              </a:rPr>
              <a:t>už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enou pravou ky</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lí</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co nej</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asn</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ji kyslík</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ukon</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it co nejd</a:t>
            </a:r>
            <a:r>
              <a:rPr kumimoji="1" lang="cs-CZ" altLang="cs-CZ" sz="2000" b="1">
                <a:solidFill>
                  <a:srgbClr val="FFFFFF"/>
                </a:solidFill>
                <a:effectLst>
                  <a:outerShdw blurRad="38100" dist="38100" dir="2700000" algn="tl">
                    <a:srgbClr val="000000"/>
                  </a:outerShdw>
                </a:effectLst>
                <a:latin typeface="Arial" pitchFamily="34" charset="0"/>
              </a:rPr>
              <a:t>ř</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íve t</a:t>
            </a:r>
            <a:r>
              <a:rPr kumimoji="1" lang="cs-CZ" altLang="cs-CZ" sz="2000" b="1">
                <a:solidFill>
                  <a:srgbClr val="FFFFFF"/>
                </a:solidFill>
                <a:effectLst>
                  <a:outerShdw blurRad="38100" dist="38100" dir="2700000" algn="tl">
                    <a:srgbClr val="000000"/>
                  </a:outerShdw>
                </a:effectLst>
                <a:latin typeface="Arial" pitchFamily="34" charset="0"/>
              </a:rPr>
              <a:t>ě</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hotenství s v</a:t>
            </a:r>
            <a:r>
              <a:rPr kumimoji="1" lang="cs-CZ" altLang="cs-CZ" sz="2000" b="1">
                <a:solidFill>
                  <a:srgbClr val="FFFFFF"/>
                </a:solidFill>
                <a:effectLst>
                  <a:outerShdw blurRad="38100" dist="38100" dir="2700000" algn="tl">
                    <a:srgbClr val="000000"/>
                  </a:outerShdw>
                </a:effectLst>
                <a:latin typeface="Arial" pitchFamily="34" charset="0"/>
              </a:rPr>
              <a:t>ar</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iabilním plodem</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hypotenze – p</a:t>
            </a:r>
            <a:r>
              <a:rPr kumimoji="1" lang="cs-CZ" altLang="cs-CZ" sz="2000" b="1">
                <a:solidFill>
                  <a:srgbClr val="FFFFFF"/>
                </a:solidFill>
                <a:effectLst>
                  <a:outerShdw blurRad="38100" dist="38100" dir="2700000" algn="tl">
                    <a:srgbClr val="000000"/>
                  </a:outerShdw>
                </a:effectLst>
                <a:latin typeface="Arial" pitchFamily="34" charset="0"/>
              </a:rPr>
              <a:t>ř</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ednost titra</a:t>
            </a:r>
            <a:r>
              <a:rPr kumimoji="1" lang="cs-CZ" altLang="cs-CZ" sz="2000" b="1">
                <a:solidFill>
                  <a:srgbClr val="FFFFFF"/>
                </a:solidFill>
                <a:effectLst>
                  <a:outerShdw blurRad="38100" dist="38100" dir="2700000" algn="tl">
                    <a:srgbClr val="000000"/>
                  </a:outerShdw>
                </a:effectLst>
                <a:latin typeface="Arial" pitchFamily="34" charset="0"/>
              </a:rPr>
              <a:t>č</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nímu efedrinu</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KPR = adrenalin</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zájem </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eny v</a:t>
            </a:r>
            <a:r>
              <a:rPr kumimoji="1" lang="cs-CZ" altLang="cs-CZ" sz="2000" b="1">
                <a:solidFill>
                  <a:srgbClr val="FFFFFF"/>
                </a:solidFill>
                <a:effectLst>
                  <a:outerShdw blurRad="38100" dist="38100" dir="2700000" algn="tl">
                    <a:srgbClr val="000000"/>
                  </a:outerShdw>
                </a:effectLst>
                <a:latin typeface="Arial" pitchFamily="34" charset="0"/>
              </a:rPr>
              <a:t>ž</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dy prioritní</a:t>
            </a:r>
            <a:endParaRPr kumimoji="1" lang="cs-CZ" altLang="cs-CZ" sz="200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lnSpc>
                <a:spcPct val="150000"/>
              </a:lnSpc>
              <a:buClr>
                <a:srgbClr val="FFCC00"/>
              </a:buClr>
              <a:buSzPct val="120000"/>
              <a:buFont typeface="Wingdings" pitchFamily="2" charset="2"/>
              <a:buChar char="ü"/>
              <a:defRPr/>
            </a:pPr>
            <a:r>
              <a:rPr kumimoji="1" lang="cs-CZ" altLang="cs-CZ" sz="2000" b="1">
                <a:solidFill>
                  <a:srgbClr val="FFFFFF"/>
                </a:solidFill>
                <a:effectLst>
                  <a:outerShdw blurRad="38100" dist="38100" dir="2700000" algn="tl">
                    <a:srgbClr val="000000"/>
                  </a:outerShdw>
                </a:effectLst>
                <a:latin typeface="Arial" pitchFamily="34" charset="0"/>
              </a:rPr>
              <a:t>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cave hyperosmolární roztoky </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sym typeface="Symbol" pitchFamily="18" charset="2"/>
              </a:rPr>
              <a:t></a:t>
            </a:r>
            <a:r>
              <a:rPr kumimoji="1" lang="cs-CZ" altLang="cs-CZ" sz="2000" b="1">
                <a:solidFill>
                  <a:srgbClr val="FFFFFF"/>
                </a:solidFill>
                <a:effectLst>
                  <a:outerShdw blurRad="38100" dist="38100" dir="2700000" algn="tl">
                    <a:srgbClr val="000000"/>
                  </a:outerShdw>
                </a:effectLst>
                <a:latin typeface="Arial" pitchFamily="34" charset="0"/>
                <a:cs typeface="Times New Roman" pitchFamily="18" charset="0"/>
              </a:rPr>
              <a:t> šok plodu</a:t>
            </a:r>
            <a:endParaRPr kumimoji="1" lang="cs-CZ" altLang="cs-CZ" sz="2000">
              <a:solidFill>
                <a:srgbClr val="FFFFFF"/>
              </a:solidFill>
              <a:effectLst>
                <a:outerShdw blurRad="38100" dist="38100" dir="2700000" algn="tl">
                  <a:srgbClr val="000000"/>
                </a:outerShdw>
              </a:effectLst>
              <a:latin typeface="Arial" pitchFamily="34" charset="0"/>
            </a:endParaRPr>
          </a:p>
        </p:txBody>
      </p:sp>
      <p:pic>
        <p:nvPicPr>
          <p:cNvPr id="35844" name="Zvuk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CD4C8BBA-A522-46AE-A83A-5B2CA15E02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291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472066"/>
                                        </p:tgtEl>
                                        <p:attrNameLst>
                                          <p:attrName>style.visibility</p:attrName>
                                        </p:attrNameLst>
                                      </p:cBhvr>
                                      <p:to>
                                        <p:strVal val="visible"/>
                                      </p:to>
                                    </p:set>
                                    <p:animEffect transition="in" filter="randombar(vertical)">
                                      <p:cBhvr>
                                        <p:cTn id="10" dur="500"/>
                                        <p:tgtEl>
                                          <p:spTgt spid="472066"/>
                                        </p:tgtEl>
                                      </p:cBhvr>
                                    </p:animEffect>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472067">
                                            <p:bg/>
                                          </p:spTgt>
                                        </p:tgtEl>
                                        <p:attrNameLst>
                                          <p:attrName>style.visibility</p:attrName>
                                        </p:attrNameLst>
                                      </p:cBhvr>
                                      <p:to>
                                        <p:strVal val="visible"/>
                                      </p:to>
                                    </p:set>
                                    <p:anim calcmode="lin" valueType="num">
                                      <p:cBhvr>
                                        <p:cTn id="14" dur="500" fill="hold"/>
                                        <p:tgtEl>
                                          <p:spTgt spid="472067">
                                            <p:bg/>
                                          </p:spTgt>
                                        </p:tgtEl>
                                        <p:attrNameLst>
                                          <p:attrName>ppt_w</p:attrName>
                                        </p:attrNameLst>
                                      </p:cBhvr>
                                      <p:tavLst>
                                        <p:tav tm="0">
                                          <p:val>
                                            <p:fltVal val="0"/>
                                          </p:val>
                                        </p:tav>
                                        <p:tav tm="100000">
                                          <p:val>
                                            <p:strVal val="#ppt_w"/>
                                          </p:val>
                                        </p:tav>
                                      </p:tavLst>
                                    </p:anim>
                                    <p:anim calcmode="lin" valueType="num">
                                      <p:cBhvr>
                                        <p:cTn id="15" dur="500" fill="hold"/>
                                        <p:tgtEl>
                                          <p:spTgt spid="472067">
                                            <p:bg/>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472067">
                                            <p:txEl>
                                              <p:pRg st="0" end="0"/>
                                            </p:txEl>
                                          </p:spTgt>
                                        </p:tgtEl>
                                        <p:attrNameLst>
                                          <p:attrName>style.visibility</p:attrName>
                                        </p:attrNameLst>
                                      </p:cBhvr>
                                      <p:to>
                                        <p:strVal val="visible"/>
                                      </p:to>
                                    </p:set>
                                    <p:anim calcmode="lin" valueType="num">
                                      <p:cBhvr>
                                        <p:cTn id="19" dur="500" fill="hold"/>
                                        <p:tgtEl>
                                          <p:spTgt spid="47206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72067">
                                            <p:txEl>
                                              <p:pRg st="0" end="0"/>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472067">
                                            <p:txEl>
                                              <p:pRg st="1" end="1"/>
                                            </p:txEl>
                                          </p:spTgt>
                                        </p:tgtEl>
                                        <p:attrNameLst>
                                          <p:attrName>style.visibility</p:attrName>
                                        </p:attrNameLst>
                                      </p:cBhvr>
                                      <p:to>
                                        <p:strVal val="visible"/>
                                      </p:to>
                                    </p:set>
                                    <p:anim calcmode="lin" valueType="num">
                                      <p:cBhvr>
                                        <p:cTn id="24" dur="500" fill="hold"/>
                                        <p:tgtEl>
                                          <p:spTgt spid="47206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72067">
                                            <p:txEl>
                                              <p:pRg st="1" end="1"/>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7" presetClass="entr" presetSubtype="10" fill="hold" grpId="0" nodeType="afterEffect">
                                  <p:stCondLst>
                                    <p:cond delay="0"/>
                                  </p:stCondLst>
                                  <p:childTnLst>
                                    <p:set>
                                      <p:cBhvr>
                                        <p:cTn id="28" dur="1" fill="hold">
                                          <p:stCondLst>
                                            <p:cond delay="0"/>
                                          </p:stCondLst>
                                        </p:cTn>
                                        <p:tgtEl>
                                          <p:spTgt spid="472067">
                                            <p:txEl>
                                              <p:pRg st="2" end="2"/>
                                            </p:txEl>
                                          </p:spTgt>
                                        </p:tgtEl>
                                        <p:attrNameLst>
                                          <p:attrName>style.visibility</p:attrName>
                                        </p:attrNameLst>
                                      </p:cBhvr>
                                      <p:to>
                                        <p:strVal val="visible"/>
                                      </p:to>
                                    </p:set>
                                    <p:anim calcmode="lin" valueType="num">
                                      <p:cBhvr>
                                        <p:cTn id="29" dur="500" fill="hold"/>
                                        <p:tgtEl>
                                          <p:spTgt spid="472067">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72067">
                                            <p:txEl>
                                              <p:pRg st="2" end="2"/>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2500"/>
                            </p:stCondLst>
                            <p:childTnLst>
                              <p:par>
                                <p:cTn id="32" presetID="17" presetClass="entr" presetSubtype="10" fill="hold" grpId="0" nodeType="afterEffect">
                                  <p:stCondLst>
                                    <p:cond delay="0"/>
                                  </p:stCondLst>
                                  <p:childTnLst>
                                    <p:set>
                                      <p:cBhvr>
                                        <p:cTn id="33" dur="1" fill="hold">
                                          <p:stCondLst>
                                            <p:cond delay="0"/>
                                          </p:stCondLst>
                                        </p:cTn>
                                        <p:tgtEl>
                                          <p:spTgt spid="472067">
                                            <p:txEl>
                                              <p:pRg st="3" end="3"/>
                                            </p:txEl>
                                          </p:spTgt>
                                        </p:tgtEl>
                                        <p:attrNameLst>
                                          <p:attrName>style.visibility</p:attrName>
                                        </p:attrNameLst>
                                      </p:cBhvr>
                                      <p:to>
                                        <p:strVal val="visible"/>
                                      </p:to>
                                    </p:set>
                                    <p:anim calcmode="lin" valueType="num">
                                      <p:cBhvr>
                                        <p:cTn id="34" dur="500" fill="hold"/>
                                        <p:tgtEl>
                                          <p:spTgt spid="472067">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72067">
                                            <p:txEl>
                                              <p:pRg st="3" end="3"/>
                                            </p:txEl>
                                          </p:spTgt>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000"/>
                            </p:stCondLst>
                            <p:childTnLst>
                              <p:par>
                                <p:cTn id="37" presetID="17" presetClass="entr" presetSubtype="10" fill="hold" grpId="0" nodeType="afterEffect">
                                  <p:stCondLst>
                                    <p:cond delay="0"/>
                                  </p:stCondLst>
                                  <p:childTnLst>
                                    <p:set>
                                      <p:cBhvr>
                                        <p:cTn id="38" dur="1" fill="hold">
                                          <p:stCondLst>
                                            <p:cond delay="0"/>
                                          </p:stCondLst>
                                        </p:cTn>
                                        <p:tgtEl>
                                          <p:spTgt spid="472067">
                                            <p:txEl>
                                              <p:pRg st="4" end="4"/>
                                            </p:txEl>
                                          </p:spTgt>
                                        </p:tgtEl>
                                        <p:attrNameLst>
                                          <p:attrName>style.visibility</p:attrName>
                                        </p:attrNameLst>
                                      </p:cBhvr>
                                      <p:to>
                                        <p:strVal val="visible"/>
                                      </p:to>
                                    </p:set>
                                    <p:anim calcmode="lin" valueType="num">
                                      <p:cBhvr>
                                        <p:cTn id="39" dur="500" fill="hold"/>
                                        <p:tgtEl>
                                          <p:spTgt spid="47206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72067">
                                            <p:txEl>
                                              <p:pRg st="4" end="4"/>
                                            </p:txEl>
                                          </p:spTgt>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3500"/>
                            </p:stCondLst>
                            <p:childTnLst>
                              <p:par>
                                <p:cTn id="42" presetID="17" presetClass="entr" presetSubtype="10" fill="hold" grpId="0" nodeType="afterEffect">
                                  <p:stCondLst>
                                    <p:cond delay="0"/>
                                  </p:stCondLst>
                                  <p:childTnLst>
                                    <p:set>
                                      <p:cBhvr>
                                        <p:cTn id="43" dur="1" fill="hold">
                                          <p:stCondLst>
                                            <p:cond delay="0"/>
                                          </p:stCondLst>
                                        </p:cTn>
                                        <p:tgtEl>
                                          <p:spTgt spid="472067">
                                            <p:txEl>
                                              <p:pRg st="5" end="5"/>
                                            </p:txEl>
                                          </p:spTgt>
                                        </p:tgtEl>
                                        <p:attrNameLst>
                                          <p:attrName>style.visibility</p:attrName>
                                        </p:attrNameLst>
                                      </p:cBhvr>
                                      <p:to>
                                        <p:strVal val="visible"/>
                                      </p:to>
                                    </p:set>
                                    <p:anim calcmode="lin" valueType="num">
                                      <p:cBhvr>
                                        <p:cTn id="44" dur="500" fill="hold"/>
                                        <p:tgtEl>
                                          <p:spTgt spid="472067">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472067">
                                            <p:txEl>
                                              <p:pRg st="5" end="5"/>
                                            </p:txEl>
                                          </p:spTgt>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4000"/>
                            </p:stCondLst>
                            <p:childTnLst>
                              <p:par>
                                <p:cTn id="47" presetID="17" presetClass="entr" presetSubtype="10" fill="hold" grpId="0" nodeType="afterEffect">
                                  <p:stCondLst>
                                    <p:cond delay="0"/>
                                  </p:stCondLst>
                                  <p:childTnLst>
                                    <p:set>
                                      <p:cBhvr>
                                        <p:cTn id="48" dur="1" fill="hold">
                                          <p:stCondLst>
                                            <p:cond delay="0"/>
                                          </p:stCondLst>
                                        </p:cTn>
                                        <p:tgtEl>
                                          <p:spTgt spid="472067">
                                            <p:txEl>
                                              <p:pRg st="6" end="6"/>
                                            </p:txEl>
                                          </p:spTgt>
                                        </p:tgtEl>
                                        <p:attrNameLst>
                                          <p:attrName>style.visibility</p:attrName>
                                        </p:attrNameLst>
                                      </p:cBhvr>
                                      <p:to>
                                        <p:strVal val="visible"/>
                                      </p:to>
                                    </p:set>
                                    <p:anim calcmode="lin" valueType="num">
                                      <p:cBhvr>
                                        <p:cTn id="49" dur="500" fill="hold"/>
                                        <p:tgtEl>
                                          <p:spTgt spid="472067">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72067">
                                            <p:txEl>
                                              <p:pRg st="6" end="6"/>
                                            </p:txEl>
                                          </p:spTgt>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4500"/>
                            </p:stCondLst>
                            <p:childTnLst>
                              <p:par>
                                <p:cTn id="52" presetID="17" presetClass="entr" presetSubtype="10" fill="hold" grpId="0" nodeType="afterEffect">
                                  <p:stCondLst>
                                    <p:cond delay="0"/>
                                  </p:stCondLst>
                                  <p:childTnLst>
                                    <p:set>
                                      <p:cBhvr>
                                        <p:cTn id="53" dur="1" fill="hold">
                                          <p:stCondLst>
                                            <p:cond delay="0"/>
                                          </p:stCondLst>
                                        </p:cTn>
                                        <p:tgtEl>
                                          <p:spTgt spid="472067">
                                            <p:txEl>
                                              <p:pRg st="7" end="7"/>
                                            </p:txEl>
                                          </p:spTgt>
                                        </p:tgtEl>
                                        <p:attrNameLst>
                                          <p:attrName>style.visibility</p:attrName>
                                        </p:attrNameLst>
                                      </p:cBhvr>
                                      <p:to>
                                        <p:strVal val="visible"/>
                                      </p:to>
                                    </p:set>
                                    <p:anim calcmode="lin" valueType="num">
                                      <p:cBhvr>
                                        <p:cTn id="54" dur="500" fill="hold"/>
                                        <p:tgtEl>
                                          <p:spTgt spid="472067">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472067">
                                            <p:txEl>
                                              <p:pRg st="7" end="7"/>
                                            </p:txEl>
                                          </p:spTgt>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472067">
                                            <p:txEl>
                                              <p:pRg st="8" end="8"/>
                                            </p:txEl>
                                          </p:spTgt>
                                        </p:tgtEl>
                                        <p:attrNameLst>
                                          <p:attrName>style.visibility</p:attrName>
                                        </p:attrNameLst>
                                      </p:cBhvr>
                                      <p:to>
                                        <p:strVal val="visible"/>
                                      </p:to>
                                    </p:set>
                                    <p:anim calcmode="lin" valueType="num">
                                      <p:cBhvr>
                                        <p:cTn id="59" dur="500" fill="hold"/>
                                        <p:tgtEl>
                                          <p:spTgt spid="472067">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47206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bldLst>
      <p:bldP spid="472066" grpId="0" autoUpdateAnimBg="0"/>
      <p:bldP spid="472067" grpId="0" build="p" animBg="1"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pPr eaLnBrk="1" hangingPunct="1">
              <a:defRPr/>
            </a:pPr>
            <a:r>
              <a:rPr lang="cs-CZ" altLang="cs-CZ"/>
              <a:t>Osnova</a:t>
            </a:r>
          </a:p>
        </p:txBody>
      </p:sp>
      <p:sp>
        <p:nvSpPr>
          <p:cNvPr id="817155" name="Rectangle 3"/>
          <p:cNvSpPr>
            <a:spLocks noGrp="1" noChangeArrowheads="1"/>
          </p:cNvSpPr>
          <p:nvPr>
            <p:ph type="body" idx="1"/>
          </p:nvPr>
        </p:nvSpPr>
        <p:spPr/>
        <p:txBody>
          <a:bodyPr/>
          <a:lstStyle/>
          <a:p>
            <a:pPr eaLnBrk="1" hangingPunct="1">
              <a:defRPr/>
            </a:pPr>
            <a:r>
              <a:rPr lang="cs-CZ" altLang="cs-CZ" sz="4800" dirty="0">
                <a:solidFill>
                  <a:srgbClr val="FFFFFF"/>
                </a:solidFill>
              </a:rPr>
              <a:t>právní otázky, mortalita....</a:t>
            </a:r>
          </a:p>
          <a:p>
            <a:pPr eaLnBrk="1" hangingPunct="1">
              <a:defRPr/>
            </a:pPr>
            <a:r>
              <a:rPr lang="cs-CZ" altLang="cs-CZ" dirty="0"/>
              <a:t>fyziologické změny v těhotenství</a:t>
            </a:r>
          </a:p>
          <a:p>
            <a:pPr eaLnBrk="1" hangingPunct="1">
              <a:defRPr/>
            </a:pPr>
            <a:r>
              <a:rPr lang="cs-CZ" altLang="cs-CZ" dirty="0"/>
              <a:t>OHSS</a:t>
            </a:r>
          </a:p>
          <a:p>
            <a:pPr eaLnBrk="1" hangingPunct="1">
              <a:defRPr/>
            </a:pPr>
            <a:r>
              <a:rPr lang="cs-CZ" altLang="cs-CZ" dirty="0"/>
              <a:t>preeklampsie, eklampsie, HELLP </a:t>
            </a:r>
            <a:r>
              <a:rPr lang="cs-CZ" altLang="cs-CZ" dirty="0" err="1"/>
              <a:t>sy</a:t>
            </a:r>
            <a:endParaRPr lang="cs-CZ" altLang="cs-CZ" dirty="0"/>
          </a:p>
          <a:p>
            <a:pPr eaLnBrk="1" hangingPunct="1">
              <a:defRPr/>
            </a:pPr>
            <a:r>
              <a:rPr lang="cs-CZ" altLang="cs-CZ" dirty="0"/>
              <a:t>TEN a prevence</a:t>
            </a:r>
          </a:p>
          <a:p>
            <a:pPr eaLnBrk="1" hangingPunct="1">
              <a:defRPr/>
            </a:pPr>
            <a:r>
              <a:rPr lang="cs-CZ" altLang="cs-CZ" dirty="0"/>
              <a:t>embolie plodovou vodou</a:t>
            </a:r>
          </a:p>
          <a:p>
            <a:pPr eaLnBrk="1" hangingPunct="1">
              <a:defRPr/>
            </a:pPr>
            <a:r>
              <a:rPr lang="cs-CZ" altLang="cs-CZ" dirty="0"/>
              <a:t>trauma v těhotenství</a:t>
            </a:r>
          </a:p>
          <a:p>
            <a:pPr eaLnBrk="1" hangingPunct="1">
              <a:defRPr/>
            </a:pPr>
            <a:endParaRPr lang="cs-CZ" altLang="cs-CZ" dirty="0"/>
          </a:p>
          <a:p>
            <a:pPr eaLnBrk="1" hangingPunct="1">
              <a:defRPr/>
            </a:pPr>
            <a:endParaRPr lang="cs-CZ" altLang="cs-CZ" dirty="0"/>
          </a:p>
        </p:txBody>
      </p:sp>
      <p:pic>
        <p:nvPicPr>
          <p:cNvPr id="922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B813229A-E691-4AE3-A823-D8890150D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7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p:txBody>
          <a:bodyPr/>
          <a:lstStyle/>
          <a:p>
            <a:pPr eaLnBrk="1" hangingPunct="1">
              <a:defRPr/>
            </a:pPr>
            <a:r>
              <a:rPr lang="cs-CZ" altLang="cs-CZ"/>
              <a:t>Osnova</a:t>
            </a:r>
          </a:p>
        </p:txBody>
      </p:sp>
      <p:sp>
        <p:nvSpPr>
          <p:cNvPr id="1000451" name="Rectangle 3"/>
          <p:cNvSpPr>
            <a:spLocks noGrp="1" noChangeArrowheads="1"/>
          </p:cNvSpPr>
          <p:nvPr>
            <p:ph type="body" idx="1"/>
          </p:nvPr>
        </p:nvSpPr>
        <p:spPr/>
        <p:txBody>
          <a:bodyPr/>
          <a:lstStyle/>
          <a:p>
            <a:pPr eaLnBrk="1" hangingPunct="1">
              <a:lnSpc>
                <a:spcPct val="90000"/>
              </a:lnSpc>
              <a:defRPr/>
            </a:pPr>
            <a:r>
              <a:rPr lang="cs-CZ" altLang="cs-CZ" dirty="0"/>
              <a:t>právní otázky, mortalita....</a:t>
            </a:r>
          </a:p>
          <a:p>
            <a:pPr eaLnBrk="1" hangingPunct="1">
              <a:lnSpc>
                <a:spcPct val="90000"/>
              </a:lnSpc>
              <a:defRPr/>
            </a:pPr>
            <a:r>
              <a:rPr lang="cs-CZ" altLang="cs-CZ" dirty="0"/>
              <a:t>fyziologické změny v těhotenství</a:t>
            </a:r>
          </a:p>
          <a:p>
            <a:pPr eaLnBrk="1" hangingPunct="1">
              <a:lnSpc>
                <a:spcPct val="90000"/>
              </a:lnSpc>
              <a:defRPr/>
            </a:pPr>
            <a:r>
              <a:rPr lang="cs-CZ" altLang="cs-CZ" sz="4400" dirty="0">
                <a:solidFill>
                  <a:srgbClr val="FFFFFF"/>
                </a:solidFill>
              </a:rPr>
              <a:t>OHSS</a:t>
            </a:r>
          </a:p>
          <a:p>
            <a:pPr eaLnBrk="1" hangingPunct="1">
              <a:lnSpc>
                <a:spcPct val="90000"/>
              </a:lnSpc>
              <a:defRPr/>
            </a:pPr>
            <a:r>
              <a:rPr lang="cs-CZ" altLang="cs-CZ" dirty="0"/>
              <a:t>preeklampsie, eklampsie, HELLP </a:t>
            </a:r>
            <a:r>
              <a:rPr lang="cs-CZ" altLang="cs-CZ" dirty="0" err="1"/>
              <a:t>sy</a:t>
            </a:r>
            <a:endParaRPr lang="cs-CZ" altLang="cs-CZ" dirty="0"/>
          </a:p>
          <a:p>
            <a:pPr eaLnBrk="1" hangingPunct="1">
              <a:lnSpc>
                <a:spcPct val="90000"/>
              </a:lnSpc>
              <a:defRPr/>
            </a:pPr>
            <a:r>
              <a:rPr lang="cs-CZ" altLang="cs-CZ" dirty="0"/>
              <a:t>TEN a prevence</a:t>
            </a:r>
          </a:p>
          <a:p>
            <a:pPr eaLnBrk="1" hangingPunct="1">
              <a:lnSpc>
                <a:spcPct val="90000"/>
              </a:lnSpc>
              <a:defRPr/>
            </a:pPr>
            <a:r>
              <a:rPr lang="cs-CZ" altLang="cs-CZ" dirty="0"/>
              <a:t>trauma v těhotenství</a:t>
            </a:r>
          </a:p>
          <a:p>
            <a:pPr eaLnBrk="1" hangingPunct="1">
              <a:lnSpc>
                <a:spcPct val="90000"/>
              </a:lnSpc>
              <a:defRPr/>
            </a:pPr>
            <a:r>
              <a:rPr lang="cs-CZ" altLang="cs-CZ" dirty="0"/>
              <a:t>embolie plodovou vodou</a:t>
            </a:r>
          </a:p>
          <a:p>
            <a:pPr eaLnBrk="1" hangingPunct="1">
              <a:lnSpc>
                <a:spcPct val="90000"/>
              </a:lnSpc>
              <a:defRPr/>
            </a:pPr>
            <a:r>
              <a:rPr lang="cs-CZ" altLang="cs-CZ" dirty="0"/>
              <a:t>PPH</a:t>
            </a:r>
          </a:p>
          <a:p>
            <a:pPr eaLnBrk="1" hangingPunct="1">
              <a:lnSpc>
                <a:spcPct val="90000"/>
              </a:lnSpc>
              <a:defRPr/>
            </a:pPr>
            <a:endParaRPr lang="cs-CZ" altLang="cs-CZ" dirty="0"/>
          </a:p>
          <a:p>
            <a:pPr eaLnBrk="1" hangingPunct="1">
              <a:lnSpc>
                <a:spcPct val="90000"/>
              </a:lnSpc>
              <a:defRPr/>
            </a:pPr>
            <a:endParaRPr lang="cs-CZ" altLang="cs-CZ" dirty="0"/>
          </a:p>
        </p:txBody>
      </p:sp>
      <p:pic>
        <p:nvPicPr>
          <p:cNvPr id="36868" name="Picture 4" descr="image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262438"/>
            <a:ext cx="32766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E66FF7D5-4D67-4C9E-94CC-A64C689B83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ctrTitle"/>
          </p:nvPr>
        </p:nvSpPr>
        <p:spPr>
          <a:xfrm>
            <a:off x="457200" y="609600"/>
            <a:ext cx="8229600" cy="1828800"/>
          </a:xfrm>
        </p:spPr>
        <p:txBody>
          <a:bodyPr/>
          <a:lstStyle/>
          <a:p>
            <a:pPr eaLnBrk="1" hangingPunct="1">
              <a:defRPr/>
            </a:pPr>
            <a:r>
              <a:rPr lang="cs-CZ" altLang="cs-CZ" sz="4400"/>
              <a:t>ART</a:t>
            </a:r>
            <a:br>
              <a:rPr lang="cs-CZ" altLang="cs-CZ" sz="4400">
                <a:effectLst/>
              </a:rPr>
            </a:br>
            <a:r>
              <a:rPr lang="cs-CZ" altLang="cs-CZ" sz="4400">
                <a:effectLst/>
              </a:rPr>
              <a:t> asistované reprodukční techniky</a:t>
            </a:r>
            <a:r>
              <a:rPr lang="cs-CZ" altLang="cs-CZ" sz="4400"/>
              <a:t> </a:t>
            </a:r>
          </a:p>
        </p:txBody>
      </p:sp>
      <p:sp>
        <p:nvSpPr>
          <p:cNvPr id="972803" name="Rectangle 3"/>
          <p:cNvSpPr>
            <a:spLocks noGrp="1" noChangeArrowheads="1"/>
          </p:cNvSpPr>
          <p:nvPr>
            <p:ph type="subTitle" idx="1"/>
          </p:nvPr>
        </p:nvSpPr>
        <p:spPr>
          <a:xfrm>
            <a:off x="1143000" y="2590800"/>
            <a:ext cx="7467600" cy="3505200"/>
          </a:xfrm>
        </p:spPr>
        <p:txBody>
          <a:bodyPr/>
          <a:lstStyle/>
          <a:p>
            <a:pPr eaLnBrk="1" hangingPunct="1">
              <a:defRPr/>
            </a:pPr>
            <a:r>
              <a:rPr lang="cs-CZ" altLang="cs-CZ" dirty="0"/>
              <a:t>V USA 10 - 12%</a:t>
            </a:r>
          </a:p>
          <a:p>
            <a:pPr eaLnBrk="1" hangingPunct="1">
              <a:defRPr/>
            </a:pPr>
            <a:r>
              <a:rPr lang="cs-CZ" altLang="cs-CZ" dirty="0"/>
              <a:t>V ČR více než 8%</a:t>
            </a:r>
          </a:p>
          <a:p>
            <a:pPr eaLnBrk="1" hangingPunct="1">
              <a:defRPr/>
            </a:pPr>
            <a:r>
              <a:rPr lang="cs-CZ" altLang="cs-CZ" dirty="0"/>
              <a:t>Počet porodů 100.000</a:t>
            </a:r>
          </a:p>
          <a:p>
            <a:pPr eaLnBrk="1" hangingPunct="1">
              <a:defRPr/>
            </a:pPr>
            <a:r>
              <a:rPr lang="cs-CZ" altLang="cs-CZ" dirty="0"/>
              <a:t>….to znamená</a:t>
            </a:r>
            <a:r>
              <a:rPr lang="cs-CZ" altLang="cs-CZ" sz="3200" dirty="0"/>
              <a:t>  8.000</a:t>
            </a:r>
          </a:p>
          <a:p>
            <a:pPr eaLnBrk="1" hangingPunct="1">
              <a:defRPr/>
            </a:pPr>
            <a:endParaRPr lang="cs-CZ" altLang="cs-CZ" dirty="0"/>
          </a:p>
        </p:txBody>
      </p:sp>
      <p:pic>
        <p:nvPicPr>
          <p:cNvPr id="3789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F091F49-ECD4-410A-91E7-C939F41FA9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90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p:txBody>
          <a:bodyPr/>
          <a:lstStyle/>
          <a:p>
            <a:pPr eaLnBrk="1" hangingPunct="1">
              <a:defRPr/>
            </a:pPr>
            <a:r>
              <a:rPr lang="cs-CZ" altLang="cs-CZ" sz="4000"/>
              <a:t>Ovariální hyperstimulační syndrom</a:t>
            </a:r>
            <a:br>
              <a:rPr lang="cs-CZ" altLang="cs-CZ" sz="4000"/>
            </a:br>
            <a:r>
              <a:rPr lang="cs-CZ" altLang="cs-CZ" sz="4000"/>
              <a:t>OHSS</a:t>
            </a:r>
          </a:p>
        </p:txBody>
      </p:sp>
      <p:sp>
        <p:nvSpPr>
          <p:cNvPr id="974851" name="Rectangle 3"/>
          <p:cNvSpPr>
            <a:spLocks noGrp="1" noChangeArrowheads="1"/>
          </p:cNvSpPr>
          <p:nvPr>
            <p:ph type="body" idx="1"/>
          </p:nvPr>
        </p:nvSpPr>
        <p:spPr>
          <a:xfrm>
            <a:off x="457200" y="1600200"/>
            <a:ext cx="8229600" cy="4997450"/>
          </a:xfrm>
        </p:spPr>
        <p:txBody>
          <a:bodyPr/>
          <a:lstStyle/>
          <a:p>
            <a:pPr eaLnBrk="1" hangingPunct="1">
              <a:buClr>
                <a:schemeClr val="tx1"/>
              </a:buClr>
              <a:buFontTx/>
              <a:buChar char="•"/>
              <a:defRPr/>
            </a:pPr>
            <a:endParaRPr lang="cs-CZ" altLang="cs-CZ" dirty="0"/>
          </a:p>
          <a:p>
            <a:pPr eaLnBrk="1" hangingPunct="1">
              <a:buClr>
                <a:schemeClr val="tx1"/>
              </a:buClr>
              <a:buFontTx/>
              <a:buChar char="•"/>
              <a:defRPr/>
            </a:pPr>
            <a:r>
              <a:rPr lang="cs-CZ" altLang="cs-CZ" dirty="0" err="1"/>
              <a:t>hyperergní</a:t>
            </a:r>
            <a:r>
              <a:rPr lang="cs-CZ" altLang="cs-CZ" dirty="0"/>
              <a:t> reakce tkání po stimulaci </a:t>
            </a:r>
          </a:p>
          <a:p>
            <a:pPr eaLnBrk="1" hangingPunct="1">
              <a:buClr>
                <a:schemeClr val="tx1"/>
              </a:buClr>
              <a:buFontTx/>
              <a:buNone/>
              <a:defRPr/>
            </a:pPr>
            <a:r>
              <a:rPr lang="cs-CZ" altLang="cs-CZ" dirty="0"/>
              <a:t>    gonadotropiny</a:t>
            </a:r>
          </a:p>
          <a:p>
            <a:pPr eaLnBrk="1" hangingPunct="1">
              <a:buClr>
                <a:schemeClr val="tx1"/>
              </a:buClr>
              <a:buFontTx/>
              <a:buChar char="•"/>
              <a:defRPr/>
            </a:pPr>
            <a:r>
              <a:rPr lang="cs-CZ" altLang="cs-CZ" dirty="0"/>
              <a:t>incidence: 0,5 – 11,2 %</a:t>
            </a:r>
          </a:p>
          <a:p>
            <a:pPr eaLnBrk="1" hangingPunct="1">
              <a:buClr>
                <a:schemeClr val="tx1"/>
              </a:buClr>
              <a:buFontTx/>
              <a:buChar char="•"/>
              <a:defRPr/>
            </a:pPr>
            <a:r>
              <a:rPr lang="cs-CZ" altLang="cs-CZ" dirty="0"/>
              <a:t>nejzávažnější </a:t>
            </a:r>
            <a:r>
              <a:rPr lang="cs-CZ" altLang="cs-CZ" dirty="0" err="1"/>
              <a:t>iatrogenní</a:t>
            </a:r>
            <a:r>
              <a:rPr lang="cs-CZ" altLang="cs-CZ" dirty="0"/>
              <a:t> komplikace ART</a:t>
            </a:r>
          </a:p>
        </p:txBody>
      </p:sp>
      <p:pic>
        <p:nvPicPr>
          <p:cNvPr id="3891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F6A13158-E807-4BC2-B463-527B98ECF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1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5" name="Rectangle 3"/>
          <p:cNvSpPr>
            <a:spLocks noGrp="1" noChangeArrowheads="1"/>
          </p:cNvSpPr>
          <p:nvPr>
            <p:ph type="body" idx="1"/>
          </p:nvPr>
        </p:nvSpPr>
        <p:spPr>
          <a:xfrm>
            <a:off x="381000" y="1828800"/>
            <a:ext cx="8229600" cy="5943600"/>
          </a:xfrm>
        </p:spPr>
        <p:txBody>
          <a:bodyPr/>
          <a:lstStyle/>
          <a:p>
            <a:pPr eaLnBrk="1" hangingPunct="1">
              <a:defRPr/>
            </a:pPr>
            <a:endParaRPr lang="cs-CZ" altLang="cs-CZ" sz="2800" dirty="0">
              <a:effectLst/>
            </a:endParaRPr>
          </a:p>
          <a:p>
            <a:pPr eaLnBrk="1" hangingPunct="1">
              <a:defRPr/>
            </a:pPr>
            <a:r>
              <a:rPr lang="cs-CZ" altLang="cs-CZ" sz="2400" dirty="0">
                <a:effectLst/>
              </a:rPr>
              <a:t> </a:t>
            </a:r>
            <a:r>
              <a:rPr lang="cs-CZ" altLang="cs-CZ" sz="2000" dirty="0">
                <a:effectLst/>
              </a:rPr>
              <a:t>In vitro fertilizace a embryotransfer (IVF+ET) patří k základním metodám ART.</a:t>
            </a:r>
            <a:r>
              <a:rPr lang="cs-CZ" altLang="cs-CZ" sz="2000" dirty="0"/>
              <a:t> </a:t>
            </a:r>
            <a:endParaRPr lang="cs-CZ" altLang="cs-CZ" sz="2000" dirty="0">
              <a:effectLst/>
            </a:endParaRPr>
          </a:p>
          <a:p>
            <a:pPr eaLnBrk="1" hangingPunct="1">
              <a:defRPr/>
            </a:pPr>
            <a:r>
              <a:rPr lang="cs-CZ" altLang="cs-CZ" sz="2000" dirty="0">
                <a:effectLst/>
              </a:rPr>
              <a:t> řízená ovariální </a:t>
            </a:r>
            <a:r>
              <a:rPr lang="cs-CZ" altLang="cs-CZ" sz="2000" dirty="0" err="1">
                <a:effectLst/>
              </a:rPr>
              <a:t>hyperstimulace</a:t>
            </a:r>
            <a:r>
              <a:rPr lang="cs-CZ" altLang="cs-CZ" sz="2000" dirty="0">
                <a:effectLst/>
              </a:rPr>
              <a:t> podáváním gonadotropinů folikulostimulačního hormonu (FSH). </a:t>
            </a:r>
            <a:r>
              <a:rPr lang="cs-CZ" altLang="cs-CZ" sz="2000" dirty="0" err="1">
                <a:effectLst/>
              </a:rPr>
              <a:t>Graafovyfolikuly</a:t>
            </a:r>
            <a:r>
              <a:rPr lang="cs-CZ" altLang="cs-CZ" sz="2000" dirty="0">
                <a:effectLst/>
              </a:rPr>
              <a:t> pak v </a:t>
            </a:r>
            <a:r>
              <a:rPr lang="cs-CZ" altLang="cs-CZ" sz="2000" dirty="0" err="1">
                <a:effectLst/>
              </a:rPr>
              <a:t>ováriích</a:t>
            </a:r>
            <a:r>
              <a:rPr lang="cs-CZ" altLang="cs-CZ" sz="2000" dirty="0">
                <a:effectLst/>
              </a:rPr>
              <a:t> dozrávají ve velkém množství současně.</a:t>
            </a:r>
            <a:endParaRPr lang="cs-CZ" altLang="cs-CZ" sz="2000" dirty="0"/>
          </a:p>
          <a:p>
            <a:pPr eaLnBrk="1" hangingPunct="1">
              <a:defRPr/>
            </a:pPr>
            <a:r>
              <a:rPr lang="cs-CZ" altLang="cs-CZ" sz="2000" dirty="0">
                <a:effectLst/>
              </a:rPr>
              <a:t> Vaječníky dosahují velikosti 10 cm a více, folikuly až několik centimetrů  Po indukci ovulace aplikací choriového gonadotropinu (</a:t>
            </a:r>
            <a:r>
              <a:rPr lang="cs-CZ" altLang="cs-CZ" sz="2000" dirty="0" err="1">
                <a:effectLst/>
              </a:rPr>
              <a:t>hCG</a:t>
            </a:r>
            <a:r>
              <a:rPr lang="cs-CZ" altLang="cs-CZ" sz="2000" dirty="0">
                <a:effectLst/>
              </a:rPr>
              <a:t>) je provedena pod ultrazvukovou kontrolou punkce ovariálních folikulů a z folikulární tekutiny jsou získány </a:t>
            </a:r>
            <a:r>
              <a:rPr lang="cs-CZ" altLang="cs-CZ" sz="2000" dirty="0" err="1">
                <a:effectLst/>
              </a:rPr>
              <a:t>oocyty</a:t>
            </a:r>
            <a:r>
              <a:rPr lang="cs-CZ" altLang="cs-CZ" sz="2000" dirty="0">
                <a:effectLst/>
              </a:rPr>
              <a:t>.</a:t>
            </a:r>
            <a:r>
              <a:rPr lang="cs-CZ" altLang="cs-CZ" sz="2000" dirty="0"/>
              <a:t> </a:t>
            </a:r>
          </a:p>
          <a:p>
            <a:pPr eaLnBrk="1" hangingPunct="1">
              <a:defRPr/>
            </a:pPr>
            <a:r>
              <a:rPr lang="cs-CZ" altLang="cs-CZ" sz="2000" dirty="0">
                <a:effectLst/>
              </a:rPr>
              <a:t>následně oplodněny spermiemi in vitro. </a:t>
            </a:r>
          </a:p>
          <a:p>
            <a:pPr eaLnBrk="1" hangingPunct="1">
              <a:defRPr/>
            </a:pPr>
            <a:r>
              <a:rPr lang="cs-CZ" altLang="cs-CZ" sz="2000" dirty="0">
                <a:effectLst/>
              </a:rPr>
              <a:t>časná embrya po 2–3denní kultivaci přenesena do dutiny děložní – embryotransfer </a:t>
            </a:r>
          </a:p>
          <a:p>
            <a:pPr eaLnBrk="1" hangingPunct="1">
              <a:defRPr/>
            </a:pPr>
            <a:endParaRPr lang="cs-CZ" altLang="cs-CZ" sz="2400" dirty="0"/>
          </a:p>
          <a:p>
            <a:pPr eaLnBrk="1" hangingPunct="1">
              <a:defRPr/>
            </a:pPr>
            <a:endParaRPr lang="cs-CZ" altLang="cs-CZ" sz="2800" dirty="0"/>
          </a:p>
        </p:txBody>
      </p:sp>
      <p:pic>
        <p:nvPicPr>
          <p:cNvPr id="39939"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26670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4D14B702-D952-44C7-97B7-44212972D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2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pPr eaLnBrk="1" hangingPunct="1">
              <a:defRPr/>
            </a:pPr>
            <a:r>
              <a:rPr lang="cs-CZ" altLang="cs-CZ" sz="4000"/>
              <a:t>OHSS nejzávažnější iatrogenní komplice ART</a:t>
            </a:r>
          </a:p>
        </p:txBody>
      </p:sp>
      <p:sp>
        <p:nvSpPr>
          <p:cNvPr id="978947" name="Rectangle 3"/>
          <p:cNvSpPr>
            <a:spLocks noGrp="1" noChangeArrowheads="1"/>
          </p:cNvSpPr>
          <p:nvPr>
            <p:ph type="body" idx="1"/>
          </p:nvPr>
        </p:nvSpPr>
        <p:spPr>
          <a:xfrm>
            <a:off x="609600" y="2133600"/>
            <a:ext cx="8229600" cy="4530725"/>
          </a:xfrm>
        </p:spPr>
        <p:txBody>
          <a:bodyPr/>
          <a:lstStyle/>
          <a:p>
            <a:pPr eaLnBrk="1" hangingPunct="1">
              <a:defRPr/>
            </a:pPr>
            <a:r>
              <a:rPr lang="cs-CZ" altLang="cs-CZ" dirty="0" err="1"/>
              <a:t>hyperpermeabilita</a:t>
            </a:r>
            <a:r>
              <a:rPr lang="cs-CZ" altLang="cs-CZ" dirty="0"/>
              <a:t> kapilár → únik tekutiny </a:t>
            </a:r>
            <a:r>
              <a:rPr lang="cs-CZ" altLang="cs-CZ" dirty="0" err="1"/>
              <a:t>extravasálně</a:t>
            </a:r>
            <a:r>
              <a:rPr lang="cs-CZ" altLang="cs-CZ" dirty="0"/>
              <a:t> a do dutin</a:t>
            </a:r>
          </a:p>
          <a:p>
            <a:pPr eaLnBrk="1" hangingPunct="1">
              <a:defRPr/>
            </a:pPr>
            <a:r>
              <a:rPr lang="cs-CZ" altLang="cs-CZ" dirty="0"/>
              <a:t>ascites, </a:t>
            </a:r>
            <a:r>
              <a:rPr lang="cs-CZ" altLang="cs-CZ" dirty="0" err="1"/>
              <a:t>fluidothorax</a:t>
            </a:r>
            <a:r>
              <a:rPr lang="cs-CZ" altLang="cs-CZ" dirty="0"/>
              <a:t>, </a:t>
            </a:r>
            <a:r>
              <a:rPr lang="cs-CZ" altLang="cs-CZ" dirty="0" err="1"/>
              <a:t>fluidoperikard</a:t>
            </a:r>
            <a:endParaRPr lang="cs-CZ" altLang="cs-CZ" dirty="0"/>
          </a:p>
          <a:p>
            <a:pPr eaLnBrk="1" hangingPunct="1">
              <a:defRPr/>
            </a:pPr>
            <a:r>
              <a:rPr lang="cs-CZ" altLang="cs-CZ" dirty="0" err="1"/>
              <a:t>hemokoncentrace</a:t>
            </a:r>
            <a:endParaRPr lang="cs-CZ" altLang="cs-CZ" dirty="0"/>
          </a:p>
          <a:p>
            <a:pPr eaLnBrk="1" hangingPunct="1">
              <a:defRPr/>
            </a:pPr>
            <a:endParaRPr lang="cs-CZ" altLang="cs-CZ" dirty="0"/>
          </a:p>
          <a:p>
            <a:pPr eaLnBrk="1" hangingPunct="1">
              <a:defRPr/>
            </a:pPr>
            <a:endParaRPr lang="cs-CZ" altLang="cs-CZ" dirty="0"/>
          </a:p>
          <a:p>
            <a:pPr eaLnBrk="1" hangingPunct="1">
              <a:defRPr/>
            </a:pPr>
            <a:endParaRPr lang="cs-CZ" altLang="cs-CZ" dirty="0"/>
          </a:p>
        </p:txBody>
      </p:sp>
      <p:pic>
        <p:nvPicPr>
          <p:cNvPr id="4096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34284A07-73E0-4308-9E34-4BAA656E9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8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body" idx="1"/>
          </p:nvPr>
        </p:nvSpPr>
        <p:spPr/>
        <p:txBody>
          <a:bodyPr/>
          <a:lstStyle/>
          <a:p>
            <a:pPr eaLnBrk="1" hangingPunct="1">
              <a:defRPr/>
            </a:pPr>
            <a:r>
              <a:rPr lang="cs-CZ" altLang="cs-CZ" dirty="0"/>
              <a:t>0.5 – 10% všech pacientek s IVF</a:t>
            </a:r>
          </a:p>
          <a:p>
            <a:pPr eaLnBrk="1" hangingPunct="1">
              <a:buFont typeface="Wingdings" panose="05000000000000000000" pitchFamily="2" charset="2"/>
              <a:buNone/>
              <a:defRPr/>
            </a:pPr>
            <a:endParaRPr lang="cs-CZ" altLang="cs-CZ" dirty="0"/>
          </a:p>
          <a:p>
            <a:pPr eaLnBrk="1" hangingPunct="1">
              <a:defRPr/>
            </a:pPr>
            <a:r>
              <a:rPr lang="cs-CZ" altLang="cs-CZ" dirty="0"/>
              <a:t>astenický habitus</a:t>
            </a:r>
          </a:p>
          <a:p>
            <a:pPr eaLnBrk="1" hangingPunct="1">
              <a:defRPr/>
            </a:pPr>
            <a:r>
              <a:rPr lang="cs-CZ" altLang="cs-CZ" dirty="0"/>
              <a:t>nižší věk</a:t>
            </a:r>
          </a:p>
          <a:p>
            <a:pPr eaLnBrk="1" hangingPunct="1">
              <a:defRPr/>
            </a:pPr>
            <a:r>
              <a:rPr lang="cs-CZ" altLang="cs-CZ" dirty="0" err="1"/>
              <a:t>sy</a:t>
            </a:r>
            <a:r>
              <a:rPr lang="cs-CZ" altLang="cs-CZ" dirty="0"/>
              <a:t> </a:t>
            </a:r>
            <a:r>
              <a:rPr lang="cs-CZ" altLang="cs-CZ" dirty="0" err="1"/>
              <a:t>polycystických</a:t>
            </a:r>
            <a:r>
              <a:rPr lang="cs-CZ" altLang="cs-CZ" dirty="0"/>
              <a:t> ovarií (PCOS)</a:t>
            </a:r>
          </a:p>
          <a:p>
            <a:pPr eaLnBrk="1" hangingPunct="1">
              <a:defRPr/>
            </a:pPr>
            <a:r>
              <a:rPr lang="cs-CZ" altLang="cs-CZ" dirty="0"/>
              <a:t>použitý stimulační protokol</a:t>
            </a:r>
          </a:p>
          <a:p>
            <a:pPr eaLnBrk="1" hangingPunct="1">
              <a:defRPr/>
            </a:pPr>
            <a:r>
              <a:rPr lang="cs-CZ" altLang="cs-CZ" dirty="0"/>
              <a:t>navozená gravidita</a:t>
            </a:r>
          </a:p>
          <a:p>
            <a:pPr eaLnBrk="1" hangingPunct="1">
              <a:buFont typeface="Wingdings" panose="05000000000000000000" pitchFamily="2" charset="2"/>
              <a:buNone/>
              <a:defRPr/>
            </a:pPr>
            <a:endParaRPr lang="cs-CZ" altLang="cs-CZ" dirty="0"/>
          </a:p>
          <a:p>
            <a:pPr eaLnBrk="1" hangingPunct="1">
              <a:defRPr/>
            </a:pPr>
            <a:endParaRPr lang="cs-CZ" altLang="cs-CZ" dirty="0"/>
          </a:p>
        </p:txBody>
      </p:sp>
      <p:sp>
        <p:nvSpPr>
          <p:cNvPr id="979971" name="Rectangle 3"/>
          <p:cNvSpPr>
            <a:spLocks noChangeArrowheads="1"/>
          </p:cNvSpPr>
          <p:nvPr/>
        </p:nvSpPr>
        <p:spPr bwMode="auto">
          <a:xfrm>
            <a:off x="990600" y="5334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cs-CZ" altLang="cs-CZ" sz="3600">
                <a:solidFill>
                  <a:schemeClr val="tx2"/>
                </a:solidFill>
                <a:effectLst>
                  <a:outerShdw blurRad="38100" dist="38100" dir="2700000" algn="tl">
                    <a:srgbClr val="000000"/>
                  </a:outerShdw>
                </a:effectLst>
              </a:rPr>
              <a:t>Incidence:</a:t>
            </a:r>
          </a:p>
        </p:txBody>
      </p:sp>
      <p:sp>
        <p:nvSpPr>
          <p:cNvPr id="979972" name="Rectangle 4"/>
          <p:cNvSpPr>
            <a:spLocks noChangeArrowheads="1"/>
          </p:cNvSpPr>
          <p:nvPr/>
        </p:nvSpPr>
        <p:spPr bwMode="auto">
          <a:xfrm>
            <a:off x="685800" y="20574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cs-CZ" altLang="cs-CZ" sz="3600" dirty="0">
                <a:solidFill>
                  <a:schemeClr val="tx2"/>
                </a:solidFill>
                <a:effectLst>
                  <a:outerShdw blurRad="38100" dist="38100" dir="2700000" algn="tl">
                    <a:srgbClr val="000000"/>
                  </a:outerShdw>
                </a:effectLst>
              </a:rPr>
              <a:t>Rizikové fa:</a:t>
            </a:r>
          </a:p>
        </p:txBody>
      </p:sp>
      <p:pic>
        <p:nvPicPr>
          <p:cNvPr id="41989"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09FA02B-8591-4F4F-87E9-87D369C16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fontScale="90000"/>
          </a:bodyPr>
          <a:lstStyle/>
          <a:p>
            <a:pPr eaLnBrk="1" hangingPunct="1">
              <a:defRPr/>
            </a:pPr>
            <a:r>
              <a:rPr lang="cs-CZ" altLang="cs-CZ" sz="4000"/>
              <a:t>Ovariální hyperstimulační syndrom</a:t>
            </a:r>
            <a:br>
              <a:rPr lang="cs-CZ" altLang="cs-CZ" sz="4000"/>
            </a:br>
            <a:r>
              <a:rPr lang="cs-CZ" altLang="cs-CZ" sz="4000"/>
              <a:t>OHSS</a:t>
            </a:r>
          </a:p>
        </p:txBody>
      </p:sp>
      <p:sp>
        <p:nvSpPr>
          <p:cNvPr id="982019" name="Zástupný symbol pro obsah 2"/>
          <p:cNvSpPr>
            <a:spLocks noGrp="1"/>
          </p:cNvSpPr>
          <p:nvPr>
            <p:ph idx="4294967295"/>
          </p:nvPr>
        </p:nvSpPr>
        <p:spPr>
          <a:xfrm>
            <a:off x="457200" y="1557338"/>
            <a:ext cx="8229600" cy="4568825"/>
          </a:xfrm>
        </p:spPr>
        <p:txBody>
          <a:bodyPr/>
          <a:lstStyle/>
          <a:p>
            <a:pPr eaLnBrk="1" hangingPunct="1">
              <a:defRPr/>
            </a:pPr>
            <a:endParaRPr lang="cs-CZ" altLang="cs-CZ" dirty="0"/>
          </a:p>
          <a:p>
            <a:pPr eaLnBrk="1" hangingPunct="1">
              <a:defRPr/>
            </a:pPr>
            <a:r>
              <a:rPr lang="cs-CZ" altLang="cs-CZ" dirty="0"/>
              <a:t> časný – vznik v průběhu </a:t>
            </a:r>
            <a:r>
              <a:rPr lang="cs-CZ" altLang="cs-CZ" dirty="0">
                <a:solidFill>
                  <a:srgbClr val="FF0000"/>
                </a:solidFill>
              </a:rPr>
              <a:t>stimulace</a:t>
            </a:r>
          </a:p>
          <a:p>
            <a:pPr eaLnBrk="1" hangingPunct="1">
              <a:buClr>
                <a:schemeClr val="tx1"/>
              </a:buClr>
              <a:buFontTx/>
              <a:buChar char="•"/>
              <a:defRPr/>
            </a:pPr>
            <a:r>
              <a:rPr lang="cs-CZ" altLang="cs-CZ" dirty="0"/>
              <a:t> pozdní – indukovaný </a:t>
            </a:r>
            <a:r>
              <a:rPr lang="cs-CZ" altLang="cs-CZ" dirty="0">
                <a:solidFill>
                  <a:srgbClr val="FF0000"/>
                </a:solidFill>
              </a:rPr>
              <a:t>graviditou</a:t>
            </a:r>
          </a:p>
          <a:p>
            <a:pPr eaLnBrk="1" hangingPunct="1">
              <a:buClr>
                <a:schemeClr val="tx1"/>
              </a:buClr>
              <a:buFontTx/>
              <a:buChar char="•"/>
              <a:defRPr/>
            </a:pPr>
            <a:r>
              <a:rPr lang="cs-CZ" altLang="cs-CZ" dirty="0"/>
              <a:t> lehký stupeň</a:t>
            </a:r>
          </a:p>
          <a:p>
            <a:pPr eaLnBrk="1" hangingPunct="1">
              <a:defRPr/>
            </a:pPr>
            <a:r>
              <a:rPr lang="cs-CZ" altLang="cs-CZ" dirty="0"/>
              <a:t> těžký stupeň (A, B, C)</a:t>
            </a:r>
          </a:p>
          <a:p>
            <a:pPr eaLnBrk="1" hangingPunct="1">
              <a:defRPr/>
            </a:pPr>
            <a:endParaRPr lang="cs-CZ" altLang="cs-CZ" dirty="0"/>
          </a:p>
        </p:txBody>
      </p:sp>
      <p:pic>
        <p:nvPicPr>
          <p:cNvPr id="43012"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B2E73827-1294-4630-9BFA-4B7EEE454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26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fontScale="90000"/>
          </a:bodyPr>
          <a:lstStyle/>
          <a:p>
            <a:pPr eaLnBrk="1" hangingPunct="1">
              <a:defRPr/>
            </a:pPr>
            <a:r>
              <a:rPr lang="cs-CZ" altLang="cs-CZ" sz="4000"/>
              <a:t>Klasifikace OHSS</a:t>
            </a:r>
            <a:br>
              <a:rPr lang="cs-CZ" altLang="cs-CZ" sz="4000"/>
            </a:br>
            <a:r>
              <a:rPr lang="cs-CZ" altLang="cs-CZ" sz="4000"/>
              <a:t>(Rizk  Aboulghar 1999)</a:t>
            </a:r>
          </a:p>
        </p:txBody>
      </p:sp>
      <p:sp>
        <p:nvSpPr>
          <p:cNvPr id="3" name="Zástupný symbol pro obsah 2"/>
          <p:cNvSpPr>
            <a:spLocks noGrp="1"/>
          </p:cNvSpPr>
          <p:nvPr>
            <p:ph idx="4294967295"/>
          </p:nvPr>
        </p:nvSpPr>
        <p:spPr>
          <a:xfrm>
            <a:off x="457200" y="1600200"/>
            <a:ext cx="8229600" cy="5043488"/>
          </a:xfrm>
        </p:spPr>
        <p:txBody>
          <a:bodyPr>
            <a:normAutofit/>
          </a:bodyPr>
          <a:lstStyle/>
          <a:p>
            <a:pPr eaLnBrk="1" hangingPunct="1">
              <a:lnSpc>
                <a:spcPct val="80000"/>
              </a:lnSpc>
              <a:defRPr/>
            </a:pPr>
            <a:endParaRPr lang="cs-CZ" altLang="cs-CZ" sz="3000" dirty="0"/>
          </a:p>
          <a:p>
            <a:pPr eaLnBrk="1" hangingPunct="1">
              <a:lnSpc>
                <a:spcPct val="80000"/>
              </a:lnSpc>
              <a:buClr>
                <a:schemeClr val="tx1"/>
              </a:buClr>
              <a:buFontTx/>
              <a:buChar char="•"/>
              <a:defRPr/>
            </a:pPr>
            <a:r>
              <a:rPr lang="cs-CZ" altLang="cs-CZ" sz="3000" dirty="0"/>
              <a:t>lehký stupeň OHSS:</a:t>
            </a:r>
          </a:p>
          <a:p>
            <a:pPr eaLnBrk="1" hangingPunct="1">
              <a:lnSpc>
                <a:spcPct val="80000"/>
              </a:lnSpc>
              <a:buFont typeface="Wingdings" panose="05000000000000000000" pitchFamily="2" charset="2"/>
              <a:buNone/>
              <a:defRPr/>
            </a:pPr>
            <a:r>
              <a:rPr lang="cs-CZ" altLang="cs-CZ" sz="3000" dirty="0"/>
              <a:t>    - </a:t>
            </a:r>
            <a:r>
              <a:rPr lang="cs-CZ" altLang="cs-CZ" sz="3000" dirty="0" err="1"/>
              <a:t>dyskomfort</a:t>
            </a:r>
            <a:r>
              <a:rPr lang="cs-CZ" altLang="cs-CZ" sz="3000" dirty="0"/>
              <a:t>, bolest, nauzea, napnutí břicha, </a:t>
            </a:r>
          </a:p>
          <a:p>
            <a:pPr eaLnBrk="1" hangingPunct="1">
              <a:lnSpc>
                <a:spcPct val="80000"/>
              </a:lnSpc>
              <a:buClr>
                <a:schemeClr val="tx1"/>
              </a:buClr>
              <a:buFont typeface="Wingdings" panose="05000000000000000000" pitchFamily="2" charset="2"/>
              <a:buNone/>
              <a:defRPr/>
            </a:pPr>
            <a:r>
              <a:rPr lang="cs-CZ" altLang="cs-CZ" sz="3000" dirty="0"/>
              <a:t>    - zvětšení  vaječníků, mírný ascites, laboratorní </a:t>
            </a:r>
          </a:p>
          <a:p>
            <a:pPr eaLnBrk="1" hangingPunct="1">
              <a:lnSpc>
                <a:spcPct val="80000"/>
              </a:lnSpc>
              <a:buClr>
                <a:schemeClr val="tx1"/>
              </a:buClr>
              <a:buFont typeface="Wingdings" panose="05000000000000000000" pitchFamily="2" charset="2"/>
              <a:buNone/>
              <a:defRPr/>
            </a:pPr>
            <a:r>
              <a:rPr lang="cs-CZ" altLang="cs-CZ" sz="3000" dirty="0"/>
              <a:t>       vyšetření v normě</a:t>
            </a:r>
          </a:p>
          <a:p>
            <a:pPr eaLnBrk="1" hangingPunct="1">
              <a:lnSpc>
                <a:spcPct val="80000"/>
              </a:lnSpc>
              <a:buClr>
                <a:schemeClr val="tx1"/>
              </a:buClr>
              <a:buFont typeface="Wingdings" panose="05000000000000000000" pitchFamily="2" charset="2"/>
              <a:buNone/>
              <a:defRPr/>
            </a:pPr>
            <a:endParaRPr lang="cs-CZ" altLang="cs-CZ" sz="3000" dirty="0"/>
          </a:p>
          <a:p>
            <a:pPr eaLnBrk="1" hangingPunct="1">
              <a:lnSpc>
                <a:spcPct val="80000"/>
              </a:lnSpc>
              <a:buClr>
                <a:schemeClr val="tx1"/>
              </a:buClr>
              <a:buFontTx/>
              <a:buChar char="•"/>
              <a:defRPr/>
            </a:pPr>
            <a:r>
              <a:rPr lang="cs-CZ" altLang="cs-CZ" sz="3000" dirty="0"/>
              <a:t>těžký stupeň OHSS: A, B a C</a:t>
            </a:r>
          </a:p>
          <a:p>
            <a:pPr eaLnBrk="1" hangingPunct="1">
              <a:lnSpc>
                <a:spcPct val="80000"/>
              </a:lnSpc>
              <a:buFont typeface="Wingdings" panose="05000000000000000000" pitchFamily="2" charset="2"/>
              <a:buNone/>
              <a:defRPr/>
            </a:pPr>
            <a:r>
              <a:rPr lang="cs-CZ" altLang="cs-CZ" sz="3000" dirty="0"/>
              <a:t>                         </a:t>
            </a:r>
          </a:p>
          <a:p>
            <a:pPr eaLnBrk="1" hangingPunct="1">
              <a:lnSpc>
                <a:spcPct val="80000"/>
              </a:lnSpc>
              <a:buFont typeface="Wingdings" panose="05000000000000000000" pitchFamily="2" charset="2"/>
              <a:buNone/>
              <a:defRPr/>
            </a:pPr>
            <a:r>
              <a:rPr lang="en-US" altLang="cs-CZ" sz="2000" dirty="0">
                <a:solidFill>
                  <a:schemeClr val="accent1"/>
                </a:solidFill>
              </a:rPr>
              <a:t>*</a:t>
            </a:r>
            <a:r>
              <a:rPr lang="cs-CZ" altLang="cs-CZ" sz="2000" dirty="0">
                <a:solidFill>
                  <a:schemeClr val="accent1"/>
                </a:solidFill>
              </a:rPr>
              <a:t>    </a:t>
            </a:r>
            <a:r>
              <a:rPr lang="cs-CZ" altLang="cs-CZ" sz="2000" dirty="0" err="1">
                <a:solidFill>
                  <a:schemeClr val="accent1"/>
                </a:solidFill>
              </a:rPr>
              <a:t>Rizk</a:t>
            </a:r>
            <a:r>
              <a:rPr lang="cs-CZ" altLang="cs-CZ" sz="2000" dirty="0">
                <a:solidFill>
                  <a:schemeClr val="accent1"/>
                </a:solidFill>
              </a:rPr>
              <a:t> B (Ed). </a:t>
            </a:r>
            <a:r>
              <a:rPr lang="cs-CZ" altLang="cs-CZ" sz="2000" dirty="0" err="1">
                <a:solidFill>
                  <a:schemeClr val="accent1"/>
                </a:solidFill>
              </a:rPr>
              <a:t>Ovarian</a:t>
            </a:r>
            <a:r>
              <a:rPr lang="cs-CZ" altLang="cs-CZ" sz="2000" dirty="0">
                <a:solidFill>
                  <a:schemeClr val="accent1"/>
                </a:solidFill>
              </a:rPr>
              <a:t> </a:t>
            </a:r>
            <a:r>
              <a:rPr lang="cs-CZ" altLang="cs-CZ" sz="2000" dirty="0" err="1">
                <a:solidFill>
                  <a:schemeClr val="accent1"/>
                </a:solidFill>
              </a:rPr>
              <a:t>hyperstimulation</a:t>
            </a:r>
            <a:r>
              <a:rPr lang="cs-CZ" altLang="cs-CZ" sz="2000" dirty="0">
                <a:solidFill>
                  <a:schemeClr val="accent1"/>
                </a:solidFill>
              </a:rPr>
              <a:t> syndrome.  Cambridge University </a:t>
            </a:r>
            <a:r>
              <a:rPr lang="cs-CZ" altLang="cs-CZ" sz="2000" dirty="0" err="1">
                <a:solidFill>
                  <a:schemeClr val="accent1"/>
                </a:solidFill>
              </a:rPr>
              <a:t>Press</a:t>
            </a:r>
            <a:r>
              <a:rPr lang="cs-CZ" altLang="cs-CZ" sz="2000" dirty="0">
                <a:solidFill>
                  <a:schemeClr val="accent1"/>
                </a:solidFill>
              </a:rPr>
              <a:t> Cambridge, </a:t>
            </a:r>
            <a:r>
              <a:rPr lang="cs-CZ" altLang="cs-CZ" sz="2000" dirty="0" err="1">
                <a:solidFill>
                  <a:schemeClr val="accent1"/>
                </a:solidFill>
              </a:rPr>
              <a:t>England</a:t>
            </a:r>
            <a:r>
              <a:rPr lang="cs-CZ" altLang="cs-CZ" sz="2000" dirty="0">
                <a:solidFill>
                  <a:schemeClr val="accent1"/>
                </a:solidFill>
              </a:rPr>
              <a:t>, 2006</a:t>
            </a:r>
            <a:r>
              <a:rPr lang="cs-CZ" altLang="cs-CZ" sz="3000" dirty="0"/>
              <a:t>                      </a:t>
            </a:r>
          </a:p>
          <a:p>
            <a:pPr eaLnBrk="1" hangingPunct="1">
              <a:lnSpc>
                <a:spcPct val="80000"/>
              </a:lnSpc>
              <a:buFont typeface="Wingdings" panose="05000000000000000000" pitchFamily="2" charset="2"/>
              <a:buNone/>
              <a:defRPr/>
            </a:pPr>
            <a:endParaRPr lang="cs-CZ" altLang="cs-CZ" sz="2000" b="1" dirty="0">
              <a:solidFill>
                <a:srgbClr val="00FFCC"/>
              </a:solidFill>
            </a:endParaRPr>
          </a:p>
          <a:p>
            <a:pPr eaLnBrk="1" hangingPunct="1">
              <a:lnSpc>
                <a:spcPct val="80000"/>
              </a:lnSpc>
              <a:buFont typeface="Wingdings" panose="05000000000000000000" pitchFamily="2" charset="2"/>
              <a:buNone/>
              <a:defRPr/>
            </a:pPr>
            <a:endParaRPr lang="cs-CZ" altLang="cs-CZ" sz="2000" dirty="0"/>
          </a:p>
        </p:txBody>
      </p:sp>
      <p:pic>
        <p:nvPicPr>
          <p:cNvPr id="44036" name="Zvuk 3">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CBB746F7-6047-4230-989F-B6EF35E12A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37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Nadpis 1"/>
          <p:cNvSpPr>
            <a:spLocks noGrp="1"/>
          </p:cNvSpPr>
          <p:nvPr>
            <p:ph type="title" idx="4294967295"/>
          </p:nvPr>
        </p:nvSpPr>
        <p:spPr/>
        <p:txBody>
          <a:bodyPr/>
          <a:lstStyle/>
          <a:p>
            <a:pPr eaLnBrk="1" hangingPunct="1">
              <a:defRPr/>
            </a:pPr>
            <a:endParaRPr lang="cs-CZ" altLang="cs-CZ"/>
          </a:p>
        </p:txBody>
      </p:sp>
      <p:sp>
        <p:nvSpPr>
          <p:cNvPr id="985091" name="Zástupný symbol pro obsah 2"/>
          <p:cNvSpPr>
            <a:spLocks noGrp="1"/>
          </p:cNvSpPr>
          <p:nvPr>
            <p:ph idx="4294967295"/>
          </p:nvPr>
        </p:nvSpPr>
        <p:spPr>
          <a:xfrm>
            <a:off x="457200" y="404813"/>
            <a:ext cx="8229600" cy="6119812"/>
          </a:xfrm>
        </p:spPr>
        <p:txBody>
          <a:bodyPr/>
          <a:lstStyle/>
          <a:p>
            <a:pPr eaLnBrk="1" hangingPunct="1">
              <a:defRPr/>
            </a:pPr>
            <a:endParaRPr lang="cs-CZ" altLang="cs-CZ"/>
          </a:p>
        </p:txBody>
      </p:sp>
      <p:pic>
        <p:nvPicPr>
          <p:cNvPr id="46084" name="Picture 4" descr="Image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0350"/>
            <a:ext cx="8164512"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F5A0C913-EE4D-462F-90B4-113F0137B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0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Nadpis 1"/>
          <p:cNvSpPr>
            <a:spLocks noGrp="1"/>
          </p:cNvSpPr>
          <p:nvPr>
            <p:ph type="title" idx="4294967295"/>
          </p:nvPr>
        </p:nvSpPr>
        <p:spPr/>
        <p:txBody>
          <a:bodyPr/>
          <a:lstStyle/>
          <a:p>
            <a:pPr eaLnBrk="1" hangingPunct="1">
              <a:defRPr/>
            </a:pPr>
            <a:r>
              <a:rPr lang="cs-CZ" altLang="cs-CZ"/>
              <a:t>Klasifikace těžkého stupně OHSS</a:t>
            </a:r>
          </a:p>
        </p:txBody>
      </p:sp>
      <p:sp>
        <p:nvSpPr>
          <p:cNvPr id="3" name="Zástupný symbol pro obsah 2"/>
          <p:cNvSpPr>
            <a:spLocks noGrp="1"/>
          </p:cNvSpPr>
          <p:nvPr>
            <p:ph idx="4294967295"/>
          </p:nvPr>
        </p:nvSpPr>
        <p:spPr>
          <a:xfrm>
            <a:off x="457200" y="1600200"/>
            <a:ext cx="8229600" cy="5257800"/>
          </a:xfrm>
        </p:spPr>
        <p:txBody>
          <a:bodyPr>
            <a:normAutofit/>
          </a:bodyPr>
          <a:lstStyle/>
          <a:p>
            <a:pPr eaLnBrk="1" hangingPunct="1">
              <a:lnSpc>
                <a:spcPct val="90000"/>
              </a:lnSpc>
              <a:defRPr/>
            </a:pPr>
            <a:endParaRPr lang="cs-CZ" altLang="cs-CZ" sz="3000"/>
          </a:p>
          <a:p>
            <a:pPr eaLnBrk="1" hangingPunct="1">
              <a:lnSpc>
                <a:spcPct val="90000"/>
              </a:lnSpc>
              <a:defRPr/>
            </a:pPr>
            <a:r>
              <a:rPr lang="cs-CZ" altLang="cs-CZ" sz="3000"/>
              <a:t>B: symptomy stupně A + masivní ascites, těžká</a:t>
            </a:r>
          </a:p>
          <a:p>
            <a:pPr eaLnBrk="1" hangingPunct="1">
              <a:lnSpc>
                <a:spcPct val="90000"/>
              </a:lnSpc>
              <a:buFont typeface="Wingdings" panose="05000000000000000000" pitchFamily="2" charset="2"/>
              <a:buNone/>
              <a:defRPr/>
            </a:pPr>
            <a:r>
              <a:rPr lang="cs-CZ" altLang="cs-CZ" sz="3000"/>
              <a:t>        dyspnoe, signifikantní oligurie</a:t>
            </a:r>
          </a:p>
          <a:p>
            <a:pPr eaLnBrk="1" hangingPunct="1">
              <a:lnSpc>
                <a:spcPct val="90000"/>
              </a:lnSpc>
              <a:buFont typeface="Wingdings" panose="05000000000000000000" pitchFamily="2" charset="2"/>
              <a:buNone/>
              <a:defRPr/>
            </a:pPr>
            <a:r>
              <a:rPr lang="cs-CZ" altLang="cs-CZ" sz="3000"/>
              <a:t>       - laboratorní vyšetření: ↑ hematokrit, </a:t>
            </a:r>
          </a:p>
          <a:p>
            <a:pPr eaLnBrk="1" hangingPunct="1">
              <a:lnSpc>
                <a:spcPct val="90000"/>
              </a:lnSpc>
              <a:buFont typeface="Wingdings" panose="05000000000000000000" pitchFamily="2" charset="2"/>
              <a:buNone/>
              <a:defRPr/>
            </a:pPr>
            <a:r>
              <a:rPr lang="cs-CZ" altLang="cs-CZ" sz="3000"/>
              <a:t>        ↑ s – kreatinin, porucha funkce jater</a:t>
            </a:r>
          </a:p>
          <a:p>
            <a:pPr eaLnBrk="1" hangingPunct="1">
              <a:lnSpc>
                <a:spcPct val="90000"/>
              </a:lnSpc>
              <a:buFont typeface="Wingdings" panose="05000000000000000000" pitchFamily="2" charset="2"/>
              <a:buNone/>
              <a:defRPr/>
            </a:pPr>
            <a:endParaRPr lang="cs-CZ" altLang="cs-CZ" sz="3000"/>
          </a:p>
          <a:p>
            <a:pPr eaLnBrk="1" hangingPunct="1">
              <a:lnSpc>
                <a:spcPct val="90000"/>
              </a:lnSpc>
              <a:defRPr/>
            </a:pPr>
            <a:r>
              <a:rPr lang="cs-CZ" altLang="cs-CZ" sz="3000"/>
              <a:t>C:  RDS, selhávání ledvin a jater, trombóza</a:t>
            </a:r>
          </a:p>
          <a:p>
            <a:pPr eaLnBrk="1" hangingPunct="1">
              <a:lnSpc>
                <a:spcPct val="90000"/>
              </a:lnSpc>
              <a:buFont typeface="Wingdings" panose="05000000000000000000" pitchFamily="2" charset="2"/>
              <a:buNone/>
              <a:defRPr/>
            </a:pPr>
            <a:endParaRPr lang="cs-CZ" altLang="cs-CZ" sz="3000"/>
          </a:p>
          <a:p>
            <a:pPr eaLnBrk="1" hangingPunct="1">
              <a:lnSpc>
                <a:spcPct val="90000"/>
              </a:lnSpc>
              <a:buFont typeface="Wingdings" panose="05000000000000000000" pitchFamily="2" charset="2"/>
              <a:buNone/>
              <a:defRPr/>
            </a:pPr>
            <a:endParaRPr lang="cs-CZ" altLang="cs-CZ" sz="2000"/>
          </a:p>
          <a:p>
            <a:pPr eaLnBrk="1" hangingPunct="1">
              <a:lnSpc>
                <a:spcPct val="90000"/>
              </a:lnSpc>
              <a:buFont typeface="Wingdings" panose="05000000000000000000" pitchFamily="2" charset="2"/>
              <a:buNone/>
              <a:defRPr/>
            </a:pPr>
            <a:endParaRPr lang="cs-CZ" altLang="cs-CZ" sz="3000"/>
          </a:p>
        </p:txBody>
      </p:sp>
      <p:pic>
        <p:nvPicPr>
          <p:cNvPr id="4710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940E6331-8013-4D03-8D6B-52A4B0B8F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6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Grp="1" noChangeArrowheads="1"/>
          </p:cNvSpPr>
          <p:nvPr>
            <p:ph type="title"/>
          </p:nvPr>
        </p:nvSpPr>
        <p:spPr>
          <a:xfrm>
            <a:off x="685800" y="277813"/>
            <a:ext cx="7696200" cy="1627187"/>
          </a:xfrm>
        </p:spPr>
        <p:txBody>
          <a:bodyPr/>
          <a:lstStyle/>
          <a:p>
            <a:pPr eaLnBrk="1" hangingPunct="1">
              <a:defRPr/>
            </a:pPr>
            <a:r>
              <a:rPr lang="cs-CZ" altLang="cs-CZ" sz="3600">
                <a:solidFill>
                  <a:srgbClr val="FFFFFF"/>
                </a:solidFill>
              </a:rPr>
              <a:t>Definice porodu a potratu není v současné době v ČR právně zakotvena</a:t>
            </a:r>
            <a:r>
              <a:rPr lang="cs-CZ" altLang="cs-CZ" sz="4000"/>
              <a:t> </a:t>
            </a:r>
            <a:br>
              <a:rPr lang="cs-CZ" altLang="cs-CZ" sz="4000"/>
            </a:br>
            <a:r>
              <a:rPr lang="cs-CZ" altLang="cs-CZ" sz="4000"/>
              <a:t>Zákon 372/2011 Sb</a:t>
            </a:r>
            <a:br>
              <a:rPr lang="cs-CZ" altLang="cs-CZ" sz="4000"/>
            </a:br>
            <a:endParaRPr lang="cs-CZ" altLang="cs-CZ" sz="4000"/>
          </a:p>
        </p:txBody>
      </p:sp>
      <p:sp>
        <p:nvSpPr>
          <p:cNvPr id="1164291" name="Rectangle 3"/>
          <p:cNvSpPr>
            <a:spLocks noGrp="1" noChangeArrowheads="1"/>
          </p:cNvSpPr>
          <p:nvPr>
            <p:ph type="body" idx="1"/>
          </p:nvPr>
        </p:nvSpPr>
        <p:spPr>
          <a:xfrm>
            <a:off x="457200" y="2133600"/>
            <a:ext cx="8229600" cy="4530725"/>
          </a:xfrm>
        </p:spPr>
        <p:txBody>
          <a:bodyPr/>
          <a:lstStyle/>
          <a:p>
            <a:pPr eaLnBrk="1" hangingPunct="1">
              <a:defRPr/>
            </a:pPr>
            <a:r>
              <a:rPr lang="cs-CZ" altLang="cs-CZ" sz="2800"/>
              <a:t>explicitně neobsahuje definici pojmů, jako jsou narození živého dítěte a narození mrtvého dítěte, je zde pouze v § 82, odst. 2 uvedeno:</a:t>
            </a:r>
          </a:p>
          <a:p>
            <a:pPr eaLnBrk="1" hangingPunct="1">
              <a:defRPr/>
            </a:pPr>
            <a:r>
              <a:rPr lang="cs-CZ" altLang="cs-CZ" sz="2800" i="1"/>
              <a:t>Plodem po potratu se rozumí plod, který po úplném vypuzení nebo vynětí z těla matčina neprojevuje ani jednu ze známek života a současně jeho porodní hmotnost je nižší než 500 g, a pokud ji nelze zjistit, jestliže je těhotenství kratší než 22 týdny. Biologickými zbytky potratu se především rozumí placenta a těhotenská sliznice</a:t>
            </a:r>
            <a:r>
              <a:rPr lang="cs-CZ" altLang="cs-CZ" sz="2800"/>
              <a:t> </a:t>
            </a:r>
          </a:p>
        </p:txBody>
      </p:sp>
      <p:pic>
        <p:nvPicPr>
          <p:cNvPr id="1024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495CDE9B-4392-4E89-94B2-BE33BB440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4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Nadpis 1"/>
          <p:cNvSpPr>
            <a:spLocks noGrp="1"/>
          </p:cNvSpPr>
          <p:nvPr>
            <p:ph type="title" idx="4294967295"/>
          </p:nvPr>
        </p:nvSpPr>
        <p:spPr/>
        <p:txBody>
          <a:bodyPr/>
          <a:lstStyle/>
          <a:p>
            <a:pPr eaLnBrk="1" hangingPunct="1">
              <a:defRPr/>
            </a:pPr>
            <a:r>
              <a:rPr lang="cs-CZ" altLang="cs-CZ"/>
              <a:t>Indikace k hospitalizaci</a:t>
            </a:r>
          </a:p>
        </p:txBody>
      </p:sp>
      <p:sp>
        <p:nvSpPr>
          <p:cNvPr id="3" name="Zástupný symbol pro obsah 2"/>
          <p:cNvSpPr>
            <a:spLocks noGrp="1"/>
          </p:cNvSpPr>
          <p:nvPr>
            <p:ph idx="4294967295"/>
          </p:nvPr>
        </p:nvSpPr>
        <p:spPr>
          <a:xfrm>
            <a:off x="457200" y="1600200"/>
            <a:ext cx="8229600" cy="5257800"/>
          </a:xfrm>
        </p:spPr>
        <p:txBody>
          <a:bodyPr>
            <a:normAutofit/>
          </a:bodyPr>
          <a:lstStyle/>
          <a:p>
            <a:pPr eaLnBrk="1" hangingPunct="1">
              <a:lnSpc>
                <a:spcPct val="90000"/>
              </a:lnSpc>
              <a:defRPr/>
            </a:pPr>
            <a:r>
              <a:rPr lang="cs-CZ" altLang="cs-CZ" dirty="0"/>
              <a:t> těžká bolest břicha, peritoneální dráždění</a:t>
            </a:r>
          </a:p>
          <a:p>
            <a:pPr eaLnBrk="1" hangingPunct="1">
              <a:lnSpc>
                <a:spcPct val="90000"/>
              </a:lnSpc>
              <a:defRPr/>
            </a:pPr>
            <a:r>
              <a:rPr lang="cs-CZ" altLang="cs-CZ" dirty="0"/>
              <a:t> nauzea a zvracení nejasné etiologie</a:t>
            </a:r>
          </a:p>
          <a:p>
            <a:pPr eaLnBrk="1" hangingPunct="1">
              <a:lnSpc>
                <a:spcPct val="90000"/>
              </a:lnSpc>
              <a:defRPr/>
            </a:pPr>
            <a:r>
              <a:rPr lang="cs-CZ" altLang="cs-CZ" dirty="0"/>
              <a:t> oligurie až anurie</a:t>
            </a:r>
          </a:p>
          <a:p>
            <a:pPr eaLnBrk="1" hangingPunct="1">
              <a:lnSpc>
                <a:spcPct val="90000"/>
              </a:lnSpc>
              <a:defRPr/>
            </a:pPr>
            <a:r>
              <a:rPr lang="cs-CZ" altLang="cs-CZ" dirty="0"/>
              <a:t> dyspnoe, tachypnoe</a:t>
            </a:r>
          </a:p>
          <a:p>
            <a:pPr eaLnBrk="1" hangingPunct="1">
              <a:lnSpc>
                <a:spcPct val="90000"/>
              </a:lnSpc>
              <a:defRPr/>
            </a:pPr>
            <a:r>
              <a:rPr lang="cs-CZ" altLang="cs-CZ" dirty="0"/>
              <a:t> hypotenze až synkopa</a:t>
            </a:r>
          </a:p>
          <a:p>
            <a:pPr eaLnBrk="1" hangingPunct="1">
              <a:lnSpc>
                <a:spcPct val="90000"/>
              </a:lnSpc>
              <a:defRPr/>
            </a:pPr>
            <a:r>
              <a:rPr lang="cs-CZ" altLang="cs-CZ" dirty="0"/>
              <a:t> těžká elektrolytová </a:t>
            </a:r>
            <a:r>
              <a:rPr lang="cs-CZ" altLang="cs-CZ" dirty="0" err="1"/>
              <a:t>dysbalance</a:t>
            </a:r>
            <a:endParaRPr lang="cs-CZ" altLang="cs-CZ" dirty="0"/>
          </a:p>
          <a:p>
            <a:pPr eaLnBrk="1" hangingPunct="1">
              <a:lnSpc>
                <a:spcPct val="90000"/>
              </a:lnSpc>
              <a:buFont typeface="Wingdings" panose="05000000000000000000" pitchFamily="2" charset="2"/>
              <a:buNone/>
              <a:defRPr/>
            </a:pPr>
            <a:r>
              <a:rPr lang="cs-CZ" altLang="cs-CZ" dirty="0"/>
              <a:t>     (</a:t>
            </a:r>
            <a:r>
              <a:rPr lang="cs-CZ" altLang="cs-CZ" dirty="0" err="1"/>
              <a:t>hyponatrémie</a:t>
            </a:r>
            <a:r>
              <a:rPr lang="cs-CZ" altLang="cs-CZ" dirty="0"/>
              <a:t>, </a:t>
            </a:r>
            <a:r>
              <a:rPr lang="cs-CZ" altLang="cs-CZ" dirty="0" err="1"/>
              <a:t>hyperkalémie</a:t>
            </a:r>
            <a:r>
              <a:rPr lang="cs-CZ" altLang="cs-CZ" dirty="0"/>
              <a:t>)</a:t>
            </a:r>
          </a:p>
          <a:p>
            <a:pPr eaLnBrk="1" hangingPunct="1">
              <a:lnSpc>
                <a:spcPct val="90000"/>
              </a:lnSpc>
              <a:buFont typeface="Wingdings" panose="05000000000000000000" pitchFamily="2" charset="2"/>
              <a:buNone/>
              <a:defRPr/>
            </a:pPr>
            <a:endParaRPr lang="cs-CZ" altLang="cs-CZ" dirty="0"/>
          </a:p>
          <a:p>
            <a:pPr eaLnBrk="1" hangingPunct="1">
              <a:lnSpc>
                <a:spcPct val="90000"/>
              </a:lnSpc>
              <a:buFont typeface="Wingdings" panose="05000000000000000000" pitchFamily="2" charset="2"/>
              <a:buNone/>
              <a:defRPr/>
            </a:pPr>
            <a:endParaRPr lang="cs-CZ" altLang="cs-CZ" sz="2000" dirty="0"/>
          </a:p>
        </p:txBody>
      </p:sp>
      <p:pic>
        <p:nvPicPr>
          <p:cNvPr id="4813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5CF9B156-4A70-4709-84E8-01A905EC9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18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Nadpis 1"/>
          <p:cNvSpPr>
            <a:spLocks noGrp="1"/>
          </p:cNvSpPr>
          <p:nvPr>
            <p:ph type="title" idx="4294967295"/>
          </p:nvPr>
        </p:nvSpPr>
        <p:spPr/>
        <p:txBody>
          <a:bodyPr/>
          <a:lstStyle/>
          <a:p>
            <a:pPr eaLnBrk="1" hangingPunct="1">
              <a:defRPr/>
            </a:pPr>
            <a:r>
              <a:rPr lang="cs-CZ" altLang="cs-CZ"/>
              <a:t>Lehký stupeň OHSS</a:t>
            </a:r>
          </a:p>
        </p:txBody>
      </p:sp>
      <p:sp>
        <p:nvSpPr>
          <p:cNvPr id="3" name="Zástupný symbol pro obsah 2"/>
          <p:cNvSpPr>
            <a:spLocks noGrp="1"/>
          </p:cNvSpPr>
          <p:nvPr>
            <p:ph idx="4294967295"/>
          </p:nvPr>
        </p:nvSpPr>
        <p:spPr>
          <a:xfrm>
            <a:off x="457200" y="1600200"/>
            <a:ext cx="8229600" cy="5257800"/>
          </a:xfrm>
        </p:spPr>
        <p:txBody>
          <a:bodyPr>
            <a:normAutofit/>
          </a:bodyPr>
          <a:lstStyle/>
          <a:p>
            <a:pPr eaLnBrk="1" hangingPunct="1">
              <a:lnSpc>
                <a:spcPct val="90000"/>
              </a:lnSpc>
              <a:defRPr/>
            </a:pPr>
            <a:r>
              <a:rPr lang="cs-CZ" altLang="cs-CZ" sz="3000"/>
              <a:t>konzervativní (ambulantní ) postup</a:t>
            </a:r>
          </a:p>
          <a:p>
            <a:pPr eaLnBrk="1" hangingPunct="1">
              <a:lnSpc>
                <a:spcPct val="90000"/>
              </a:lnSpc>
              <a:defRPr/>
            </a:pPr>
            <a:r>
              <a:rPr lang="cs-CZ" altLang="cs-CZ" sz="3000"/>
              <a:t>hospitalizace</a:t>
            </a:r>
          </a:p>
          <a:p>
            <a:pPr eaLnBrk="1" hangingPunct="1">
              <a:lnSpc>
                <a:spcPct val="90000"/>
              </a:lnSpc>
              <a:buFont typeface="Wingdings" panose="05000000000000000000" pitchFamily="2" charset="2"/>
              <a:buNone/>
              <a:defRPr/>
            </a:pPr>
            <a:r>
              <a:rPr lang="cs-CZ" altLang="cs-CZ" sz="3000"/>
              <a:t>     - bilance tekutin </a:t>
            </a:r>
          </a:p>
          <a:p>
            <a:pPr eaLnBrk="1" hangingPunct="1">
              <a:lnSpc>
                <a:spcPct val="90000"/>
              </a:lnSpc>
              <a:buFont typeface="Wingdings" panose="05000000000000000000" pitchFamily="2" charset="2"/>
              <a:buNone/>
              <a:defRPr/>
            </a:pPr>
            <a:r>
              <a:rPr lang="cs-CZ" altLang="cs-CZ" sz="3000"/>
              <a:t>     - laboratorní vyšetření</a:t>
            </a:r>
          </a:p>
          <a:p>
            <a:pPr eaLnBrk="1" hangingPunct="1">
              <a:lnSpc>
                <a:spcPct val="90000"/>
              </a:lnSpc>
              <a:buFont typeface="Wingdings" panose="05000000000000000000" pitchFamily="2" charset="2"/>
              <a:buNone/>
              <a:defRPr/>
            </a:pPr>
            <a:r>
              <a:rPr lang="cs-CZ" altLang="cs-CZ" sz="3000"/>
              <a:t>            - urea, elektrolyty, hemokoagulace,   </a:t>
            </a:r>
          </a:p>
          <a:p>
            <a:pPr eaLnBrk="1" hangingPunct="1">
              <a:lnSpc>
                <a:spcPct val="90000"/>
              </a:lnSpc>
              <a:buFont typeface="Wingdings" panose="05000000000000000000" pitchFamily="2" charset="2"/>
              <a:buNone/>
              <a:defRPr/>
            </a:pPr>
            <a:r>
              <a:rPr lang="cs-CZ" altLang="cs-CZ" sz="3000"/>
              <a:t>               jaterní enzymy, osmolarita plazmy </a:t>
            </a:r>
          </a:p>
          <a:p>
            <a:pPr eaLnBrk="1" hangingPunct="1">
              <a:lnSpc>
                <a:spcPct val="90000"/>
              </a:lnSpc>
              <a:buFont typeface="Wingdings" panose="05000000000000000000" pitchFamily="2" charset="2"/>
              <a:buNone/>
              <a:defRPr/>
            </a:pPr>
            <a:r>
              <a:rPr lang="cs-CZ" altLang="cs-CZ" sz="3000"/>
              <a:t>              + moči, hCG </a:t>
            </a:r>
          </a:p>
          <a:p>
            <a:pPr eaLnBrk="1" hangingPunct="1">
              <a:lnSpc>
                <a:spcPct val="90000"/>
              </a:lnSpc>
              <a:buFont typeface="Wingdings" panose="05000000000000000000" pitchFamily="2" charset="2"/>
              <a:buNone/>
              <a:defRPr/>
            </a:pPr>
            <a:r>
              <a:rPr lang="cs-CZ" altLang="cs-CZ" sz="3000"/>
              <a:t>     - sono malé pánve! (sono plic, echokardiografie)</a:t>
            </a:r>
          </a:p>
          <a:p>
            <a:pPr eaLnBrk="1" hangingPunct="1">
              <a:lnSpc>
                <a:spcPct val="90000"/>
              </a:lnSpc>
              <a:buFont typeface="Wingdings" panose="05000000000000000000" pitchFamily="2" charset="2"/>
              <a:buNone/>
              <a:defRPr/>
            </a:pPr>
            <a:r>
              <a:rPr lang="cs-CZ" altLang="cs-CZ" sz="3000"/>
              <a:t>                </a:t>
            </a:r>
          </a:p>
          <a:p>
            <a:pPr eaLnBrk="1" hangingPunct="1">
              <a:lnSpc>
                <a:spcPct val="90000"/>
              </a:lnSpc>
              <a:buFont typeface="Wingdings" panose="05000000000000000000" pitchFamily="2" charset="2"/>
              <a:buNone/>
              <a:defRPr/>
            </a:pPr>
            <a:endParaRPr lang="cs-CZ" altLang="cs-CZ" sz="2000"/>
          </a:p>
        </p:txBody>
      </p:sp>
      <p:pic>
        <p:nvPicPr>
          <p:cNvPr id="4915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C98A1772-6033-4C34-B79E-1AD512DB1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0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fontScale="90000"/>
          </a:bodyPr>
          <a:lstStyle/>
          <a:p>
            <a:pPr eaLnBrk="1" hangingPunct="1">
              <a:defRPr/>
            </a:pPr>
            <a:r>
              <a:rPr lang="cs-CZ" altLang="cs-CZ" sz="4000"/>
              <a:t>Medikamentózní terapie těžkého stupně OHSS</a:t>
            </a:r>
          </a:p>
        </p:txBody>
      </p:sp>
      <p:sp>
        <p:nvSpPr>
          <p:cNvPr id="996355" name="Zástupný symbol pro obsah 2"/>
          <p:cNvSpPr>
            <a:spLocks noGrp="1"/>
          </p:cNvSpPr>
          <p:nvPr>
            <p:ph idx="4294967295"/>
          </p:nvPr>
        </p:nvSpPr>
        <p:spPr>
          <a:xfrm>
            <a:off x="457200" y="1428750"/>
            <a:ext cx="8229600" cy="5429250"/>
          </a:xfrm>
        </p:spPr>
        <p:txBody>
          <a:bodyPr/>
          <a:lstStyle/>
          <a:p>
            <a:pPr eaLnBrk="1" hangingPunct="1">
              <a:defRPr/>
            </a:pPr>
            <a:endParaRPr lang="cs-CZ" altLang="cs-CZ" sz="2800" dirty="0"/>
          </a:p>
          <a:p>
            <a:pPr eaLnBrk="1" hangingPunct="1">
              <a:defRPr/>
            </a:pPr>
            <a:r>
              <a:rPr lang="cs-CZ" altLang="cs-CZ" sz="2800" dirty="0"/>
              <a:t>úprava vnitřního prostředí – koloidní a krystaloidní roztoky dle vývoje laboratoře </a:t>
            </a:r>
          </a:p>
          <a:p>
            <a:pPr eaLnBrk="1" hangingPunct="1">
              <a:defRPr/>
            </a:pPr>
            <a:r>
              <a:rPr lang="cs-CZ" altLang="cs-CZ" sz="2800" u="sng" dirty="0"/>
              <a:t>antikoagulační terapie</a:t>
            </a:r>
          </a:p>
          <a:p>
            <a:pPr eaLnBrk="1" hangingPunct="1">
              <a:defRPr/>
            </a:pPr>
            <a:r>
              <a:rPr lang="cs-CZ" altLang="cs-CZ" sz="2800" dirty="0"/>
              <a:t>antihistaminika - bez efektu</a:t>
            </a:r>
          </a:p>
          <a:p>
            <a:pPr eaLnBrk="1" hangingPunct="1">
              <a:defRPr/>
            </a:pPr>
            <a:r>
              <a:rPr lang="cs-CZ" altLang="cs-CZ" sz="2800" dirty="0"/>
              <a:t>inhibitory hypofyzárních gonadotropinů - bez efektu</a:t>
            </a:r>
          </a:p>
          <a:p>
            <a:pPr eaLnBrk="1" hangingPunct="1">
              <a:defRPr/>
            </a:pPr>
            <a:r>
              <a:rPr lang="cs-CZ" altLang="cs-CZ" sz="2800" dirty="0"/>
              <a:t>ATB terapie - prevence infekce</a:t>
            </a:r>
          </a:p>
          <a:p>
            <a:pPr eaLnBrk="1" hangingPunct="1">
              <a:defRPr/>
            </a:pPr>
            <a:r>
              <a:rPr lang="cs-CZ" altLang="cs-CZ" sz="2800" dirty="0"/>
              <a:t>diuretika – plicní edém </a:t>
            </a:r>
          </a:p>
          <a:p>
            <a:pPr eaLnBrk="1" hangingPunct="1">
              <a:buFont typeface="Wingdings" panose="05000000000000000000" pitchFamily="2" charset="2"/>
              <a:buNone/>
              <a:defRPr/>
            </a:pPr>
            <a:endParaRPr lang="cs-CZ" altLang="cs-CZ" sz="2000" b="1" dirty="0">
              <a:solidFill>
                <a:schemeClr val="tx2"/>
              </a:solidFill>
            </a:endParaRPr>
          </a:p>
        </p:txBody>
      </p:sp>
      <p:pic>
        <p:nvPicPr>
          <p:cNvPr id="50180"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7CF62058-7803-4CFB-9AA7-B4C0B2CB7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3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Nadpis 1"/>
          <p:cNvSpPr>
            <a:spLocks noGrp="1"/>
          </p:cNvSpPr>
          <p:nvPr>
            <p:ph type="title"/>
          </p:nvPr>
        </p:nvSpPr>
        <p:spPr/>
        <p:txBody>
          <a:bodyPr/>
          <a:lstStyle/>
          <a:p>
            <a:pPr eaLnBrk="1" hangingPunct="1">
              <a:defRPr/>
            </a:pPr>
            <a:r>
              <a:rPr lang="cs-CZ" altLang="cs-CZ" sz="4000"/>
              <a:t>Chirurgická terapie těžkého </a:t>
            </a:r>
            <a:br>
              <a:rPr lang="cs-CZ" altLang="cs-CZ" sz="4000"/>
            </a:br>
            <a:r>
              <a:rPr lang="cs-CZ" altLang="cs-CZ" sz="4000"/>
              <a:t>stupně OHSS</a:t>
            </a:r>
          </a:p>
        </p:txBody>
      </p:sp>
      <p:sp>
        <p:nvSpPr>
          <p:cNvPr id="3" name="Zástupný symbol pro obsah 2"/>
          <p:cNvSpPr>
            <a:spLocks noGrp="1"/>
          </p:cNvSpPr>
          <p:nvPr>
            <p:ph idx="4294967295"/>
          </p:nvPr>
        </p:nvSpPr>
        <p:spPr>
          <a:xfrm>
            <a:off x="457200" y="1600200"/>
            <a:ext cx="8229600" cy="4997450"/>
          </a:xfrm>
        </p:spPr>
        <p:txBody>
          <a:bodyPr>
            <a:normAutofit/>
          </a:bodyPr>
          <a:lstStyle/>
          <a:p>
            <a:pPr eaLnBrk="1" hangingPunct="1">
              <a:lnSpc>
                <a:spcPct val="80000"/>
              </a:lnSpc>
              <a:defRPr/>
            </a:pPr>
            <a:r>
              <a:rPr lang="cs-CZ" altLang="cs-CZ" sz="2800"/>
              <a:t>aspirace ascitu :</a:t>
            </a:r>
          </a:p>
          <a:p>
            <a:pPr eaLnBrk="1" hangingPunct="1">
              <a:lnSpc>
                <a:spcPct val="80000"/>
              </a:lnSpc>
              <a:buFont typeface="Wingdings" panose="05000000000000000000" pitchFamily="2" charset="2"/>
              <a:buNone/>
              <a:defRPr/>
            </a:pPr>
            <a:r>
              <a:rPr lang="cs-CZ" altLang="cs-CZ" sz="2800"/>
              <a:t>    - výhody: zlepšení symptomů a renálních funkcí,</a:t>
            </a:r>
          </a:p>
          <a:p>
            <a:pPr eaLnBrk="1" hangingPunct="1">
              <a:lnSpc>
                <a:spcPct val="80000"/>
              </a:lnSpc>
              <a:buFont typeface="Wingdings" panose="05000000000000000000" pitchFamily="2" charset="2"/>
              <a:buNone/>
              <a:defRPr/>
            </a:pPr>
            <a:r>
              <a:rPr lang="cs-CZ" altLang="cs-CZ" sz="2800"/>
              <a:t>                      zkrácení délky hospitalizace, zvýšení žilního </a:t>
            </a:r>
          </a:p>
          <a:p>
            <a:pPr eaLnBrk="1" hangingPunct="1">
              <a:lnSpc>
                <a:spcPct val="80000"/>
              </a:lnSpc>
              <a:buFont typeface="Wingdings" panose="05000000000000000000" pitchFamily="2" charset="2"/>
              <a:buNone/>
              <a:defRPr/>
            </a:pPr>
            <a:r>
              <a:rPr lang="cs-CZ" altLang="cs-CZ" sz="2800"/>
              <a:t>                      návratu a srdečního výdeje</a:t>
            </a:r>
          </a:p>
          <a:p>
            <a:pPr eaLnBrk="1" hangingPunct="1">
              <a:lnSpc>
                <a:spcPct val="80000"/>
              </a:lnSpc>
              <a:buFont typeface="Wingdings" panose="05000000000000000000" pitchFamily="2" charset="2"/>
              <a:buNone/>
              <a:defRPr/>
            </a:pPr>
            <a:r>
              <a:rPr lang="cs-CZ" altLang="cs-CZ" sz="2800"/>
              <a:t>    - nevýhody: riziko infekce, rekolekce tekutiny, </a:t>
            </a:r>
          </a:p>
          <a:p>
            <a:pPr eaLnBrk="1" hangingPunct="1">
              <a:lnSpc>
                <a:spcPct val="80000"/>
              </a:lnSpc>
              <a:buClr>
                <a:schemeClr val="tx1"/>
              </a:buClr>
              <a:buFontTx/>
              <a:buNone/>
              <a:defRPr/>
            </a:pPr>
            <a:r>
              <a:rPr lang="cs-CZ" altLang="cs-CZ" sz="2800"/>
              <a:t>                          nutnost opakovaných aspirací</a:t>
            </a:r>
          </a:p>
          <a:p>
            <a:pPr eaLnBrk="1" hangingPunct="1">
              <a:lnSpc>
                <a:spcPct val="80000"/>
              </a:lnSpc>
              <a:buClr>
                <a:schemeClr val="tx1"/>
              </a:buClr>
              <a:buFontTx/>
              <a:buChar char="•"/>
              <a:defRPr/>
            </a:pPr>
            <a:r>
              <a:rPr lang="cs-CZ" altLang="cs-CZ" sz="2800"/>
              <a:t>laparotomická revize: </a:t>
            </a:r>
          </a:p>
          <a:p>
            <a:pPr eaLnBrk="1" hangingPunct="1">
              <a:lnSpc>
                <a:spcPct val="80000"/>
              </a:lnSpc>
              <a:buClr>
                <a:schemeClr val="tx1"/>
              </a:buClr>
              <a:buFontTx/>
              <a:buNone/>
              <a:defRPr/>
            </a:pPr>
            <a:r>
              <a:rPr lang="cs-CZ" altLang="cs-CZ" sz="2800"/>
              <a:t>    - krvácení, torze nebo ruptura ovariálních cyst,    </a:t>
            </a:r>
          </a:p>
          <a:p>
            <a:pPr eaLnBrk="1" hangingPunct="1">
              <a:lnSpc>
                <a:spcPct val="80000"/>
              </a:lnSpc>
              <a:buFont typeface="Wingdings" panose="05000000000000000000" pitchFamily="2" charset="2"/>
              <a:buNone/>
              <a:defRPr/>
            </a:pPr>
            <a:r>
              <a:rPr lang="cs-CZ" altLang="cs-CZ" sz="2800"/>
              <a:t>      ektopická gravidita</a:t>
            </a:r>
          </a:p>
          <a:p>
            <a:pPr eaLnBrk="1" hangingPunct="1">
              <a:lnSpc>
                <a:spcPct val="80000"/>
              </a:lnSpc>
              <a:buFont typeface="Wingdings" panose="05000000000000000000" pitchFamily="2" charset="2"/>
              <a:buNone/>
              <a:defRPr/>
            </a:pPr>
            <a:r>
              <a:rPr lang="cs-CZ" altLang="cs-CZ" sz="2300"/>
              <a:t>       </a:t>
            </a:r>
          </a:p>
          <a:p>
            <a:pPr eaLnBrk="1" hangingPunct="1">
              <a:lnSpc>
                <a:spcPct val="80000"/>
              </a:lnSpc>
              <a:buFont typeface="Wingdings" panose="05000000000000000000" pitchFamily="2" charset="2"/>
              <a:buNone/>
              <a:defRPr/>
            </a:pPr>
            <a:endParaRPr lang="cs-CZ" altLang="cs-CZ" sz="2300"/>
          </a:p>
        </p:txBody>
      </p:sp>
      <p:pic>
        <p:nvPicPr>
          <p:cNvPr id="5120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07734C2D-24BE-4FB7-8DEE-6666588FC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0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Nadpis 1"/>
          <p:cNvSpPr>
            <a:spLocks noGrp="1"/>
          </p:cNvSpPr>
          <p:nvPr>
            <p:ph type="title" idx="4294967295"/>
          </p:nvPr>
        </p:nvSpPr>
        <p:spPr/>
        <p:txBody>
          <a:bodyPr/>
          <a:lstStyle/>
          <a:p>
            <a:pPr eaLnBrk="1" hangingPunct="1">
              <a:defRPr/>
            </a:pPr>
            <a:r>
              <a:rPr lang="cs-CZ" altLang="cs-CZ" sz="4000"/>
              <a:t>Závěr</a:t>
            </a:r>
          </a:p>
        </p:txBody>
      </p:sp>
      <p:sp>
        <p:nvSpPr>
          <p:cNvPr id="3" name="Zástupný symbol pro obsah 2"/>
          <p:cNvSpPr>
            <a:spLocks noGrp="1"/>
          </p:cNvSpPr>
          <p:nvPr>
            <p:ph idx="4294967295"/>
          </p:nvPr>
        </p:nvSpPr>
        <p:spPr>
          <a:xfrm>
            <a:off x="250825" y="1196975"/>
            <a:ext cx="8642350" cy="5661025"/>
          </a:xfrm>
        </p:spPr>
        <p:txBody>
          <a:bodyPr>
            <a:normAutofit/>
          </a:bodyPr>
          <a:lstStyle/>
          <a:p>
            <a:pPr eaLnBrk="1" hangingPunct="1">
              <a:lnSpc>
                <a:spcPct val="80000"/>
              </a:lnSpc>
              <a:buFont typeface="Wingdings" panose="05000000000000000000" pitchFamily="2" charset="2"/>
              <a:buNone/>
              <a:defRPr/>
            </a:pPr>
            <a:endParaRPr lang="cs-CZ" altLang="cs-CZ" sz="2700" dirty="0"/>
          </a:p>
          <a:p>
            <a:pPr eaLnBrk="1" hangingPunct="1">
              <a:buClr>
                <a:schemeClr val="tx1"/>
              </a:buClr>
              <a:buFont typeface="Wingdings" panose="05000000000000000000" pitchFamily="2" charset="2"/>
              <a:buNone/>
              <a:defRPr/>
            </a:pPr>
            <a:r>
              <a:rPr lang="cs-CZ" altLang="cs-CZ" dirty="0" err="1"/>
              <a:t>iatrogenní</a:t>
            </a:r>
            <a:r>
              <a:rPr lang="cs-CZ" altLang="cs-CZ" dirty="0"/>
              <a:t> komplikace metod umělého oplodnění,  jejíž léčba vyžaduje mezioborovou spolupráci gynekologa a </a:t>
            </a:r>
            <a:r>
              <a:rPr lang="cs-CZ" altLang="cs-CZ" dirty="0" err="1"/>
              <a:t>intenzivisty</a:t>
            </a:r>
            <a:r>
              <a:rPr lang="cs-CZ" altLang="cs-CZ" dirty="0"/>
              <a:t>, příp. hematologa.</a:t>
            </a:r>
          </a:p>
          <a:p>
            <a:pPr eaLnBrk="1" hangingPunct="1">
              <a:buClr>
                <a:schemeClr val="tx1"/>
              </a:buClr>
              <a:buFont typeface="Wingdings" panose="05000000000000000000" pitchFamily="2" charset="2"/>
              <a:buNone/>
              <a:defRPr/>
            </a:pPr>
            <a:r>
              <a:rPr lang="cs-CZ" altLang="cs-CZ" dirty="0"/>
              <a:t>CAVE!!!: mladá pacientka na UP  s dušností, trombózou někdy v </a:t>
            </a:r>
            <a:r>
              <a:rPr lang="cs-CZ" altLang="cs-CZ" dirty="0" err="1"/>
              <a:t>bizardních</a:t>
            </a:r>
            <a:r>
              <a:rPr lang="cs-CZ" altLang="cs-CZ" dirty="0"/>
              <a:t> lokalizacích, ascitem, </a:t>
            </a:r>
            <a:r>
              <a:rPr lang="cs-CZ" altLang="cs-CZ" dirty="0" err="1"/>
              <a:t>fluidothoraxem</a:t>
            </a:r>
            <a:r>
              <a:rPr lang="cs-CZ" altLang="cs-CZ" dirty="0"/>
              <a:t>, metabolickým rozvratem…. dárkyně nebo žena urputně toužící po graviditě, která nepřizná léčbu v CAR.</a:t>
            </a:r>
          </a:p>
          <a:p>
            <a:pPr eaLnBrk="1" hangingPunct="1">
              <a:buFont typeface="Wingdings" panose="05000000000000000000" pitchFamily="2" charset="2"/>
              <a:buNone/>
              <a:defRPr/>
            </a:pPr>
            <a:endParaRPr lang="cs-CZ" altLang="cs-CZ" sz="2700" dirty="0"/>
          </a:p>
          <a:p>
            <a:pPr eaLnBrk="1" hangingPunct="1">
              <a:buFont typeface="Wingdings" panose="05000000000000000000" pitchFamily="2" charset="2"/>
              <a:buNone/>
              <a:defRPr/>
            </a:pPr>
            <a:endParaRPr lang="cs-CZ" altLang="cs-CZ" sz="2700" dirty="0"/>
          </a:p>
        </p:txBody>
      </p:sp>
      <p:pic>
        <p:nvPicPr>
          <p:cNvPr id="5222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700E472D-FA13-4FF9-AEE5-CB029C456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3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p:txBody>
          <a:bodyPr/>
          <a:lstStyle/>
          <a:p>
            <a:pPr eaLnBrk="1" hangingPunct="1">
              <a:defRPr/>
            </a:pPr>
            <a:r>
              <a:rPr lang="cs-CZ" altLang="cs-CZ"/>
              <a:t>Osnova</a:t>
            </a:r>
          </a:p>
        </p:txBody>
      </p:sp>
      <p:sp>
        <p:nvSpPr>
          <p:cNvPr id="815107" name="Rectangle 3"/>
          <p:cNvSpPr>
            <a:spLocks noGrp="1" noChangeArrowheads="1"/>
          </p:cNvSpPr>
          <p:nvPr>
            <p:ph type="body" idx="1"/>
          </p:nvPr>
        </p:nvSpPr>
        <p:spPr/>
        <p:txBody>
          <a:bodyPr/>
          <a:lstStyle/>
          <a:p>
            <a:pPr eaLnBrk="1" hangingPunct="1">
              <a:defRPr/>
            </a:pPr>
            <a:r>
              <a:rPr lang="cs-CZ" altLang="cs-CZ" dirty="0" err="1"/>
              <a:t>peripartální</a:t>
            </a:r>
            <a:r>
              <a:rPr lang="cs-CZ" altLang="cs-CZ" dirty="0"/>
              <a:t> mortalita</a:t>
            </a:r>
          </a:p>
          <a:p>
            <a:pPr eaLnBrk="1" hangingPunct="1">
              <a:defRPr/>
            </a:pPr>
            <a:r>
              <a:rPr lang="cs-CZ" altLang="cs-CZ" dirty="0"/>
              <a:t>fyziologické změny v těhotenství</a:t>
            </a:r>
          </a:p>
          <a:p>
            <a:pPr eaLnBrk="1" hangingPunct="1">
              <a:defRPr/>
            </a:pPr>
            <a:r>
              <a:rPr lang="cs-CZ" altLang="cs-CZ" dirty="0"/>
              <a:t>OHSS</a:t>
            </a:r>
          </a:p>
          <a:p>
            <a:pPr eaLnBrk="1" hangingPunct="1">
              <a:defRPr/>
            </a:pPr>
            <a:r>
              <a:rPr lang="cs-CZ" altLang="cs-CZ" sz="4400" dirty="0">
                <a:solidFill>
                  <a:srgbClr val="FFFFFF"/>
                </a:solidFill>
              </a:rPr>
              <a:t>preeklampsie, eklampsie </a:t>
            </a:r>
          </a:p>
          <a:p>
            <a:pPr eaLnBrk="1" hangingPunct="1">
              <a:defRPr/>
            </a:pPr>
            <a:r>
              <a:rPr lang="cs-CZ" altLang="cs-CZ" sz="3600" dirty="0"/>
              <a:t>HELLP </a:t>
            </a:r>
            <a:r>
              <a:rPr lang="cs-CZ" altLang="cs-CZ" sz="3600" dirty="0" err="1"/>
              <a:t>sy</a:t>
            </a:r>
            <a:endParaRPr lang="cs-CZ" altLang="cs-CZ" sz="3600" dirty="0"/>
          </a:p>
          <a:p>
            <a:pPr eaLnBrk="1" hangingPunct="1">
              <a:defRPr/>
            </a:pPr>
            <a:r>
              <a:rPr lang="cs-CZ" altLang="cs-CZ" dirty="0"/>
              <a:t>TEN a prevence</a:t>
            </a:r>
          </a:p>
          <a:p>
            <a:pPr eaLnBrk="1" hangingPunct="1">
              <a:buFont typeface="Wingdings" panose="05000000000000000000" pitchFamily="2" charset="2"/>
              <a:buNone/>
              <a:defRPr/>
            </a:pPr>
            <a:endParaRPr lang="cs-CZ" altLang="cs-CZ" dirty="0"/>
          </a:p>
          <a:p>
            <a:pPr eaLnBrk="1" hangingPunct="1">
              <a:defRPr/>
            </a:pPr>
            <a:endParaRPr lang="cs-CZ" altLang="cs-CZ" dirty="0"/>
          </a:p>
        </p:txBody>
      </p:sp>
      <p:pic>
        <p:nvPicPr>
          <p:cNvPr id="5325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44D2BD8-64DB-4E64-BACD-E9DF2E82A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685800" y="152400"/>
            <a:ext cx="7772400" cy="1143000"/>
          </a:xfrm>
        </p:spPr>
        <p:txBody>
          <a:bodyPr/>
          <a:lstStyle/>
          <a:p>
            <a:pPr eaLnBrk="1" hangingPunct="1">
              <a:defRPr/>
            </a:pPr>
            <a:r>
              <a:rPr lang="cs-CZ" altLang="cs-CZ" sz="4000" dirty="0">
                <a:solidFill>
                  <a:srgbClr val="FF0000"/>
                </a:solidFill>
                <a:latin typeface="Arial" pitchFamily="34" charset="0"/>
              </a:rPr>
              <a:t>Preeklampsie - definice</a:t>
            </a:r>
          </a:p>
        </p:txBody>
      </p:sp>
      <p:sp>
        <p:nvSpPr>
          <p:cNvPr id="502787" name="Rectangle 3"/>
          <p:cNvSpPr>
            <a:spLocks noGrp="1" noChangeArrowheads="1"/>
          </p:cNvSpPr>
          <p:nvPr>
            <p:ph type="body" idx="1"/>
          </p:nvPr>
        </p:nvSpPr>
        <p:spPr>
          <a:xfrm>
            <a:off x="609600" y="2514600"/>
            <a:ext cx="7772400" cy="2667000"/>
          </a:xfrm>
        </p:spPr>
        <p:txBody>
          <a:bodyPr/>
          <a:lstStyle/>
          <a:p>
            <a:pPr eaLnBrk="1" hangingPunct="1">
              <a:buClr>
                <a:srgbClr val="FFFF00"/>
              </a:buClr>
              <a:buSzPct val="160000"/>
              <a:defRPr/>
            </a:pPr>
            <a:r>
              <a:rPr lang="cs-CZ" altLang="cs-CZ" sz="2800" b="1" dirty="0">
                <a:cs typeface="Calibri" panose="020F0502020204030204" pitchFamily="34" charset="0"/>
              </a:rPr>
              <a:t>těhotenstvím podmíněná </a:t>
            </a:r>
            <a:r>
              <a:rPr lang="cs-CZ" altLang="cs-CZ" sz="2800" b="1" dirty="0">
                <a:solidFill>
                  <a:srgbClr val="FFFF00"/>
                </a:solidFill>
                <a:cs typeface="Calibri" panose="020F0502020204030204" pitchFamily="34" charset="0"/>
              </a:rPr>
              <a:t>hypertenze s proteinurií</a:t>
            </a:r>
            <a:r>
              <a:rPr lang="cs-CZ" altLang="cs-CZ" sz="2800" b="1" dirty="0">
                <a:cs typeface="Calibri" panose="020F0502020204030204" pitchFamily="34" charset="0"/>
              </a:rPr>
              <a:t> a případně edémy </a:t>
            </a:r>
            <a:r>
              <a:rPr lang="cs-CZ" altLang="cs-CZ" sz="2800" b="1" dirty="0">
                <a:solidFill>
                  <a:srgbClr val="FFFF00"/>
                </a:solidFill>
                <a:cs typeface="Calibri" panose="020F0502020204030204" pitchFamily="34" charset="0"/>
              </a:rPr>
              <a:t>po 20. týdnu gravidity</a:t>
            </a:r>
          </a:p>
          <a:p>
            <a:pPr eaLnBrk="1" hangingPunct="1">
              <a:buFont typeface="Wingdings" panose="05000000000000000000" pitchFamily="2" charset="2"/>
              <a:buNone/>
              <a:defRPr/>
            </a:pPr>
            <a:endParaRPr lang="cs-CZ" altLang="cs-CZ" sz="2800" b="1" dirty="0">
              <a:cs typeface="Calibri" panose="020F0502020204030204" pitchFamily="34" charset="0"/>
            </a:endParaRPr>
          </a:p>
          <a:p>
            <a:pPr eaLnBrk="1" hangingPunct="1">
              <a:buClr>
                <a:srgbClr val="FFFF00"/>
              </a:buClr>
              <a:buSzPct val="160000"/>
              <a:defRPr/>
            </a:pPr>
            <a:r>
              <a:rPr lang="cs-CZ" altLang="cs-CZ" sz="2800" b="1" dirty="0">
                <a:cs typeface="Calibri" panose="020F0502020204030204" pitchFamily="34" charset="0"/>
              </a:rPr>
              <a:t>před 20. týdnem gravidity vzácně - </a:t>
            </a:r>
            <a:r>
              <a:rPr lang="cs-CZ" altLang="cs-CZ" sz="2800" b="1" dirty="0" err="1">
                <a:cs typeface="Calibri" panose="020F0502020204030204" pitchFamily="34" charset="0"/>
              </a:rPr>
              <a:t>hydatiformní</a:t>
            </a:r>
            <a:r>
              <a:rPr lang="cs-CZ" altLang="cs-CZ" sz="2800" b="1" dirty="0">
                <a:cs typeface="Calibri" panose="020F0502020204030204" pitchFamily="34" charset="0"/>
              </a:rPr>
              <a:t> mola, neimunologický hydrops plodu</a:t>
            </a:r>
          </a:p>
          <a:p>
            <a:pPr eaLnBrk="1" hangingPunct="1">
              <a:defRPr/>
            </a:pPr>
            <a:endParaRPr lang="cs-CZ" altLang="cs-CZ" sz="2800" b="1" dirty="0">
              <a:latin typeface="Arial" pitchFamily="34" charset="0"/>
            </a:endParaRPr>
          </a:p>
        </p:txBody>
      </p:sp>
      <p:pic>
        <p:nvPicPr>
          <p:cNvPr id="5427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6BB7BAA-598D-4A34-BF6B-E456E7E1A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98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457200" y="277813"/>
            <a:ext cx="8229600" cy="806450"/>
          </a:xfrm>
        </p:spPr>
        <p:txBody>
          <a:bodyPr/>
          <a:lstStyle/>
          <a:p>
            <a:pPr eaLnBrk="1" hangingPunct="1">
              <a:defRPr/>
            </a:pPr>
            <a:r>
              <a:rPr lang="cs-CZ" altLang="cs-CZ" sz="4000" dirty="0">
                <a:solidFill>
                  <a:srgbClr val="FF0000"/>
                </a:solidFill>
                <a:latin typeface="Arial" pitchFamily="34" charset="0"/>
              </a:rPr>
              <a:t>Preeklampsie - epidemiologie</a:t>
            </a:r>
          </a:p>
        </p:txBody>
      </p:sp>
      <p:sp>
        <p:nvSpPr>
          <p:cNvPr id="503811" name="Rectangle 3"/>
          <p:cNvSpPr>
            <a:spLocks noGrp="1" noChangeArrowheads="1"/>
          </p:cNvSpPr>
          <p:nvPr>
            <p:ph type="body" idx="1"/>
          </p:nvPr>
        </p:nvSpPr>
        <p:spPr>
          <a:xfrm>
            <a:off x="457200" y="1852613"/>
            <a:ext cx="8229600" cy="4025900"/>
          </a:xfrm>
        </p:spPr>
        <p:txBody>
          <a:bodyPr/>
          <a:lstStyle/>
          <a:p>
            <a:pPr eaLnBrk="1" hangingPunct="1">
              <a:buClr>
                <a:srgbClr val="FFFF00"/>
              </a:buClr>
              <a:buSzPct val="160000"/>
              <a:defRPr/>
            </a:pPr>
            <a:r>
              <a:rPr lang="cs-CZ" altLang="cs-CZ" b="1" dirty="0">
                <a:latin typeface="Arial" pitchFamily="34" charset="0"/>
              </a:rPr>
              <a:t>Incidence:  4 až 8 %</a:t>
            </a:r>
          </a:p>
          <a:p>
            <a:pPr eaLnBrk="1" hangingPunct="1">
              <a:buFont typeface="Wingdings" panose="05000000000000000000" pitchFamily="2" charset="2"/>
              <a:buNone/>
              <a:defRPr/>
            </a:pPr>
            <a:endParaRPr lang="cs-CZ" altLang="cs-CZ" b="1" dirty="0">
              <a:latin typeface="Arial" pitchFamily="34" charset="0"/>
            </a:endParaRPr>
          </a:p>
          <a:p>
            <a:pPr eaLnBrk="1" hangingPunct="1">
              <a:buClr>
                <a:srgbClr val="FFFF00"/>
              </a:buClr>
              <a:buSzPct val="160000"/>
              <a:defRPr/>
            </a:pPr>
            <a:r>
              <a:rPr lang="cs-CZ" altLang="cs-CZ" b="1" u="sng" dirty="0">
                <a:latin typeface="Arial" pitchFamily="34" charset="0"/>
              </a:rPr>
              <a:t>Perinatální </a:t>
            </a:r>
            <a:r>
              <a:rPr lang="cs-CZ" altLang="cs-CZ" b="1" dirty="0">
                <a:latin typeface="Arial" pitchFamily="34" charset="0"/>
              </a:rPr>
              <a:t>mortalita: 4 až 28 ‰ (2005 - 3,8 ‰)</a:t>
            </a:r>
          </a:p>
          <a:p>
            <a:pPr eaLnBrk="1" hangingPunct="1">
              <a:buFont typeface="Wingdings" panose="05000000000000000000" pitchFamily="2" charset="2"/>
              <a:buNone/>
              <a:defRPr/>
            </a:pPr>
            <a:endParaRPr lang="cs-CZ" altLang="cs-CZ" b="1" dirty="0">
              <a:latin typeface="Arial" pitchFamily="34" charset="0"/>
            </a:endParaRPr>
          </a:p>
          <a:p>
            <a:pPr eaLnBrk="1" hangingPunct="1">
              <a:buClr>
                <a:srgbClr val="FFFF00"/>
              </a:buClr>
              <a:buSzPct val="160000"/>
              <a:defRPr/>
            </a:pPr>
            <a:r>
              <a:rPr lang="cs-CZ" altLang="cs-CZ" b="1" u="sng" dirty="0" err="1">
                <a:latin typeface="Arial" pitchFamily="34" charset="0"/>
              </a:rPr>
              <a:t>Prematurita</a:t>
            </a:r>
            <a:r>
              <a:rPr lang="cs-CZ" altLang="cs-CZ" b="1" dirty="0">
                <a:latin typeface="Arial" pitchFamily="34" charset="0"/>
              </a:rPr>
              <a:t>: 15 až 40 % (2005 - 6,1 %)</a:t>
            </a:r>
          </a:p>
          <a:p>
            <a:pPr eaLnBrk="1" hangingPunct="1">
              <a:defRPr/>
            </a:pPr>
            <a:endParaRPr lang="cs-CZ" altLang="cs-CZ" b="1" dirty="0">
              <a:latin typeface="Arial" pitchFamily="34" charset="0"/>
            </a:endParaRPr>
          </a:p>
        </p:txBody>
      </p:sp>
      <p:pic>
        <p:nvPicPr>
          <p:cNvPr id="5530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B107B5B-0471-44F4-AAED-287E78E0B9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457200" y="277813"/>
            <a:ext cx="8229600" cy="739775"/>
          </a:xfrm>
        </p:spPr>
        <p:txBody>
          <a:bodyPr/>
          <a:lstStyle/>
          <a:p>
            <a:pPr eaLnBrk="1" hangingPunct="1">
              <a:defRPr/>
            </a:pPr>
            <a:r>
              <a:rPr lang="cs-CZ" altLang="cs-CZ" sz="4000">
                <a:solidFill>
                  <a:srgbClr val="FF0000"/>
                </a:solidFill>
                <a:latin typeface="Arial" pitchFamily="34" charset="0"/>
              </a:rPr>
              <a:t>Diagnostická kritéria</a:t>
            </a:r>
          </a:p>
        </p:txBody>
      </p:sp>
      <p:sp>
        <p:nvSpPr>
          <p:cNvPr id="504835" name="Rectangle 3"/>
          <p:cNvSpPr>
            <a:spLocks noGrp="1" noChangeArrowheads="1"/>
          </p:cNvSpPr>
          <p:nvPr>
            <p:ph type="body" sz="half" idx="1"/>
          </p:nvPr>
        </p:nvSpPr>
        <p:spPr>
          <a:xfrm>
            <a:off x="457200" y="1600200"/>
            <a:ext cx="4033838" cy="4530725"/>
          </a:xfrm>
        </p:spPr>
        <p:txBody>
          <a:bodyPr/>
          <a:lstStyle/>
          <a:p>
            <a:pPr eaLnBrk="1" hangingPunct="1">
              <a:buClr>
                <a:srgbClr val="FFFF00"/>
              </a:buClr>
              <a:buSzPct val="140000"/>
              <a:defRPr/>
            </a:pPr>
            <a:r>
              <a:rPr lang="cs-CZ" altLang="cs-CZ" sz="2400">
                <a:solidFill>
                  <a:srgbClr val="FFFF00"/>
                </a:solidFill>
                <a:latin typeface="Arial" pitchFamily="34" charset="0"/>
              </a:rPr>
              <a:t>hypertenze</a:t>
            </a:r>
          </a:p>
          <a:p>
            <a:pPr eaLnBrk="1" hangingPunct="1">
              <a:buClr>
                <a:srgbClr val="FFFF00"/>
              </a:buClr>
              <a:buSzPct val="140000"/>
              <a:defRPr/>
            </a:pPr>
            <a:r>
              <a:rPr lang="cs-CZ" altLang="cs-CZ" sz="2400">
                <a:solidFill>
                  <a:srgbClr val="FFFF00"/>
                </a:solidFill>
                <a:latin typeface="Arial" pitchFamily="34" charset="0"/>
              </a:rPr>
              <a:t>proteinurie</a:t>
            </a:r>
          </a:p>
          <a:p>
            <a:pPr eaLnBrk="1" hangingPunct="1">
              <a:buClr>
                <a:srgbClr val="FFFF00"/>
              </a:buClr>
              <a:buSzPct val="140000"/>
              <a:defRPr/>
            </a:pPr>
            <a:r>
              <a:rPr lang="cs-CZ" altLang="cs-CZ" sz="2400">
                <a:solidFill>
                  <a:srgbClr val="FFFF00"/>
                </a:solidFill>
                <a:latin typeface="Arial" pitchFamily="34" charset="0"/>
              </a:rPr>
              <a:t>edémy</a:t>
            </a:r>
          </a:p>
          <a:p>
            <a:pPr eaLnBrk="1" hangingPunct="1">
              <a:buClr>
                <a:srgbClr val="FFFF00"/>
              </a:buClr>
              <a:buSzPct val="140000"/>
              <a:defRPr/>
            </a:pPr>
            <a:r>
              <a:rPr lang="cs-CZ" altLang="cs-CZ" sz="2400">
                <a:latin typeface="Arial" pitchFamily="34" charset="0"/>
              </a:rPr>
              <a:t>přírůstek hmotnosti</a:t>
            </a:r>
          </a:p>
          <a:p>
            <a:pPr eaLnBrk="1" hangingPunct="1">
              <a:buClr>
                <a:srgbClr val="FFFF00"/>
              </a:buClr>
              <a:buSzPct val="140000"/>
              <a:defRPr/>
            </a:pPr>
            <a:r>
              <a:rPr lang="cs-CZ" altLang="cs-CZ" sz="2400">
                <a:solidFill>
                  <a:srgbClr val="FFFF00"/>
                </a:solidFill>
                <a:latin typeface="Arial" pitchFamily="34" charset="0"/>
              </a:rPr>
              <a:t>cefalea</a:t>
            </a:r>
          </a:p>
          <a:p>
            <a:pPr eaLnBrk="1" hangingPunct="1">
              <a:buClr>
                <a:srgbClr val="FFFF00"/>
              </a:buClr>
              <a:buSzPct val="140000"/>
              <a:defRPr/>
            </a:pPr>
            <a:r>
              <a:rPr lang="cs-CZ" altLang="cs-CZ" sz="2400">
                <a:solidFill>
                  <a:srgbClr val="FFFF00"/>
                </a:solidFill>
                <a:latin typeface="Arial" pitchFamily="34" charset="0"/>
              </a:rPr>
              <a:t>poruchy vizu</a:t>
            </a:r>
          </a:p>
          <a:p>
            <a:pPr eaLnBrk="1" hangingPunct="1">
              <a:defRPr/>
            </a:pPr>
            <a:endParaRPr lang="cs-CZ" altLang="cs-CZ" sz="2400">
              <a:latin typeface="Arial" pitchFamily="34" charset="0"/>
            </a:endParaRPr>
          </a:p>
          <a:p>
            <a:pPr eaLnBrk="1" hangingPunct="1">
              <a:defRPr/>
            </a:pPr>
            <a:endParaRPr lang="cs-CZ" altLang="cs-CZ" sz="2400"/>
          </a:p>
        </p:txBody>
      </p:sp>
      <p:sp>
        <p:nvSpPr>
          <p:cNvPr id="504836" name="Rectangle 4"/>
          <p:cNvSpPr>
            <a:spLocks noGrp="1" noChangeArrowheads="1"/>
          </p:cNvSpPr>
          <p:nvPr>
            <p:ph type="body" sz="half" idx="2"/>
          </p:nvPr>
        </p:nvSpPr>
        <p:spPr>
          <a:xfrm>
            <a:off x="4652963" y="1600200"/>
            <a:ext cx="4033837" cy="4530725"/>
          </a:xfrm>
        </p:spPr>
        <p:txBody>
          <a:bodyPr/>
          <a:lstStyle/>
          <a:p>
            <a:pPr eaLnBrk="1" hangingPunct="1">
              <a:buClr>
                <a:srgbClr val="FFFF00"/>
              </a:buClr>
              <a:buSzPct val="140000"/>
              <a:defRPr/>
            </a:pPr>
            <a:r>
              <a:rPr lang="cs-CZ" altLang="cs-CZ" sz="2400">
                <a:solidFill>
                  <a:srgbClr val="FFFF00"/>
                </a:solidFill>
                <a:latin typeface="Arial" pitchFamily="34" charset="0"/>
              </a:rPr>
              <a:t>epigastrická bolest</a:t>
            </a:r>
          </a:p>
          <a:p>
            <a:pPr eaLnBrk="1" hangingPunct="1">
              <a:buClr>
                <a:srgbClr val="FFFF00"/>
              </a:buClr>
              <a:buSzPct val="140000"/>
              <a:defRPr/>
            </a:pPr>
            <a:r>
              <a:rPr lang="cs-CZ" altLang="cs-CZ" sz="2400">
                <a:latin typeface="Arial" pitchFamily="34" charset="0"/>
              </a:rPr>
              <a:t>nauzea, zvracení</a:t>
            </a:r>
          </a:p>
          <a:p>
            <a:pPr eaLnBrk="1" hangingPunct="1">
              <a:buClr>
                <a:srgbClr val="FFFF00"/>
              </a:buClr>
              <a:buSzPct val="140000"/>
              <a:defRPr/>
            </a:pPr>
            <a:r>
              <a:rPr lang="cs-CZ" altLang="cs-CZ" sz="2400">
                <a:latin typeface="Arial" pitchFamily="34" charset="0"/>
              </a:rPr>
              <a:t>oligurie</a:t>
            </a:r>
          </a:p>
          <a:p>
            <a:pPr eaLnBrk="1" hangingPunct="1">
              <a:buClr>
                <a:srgbClr val="FFFF00"/>
              </a:buClr>
              <a:buSzPct val="140000"/>
              <a:defRPr/>
            </a:pPr>
            <a:r>
              <a:rPr lang="cs-CZ" altLang="cs-CZ" sz="2400">
                <a:latin typeface="Arial" pitchFamily="34" charset="0"/>
              </a:rPr>
              <a:t>edém plic</a:t>
            </a:r>
          </a:p>
          <a:p>
            <a:pPr eaLnBrk="1" hangingPunct="1">
              <a:buClr>
                <a:srgbClr val="FFFF00"/>
              </a:buClr>
              <a:buSzPct val="140000"/>
              <a:defRPr/>
            </a:pPr>
            <a:r>
              <a:rPr lang="cs-CZ" altLang="cs-CZ" sz="2400">
                <a:latin typeface="Arial" pitchFamily="34" charset="0"/>
              </a:rPr>
              <a:t>cyanóza</a:t>
            </a:r>
          </a:p>
        </p:txBody>
      </p:sp>
      <p:pic>
        <p:nvPicPr>
          <p:cNvPr id="56325"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6C6D8F0-BD22-40F3-9C4E-A88AAB5EC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2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04800" y="381000"/>
            <a:ext cx="8229600" cy="762000"/>
          </a:xfrm>
        </p:spPr>
        <p:txBody>
          <a:bodyPr/>
          <a:lstStyle/>
          <a:p>
            <a:pPr eaLnBrk="1" hangingPunct="1">
              <a:defRPr/>
            </a:pPr>
            <a:r>
              <a:rPr lang="cs-CZ" altLang="cs-CZ" sz="3600">
                <a:solidFill>
                  <a:srgbClr val="FF0000"/>
                </a:solidFill>
                <a:latin typeface="Arial" pitchFamily="34" charset="0"/>
              </a:rPr>
              <a:t>Laboratorní ukazatele</a:t>
            </a:r>
          </a:p>
        </p:txBody>
      </p:sp>
      <p:sp>
        <p:nvSpPr>
          <p:cNvPr id="505859" name="Rectangle 3"/>
          <p:cNvSpPr>
            <a:spLocks noGrp="1" noChangeArrowheads="1"/>
          </p:cNvSpPr>
          <p:nvPr>
            <p:ph type="body" idx="1"/>
          </p:nvPr>
        </p:nvSpPr>
        <p:spPr/>
        <p:txBody>
          <a:bodyPr/>
          <a:lstStyle/>
          <a:p>
            <a:pPr eaLnBrk="1" hangingPunct="1">
              <a:buClr>
                <a:srgbClr val="FFFF00"/>
              </a:buClr>
              <a:buSzPct val="140000"/>
              <a:defRPr/>
            </a:pPr>
            <a:r>
              <a:rPr lang="cs-CZ" altLang="cs-CZ" sz="2400" b="1" dirty="0">
                <a:solidFill>
                  <a:srgbClr val="FFFF00"/>
                </a:solidFill>
                <a:latin typeface="Arial" pitchFamily="34" charset="0"/>
              </a:rPr>
              <a:t>Kyselina močová</a:t>
            </a:r>
          </a:p>
          <a:p>
            <a:pPr eaLnBrk="1" hangingPunct="1">
              <a:buClr>
                <a:srgbClr val="FFFF00"/>
              </a:buClr>
              <a:buSzPct val="140000"/>
              <a:defRPr/>
            </a:pPr>
            <a:r>
              <a:rPr lang="cs-CZ" altLang="cs-CZ" sz="2400" b="1" dirty="0">
                <a:latin typeface="Arial" pitchFamily="34" charset="0"/>
              </a:rPr>
              <a:t>Kreatinin</a:t>
            </a:r>
          </a:p>
          <a:p>
            <a:pPr eaLnBrk="1" hangingPunct="1">
              <a:buClr>
                <a:srgbClr val="FFFF00"/>
              </a:buClr>
              <a:buSzPct val="140000"/>
              <a:defRPr/>
            </a:pPr>
            <a:r>
              <a:rPr lang="cs-CZ" altLang="cs-CZ" sz="2400" b="1" dirty="0">
                <a:latin typeface="Arial" pitchFamily="34" charset="0"/>
              </a:rPr>
              <a:t>Albumin/globulin</a:t>
            </a:r>
          </a:p>
          <a:p>
            <a:pPr eaLnBrk="1" hangingPunct="1">
              <a:buClr>
                <a:srgbClr val="FFFF00"/>
              </a:buClr>
              <a:buSzPct val="140000"/>
              <a:defRPr/>
            </a:pPr>
            <a:r>
              <a:rPr lang="cs-CZ" altLang="cs-CZ" sz="2400" b="1" dirty="0" err="1">
                <a:solidFill>
                  <a:srgbClr val="FFFF00"/>
                </a:solidFill>
                <a:latin typeface="Arial" pitchFamily="34" charset="0"/>
              </a:rPr>
              <a:t>Aminotransferázy</a:t>
            </a:r>
            <a:endParaRPr lang="cs-CZ" altLang="cs-CZ" sz="2400" b="1" dirty="0">
              <a:solidFill>
                <a:srgbClr val="FFFF00"/>
              </a:solidFill>
              <a:latin typeface="Arial" pitchFamily="34" charset="0"/>
            </a:endParaRPr>
          </a:p>
          <a:p>
            <a:pPr eaLnBrk="1" hangingPunct="1">
              <a:buClr>
                <a:srgbClr val="FFFF00"/>
              </a:buClr>
              <a:buSzPct val="140000"/>
              <a:defRPr/>
            </a:pPr>
            <a:r>
              <a:rPr lang="cs-CZ" altLang="cs-CZ" sz="2400" b="1" dirty="0">
                <a:latin typeface="Arial" pitchFamily="34" charset="0"/>
              </a:rPr>
              <a:t>Hemoglobin/hematokrit</a:t>
            </a:r>
          </a:p>
          <a:p>
            <a:pPr eaLnBrk="1" hangingPunct="1">
              <a:buClr>
                <a:srgbClr val="FFFF00"/>
              </a:buClr>
              <a:buSzPct val="140000"/>
              <a:defRPr/>
            </a:pPr>
            <a:r>
              <a:rPr lang="cs-CZ" altLang="cs-CZ" sz="2400" b="1" dirty="0">
                <a:solidFill>
                  <a:srgbClr val="FFFF00"/>
                </a:solidFill>
                <a:latin typeface="Arial" pitchFamily="34" charset="0"/>
              </a:rPr>
              <a:t>Trombocyty</a:t>
            </a:r>
          </a:p>
          <a:p>
            <a:pPr eaLnBrk="1" hangingPunct="1">
              <a:buClr>
                <a:srgbClr val="FFFF00"/>
              </a:buClr>
              <a:buSzPct val="140000"/>
              <a:defRPr/>
            </a:pPr>
            <a:r>
              <a:rPr lang="cs-CZ" altLang="cs-CZ" sz="2400" b="1" dirty="0">
                <a:solidFill>
                  <a:srgbClr val="FFFF00"/>
                </a:solidFill>
                <a:latin typeface="Arial" pitchFamily="34" charset="0"/>
              </a:rPr>
              <a:t>Imunologické </a:t>
            </a:r>
            <a:r>
              <a:rPr lang="cs-CZ" altLang="cs-CZ" sz="2400" b="1" dirty="0" err="1">
                <a:solidFill>
                  <a:srgbClr val="FFFF00"/>
                </a:solidFill>
                <a:latin typeface="Arial" pitchFamily="34" charset="0"/>
              </a:rPr>
              <a:t>markery</a:t>
            </a:r>
            <a:r>
              <a:rPr lang="cs-CZ" altLang="cs-CZ" sz="2400" b="1" dirty="0">
                <a:solidFill>
                  <a:srgbClr val="FFFF00"/>
                </a:solidFill>
                <a:latin typeface="Arial" pitchFamily="34" charset="0"/>
              </a:rPr>
              <a:t> </a:t>
            </a:r>
          </a:p>
          <a:p>
            <a:pPr eaLnBrk="1" hangingPunct="1">
              <a:defRPr/>
            </a:pPr>
            <a:endParaRPr lang="cs-CZ" altLang="cs-CZ" sz="2400" b="1" dirty="0">
              <a:solidFill>
                <a:srgbClr val="FFFF00"/>
              </a:solidFill>
              <a:latin typeface="Arial" pitchFamily="34" charset="0"/>
            </a:endParaRPr>
          </a:p>
          <a:p>
            <a:pPr eaLnBrk="1" hangingPunct="1">
              <a:defRPr/>
            </a:pPr>
            <a:endParaRPr lang="cs-CZ" altLang="cs-CZ" dirty="0">
              <a:solidFill>
                <a:srgbClr val="FFFF00"/>
              </a:solidFill>
            </a:endParaRPr>
          </a:p>
          <a:p>
            <a:pPr eaLnBrk="1" hangingPunct="1">
              <a:defRPr/>
            </a:pPr>
            <a:endParaRPr lang="cs-CZ" altLang="cs-CZ" dirty="0"/>
          </a:p>
        </p:txBody>
      </p:sp>
      <p:pic>
        <p:nvPicPr>
          <p:cNvPr id="5734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429000"/>
            <a:ext cx="47244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Zvuk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A7A0ED5-7F71-4DDC-B9C1-020D7FCCC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1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pPr eaLnBrk="1" hangingPunct="1">
              <a:defRPr/>
            </a:pPr>
            <a:r>
              <a:rPr lang="cs-CZ" altLang="cs-CZ"/>
              <a:t>Instrukční příručka </a:t>
            </a:r>
            <a:r>
              <a:rPr lang="cs-CZ" altLang="cs-CZ" b="1"/>
              <a:t>WHO  MKN-10:</a:t>
            </a:r>
          </a:p>
        </p:txBody>
      </p:sp>
      <p:sp>
        <p:nvSpPr>
          <p:cNvPr id="1165315" name="Rectangle 3"/>
          <p:cNvSpPr>
            <a:spLocks noGrp="1" noChangeArrowheads="1"/>
          </p:cNvSpPr>
          <p:nvPr>
            <p:ph type="body" idx="1"/>
          </p:nvPr>
        </p:nvSpPr>
        <p:spPr>
          <a:xfrm>
            <a:off x="457200" y="1600200"/>
            <a:ext cx="8229600" cy="4953000"/>
          </a:xfrm>
        </p:spPr>
        <p:txBody>
          <a:bodyPr/>
          <a:lstStyle/>
          <a:p>
            <a:pPr eaLnBrk="1" hangingPunct="1">
              <a:lnSpc>
                <a:spcPct val="80000"/>
              </a:lnSpc>
              <a:defRPr/>
            </a:pPr>
            <a:r>
              <a:rPr lang="cs-CZ" altLang="cs-CZ" sz="2000" b="1" i="1"/>
              <a:t>Narození živého dítěte</a:t>
            </a:r>
            <a:r>
              <a:rPr lang="cs-CZ" altLang="cs-CZ" sz="2000" i="1"/>
              <a:t> je úplné vypuzení nebo vynětí plodu z těla matčina −bez ohledu na délku těhotenství − jestliže plod po narození dýchá nebo projevuje jiné známky života, jako srdeční činnost, pulzaci pupečníku nebo nesporný pohyb kosterního svalstva, ať už pupečník byl či nebyl přerušen nebo placenta připojena. Každý plod při takovém porodu se považuje za živě narozené dítě.</a:t>
            </a:r>
            <a:endParaRPr lang="cs-CZ" altLang="cs-CZ" sz="2000" b="1" i="1"/>
          </a:p>
          <a:p>
            <a:pPr eaLnBrk="1" hangingPunct="1">
              <a:lnSpc>
                <a:spcPct val="80000"/>
              </a:lnSpc>
              <a:defRPr/>
            </a:pPr>
            <a:r>
              <a:rPr lang="cs-CZ" altLang="cs-CZ" sz="2000" b="1" i="1"/>
              <a:t>Fetální úmrtí</a:t>
            </a:r>
            <a:r>
              <a:rPr lang="cs-CZ" altLang="cs-CZ" sz="2000" i="1"/>
              <a:t> je úmrtí plodu, které nastalo před úplným vypuzením nebo vynětím z těla matčina − bez ohledu na délku těhotenství. Úmrtí je prokázáno tím, že po oddělení z těla matčina plod nedýchá, ani neprojevuje jinou známku života jako je srdeční činnost, pulzace pupečníku, nebo nesporný pohyb kosterních svalů.</a:t>
            </a:r>
            <a:r>
              <a:rPr lang="cs-CZ" altLang="cs-CZ" sz="2000"/>
              <a:t> </a:t>
            </a:r>
          </a:p>
          <a:p>
            <a:pPr eaLnBrk="1" hangingPunct="1">
              <a:lnSpc>
                <a:spcPct val="80000"/>
              </a:lnSpc>
              <a:defRPr/>
            </a:pPr>
            <a:r>
              <a:rPr lang="cs-CZ" altLang="cs-CZ" sz="2000"/>
              <a:t>Dále je zde u vedeno, že </a:t>
            </a:r>
            <a:r>
              <a:rPr lang="cs-CZ" altLang="cs-CZ" sz="2000" i="1"/>
              <a:t>„právní požadavky na registraci fetálních úmrtí a živě narozených se liší mezi jednotlivými zeměmi a někdy dokonce i uvnitř jedné země. Přesto se doporučuje, aby tam, kde je to možné, byly do statistických přehledů zahrnuty všechny plody a děti s porodní hmotností alespoň 500 g, ať živé či mrtvé. Není-li k dispozici informace o porodní hmotnosti, měla by se použít odpovídající kritéria pro gestační věk (22 dokončených týdnů), nebo délka těla (25 cm od temene k patě)“.</a:t>
            </a:r>
            <a:r>
              <a:rPr lang="cs-CZ" altLang="cs-CZ" sz="1600"/>
              <a:t> </a:t>
            </a:r>
          </a:p>
        </p:txBody>
      </p:sp>
      <p:pic>
        <p:nvPicPr>
          <p:cNvPr id="1126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05D393C-6056-484A-924A-F56FD652C1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152400"/>
            <a:ext cx="7772400" cy="838200"/>
          </a:xfrm>
        </p:spPr>
        <p:txBody>
          <a:bodyPr/>
          <a:lstStyle/>
          <a:p>
            <a:pPr eaLnBrk="1" hangingPunct="1">
              <a:defRPr/>
            </a:pPr>
            <a:r>
              <a:rPr lang="cs-CZ" altLang="cs-CZ" sz="4000">
                <a:solidFill>
                  <a:srgbClr val="FF0000"/>
                </a:solidFill>
                <a:latin typeface="Arial" pitchFamily="34" charset="0"/>
              </a:rPr>
              <a:t>Vyšetřovací algoritmus</a:t>
            </a:r>
          </a:p>
        </p:txBody>
      </p:sp>
      <p:sp>
        <p:nvSpPr>
          <p:cNvPr id="506883" name="Rectangle 3"/>
          <p:cNvSpPr>
            <a:spLocks noGrp="1" noChangeArrowheads="1"/>
          </p:cNvSpPr>
          <p:nvPr>
            <p:ph type="body" idx="1"/>
          </p:nvPr>
        </p:nvSpPr>
        <p:spPr>
          <a:xfrm>
            <a:off x="457200" y="1600200"/>
            <a:ext cx="7772400" cy="4038600"/>
          </a:xfrm>
        </p:spPr>
        <p:txBody>
          <a:bodyPr/>
          <a:lstStyle/>
          <a:p>
            <a:pPr eaLnBrk="1" hangingPunct="1">
              <a:lnSpc>
                <a:spcPct val="90000"/>
              </a:lnSpc>
              <a:buFont typeface="Wingdings" panose="05000000000000000000" pitchFamily="2" charset="2"/>
              <a:buNone/>
              <a:defRPr/>
            </a:pPr>
            <a:endParaRPr lang="cs-CZ" altLang="cs-CZ" sz="4000" dirty="0"/>
          </a:p>
          <a:p>
            <a:pPr eaLnBrk="1" hangingPunct="1">
              <a:lnSpc>
                <a:spcPct val="90000"/>
              </a:lnSpc>
              <a:buClr>
                <a:srgbClr val="FFFF00"/>
              </a:buClr>
              <a:buSzPct val="140000"/>
              <a:defRPr/>
            </a:pPr>
            <a:r>
              <a:rPr lang="cs-CZ" altLang="cs-CZ" sz="2400" b="1" dirty="0">
                <a:latin typeface="Arial" pitchFamily="34" charset="0"/>
              </a:rPr>
              <a:t>včasná </a:t>
            </a:r>
            <a:r>
              <a:rPr lang="cs-CZ" altLang="cs-CZ" sz="2400" b="1" dirty="0">
                <a:solidFill>
                  <a:srgbClr val="FFFF00"/>
                </a:solidFill>
                <a:latin typeface="Arial" pitchFamily="34" charset="0"/>
              </a:rPr>
              <a:t>hospitalizace</a:t>
            </a:r>
          </a:p>
          <a:p>
            <a:pPr eaLnBrk="1" hangingPunct="1">
              <a:lnSpc>
                <a:spcPct val="90000"/>
              </a:lnSpc>
              <a:buClr>
                <a:srgbClr val="FFFF00"/>
              </a:buClr>
              <a:buSzPct val="140000"/>
              <a:buFont typeface="Wingdings" panose="05000000000000000000" pitchFamily="2" charset="2"/>
              <a:buNone/>
              <a:defRPr/>
            </a:pPr>
            <a:endParaRPr lang="cs-CZ" altLang="cs-CZ" sz="2400" b="1" dirty="0">
              <a:solidFill>
                <a:srgbClr val="FFFF00"/>
              </a:solidFill>
              <a:latin typeface="Arial" pitchFamily="34" charset="0"/>
            </a:endParaRPr>
          </a:p>
          <a:p>
            <a:pPr eaLnBrk="1" hangingPunct="1">
              <a:lnSpc>
                <a:spcPct val="90000"/>
              </a:lnSpc>
              <a:buClr>
                <a:srgbClr val="FFFF00"/>
              </a:buClr>
              <a:buSzPct val="140000"/>
              <a:defRPr/>
            </a:pPr>
            <a:r>
              <a:rPr lang="cs-CZ" altLang="cs-CZ" sz="2400" b="1" dirty="0">
                <a:latin typeface="Arial" pitchFamily="34" charset="0"/>
              </a:rPr>
              <a:t>úzká </a:t>
            </a:r>
            <a:r>
              <a:rPr lang="cs-CZ" altLang="cs-CZ" sz="2400" b="1" dirty="0">
                <a:solidFill>
                  <a:srgbClr val="FFFF00"/>
                </a:solidFill>
                <a:latin typeface="Arial" pitchFamily="34" charset="0"/>
              </a:rPr>
              <a:t>spolupráce s internistou, s intenzivistou při závažném stavu</a:t>
            </a:r>
          </a:p>
          <a:p>
            <a:pPr eaLnBrk="1" hangingPunct="1">
              <a:lnSpc>
                <a:spcPct val="90000"/>
              </a:lnSpc>
              <a:buClr>
                <a:srgbClr val="FFFF00"/>
              </a:buClr>
              <a:buSzPct val="140000"/>
              <a:defRPr/>
            </a:pPr>
            <a:endParaRPr lang="cs-CZ" altLang="cs-CZ" sz="2400" b="1" dirty="0">
              <a:solidFill>
                <a:srgbClr val="FFFF00"/>
              </a:solidFill>
              <a:latin typeface="Arial" pitchFamily="34" charset="0"/>
            </a:endParaRPr>
          </a:p>
          <a:p>
            <a:pPr eaLnBrk="1" hangingPunct="1">
              <a:lnSpc>
                <a:spcPct val="90000"/>
              </a:lnSpc>
              <a:buClr>
                <a:srgbClr val="FFFF00"/>
              </a:buClr>
              <a:buSzPct val="140000"/>
              <a:defRPr/>
            </a:pPr>
            <a:r>
              <a:rPr lang="cs-CZ" altLang="cs-CZ" sz="2400" b="1" dirty="0">
                <a:latin typeface="Arial" pitchFamily="34" charset="0"/>
              </a:rPr>
              <a:t>sledování </a:t>
            </a:r>
            <a:r>
              <a:rPr lang="cs-CZ" altLang="cs-CZ" sz="2400" b="1" dirty="0">
                <a:solidFill>
                  <a:srgbClr val="FFFF00"/>
                </a:solidFill>
                <a:latin typeface="Arial" pitchFamily="34" charset="0"/>
              </a:rPr>
              <a:t>stavu matky</a:t>
            </a:r>
            <a:r>
              <a:rPr lang="cs-CZ" altLang="cs-CZ" sz="2400" b="1" dirty="0">
                <a:latin typeface="Arial" pitchFamily="34" charset="0"/>
              </a:rPr>
              <a:t> </a:t>
            </a:r>
          </a:p>
          <a:p>
            <a:pPr eaLnBrk="1" hangingPunct="1">
              <a:lnSpc>
                <a:spcPct val="90000"/>
              </a:lnSpc>
              <a:buFont typeface="Wingdings" panose="05000000000000000000" pitchFamily="2" charset="2"/>
              <a:buNone/>
              <a:defRPr/>
            </a:pPr>
            <a:r>
              <a:rPr lang="cs-CZ" altLang="cs-CZ" sz="2400" b="1" dirty="0">
                <a:latin typeface="Arial" pitchFamily="34" charset="0"/>
              </a:rPr>
              <a:t>	</a:t>
            </a:r>
          </a:p>
          <a:p>
            <a:pPr eaLnBrk="1" hangingPunct="1">
              <a:lnSpc>
                <a:spcPct val="90000"/>
              </a:lnSpc>
              <a:buClr>
                <a:srgbClr val="FFFF00"/>
              </a:buClr>
              <a:buSzPct val="140000"/>
              <a:defRPr/>
            </a:pPr>
            <a:r>
              <a:rPr lang="cs-CZ" altLang="cs-CZ" sz="2400" b="1" dirty="0">
                <a:latin typeface="Arial" pitchFamily="34" charset="0"/>
              </a:rPr>
              <a:t>sledování funkce </a:t>
            </a:r>
            <a:r>
              <a:rPr lang="cs-CZ" altLang="cs-CZ" sz="2400" b="1" dirty="0" err="1">
                <a:solidFill>
                  <a:srgbClr val="FFFF00"/>
                </a:solidFill>
                <a:latin typeface="Arial" pitchFamily="34" charset="0"/>
              </a:rPr>
              <a:t>fetoplacentární</a:t>
            </a:r>
            <a:r>
              <a:rPr lang="cs-CZ" altLang="cs-CZ" sz="2400" b="1" dirty="0">
                <a:solidFill>
                  <a:srgbClr val="FFFF00"/>
                </a:solidFill>
                <a:latin typeface="Arial" pitchFamily="34" charset="0"/>
              </a:rPr>
              <a:t> jednotky</a:t>
            </a:r>
            <a:r>
              <a:rPr lang="cs-CZ" altLang="cs-CZ" sz="2400" b="1" dirty="0">
                <a:latin typeface="Arial" pitchFamily="34" charset="0"/>
              </a:rPr>
              <a:t> </a:t>
            </a:r>
          </a:p>
          <a:p>
            <a:pPr eaLnBrk="1" hangingPunct="1">
              <a:lnSpc>
                <a:spcPct val="90000"/>
              </a:lnSpc>
              <a:buFont typeface="Wingdings" panose="05000000000000000000" pitchFamily="2" charset="2"/>
              <a:buNone/>
              <a:defRPr/>
            </a:pPr>
            <a:r>
              <a:rPr lang="cs-CZ" altLang="cs-CZ" sz="2400" b="1" dirty="0">
                <a:latin typeface="Arial" pitchFamily="34" charset="0"/>
              </a:rPr>
              <a:t>	(CTG, UZ </a:t>
            </a:r>
            <a:r>
              <a:rPr lang="cs-CZ" altLang="cs-CZ" sz="2400" b="1" dirty="0" err="1">
                <a:latin typeface="Arial" pitchFamily="34" charset="0"/>
              </a:rPr>
              <a:t>flowmetrie</a:t>
            </a:r>
            <a:r>
              <a:rPr lang="cs-CZ" altLang="cs-CZ" sz="2400" b="1" dirty="0">
                <a:latin typeface="Arial" pitchFamily="34" charset="0"/>
              </a:rPr>
              <a:t>)</a:t>
            </a:r>
            <a:endParaRPr lang="cs-CZ" altLang="cs-CZ" sz="4000" b="1" dirty="0"/>
          </a:p>
        </p:txBody>
      </p:sp>
      <p:pic>
        <p:nvPicPr>
          <p:cNvPr id="5837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F2E6DB0-FF20-4CC8-80EB-43F07B5FF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0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457200" y="277813"/>
            <a:ext cx="8229600" cy="673100"/>
          </a:xfrm>
        </p:spPr>
        <p:txBody>
          <a:bodyPr/>
          <a:lstStyle/>
          <a:p>
            <a:pPr eaLnBrk="1" hangingPunct="1">
              <a:defRPr/>
            </a:pPr>
            <a:r>
              <a:rPr lang="cs-CZ" altLang="cs-CZ" sz="4000">
                <a:solidFill>
                  <a:srgbClr val="FF0000"/>
                </a:solidFill>
                <a:latin typeface="Arial" pitchFamily="34" charset="0"/>
              </a:rPr>
              <a:t>Terapie - principy</a:t>
            </a:r>
          </a:p>
        </p:txBody>
      </p:sp>
      <p:sp>
        <p:nvSpPr>
          <p:cNvPr id="507907" name="Rectangle 3"/>
          <p:cNvSpPr>
            <a:spLocks noGrp="1" noChangeArrowheads="1"/>
          </p:cNvSpPr>
          <p:nvPr>
            <p:ph type="body" idx="1"/>
          </p:nvPr>
        </p:nvSpPr>
        <p:spPr>
          <a:xfrm>
            <a:off x="457200" y="1600200"/>
            <a:ext cx="8229600" cy="4111625"/>
          </a:xfrm>
        </p:spPr>
        <p:txBody>
          <a:bodyPr/>
          <a:lstStyle/>
          <a:p>
            <a:pPr eaLnBrk="1" hangingPunct="1">
              <a:buClr>
                <a:srgbClr val="FFFF00"/>
              </a:buClr>
              <a:buSzPct val="140000"/>
              <a:defRPr/>
            </a:pPr>
            <a:r>
              <a:rPr lang="cs-CZ" altLang="cs-CZ" sz="2400">
                <a:latin typeface="Arial" pitchFamily="34" charset="0"/>
              </a:rPr>
              <a:t>léčba</a:t>
            </a:r>
            <a:r>
              <a:rPr lang="cs-CZ" altLang="cs-CZ" sz="2400">
                <a:solidFill>
                  <a:srgbClr val="FFFF00"/>
                </a:solidFill>
                <a:latin typeface="Arial" pitchFamily="34" charset="0"/>
              </a:rPr>
              <a:t> hypertenze</a:t>
            </a:r>
            <a:r>
              <a:rPr lang="cs-CZ" altLang="cs-CZ" sz="2400">
                <a:latin typeface="Arial" pitchFamily="34" charset="0"/>
              </a:rPr>
              <a:t> při zajištění dobré placentární </a:t>
            </a:r>
            <a:r>
              <a:rPr lang="cs-CZ" altLang="cs-CZ" sz="2400">
                <a:solidFill>
                  <a:srgbClr val="FFFF00"/>
                </a:solidFill>
                <a:latin typeface="Arial" pitchFamily="34" charset="0"/>
              </a:rPr>
              <a:t>perfuze</a:t>
            </a:r>
          </a:p>
          <a:p>
            <a:pPr eaLnBrk="1" hangingPunct="1">
              <a:buFont typeface="Wingdings" panose="05000000000000000000" pitchFamily="2" charset="2"/>
              <a:buNone/>
              <a:defRPr/>
            </a:pPr>
            <a:endParaRPr lang="cs-CZ" altLang="cs-CZ" sz="2400">
              <a:solidFill>
                <a:srgbClr val="FFFF00"/>
              </a:solidFill>
              <a:latin typeface="Arial" pitchFamily="34" charset="0"/>
            </a:endParaRPr>
          </a:p>
          <a:p>
            <a:pPr eaLnBrk="1" hangingPunct="1">
              <a:buClr>
                <a:srgbClr val="FFFF00"/>
              </a:buClr>
              <a:buSzPct val="140000"/>
              <a:defRPr/>
            </a:pPr>
            <a:r>
              <a:rPr lang="cs-CZ" altLang="cs-CZ" sz="2400">
                <a:latin typeface="Arial" pitchFamily="34" charset="0"/>
              </a:rPr>
              <a:t>prevence </a:t>
            </a:r>
            <a:r>
              <a:rPr lang="cs-CZ" altLang="cs-CZ" sz="2400">
                <a:solidFill>
                  <a:srgbClr val="FFFF00"/>
                </a:solidFill>
                <a:latin typeface="Arial" pitchFamily="34" charset="0"/>
              </a:rPr>
              <a:t>křečí</a:t>
            </a:r>
          </a:p>
          <a:p>
            <a:pPr eaLnBrk="1" hangingPunct="1">
              <a:buClr>
                <a:srgbClr val="FFFF00"/>
              </a:buClr>
              <a:buSzPct val="140000"/>
              <a:buFont typeface="Wingdings" panose="05000000000000000000" pitchFamily="2" charset="2"/>
              <a:buNone/>
              <a:defRPr/>
            </a:pPr>
            <a:r>
              <a:rPr lang="cs-CZ" altLang="cs-CZ" sz="2400">
                <a:solidFill>
                  <a:srgbClr val="FFFF00"/>
                </a:solidFill>
                <a:latin typeface="Arial" pitchFamily="34" charset="0"/>
              </a:rPr>
              <a:t> </a:t>
            </a:r>
          </a:p>
          <a:p>
            <a:pPr eaLnBrk="1" hangingPunct="1">
              <a:buClr>
                <a:srgbClr val="FFFF00"/>
              </a:buClr>
              <a:buSzPct val="140000"/>
              <a:defRPr/>
            </a:pPr>
            <a:r>
              <a:rPr lang="cs-CZ" altLang="cs-CZ" sz="2400">
                <a:latin typeface="Arial" pitchFamily="34" charset="0"/>
              </a:rPr>
              <a:t>včasné </a:t>
            </a:r>
            <a:r>
              <a:rPr lang="cs-CZ" altLang="cs-CZ" sz="2400">
                <a:solidFill>
                  <a:srgbClr val="FFFF00"/>
                </a:solidFill>
                <a:latin typeface="Arial" pitchFamily="34" charset="0"/>
              </a:rPr>
              <a:t>ukončení</a:t>
            </a:r>
            <a:r>
              <a:rPr lang="cs-CZ" altLang="cs-CZ" sz="2400">
                <a:latin typeface="Arial" pitchFamily="34" charset="0"/>
              </a:rPr>
              <a:t> těhotenství</a:t>
            </a:r>
          </a:p>
          <a:p>
            <a:pPr eaLnBrk="1" hangingPunct="1">
              <a:buClr>
                <a:srgbClr val="FFFF00"/>
              </a:buClr>
              <a:buSzPct val="140000"/>
              <a:buFont typeface="Wingdings" panose="05000000000000000000" pitchFamily="2" charset="2"/>
              <a:buNone/>
              <a:defRPr/>
            </a:pPr>
            <a:endParaRPr lang="cs-CZ" altLang="cs-CZ" sz="2400">
              <a:latin typeface="Arial" pitchFamily="34" charset="0"/>
            </a:endParaRPr>
          </a:p>
          <a:p>
            <a:pPr eaLnBrk="1" hangingPunct="1">
              <a:buClr>
                <a:srgbClr val="FFFF00"/>
              </a:buClr>
              <a:buSzPct val="140000"/>
              <a:defRPr/>
            </a:pPr>
            <a:r>
              <a:rPr lang="cs-CZ" altLang="cs-CZ" sz="2400">
                <a:solidFill>
                  <a:srgbClr val="FFFF00"/>
                </a:solidFill>
                <a:latin typeface="Arial" pitchFamily="34" charset="0"/>
              </a:rPr>
              <a:t>Prevence</a:t>
            </a:r>
            <a:r>
              <a:rPr lang="cs-CZ" altLang="cs-CZ" sz="2400">
                <a:latin typeface="Arial" pitchFamily="34" charset="0"/>
              </a:rPr>
              <a:t>: nitrolebního krvácení, abrupce</a:t>
            </a:r>
            <a:r>
              <a:rPr lang="cs-CZ" altLang="cs-CZ" sz="2400">
                <a:solidFill>
                  <a:srgbClr val="FFFF00"/>
                </a:solidFill>
                <a:latin typeface="Arial" pitchFamily="34" charset="0"/>
              </a:rPr>
              <a:t> </a:t>
            </a:r>
            <a:r>
              <a:rPr lang="cs-CZ" altLang="cs-CZ" sz="2400">
                <a:latin typeface="Arial" pitchFamily="34" charset="0"/>
              </a:rPr>
              <a:t>placenty</a:t>
            </a:r>
            <a:r>
              <a:rPr lang="cs-CZ" altLang="cs-CZ" sz="2000">
                <a:latin typeface="Arial" pitchFamily="34" charset="0"/>
              </a:rPr>
              <a:t> </a:t>
            </a:r>
          </a:p>
          <a:p>
            <a:pPr eaLnBrk="1" hangingPunct="1">
              <a:buClr>
                <a:srgbClr val="FFFF00"/>
              </a:buClr>
              <a:buSzPct val="140000"/>
              <a:defRPr/>
            </a:pPr>
            <a:endParaRPr lang="cs-CZ" altLang="cs-CZ" sz="2400">
              <a:latin typeface="Arial" pitchFamily="34" charset="0"/>
            </a:endParaRPr>
          </a:p>
          <a:p>
            <a:pPr eaLnBrk="1" hangingPunct="1">
              <a:defRPr/>
            </a:pPr>
            <a:endParaRPr lang="cs-CZ" altLang="cs-CZ" sz="2400">
              <a:latin typeface="Arial" pitchFamily="34" charset="0"/>
            </a:endParaRPr>
          </a:p>
          <a:p>
            <a:pPr eaLnBrk="1" hangingPunct="1">
              <a:buFont typeface="Wingdings" panose="05000000000000000000" pitchFamily="2" charset="2"/>
              <a:buNone/>
              <a:defRPr/>
            </a:pPr>
            <a:endParaRPr lang="cs-CZ" altLang="cs-CZ" sz="2800"/>
          </a:p>
        </p:txBody>
      </p:sp>
      <p:pic>
        <p:nvPicPr>
          <p:cNvPr id="5939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C44D3C3F-F5F6-4F00-A1F1-A543C19DEA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xfrm>
            <a:off x="457200" y="277813"/>
            <a:ext cx="8229600" cy="604837"/>
          </a:xfrm>
        </p:spPr>
        <p:txBody>
          <a:bodyPr/>
          <a:lstStyle/>
          <a:p>
            <a:pPr eaLnBrk="1" hangingPunct="1">
              <a:defRPr/>
            </a:pPr>
            <a:r>
              <a:rPr lang="cs-CZ" altLang="cs-CZ" sz="4000">
                <a:solidFill>
                  <a:srgbClr val="FF0000"/>
                </a:solidFill>
                <a:latin typeface="Arial" pitchFamily="34" charset="0"/>
              </a:rPr>
              <a:t>Antihypertenzní terapie</a:t>
            </a:r>
          </a:p>
        </p:txBody>
      </p:sp>
      <p:sp>
        <p:nvSpPr>
          <p:cNvPr id="508931" name="Rectangle 3"/>
          <p:cNvSpPr>
            <a:spLocks noGrp="1" noChangeArrowheads="1"/>
          </p:cNvSpPr>
          <p:nvPr>
            <p:ph type="body" idx="1"/>
          </p:nvPr>
        </p:nvSpPr>
        <p:spPr>
          <a:xfrm>
            <a:off x="685800" y="1828800"/>
            <a:ext cx="7772400" cy="4343400"/>
          </a:xfrm>
        </p:spPr>
        <p:txBody>
          <a:bodyPr/>
          <a:lstStyle/>
          <a:p>
            <a:pPr eaLnBrk="1" hangingPunct="1">
              <a:buClr>
                <a:srgbClr val="FFFF00"/>
              </a:buClr>
              <a:buSzPct val="140000"/>
              <a:defRPr/>
            </a:pPr>
            <a:r>
              <a:rPr lang="cs-CZ" altLang="cs-CZ" sz="2400" b="1">
                <a:solidFill>
                  <a:srgbClr val="FFFF00"/>
                </a:solidFill>
                <a:latin typeface="Arial" pitchFamily="34" charset="0"/>
              </a:rPr>
              <a:t>Zahájení terapie</a:t>
            </a:r>
            <a:r>
              <a:rPr lang="cs-CZ" altLang="cs-CZ" sz="2400" b="1">
                <a:latin typeface="Arial" pitchFamily="34" charset="0"/>
              </a:rPr>
              <a:t> při diastole 95 – 100 mm Hg </a:t>
            </a:r>
          </a:p>
          <a:p>
            <a:pPr eaLnBrk="1" hangingPunct="1">
              <a:buFont typeface="Wingdings" panose="05000000000000000000" pitchFamily="2" charset="2"/>
              <a:buNone/>
              <a:defRPr/>
            </a:pPr>
            <a:r>
              <a:rPr lang="cs-CZ" altLang="cs-CZ" sz="2400" b="1">
                <a:latin typeface="Arial" pitchFamily="34" charset="0"/>
              </a:rPr>
              <a:t>	- cíl u lehké hypertenze: diastola 90 mm Hg</a:t>
            </a:r>
          </a:p>
          <a:p>
            <a:pPr eaLnBrk="1" hangingPunct="1">
              <a:buFont typeface="Wingdings" panose="05000000000000000000" pitchFamily="2" charset="2"/>
              <a:buNone/>
              <a:defRPr/>
            </a:pPr>
            <a:r>
              <a:rPr lang="cs-CZ" altLang="cs-CZ" sz="2400" b="1">
                <a:latin typeface="Arial" pitchFamily="34" charset="0"/>
              </a:rPr>
              <a:t>	- cíl u těžké hypertenze: ne &lt;  95 mm Hg  </a:t>
            </a:r>
          </a:p>
          <a:p>
            <a:pPr eaLnBrk="1" hangingPunct="1">
              <a:buFont typeface="Wingdings" panose="05000000000000000000" pitchFamily="2" charset="2"/>
              <a:buNone/>
              <a:defRPr/>
            </a:pPr>
            <a:r>
              <a:rPr lang="cs-CZ" altLang="cs-CZ" sz="2400" b="1">
                <a:latin typeface="Arial" pitchFamily="34" charset="0"/>
              </a:rPr>
              <a:t>	- jinak snížení perfuze v uteroplacentárním řečišti =&gt;             	=&gt; hypoxie plodu</a:t>
            </a:r>
          </a:p>
          <a:p>
            <a:pPr eaLnBrk="1" hangingPunct="1">
              <a:buFont typeface="Wingdings" panose="05000000000000000000" pitchFamily="2" charset="2"/>
              <a:buNone/>
              <a:defRPr/>
            </a:pPr>
            <a:endParaRPr lang="cs-CZ" altLang="cs-CZ" sz="2400" b="1">
              <a:latin typeface="Arial" pitchFamily="34" charset="0"/>
            </a:endParaRPr>
          </a:p>
          <a:p>
            <a:pPr eaLnBrk="1" hangingPunct="1">
              <a:buClr>
                <a:srgbClr val="FFFF00"/>
              </a:buClr>
              <a:buSzPct val="140000"/>
              <a:defRPr/>
            </a:pPr>
            <a:r>
              <a:rPr lang="cs-CZ" altLang="cs-CZ" sz="2400" b="1">
                <a:latin typeface="Arial" pitchFamily="34" charset="0"/>
              </a:rPr>
              <a:t>doplnění intravaskulárního objemu - albumin, koloidy, krystaloidy</a:t>
            </a:r>
          </a:p>
          <a:p>
            <a:pPr eaLnBrk="1" hangingPunct="1">
              <a:buClr>
                <a:srgbClr val="FFFF00"/>
              </a:buClr>
              <a:buSzPct val="140000"/>
              <a:buFont typeface="Wingdings" panose="05000000000000000000" pitchFamily="2" charset="2"/>
              <a:buNone/>
              <a:defRPr/>
            </a:pPr>
            <a:endParaRPr lang="cs-CZ" altLang="cs-CZ" sz="2400" b="1">
              <a:latin typeface="Arial" pitchFamily="34" charset="0"/>
            </a:endParaRPr>
          </a:p>
          <a:p>
            <a:pPr eaLnBrk="1" hangingPunct="1">
              <a:buClr>
                <a:srgbClr val="FFFF00"/>
              </a:buClr>
              <a:buSzPct val="140000"/>
              <a:defRPr/>
            </a:pPr>
            <a:r>
              <a:rPr lang="cs-CZ" altLang="cs-CZ" sz="2400" b="1">
                <a:solidFill>
                  <a:srgbClr val="FFFF00"/>
                </a:solidFill>
                <a:latin typeface="Arial" pitchFamily="34" charset="0"/>
              </a:rPr>
              <a:t>CAVE</a:t>
            </a:r>
            <a:r>
              <a:rPr lang="cs-CZ" altLang="cs-CZ" sz="2400" b="1">
                <a:latin typeface="Arial" pitchFamily="34" charset="0"/>
              </a:rPr>
              <a:t> - akutní edém plic či mozku</a:t>
            </a:r>
            <a:endParaRPr lang="cs-CZ" altLang="cs-CZ" sz="2400" b="1"/>
          </a:p>
        </p:txBody>
      </p:sp>
      <p:pic>
        <p:nvPicPr>
          <p:cNvPr id="6042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F267DBC2-03AB-430F-8AB8-EFCE18BFC2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1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457200" y="277813"/>
            <a:ext cx="8229600" cy="604837"/>
          </a:xfrm>
        </p:spPr>
        <p:txBody>
          <a:bodyPr/>
          <a:lstStyle/>
          <a:p>
            <a:pPr eaLnBrk="1" hangingPunct="1">
              <a:defRPr/>
            </a:pPr>
            <a:r>
              <a:rPr lang="cs-CZ" altLang="cs-CZ" sz="2800" b="1" dirty="0">
                <a:solidFill>
                  <a:srgbClr val="FF0000"/>
                </a:solidFill>
                <a:latin typeface="Arial" pitchFamily="34" charset="0"/>
              </a:rPr>
              <a:t>Antihypertenzní terapie - lehká preeklampsie</a:t>
            </a:r>
          </a:p>
        </p:txBody>
      </p:sp>
      <p:sp>
        <p:nvSpPr>
          <p:cNvPr id="509955" name="Rectangle 3"/>
          <p:cNvSpPr>
            <a:spLocks noGrp="1" noChangeArrowheads="1"/>
          </p:cNvSpPr>
          <p:nvPr>
            <p:ph type="body" idx="1"/>
          </p:nvPr>
        </p:nvSpPr>
        <p:spPr>
          <a:xfrm>
            <a:off x="685800" y="1752600"/>
            <a:ext cx="7772400" cy="4052888"/>
          </a:xfrm>
        </p:spPr>
        <p:txBody>
          <a:bodyPr/>
          <a:lstStyle/>
          <a:p>
            <a:pPr eaLnBrk="1" hangingPunct="1">
              <a:buClr>
                <a:srgbClr val="FFFF00"/>
              </a:buClr>
              <a:buSzPct val="140000"/>
              <a:defRPr/>
            </a:pPr>
            <a:r>
              <a:rPr lang="cs-CZ" altLang="cs-CZ" sz="2400" dirty="0">
                <a:solidFill>
                  <a:srgbClr val="FFFF00"/>
                </a:solidFill>
                <a:latin typeface="Arial" pitchFamily="34" charset="0"/>
              </a:rPr>
              <a:t>Centrální alfa – agonisté</a:t>
            </a:r>
          </a:p>
          <a:p>
            <a:pPr marL="0" indent="0" eaLnBrk="1" hangingPunct="1">
              <a:buClr>
                <a:srgbClr val="FFFF00"/>
              </a:buClr>
              <a:buSzPct val="140000"/>
              <a:buFont typeface="Wingdings" panose="05000000000000000000" pitchFamily="2" charset="2"/>
              <a:buNone/>
              <a:defRPr/>
            </a:pPr>
            <a:r>
              <a:rPr lang="cs-CZ" altLang="cs-CZ" sz="2400" dirty="0">
                <a:latin typeface="Arial" pitchFamily="34" charset="0"/>
              </a:rPr>
              <a:t>-    </a:t>
            </a:r>
            <a:r>
              <a:rPr lang="cs-CZ" altLang="cs-CZ" sz="2400" dirty="0" err="1">
                <a:latin typeface="Arial" pitchFamily="34" charset="0"/>
              </a:rPr>
              <a:t>methyldopa</a:t>
            </a:r>
            <a:r>
              <a:rPr lang="cs-CZ" altLang="cs-CZ" sz="2400" dirty="0">
                <a:latin typeface="Arial" pitchFamily="34" charset="0"/>
              </a:rPr>
              <a:t>  (</a:t>
            </a:r>
            <a:r>
              <a:rPr lang="cs-CZ" altLang="cs-CZ" sz="2400" dirty="0" err="1">
                <a:latin typeface="Arial" pitchFamily="34" charset="0"/>
              </a:rPr>
              <a:t>Dopegyt</a:t>
            </a:r>
            <a:r>
              <a:rPr lang="cs-CZ" altLang="cs-CZ" sz="2400" dirty="0">
                <a:latin typeface="Arial" pitchFamily="34" charset="0"/>
              </a:rPr>
              <a:t>) pomalý nástup účinku </a:t>
            </a:r>
          </a:p>
          <a:p>
            <a:pPr eaLnBrk="1" hangingPunct="1">
              <a:buFont typeface="Wingdings" panose="05000000000000000000" pitchFamily="2" charset="2"/>
              <a:buNone/>
              <a:defRPr/>
            </a:pPr>
            <a:r>
              <a:rPr lang="cs-CZ" altLang="cs-CZ" sz="2400" dirty="0">
                <a:latin typeface="Arial" pitchFamily="34" charset="0"/>
              </a:rPr>
              <a:t>	- max. 250 mg 4x denně (á6h 2tbl)</a:t>
            </a:r>
            <a:endParaRPr lang="cs-CZ" altLang="cs-CZ" sz="2000" dirty="0">
              <a:latin typeface="Arial" pitchFamily="34" charset="0"/>
            </a:endParaRPr>
          </a:p>
          <a:p>
            <a:pPr eaLnBrk="1" hangingPunct="1">
              <a:buClr>
                <a:srgbClr val="FFFF00"/>
              </a:buClr>
              <a:buSzPct val="140000"/>
              <a:defRPr/>
            </a:pPr>
            <a:r>
              <a:rPr lang="cs-CZ" altLang="cs-CZ" sz="2400" dirty="0" err="1">
                <a:solidFill>
                  <a:srgbClr val="FFFF00"/>
                </a:solidFill>
                <a:latin typeface="Arial" pitchFamily="34" charset="0"/>
              </a:rPr>
              <a:t>Kardioselektivní</a:t>
            </a:r>
            <a:r>
              <a:rPr lang="cs-CZ" altLang="cs-CZ" sz="2400" dirty="0">
                <a:solidFill>
                  <a:srgbClr val="FFFF00"/>
                </a:solidFill>
                <a:latin typeface="Arial" pitchFamily="34" charset="0"/>
              </a:rPr>
              <a:t> betablokátory bez vnitřní sympatomimetické aktivity (ISA) </a:t>
            </a:r>
          </a:p>
          <a:p>
            <a:pPr lvl="1" eaLnBrk="1" hangingPunct="1">
              <a:defRPr/>
            </a:pPr>
            <a:r>
              <a:rPr lang="cs-CZ" altLang="cs-CZ" sz="2000" dirty="0">
                <a:latin typeface="Arial" pitchFamily="34" charset="0"/>
              </a:rPr>
              <a:t>u nás </a:t>
            </a:r>
            <a:r>
              <a:rPr lang="cs-CZ" altLang="cs-CZ" sz="2000" dirty="0" err="1">
                <a:latin typeface="Arial" pitchFamily="34" charset="0"/>
              </a:rPr>
              <a:t>metoprolol</a:t>
            </a:r>
            <a:r>
              <a:rPr lang="cs-CZ" altLang="cs-CZ" sz="2000" dirty="0">
                <a:latin typeface="Arial" pitchFamily="34" charset="0"/>
              </a:rPr>
              <a:t> (</a:t>
            </a:r>
            <a:r>
              <a:rPr lang="cs-CZ" altLang="cs-CZ" sz="2000" dirty="0" err="1">
                <a:latin typeface="Arial" pitchFamily="34" charset="0"/>
              </a:rPr>
              <a:t>Vasocardin</a:t>
            </a:r>
            <a:r>
              <a:rPr lang="cs-CZ" altLang="cs-CZ" sz="2000" dirty="0">
                <a:latin typeface="Arial" pitchFamily="34" charset="0"/>
              </a:rPr>
              <a:t>, </a:t>
            </a:r>
            <a:r>
              <a:rPr lang="cs-CZ" altLang="cs-CZ" sz="2000" dirty="0" err="1">
                <a:latin typeface="Arial" pitchFamily="34" charset="0"/>
              </a:rPr>
              <a:t>Egilok</a:t>
            </a:r>
            <a:r>
              <a:rPr lang="cs-CZ" altLang="cs-CZ" sz="2000" dirty="0">
                <a:latin typeface="Arial" pitchFamily="34" charset="0"/>
              </a:rPr>
              <a:t>)</a:t>
            </a:r>
          </a:p>
          <a:p>
            <a:pPr lvl="1" eaLnBrk="1" hangingPunct="1">
              <a:defRPr/>
            </a:pPr>
            <a:r>
              <a:rPr lang="cs-CZ" altLang="cs-CZ" sz="2000" dirty="0">
                <a:latin typeface="Arial" pitchFamily="34" charset="0"/>
              </a:rPr>
              <a:t>kratší biologický poločas: max. 6h</a:t>
            </a:r>
          </a:p>
          <a:p>
            <a:pPr lvl="1" eaLnBrk="1" hangingPunct="1">
              <a:defRPr/>
            </a:pPr>
            <a:r>
              <a:rPr lang="cs-CZ" altLang="cs-CZ" sz="2000" dirty="0" err="1">
                <a:latin typeface="Arial" pitchFamily="34" charset="0"/>
              </a:rPr>
              <a:t>Vasocardin</a:t>
            </a:r>
            <a:r>
              <a:rPr lang="cs-CZ" altLang="cs-CZ" sz="2000" dirty="0">
                <a:latin typeface="Arial" pitchFamily="34" charset="0"/>
              </a:rPr>
              <a:t> </a:t>
            </a:r>
            <a:r>
              <a:rPr lang="cs-CZ" altLang="cs-CZ" sz="2000" dirty="0" err="1">
                <a:latin typeface="Arial" pitchFamily="34" charset="0"/>
              </a:rPr>
              <a:t>tbl</a:t>
            </a:r>
            <a:r>
              <a:rPr lang="cs-CZ" altLang="cs-CZ" sz="2000" dirty="0">
                <a:latin typeface="Arial" pitchFamily="34" charset="0"/>
              </a:rPr>
              <a:t>. - 25-50mg 3xd, nebo 1xd retardovaná forma</a:t>
            </a:r>
          </a:p>
          <a:p>
            <a:pPr eaLnBrk="1" hangingPunct="1">
              <a:buClr>
                <a:srgbClr val="FFFF00"/>
              </a:buClr>
              <a:buSzPct val="140000"/>
              <a:defRPr/>
            </a:pPr>
            <a:r>
              <a:rPr lang="cs-CZ" altLang="cs-CZ" sz="2400" b="1" dirty="0">
                <a:solidFill>
                  <a:srgbClr val="FFFF00"/>
                </a:solidFill>
                <a:latin typeface="Arial" pitchFamily="34" charset="0"/>
              </a:rPr>
              <a:t>Blokátory kalciových kanálů</a:t>
            </a:r>
          </a:p>
          <a:p>
            <a:pPr lvl="1" eaLnBrk="1" hangingPunct="1">
              <a:buClr>
                <a:srgbClr val="FFFF00"/>
              </a:buClr>
              <a:buSzPct val="140000"/>
              <a:defRPr/>
            </a:pPr>
            <a:r>
              <a:rPr lang="cs-CZ" altLang="cs-CZ" sz="2000" b="1" dirty="0">
                <a:solidFill>
                  <a:srgbClr val="292929"/>
                </a:solidFill>
                <a:latin typeface="Arial" pitchFamily="34" charset="0"/>
              </a:rPr>
              <a:t>  antagonisté Ca </a:t>
            </a:r>
            <a:r>
              <a:rPr lang="cs-CZ" altLang="cs-CZ" sz="2000" b="1" dirty="0" err="1">
                <a:solidFill>
                  <a:srgbClr val="292929"/>
                </a:solidFill>
                <a:latin typeface="Arial" pitchFamily="34" charset="0"/>
              </a:rPr>
              <a:t>nifedipinového</a:t>
            </a:r>
            <a:r>
              <a:rPr lang="cs-CZ" altLang="cs-CZ" sz="2000" b="1" dirty="0">
                <a:solidFill>
                  <a:srgbClr val="292929"/>
                </a:solidFill>
                <a:latin typeface="Arial" pitchFamily="34" charset="0"/>
              </a:rPr>
              <a:t> typu I. generace</a:t>
            </a:r>
          </a:p>
          <a:p>
            <a:pPr lvl="2" eaLnBrk="1" hangingPunct="1">
              <a:buClr>
                <a:srgbClr val="FFFF00"/>
              </a:buClr>
              <a:buSzPct val="140000"/>
              <a:defRPr/>
            </a:pPr>
            <a:r>
              <a:rPr lang="cs-CZ" altLang="cs-CZ" sz="1800" b="1" dirty="0">
                <a:solidFill>
                  <a:srgbClr val="292929"/>
                </a:solidFill>
                <a:latin typeface="Arial" pitchFamily="34" charset="0"/>
              </a:rPr>
              <a:t> </a:t>
            </a:r>
            <a:r>
              <a:rPr lang="cs-CZ" altLang="cs-CZ" sz="1800" b="1" dirty="0" err="1">
                <a:solidFill>
                  <a:srgbClr val="292929"/>
                </a:solidFill>
                <a:latin typeface="Arial" pitchFamily="34" charset="0"/>
              </a:rPr>
              <a:t>nifedipin</a:t>
            </a:r>
            <a:r>
              <a:rPr lang="cs-CZ" altLang="cs-CZ" sz="1800" b="1" dirty="0">
                <a:solidFill>
                  <a:srgbClr val="292929"/>
                </a:solidFill>
                <a:latin typeface="Arial" pitchFamily="34" charset="0"/>
              </a:rPr>
              <a:t> (</a:t>
            </a:r>
            <a:r>
              <a:rPr lang="cs-CZ" altLang="cs-CZ" sz="1800" b="1" dirty="0" err="1">
                <a:solidFill>
                  <a:srgbClr val="292929"/>
                </a:solidFill>
                <a:latin typeface="Arial" pitchFamily="34" charset="0"/>
              </a:rPr>
              <a:t>Cordipin</a:t>
            </a:r>
            <a:r>
              <a:rPr lang="cs-CZ" altLang="cs-CZ" sz="1800" b="1" dirty="0">
                <a:solidFill>
                  <a:srgbClr val="292929"/>
                </a:solidFill>
                <a:latin typeface="Arial" pitchFamily="34" charset="0"/>
              </a:rPr>
              <a:t>), </a:t>
            </a:r>
            <a:r>
              <a:rPr lang="cs-CZ" altLang="cs-CZ" sz="1800" b="1" dirty="0" err="1">
                <a:solidFill>
                  <a:srgbClr val="292929"/>
                </a:solidFill>
                <a:latin typeface="Arial" pitchFamily="34" charset="0"/>
              </a:rPr>
              <a:t>amlodipin</a:t>
            </a:r>
            <a:r>
              <a:rPr lang="cs-CZ" altLang="cs-CZ" sz="1800" b="1" dirty="0">
                <a:solidFill>
                  <a:srgbClr val="292929"/>
                </a:solidFill>
                <a:latin typeface="Arial" pitchFamily="34" charset="0"/>
              </a:rPr>
              <a:t> (</a:t>
            </a:r>
            <a:r>
              <a:rPr lang="cs-CZ" altLang="cs-CZ" sz="1800" b="1" dirty="0" err="1">
                <a:solidFill>
                  <a:srgbClr val="292929"/>
                </a:solidFill>
                <a:latin typeface="Arial" pitchFamily="34" charset="0"/>
              </a:rPr>
              <a:t>Apo-Amlo</a:t>
            </a:r>
            <a:r>
              <a:rPr lang="cs-CZ" altLang="cs-CZ" sz="1800" b="1" dirty="0">
                <a:solidFill>
                  <a:srgbClr val="292929"/>
                </a:solidFill>
                <a:latin typeface="Arial" pitchFamily="34" charset="0"/>
              </a:rPr>
              <a:t>)  5-10mg/den</a:t>
            </a:r>
            <a:endParaRPr lang="cs-CZ" altLang="cs-CZ" sz="2000" b="1" dirty="0">
              <a:solidFill>
                <a:srgbClr val="292929"/>
              </a:solidFill>
              <a:latin typeface="Arial" pitchFamily="34" charset="0"/>
            </a:endParaRPr>
          </a:p>
          <a:p>
            <a:pPr lvl="1" eaLnBrk="1" hangingPunct="1">
              <a:defRPr/>
            </a:pPr>
            <a:endParaRPr lang="cs-CZ" altLang="cs-CZ" sz="2000" dirty="0">
              <a:latin typeface="Arial" pitchFamily="34" charset="0"/>
            </a:endParaRPr>
          </a:p>
          <a:p>
            <a:pPr lvl="1" eaLnBrk="1" hangingPunct="1">
              <a:buFontTx/>
              <a:buNone/>
              <a:defRPr/>
            </a:pPr>
            <a:endParaRPr lang="cs-CZ" altLang="cs-CZ" sz="2000" dirty="0">
              <a:latin typeface="Arial" pitchFamily="34" charset="0"/>
            </a:endParaRPr>
          </a:p>
        </p:txBody>
      </p:sp>
      <p:pic>
        <p:nvPicPr>
          <p:cNvPr id="6144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2177153-B8FD-463A-B1A7-49E4D1B28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03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457200" y="277813"/>
            <a:ext cx="8229600" cy="604837"/>
          </a:xfrm>
        </p:spPr>
        <p:txBody>
          <a:bodyPr/>
          <a:lstStyle/>
          <a:p>
            <a:pPr eaLnBrk="1" hangingPunct="1">
              <a:defRPr/>
            </a:pPr>
            <a:r>
              <a:rPr lang="cs-CZ" altLang="cs-CZ" sz="3200" b="1" dirty="0">
                <a:solidFill>
                  <a:srgbClr val="FF0000"/>
                </a:solidFill>
                <a:latin typeface="Arial" pitchFamily="34" charset="0"/>
              </a:rPr>
              <a:t>Antihypertenzní terapie - lehká preeklampsie</a:t>
            </a:r>
          </a:p>
        </p:txBody>
      </p:sp>
      <p:sp>
        <p:nvSpPr>
          <p:cNvPr id="512003" name="Rectangle 3"/>
          <p:cNvSpPr>
            <a:spLocks noGrp="1" noChangeArrowheads="1"/>
          </p:cNvSpPr>
          <p:nvPr>
            <p:ph type="body" idx="1"/>
          </p:nvPr>
        </p:nvSpPr>
        <p:spPr>
          <a:xfrm>
            <a:off x="609600" y="1371600"/>
            <a:ext cx="7772400" cy="4267200"/>
          </a:xfrm>
        </p:spPr>
        <p:txBody>
          <a:bodyPr/>
          <a:lstStyle/>
          <a:p>
            <a:pPr eaLnBrk="1" hangingPunct="1">
              <a:lnSpc>
                <a:spcPct val="90000"/>
              </a:lnSpc>
              <a:buFont typeface="Wingdings" panose="05000000000000000000" pitchFamily="2" charset="2"/>
              <a:buNone/>
              <a:defRPr/>
            </a:pPr>
            <a:endParaRPr lang="cs-CZ" altLang="cs-CZ" sz="2200" dirty="0"/>
          </a:p>
          <a:p>
            <a:pPr eaLnBrk="1" hangingPunct="1">
              <a:lnSpc>
                <a:spcPct val="90000"/>
              </a:lnSpc>
              <a:buClr>
                <a:srgbClr val="FFFF00"/>
              </a:buClr>
              <a:buSzPct val="140000"/>
              <a:defRPr/>
            </a:pPr>
            <a:r>
              <a:rPr lang="cs-CZ" altLang="cs-CZ" sz="2400" b="1" dirty="0">
                <a:solidFill>
                  <a:srgbClr val="FFFF00"/>
                </a:solidFill>
                <a:latin typeface="Arial" pitchFamily="34" charset="0"/>
              </a:rPr>
              <a:t>Diuretika </a:t>
            </a:r>
            <a:r>
              <a:rPr lang="cs-CZ" altLang="cs-CZ" sz="2400" b="1" dirty="0" err="1">
                <a:solidFill>
                  <a:srgbClr val="FFFF00"/>
                </a:solidFill>
                <a:latin typeface="Arial" pitchFamily="34" charset="0"/>
              </a:rPr>
              <a:t>Henleho</a:t>
            </a:r>
            <a:r>
              <a:rPr lang="cs-CZ" altLang="cs-CZ" sz="2400" b="1" dirty="0">
                <a:solidFill>
                  <a:srgbClr val="FFFF00"/>
                </a:solidFill>
                <a:latin typeface="Arial" pitchFamily="34" charset="0"/>
              </a:rPr>
              <a:t> kličky (</a:t>
            </a:r>
            <a:r>
              <a:rPr lang="cs-CZ" altLang="cs-CZ" sz="2400" b="1" dirty="0" err="1">
                <a:solidFill>
                  <a:srgbClr val="FFFF00"/>
                </a:solidFill>
                <a:latin typeface="Arial" pitchFamily="34" charset="0"/>
              </a:rPr>
              <a:t>Furosemid</a:t>
            </a:r>
            <a:r>
              <a:rPr lang="cs-CZ" altLang="cs-CZ" sz="2400" b="1" dirty="0">
                <a:solidFill>
                  <a:srgbClr val="FFFF00"/>
                </a:solidFill>
                <a:latin typeface="Arial" pitchFamily="34" charset="0"/>
              </a:rPr>
              <a:t>)</a:t>
            </a:r>
          </a:p>
          <a:p>
            <a:pPr lvl="1" eaLnBrk="1" hangingPunct="1">
              <a:lnSpc>
                <a:spcPct val="90000"/>
              </a:lnSpc>
              <a:buClr>
                <a:srgbClr val="FFFF00"/>
              </a:buClr>
              <a:buSzPct val="140000"/>
              <a:defRPr/>
            </a:pPr>
            <a:r>
              <a:rPr lang="cs-CZ" altLang="cs-CZ" sz="2000" b="1" dirty="0">
                <a:latin typeface="Arial" pitchFamily="34" charset="0"/>
              </a:rPr>
              <a:t>  nedoporučována: nepříznivý vliv na placentární   	</a:t>
            </a:r>
            <a:r>
              <a:rPr lang="cs-CZ" altLang="cs-CZ" sz="2000" b="1" dirty="0" err="1">
                <a:latin typeface="Arial" pitchFamily="34" charset="0"/>
              </a:rPr>
              <a:t>perfuzi</a:t>
            </a:r>
            <a:r>
              <a:rPr lang="cs-CZ" altLang="cs-CZ" sz="2000" b="1" dirty="0">
                <a:latin typeface="Arial" pitchFamily="34" charset="0"/>
              </a:rPr>
              <a:t> – </a:t>
            </a:r>
            <a:r>
              <a:rPr lang="cs-CZ" altLang="cs-CZ" sz="2000" b="1" dirty="0" err="1">
                <a:latin typeface="Arial" pitchFamily="34" charset="0"/>
              </a:rPr>
              <a:t>prácez</a:t>
            </a:r>
            <a:r>
              <a:rPr lang="cs-CZ" altLang="cs-CZ" sz="2000" b="1" dirty="0">
                <a:latin typeface="Arial" pitchFamily="34" charset="0"/>
              </a:rPr>
              <a:t> 80. let????</a:t>
            </a:r>
          </a:p>
          <a:p>
            <a:pPr lvl="1" eaLnBrk="1" hangingPunct="1">
              <a:lnSpc>
                <a:spcPct val="90000"/>
              </a:lnSpc>
              <a:buClr>
                <a:srgbClr val="FFFF00"/>
              </a:buClr>
              <a:buSzPct val="140000"/>
              <a:defRPr/>
            </a:pPr>
            <a:r>
              <a:rPr lang="cs-CZ" altLang="cs-CZ" sz="2000" b="1" dirty="0">
                <a:latin typeface="Arial" pitchFamily="34" charset="0"/>
              </a:rPr>
              <a:t>  indikace: plicní edém, edém mozku</a:t>
            </a:r>
          </a:p>
          <a:p>
            <a:pPr lvl="1" eaLnBrk="1" hangingPunct="1">
              <a:lnSpc>
                <a:spcPct val="90000"/>
              </a:lnSpc>
              <a:buFontTx/>
              <a:buNone/>
              <a:defRPr/>
            </a:pPr>
            <a:endParaRPr lang="cs-CZ" altLang="cs-CZ" sz="2000" b="1" dirty="0">
              <a:latin typeface="Arial" pitchFamily="34" charset="0"/>
            </a:endParaRPr>
          </a:p>
          <a:p>
            <a:pPr eaLnBrk="1" hangingPunct="1">
              <a:lnSpc>
                <a:spcPct val="90000"/>
              </a:lnSpc>
              <a:buClr>
                <a:srgbClr val="FFFF00"/>
              </a:buClr>
              <a:buSzPct val="140000"/>
              <a:defRPr/>
            </a:pPr>
            <a:r>
              <a:rPr lang="cs-CZ" altLang="cs-CZ" sz="2400" b="1" dirty="0">
                <a:solidFill>
                  <a:srgbClr val="FFFF00"/>
                </a:solidFill>
                <a:latin typeface="Arial" pitchFamily="34" charset="0"/>
              </a:rPr>
              <a:t>Saluretika</a:t>
            </a:r>
            <a:r>
              <a:rPr lang="cs-CZ" altLang="cs-CZ" sz="2400" b="1" dirty="0">
                <a:latin typeface="Arial" pitchFamily="34" charset="0"/>
              </a:rPr>
              <a:t> – nepodávají se</a:t>
            </a:r>
          </a:p>
          <a:p>
            <a:pPr eaLnBrk="1" hangingPunct="1">
              <a:lnSpc>
                <a:spcPct val="90000"/>
              </a:lnSpc>
              <a:buFont typeface="Wingdings" panose="05000000000000000000" pitchFamily="2" charset="2"/>
              <a:buNone/>
              <a:defRPr/>
            </a:pPr>
            <a:endParaRPr lang="cs-CZ" altLang="cs-CZ" sz="2400" b="1" dirty="0">
              <a:latin typeface="Arial" pitchFamily="34" charset="0"/>
            </a:endParaRPr>
          </a:p>
          <a:p>
            <a:pPr eaLnBrk="1" hangingPunct="1">
              <a:lnSpc>
                <a:spcPct val="90000"/>
              </a:lnSpc>
              <a:buClr>
                <a:srgbClr val="FFFF00"/>
              </a:buClr>
              <a:buSzPct val="140000"/>
              <a:defRPr/>
            </a:pPr>
            <a:r>
              <a:rPr lang="cs-CZ" altLang="cs-CZ" sz="2400" b="1" dirty="0">
                <a:solidFill>
                  <a:srgbClr val="FFFF00"/>
                </a:solidFill>
                <a:latin typeface="Arial" pitchFamily="34" charset="0"/>
              </a:rPr>
              <a:t>Kontraindikovány:</a:t>
            </a:r>
            <a:r>
              <a:rPr lang="cs-CZ" altLang="cs-CZ" sz="2400" b="1" dirty="0">
                <a:latin typeface="Arial" pitchFamily="34" charset="0"/>
              </a:rPr>
              <a:t> </a:t>
            </a:r>
          </a:p>
          <a:p>
            <a:pPr lvl="2" eaLnBrk="1" hangingPunct="1">
              <a:lnSpc>
                <a:spcPct val="90000"/>
              </a:lnSpc>
              <a:buClr>
                <a:srgbClr val="FFFF00"/>
              </a:buClr>
              <a:buSzPct val="140000"/>
              <a:defRPr/>
            </a:pPr>
            <a:r>
              <a:rPr lang="cs-CZ" altLang="cs-CZ" sz="1800" b="1" dirty="0">
                <a:latin typeface="Arial" pitchFamily="34" charset="0"/>
              </a:rPr>
              <a:t>inhibitory </a:t>
            </a:r>
            <a:r>
              <a:rPr lang="cs-CZ" altLang="cs-CZ" sz="1800" b="1" dirty="0" err="1">
                <a:latin typeface="Arial" pitchFamily="34" charset="0"/>
              </a:rPr>
              <a:t>angiotenzin</a:t>
            </a:r>
            <a:r>
              <a:rPr lang="cs-CZ" altLang="cs-CZ" sz="1800" b="1" dirty="0">
                <a:latin typeface="Arial" pitchFamily="34" charset="0"/>
              </a:rPr>
              <a:t> konvertujícího enzymu (inhibitory ACE)  </a:t>
            </a:r>
          </a:p>
          <a:p>
            <a:pPr lvl="2" eaLnBrk="1" hangingPunct="1">
              <a:lnSpc>
                <a:spcPct val="90000"/>
              </a:lnSpc>
              <a:buClr>
                <a:srgbClr val="FFFF00"/>
              </a:buClr>
              <a:buSzPct val="140000"/>
              <a:defRPr/>
            </a:pPr>
            <a:r>
              <a:rPr lang="cs-CZ" altLang="cs-CZ" sz="1800" b="1" dirty="0">
                <a:latin typeface="Arial" pitchFamily="34" charset="0"/>
              </a:rPr>
              <a:t>antagonisté </a:t>
            </a:r>
            <a:r>
              <a:rPr lang="cs-CZ" altLang="cs-CZ" sz="1800" b="1" dirty="0" err="1">
                <a:latin typeface="Arial" pitchFamily="34" charset="0"/>
              </a:rPr>
              <a:t>angiotenzinu</a:t>
            </a:r>
            <a:r>
              <a:rPr lang="cs-CZ" altLang="cs-CZ" sz="1800" b="1" dirty="0">
                <a:latin typeface="Arial" pitchFamily="34" charset="0"/>
              </a:rPr>
              <a:t> II </a:t>
            </a:r>
            <a:endParaRPr lang="cs-CZ" altLang="cs-CZ" sz="1800" b="1" dirty="0"/>
          </a:p>
        </p:txBody>
      </p:sp>
      <p:pic>
        <p:nvPicPr>
          <p:cNvPr id="6246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1E121EA-0EB5-4C6E-8D56-D51A30D25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8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57200" y="685800"/>
            <a:ext cx="8229600" cy="538163"/>
          </a:xfrm>
        </p:spPr>
        <p:txBody>
          <a:bodyPr/>
          <a:lstStyle/>
          <a:p>
            <a:pPr eaLnBrk="1" hangingPunct="1">
              <a:defRPr/>
            </a:pPr>
            <a:r>
              <a:rPr lang="cs-CZ" altLang="cs-CZ" sz="2800" b="1" dirty="0" err="1">
                <a:solidFill>
                  <a:srgbClr val="FF0000"/>
                </a:solidFill>
                <a:latin typeface="Arial" pitchFamily="34" charset="0"/>
              </a:rPr>
              <a:t>I.v</a:t>
            </a:r>
            <a:r>
              <a:rPr lang="cs-CZ" altLang="cs-CZ" sz="2800" b="1" dirty="0">
                <a:solidFill>
                  <a:srgbClr val="FF0000"/>
                </a:solidFill>
                <a:latin typeface="Arial" pitchFamily="34" charset="0"/>
              </a:rPr>
              <a:t>. antihypertenzní terapie - těžká preeklampsie ideálně za invazivní  monitorace TK  cca 2 dny k dokončení maturace plic plodu</a:t>
            </a:r>
          </a:p>
        </p:txBody>
      </p:sp>
      <p:sp>
        <p:nvSpPr>
          <p:cNvPr id="513027" name="Rectangle 3"/>
          <p:cNvSpPr>
            <a:spLocks noGrp="1" noChangeArrowheads="1"/>
          </p:cNvSpPr>
          <p:nvPr>
            <p:ph type="body" idx="1"/>
          </p:nvPr>
        </p:nvSpPr>
        <p:spPr>
          <a:xfrm>
            <a:off x="685800" y="1981200"/>
            <a:ext cx="7772400" cy="4572000"/>
          </a:xfrm>
        </p:spPr>
        <p:txBody>
          <a:bodyPr/>
          <a:lstStyle/>
          <a:p>
            <a:pPr eaLnBrk="1" hangingPunct="1">
              <a:lnSpc>
                <a:spcPct val="80000"/>
              </a:lnSpc>
              <a:buClr>
                <a:srgbClr val="FFFF00"/>
              </a:buClr>
              <a:buSzPct val="140000"/>
              <a:defRPr/>
            </a:pPr>
            <a:r>
              <a:rPr lang="cs-CZ" altLang="cs-CZ" sz="2400" b="1" dirty="0">
                <a:solidFill>
                  <a:srgbClr val="FFFF00"/>
                </a:solidFill>
                <a:latin typeface="Arial" pitchFamily="34" charset="0"/>
              </a:rPr>
              <a:t>Přímá </a:t>
            </a:r>
            <a:r>
              <a:rPr lang="cs-CZ" altLang="cs-CZ" sz="2400" b="1" dirty="0" err="1">
                <a:solidFill>
                  <a:srgbClr val="FFFF00"/>
                </a:solidFill>
                <a:latin typeface="Arial" pitchFamily="34" charset="0"/>
              </a:rPr>
              <a:t>vasodilatancia</a:t>
            </a:r>
            <a:endParaRPr lang="cs-CZ" altLang="cs-CZ" sz="2400" b="1" dirty="0">
              <a:solidFill>
                <a:srgbClr val="FFFF00"/>
              </a:solidFill>
              <a:latin typeface="Arial" pitchFamily="34" charset="0"/>
            </a:endParaRPr>
          </a:p>
          <a:p>
            <a:pPr marL="0" indent="0" eaLnBrk="1" hangingPunct="1">
              <a:lnSpc>
                <a:spcPct val="80000"/>
              </a:lnSpc>
              <a:buClr>
                <a:srgbClr val="FFFF00"/>
              </a:buClr>
              <a:buSzPct val="140000"/>
              <a:buFont typeface="Wingdings" panose="05000000000000000000" pitchFamily="2" charset="2"/>
              <a:buNone/>
              <a:defRPr/>
            </a:pPr>
            <a:r>
              <a:rPr lang="cs-CZ" altLang="cs-CZ" sz="2400" b="1" dirty="0" err="1">
                <a:latin typeface="Arial" pitchFamily="34" charset="0"/>
              </a:rPr>
              <a:t>Dihydralazin</a:t>
            </a:r>
            <a:r>
              <a:rPr lang="cs-CZ" altLang="cs-CZ" sz="2400" b="1" dirty="0">
                <a:latin typeface="Arial" pitchFamily="34" charset="0"/>
              </a:rPr>
              <a:t> (</a:t>
            </a:r>
            <a:r>
              <a:rPr lang="cs-CZ" altLang="cs-CZ" sz="2400" b="1" dirty="0" err="1">
                <a:latin typeface="Arial" pitchFamily="34" charset="0"/>
              </a:rPr>
              <a:t>Nepresol</a:t>
            </a:r>
            <a:r>
              <a:rPr lang="cs-CZ" altLang="cs-CZ" sz="2400" b="1" dirty="0">
                <a:latin typeface="Arial" pitchFamily="34" charset="0"/>
              </a:rPr>
              <a:t>) </a:t>
            </a:r>
            <a:r>
              <a:rPr lang="cs-CZ" altLang="cs-CZ" sz="2400" b="1" dirty="0" err="1">
                <a:latin typeface="Arial" pitchFamily="34" charset="0"/>
              </a:rPr>
              <a:t>mimoř</a:t>
            </a:r>
            <a:r>
              <a:rPr lang="cs-CZ" altLang="cs-CZ" sz="2400" b="1" dirty="0">
                <a:latin typeface="Arial" pitchFamily="34" charset="0"/>
              </a:rPr>
              <a:t>. dovoz</a:t>
            </a:r>
          </a:p>
          <a:p>
            <a:pPr eaLnBrk="1" hangingPunct="1">
              <a:lnSpc>
                <a:spcPct val="80000"/>
              </a:lnSpc>
              <a:buFont typeface="Wingdings" panose="05000000000000000000" pitchFamily="2" charset="2"/>
              <a:buNone/>
              <a:defRPr/>
            </a:pPr>
            <a:r>
              <a:rPr lang="cs-CZ" altLang="cs-CZ" sz="2400" b="1" dirty="0">
                <a:latin typeface="Arial" pitchFamily="34" charset="0"/>
              </a:rPr>
              <a:t>	25 – 50 mg/25-50ml  3-5ml/h, dále dle TK </a:t>
            </a:r>
          </a:p>
          <a:p>
            <a:pPr eaLnBrk="1" hangingPunct="1">
              <a:lnSpc>
                <a:spcPct val="80000"/>
              </a:lnSpc>
              <a:buFont typeface="Wingdings" panose="05000000000000000000" pitchFamily="2" charset="2"/>
              <a:buNone/>
              <a:defRPr/>
            </a:pPr>
            <a:r>
              <a:rPr lang="cs-CZ" altLang="cs-CZ" sz="2400" b="1" dirty="0">
                <a:latin typeface="Arial" pitchFamily="34" charset="0"/>
              </a:rPr>
              <a:t>              (systola 90-95 torr)</a:t>
            </a:r>
          </a:p>
          <a:p>
            <a:pPr lvl="1" eaLnBrk="1" hangingPunct="1">
              <a:lnSpc>
                <a:spcPct val="80000"/>
              </a:lnSpc>
              <a:buFontTx/>
              <a:buNone/>
              <a:defRPr/>
            </a:pPr>
            <a:endParaRPr lang="cs-CZ" altLang="cs-CZ" sz="2000" b="1" i="1" dirty="0">
              <a:latin typeface="Arial" pitchFamily="34" charset="0"/>
            </a:endParaRPr>
          </a:p>
          <a:p>
            <a:pPr lvl="1" eaLnBrk="1" hangingPunct="1">
              <a:lnSpc>
                <a:spcPct val="80000"/>
              </a:lnSpc>
              <a:buFontTx/>
              <a:buNone/>
              <a:defRPr/>
            </a:pPr>
            <a:endParaRPr lang="cs-CZ" altLang="cs-CZ" sz="2000" b="1" dirty="0">
              <a:latin typeface="Arial" pitchFamily="34" charset="0"/>
            </a:endParaRPr>
          </a:p>
          <a:p>
            <a:pPr eaLnBrk="1" hangingPunct="1">
              <a:lnSpc>
                <a:spcPct val="80000"/>
              </a:lnSpc>
              <a:buClr>
                <a:srgbClr val="FFFF00"/>
              </a:buClr>
              <a:buSzPct val="140000"/>
              <a:defRPr/>
            </a:pPr>
            <a:r>
              <a:rPr lang="cs-CZ" altLang="cs-CZ" sz="2400" b="1" dirty="0">
                <a:solidFill>
                  <a:srgbClr val="FFFF00"/>
                </a:solidFill>
                <a:latin typeface="Arial" pitchFamily="34" charset="0"/>
              </a:rPr>
              <a:t>Blokátory alfa a beta adrenergních receptorů</a:t>
            </a:r>
          </a:p>
          <a:p>
            <a:pPr marL="0" indent="0" eaLnBrk="1" hangingPunct="1">
              <a:lnSpc>
                <a:spcPct val="80000"/>
              </a:lnSpc>
              <a:buClr>
                <a:srgbClr val="FFFF00"/>
              </a:buClr>
              <a:buSzPct val="140000"/>
              <a:buFont typeface="Wingdings" panose="05000000000000000000" pitchFamily="2" charset="2"/>
              <a:buNone/>
              <a:defRPr/>
            </a:pPr>
            <a:r>
              <a:rPr lang="cs-CZ" altLang="cs-CZ" sz="2400" b="1" dirty="0" err="1">
                <a:latin typeface="Arial" pitchFamily="34" charset="0"/>
              </a:rPr>
              <a:t>Labetalol</a:t>
            </a:r>
            <a:r>
              <a:rPr lang="cs-CZ" altLang="cs-CZ" sz="2400" b="1" dirty="0">
                <a:latin typeface="Arial" pitchFamily="34" charset="0"/>
              </a:rPr>
              <a:t>  (</a:t>
            </a:r>
            <a:r>
              <a:rPr lang="cs-CZ" altLang="cs-CZ" sz="2400" b="1" dirty="0" err="1">
                <a:latin typeface="Arial" pitchFamily="34" charset="0"/>
              </a:rPr>
              <a:t>Trandate</a:t>
            </a:r>
            <a:r>
              <a:rPr lang="cs-CZ" altLang="cs-CZ" sz="2400" b="1" dirty="0">
                <a:latin typeface="Arial" pitchFamily="34" charset="0"/>
              </a:rPr>
              <a:t>) </a:t>
            </a:r>
            <a:r>
              <a:rPr lang="cs-CZ" altLang="cs-CZ" sz="2400" b="1" dirty="0" err="1">
                <a:latin typeface="Arial" pitchFamily="34" charset="0"/>
              </a:rPr>
              <a:t>mimoř</a:t>
            </a:r>
            <a:r>
              <a:rPr lang="cs-CZ" altLang="cs-CZ" sz="2400" b="1" dirty="0">
                <a:latin typeface="Arial" pitchFamily="34" charset="0"/>
              </a:rPr>
              <a:t>. dovoz</a:t>
            </a:r>
          </a:p>
          <a:p>
            <a:pPr eaLnBrk="1" hangingPunct="1">
              <a:lnSpc>
                <a:spcPct val="80000"/>
              </a:lnSpc>
              <a:buFont typeface="Wingdings" panose="05000000000000000000" pitchFamily="2" charset="2"/>
              <a:buNone/>
              <a:defRPr/>
            </a:pPr>
            <a:r>
              <a:rPr lang="cs-CZ" altLang="cs-CZ" sz="2400" b="1" dirty="0">
                <a:latin typeface="Arial" pitchFamily="34" charset="0"/>
              </a:rPr>
              <a:t>	200mg/20 mg  3-5ml/h, dále dle TK</a:t>
            </a:r>
          </a:p>
          <a:p>
            <a:pPr eaLnBrk="1" hangingPunct="1">
              <a:lnSpc>
                <a:spcPct val="80000"/>
              </a:lnSpc>
              <a:buFont typeface="Wingdings" panose="05000000000000000000" pitchFamily="2" charset="2"/>
              <a:buNone/>
              <a:defRPr/>
            </a:pPr>
            <a:r>
              <a:rPr lang="cs-CZ" altLang="cs-CZ" sz="2400" b="1" dirty="0">
                <a:latin typeface="Arial" pitchFamily="34" charset="0"/>
              </a:rPr>
              <a:t>      (systola 90-95 torr)</a:t>
            </a:r>
          </a:p>
          <a:p>
            <a:pPr eaLnBrk="1" hangingPunct="1">
              <a:lnSpc>
                <a:spcPct val="80000"/>
              </a:lnSpc>
              <a:buFont typeface="Wingdings" panose="05000000000000000000" pitchFamily="2" charset="2"/>
              <a:buNone/>
              <a:defRPr/>
            </a:pPr>
            <a:endParaRPr lang="cs-CZ" altLang="cs-CZ" sz="2400" b="1" dirty="0">
              <a:latin typeface="Arial" pitchFamily="34" charset="0"/>
            </a:endParaRPr>
          </a:p>
          <a:p>
            <a:pPr marL="457200" lvl="1" indent="0" eaLnBrk="1" hangingPunct="1">
              <a:lnSpc>
                <a:spcPct val="80000"/>
              </a:lnSpc>
              <a:buFontTx/>
              <a:buNone/>
              <a:defRPr/>
            </a:pPr>
            <a:endParaRPr lang="cs-CZ" altLang="cs-CZ" sz="2000" b="1" dirty="0">
              <a:latin typeface="Arial" pitchFamily="34" charset="0"/>
            </a:endParaRPr>
          </a:p>
          <a:p>
            <a:pPr lvl="1" eaLnBrk="1" hangingPunct="1">
              <a:lnSpc>
                <a:spcPct val="80000"/>
              </a:lnSpc>
              <a:buFontTx/>
              <a:buNone/>
              <a:defRPr/>
            </a:pPr>
            <a:endParaRPr lang="cs-CZ" altLang="cs-CZ" sz="2000" b="1" dirty="0"/>
          </a:p>
          <a:p>
            <a:pPr lvl="1" eaLnBrk="1" hangingPunct="1">
              <a:lnSpc>
                <a:spcPct val="80000"/>
              </a:lnSpc>
              <a:buFontTx/>
              <a:buNone/>
              <a:defRPr/>
            </a:pPr>
            <a:endParaRPr lang="cs-CZ" altLang="cs-CZ" sz="2000" dirty="0"/>
          </a:p>
        </p:txBody>
      </p:sp>
      <p:pic>
        <p:nvPicPr>
          <p:cNvPr id="6349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0050A62-EE3E-4C02-A980-A73A92C6F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0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457200" y="277813"/>
            <a:ext cx="8229600" cy="673100"/>
          </a:xfrm>
        </p:spPr>
        <p:txBody>
          <a:bodyPr/>
          <a:lstStyle/>
          <a:p>
            <a:pPr eaLnBrk="1" hangingPunct="1">
              <a:defRPr/>
            </a:pPr>
            <a:r>
              <a:rPr lang="cs-CZ" altLang="cs-CZ" sz="3200" b="1">
                <a:solidFill>
                  <a:srgbClr val="FF0000"/>
                </a:solidFill>
                <a:latin typeface="Arial" pitchFamily="34" charset="0"/>
              </a:rPr>
              <a:t>Antikonvulzivní terapie</a:t>
            </a:r>
            <a:r>
              <a:rPr lang="cs-CZ" altLang="cs-CZ"/>
              <a:t> </a:t>
            </a:r>
          </a:p>
        </p:txBody>
      </p:sp>
      <p:sp>
        <p:nvSpPr>
          <p:cNvPr id="514051" name="Rectangle 3"/>
          <p:cNvSpPr>
            <a:spLocks noGrp="1" noChangeArrowheads="1"/>
          </p:cNvSpPr>
          <p:nvPr>
            <p:ph type="body" idx="1"/>
          </p:nvPr>
        </p:nvSpPr>
        <p:spPr>
          <a:xfrm>
            <a:off x="685800" y="1219200"/>
            <a:ext cx="8153400" cy="3897313"/>
          </a:xfrm>
        </p:spPr>
        <p:txBody>
          <a:bodyPr/>
          <a:lstStyle/>
          <a:p>
            <a:pPr eaLnBrk="1" hangingPunct="1">
              <a:lnSpc>
                <a:spcPct val="80000"/>
              </a:lnSpc>
              <a:buClr>
                <a:srgbClr val="FFFF00"/>
              </a:buClr>
              <a:buSzPct val="140000"/>
              <a:defRPr/>
            </a:pPr>
            <a:r>
              <a:rPr lang="cs-CZ" altLang="cs-CZ" sz="2400" b="1" dirty="0">
                <a:solidFill>
                  <a:srgbClr val="FFFF00"/>
                </a:solidFill>
                <a:latin typeface="Arial" pitchFamily="34" charset="0"/>
              </a:rPr>
              <a:t>Magnesium </a:t>
            </a:r>
            <a:r>
              <a:rPr lang="cs-CZ" altLang="cs-CZ" sz="2400" b="1" dirty="0" err="1">
                <a:solidFill>
                  <a:srgbClr val="FFFF00"/>
                </a:solidFill>
                <a:latin typeface="Arial" pitchFamily="34" charset="0"/>
              </a:rPr>
              <a:t>sulphuricum</a:t>
            </a:r>
            <a:r>
              <a:rPr lang="cs-CZ" altLang="cs-CZ" sz="2400" b="1" dirty="0">
                <a:solidFill>
                  <a:srgbClr val="FFFF00"/>
                </a:solidFill>
                <a:latin typeface="Arial" pitchFamily="34" charset="0"/>
              </a:rPr>
              <a:t> </a:t>
            </a:r>
          </a:p>
          <a:p>
            <a:pPr eaLnBrk="1" hangingPunct="1">
              <a:lnSpc>
                <a:spcPct val="80000"/>
              </a:lnSpc>
              <a:buFont typeface="Wingdings" panose="05000000000000000000" pitchFamily="2" charset="2"/>
              <a:buNone/>
              <a:defRPr/>
            </a:pPr>
            <a:endParaRPr lang="cs-CZ" altLang="cs-CZ" sz="2400" b="1" dirty="0">
              <a:solidFill>
                <a:srgbClr val="FFFF00"/>
              </a:solidFill>
              <a:latin typeface="Arial" pitchFamily="34" charset="0"/>
            </a:endParaRPr>
          </a:p>
          <a:p>
            <a:pPr lvl="1" eaLnBrk="1" hangingPunct="1">
              <a:lnSpc>
                <a:spcPct val="80000"/>
              </a:lnSpc>
              <a:defRPr/>
            </a:pPr>
            <a:r>
              <a:rPr lang="cs-CZ" altLang="cs-CZ" sz="2400" b="1" dirty="0">
                <a:latin typeface="Arial" pitchFamily="34" charset="0"/>
              </a:rPr>
              <a:t>&lt; systémové i mozkové vazospasmy</a:t>
            </a:r>
          </a:p>
          <a:p>
            <a:pPr lvl="1" eaLnBrk="1" hangingPunct="1">
              <a:lnSpc>
                <a:spcPct val="80000"/>
              </a:lnSpc>
              <a:buFontTx/>
              <a:buNone/>
              <a:defRPr/>
            </a:pPr>
            <a:r>
              <a:rPr lang="cs-CZ" altLang="cs-CZ" sz="2400" b="1" dirty="0">
                <a:latin typeface="Arial" pitchFamily="34" charset="0"/>
              </a:rPr>
              <a:t> </a:t>
            </a:r>
          </a:p>
          <a:p>
            <a:pPr lvl="1" eaLnBrk="1" hangingPunct="1">
              <a:lnSpc>
                <a:spcPct val="80000"/>
              </a:lnSpc>
              <a:defRPr/>
            </a:pPr>
            <a:r>
              <a:rPr lang="cs-CZ" altLang="cs-CZ" sz="2400" b="1" dirty="0">
                <a:latin typeface="Arial" pitchFamily="34" charset="0"/>
              </a:rPr>
              <a:t>&gt; průtoku ledvinami a dělohou  </a:t>
            </a:r>
          </a:p>
          <a:p>
            <a:pPr lvl="1" eaLnBrk="1" hangingPunct="1">
              <a:lnSpc>
                <a:spcPct val="80000"/>
              </a:lnSpc>
              <a:buFontTx/>
              <a:buNone/>
              <a:defRPr/>
            </a:pPr>
            <a:r>
              <a:rPr lang="cs-CZ" altLang="cs-CZ" sz="2400" b="1" dirty="0">
                <a:latin typeface="Arial" pitchFamily="34" charset="0"/>
              </a:rPr>
              <a:t>  </a:t>
            </a:r>
          </a:p>
          <a:p>
            <a:pPr lvl="1" eaLnBrk="1" hangingPunct="1">
              <a:lnSpc>
                <a:spcPct val="80000"/>
              </a:lnSpc>
              <a:defRPr/>
            </a:pPr>
            <a:r>
              <a:rPr lang="cs-CZ" altLang="cs-CZ" sz="2400" b="1" dirty="0">
                <a:latin typeface="Arial" pitchFamily="34" charset="0"/>
              </a:rPr>
              <a:t>pomalu </a:t>
            </a:r>
            <a:r>
              <a:rPr lang="cs-CZ" altLang="cs-CZ" sz="2400" b="1" dirty="0" err="1">
                <a:latin typeface="Arial" pitchFamily="34" charset="0"/>
              </a:rPr>
              <a:t>i.v</a:t>
            </a:r>
            <a:r>
              <a:rPr lang="cs-CZ" altLang="cs-CZ" sz="2400" b="1" dirty="0">
                <a:latin typeface="Arial" pitchFamily="34" charset="0"/>
              </a:rPr>
              <a:t>. </a:t>
            </a:r>
            <a:r>
              <a:rPr lang="cs-CZ" altLang="cs-CZ" sz="2000" b="1" i="1" dirty="0">
                <a:latin typeface="Arial" pitchFamily="34" charset="0"/>
              </a:rPr>
              <a:t>(</a:t>
            </a:r>
            <a:r>
              <a:rPr lang="cs-CZ" altLang="cs-CZ" sz="2000" b="1" i="1" dirty="0">
                <a:solidFill>
                  <a:srgbClr val="FFFFFF"/>
                </a:solidFill>
                <a:latin typeface="Arial" pitchFamily="34" charset="0"/>
              </a:rPr>
              <a:t>20</a:t>
            </a:r>
            <a:r>
              <a:rPr lang="cs-CZ" altLang="cs-CZ" sz="2000" b="1" i="1" dirty="0">
                <a:latin typeface="Arial" pitchFamily="34" charset="0"/>
              </a:rPr>
              <a:t> ml </a:t>
            </a:r>
            <a:r>
              <a:rPr lang="cs-CZ" altLang="cs-CZ" sz="2000" b="1" i="1" dirty="0">
                <a:solidFill>
                  <a:srgbClr val="FFFFFF"/>
                </a:solidFill>
                <a:latin typeface="Arial" pitchFamily="34" charset="0"/>
              </a:rPr>
              <a:t>20 % </a:t>
            </a:r>
            <a:r>
              <a:rPr lang="cs-CZ" altLang="cs-CZ" sz="2000" b="1" i="1" dirty="0">
                <a:latin typeface="Arial" pitchFamily="34" charset="0"/>
              </a:rPr>
              <a:t>během </a:t>
            </a:r>
            <a:r>
              <a:rPr lang="cs-CZ" altLang="cs-CZ" sz="2000" b="1" i="1" dirty="0">
                <a:solidFill>
                  <a:srgbClr val="FFFFFF"/>
                </a:solidFill>
                <a:latin typeface="Arial" pitchFamily="34" charset="0"/>
              </a:rPr>
              <a:t>20</a:t>
            </a:r>
            <a:r>
              <a:rPr lang="cs-CZ" altLang="cs-CZ" sz="2000" b="1" i="1" dirty="0">
                <a:latin typeface="Arial" pitchFamily="34" charset="0"/>
              </a:rPr>
              <a:t> minut)</a:t>
            </a:r>
          </a:p>
          <a:p>
            <a:pPr lvl="1" eaLnBrk="1" hangingPunct="1">
              <a:lnSpc>
                <a:spcPct val="80000"/>
              </a:lnSpc>
              <a:buFontTx/>
              <a:buNone/>
              <a:defRPr/>
            </a:pPr>
            <a:endParaRPr lang="cs-CZ" altLang="cs-CZ" sz="2000" b="1" i="1" dirty="0">
              <a:latin typeface="Arial" pitchFamily="34" charset="0"/>
            </a:endParaRPr>
          </a:p>
          <a:p>
            <a:pPr lvl="1" eaLnBrk="1" hangingPunct="1">
              <a:lnSpc>
                <a:spcPct val="80000"/>
              </a:lnSpc>
              <a:defRPr/>
            </a:pPr>
            <a:r>
              <a:rPr lang="cs-CZ" altLang="cs-CZ" sz="2400" b="1" dirty="0">
                <a:latin typeface="Arial" pitchFamily="34" charset="0"/>
              </a:rPr>
              <a:t>dále kontinuálně: až 6amp/den (tj. v </a:t>
            </a:r>
            <a:r>
              <a:rPr lang="cs-CZ" altLang="cs-CZ" sz="2400" b="1" dirty="0" err="1">
                <a:latin typeface="Arial" pitchFamily="34" charset="0"/>
              </a:rPr>
              <a:t>injektomatu</a:t>
            </a:r>
            <a:r>
              <a:rPr lang="cs-CZ" altLang="cs-CZ" sz="2400" b="1" dirty="0">
                <a:latin typeface="Arial" pitchFamily="34" charset="0"/>
              </a:rPr>
              <a:t> 2,4ml/h) druhý den hladina na horní hranici normy</a:t>
            </a:r>
          </a:p>
          <a:p>
            <a:pPr lvl="1" eaLnBrk="1" hangingPunct="1">
              <a:lnSpc>
                <a:spcPct val="80000"/>
              </a:lnSpc>
              <a:defRPr/>
            </a:pPr>
            <a:r>
              <a:rPr lang="cs-CZ" altLang="cs-CZ" sz="2400" b="1" dirty="0">
                <a:latin typeface="Arial" pitchFamily="34" charset="0"/>
              </a:rPr>
              <a:t>Předávkování klinicky: bradypnoe, nevýbavný patel. reflex (</a:t>
            </a:r>
            <a:r>
              <a:rPr lang="cs-CZ" altLang="cs-CZ" sz="2400" b="1" dirty="0" err="1">
                <a:latin typeface="Arial" pitchFamily="34" charset="0"/>
              </a:rPr>
              <a:t>apl</a:t>
            </a:r>
            <a:r>
              <a:rPr lang="cs-CZ" altLang="cs-CZ" sz="2400" b="1" dirty="0">
                <a:latin typeface="Arial" pitchFamily="34" charset="0"/>
              </a:rPr>
              <a:t>. CaCl2)</a:t>
            </a:r>
          </a:p>
          <a:p>
            <a:pPr lvl="1" eaLnBrk="1" hangingPunct="1">
              <a:lnSpc>
                <a:spcPct val="80000"/>
              </a:lnSpc>
              <a:defRPr/>
            </a:pPr>
            <a:endParaRPr lang="cs-CZ" altLang="cs-CZ" sz="2400" b="1" dirty="0">
              <a:latin typeface="Arial" pitchFamily="34" charset="0"/>
            </a:endParaRPr>
          </a:p>
          <a:p>
            <a:pPr lvl="1" eaLnBrk="1" hangingPunct="1">
              <a:lnSpc>
                <a:spcPct val="80000"/>
              </a:lnSpc>
              <a:defRPr/>
            </a:pPr>
            <a:r>
              <a:rPr lang="cs-CZ" altLang="cs-CZ" sz="2400" b="1" dirty="0">
                <a:latin typeface="Arial" pitchFamily="34" charset="0"/>
              </a:rPr>
              <a:t>Monitorace hladiny!!!!</a:t>
            </a:r>
          </a:p>
          <a:p>
            <a:pPr lvl="1" eaLnBrk="1" hangingPunct="1">
              <a:lnSpc>
                <a:spcPct val="80000"/>
              </a:lnSpc>
              <a:buFontTx/>
              <a:buNone/>
              <a:defRPr/>
            </a:pPr>
            <a:endParaRPr lang="cs-CZ" altLang="cs-CZ" sz="2000" b="1" dirty="0">
              <a:latin typeface="Arial" pitchFamily="34" charset="0"/>
            </a:endParaRPr>
          </a:p>
        </p:txBody>
      </p:sp>
      <p:pic>
        <p:nvPicPr>
          <p:cNvPr id="6451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3240B04-BD27-4304-B5FD-5300A5F885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9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a:xfrm>
            <a:off x="457200" y="277813"/>
            <a:ext cx="8229600" cy="739775"/>
          </a:xfrm>
        </p:spPr>
        <p:txBody>
          <a:bodyPr/>
          <a:lstStyle/>
          <a:p>
            <a:pPr eaLnBrk="1" hangingPunct="1">
              <a:defRPr/>
            </a:pPr>
            <a:r>
              <a:rPr lang="cs-CZ" altLang="cs-CZ" sz="3600" b="1" dirty="0">
                <a:solidFill>
                  <a:srgbClr val="FF0000"/>
                </a:solidFill>
                <a:latin typeface="Arial" pitchFamily="34" charset="0"/>
              </a:rPr>
              <a:t>Antikonvulzivní terapie</a:t>
            </a:r>
          </a:p>
        </p:txBody>
      </p:sp>
      <p:sp>
        <p:nvSpPr>
          <p:cNvPr id="515075" name="Rectangle 3"/>
          <p:cNvSpPr>
            <a:spLocks noGrp="1" noChangeArrowheads="1"/>
          </p:cNvSpPr>
          <p:nvPr>
            <p:ph type="body" idx="1"/>
          </p:nvPr>
        </p:nvSpPr>
        <p:spPr>
          <a:xfrm>
            <a:off x="685800" y="1828800"/>
            <a:ext cx="7772400" cy="4343400"/>
          </a:xfrm>
        </p:spPr>
        <p:txBody>
          <a:bodyPr/>
          <a:lstStyle/>
          <a:p>
            <a:pPr lvl="1" eaLnBrk="1" hangingPunct="1">
              <a:lnSpc>
                <a:spcPct val="80000"/>
              </a:lnSpc>
              <a:buFontTx/>
              <a:buNone/>
              <a:defRPr/>
            </a:pPr>
            <a:r>
              <a:rPr lang="cs-CZ" altLang="cs-CZ" sz="2400" b="1" dirty="0">
                <a:latin typeface="Arial" pitchFamily="34" charset="0"/>
              </a:rPr>
              <a:t> </a:t>
            </a:r>
          </a:p>
          <a:p>
            <a:pPr eaLnBrk="1" hangingPunct="1">
              <a:lnSpc>
                <a:spcPct val="80000"/>
              </a:lnSpc>
              <a:buClr>
                <a:srgbClr val="FFFF00"/>
              </a:buClr>
              <a:buSzPct val="140000"/>
              <a:defRPr/>
            </a:pPr>
            <a:r>
              <a:rPr lang="cs-CZ" altLang="cs-CZ" sz="2800" b="1" dirty="0">
                <a:solidFill>
                  <a:srgbClr val="FFFF00"/>
                </a:solidFill>
                <a:latin typeface="Arial" pitchFamily="34" charset="0"/>
              </a:rPr>
              <a:t>Benzodiazepiny</a:t>
            </a:r>
          </a:p>
          <a:p>
            <a:pPr lvl="1" eaLnBrk="1" hangingPunct="1">
              <a:lnSpc>
                <a:spcPct val="80000"/>
              </a:lnSpc>
              <a:defRPr/>
            </a:pPr>
            <a:r>
              <a:rPr lang="cs-CZ" altLang="cs-CZ" sz="2400" b="1" dirty="0" err="1">
                <a:latin typeface="Arial" pitchFamily="34" charset="0"/>
              </a:rPr>
              <a:t>Apaurin</a:t>
            </a:r>
            <a:r>
              <a:rPr lang="cs-CZ" altLang="cs-CZ" sz="2400" b="1" dirty="0">
                <a:latin typeface="Arial" pitchFamily="34" charset="0"/>
              </a:rPr>
              <a:t> </a:t>
            </a:r>
            <a:r>
              <a:rPr lang="cs-CZ" altLang="cs-CZ" sz="2400" b="1" i="1" dirty="0">
                <a:latin typeface="Arial" pitchFamily="34" charset="0"/>
              </a:rPr>
              <a:t>10 mg </a:t>
            </a:r>
            <a:r>
              <a:rPr lang="cs-CZ" altLang="cs-CZ" sz="2400" b="1" i="1" dirty="0" err="1">
                <a:latin typeface="Arial" pitchFamily="34" charset="0"/>
              </a:rPr>
              <a:t>i.m</a:t>
            </a:r>
            <a:r>
              <a:rPr lang="cs-CZ" altLang="cs-CZ" sz="2400" b="1" i="1" dirty="0">
                <a:latin typeface="Arial" pitchFamily="34" charset="0"/>
              </a:rPr>
              <a:t>., </a:t>
            </a:r>
            <a:r>
              <a:rPr lang="cs-CZ" altLang="cs-CZ" sz="2400" b="1" i="1" dirty="0" err="1">
                <a:latin typeface="Arial" pitchFamily="34" charset="0"/>
              </a:rPr>
              <a:t>i.v</a:t>
            </a:r>
            <a:r>
              <a:rPr lang="cs-CZ" altLang="cs-CZ" sz="2400" b="1" i="1" dirty="0">
                <a:latin typeface="Arial" pitchFamily="34" charset="0"/>
              </a:rPr>
              <a:t>. =&gt; </a:t>
            </a:r>
            <a:r>
              <a:rPr lang="cs-CZ" altLang="cs-CZ" sz="2400" b="1" dirty="0">
                <a:latin typeface="Arial" pitchFamily="34" charset="0"/>
              </a:rPr>
              <a:t>křečový stav</a:t>
            </a:r>
          </a:p>
          <a:p>
            <a:pPr lvl="1" eaLnBrk="1" hangingPunct="1">
              <a:lnSpc>
                <a:spcPct val="80000"/>
              </a:lnSpc>
              <a:defRPr/>
            </a:pPr>
            <a:r>
              <a:rPr lang="cs-CZ" altLang="cs-CZ" sz="2400" b="1" dirty="0" err="1">
                <a:latin typeface="Arial" pitchFamily="34" charset="0"/>
              </a:rPr>
              <a:t>Dormicum</a:t>
            </a:r>
            <a:r>
              <a:rPr lang="cs-CZ" altLang="cs-CZ" sz="2400" b="1" dirty="0">
                <a:latin typeface="Arial" pitchFamily="34" charset="0"/>
              </a:rPr>
              <a:t> 5mg </a:t>
            </a:r>
            <a:r>
              <a:rPr lang="cs-CZ" altLang="cs-CZ" sz="2400" b="1" dirty="0" err="1">
                <a:latin typeface="Arial" pitchFamily="34" charset="0"/>
              </a:rPr>
              <a:t>iv</a:t>
            </a:r>
            <a:r>
              <a:rPr lang="cs-CZ" altLang="cs-CZ" sz="2400" b="1" dirty="0">
                <a:latin typeface="Arial" pitchFamily="34" charset="0"/>
              </a:rPr>
              <a:t>, možno i </a:t>
            </a:r>
            <a:r>
              <a:rPr lang="cs-CZ" altLang="cs-CZ" sz="2400" b="1" dirty="0" err="1">
                <a:latin typeface="Arial" pitchFamily="34" charset="0"/>
              </a:rPr>
              <a:t>p.o</a:t>
            </a:r>
            <a:r>
              <a:rPr lang="cs-CZ" altLang="cs-CZ" sz="2400" b="1" dirty="0">
                <a:latin typeface="Arial" pitchFamily="34" charset="0"/>
              </a:rPr>
              <a:t>. až 3x 7,5mg</a:t>
            </a:r>
          </a:p>
          <a:p>
            <a:pPr marL="457200" lvl="1" indent="0" eaLnBrk="1" hangingPunct="1">
              <a:lnSpc>
                <a:spcPct val="80000"/>
              </a:lnSpc>
              <a:buFontTx/>
              <a:buNone/>
              <a:defRPr/>
            </a:pPr>
            <a:endParaRPr lang="cs-CZ" altLang="cs-CZ" sz="2400" b="1" dirty="0">
              <a:latin typeface="Arial" pitchFamily="34" charset="0"/>
            </a:endParaRPr>
          </a:p>
          <a:p>
            <a:pPr lvl="1" eaLnBrk="1" hangingPunct="1">
              <a:lnSpc>
                <a:spcPct val="80000"/>
              </a:lnSpc>
              <a:defRPr/>
            </a:pPr>
            <a:endParaRPr lang="cs-CZ" altLang="cs-CZ" sz="2400" b="1" dirty="0">
              <a:latin typeface="Arial" pitchFamily="34" charset="0"/>
            </a:endParaRPr>
          </a:p>
          <a:p>
            <a:pPr eaLnBrk="1" hangingPunct="1">
              <a:lnSpc>
                <a:spcPct val="80000"/>
              </a:lnSpc>
              <a:buClr>
                <a:srgbClr val="FFFF00"/>
              </a:buClr>
              <a:buSzPct val="140000"/>
              <a:defRPr/>
            </a:pPr>
            <a:r>
              <a:rPr lang="cs-CZ" altLang="cs-CZ" sz="2800" b="1" dirty="0">
                <a:solidFill>
                  <a:srgbClr val="FFFF00"/>
                </a:solidFill>
                <a:latin typeface="Arial" pitchFamily="34" charset="0"/>
              </a:rPr>
              <a:t>Barbituráty</a:t>
            </a:r>
          </a:p>
          <a:p>
            <a:pPr lvl="1" eaLnBrk="1" hangingPunct="1">
              <a:lnSpc>
                <a:spcPct val="80000"/>
              </a:lnSpc>
              <a:defRPr/>
            </a:pPr>
            <a:r>
              <a:rPr lang="cs-CZ" altLang="cs-CZ" sz="2400" b="1" dirty="0">
                <a:latin typeface="Arial" pitchFamily="34" charset="0"/>
              </a:rPr>
              <a:t>Křeče = eklampsie – </a:t>
            </a:r>
            <a:r>
              <a:rPr lang="cs-CZ" altLang="cs-CZ" sz="2400" b="1" dirty="0" err="1">
                <a:latin typeface="Arial" pitchFamily="34" charset="0"/>
              </a:rPr>
              <a:t>Thiopental</a:t>
            </a:r>
            <a:r>
              <a:rPr lang="cs-CZ" altLang="cs-CZ" sz="2400" b="1" dirty="0">
                <a:latin typeface="Arial" pitchFamily="34" charset="0"/>
              </a:rPr>
              <a:t> – ukončení gravidity</a:t>
            </a:r>
          </a:p>
          <a:p>
            <a:pPr eaLnBrk="1" hangingPunct="1">
              <a:defRPr/>
            </a:pPr>
            <a:endParaRPr lang="cs-CZ" altLang="cs-CZ" sz="2400" dirty="0"/>
          </a:p>
        </p:txBody>
      </p:sp>
      <p:pic>
        <p:nvPicPr>
          <p:cNvPr id="6554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76E6101-8080-4B96-B394-C95AAC0212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5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457200" y="277813"/>
            <a:ext cx="8229600" cy="604837"/>
          </a:xfrm>
        </p:spPr>
        <p:txBody>
          <a:bodyPr/>
          <a:lstStyle/>
          <a:p>
            <a:pPr eaLnBrk="1" hangingPunct="1">
              <a:defRPr/>
            </a:pPr>
            <a:r>
              <a:rPr lang="cs-CZ" altLang="cs-CZ" sz="2800" b="1">
                <a:solidFill>
                  <a:srgbClr val="FF0000"/>
                </a:solidFill>
                <a:latin typeface="Arial" pitchFamily="34" charset="0"/>
              </a:rPr>
              <a:t>Ukončení těhotenství - indikace ze strany matky</a:t>
            </a:r>
            <a:r>
              <a:rPr lang="cs-CZ" altLang="cs-CZ"/>
              <a:t> </a:t>
            </a:r>
          </a:p>
        </p:txBody>
      </p:sp>
      <p:sp>
        <p:nvSpPr>
          <p:cNvPr id="516099" name="Rectangle 3"/>
          <p:cNvSpPr>
            <a:spLocks noGrp="1" noChangeArrowheads="1"/>
          </p:cNvSpPr>
          <p:nvPr>
            <p:ph type="body" idx="1"/>
          </p:nvPr>
        </p:nvSpPr>
        <p:spPr>
          <a:xfrm>
            <a:off x="685800" y="1295400"/>
            <a:ext cx="7772400" cy="4800600"/>
          </a:xfrm>
        </p:spPr>
        <p:txBody>
          <a:bodyPr/>
          <a:lstStyle/>
          <a:p>
            <a:pPr eaLnBrk="1" hangingPunct="1">
              <a:lnSpc>
                <a:spcPct val="80000"/>
              </a:lnSpc>
              <a:buClr>
                <a:srgbClr val="FFFF00"/>
              </a:buClr>
              <a:buSzPct val="140000"/>
              <a:defRPr/>
            </a:pPr>
            <a:r>
              <a:rPr lang="cs-CZ" altLang="cs-CZ" sz="2400" b="1" dirty="0">
                <a:latin typeface="Arial" pitchFamily="34" charset="0"/>
              </a:rPr>
              <a:t>těžká preeklampsie </a:t>
            </a:r>
            <a:r>
              <a:rPr lang="cs-CZ" altLang="cs-CZ" sz="2000" b="1" i="1" dirty="0">
                <a:latin typeface="Arial" pitchFamily="34" charset="0"/>
              </a:rPr>
              <a:t>(TK &gt; 160/110, proteinurie 5g/24 hodin)</a:t>
            </a:r>
            <a:r>
              <a:rPr lang="cs-CZ" altLang="cs-CZ" sz="2400" b="1" dirty="0">
                <a:latin typeface="Arial" pitchFamily="34" charset="0"/>
              </a:rPr>
              <a:t> nereagující na léčbu</a:t>
            </a:r>
          </a:p>
          <a:p>
            <a:pPr eaLnBrk="1" hangingPunct="1">
              <a:lnSpc>
                <a:spcPct val="80000"/>
              </a:lnSpc>
              <a:buClr>
                <a:srgbClr val="FFFF00"/>
              </a:buClr>
              <a:buSzPct val="140000"/>
              <a:defRPr/>
            </a:pPr>
            <a:r>
              <a:rPr lang="cs-CZ" altLang="cs-CZ" sz="2400" b="1" dirty="0">
                <a:latin typeface="Arial" pitchFamily="34" charset="0"/>
              </a:rPr>
              <a:t>&gt; kyseliny močové </a:t>
            </a:r>
            <a:r>
              <a:rPr lang="cs-CZ" altLang="cs-CZ" sz="2000" b="1" i="1" dirty="0">
                <a:latin typeface="Arial" pitchFamily="34" charset="0"/>
              </a:rPr>
              <a:t>(dynamika)</a:t>
            </a:r>
          </a:p>
          <a:p>
            <a:pPr eaLnBrk="1" hangingPunct="1">
              <a:lnSpc>
                <a:spcPct val="80000"/>
              </a:lnSpc>
              <a:buClr>
                <a:srgbClr val="FFFF00"/>
              </a:buClr>
              <a:buSzPct val="140000"/>
              <a:defRPr/>
            </a:pPr>
            <a:r>
              <a:rPr lang="cs-CZ" altLang="cs-CZ" sz="2400" b="1" dirty="0">
                <a:latin typeface="Arial" pitchFamily="34" charset="0"/>
              </a:rPr>
              <a:t>HELLP syndrom </a:t>
            </a:r>
            <a:r>
              <a:rPr lang="cs-CZ" altLang="cs-CZ" sz="2000" b="1" i="1" dirty="0">
                <a:latin typeface="Arial" pitchFamily="34" charset="0"/>
              </a:rPr>
              <a:t>(hemolýza, &lt; </a:t>
            </a:r>
            <a:r>
              <a:rPr lang="cs-CZ" altLang="cs-CZ" sz="2000" b="1" i="1" dirty="0" err="1">
                <a:latin typeface="Arial" pitchFamily="34" charset="0"/>
              </a:rPr>
              <a:t>Tr</a:t>
            </a:r>
            <a:r>
              <a:rPr lang="cs-CZ" altLang="cs-CZ" sz="2000" b="1" i="1" dirty="0">
                <a:latin typeface="Arial" pitchFamily="34" charset="0"/>
              </a:rPr>
              <a:t>, &gt; AST, ALT, epigastrická bolest) x parciální, </a:t>
            </a:r>
            <a:r>
              <a:rPr lang="cs-CZ" altLang="cs-CZ" sz="2000" b="1" i="1" dirty="0" err="1">
                <a:latin typeface="Arial" pitchFamily="34" charset="0"/>
              </a:rPr>
              <a:t>s.c</a:t>
            </a:r>
            <a:r>
              <a:rPr lang="cs-CZ" altLang="cs-CZ" sz="2000" b="1" i="1" dirty="0">
                <a:latin typeface="Arial" pitchFamily="34" charset="0"/>
              </a:rPr>
              <a:t>. – technika, drenáž</a:t>
            </a:r>
          </a:p>
          <a:p>
            <a:pPr eaLnBrk="1" hangingPunct="1">
              <a:lnSpc>
                <a:spcPct val="80000"/>
              </a:lnSpc>
              <a:buClr>
                <a:srgbClr val="FFFF00"/>
              </a:buClr>
              <a:buSzPct val="140000"/>
              <a:defRPr/>
            </a:pPr>
            <a:r>
              <a:rPr lang="cs-CZ" altLang="cs-CZ" sz="2400" b="1" dirty="0">
                <a:latin typeface="Arial" pitchFamily="34" charset="0"/>
              </a:rPr>
              <a:t>oligurie </a:t>
            </a:r>
            <a:r>
              <a:rPr lang="cs-CZ" altLang="cs-CZ" sz="2000" b="1" i="1" dirty="0">
                <a:latin typeface="Arial" pitchFamily="34" charset="0"/>
              </a:rPr>
              <a:t>&lt; 400 ml / 24 hodin</a:t>
            </a:r>
            <a:endParaRPr lang="cs-CZ" altLang="cs-CZ" sz="2400" b="1" dirty="0">
              <a:latin typeface="Arial" pitchFamily="34" charset="0"/>
            </a:endParaRPr>
          </a:p>
          <a:p>
            <a:pPr eaLnBrk="1" hangingPunct="1">
              <a:lnSpc>
                <a:spcPct val="80000"/>
              </a:lnSpc>
              <a:buClr>
                <a:srgbClr val="FFFF00"/>
              </a:buClr>
              <a:buSzPct val="140000"/>
              <a:defRPr/>
            </a:pPr>
            <a:r>
              <a:rPr lang="cs-CZ" altLang="cs-CZ" sz="2400" b="1" dirty="0">
                <a:latin typeface="Arial" pitchFamily="34" charset="0"/>
              </a:rPr>
              <a:t>plicní edém</a:t>
            </a:r>
          </a:p>
          <a:p>
            <a:pPr eaLnBrk="1" hangingPunct="1">
              <a:lnSpc>
                <a:spcPct val="80000"/>
              </a:lnSpc>
              <a:buClr>
                <a:srgbClr val="FFFF00"/>
              </a:buClr>
              <a:buSzPct val="140000"/>
              <a:defRPr/>
            </a:pPr>
            <a:r>
              <a:rPr lang="cs-CZ" altLang="cs-CZ" sz="2400" b="1" dirty="0">
                <a:latin typeface="Arial" pitchFamily="34" charset="0"/>
              </a:rPr>
              <a:t>abrupce placenty</a:t>
            </a:r>
          </a:p>
          <a:p>
            <a:pPr eaLnBrk="1" hangingPunct="1">
              <a:lnSpc>
                <a:spcPct val="80000"/>
              </a:lnSpc>
              <a:buClr>
                <a:srgbClr val="FFFF00"/>
              </a:buClr>
              <a:buSzPct val="140000"/>
              <a:defRPr/>
            </a:pPr>
            <a:r>
              <a:rPr lang="cs-CZ" altLang="cs-CZ" sz="2400" b="1" dirty="0">
                <a:latin typeface="Arial" pitchFamily="34" charset="0"/>
              </a:rPr>
              <a:t>příznaky rozvoje DIC</a:t>
            </a:r>
          </a:p>
          <a:p>
            <a:pPr eaLnBrk="1" hangingPunct="1">
              <a:lnSpc>
                <a:spcPct val="80000"/>
              </a:lnSpc>
              <a:buClr>
                <a:srgbClr val="FFFF00"/>
              </a:buClr>
              <a:buSzPct val="140000"/>
              <a:defRPr/>
            </a:pPr>
            <a:r>
              <a:rPr lang="cs-CZ" altLang="cs-CZ" sz="2400" b="1" dirty="0">
                <a:latin typeface="Arial" pitchFamily="34" charset="0"/>
              </a:rPr>
              <a:t>iniciální prodromy eklampsie</a:t>
            </a:r>
          </a:p>
          <a:p>
            <a:pPr eaLnBrk="1" hangingPunct="1">
              <a:lnSpc>
                <a:spcPct val="80000"/>
              </a:lnSpc>
              <a:buClr>
                <a:srgbClr val="FFFF00"/>
              </a:buClr>
              <a:buSzPct val="140000"/>
              <a:defRPr/>
            </a:pPr>
            <a:r>
              <a:rPr lang="cs-CZ" altLang="cs-CZ" sz="2400" b="1" dirty="0">
                <a:latin typeface="Arial" pitchFamily="34" charset="0"/>
              </a:rPr>
              <a:t>po stabilizaci </a:t>
            </a:r>
            <a:r>
              <a:rPr lang="cs-CZ" altLang="cs-CZ" sz="2400" b="1" dirty="0" err="1">
                <a:latin typeface="Arial" pitchFamily="34" charset="0"/>
              </a:rPr>
              <a:t>eklamptického</a:t>
            </a:r>
            <a:r>
              <a:rPr lang="cs-CZ" altLang="cs-CZ" sz="2400" b="1" dirty="0">
                <a:latin typeface="Arial" pitchFamily="34" charset="0"/>
              </a:rPr>
              <a:t> záchvatu, </a:t>
            </a:r>
          </a:p>
          <a:p>
            <a:pPr eaLnBrk="1" hangingPunct="1">
              <a:lnSpc>
                <a:spcPct val="80000"/>
              </a:lnSpc>
              <a:buClr>
                <a:srgbClr val="FFFF00"/>
              </a:buClr>
              <a:buSzPct val="140000"/>
              <a:buFont typeface="Wingdings" panose="05000000000000000000" pitchFamily="2" charset="2"/>
              <a:buNone/>
              <a:defRPr/>
            </a:pPr>
            <a:r>
              <a:rPr lang="cs-CZ" altLang="cs-CZ" sz="2400" b="1" dirty="0">
                <a:latin typeface="Arial" pitchFamily="34" charset="0"/>
              </a:rPr>
              <a:t>	či v následném kómatu</a:t>
            </a:r>
            <a:r>
              <a:rPr lang="cs-CZ" altLang="cs-CZ" sz="2000" dirty="0">
                <a:latin typeface="Arial" pitchFamily="34" charset="0"/>
              </a:rPr>
              <a:t> </a:t>
            </a:r>
          </a:p>
        </p:txBody>
      </p:sp>
      <p:pic>
        <p:nvPicPr>
          <p:cNvPr id="6656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BDC2B62-503B-461B-B4FD-FC166E0E7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457200" y="277813"/>
            <a:ext cx="8229600" cy="874712"/>
          </a:xfrm>
        </p:spPr>
        <p:txBody>
          <a:bodyPr/>
          <a:lstStyle/>
          <a:p>
            <a:pPr eaLnBrk="1" hangingPunct="1">
              <a:defRPr/>
            </a:pPr>
            <a:r>
              <a:rPr lang="cs-CZ" altLang="cs-CZ" sz="2800" b="1">
                <a:solidFill>
                  <a:srgbClr val="FF0000"/>
                </a:solidFill>
                <a:latin typeface="Arial" pitchFamily="34" charset="0"/>
              </a:rPr>
              <a:t>Ukončení těhotenství - indikace ze strany plodu</a:t>
            </a:r>
          </a:p>
        </p:txBody>
      </p:sp>
      <p:sp>
        <p:nvSpPr>
          <p:cNvPr id="517123" name="Rectangle 3"/>
          <p:cNvSpPr>
            <a:spLocks noGrp="1" noChangeArrowheads="1"/>
          </p:cNvSpPr>
          <p:nvPr>
            <p:ph type="body" idx="1"/>
          </p:nvPr>
        </p:nvSpPr>
        <p:spPr>
          <a:xfrm>
            <a:off x="457200" y="1768475"/>
            <a:ext cx="8229600" cy="4362450"/>
          </a:xfrm>
        </p:spPr>
        <p:txBody>
          <a:bodyPr/>
          <a:lstStyle/>
          <a:p>
            <a:pPr eaLnBrk="1" hangingPunct="1">
              <a:buClr>
                <a:srgbClr val="FFFF00"/>
              </a:buClr>
              <a:buSzPct val="160000"/>
              <a:defRPr/>
            </a:pPr>
            <a:r>
              <a:rPr lang="cs-CZ" altLang="cs-CZ" sz="2400" b="1">
                <a:latin typeface="Arial" pitchFamily="34" charset="0"/>
              </a:rPr>
              <a:t>známky ohrožení plodu – akutní či chronická </a:t>
            </a:r>
            <a:r>
              <a:rPr lang="cs-CZ" altLang="cs-CZ" sz="2400" b="1">
                <a:solidFill>
                  <a:srgbClr val="FFFF00"/>
                </a:solidFill>
                <a:latin typeface="Arial" pitchFamily="34" charset="0"/>
              </a:rPr>
              <a:t>hypoxie</a:t>
            </a:r>
            <a:r>
              <a:rPr lang="cs-CZ" altLang="cs-CZ" sz="2400" b="1">
                <a:latin typeface="Arial" pitchFamily="34" charset="0"/>
              </a:rPr>
              <a:t> (kardiotokografie, flowmetrie)</a:t>
            </a:r>
          </a:p>
          <a:p>
            <a:pPr eaLnBrk="1" hangingPunct="1">
              <a:buFont typeface="Wingdings" panose="05000000000000000000" pitchFamily="2" charset="2"/>
              <a:buNone/>
              <a:defRPr/>
            </a:pPr>
            <a:endParaRPr lang="cs-CZ" altLang="cs-CZ" sz="2400" b="1">
              <a:latin typeface="Arial" pitchFamily="34" charset="0"/>
            </a:endParaRPr>
          </a:p>
          <a:p>
            <a:pPr eaLnBrk="1" hangingPunct="1">
              <a:buClr>
                <a:srgbClr val="FFFF00"/>
              </a:buClr>
              <a:buSzPct val="160000"/>
              <a:defRPr/>
            </a:pPr>
            <a:r>
              <a:rPr lang="cs-CZ" altLang="cs-CZ" sz="2400" b="1">
                <a:latin typeface="Arial" pitchFamily="34" charset="0"/>
              </a:rPr>
              <a:t>známky </a:t>
            </a:r>
            <a:r>
              <a:rPr lang="cs-CZ" altLang="cs-CZ" sz="2400" b="1">
                <a:solidFill>
                  <a:srgbClr val="FFFF00"/>
                </a:solidFill>
                <a:latin typeface="Arial" pitchFamily="34" charset="0"/>
              </a:rPr>
              <a:t>IUGR</a:t>
            </a:r>
            <a:r>
              <a:rPr lang="cs-CZ" altLang="cs-CZ" sz="2400" b="1">
                <a:latin typeface="Arial" pitchFamily="34" charset="0"/>
              </a:rPr>
              <a:t> plodu</a:t>
            </a:r>
          </a:p>
          <a:p>
            <a:pPr eaLnBrk="1" hangingPunct="1">
              <a:defRPr/>
            </a:pPr>
            <a:endParaRPr lang="cs-CZ" altLang="cs-CZ" sz="2400" b="1">
              <a:latin typeface="Arial" pitchFamily="34" charset="0"/>
            </a:endParaRPr>
          </a:p>
        </p:txBody>
      </p:sp>
      <p:pic>
        <p:nvPicPr>
          <p:cNvPr id="6758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D376B56-5791-47B4-831E-EE21A2867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9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p:txBody>
          <a:bodyPr/>
          <a:lstStyle/>
          <a:p>
            <a:pPr eaLnBrk="1" hangingPunct="1">
              <a:defRPr/>
            </a:pPr>
            <a:r>
              <a:rPr lang="cs-CZ" altLang="cs-CZ" sz="2400" b="1"/>
              <a:t>Nařízení Komise (EU) 328/2011, kterým se provádí nařízení Evropského parlamentu a Rady (ES) č. 1338/2008 o statistice Společenství v oblasti veřejného zdraví a bezpečnosti a ochrany zdraví při práci, pokud jde o statistiky příčin smrti</a:t>
            </a:r>
            <a:endParaRPr lang="cs-CZ" altLang="cs-CZ" sz="2400"/>
          </a:p>
        </p:txBody>
      </p:sp>
      <p:sp>
        <p:nvSpPr>
          <p:cNvPr id="1166339" name="Rectangle 3"/>
          <p:cNvSpPr>
            <a:spLocks noGrp="1" noChangeArrowheads="1"/>
          </p:cNvSpPr>
          <p:nvPr>
            <p:ph type="body" idx="1"/>
          </p:nvPr>
        </p:nvSpPr>
        <p:spPr/>
        <p:txBody>
          <a:bodyPr/>
          <a:lstStyle/>
          <a:p>
            <a:pPr eaLnBrk="1" hangingPunct="1">
              <a:lnSpc>
                <a:spcPct val="90000"/>
              </a:lnSpc>
              <a:defRPr/>
            </a:pPr>
            <a:r>
              <a:rPr lang="cs-CZ" altLang="cs-CZ" sz="2400" i="1"/>
              <a:t>Členské státy předávají Komisi (Eurostatu) hodnoty proměnných uvedených v příloze. V případě mrtvě narozených dětí se sběr údajů se omezí na následující skupiny: </a:t>
            </a:r>
          </a:p>
          <a:p>
            <a:pPr eaLnBrk="1" hangingPunct="1">
              <a:lnSpc>
                <a:spcPct val="90000"/>
              </a:lnSpc>
              <a:defRPr/>
            </a:pPr>
            <a:r>
              <a:rPr lang="cs-CZ" altLang="cs-CZ" sz="2400" i="1"/>
              <a:t>a) porodní váha od 500 g do 999 g, nebo při nedostupnosti údaje gestační stáří od 22 do 27 ukončených týdnů, nebo při nedostupnosti obou těchto údajů délka od 25 do 34 cm (proměnná č. 9) a </a:t>
            </a:r>
          </a:p>
          <a:p>
            <a:pPr eaLnBrk="1" hangingPunct="1">
              <a:lnSpc>
                <a:spcPct val="90000"/>
              </a:lnSpc>
              <a:defRPr/>
            </a:pPr>
            <a:r>
              <a:rPr lang="cs-CZ" altLang="cs-CZ" sz="2400" i="1"/>
              <a:t>b) porodní váha 1 000 g nebo vyšší, nebo při nedostupnosti údaje gestační stáří více než 27 ukončených týdnů, nebo při nedostupnosti obou těchto údajů délka nejméně 35 cm (proměnná č. 10).</a:t>
            </a:r>
            <a:r>
              <a:rPr lang="cs-CZ" altLang="cs-CZ" sz="2400"/>
              <a:t> </a:t>
            </a:r>
          </a:p>
        </p:txBody>
      </p:sp>
      <p:pic>
        <p:nvPicPr>
          <p:cNvPr id="1229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DA9CB09-459B-466F-B715-5437A701F7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8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457200" y="277813"/>
            <a:ext cx="8229600" cy="673100"/>
          </a:xfrm>
        </p:spPr>
        <p:txBody>
          <a:bodyPr/>
          <a:lstStyle/>
          <a:p>
            <a:pPr eaLnBrk="1" hangingPunct="1">
              <a:defRPr/>
            </a:pPr>
            <a:r>
              <a:rPr lang="cs-CZ" altLang="cs-CZ" sz="3200" b="1" dirty="0">
                <a:solidFill>
                  <a:srgbClr val="FF0000"/>
                </a:solidFill>
                <a:latin typeface="Arial" pitchFamily="34" charset="0"/>
              </a:rPr>
              <a:t>Nejzávažnější komplikace preeklampsie -</a:t>
            </a:r>
            <a:endParaRPr lang="cs-CZ" altLang="cs-CZ" sz="3200" dirty="0">
              <a:solidFill>
                <a:srgbClr val="FFFF00"/>
              </a:solidFill>
              <a:latin typeface="Arial" pitchFamily="34" charset="0"/>
            </a:endParaRPr>
          </a:p>
        </p:txBody>
      </p:sp>
      <p:sp>
        <p:nvSpPr>
          <p:cNvPr id="521219" name="Rectangle 3"/>
          <p:cNvSpPr>
            <a:spLocks noGrp="1" noChangeArrowheads="1"/>
          </p:cNvSpPr>
          <p:nvPr>
            <p:ph type="body" idx="1"/>
          </p:nvPr>
        </p:nvSpPr>
        <p:spPr>
          <a:xfrm>
            <a:off x="304800" y="1447800"/>
            <a:ext cx="8229600" cy="4195763"/>
          </a:xfrm>
        </p:spPr>
        <p:txBody>
          <a:bodyPr/>
          <a:lstStyle/>
          <a:p>
            <a:pPr eaLnBrk="1" hangingPunct="1">
              <a:buClr>
                <a:srgbClr val="FFFF00"/>
              </a:buClr>
              <a:buSzPct val="150000"/>
              <a:defRPr/>
            </a:pPr>
            <a:r>
              <a:rPr lang="cs-CZ" altLang="cs-CZ" sz="2800" b="1" dirty="0">
                <a:solidFill>
                  <a:srgbClr val="FFFF00"/>
                </a:solidFill>
                <a:latin typeface="Arial" pitchFamily="34" charset="0"/>
              </a:rPr>
              <a:t>Eklampsie</a:t>
            </a:r>
          </a:p>
          <a:p>
            <a:pPr marL="0" indent="0" eaLnBrk="1" hangingPunct="1">
              <a:buClr>
                <a:srgbClr val="FFFF00"/>
              </a:buClr>
              <a:buSzPct val="150000"/>
              <a:buFont typeface="Wingdings" panose="05000000000000000000" pitchFamily="2" charset="2"/>
              <a:buNone/>
              <a:defRPr/>
            </a:pPr>
            <a:r>
              <a:rPr lang="cs-CZ" altLang="cs-CZ" sz="2800" b="1" dirty="0">
                <a:latin typeface="Arial" pitchFamily="34" charset="0"/>
                <a:cs typeface="Times New Roman" pitchFamily="18" charset="0"/>
              </a:rPr>
              <a:t>záchvat  </a:t>
            </a:r>
            <a:r>
              <a:rPr lang="cs-CZ" altLang="cs-CZ" sz="2800" b="1" dirty="0" err="1">
                <a:latin typeface="Arial" pitchFamily="34" charset="0"/>
                <a:cs typeface="Times New Roman" pitchFamily="18" charset="0"/>
              </a:rPr>
              <a:t>tonicko</a:t>
            </a:r>
            <a:r>
              <a:rPr lang="cs-CZ" altLang="cs-CZ" sz="2800" b="1" dirty="0">
                <a:latin typeface="Arial" pitchFamily="34" charset="0"/>
                <a:cs typeface="Times New Roman" pitchFamily="18" charset="0"/>
              </a:rPr>
              <a:t> - klonických k</a:t>
            </a:r>
            <a:r>
              <a:rPr lang="cs-CZ" altLang="cs-CZ" sz="2800" b="1" dirty="0">
                <a:latin typeface="Arial" pitchFamily="34" charset="0"/>
              </a:rPr>
              <a:t>ř</a:t>
            </a:r>
            <a:r>
              <a:rPr lang="cs-CZ" altLang="cs-CZ" sz="2800" b="1" dirty="0">
                <a:latin typeface="Arial" pitchFamily="34" charset="0"/>
                <a:cs typeface="Times New Roman" pitchFamily="18" charset="0"/>
              </a:rPr>
              <a:t>e</a:t>
            </a:r>
            <a:r>
              <a:rPr lang="cs-CZ" altLang="cs-CZ" sz="2800" b="1" dirty="0">
                <a:latin typeface="Arial" pitchFamily="34" charset="0"/>
              </a:rPr>
              <a:t>č</a:t>
            </a:r>
            <a:r>
              <a:rPr lang="cs-CZ" altLang="cs-CZ" sz="2800" b="1" dirty="0">
                <a:latin typeface="Arial" pitchFamily="34" charset="0"/>
                <a:cs typeface="Times New Roman" pitchFamily="18" charset="0"/>
              </a:rPr>
              <a:t>í navazujících na</a:t>
            </a:r>
            <a:r>
              <a:rPr lang="cs-CZ" altLang="cs-CZ" sz="2800" b="1" dirty="0">
                <a:latin typeface="Arial" pitchFamily="34" charset="0"/>
              </a:rPr>
              <a:t> </a:t>
            </a:r>
            <a:r>
              <a:rPr lang="cs-CZ" altLang="cs-CZ" sz="2800" b="1" dirty="0">
                <a:latin typeface="Arial" pitchFamily="34" charset="0"/>
                <a:cs typeface="Times New Roman" pitchFamily="18" charset="0"/>
              </a:rPr>
              <a:t>t</a:t>
            </a:r>
            <a:r>
              <a:rPr lang="cs-CZ" altLang="cs-CZ" sz="2800" b="1" dirty="0">
                <a:latin typeface="Arial" pitchFamily="34" charset="0"/>
              </a:rPr>
              <a:t>ěž</a:t>
            </a:r>
            <a:r>
              <a:rPr lang="cs-CZ" altLang="cs-CZ" sz="2800" b="1" dirty="0">
                <a:latin typeface="Arial" pitchFamily="34" charset="0"/>
                <a:cs typeface="Times New Roman" pitchFamily="18" charset="0"/>
              </a:rPr>
              <a:t>kou nebo superponovanou preeklampsii </a:t>
            </a:r>
            <a:endParaRPr lang="cs-CZ" altLang="cs-CZ" sz="2800" b="1" dirty="0">
              <a:latin typeface="Arial" pitchFamily="34" charset="0"/>
            </a:endParaRPr>
          </a:p>
          <a:p>
            <a:pPr eaLnBrk="1" hangingPunct="1">
              <a:buFont typeface="Wingdings" panose="05000000000000000000" pitchFamily="2" charset="2"/>
              <a:buNone/>
              <a:defRPr/>
            </a:pPr>
            <a:r>
              <a:rPr lang="cs-CZ" altLang="cs-CZ" sz="2800" b="1" dirty="0">
                <a:latin typeface="Arial" pitchFamily="34" charset="0"/>
                <a:cs typeface="Times New Roman" pitchFamily="18" charset="0"/>
              </a:rPr>
              <a:t>(nemajících p</a:t>
            </a:r>
            <a:r>
              <a:rPr lang="cs-CZ" altLang="cs-CZ" sz="2800" b="1" dirty="0">
                <a:latin typeface="Arial" pitchFamily="34" charset="0"/>
              </a:rPr>
              <a:t>ř</a:t>
            </a:r>
            <a:r>
              <a:rPr lang="cs-CZ" altLang="cs-CZ" sz="2800" b="1" dirty="0">
                <a:latin typeface="Arial" pitchFamily="34" charset="0"/>
                <a:cs typeface="Times New Roman" pitchFamily="18" charset="0"/>
              </a:rPr>
              <a:t>í</a:t>
            </a:r>
            <a:r>
              <a:rPr lang="cs-CZ" altLang="cs-CZ" sz="2800" b="1" dirty="0">
                <a:latin typeface="Arial" pitchFamily="34" charset="0"/>
              </a:rPr>
              <a:t>č</a:t>
            </a:r>
            <a:r>
              <a:rPr lang="cs-CZ" altLang="cs-CZ" sz="2800" b="1" dirty="0">
                <a:latin typeface="Arial" pitchFamily="34" charset="0"/>
                <a:cs typeface="Times New Roman" pitchFamily="18" charset="0"/>
              </a:rPr>
              <a:t>inu v jiné mozkové patologii)</a:t>
            </a:r>
          </a:p>
          <a:p>
            <a:pPr eaLnBrk="1" hangingPunct="1">
              <a:buFont typeface="Wingdings" panose="05000000000000000000" pitchFamily="2" charset="2"/>
              <a:buNone/>
              <a:defRPr/>
            </a:pPr>
            <a:endParaRPr lang="cs-CZ" altLang="cs-CZ" sz="2800" b="1" dirty="0">
              <a:latin typeface="Arial" pitchFamily="34" charset="0"/>
              <a:cs typeface="Times New Roman" pitchFamily="18" charset="0"/>
            </a:endParaRPr>
          </a:p>
          <a:p>
            <a:pPr eaLnBrk="1" hangingPunct="1">
              <a:buFont typeface="Wingdings" panose="05000000000000000000" pitchFamily="2" charset="2"/>
              <a:buNone/>
              <a:defRPr/>
            </a:pPr>
            <a:r>
              <a:rPr lang="cs-CZ" altLang="cs-CZ" sz="2800" b="1" dirty="0">
                <a:latin typeface="Arial" pitchFamily="34" charset="0"/>
                <a:cs typeface="Times New Roman" pitchFamily="18" charset="0"/>
              </a:rPr>
              <a:t>Nebo bez prodromů preeklampsie (rychlý průběh)</a:t>
            </a:r>
          </a:p>
          <a:p>
            <a:pPr eaLnBrk="1" hangingPunct="1">
              <a:buFont typeface="Wingdings" panose="05000000000000000000" pitchFamily="2" charset="2"/>
              <a:buNone/>
              <a:defRPr/>
            </a:pPr>
            <a:endParaRPr lang="cs-CZ" altLang="cs-CZ" sz="2800" b="1" dirty="0">
              <a:latin typeface="Arial" pitchFamily="34" charset="0"/>
              <a:cs typeface="Times New Roman" pitchFamily="18" charset="0"/>
            </a:endParaRPr>
          </a:p>
          <a:p>
            <a:pPr eaLnBrk="1" hangingPunct="1">
              <a:buFont typeface="Wingdings" panose="05000000000000000000" pitchFamily="2" charset="2"/>
              <a:buNone/>
              <a:defRPr/>
            </a:pPr>
            <a:r>
              <a:rPr lang="cs-CZ" altLang="cs-CZ" sz="2400" dirty="0">
                <a:solidFill>
                  <a:srgbClr val="FFFF00"/>
                </a:solidFill>
                <a:latin typeface="Arial" pitchFamily="34" charset="0"/>
              </a:rPr>
              <a:t>	</a:t>
            </a:r>
          </a:p>
        </p:txBody>
      </p:sp>
      <p:pic>
        <p:nvPicPr>
          <p:cNvPr id="6861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EC05153-1C60-4012-9443-BB29623029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457200" y="277813"/>
            <a:ext cx="8229600" cy="739775"/>
          </a:xfrm>
        </p:spPr>
        <p:txBody>
          <a:bodyPr/>
          <a:lstStyle/>
          <a:p>
            <a:pPr eaLnBrk="1" hangingPunct="1">
              <a:defRPr/>
            </a:pPr>
            <a:r>
              <a:rPr lang="cs-CZ" altLang="cs-CZ" sz="3200" b="1">
                <a:solidFill>
                  <a:srgbClr val="FF0000"/>
                </a:solidFill>
                <a:latin typeface="Arial" pitchFamily="34" charset="0"/>
                <a:cs typeface="Times New Roman" pitchFamily="18" charset="0"/>
              </a:rPr>
              <a:t>Patogeneze</a:t>
            </a:r>
            <a:r>
              <a:rPr lang="cs-CZ" altLang="cs-CZ" b="1">
                <a:solidFill>
                  <a:srgbClr val="FF0000"/>
                </a:solidFill>
                <a:cs typeface="Times New Roman" pitchFamily="18" charset="0"/>
              </a:rPr>
              <a:t> </a:t>
            </a:r>
            <a:r>
              <a:rPr lang="cs-CZ" altLang="cs-CZ" sz="3200" b="1">
                <a:solidFill>
                  <a:srgbClr val="FF0000"/>
                </a:solidFill>
                <a:latin typeface="Arial" pitchFamily="34" charset="0"/>
              </a:rPr>
              <a:t>eklampsie</a:t>
            </a:r>
          </a:p>
        </p:txBody>
      </p:sp>
      <p:sp>
        <p:nvSpPr>
          <p:cNvPr id="524291" name="Rectangle 3"/>
          <p:cNvSpPr>
            <a:spLocks noGrp="1" noChangeArrowheads="1"/>
          </p:cNvSpPr>
          <p:nvPr>
            <p:ph type="body" idx="1"/>
          </p:nvPr>
        </p:nvSpPr>
        <p:spPr>
          <a:xfrm>
            <a:off x="457200" y="1935163"/>
            <a:ext cx="8229600" cy="4195762"/>
          </a:xfrm>
        </p:spPr>
        <p:txBody>
          <a:bodyPr/>
          <a:lstStyle/>
          <a:p>
            <a:pPr eaLnBrk="1" hangingPunct="1">
              <a:buClr>
                <a:srgbClr val="FFFF00"/>
              </a:buClr>
              <a:buSzPct val="160000"/>
              <a:buFontTx/>
              <a:buChar char="•"/>
              <a:defRPr/>
            </a:pPr>
            <a:r>
              <a:rPr lang="cs-CZ" altLang="cs-CZ" sz="2800" b="1" dirty="0">
                <a:latin typeface="Arial" pitchFamily="34" charset="0"/>
                <a:cs typeface="Times New Roman" pitchFamily="18" charset="0"/>
              </a:rPr>
              <a:t>generalizovaný </a:t>
            </a:r>
            <a:r>
              <a:rPr lang="cs-CZ" altLang="cs-CZ" sz="2800" b="1" dirty="0" err="1">
                <a:solidFill>
                  <a:srgbClr val="FFFF00"/>
                </a:solidFill>
                <a:latin typeface="Arial" pitchFamily="34" charset="0"/>
                <a:cs typeface="Times New Roman" pitchFamily="18" charset="0"/>
              </a:rPr>
              <a:t>vazospasmus</a:t>
            </a:r>
            <a:endParaRPr lang="cs-CZ" altLang="cs-CZ" sz="2800" b="1" dirty="0">
              <a:solidFill>
                <a:srgbClr val="FFFF00"/>
              </a:solidFill>
              <a:latin typeface="Arial" pitchFamily="34" charset="0"/>
            </a:endParaRPr>
          </a:p>
          <a:p>
            <a:pPr eaLnBrk="1" hangingPunct="1">
              <a:buClr>
                <a:srgbClr val="FFFF00"/>
              </a:buClr>
              <a:buSzPct val="160000"/>
              <a:buFontTx/>
              <a:buChar char="•"/>
              <a:defRPr/>
            </a:pPr>
            <a:r>
              <a:rPr lang="cs-CZ" altLang="cs-CZ" sz="2800" b="1" dirty="0">
                <a:latin typeface="Arial" pitchFamily="34" charset="0"/>
                <a:cs typeface="Times New Roman" pitchFamily="18" charset="0"/>
              </a:rPr>
              <a:t>následn</a:t>
            </a:r>
            <a:r>
              <a:rPr lang="cs-CZ" altLang="cs-CZ" sz="2800" b="1" dirty="0">
                <a:latin typeface="Arial" pitchFamily="34" charset="0"/>
              </a:rPr>
              <a:t>ě: </a:t>
            </a:r>
            <a:r>
              <a:rPr lang="cs-CZ" altLang="cs-CZ" sz="2800" b="1" dirty="0">
                <a:latin typeface="Arial" pitchFamily="34" charset="0"/>
                <a:cs typeface="Times New Roman" pitchFamily="18" charset="0"/>
              </a:rPr>
              <a:t>hypoxie</a:t>
            </a:r>
            <a:r>
              <a:rPr lang="cs-CZ" altLang="cs-CZ" sz="2800" b="1" dirty="0">
                <a:latin typeface="Arial" pitchFamily="34" charset="0"/>
              </a:rPr>
              <a:t>,</a:t>
            </a:r>
            <a:r>
              <a:rPr lang="cs-CZ" altLang="cs-CZ" sz="2800" b="1" dirty="0">
                <a:latin typeface="Arial" pitchFamily="34" charset="0"/>
                <a:cs typeface="Times New Roman" pitchFamily="18" charset="0"/>
              </a:rPr>
              <a:t> edém mozku </a:t>
            </a:r>
            <a:r>
              <a:rPr lang="cs-CZ" altLang="cs-CZ" sz="2800" b="1" dirty="0">
                <a:latin typeface="Arial" pitchFamily="34" charset="0"/>
              </a:rPr>
              <a:t>(</a:t>
            </a:r>
            <a:r>
              <a:rPr lang="cs-CZ" altLang="cs-CZ" sz="2800" b="1" dirty="0">
                <a:latin typeface="Arial" pitchFamily="34" charset="0"/>
                <a:cs typeface="Times New Roman" pitchFamily="18" charset="0"/>
              </a:rPr>
              <a:t>morfologick</a:t>
            </a:r>
            <a:r>
              <a:rPr lang="cs-CZ" altLang="cs-CZ" sz="2800" b="1" dirty="0">
                <a:latin typeface="Arial" pitchFamily="34" charset="0"/>
              </a:rPr>
              <a:t>é</a:t>
            </a:r>
            <a:r>
              <a:rPr lang="cs-CZ" altLang="cs-CZ" sz="2800" b="1" dirty="0">
                <a:latin typeface="Arial" pitchFamily="34" charset="0"/>
                <a:cs typeface="Times New Roman" pitchFamily="18" charset="0"/>
              </a:rPr>
              <a:t> zm</a:t>
            </a:r>
            <a:r>
              <a:rPr lang="cs-CZ" altLang="cs-CZ" sz="2800" b="1" dirty="0">
                <a:latin typeface="Arial" pitchFamily="34" charset="0"/>
              </a:rPr>
              <a:t>ě</a:t>
            </a:r>
            <a:r>
              <a:rPr lang="cs-CZ" altLang="cs-CZ" sz="2800" b="1" dirty="0">
                <a:latin typeface="Arial" pitchFamily="34" charset="0"/>
                <a:cs typeface="Times New Roman" pitchFamily="18" charset="0"/>
              </a:rPr>
              <a:t>n</a:t>
            </a:r>
            <a:r>
              <a:rPr lang="cs-CZ" altLang="cs-CZ" sz="2800" b="1" dirty="0">
                <a:latin typeface="Arial" pitchFamily="34" charset="0"/>
              </a:rPr>
              <a:t>y</a:t>
            </a:r>
            <a:r>
              <a:rPr lang="cs-CZ" altLang="cs-CZ" sz="2800" b="1" dirty="0">
                <a:latin typeface="Arial" pitchFamily="34" charset="0"/>
                <a:cs typeface="Times New Roman" pitchFamily="18" charset="0"/>
              </a:rPr>
              <a:t> mozkové tkán</a:t>
            </a:r>
            <a:r>
              <a:rPr lang="cs-CZ" altLang="cs-CZ" sz="2800" b="1" dirty="0">
                <a:latin typeface="Arial" pitchFamily="34" charset="0"/>
              </a:rPr>
              <a:t>ě)</a:t>
            </a:r>
            <a:endParaRPr lang="en-US" altLang="cs-CZ" sz="2800" b="1" dirty="0">
              <a:latin typeface="Arial" pitchFamily="34" charset="0"/>
            </a:endParaRPr>
          </a:p>
          <a:p>
            <a:pPr eaLnBrk="1" hangingPunct="1">
              <a:buClr>
                <a:srgbClr val="FFFF00"/>
              </a:buClr>
              <a:buSzPct val="160000"/>
              <a:defRPr/>
            </a:pPr>
            <a:r>
              <a:rPr lang="cs-CZ" altLang="cs-CZ" sz="2800" b="1" dirty="0" err="1">
                <a:latin typeface="Arial" pitchFamily="34" charset="0"/>
              </a:rPr>
              <a:t>p</a:t>
            </a:r>
            <a:r>
              <a:rPr lang="cs-CZ" altLang="cs-CZ" sz="2800" b="1" dirty="0" err="1">
                <a:latin typeface="Arial" pitchFamily="34" charset="0"/>
                <a:cs typeface="Times New Roman" pitchFamily="18" charset="0"/>
              </a:rPr>
              <a:t>atologicko</a:t>
            </a:r>
            <a:r>
              <a:rPr lang="cs-CZ" altLang="cs-CZ" sz="2800" b="1" dirty="0">
                <a:latin typeface="Arial" pitchFamily="34" charset="0"/>
                <a:cs typeface="Times New Roman" pitchFamily="18" charset="0"/>
              </a:rPr>
              <a:t> – anatomicky</a:t>
            </a:r>
            <a:r>
              <a:rPr lang="cs-CZ" altLang="cs-CZ" sz="2800" b="1" dirty="0">
                <a:latin typeface="Arial" pitchFamily="34" charset="0"/>
              </a:rPr>
              <a:t>: </a:t>
            </a:r>
            <a:r>
              <a:rPr lang="cs-CZ" altLang="cs-CZ" sz="2800" b="1" dirty="0">
                <a:latin typeface="Arial" pitchFamily="34" charset="0"/>
                <a:cs typeface="Times New Roman" pitchFamily="18" charset="0"/>
              </a:rPr>
              <a:t>mnoho</a:t>
            </a:r>
            <a:r>
              <a:rPr lang="cs-CZ" altLang="cs-CZ" sz="2800" b="1" dirty="0">
                <a:latin typeface="Arial" pitchFamily="34" charset="0"/>
              </a:rPr>
              <a:t>č</a:t>
            </a:r>
            <a:r>
              <a:rPr lang="cs-CZ" altLang="cs-CZ" sz="2800" b="1" dirty="0">
                <a:latin typeface="Arial" pitchFamily="34" charset="0"/>
                <a:cs typeface="Times New Roman" pitchFamily="18" charset="0"/>
              </a:rPr>
              <a:t>etné léze</a:t>
            </a:r>
            <a:r>
              <a:rPr lang="cs-CZ" altLang="cs-CZ" sz="2800" b="1" dirty="0">
                <a:latin typeface="Arial" pitchFamily="34" charset="0"/>
              </a:rPr>
              <a:t> </a:t>
            </a:r>
            <a:r>
              <a:rPr lang="cs-CZ" altLang="cs-CZ" sz="2800" b="1" dirty="0">
                <a:latin typeface="Arial" pitchFamily="34" charset="0"/>
                <a:cs typeface="Times New Roman" pitchFamily="18" charset="0"/>
              </a:rPr>
              <a:t>šedé</a:t>
            </a:r>
            <a:r>
              <a:rPr lang="cs-CZ" altLang="cs-CZ" sz="2800" b="1" dirty="0">
                <a:latin typeface="Arial" pitchFamily="34" charset="0"/>
              </a:rPr>
              <a:t>,</a:t>
            </a:r>
            <a:r>
              <a:rPr lang="cs-CZ" altLang="cs-CZ" sz="2800" b="1" dirty="0">
                <a:latin typeface="Arial" pitchFamily="34" charset="0"/>
                <a:cs typeface="Times New Roman" pitchFamily="18" charset="0"/>
              </a:rPr>
              <a:t> bílé hmot</a:t>
            </a:r>
            <a:r>
              <a:rPr lang="cs-CZ" altLang="cs-CZ" sz="2800" b="1" dirty="0">
                <a:latin typeface="Arial" pitchFamily="34" charset="0"/>
              </a:rPr>
              <a:t>y</a:t>
            </a:r>
            <a:r>
              <a:rPr lang="cs-CZ" altLang="cs-CZ" sz="2800" b="1" dirty="0">
                <a:latin typeface="Arial" pitchFamily="34" charset="0"/>
                <a:cs typeface="Times New Roman" pitchFamily="18" charset="0"/>
              </a:rPr>
              <a:t> mozkové</a:t>
            </a:r>
            <a:r>
              <a:rPr lang="cs-CZ" altLang="cs-CZ" sz="2800" b="1" dirty="0">
                <a:latin typeface="Arial" pitchFamily="34" charset="0"/>
              </a:rPr>
              <a:t> -</a:t>
            </a:r>
            <a:r>
              <a:rPr lang="cs-CZ" altLang="cs-CZ" sz="2800" b="1" dirty="0">
                <a:latin typeface="Arial" pitchFamily="34" charset="0"/>
                <a:cs typeface="Times New Roman" pitchFamily="18" charset="0"/>
              </a:rPr>
              <a:t> d</a:t>
            </a:r>
            <a:r>
              <a:rPr lang="cs-CZ" altLang="cs-CZ" sz="2800" b="1" dirty="0">
                <a:latin typeface="Arial" pitchFamily="34" charset="0"/>
              </a:rPr>
              <a:t>ů</a:t>
            </a:r>
            <a:r>
              <a:rPr lang="cs-CZ" altLang="cs-CZ" sz="2800" b="1" dirty="0">
                <a:latin typeface="Arial" pitchFamily="34" charset="0"/>
                <a:cs typeface="Times New Roman" pitchFamily="18" charset="0"/>
              </a:rPr>
              <a:t>sled</a:t>
            </a:r>
            <a:r>
              <a:rPr lang="cs-CZ" altLang="cs-CZ" sz="2800" b="1" dirty="0">
                <a:latin typeface="Arial" pitchFamily="34" charset="0"/>
              </a:rPr>
              <a:t>ek</a:t>
            </a:r>
            <a:r>
              <a:rPr lang="cs-CZ" altLang="cs-CZ" sz="2800" b="1" dirty="0">
                <a:latin typeface="Arial" pitchFamily="34" charset="0"/>
                <a:cs typeface="Times New Roman" pitchFamily="18" charset="0"/>
              </a:rPr>
              <a:t> r</a:t>
            </a:r>
            <a:r>
              <a:rPr lang="cs-CZ" altLang="cs-CZ" sz="2800" b="1" dirty="0">
                <a:latin typeface="Arial" pitchFamily="34" charset="0"/>
              </a:rPr>
              <a:t>ů</a:t>
            </a:r>
            <a:r>
              <a:rPr lang="cs-CZ" altLang="cs-CZ" sz="2800" b="1" dirty="0">
                <a:latin typeface="Arial" pitchFamily="34" charset="0"/>
                <a:cs typeface="Times New Roman" pitchFamily="18" charset="0"/>
              </a:rPr>
              <a:t>zného stupn</a:t>
            </a:r>
            <a:r>
              <a:rPr lang="cs-CZ" altLang="cs-CZ" sz="2800" b="1" dirty="0">
                <a:latin typeface="Arial" pitchFamily="34" charset="0"/>
              </a:rPr>
              <a:t>ě</a:t>
            </a:r>
            <a:r>
              <a:rPr lang="cs-CZ" altLang="cs-CZ" sz="2800" b="1" dirty="0">
                <a:latin typeface="Arial" pitchFamily="34" charset="0"/>
                <a:cs typeface="Times New Roman" pitchFamily="18" charset="0"/>
              </a:rPr>
              <a:t> krvácení</a:t>
            </a:r>
            <a:endParaRPr lang="cs-CZ" altLang="cs-CZ" sz="2800" b="1" dirty="0">
              <a:latin typeface="Arial" pitchFamily="34" charset="0"/>
            </a:endParaRPr>
          </a:p>
        </p:txBody>
      </p:sp>
      <p:pic>
        <p:nvPicPr>
          <p:cNvPr id="6963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A295A66-A1FE-44C9-BDFC-C40FBB6CAB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4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57200" y="277813"/>
            <a:ext cx="8229600" cy="604837"/>
          </a:xfrm>
        </p:spPr>
        <p:txBody>
          <a:bodyPr/>
          <a:lstStyle/>
          <a:p>
            <a:pPr eaLnBrk="1" hangingPunct="1">
              <a:defRPr/>
            </a:pPr>
            <a:r>
              <a:rPr lang="de-DE" altLang="cs-CZ" sz="3600" b="1">
                <a:solidFill>
                  <a:srgbClr val="FF0000"/>
                </a:solidFill>
                <a:latin typeface="Arial" pitchFamily="34" charset="0"/>
                <a:cs typeface="Times New Roman" pitchFamily="18" charset="0"/>
              </a:rPr>
              <a:t>Terapie</a:t>
            </a:r>
            <a:r>
              <a:rPr lang="cs-CZ" altLang="cs-CZ" sz="3600" b="1">
                <a:solidFill>
                  <a:srgbClr val="FF0000"/>
                </a:solidFill>
                <a:latin typeface="Arial" pitchFamily="34" charset="0"/>
              </a:rPr>
              <a:t> eklampsie</a:t>
            </a:r>
          </a:p>
        </p:txBody>
      </p:sp>
      <p:sp>
        <p:nvSpPr>
          <p:cNvPr id="526339" name="Rectangle 3"/>
          <p:cNvSpPr>
            <a:spLocks noGrp="1" noChangeArrowheads="1"/>
          </p:cNvSpPr>
          <p:nvPr>
            <p:ph type="body" idx="1"/>
          </p:nvPr>
        </p:nvSpPr>
        <p:spPr>
          <a:xfrm>
            <a:off x="685800" y="2057400"/>
            <a:ext cx="8229600" cy="4114800"/>
          </a:xfrm>
        </p:spPr>
        <p:txBody>
          <a:bodyPr/>
          <a:lstStyle/>
          <a:p>
            <a:pPr eaLnBrk="1" hangingPunct="1">
              <a:lnSpc>
                <a:spcPct val="90000"/>
              </a:lnSpc>
              <a:buClr>
                <a:srgbClr val="FFFF00"/>
              </a:buClr>
              <a:buSzPct val="160000"/>
              <a:defRPr/>
            </a:pPr>
            <a:r>
              <a:rPr lang="cs-CZ" altLang="cs-CZ" sz="2400" b="1" dirty="0">
                <a:latin typeface="Arial" pitchFamily="34" charset="0"/>
              </a:rPr>
              <a:t>n</a:t>
            </a:r>
            <a:r>
              <a:rPr lang="cs-CZ" altLang="cs-CZ" sz="2400" b="1" dirty="0">
                <a:latin typeface="Arial" pitchFamily="34" charset="0"/>
                <a:cs typeface="Times New Roman" pitchFamily="18" charset="0"/>
              </a:rPr>
              <a:t>enásleduje-li správná lé</a:t>
            </a:r>
            <a:r>
              <a:rPr lang="cs-CZ" altLang="cs-CZ" sz="2400" b="1" dirty="0">
                <a:latin typeface="Arial" pitchFamily="34" charset="0"/>
              </a:rPr>
              <a:t>č</a:t>
            </a:r>
            <a:r>
              <a:rPr lang="cs-CZ" altLang="cs-CZ" sz="2400" b="1" dirty="0">
                <a:latin typeface="Arial" pitchFamily="34" charset="0"/>
                <a:cs typeface="Times New Roman" pitchFamily="18" charset="0"/>
              </a:rPr>
              <a:t>ba</a:t>
            </a:r>
            <a:r>
              <a:rPr lang="cs-CZ" altLang="cs-CZ" sz="2400" b="1" dirty="0">
                <a:latin typeface="Arial" pitchFamily="34" charset="0"/>
              </a:rPr>
              <a:t> =&gt; </a:t>
            </a:r>
            <a:r>
              <a:rPr lang="cs-CZ" altLang="cs-CZ" sz="2400" b="1" dirty="0">
                <a:latin typeface="Arial" pitchFamily="34" charset="0"/>
                <a:cs typeface="Times New Roman" pitchFamily="18" charset="0"/>
              </a:rPr>
              <a:t>opakování záchvatu a</a:t>
            </a:r>
            <a:r>
              <a:rPr lang="cs-CZ" altLang="cs-CZ" sz="2400" b="1" dirty="0">
                <a:latin typeface="Arial" pitchFamily="34" charset="0"/>
              </a:rPr>
              <a:t>ž</a:t>
            </a:r>
            <a:r>
              <a:rPr lang="cs-CZ" altLang="cs-CZ" sz="2400" b="1" dirty="0">
                <a:latin typeface="Arial" pitchFamily="34" charset="0"/>
                <a:cs typeface="Times New Roman" pitchFamily="18" charset="0"/>
              </a:rPr>
              <a:t> status </a:t>
            </a:r>
            <a:r>
              <a:rPr lang="cs-CZ" altLang="cs-CZ" sz="2400" b="1" dirty="0" err="1">
                <a:latin typeface="Arial" pitchFamily="34" charset="0"/>
                <a:cs typeface="Times New Roman" pitchFamily="18" charset="0"/>
              </a:rPr>
              <a:t>eclampticus</a:t>
            </a:r>
            <a:endParaRPr lang="cs-CZ" altLang="cs-CZ" sz="2400" b="1" dirty="0">
              <a:latin typeface="Arial" pitchFamily="34" charset="0"/>
            </a:endParaRPr>
          </a:p>
          <a:p>
            <a:pPr eaLnBrk="1" hangingPunct="1">
              <a:lnSpc>
                <a:spcPct val="90000"/>
              </a:lnSpc>
              <a:buClr>
                <a:srgbClr val="FFFF00"/>
              </a:buClr>
              <a:buSzPct val="160000"/>
              <a:buFont typeface="Wingdings" panose="05000000000000000000" pitchFamily="2" charset="2"/>
              <a:buNone/>
              <a:defRPr/>
            </a:pPr>
            <a:endParaRPr lang="en-US" altLang="cs-CZ" sz="2400" b="1" dirty="0">
              <a:latin typeface="Arial" pitchFamily="34" charset="0"/>
            </a:endParaRPr>
          </a:p>
          <a:p>
            <a:pPr eaLnBrk="1" hangingPunct="1">
              <a:lnSpc>
                <a:spcPct val="90000"/>
              </a:lnSpc>
              <a:buClr>
                <a:srgbClr val="FFFF00"/>
              </a:buClr>
              <a:buSzPct val="160000"/>
              <a:defRPr/>
            </a:pPr>
            <a:r>
              <a:rPr lang="cs-CZ" altLang="cs-CZ" sz="2400" b="1" dirty="0">
                <a:solidFill>
                  <a:srgbClr val="FFFF00"/>
                </a:solidFill>
                <a:latin typeface="Arial" pitchFamily="34" charset="0"/>
              </a:rPr>
              <a:t>Ř</a:t>
            </a:r>
            <a:r>
              <a:rPr lang="de-DE" altLang="cs-CZ" sz="2400" b="1" dirty="0" err="1">
                <a:solidFill>
                  <a:srgbClr val="FFFF00"/>
                </a:solidFill>
                <a:latin typeface="Arial" pitchFamily="34" charset="0"/>
                <a:cs typeface="Times New Roman" pitchFamily="18" charset="0"/>
              </a:rPr>
              <a:t>ešení</a:t>
            </a:r>
            <a:r>
              <a:rPr lang="de-DE" altLang="cs-CZ" sz="2400" b="1" dirty="0">
                <a:solidFill>
                  <a:srgbClr val="FFFF00"/>
                </a:solidFill>
                <a:latin typeface="Arial" pitchFamily="34" charset="0"/>
                <a:cs typeface="Times New Roman" pitchFamily="18" charset="0"/>
              </a:rPr>
              <a:t> </a:t>
            </a:r>
            <a:r>
              <a:rPr lang="de-DE" altLang="cs-CZ" sz="2400" b="1" dirty="0" err="1">
                <a:solidFill>
                  <a:srgbClr val="FFFF00"/>
                </a:solidFill>
                <a:latin typeface="Arial" pitchFamily="34" charset="0"/>
                <a:cs typeface="Times New Roman" pitchFamily="18" charset="0"/>
              </a:rPr>
              <a:t>eklamptického</a:t>
            </a:r>
            <a:r>
              <a:rPr lang="de-DE" altLang="cs-CZ" sz="2400" b="1" dirty="0">
                <a:solidFill>
                  <a:srgbClr val="FFFF00"/>
                </a:solidFill>
                <a:latin typeface="Arial" pitchFamily="34" charset="0"/>
                <a:cs typeface="Times New Roman" pitchFamily="18" charset="0"/>
              </a:rPr>
              <a:t> </a:t>
            </a:r>
            <a:r>
              <a:rPr lang="de-DE" altLang="cs-CZ" sz="2400" b="1" dirty="0" err="1">
                <a:solidFill>
                  <a:srgbClr val="FFFF00"/>
                </a:solidFill>
                <a:latin typeface="Arial" pitchFamily="34" charset="0"/>
                <a:cs typeface="Times New Roman" pitchFamily="18" charset="0"/>
              </a:rPr>
              <a:t>záchvatu</a:t>
            </a:r>
            <a:r>
              <a:rPr lang="de-DE" altLang="cs-CZ" sz="2400" b="1" dirty="0">
                <a:solidFill>
                  <a:srgbClr val="FFFF00"/>
                </a:solidFill>
                <a:latin typeface="Arial" pitchFamily="34" charset="0"/>
                <a:cs typeface="Times New Roman" pitchFamily="18" charset="0"/>
              </a:rPr>
              <a:t> </a:t>
            </a:r>
            <a:r>
              <a:rPr lang="cs-CZ" altLang="cs-CZ" sz="2400" b="1" dirty="0">
                <a:solidFill>
                  <a:srgbClr val="FFFF00"/>
                </a:solidFill>
                <a:latin typeface="Arial" pitchFamily="34" charset="0"/>
              </a:rPr>
              <a:t>–</a:t>
            </a:r>
            <a:r>
              <a:rPr lang="de-DE" altLang="cs-CZ" sz="2400" b="1" dirty="0">
                <a:solidFill>
                  <a:srgbClr val="FFFF00"/>
                </a:solidFill>
                <a:latin typeface="Arial" pitchFamily="34" charset="0"/>
                <a:cs typeface="Times New Roman" pitchFamily="18" charset="0"/>
              </a:rPr>
              <a:t> </a:t>
            </a:r>
            <a:r>
              <a:rPr lang="de-DE" altLang="cs-CZ" sz="2400" b="1" dirty="0" err="1">
                <a:solidFill>
                  <a:srgbClr val="FFFF00"/>
                </a:solidFill>
                <a:latin typeface="Arial" pitchFamily="34" charset="0"/>
                <a:cs typeface="Times New Roman" pitchFamily="18" charset="0"/>
              </a:rPr>
              <a:t>porodník</a:t>
            </a:r>
            <a:r>
              <a:rPr lang="cs-CZ" altLang="cs-CZ" sz="2400" b="1" dirty="0">
                <a:solidFill>
                  <a:srgbClr val="FFFF00"/>
                </a:solidFill>
                <a:latin typeface="Arial" pitchFamily="34" charset="0"/>
              </a:rPr>
              <a:t> </a:t>
            </a:r>
            <a:r>
              <a:rPr lang="de-DE" altLang="cs-CZ" sz="2400" b="1" dirty="0">
                <a:solidFill>
                  <a:srgbClr val="FFFF00"/>
                </a:solidFill>
                <a:latin typeface="Arial" pitchFamily="34" charset="0"/>
                <a:cs typeface="Times New Roman" pitchFamily="18" charset="0"/>
              </a:rPr>
              <a:t>s </a:t>
            </a:r>
            <a:r>
              <a:rPr lang="de-DE" altLang="cs-CZ" sz="2400" b="1" dirty="0" err="1">
                <a:solidFill>
                  <a:srgbClr val="FFFF00"/>
                </a:solidFill>
                <a:latin typeface="Arial" pitchFamily="34" charset="0"/>
                <a:cs typeface="Times New Roman" pitchFamily="18" charset="0"/>
              </a:rPr>
              <a:t>anesteziologem</a:t>
            </a:r>
            <a:r>
              <a:rPr lang="cs-CZ" altLang="cs-CZ" sz="2400" b="1" dirty="0">
                <a:solidFill>
                  <a:srgbClr val="FFFF00"/>
                </a:solidFill>
                <a:latin typeface="Arial" pitchFamily="34" charset="0"/>
              </a:rPr>
              <a:t>:</a:t>
            </a:r>
          </a:p>
          <a:p>
            <a:pPr eaLnBrk="1" hangingPunct="1">
              <a:lnSpc>
                <a:spcPct val="90000"/>
              </a:lnSpc>
              <a:buFont typeface="Wingdings" panose="05000000000000000000" pitchFamily="2" charset="2"/>
              <a:buNone/>
              <a:defRPr/>
            </a:pPr>
            <a:r>
              <a:rPr lang="cs-CZ" altLang="cs-CZ" sz="2400" b="1" dirty="0">
                <a:latin typeface="Arial" pitchFamily="34" charset="0"/>
              </a:rPr>
              <a:t>		- </a:t>
            </a:r>
            <a:r>
              <a:rPr lang="de-DE" altLang="cs-CZ" sz="2400" b="1" dirty="0" err="1">
                <a:latin typeface="Arial" pitchFamily="34" charset="0"/>
                <a:cs typeface="Times New Roman" pitchFamily="18" charset="0"/>
              </a:rPr>
              <a:t>udr</a:t>
            </a:r>
            <a:r>
              <a:rPr lang="cs-CZ" altLang="cs-CZ" sz="2400" b="1" dirty="0">
                <a:latin typeface="Arial" pitchFamily="34" charset="0"/>
              </a:rPr>
              <a:t>ž</a:t>
            </a:r>
            <a:r>
              <a:rPr lang="de-DE" altLang="cs-CZ" sz="2400" b="1" dirty="0">
                <a:latin typeface="Arial" pitchFamily="34" charset="0"/>
                <a:cs typeface="Times New Roman" pitchFamily="18" charset="0"/>
              </a:rPr>
              <a:t>e</a:t>
            </a:r>
            <a:r>
              <a:rPr lang="cs-CZ" altLang="cs-CZ" sz="2400" b="1" dirty="0">
                <a:latin typeface="Arial" pitchFamily="34" charset="0"/>
              </a:rPr>
              <a:t>ní</a:t>
            </a:r>
            <a:r>
              <a:rPr lang="de-DE" altLang="cs-CZ" sz="2400" b="1" dirty="0">
                <a:latin typeface="Arial" pitchFamily="34" charset="0"/>
                <a:cs typeface="Times New Roman" pitchFamily="18" charset="0"/>
              </a:rPr>
              <a:t> </a:t>
            </a:r>
            <a:r>
              <a:rPr lang="de-DE" altLang="cs-CZ" sz="2400" b="1" dirty="0" err="1">
                <a:latin typeface="Arial" pitchFamily="34" charset="0"/>
                <a:cs typeface="Times New Roman" pitchFamily="18" charset="0"/>
              </a:rPr>
              <a:t>pr</a:t>
            </a:r>
            <a:r>
              <a:rPr lang="cs-CZ" altLang="cs-CZ" sz="2400" b="1" dirty="0">
                <a:latin typeface="Arial" pitchFamily="34" charset="0"/>
              </a:rPr>
              <a:t>ů</a:t>
            </a:r>
            <a:r>
              <a:rPr lang="de-DE" altLang="cs-CZ" sz="2400" b="1" dirty="0" err="1">
                <a:latin typeface="Arial" pitchFamily="34" charset="0"/>
                <a:cs typeface="Times New Roman" pitchFamily="18" charset="0"/>
              </a:rPr>
              <a:t>chodnost</a:t>
            </a:r>
            <a:r>
              <a:rPr lang="cs-CZ" altLang="cs-CZ" sz="2400" b="1" dirty="0">
                <a:latin typeface="Arial" pitchFamily="34" charset="0"/>
              </a:rPr>
              <a:t>i</a:t>
            </a:r>
            <a:r>
              <a:rPr lang="de-DE" altLang="cs-CZ" sz="2400" b="1" dirty="0">
                <a:latin typeface="Arial" pitchFamily="34" charset="0"/>
                <a:cs typeface="Times New Roman" pitchFamily="18" charset="0"/>
              </a:rPr>
              <a:t> </a:t>
            </a:r>
            <a:r>
              <a:rPr lang="de-DE" altLang="cs-CZ" sz="2400" b="1" dirty="0" err="1">
                <a:latin typeface="Arial" pitchFamily="34" charset="0"/>
                <a:cs typeface="Times New Roman" pitchFamily="18" charset="0"/>
              </a:rPr>
              <a:t>dýchacích</a:t>
            </a:r>
            <a:r>
              <a:rPr lang="de-DE" altLang="cs-CZ" sz="2400" b="1" dirty="0">
                <a:latin typeface="Arial" pitchFamily="34" charset="0"/>
                <a:cs typeface="Times New Roman" pitchFamily="18" charset="0"/>
              </a:rPr>
              <a:t> </a:t>
            </a:r>
            <a:r>
              <a:rPr lang="de-DE" altLang="cs-CZ" sz="2400" b="1" dirty="0" err="1">
                <a:latin typeface="Arial" pitchFamily="34" charset="0"/>
                <a:cs typeface="Times New Roman" pitchFamily="18" charset="0"/>
              </a:rPr>
              <a:t>cest</a:t>
            </a:r>
            <a:r>
              <a:rPr lang="de-DE" altLang="cs-CZ" sz="2400" b="1" dirty="0">
                <a:latin typeface="Arial" pitchFamily="34" charset="0"/>
                <a:cs typeface="Times New Roman" pitchFamily="18" charset="0"/>
              </a:rPr>
              <a:t> </a:t>
            </a:r>
            <a:endParaRPr lang="cs-CZ" altLang="cs-CZ" sz="2400" b="1" dirty="0">
              <a:latin typeface="Arial" pitchFamily="34" charset="0"/>
            </a:endParaRPr>
          </a:p>
          <a:p>
            <a:pPr eaLnBrk="1" hangingPunct="1">
              <a:lnSpc>
                <a:spcPct val="90000"/>
              </a:lnSpc>
              <a:buFont typeface="Wingdings" panose="05000000000000000000" pitchFamily="2" charset="2"/>
              <a:buNone/>
              <a:defRPr/>
            </a:pPr>
            <a:r>
              <a:rPr lang="cs-CZ" altLang="cs-CZ" sz="2400" b="1" dirty="0">
                <a:latin typeface="Arial" pitchFamily="34" charset="0"/>
              </a:rPr>
              <a:t>		- </a:t>
            </a:r>
            <a:r>
              <a:rPr lang="de-DE" altLang="cs-CZ" sz="2400" b="1" dirty="0" err="1">
                <a:latin typeface="Arial" pitchFamily="34" charset="0"/>
                <a:cs typeface="Times New Roman" pitchFamily="18" charset="0"/>
              </a:rPr>
              <a:t>dobr</a:t>
            </a:r>
            <a:r>
              <a:rPr lang="cs-CZ" altLang="cs-CZ" sz="2400" b="1" dirty="0">
                <a:latin typeface="Arial" pitchFamily="34" charset="0"/>
              </a:rPr>
              <a:t>á</a:t>
            </a:r>
            <a:r>
              <a:rPr lang="de-DE" altLang="cs-CZ" sz="2400" b="1" dirty="0">
                <a:latin typeface="Arial" pitchFamily="34" charset="0"/>
                <a:cs typeface="Times New Roman" pitchFamily="18" charset="0"/>
              </a:rPr>
              <a:t> </a:t>
            </a:r>
            <a:r>
              <a:rPr lang="de-DE" altLang="cs-CZ" sz="2400" b="1" dirty="0" err="1">
                <a:latin typeface="Arial" pitchFamily="34" charset="0"/>
                <a:cs typeface="Times New Roman" pitchFamily="18" charset="0"/>
              </a:rPr>
              <a:t>oxygenac</a:t>
            </a:r>
            <a:r>
              <a:rPr lang="cs-CZ" altLang="cs-CZ" sz="2400" b="1" dirty="0">
                <a:latin typeface="Arial" pitchFamily="34" charset="0"/>
              </a:rPr>
              <a:t>e</a:t>
            </a:r>
          </a:p>
          <a:p>
            <a:pPr eaLnBrk="1" hangingPunct="1">
              <a:lnSpc>
                <a:spcPct val="90000"/>
              </a:lnSpc>
              <a:buFont typeface="Wingdings" panose="05000000000000000000" pitchFamily="2" charset="2"/>
              <a:buNone/>
              <a:defRPr/>
            </a:pPr>
            <a:r>
              <a:rPr lang="cs-CZ" altLang="cs-CZ" sz="2400" b="1" dirty="0">
                <a:latin typeface="Arial" pitchFamily="34" charset="0"/>
              </a:rPr>
              <a:t>		- </a:t>
            </a:r>
            <a:r>
              <a:rPr lang="de-DE" altLang="cs-CZ" sz="2400" b="1" dirty="0" err="1">
                <a:latin typeface="Arial" pitchFamily="34" charset="0"/>
                <a:cs typeface="Times New Roman" pitchFamily="18" charset="0"/>
              </a:rPr>
              <a:t>antikonvulzní</a:t>
            </a:r>
            <a:r>
              <a:rPr lang="de-DE" altLang="cs-CZ" sz="2400" b="1" dirty="0">
                <a:latin typeface="Arial" pitchFamily="34" charset="0"/>
                <a:cs typeface="Times New Roman" pitchFamily="18" charset="0"/>
              </a:rPr>
              <a:t> a </a:t>
            </a:r>
            <a:r>
              <a:rPr lang="de-DE" altLang="cs-CZ" sz="2400" b="1" dirty="0" err="1">
                <a:latin typeface="Arial" pitchFamily="34" charset="0"/>
                <a:cs typeface="Times New Roman" pitchFamily="18" charset="0"/>
              </a:rPr>
              <a:t>antihypertenzní</a:t>
            </a:r>
            <a:r>
              <a:rPr lang="de-DE" altLang="cs-CZ" sz="2400" b="1" dirty="0">
                <a:latin typeface="Arial" pitchFamily="34" charset="0"/>
                <a:cs typeface="Times New Roman" pitchFamily="18" charset="0"/>
              </a:rPr>
              <a:t> </a:t>
            </a:r>
            <a:r>
              <a:rPr lang="de-DE" altLang="cs-CZ" sz="2400" b="1" dirty="0" err="1">
                <a:latin typeface="Arial" pitchFamily="34" charset="0"/>
                <a:cs typeface="Times New Roman" pitchFamily="18" charset="0"/>
              </a:rPr>
              <a:t>terapie</a:t>
            </a:r>
            <a:r>
              <a:rPr lang="de-DE" altLang="cs-CZ" sz="2400" b="1" dirty="0">
                <a:latin typeface="Arial" pitchFamily="34" charset="0"/>
                <a:cs typeface="Times New Roman" pitchFamily="18" charset="0"/>
              </a:rPr>
              <a:t>  </a:t>
            </a:r>
            <a:r>
              <a:rPr lang="cs-CZ" altLang="cs-CZ" sz="2400" b="1" dirty="0">
                <a:latin typeface="Arial" pitchFamily="34" charset="0"/>
              </a:rPr>
              <a:t>(MgSO4, </a:t>
            </a:r>
            <a:r>
              <a:rPr lang="cs-CZ" altLang="cs-CZ" sz="2400" b="1" dirty="0" err="1">
                <a:latin typeface="Arial" pitchFamily="34" charset="0"/>
              </a:rPr>
              <a:t>labetalol</a:t>
            </a:r>
            <a:r>
              <a:rPr lang="cs-CZ" altLang="cs-CZ" sz="2400" b="1" dirty="0">
                <a:latin typeface="Arial" pitchFamily="34" charset="0"/>
              </a:rPr>
              <a:t> či </a:t>
            </a:r>
            <a:r>
              <a:rPr lang="cs-CZ" altLang="cs-CZ" sz="2400" b="1" dirty="0" err="1">
                <a:latin typeface="Arial" pitchFamily="34" charset="0"/>
              </a:rPr>
              <a:t>dihydralazin</a:t>
            </a:r>
            <a:r>
              <a:rPr lang="cs-CZ" altLang="cs-CZ" sz="2400" b="1" dirty="0">
                <a:latin typeface="Arial" pitchFamily="34" charset="0"/>
              </a:rPr>
              <a:t> </a:t>
            </a:r>
            <a:r>
              <a:rPr lang="cs-CZ" altLang="cs-CZ" sz="2400" b="1" dirty="0" err="1">
                <a:latin typeface="Arial" pitchFamily="34" charset="0"/>
              </a:rPr>
              <a:t>i.v</a:t>
            </a:r>
            <a:r>
              <a:rPr lang="cs-CZ" altLang="cs-CZ" sz="2400" b="1" dirty="0">
                <a:latin typeface="Arial" pitchFamily="34" charset="0"/>
              </a:rPr>
              <a:t>.)	</a:t>
            </a:r>
          </a:p>
          <a:p>
            <a:pPr eaLnBrk="1" hangingPunct="1">
              <a:lnSpc>
                <a:spcPct val="90000"/>
              </a:lnSpc>
              <a:buFont typeface="Wingdings" panose="05000000000000000000" pitchFamily="2" charset="2"/>
              <a:buNone/>
              <a:defRPr/>
            </a:pPr>
            <a:r>
              <a:rPr lang="cs-CZ" altLang="cs-CZ" sz="2400" b="1" dirty="0">
                <a:latin typeface="Arial" pitchFamily="34" charset="0"/>
              </a:rPr>
              <a:t>		- </a:t>
            </a:r>
            <a:r>
              <a:rPr lang="de-DE" altLang="cs-CZ" sz="2400" b="1" dirty="0" err="1">
                <a:solidFill>
                  <a:srgbClr val="FFFF00"/>
                </a:solidFill>
                <a:latin typeface="Arial" pitchFamily="34" charset="0"/>
                <a:cs typeface="Times New Roman" pitchFamily="18" charset="0"/>
              </a:rPr>
              <a:t>ukon</a:t>
            </a:r>
            <a:r>
              <a:rPr lang="cs-CZ" altLang="cs-CZ" sz="2400" b="1" dirty="0">
                <a:solidFill>
                  <a:srgbClr val="FFFF00"/>
                </a:solidFill>
                <a:latin typeface="Arial" pitchFamily="34" charset="0"/>
              </a:rPr>
              <a:t>č</a:t>
            </a:r>
            <a:r>
              <a:rPr lang="de-DE" altLang="cs-CZ" sz="2400" b="1" dirty="0" err="1">
                <a:solidFill>
                  <a:srgbClr val="FFFF00"/>
                </a:solidFill>
                <a:latin typeface="Arial" pitchFamily="34" charset="0"/>
                <a:cs typeface="Times New Roman" pitchFamily="18" charset="0"/>
              </a:rPr>
              <a:t>it</a:t>
            </a:r>
            <a:r>
              <a:rPr lang="de-DE" altLang="cs-CZ" sz="2400" b="1" dirty="0">
                <a:solidFill>
                  <a:srgbClr val="FFFF00"/>
                </a:solidFill>
                <a:latin typeface="Arial" pitchFamily="34" charset="0"/>
                <a:cs typeface="Times New Roman" pitchFamily="18" charset="0"/>
              </a:rPr>
              <a:t> t</a:t>
            </a:r>
            <a:r>
              <a:rPr lang="cs-CZ" altLang="cs-CZ" sz="2400" b="1" dirty="0">
                <a:solidFill>
                  <a:srgbClr val="FFFF00"/>
                </a:solidFill>
                <a:latin typeface="Arial" pitchFamily="34" charset="0"/>
              </a:rPr>
              <a:t>ě</a:t>
            </a:r>
            <a:r>
              <a:rPr lang="de-DE" altLang="cs-CZ" sz="2400" b="1" dirty="0" err="1">
                <a:solidFill>
                  <a:srgbClr val="FFFF00"/>
                </a:solidFill>
                <a:latin typeface="Arial" pitchFamily="34" charset="0"/>
                <a:cs typeface="Times New Roman" pitchFamily="18" charset="0"/>
              </a:rPr>
              <a:t>hotenství</a:t>
            </a:r>
            <a:r>
              <a:rPr lang="cs-CZ" altLang="cs-CZ" sz="2400" b="1" dirty="0">
                <a:solidFill>
                  <a:srgbClr val="FFFF00"/>
                </a:solidFill>
                <a:latin typeface="Arial" pitchFamily="34" charset="0"/>
                <a:cs typeface="Times New Roman" pitchFamily="18" charset="0"/>
              </a:rPr>
              <a:t> </a:t>
            </a:r>
            <a:r>
              <a:rPr lang="cs-CZ" altLang="cs-CZ" sz="2400" b="1" dirty="0" err="1">
                <a:solidFill>
                  <a:srgbClr val="FFFF00"/>
                </a:solidFill>
                <a:latin typeface="Arial" pitchFamily="34" charset="0"/>
                <a:cs typeface="Times New Roman" pitchFamily="18" charset="0"/>
              </a:rPr>
              <a:t>s.c</a:t>
            </a:r>
            <a:r>
              <a:rPr lang="cs-CZ" altLang="cs-CZ" sz="2400" b="1" dirty="0">
                <a:solidFill>
                  <a:srgbClr val="FFFF00"/>
                </a:solidFill>
                <a:latin typeface="Arial" pitchFamily="34" charset="0"/>
                <a:cs typeface="Times New Roman" pitchFamily="18" charset="0"/>
              </a:rPr>
              <a:t>.</a:t>
            </a:r>
            <a:r>
              <a:rPr lang="de-DE" altLang="cs-CZ" sz="2400" dirty="0">
                <a:latin typeface="Arial" pitchFamily="34" charset="0"/>
                <a:cs typeface="Times New Roman" pitchFamily="18" charset="0"/>
              </a:rPr>
              <a:t> </a:t>
            </a:r>
            <a:r>
              <a:rPr lang="cs-CZ" altLang="cs-CZ" sz="2400" dirty="0">
                <a:latin typeface="Arial" pitchFamily="34" charset="0"/>
              </a:rPr>
              <a:t> (ideálně </a:t>
            </a:r>
            <a:r>
              <a:rPr lang="cs-CZ" altLang="cs-CZ" sz="2400" dirty="0" err="1">
                <a:latin typeface="Arial" pitchFamily="34" charset="0"/>
              </a:rPr>
              <a:t>Thiopental</a:t>
            </a:r>
            <a:r>
              <a:rPr lang="cs-CZ" altLang="cs-CZ" sz="2400" dirty="0">
                <a:latin typeface="Arial" pitchFamily="34" charset="0"/>
              </a:rPr>
              <a:t>) </a:t>
            </a:r>
          </a:p>
        </p:txBody>
      </p:sp>
      <p:pic>
        <p:nvPicPr>
          <p:cNvPr id="7066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B5F63E86-F623-46E2-9125-0BDA754ED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3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p:txBody>
          <a:bodyPr/>
          <a:lstStyle/>
          <a:p>
            <a:pPr eaLnBrk="1" hangingPunct="1">
              <a:defRPr/>
            </a:pPr>
            <a:r>
              <a:rPr lang="cs-CZ" altLang="cs-CZ" b="1">
                <a:solidFill>
                  <a:srgbClr val="FF0000"/>
                </a:solidFill>
              </a:rPr>
              <a:t>Osnova</a:t>
            </a:r>
          </a:p>
        </p:txBody>
      </p:sp>
      <p:sp>
        <p:nvSpPr>
          <p:cNvPr id="818179" name="Rectangle 3"/>
          <p:cNvSpPr>
            <a:spLocks noGrp="1" noChangeArrowheads="1"/>
          </p:cNvSpPr>
          <p:nvPr>
            <p:ph type="body" idx="1"/>
          </p:nvPr>
        </p:nvSpPr>
        <p:spPr/>
        <p:txBody>
          <a:bodyPr/>
          <a:lstStyle/>
          <a:p>
            <a:pPr eaLnBrk="1" hangingPunct="1">
              <a:defRPr/>
            </a:pPr>
            <a:r>
              <a:rPr lang="cs-CZ" altLang="cs-CZ" dirty="0"/>
              <a:t>právní otázky, mortalita....</a:t>
            </a:r>
          </a:p>
          <a:p>
            <a:pPr eaLnBrk="1" hangingPunct="1">
              <a:defRPr/>
            </a:pPr>
            <a:r>
              <a:rPr lang="cs-CZ" altLang="cs-CZ" dirty="0"/>
              <a:t>fyziologické změny v těhotenství</a:t>
            </a:r>
          </a:p>
          <a:p>
            <a:pPr eaLnBrk="1" hangingPunct="1">
              <a:defRPr/>
            </a:pPr>
            <a:r>
              <a:rPr lang="cs-CZ" altLang="cs-CZ" dirty="0"/>
              <a:t>OHSS</a:t>
            </a:r>
          </a:p>
          <a:p>
            <a:pPr eaLnBrk="1" hangingPunct="1">
              <a:defRPr/>
            </a:pPr>
            <a:r>
              <a:rPr lang="cs-CZ" altLang="cs-CZ" dirty="0"/>
              <a:t>preeklampsie, eklampsie, </a:t>
            </a:r>
          </a:p>
          <a:p>
            <a:pPr eaLnBrk="1" hangingPunct="1">
              <a:defRPr/>
            </a:pPr>
            <a:r>
              <a:rPr lang="cs-CZ" altLang="cs-CZ" sz="4000" b="1" dirty="0">
                <a:solidFill>
                  <a:srgbClr val="FFFFFF"/>
                </a:solidFill>
              </a:rPr>
              <a:t>HELLP </a:t>
            </a:r>
            <a:r>
              <a:rPr lang="cs-CZ" altLang="cs-CZ" sz="4000" b="1" dirty="0" err="1">
                <a:solidFill>
                  <a:srgbClr val="FFFFFF"/>
                </a:solidFill>
              </a:rPr>
              <a:t>sy</a:t>
            </a:r>
            <a:r>
              <a:rPr lang="cs-CZ" altLang="cs-CZ" sz="4000" b="1" dirty="0">
                <a:solidFill>
                  <a:srgbClr val="FFFFFF"/>
                </a:solidFill>
              </a:rPr>
              <a:t> </a:t>
            </a:r>
          </a:p>
          <a:p>
            <a:pPr eaLnBrk="1" hangingPunct="1">
              <a:defRPr/>
            </a:pPr>
            <a:r>
              <a:rPr lang="cs-CZ" altLang="cs-CZ" dirty="0"/>
              <a:t>TEN a prevence</a:t>
            </a:r>
          </a:p>
          <a:p>
            <a:pPr eaLnBrk="1" hangingPunct="1">
              <a:buFont typeface="Wingdings" panose="05000000000000000000" pitchFamily="2" charset="2"/>
              <a:buNone/>
              <a:defRPr/>
            </a:pPr>
            <a:endParaRPr lang="cs-CZ" altLang="cs-CZ" dirty="0"/>
          </a:p>
        </p:txBody>
      </p:sp>
      <p:pic>
        <p:nvPicPr>
          <p:cNvPr id="7168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22A6106-8079-4CBF-ADA4-716D29F271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p:txBody>
          <a:bodyPr/>
          <a:lstStyle/>
          <a:p>
            <a:pPr eaLnBrk="1" hangingPunct="1">
              <a:defRPr/>
            </a:pPr>
            <a:r>
              <a:rPr lang="cs-CZ" altLang="cs-CZ" b="1">
                <a:solidFill>
                  <a:srgbClr val="FF0000"/>
                </a:solidFill>
                <a:latin typeface="Times New Roman" pitchFamily="18" charset="0"/>
              </a:rPr>
              <a:t>Charakteristika</a:t>
            </a:r>
            <a:endParaRPr lang="cs-CZ" altLang="cs-CZ">
              <a:solidFill>
                <a:srgbClr val="FF0000"/>
              </a:solidFill>
            </a:endParaRPr>
          </a:p>
        </p:txBody>
      </p:sp>
      <p:sp>
        <p:nvSpPr>
          <p:cNvPr id="793603" name="Rectangle 3"/>
          <p:cNvSpPr>
            <a:spLocks noGrp="1" noChangeArrowheads="1"/>
          </p:cNvSpPr>
          <p:nvPr>
            <p:ph type="body" idx="1"/>
          </p:nvPr>
        </p:nvSpPr>
        <p:spPr/>
        <p:txBody>
          <a:bodyPr/>
          <a:lstStyle/>
          <a:p>
            <a:pPr eaLnBrk="1" hangingPunct="1">
              <a:defRPr/>
            </a:pPr>
            <a:r>
              <a:rPr lang="cs-CZ" altLang="cs-CZ" b="1" dirty="0">
                <a:latin typeface="Times New Roman" pitchFamily="18" charset="0"/>
              </a:rPr>
              <a:t>1982 - </a:t>
            </a:r>
            <a:r>
              <a:rPr lang="cs-CZ" altLang="cs-CZ" b="1" dirty="0" err="1">
                <a:latin typeface="Times New Roman" pitchFamily="18" charset="0"/>
              </a:rPr>
              <a:t>Weinstein</a:t>
            </a:r>
            <a:endParaRPr lang="cs-CZ" altLang="cs-CZ" b="1" dirty="0">
              <a:latin typeface="Times New Roman" pitchFamily="18" charset="0"/>
            </a:endParaRPr>
          </a:p>
          <a:p>
            <a:pPr eaLnBrk="1" hangingPunct="1">
              <a:defRPr/>
            </a:pPr>
            <a:r>
              <a:rPr lang="cs-CZ" altLang="cs-CZ" b="1" dirty="0">
                <a:latin typeface="Times New Roman" pitchFamily="18" charset="0"/>
              </a:rPr>
              <a:t>součást progrese onemocnění </a:t>
            </a:r>
            <a:r>
              <a:rPr lang="cs-CZ" altLang="cs-CZ" b="1" dirty="0" err="1">
                <a:latin typeface="Times New Roman" pitchFamily="18" charset="0"/>
              </a:rPr>
              <a:t>preeklampsií</a:t>
            </a:r>
            <a:endParaRPr lang="cs-CZ" altLang="cs-CZ" b="1" dirty="0">
              <a:latin typeface="Times New Roman" pitchFamily="18" charset="0"/>
            </a:endParaRPr>
          </a:p>
          <a:p>
            <a:pPr eaLnBrk="1" hangingPunct="1">
              <a:defRPr/>
            </a:pPr>
            <a:r>
              <a:rPr lang="cs-CZ" altLang="cs-CZ" b="1" dirty="0">
                <a:solidFill>
                  <a:srgbClr val="FF0000"/>
                </a:solidFill>
                <a:latin typeface="Times New Roman" pitchFamily="18" charset="0"/>
              </a:rPr>
              <a:t>H</a:t>
            </a:r>
            <a:r>
              <a:rPr lang="cs-CZ" altLang="cs-CZ" b="1" dirty="0">
                <a:latin typeface="Times New Roman" pitchFamily="18" charset="0"/>
              </a:rPr>
              <a:t> - </a:t>
            </a:r>
            <a:r>
              <a:rPr lang="cs-CZ" altLang="cs-CZ" b="1" dirty="0" err="1">
                <a:latin typeface="Times New Roman" pitchFamily="18" charset="0"/>
              </a:rPr>
              <a:t>mikroangiopatická</a:t>
            </a:r>
            <a:r>
              <a:rPr lang="cs-CZ" altLang="cs-CZ" b="1" dirty="0">
                <a:latin typeface="Times New Roman" pitchFamily="18" charset="0"/>
              </a:rPr>
              <a:t> hemolytická anémie</a:t>
            </a:r>
          </a:p>
          <a:p>
            <a:pPr eaLnBrk="1" hangingPunct="1">
              <a:defRPr/>
            </a:pPr>
            <a:r>
              <a:rPr lang="cs-CZ" altLang="cs-CZ" b="1" dirty="0">
                <a:solidFill>
                  <a:srgbClr val="FF0000"/>
                </a:solidFill>
                <a:latin typeface="Times New Roman" pitchFamily="18" charset="0"/>
              </a:rPr>
              <a:t>EL</a:t>
            </a:r>
            <a:r>
              <a:rPr lang="cs-CZ" altLang="cs-CZ" b="1" dirty="0">
                <a:latin typeface="Times New Roman" pitchFamily="18" charset="0"/>
              </a:rPr>
              <a:t> - elevace jaterních enzymů</a:t>
            </a:r>
          </a:p>
          <a:p>
            <a:pPr eaLnBrk="1" hangingPunct="1">
              <a:defRPr/>
            </a:pPr>
            <a:r>
              <a:rPr lang="cs-CZ" altLang="cs-CZ" b="1" dirty="0">
                <a:solidFill>
                  <a:srgbClr val="FF0000"/>
                </a:solidFill>
                <a:latin typeface="Times New Roman" pitchFamily="18" charset="0"/>
              </a:rPr>
              <a:t>LP</a:t>
            </a:r>
            <a:r>
              <a:rPr lang="cs-CZ" altLang="cs-CZ" b="1" dirty="0">
                <a:latin typeface="Times New Roman" pitchFamily="18" charset="0"/>
              </a:rPr>
              <a:t> - snížený počet destiček</a:t>
            </a:r>
          </a:p>
          <a:p>
            <a:pPr eaLnBrk="1" hangingPunct="1">
              <a:defRPr/>
            </a:pPr>
            <a:r>
              <a:rPr lang="cs-CZ" altLang="cs-CZ" b="1" dirty="0">
                <a:latin typeface="Times New Roman" pitchFamily="18" charset="0"/>
              </a:rPr>
              <a:t>konec II. a </a:t>
            </a:r>
            <a:r>
              <a:rPr lang="cs-CZ" altLang="cs-CZ" b="1" dirty="0" err="1">
                <a:latin typeface="Times New Roman" pitchFamily="18" charset="0"/>
              </a:rPr>
              <a:t>III.trimestr</a:t>
            </a:r>
            <a:r>
              <a:rPr lang="cs-CZ" altLang="cs-CZ" b="1" dirty="0">
                <a:latin typeface="Times New Roman" pitchFamily="18" charset="0"/>
              </a:rPr>
              <a:t> gravidity</a:t>
            </a:r>
          </a:p>
          <a:p>
            <a:pPr eaLnBrk="1" hangingPunct="1">
              <a:defRPr/>
            </a:pPr>
            <a:endParaRPr lang="cs-CZ" altLang="cs-CZ" b="1" dirty="0">
              <a:latin typeface="Times New Roman" pitchFamily="18" charset="0"/>
            </a:endParaRPr>
          </a:p>
          <a:p>
            <a:pPr eaLnBrk="1" hangingPunct="1">
              <a:defRPr/>
            </a:pPr>
            <a:endParaRPr lang="cs-CZ" altLang="cs-CZ" b="1" dirty="0">
              <a:latin typeface="Times New Roman" pitchFamily="18" charset="0"/>
            </a:endParaRPr>
          </a:p>
          <a:p>
            <a:pPr eaLnBrk="1" hangingPunct="1">
              <a:defRPr/>
            </a:pPr>
            <a:endParaRPr lang="cs-CZ" altLang="cs-CZ" dirty="0"/>
          </a:p>
        </p:txBody>
      </p:sp>
      <p:pic>
        <p:nvPicPr>
          <p:cNvPr id="72708"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4159838C-D2BF-41C6-B3AA-863DF1823B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0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cs-CZ" altLang="cs-CZ" b="1">
                <a:solidFill>
                  <a:srgbClr val="FF0000"/>
                </a:solidFill>
                <a:latin typeface="Times New Roman" pitchFamily="18" charset="0"/>
              </a:rPr>
              <a:t>Incidence</a:t>
            </a:r>
            <a:endParaRPr lang="cs-CZ" altLang="cs-CZ">
              <a:solidFill>
                <a:srgbClr val="FF0000"/>
              </a:solidFill>
            </a:endParaRPr>
          </a:p>
        </p:txBody>
      </p:sp>
      <p:sp>
        <p:nvSpPr>
          <p:cNvPr id="795651" name="Rectangle 3"/>
          <p:cNvSpPr>
            <a:spLocks noGrp="1" noChangeArrowheads="1"/>
          </p:cNvSpPr>
          <p:nvPr>
            <p:ph type="body" idx="1"/>
          </p:nvPr>
        </p:nvSpPr>
        <p:spPr/>
        <p:txBody>
          <a:bodyPr/>
          <a:lstStyle/>
          <a:p>
            <a:pPr eaLnBrk="1" hangingPunct="1">
              <a:defRPr/>
            </a:pPr>
            <a:r>
              <a:rPr lang="cs-CZ" altLang="cs-CZ" b="1">
                <a:latin typeface="Times New Roman" pitchFamily="18" charset="0"/>
              </a:rPr>
              <a:t>úroveň prenatální péče</a:t>
            </a:r>
          </a:p>
          <a:p>
            <a:pPr eaLnBrk="1" hangingPunct="1">
              <a:defRPr/>
            </a:pPr>
            <a:r>
              <a:rPr lang="cs-CZ" altLang="cs-CZ" b="1">
                <a:latin typeface="Times New Roman" pitchFamily="18" charset="0"/>
              </a:rPr>
              <a:t>USA - 7,6 případu / 1000 živě narozených dětí, u těžkých preeklampsií 24,4%</a:t>
            </a:r>
          </a:p>
          <a:p>
            <a:pPr eaLnBrk="1" hangingPunct="1">
              <a:defRPr/>
            </a:pPr>
            <a:r>
              <a:rPr lang="cs-CZ" altLang="cs-CZ" b="1">
                <a:latin typeface="Times New Roman" pitchFamily="18" charset="0"/>
              </a:rPr>
              <a:t>ČR - 4-5 případů / 1000 porodů</a:t>
            </a:r>
          </a:p>
          <a:p>
            <a:pPr eaLnBrk="1" hangingPunct="1">
              <a:defRPr/>
            </a:pPr>
            <a:r>
              <a:rPr lang="cs-CZ" altLang="cs-CZ" b="1">
                <a:latin typeface="Times New Roman" pitchFamily="18" charset="0"/>
              </a:rPr>
              <a:t>řada případů peripartálně nediagnostikovaných</a:t>
            </a:r>
          </a:p>
          <a:p>
            <a:pPr eaLnBrk="1" hangingPunct="1">
              <a:defRPr/>
            </a:pPr>
            <a:r>
              <a:rPr lang="cs-CZ" altLang="cs-CZ" b="1">
                <a:latin typeface="Times New Roman" pitchFamily="18" charset="0"/>
              </a:rPr>
              <a:t>manifestace první hodiny po porodu</a:t>
            </a:r>
          </a:p>
        </p:txBody>
      </p:sp>
      <p:pic>
        <p:nvPicPr>
          <p:cNvPr id="73732"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3520C303-7EBC-42F8-9D7E-70FF8B1C9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9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p:txBody>
          <a:bodyPr/>
          <a:lstStyle/>
          <a:p>
            <a:pPr eaLnBrk="1" hangingPunct="1">
              <a:defRPr/>
            </a:pPr>
            <a:r>
              <a:rPr lang="cs-CZ" altLang="cs-CZ" b="1">
                <a:solidFill>
                  <a:srgbClr val="FF0000"/>
                </a:solidFill>
                <a:latin typeface="Times New Roman" pitchFamily="18" charset="0"/>
              </a:rPr>
              <a:t>Etiologie</a:t>
            </a:r>
            <a:endParaRPr lang="cs-CZ" altLang="cs-CZ" b="1">
              <a:latin typeface="Times New Roman" pitchFamily="18" charset="0"/>
            </a:endParaRPr>
          </a:p>
        </p:txBody>
      </p:sp>
      <p:sp>
        <p:nvSpPr>
          <p:cNvPr id="796675" name="Rectangle 3"/>
          <p:cNvSpPr>
            <a:spLocks noGrp="1" noChangeArrowheads="1"/>
          </p:cNvSpPr>
          <p:nvPr>
            <p:ph type="body" idx="1"/>
          </p:nvPr>
        </p:nvSpPr>
        <p:spPr/>
        <p:txBody>
          <a:bodyPr/>
          <a:lstStyle/>
          <a:p>
            <a:pPr eaLnBrk="1" hangingPunct="1">
              <a:defRPr/>
            </a:pPr>
            <a:r>
              <a:rPr lang="cs-CZ" altLang="cs-CZ" sz="2800" b="1" dirty="0">
                <a:latin typeface="Times New Roman" pitchFamily="18" charset="0"/>
              </a:rPr>
              <a:t>onemocnění placenty</a:t>
            </a:r>
          </a:p>
          <a:p>
            <a:pPr eaLnBrk="1" hangingPunct="1">
              <a:defRPr/>
            </a:pPr>
            <a:r>
              <a:rPr lang="cs-CZ" altLang="cs-CZ" sz="2800" b="1" dirty="0">
                <a:latin typeface="Times New Roman" pitchFamily="18" charset="0"/>
              </a:rPr>
              <a:t>etiologie není uspokojivě objasněna</a:t>
            </a:r>
          </a:p>
          <a:p>
            <a:pPr eaLnBrk="1" hangingPunct="1">
              <a:defRPr/>
            </a:pPr>
            <a:r>
              <a:rPr lang="cs-CZ" altLang="cs-CZ" sz="2800" b="1" dirty="0">
                <a:latin typeface="Times New Roman" pitchFamily="18" charset="0"/>
              </a:rPr>
              <a:t>porucha imunity ? genová porucha? porucha metabolismu tuků?</a:t>
            </a:r>
          </a:p>
          <a:p>
            <a:pPr eaLnBrk="1" hangingPunct="1">
              <a:defRPr/>
            </a:pPr>
            <a:r>
              <a:rPr lang="cs-CZ" altLang="cs-CZ" sz="2800" b="1" dirty="0">
                <a:solidFill>
                  <a:srgbClr val="FF0000"/>
                </a:solidFill>
                <a:latin typeface="Times New Roman" pitchFamily="18" charset="0"/>
              </a:rPr>
              <a:t>aktivace destiček </a:t>
            </a:r>
            <a:r>
              <a:rPr lang="cs-CZ" altLang="cs-CZ" sz="2800" b="1" dirty="0">
                <a:solidFill>
                  <a:srgbClr val="FF0000"/>
                </a:solidFill>
                <a:latin typeface="Times New Roman" pitchFamily="18" charset="0"/>
                <a:sym typeface="Symbol" pitchFamily="18" charset="2"/>
              </a:rPr>
              <a:t> </a:t>
            </a:r>
            <a:r>
              <a:rPr lang="cs-CZ" altLang="cs-CZ" sz="2800" b="1" dirty="0" err="1">
                <a:solidFill>
                  <a:srgbClr val="FF0000"/>
                </a:solidFill>
                <a:latin typeface="Times New Roman" pitchFamily="18" charset="0"/>
                <a:sym typeface="Symbol" pitchFamily="18" charset="2"/>
              </a:rPr>
              <a:t>endotheliální</a:t>
            </a:r>
            <a:r>
              <a:rPr lang="cs-CZ" altLang="cs-CZ" sz="2800" b="1" dirty="0">
                <a:solidFill>
                  <a:srgbClr val="FF0000"/>
                </a:solidFill>
                <a:latin typeface="Times New Roman" pitchFamily="18" charset="0"/>
                <a:sym typeface="Symbol" pitchFamily="18" charset="2"/>
              </a:rPr>
              <a:t> vrstva  poškození cévní stěny  konsumpce fibrinogenu  depozita  spasmus  lokální </a:t>
            </a:r>
            <a:r>
              <a:rPr lang="cs-CZ" altLang="cs-CZ" sz="2800" b="1" dirty="0" err="1">
                <a:solidFill>
                  <a:srgbClr val="FF0000"/>
                </a:solidFill>
                <a:latin typeface="Times New Roman" pitchFamily="18" charset="0"/>
                <a:sym typeface="Symbol" pitchFamily="18" charset="2"/>
              </a:rPr>
              <a:t>hemorhagie</a:t>
            </a:r>
            <a:endParaRPr lang="cs-CZ" altLang="cs-CZ" sz="2800" b="1" dirty="0">
              <a:solidFill>
                <a:srgbClr val="FF0000"/>
              </a:solidFill>
              <a:latin typeface="Times New Roman" pitchFamily="18" charset="0"/>
              <a:sym typeface="Symbol" pitchFamily="18" charset="2"/>
            </a:endParaRPr>
          </a:p>
          <a:p>
            <a:pPr eaLnBrk="1" hangingPunct="1">
              <a:defRPr/>
            </a:pPr>
            <a:r>
              <a:rPr lang="cs-CZ" altLang="cs-CZ" sz="2800" b="1" dirty="0">
                <a:latin typeface="Times New Roman" pitchFamily="18" charset="0"/>
                <a:sym typeface="Symbol" pitchFamily="18" charset="2"/>
              </a:rPr>
              <a:t>postiženy parenchymatózní orgány</a:t>
            </a:r>
          </a:p>
          <a:p>
            <a:pPr eaLnBrk="1" hangingPunct="1">
              <a:defRPr/>
            </a:pPr>
            <a:r>
              <a:rPr lang="cs-CZ" altLang="cs-CZ" sz="2800" b="1" dirty="0">
                <a:latin typeface="Times New Roman" pitchFamily="18" charset="0"/>
                <a:sym typeface="Symbol" pitchFamily="18" charset="2"/>
              </a:rPr>
              <a:t>lehká forma DIC</a:t>
            </a:r>
            <a:endParaRPr lang="cs-CZ" altLang="cs-CZ" sz="2800" b="1" dirty="0">
              <a:latin typeface="Times New Roman" pitchFamily="18" charset="0"/>
            </a:endParaRPr>
          </a:p>
        </p:txBody>
      </p:sp>
      <p:pic>
        <p:nvPicPr>
          <p:cNvPr id="7475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EFD256F-C158-41EC-8D45-0F290AA1E4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15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lstStyle/>
          <a:p>
            <a:pPr eaLnBrk="1" hangingPunct="1">
              <a:defRPr/>
            </a:pPr>
            <a:r>
              <a:rPr lang="cs-CZ" altLang="cs-CZ" b="1" dirty="0">
                <a:solidFill>
                  <a:srgbClr val="FF0000"/>
                </a:solidFill>
                <a:latin typeface="Times New Roman" pitchFamily="18" charset="0"/>
              </a:rPr>
              <a:t>Klinické symptomy</a:t>
            </a:r>
            <a:endParaRPr lang="cs-CZ" altLang="cs-CZ" dirty="0"/>
          </a:p>
        </p:txBody>
      </p:sp>
      <p:sp>
        <p:nvSpPr>
          <p:cNvPr id="797699" name="Rectangle 3"/>
          <p:cNvSpPr>
            <a:spLocks noGrp="1" noChangeArrowheads="1"/>
          </p:cNvSpPr>
          <p:nvPr>
            <p:ph type="body" idx="1"/>
          </p:nvPr>
        </p:nvSpPr>
        <p:spPr/>
        <p:txBody>
          <a:bodyPr/>
          <a:lstStyle/>
          <a:p>
            <a:pPr eaLnBrk="1" hangingPunct="1">
              <a:defRPr/>
            </a:pPr>
            <a:r>
              <a:rPr lang="cs-CZ" altLang="cs-CZ" sz="2400" b="1" dirty="0">
                <a:latin typeface="Times New Roman" pitchFamily="18" charset="0"/>
              </a:rPr>
              <a:t> </a:t>
            </a:r>
            <a:r>
              <a:rPr lang="cs-CZ" altLang="cs-CZ" sz="3600" b="1" dirty="0">
                <a:solidFill>
                  <a:srgbClr val="FFFFFF"/>
                </a:solidFill>
                <a:latin typeface="Times New Roman" pitchFamily="18" charset="0"/>
              </a:rPr>
              <a:t>bolest</a:t>
            </a:r>
          </a:p>
          <a:p>
            <a:pPr marL="0" indent="0" eaLnBrk="1" hangingPunct="1">
              <a:buFont typeface="Wingdings" panose="05000000000000000000" pitchFamily="2" charset="2"/>
              <a:buNone/>
              <a:defRPr/>
            </a:pPr>
            <a:r>
              <a:rPr lang="cs-CZ" altLang="cs-CZ" sz="2400" b="1" dirty="0">
                <a:latin typeface="Times New Roman" pitchFamily="18" charset="0"/>
              </a:rPr>
              <a:t>v pravém hypogastriu + bolest v pravé podklíčkové krajině</a:t>
            </a:r>
          </a:p>
          <a:p>
            <a:pPr marL="0" indent="0" eaLnBrk="1" hangingPunct="1">
              <a:buFont typeface="Wingdings" panose="05000000000000000000" pitchFamily="2" charset="2"/>
              <a:buNone/>
              <a:defRPr/>
            </a:pPr>
            <a:r>
              <a:rPr lang="cs-CZ" altLang="cs-CZ" sz="2400" b="1" dirty="0">
                <a:latin typeface="Times New Roman" pitchFamily="18" charset="0"/>
              </a:rPr>
              <a:t>s propagací do zad při iritaci pankreatu</a:t>
            </a:r>
          </a:p>
          <a:p>
            <a:pPr eaLnBrk="1" hangingPunct="1">
              <a:defRPr/>
            </a:pPr>
            <a:r>
              <a:rPr lang="cs-CZ" altLang="cs-CZ" sz="2400" b="1" dirty="0">
                <a:latin typeface="Times New Roman" pitchFamily="18" charset="0"/>
              </a:rPr>
              <a:t>nauzea, případně i zvracení</a:t>
            </a:r>
          </a:p>
          <a:p>
            <a:pPr eaLnBrk="1" hangingPunct="1">
              <a:defRPr/>
            </a:pPr>
            <a:r>
              <a:rPr lang="cs-CZ" altLang="cs-CZ" sz="2400" b="1" dirty="0">
                <a:latin typeface="Times New Roman" pitchFamily="18" charset="0"/>
              </a:rPr>
              <a:t>bolest hlavy</a:t>
            </a:r>
          </a:p>
          <a:p>
            <a:pPr eaLnBrk="1" hangingPunct="1">
              <a:defRPr/>
            </a:pPr>
            <a:r>
              <a:rPr lang="cs-CZ" altLang="cs-CZ" sz="2400" b="1" dirty="0">
                <a:latin typeface="Times New Roman" pitchFamily="18" charset="0"/>
              </a:rPr>
              <a:t>orgánové poruchy</a:t>
            </a:r>
          </a:p>
          <a:p>
            <a:pPr eaLnBrk="1" hangingPunct="1">
              <a:defRPr/>
            </a:pPr>
            <a:r>
              <a:rPr lang="cs-CZ" altLang="cs-CZ" sz="2400" b="1" dirty="0">
                <a:latin typeface="Times New Roman" pitchFamily="18" charset="0"/>
              </a:rPr>
              <a:t>50 % absence klinických symptomů</a:t>
            </a:r>
          </a:p>
          <a:p>
            <a:pPr eaLnBrk="1" hangingPunct="1">
              <a:defRPr/>
            </a:pPr>
            <a:r>
              <a:rPr lang="cs-CZ" altLang="cs-CZ" sz="2400" b="1" dirty="0">
                <a:latin typeface="Times New Roman" pitchFamily="18" charset="0"/>
              </a:rPr>
              <a:t>hypertenze se vyvine u většiny pacientek</a:t>
            </a:r>
          </a:p>
          <a:p>
            <a:pPr eaLnBrk="1" hangingPunct="1">
              <a:defRPr/>
            </a:pPr>
            <a:r>
              <a:rPr lang="cs-CZ" altLang="cs-CZ" sz="2400" b="1" dirty="0">
                <a:latin typeface="Times New Roman" pitchFamily="18" charset="0"/>
              </a:rPr>
              <a:t>proteinurie je závažnější</a:t>
            </a:r>
          </a:p>
          <a:p>
            <a:pPr eaLnBrk="1" hangingPunct="1">
              <a:defRPr/>
            </a:pPr>
            <a:endParaRPr lang="cs-CZ" altLang="cs-CZ" dirty="0"/>
          </a:p>
          <a:p>
            <a:pPr eaLnBrk="1" hangingPunct="1">
              <a:defRPr/>
            </a:pPr>
            <a:endParaRPr lang="cs-CZ" altLang="cs-CZ" dirty="0"/>
          </a:p>
        </p:txBody>
      </p:sp>
      <p:pic>
        <p:nvPicPr>
          <p:cNvPr id="7578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E8899FE-8136-49E0-ACBA-AF054C1B6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37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pPr eaLnBrk="1" hangingPunct="1">
              <a:defRPr/>
            </a:pPr>
            <a:r>
              <a:rPr lang="cs-CZ" altLang="cs-CZ" b="1">
                <a:solidFill>
                  <a:srgbClr val="FF0000"/>
                </a:solidFill>
                <a:latin typeface="Times New Roman" pitchFamily="18" charset="0"/>
              </a:rPr>
              <a:t>Laboratorní vyšetření</a:t>
            </a:r>
            <a:endParaRPr lang="cs-CZ" altLang="cs-CZ">
              <a:solidFill>
                <a:srgbClr val="FF0000"/>
              </a:solidFill>
            </a:endParaRPr>
          </a:p>
        </p:txBody>
      </p:sp>
      <p:sp>
        <p:nvSpPr>
          <p:cNvPr id="799747" name="Rectangle 3"/>
          <p:cNvSpPr>
            <a:spLocks noGrp="1" noChangeArrowheads="1"/>
          </p:cNvSpPr>
          <p:nvPr>
            <p:ph type="body" sz="half" idx="1"/>
          </p:nvPr>
        </p:nvSpPr>
        <p:spPr>
          <a:xfrm>
            <a:off x="457200" y="1600200"/>
            <a:ext cx="4033838" cy="4530725"/>
          </a:xfrm>
        </p:spPr>
        <p:txBody>
          <a:bodyPr/>
          <a:lstStyle/>
          <a:p>
            <a:pPr eaLnBrk="1" hangingPunct="1">
              <a:defRPr/>
            </a:pPr>
            <a:r>
              <a:rPr lang="cs-CZ" altLang="cs-CZ" sz="2400" b="1" dirty="0">
                <a:latin typeface="Times New Roman" pitchFamily="18" charset="0"/>
              </a:rPr>
              <a:t>KO</a:t>
            </a:r>
          </a:p>
          <a:p>
            <a:pPr eaLnBrk="1" hangingPunct="1">
              <a:defRPr/>
            </a:pPr>
            <a:r>
              <a:rPr lang="cs-CZ" altLang="cs-CZ" sz="2400" b="1" dirty="0">
                <a:latin typeface="Times New Roman" pitchFamily="18" charset="0"/>
              </a:rPr>
              <a:t>LDH</a:t>
            </a:r>
          </a:p>
          <a:p>
            <a:pPr eaLnBrk="1" hangingPunct="1">
              <a:defRPr/>
            </a:pPr>
            <a:r>
              <a:rPr lang="cs-CZ" altLang="cs-CZ" sz="2400" b="1" dirty="0">
                <a:latin typeface="Times New Roman" pitchFamily="18" charset="0"/>
              </a:rPr>
              <a:t>bilirubin</a:t>
            </a:r>
          </a:p>
          <a:p>
            <a:pPr eaLnBrk="1" hangingPunct="1">
              <a:defRPr/>
            </a:pPr>
            <a:r>
              <a:rPr lang="cs-CZ" altLang="cs-CZ" sz="2400" b="1" dirty="0" err="1">
                <a:latin typeface="Times New Roman" pitchFamily="18" charset="0"/>
              </a:rPr>
              <a:t>schistocyty</a:t>
            </a:r>
            <a:endParaRPr lang="cs-CZ" altLang="cs-CZ" sz="2400" b="1" dirty="0">
              <a:latin typeface="Times New Roman" pitchFamily="18" charset="0"/>
            </a:endParaRPr>
          </a:p>
          <a:p>
            <a:pPr eaLnBrk="1" hangingPunct="1">
              <a:defRPr/>
            </a:pPr>
            <a:r>
              <a:rPr lang="cs-CZ" altLang="cs-CZ" sz="2400" b="1" dirty="0">
                <a:latin typeface="Times New Roman" pitchFamily="18" charset="0"/>
              </a:rPr>
              <a:t>AST</a:t>
            </a:r>
          </a:p>
          <a:p>
            <a:pPr eaLnBrk="1" hangingPunct="1">
              <a:defRPr/>
            </a:pPr>
            <a:r>
              <a:rPr lang="cs-CZ" altLang="cs-CZ" sz="2400" b="1" dirty="0">
                <a:latin typeface="Times New Roman" pitchFamily="18" charset="0"/>
              </a:rPr>
              <a:t>ALT</a:t>
            </a:r>
          </a:p>
          <a:p>
            <a:pPr eaLnBrk="1" hangingPunct="1">
              <a:defRPr/>
            </a:pPr>
            <a:r>
              <a:rPr lang="cs-CZ" altLang="cs-CZ" sz="2400" b="1" dirty="0">
                <a:latin typeface="Times New Roman" pitchFamily="18" charset="0"/>
              </a:rPr>
              <a:t>hladina kyseliny močové</a:t>
            </a:r>
          </a:p>
          <a:p>
            <a:pPr eaLnBrk="1" hangingPunct="1">
              <a:defRPr/>
            </a:pPr>
            <a:r>
              <a:rPr lang="cs-CZ" altLang="cs-CZ" sz="2400" b="1" dirty="0">
                <a:latin typeface="Times New Roman" pitchFamily="18" charset="0"/>
              </a:rPr>
              <a:t>kreatinin</a:t>
            </a:r>
          </a:p>
          <a:p>
            <a:pPr eaLnBrk="1" hangingPunct="1">
              <a:defRPr/>
            </a:pPr>
            <a:endParaRPr lang="cs-CZ" altLang="cs-CZ" sz="2400" b="1" dirty="0">
              <a:latin typeface="Times New Roman" pitchFamily="18" charset="0"/>
            </a:endParaRPr>
          </a:p>
        </p:txBody>
      </p:sp>
      <p:sp>
        <p:nvSpPr>
          <p:cNvPr id="799748" name="Rectangle 4"/>
          <p:cNvSpPr>
            <a:spLocks noGrp="1" noChangeArrowheads="1"/>
          </p:cNvSpPr>
          <p:nvPr>
            <p:ph type="body" sz="half" idx="2"/>
          </p:nvPr>
        </p:nvSpPr>
        <p:spPr>
          <a:xfrm>
            <a:off x="4652963" y="1600200"/>
            <a:ext cx="4033837" cy="4530725"/>
          </a:xfrm>
        </p:spPr>
        <p:txBody>
          <a:bodyPr/>
          <a:lstStyle/>
          <a:p>
            <a:pPr eaLnBrk="1" hangingPunct="1">
              <a:defRPr/>
            </a:pPr>
            <a:r>
              <a:rPr lang="cs-CZ" altLang="cs-CZ" b="1">
                <a:latin typeface="Times New Roman" pitchFamily="18" charset="0"/>
              </a:rPr>
              <a:t>urea</a:t>
            </a:r>
          </a:p>
          <a:p>
            <a:pPr eaLnBrk="1" hangingPunct="1">
              <a:defRPr/>
            </a:pPr>
            <a:r>
              <a:rPr lang="cs-CZ" altLang="cs-CZ" b="1">
                <a:latin typeface="Times New Roman" pitchFamily="18" charset="0"/>
              </a:rPr>
              <a:t>ztráty bílkovin /24 hod.</a:t>
            </a:r>
          </a:p>
          <a:p>
            <a:pPr eaLnBrk="1" hangingPunct="1">
              <a:defRPr/>
            </a:pPr>
            <a:r>
              <a:rPr lang="cs-CZ" altLang="cs-CZ" b="1">
                <a:latin typeface="Times New Roman" pitchFamily="18" charset="0"/>
              </a:rPr>
              <a:t>clearence kreatininu</a:t>
            </a:r>
          </a:p>
          <a:p>
            <a:pPr eaLnBrk="1" hangingPunct="1">
              <a:defRPr/>
            </a:pPr>
            <a:r>
              <a:rPr lang="cs-CZ" altLang="cs-CZ" b="1">
                <a:latin typeface="Times New Roman" pitchFamily="18" charset="0"/>
              </a:rPr>
              <a:t>komplexní hemokoagulační vyšetření</a:t>
            </a:r>
          </a:p>
          <a:p>
            <a:pPr eaLnBrk="1" hangingPunct="1">
              <a:defRPr/>
            </a:pPr>
            <a:r>
              <a:rPr lang="cs-CZ" altLang="cs-CZ" b="1">
                <a:latin typeface="Times New Roman" pitchFamily="18" charset="0"/>
              </a:rPr>
              <a:t>( LCHAD)</a:t>
            </a:r>
          </a:p>
          <a:p>
            <a:pPr eaLnBrk="1" hangingPunct="1">
              <a:defRPr/>
            </a:pPr>
            <a:r>
              <a:rPr lang="cs-CZ" altLang="cs-CZ" b="1">
                <a:latin typeface="Times New Roman" pitchFamily="18" charset="0"/>
              </a:rPr>
              <a:t>( alfa- fetoprotein )</a:t>
            </a:r>
            <a:endParaRPr lang="cs-CZ" altLang="cs-CZ" sz="2400"/>
          </a:p>
        </p:txBody>
      </p:sp>
      <p:pic>
        <p:nvPicPr>
          <p:cNvPr id="76805"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306CC5D-E474-4BD2-B936-51FE56E7D4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3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pPr eaLnBrk="1" hangingPunct="1">
              <a:defRPr/>
            </a:pPr>
            <a:r>
              <a:rPr lang="cs-CZ" altLang="cs-CZ" sz="4800" b="1">
                <a:solidFill>
                  <a:srgbClr val="FF0000"/>
                </a:solidFill>
                <a:latin typeface="Times New Roman" pitchFamily="18" charset="0"/>
              </a:rPr>
              <a:t>Císařský řez</a:t>
            </a:r>
            <a:endParaRPr lang="cs-CZ" altLang="cs-CZ" sz="4800">
              <a:solidFill>
                <a:srgbClr val="FF0000"/>
              </a:solidFill>
            </a:endParaRPr>
          </a:p>
        </p:txBody>
      </p:sp>
      <p:sp>
        <p:nvSpPr>
          <p:cNvPr id="806915" name="Rectangle 3"/>
          <p:cNvSpPr>
            <a:spLocks noGrp="1" noChangeArrowheads="1"/>
          </p:cNvSpPr>
          <p:nvPr>
            <p:ph type="body" idx="1"/>
          </p:nvPr>
        </p:nvSpPr>
        <p:spPr/>
        <p:txBody>
          <a:bodyPr/>
          <a:lstStyle/>
          <a:p>
            <a:pPr eaLnBrk="1" hangingPunct="1">
              <a:defRPr/>
            </a:pPr>
            <a:r>
              <a:rPr lang="cs-CZ" altLang="cs-CZ" b="1" dirty="0">
                <a:latin typeface="Times New Roman" pitchFamily="18" charset="0"/>
              </a:rPr>
              <a:t>Krevní ztráta</a:t>
            </a:r>
          </a:p>
          <a:p>
            <a:pPr eaLnBrk="1" hangingPunct="1">
              <a:defRPr/>
            </a:pPr>
            <a:r>
              <a:rPr lang="cs-CZ" altLang="cs-CZ" b="1" dirty="0">
                <a:latin typeface="Times New Roman" pitchFamily="18" charset="0"/>
              </a:rPr>
              <a:t>Peroperační komplikace</a:t>
            </a:r>
          </a:p>
          <a:p>
            <a:pPr marL="0" indent="0" eaLnBrk="1" hangingPunct="1">
              <a:buFont typeface="Wingdings" panose="05000000000000000000" pitchFamily="2" charset="2"/>
              <a:buNone/>
              <a:defRPr/>
            </a:pPr>
            <a:endParaRPr lang="cs-CZ" altLang="cs-CZ" b="1" dirty="0">
              <a:latin typeface="Times New Roman" pitchFamily="18" charset="0"/>
            </a:endParaRPr>
          </a:p>
          <a:p>
            <a:pPr eaLnBrk="1" hangingPunct="1">
              <a:defRPr/>
            </a:pPr>
            <a:endParaRPr lang="cs-CZ" altLang="cs-CZ" b="1" dirty="0">
              <a:latin typeface="Times New Roman" pitchFamily="18" charset="0"/>
            </a:endParaRPr>
          </a:p>
          <a:p>
            <a:pPr eaLnBrk="1" hangingPunct="1">
              <a:defRPr/>
            </a:pPr>
            <a:r>
              <a:rPr lang="cs-CZ" altLang="cs-CZ" b="1" dirty="0">
                <a:latin typeface="Times New Roman" pitchFamily="18" charset="0"/>
              </a:rPr>
              <a:t>hematologická příprava: </a:t>
            </a:r>
            <a:r>
              <a:rPr lang="cs-CZ" altLang="cs-CZ" b="1" dirty="0" err="1">
                <a:latin typeface="Times New Roman" pitchFamily="18" charset="0"/>
              </a:rPr>
              <a:t>trombonáplavy</a:t>
            </a:r>
            <a:r>
              <a:rPr lang="cs-CZ" altLang="cs-CZ" b="1" dirty="0">
                <a:latin typeface="Times New Roman" pitchFamily="18" charset="0"/>
              </a:rPr>
              <a:t>!!!</a:t>
            </a:r>
          </a:p>
        </p:txBody>
      </p:sp>
      <p:pic>
        <p:nvPicPr>
          <p:cNvPr id="7782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9BE77CC-52AB-47AA-AE86-54B16E388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2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a:xfrm>
            <a:off x="457200" y="277813"/>
            <a:ext cx="8305800" cy="2084387"/>
          </a:xfrm>
        </p:spPr>
        <p:txBody>
          <a:bodyPr/>
          <a:lstStyle/>
          <a:p>
            <a:pPr eaLnBrk="1" hangingPunct="1">
              <a:defRPr/>
            </a:pPr>
            <a:r>
              <a:rPr lang="cs-CZ" altLang="cs-CZ" sz="2400" b="1">
                <a:solidFill>
                  <a:srgbClr val="FFFFFF"/>
                </a:solidFill>
              </a:rPr>
              <a:t>List o prohlídce zemřelého</a:t>
            </a:r>
            <a:r>
              <a:rPr lang="cs-CZ" altLang="cs-CZ" sz="2400" b="1"/>
              <a:t>,</a:t>
            </a:r>
            <a:r>
              <a:rPr lang="cs-CZ" altLang="cs-CZ" sz="2400"/>
              <a:t> a pokyny k vyplnění tohoto listu. Obsah  uveden ve </a:t>
            </a:r>
            <a:r>
              <a:rPr lang="cs-CZ" altLang="cs-CZ" sz="2400" b="1">
                <a:solidFill>
                  <a:srgbClr val="FFFFFF"/>
                </a:solidFill>
              </a:rPr>
              <a:t>vyhlášce 297/2012</a:t>
            </a:r>
            <a:r>
              <a:rPr lang="cs-CZ" altLang="cs-CZ" sz="2400"/>
              <a:t> o náležitostech Listu o prohlídce zemřelého, způsobu jeho vyplňování a předávání místům určení, a o náležitostech hlášení ukončení těhotenství porodem mrtvého dítěte, o úmrtí dítěte a hlášení o úmrtí matky.</a:t>
            </a:r>
            <a:endParaRPr lang="cs-CZ" altLang="cs-CZ"/>
          </a:p>
        </p:txBody>
      </p:sp>
      <p:sp>
        <p:nvSpPr>
          <p:cNvPr id="1167363" name="Rectangle 3"/>
          <p:cNvSpPr>
            <a:spLocks noGrp="1" noChangeArrowheads="1"/>
          </p:cNvSpPr>
          <p:nvPr>
            <p:ph type="body" idx="1"/>
          </p:nvPr>
        </p:nvSpPr>
        <p:spPr>
          <a:xfrm>
            <a:off x="609600" y="2327275"/>
            <a:ext cx="8229600" cy="4530725"/>
          </a:xfrm>
        </p:spPr>
        <p:txBody>
          <a:bodyPr/>
          <a:lstStyle/>
          <a:p>
            <a:pPr eaLnBrk="1" hangingPunct="1">
              <a:defRPr/>
            </a:pPr>
            <a:r>
              <a:rPr lang="cs-CZ" altLang="cs-CZ" sz="2800"/>
              <a:t>pro potřeby položky 15 a 16 (úmrtí matek): </a:t>
            </a:r>
            <a:endParaRPr lang="cs-CZ" altLang="cs-CZ" sz="2800" i="1"/>
          </a:p>
          <a:p>
            <a:pPr eaLnBrk="1" hangingPunct="1">
              <a:defRPr/>
            </a:pPr>
            <a:r>
              <a:rPr lang="cs-CZ" altLang="cs-CZ" sz="2800" i="1"/>
              <a:t>1. </a:t>
            </a:r>
            <a:r>
              <a:rPr lang="cs-CZ" altLang="cs-CZ" sz="2800" b="1" i="1"/>
              <a:t>porodem</a:t>
            </a:r>
            <a:r>
              <a:rPr lang="cs-CZ" altLang="cs-CZ" sz="2800" i="1"/>
              <a:t> se rozumí ukončení těhotenství narozením živého nebo mrtvého dítěte; za narození živého dítěte se považuje úplné vypuzení nebo vynětí plodu z těla matčina, bez ohledu na délku trvání těhotenství, jestliže plod po narození dýchá nebo projevuje alespoň jednu ze známek života, to je srdeční činnost, pulzaci pupečníku nebo nesporný pohyb kosterního svalstva bez ohledu na to, zda byl pupečník přerušen nebo placenta připojena;</a:t>
            </a:r>
            <a:r>
              <a:rPr lang="cs-CZ" altLang="cs-CZ" sz="2800"/>
              <a:t> </a:t>
            </a:r>
          </a:p>
        </p:txBody>
      </p:sp>
      <p:pic>
        <p:nvPicPr>
          <p:cNvPr id="13316"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9BA09FBC-944E-4078-B763-31D045FA6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1" name="Rectangle 3"/>
          <p:cNvSpPr>
            <a:spLocks noGrp="1" noChangeArrowheads="1"/>
          </p:cNvSpPr>
          <p:nvPr>
            <p:ph type="body" idx="1"/>
          </p:nvPr>
        </p:nvSpPr>
        <p:spPr/>
        <p:txBody>
          <a:bodyPr/>
          <a:lstStyle/>
          <a:p>
            <a:pPr eaLnBrk="1" hangingPunct="1">
              <a:defRPr/>
            </a:pPr>
            <a:r>
              <a:rPr lang="cs-CZ" altLang="cs-CZ" b="1">
                <a:solidFill>
                  <a:srgbClr val="FF0000"/>
                </a:solidFill>
                <a:latin typeface="Times New Roman" pitchFamily="18" charset="0"/>
              </a:rPr>
              <a:t>Pozor:</a:t>
            </a:r>
            <a:r>
              <a:rPr lang="cs-CZ" altLang="cs-CZ" b="1">
                <a:latin typeface="Times New Roman" pitchFamily="18" charset="0"/>
              </a:rPr>
              <a:t> jedná se o systémové onemocnění ! Orgánová morbidita včetně eklamptického záchvatu není v přímé souvislosti s hodnotou krevního tlaku!!!</a:t>
            </a:r>
          </a:p>
        </p:txBody>
      </p:sp>
      <p:pic>
        <p:nvPicPr>
          <p:cNvPr id="78851"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8640EA0-C55F-4D07-A7AF-634DA7421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43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pPr eaLnBrk="1" hangingPunct="1">
              <a:defRPr/>
            </a:pPr>
            <a:r>
              <a:rPr lang="cs-CZ" altLang="cs-CZ" b="1">
                <a:solidFill>
                  <a:srgbClr val="FF0000"/>
                </a:solidFill>
                <a:latin typeface="Times New Roman" pitchFamily="18" charset="0"/>
              </a:rPr>
              <a:t>Léčba</a:t>
            </a:r>
            <a:endParaRPr lang="cs-CZ" altLang="cs-CZ"/>
          </a:p>
        </p:txBody>
      </p:sp>
      <p:sp>
        <p:nvSpPr>
          <p:cNvPr id="812035" name="Rectangle 3"/>
          <p:cNvSpPr>
            <a:spLocks noGrp="1" noChangeArrowheads="1"/>
          </p:cNvSpPr>
          <p:nvPr>
            <p:ph type="body" idx="1"/>
          </p:nvPr>
        </p:nvSpPr>
        <p:spPr/>
        <p:txBody>
          <a:bodyPr/>
          <a:lstStyle/>
          <a:p>
            <a:pPr eaLnBrk="1" hangingPunct="1">
              <a:defRPr/>
            </a:pPr>
            <a:r>
              <a:rPr lang="cs-CZ" altLang="cs-CZ" b="1" dirty="0">
                <a:latin typeface="Times New Roman" pitchFamily="18" charset="0"/>
              </a:rPr>
              <a:t>Kortikoidy u lehkých forem onemocnění- zlepšení laboratorních ukazatelů onemocnění, z perinatologického hlediska velmi kontroverzní výsledky</a:t>
            </a:r>
          </a:p>
          <a:p>
            <a:pPr eaLnBrk="1" hangingPunct="1">
              <a:defRPr/>
            </a:pPr>
            <a:r>
              <a:rPr lang="cs-CZ" altLang="cs-CZ" b="1" dirty="0">
                <a:solidFill>
                  <a:srgbClr val="FF0000"/>
                </a:solidFill>
                <a:latin typeface="Times New Roman" pitchFamily="18" charset="0"/>
              </a:rPr>
              <a:t>Jedinou kauzální léčbou  bezpečnou pro těhotnou ženu i pro plod je včasné ukončení těhotenství!!!!</a:t>
            </a:r>
          </a:p>
        </p:txBody>
      </p:sp>
      <p:pic>
        <p:nvPicPr>
          <p:cNvPr id="79876"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6884CE4-527D-4E34-961D-A864BE2EE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7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pPr eaLnBrk="1" hangingPunct="1">
              <a:defRPr/>
            </a:pPr>
            <a:r>
              <a:rPr lang="cs-CZ" altLang="cs-CZ" b="1">
                <a:solidFill>
                  <a:srgbClr val="FF0000"/>
                </a:solidFill>
                <a:latin typeface="Times New Roman" pitchFamily="18" charset="0"/>
              </a:rPr>
              <a:t>Léčba</a:t>
            </a:r>
            <a:endParaRPr lang="cs-CZ" altLang="cs-CZ"/>
          </a:p>
        </p:txBody>
      </p:sp>
      <p:sp>
        <p:nvSpPr>
          <p:cNvPr id="813059" name="Rectangle 3"/>
          <p:cNvSpPr>
            <a:spLocks noGrp="1" noChangeArrowheads="1"/>
          </p:cNvSpPr>
          <p:nvPr>
            <p:ph type="body" sz="half" idx="1"/>
          </p:nvPr>
        </p:nvSpPr>
        <p:spPr>
          <a:xfrm>
            <a:off x="457200" y="1600200"/>
            <a:ext cx="4033838" cy="4530725"/>
          </a:xfrm>
        </p:spPr>
        <p:txBody>
          <a:bodyPr/>
          <a:lstStyle/>
          <a:p>
            <a:pPr eaLnBrk="1" hangingPunct="1">
              <a:defRPr/>
            </a:pPr>
            <a:r>
              <a:rPr lang="cs-CZ" altLang="cs-CZ" b="1" dirty="0">
                <a:latin typeface="Times New Roman" pitchFamily="18" charset="0"/>
              </a:rPr>
              <a:t>klid na lůžku a hospitalizace</a:t>
            </a:r>
          </a:p>
          <a:p>
            <a:pPr eaLnBrk="1" hangingPunct="1">
              <a:defRPr/>
            </a:pPr>
            <a:r>
              <a:rPr lang="cs-CZ" altLang="cs-CZ" b="1" dirty="0" err="1">
                <a:latin typeface="Times New Roman" pitchFamily="18" charset="0"/>
              </a:rPr>
              <a:t>timing</a:t>
            </a:r>
            <a:r>
              <a:rPr lang="cs-CZ" altLang="cs-CZ" b="1" dirty="0">
                <a:latin typeface="Times New Roman" pitchFamily="18" charset="0"/>
              </a:rPr>
              <a:t> porodu</a:t>
            </a:r>
          </a:p>
          <a:p>
            <a:pPr eaLnBrk="1" hangingPunct="1">
              <a:defRPr/>
            </a:pPr>
            <a:r>
              <a:rPr lang="cs-CZ" altLang="cs-CZ" b="1" dirty="0" err="1">
                <a:latin typeface="Times New Roman" pitchFamily="18" charset="0"/>
              </a:rPr>
              <a:t>antiagregační</a:t>
            </a:r>
            <a:r>
              <a:rPr lang="cs-CZ" altLang="cs-CZ" b="1" dirty="0">
                <a:latin typeface="Times New Roman" pitchFamily="18" charset="0"/>
              </a:rPr>
              <a:t> látky</a:t>
            </a:r>
          </a:p>
          <a:p>
            <a:pPr eaLnBrk="1" hangingPunct="1">
              <a:defRPr/>
            </a:pPr>
            <a:r>
              <a:rPr lang="cs-CZ" altLang="cs-CZ" b="1" dirty="0">
                <a:latin typeface="Times New Roman" pitchFamily="18" charset="0"/>
              </a:rPr>
              <a:t>antihypertenziva</a:t>
            </a:r>
          </a:p>
          <a:p>
            <a:pPr eaLnBrk="1" hangingPunct="1">
              <a:defRPr/>
            </a:pPr>
            <a:r>
              <a:rPr lang="cs-CZ" altLang="cs-CZ" b="1" dirty="0">
                <a:latin typeface="Times New Roman" pitchFamily="18" charset="0"/>
              </a:rPr>
              <a:t>antikonvulziva</a:t>
            </a:r>
          </a:p>
          <a:p>
            <a:pPr eaLnBrk="1" hangingPunct="1">
              <a:defRPr/>
            </a:pPr>
            <a:r>
              <a:rPr lang="cs-CZ" altLang="cs-CZ" b="1" dirty="0">
                <a:latin typeface="Times New Roman" pitchFamily="18" charset="0"/>
              </a:rPr>
              <a:t>kortikoidy</a:t>
            </a:r>
          </a:p>
        </p:txBody>
      </p:sp>
      <p:sp>
        <p:nvSpPr>
          <p:cNvPr id="813060" name="Rectangle 4"/>
          <p:cNvSpPr>
            <a:spLocks noGrp="1" noChangeArrowheads="1"/>
          </p:cNvSpPr>
          <p:nvPr>
            <p:ph type="body" sz="half" idx="2"/>
          </p:nvPr>
        </p:nvSpPr>
        <p:spPr>
          <a:xfrm>
            <a:off x="4652963" y="1600200"/>
            <a:ext cx="4033837" cy="4530725"/>
          </a:xfrm>
        </p:spPr>
        <p:txBody>
          <a:bodyPr/>
          <a:lstStyle/>
          <a:p>
            <a:pPr eaLnBrk="1" hangingPunct="1">
              <a:defRPr/>
            </a:pPr>
            <a:r>
              <a:rPr lang="cs-CZ" altLang="cs-CZ" b="1" dirty="0">
                <a:latin typeface="Times New Roman" pitchFamily="18" charset="0"/>
              </a:rPr>
              <a:t>týmová spolupráce</a:t>
            </a:r>
          </a:p>
          <a:p>
            <a:pPr eaLnBrk="1" hangingPunct="1">
              <a:defRPr/>
            </a:pPr>
            <a:r>
              <a:rPr lang="cs-CZ" altLang="cs-CZ" b="1" dirty="0">
                <a:latin typeface="Times New Roman" pitchFamily="18" charset="0"/>
              </a:rPr>
              <a:t>konzervativní léčba selhává</a:t>
            </a:r>
          </a:p>
          <a:p>
            <a:pPr eaLnBrk="1" hangingPunct="1">
              <a:defRPr/>
            </a:pPr>
            <a:r>
              <a:rPr lang="cs-CZ" altLang="cs-CZ" b="1" dirty="0">
                <a:latin typeface="Times New Roman" pitchFamily="18" charset="0"/>
              </a:rPr>
              <a:t>drtivá většina končí per </a:t>
            </a:r>
            <a:r>
              <a:rPr lang="cs-CZ" altLang="cs-CZ" b="1" dirty="0" err="1">
                <a:latin typeface="Times New Roman" pitchFamily="18" charset="0"/>
              </a:rPr>
              <a:t>sectionem</a:t>
            </a:r>
            <a:endParaRPr lang="cs-CZ" altLang="cs-CZ" b="1" dirty="0">
              <a:latin typeface="Times New Roman" pitchFamily="18" charset="0"/>
            </a:endParaRPr>
          </a:p>
          <a:p>
            <a:pPr eaLnBrk="1" hangingPunct="1">
              <a:defRPr/>
            </a:pPr>
            <a:r>
              <a:rPr lang="cs-CZ" altLang="cs-CZ" b="1" dirty="0">
                <a:latin typeface="Times New Roman" pitchFamily="18" charset="0"/>
              </a:rPr>
              <a:t>pečlivá </a:t>
            </a:r>
            <a:r>
              <a:rPr lang="cs-CZ" altLang="cs-CZ" b="1" dirty="0" err="1">
                <a:latin typeface="Times New Roman" pitchFamily="18" charset="0"/>
              </a:rPr>
              <a:t>peroperační</a:t>
            </a:r>
            <a:r>
              <a:rPr lang="cs-CZ" altLang="cs-CZ" b="1" dirty="0">
                <a:latin typeface="Times New Roman" pitchFamily="18" charset="0"/>
              </a:rPr>
              <a:t> příprava</a:t>
            </a:r>
          </a:p>
          <a:p>
            <a:pPr eaLnBrk="1" hangingPunct="1">
              <a:defRPr/>
            </a:pPr>
            <a:r>
              <a:rPr lang="cs-CZ" altLang="cs-CZ" b="1" dirty="0">
                <a:latin typeface="Times New Roman" pitchFamily="18" charset="0"/>
              </a:rPr>
              <a:t>pooperačně event. i </a:t>
            </a:r>
            <a:r>
              <a:rPr lang="cs-CZ" altLang="cs-CZ" b="1" dirty="0" err="1">
                <a:latin typeface="Times New Roman" pitchFamily="18" charset="0"/>
              </a:rPr>
              <a:t>plazmafereza</a:t>
            </a:r>
            <a:endParaRPr lang="cs-CZ" altLang="cs-CZ" b="1" dirty="0">
              <a:latin typeface="Times New Roman" pitchFamily="18" charset="0"/>
            </a:endParaRPr>
          </a:p>
        </p:txBody>
      </p:sp>
      <p:pic>
        <p:nvPicPr>
          <p:cNvPr id="80901"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BF849C8-B7F7-497D-A67A-ED9F0A9DE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16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pPr eaLnBrk="1" hangingPunct="1">
              <a:defRPr/>
            </a:pPr>
            <a:r>
              <a:rPr lang="cs-CZ" altLang="cs-CZ"/>
              <a:t>Osnova</a:t>
            </a:r>
          </a:p>
        </p:txBody>
      </p:sp>
      <p:sp>
        <p:nvSpPr>
          <p:cNvPr id="827395" name="Rectangle 3"/>
          <p:cNvSpPr>
            <a:spLocks noGrp="1" noChangeArrowheads="1"/>
          </p:cNvSpPr>
          <p:nvPr>
            <p:ph type="body" idx="1"/>
          </p:nvPr>
        </p:nvSpPr>
        <p:spPr/>
        <p:txBody>
          <a:bodyPr/>
          <a:lstStyle/>
          <a:p>
            <a:pPr eaLnBrk="1" hangingPunct="1">
              <a:lnSpc>
                <a:spcPct val="90000"/>
              </a:lnSpc>
              <a:defRPr/>
            </a:pPr>
            <a:r>
              <a:rPr lang="cs-CZ" altLang="cs-CZ" dirty="0"/>
              <a:t>právní otázky, mortalita....</a:t>
            </a:r>
          </a:p>
          <a:p>
            <a:pPr eaLnBrk="1" hangingPunct="1">
              <a:lnSpc>
                <a:spcPct val="90000"/>
              </a:lnSpc>
              <a:defRPr/>
            </a:pPr>
            <a:r>
              <a:rPr lang="cs-CZ" altLang="cs-CZ" dirty="0"/>
              <a:t>fyziologické změny v těhotenství</a:t>
            </a:r>
          </a:p>
          <a:p>
            <a:pPr eaLnBrk="1" hangingPunct="1">
              <a:lnSpc>
                <a:spcPct val="90000"/>
              </a:lnSpc>
              <a:defRPr/>
            </a:pPr>
            <a:r>
              <a:rPr lang="cs-CZ" altLang="cs-CZ" dirty="0"/>
              <a:t>OHSS</a:t>
            </a:r>
          </a:p>
          <a:p>
            <a:pPr eaLnBrk="1" hangingPunct="1">
              <a:lnSpc>
                <a:spcPct val="90000"/>
              </a:lnSpc>
              <a:defRPr/>
            </a:pPr>
            <a:r>
              <a:rPr lang="cs-CZ" altLang="cs-CZ" dirty="0"/>
              <a:t>preeklampsie, eklampsie, HELLP </a:t>
            </a:r>
            <a:r>
              <a:rPr lang="cs-CZ" altLang="cs-CZ" dirty="0" err="1"/>
              <a:t>sy</a:t>
            </a:r>
            <a:endParaRPr lang="cs-CZ" altLang="cs-CZ" dirty="0"/>
          </a:p>
          <a:p>
            <a:pPr eaLnBrk="1" hangingPunct="1">
              <a:lnSpc>
                <a:spcPct val="90000"/>
              </a:lnSpc>
              <a:defRPr/>
            </a:pPr>
            <a:r>
              <a:rPr lang="cs-CZ" altLang="cs-CZ" sz="4400" b="1" dirty="0">
                <a:solidFill>
                  <a:srgbClr val="FFFFFF"/>
                </a:solidFill>
              </a:rPr>
              <a:t>TEN a prevence</a:t>
            </a:r>
          </a:p>
          <a:p>
            <a:pPr eaLnBrk="1" hangingPunct="1">
              <a:lnSpc>
                <a:spcPct val="90000"/>
              </a:lnSpc>
              <a:defRPr/>
            </a:pPr>
            <a:r>
              <a:rPr lang="cs-CZ" altLang="cs-CZ" b="1" dirty="0"/>
              <a:t>trauma</a:t>
            </a:r>
          </a:p>
          <a:p>
            <a:pPr eaLnBrk="1" hangingPunct="1">
              <a:lnSpc>
                <a:spcPct val="90000"/>
              </a:lnSpc>
              <a:defRPr/>
            </a:pPr>
            <a:r>
              <a:rPr lang="cs-CZ" altLang="cs-CZ" b="1" dirty="0"/>
              <a:t>Embolie plodovou vodou</a:t>
            </a:r>
          </a:p>
          <a:p>
            <a:pPr eaLnBrk="1" hangingPunct="1">
              <a:lnSpc>
                <a:spcPct val="90000"/>
              </a:lnSpc>
              <a:defRPr/>
            </a:pPr>
            <a:r>
              <a:rPr lang="cs-CZ" altLang="cs-CZ" b="1" dirty="0"/>
              <a:t>PPH</a:t>
            </a:r>
            <a:endParaRPr lang="cs-CZ" altLang="cs-CZ" sz="2000" dirty="0"/>
          </a:p>
        </p:txBody>
      </p:sp>
      <p:pic>
        <p:nvPicPr>
          <p:cNvPr id="81924" name="Zvuk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21D82C9-501F-4CBB-A510-2BFC0723E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lIns="92075" tIns="46038" rIns="92075" bIns="46038"/>
          <a:lstStyle/>
          <a:p>
            <a:pPr eaLnBrk="1" hangingPunct="1">
              <a:defRPr/>
            </a:pPr>
            <a:r>
              <a:rPr lang="cs-CZ" altLang="cs-CZ" b="1">
                <a:solidFill>
                  <a:srgbClr val="FF0000"/>
                </a:solidFill>
              </a:rPr>
              <a:t>Trombotické stavy v těhotenství – dispozice:</a:t>
            </a:r>
          </a:p>
        </p:txBody>
      </p:sp>
      <p:sp>
        <p:nvSpPr>
          <p:cNvPr id="530435" name="Rectangle 3"/>
          <p:cNvSpPr>
            <a:spLocks noGrp="1" noChangeArrowheads="1"/>
          </p:cNvSpPr>
          <p:nvPr>
            <p:ph type="body" idx="1"/>
          </p:nvPr>
        </p:nvSpPr>
        <p:spPr>
          <a:xfrm>
            <a:off x="762000" y="1981200"/>
            <a:ext cx="7696200" cy="4495800"/>
          </a:xfrm>
        </p:spPr>
        <p:txBody>
          <a:bodyPr lIns="92075" tIns="46038" rIns="92075" bIns="46038"/>
          <a:lstStyle/>
          <a:p>
            <a:pPr eaLnBrk="1" hangingPunct="1">
              <a:lnSpc>
                <a:spcPct val="80000"/>
              </a:lnSpc>
              <a:buFont typeface="Wingdings" panose="05000000000000000000" pitchFamily="2" charset="2"/>
              <a:buNone/>
              <a:defRPr/>
            </a:pPr>
            <a:r>
              <a:rPr lang="cs-CZ" altLang="cs-CZ" sz="2800" b="1"/>
              <a:t>    1) </a:t>
            </a:r>
            <a:r>
              <a:rPr lang="cs-CZ" altLang="cs-CZ" sz="2800" b="1">
                <a:solidFill>
                  <a:srgbClr val="003399"/>
                </a:solidFill>
              </a:rPr>
              <a:t>fyziologická </a:t>
            </a:r>
            <a:r>
              <a:rPr lang="cs-CZ" altLang="cs-CZ" sz="2800" b="1">
                <a:solidFill>
                  <a:srgbClr val="FF3300"/>
                </a:solidFill>
              </a:rPr>
              <a:t>„hyperkoagulace“</a:t>
            </a:r>
            <a:r>
              <a:rPr lang="cs-CZ" altLang="cs-CZ" sz="2800" b="1">
                <a:solidFill>
                  <a:srgbClr val="003399"/>
                </a:solidFill>
              </a:rPr>
              <a:t> v 2. a </a:t>
            </a:r>
          </a:p>
          <a:p>
            <a:pPr eaLnBrk="1" hangingPunct="1">
              <a:lnSpc>
                <a:spcPct val="80000"/>
              </a:lnSpc>
              <a:buFont typeface="Wingdings" panose="05000000000000000000" pitchFamily="2" charset="2"/>
              <a:buNone/>
              <a:defRPr/>
            </a:pPr>
            <a:r>
              <a:rPr lang="cs-CZ" altLang="cs-CZ" sz="2800" b="1">
                <a:solidFill>
                  <a:srgbClr val="003399"/>
                </a:solidFill>
              </a:rPr>
              <a:t>    3.trimestru, která  je způsobená těhotenskými </a:t>
            </a:r>
          </a:p>
          <a:p>
            <a:pPr eaLnBrk="1" hangingPunct="1">
              <a:lnSpc>
                <a:spcPct val="80000"/>
              </a:lnSpc>
              <a:buFont typeface="Wingdings" panose="05000000000000000000" pitchFamily="2" charset="2"/>
              <a:buNone/>
              <a:defRPr/>
            </a:pPr>
            <a:r>
              <a:rPr lang="cs-CZ" altLang="cs-CZ" sz="2800" b="1">
                <a:solidFill>
                  <a:srgbClr val="003399"/>
                </a:solidFill>
              </a:rPr>
              <a:t>    hormony - výsledek :</a:t>
            </a:r>
          </a:p>
          <a:p>
            <a:pPr eaLnBrk="1" hangingPunct="1">
              <a:lnSpc>
                <a:spcPct val="80000"/>
              </a:lnSpc>
              <a:buFont typeface="Wingdings" panose="05000000000000000000" pitchFamily="2" charset="2"/>
              <a:buNone/>
              <a:defRPr/>
            </a:pPr>
            <a:r>
              <a:rPr lang="cs-CZ" altLang="cs-CZ" sz="2800" b="1">
                <a:solidFill>
                  <a:srgbClr val="003399"/>
                </a:solidFill>
              </a:rPr>
              <a:t>   a) zvýšení hladiny koagulačních faktorů: </a:t>
            </a:r>
          </a:p>
          <a:p>
            <a:pPr eaLnBrk="1" hangingPunct="1">
              <a:lnSpc>
                <a:spcPct val="80000"/>
              </a:lnSpc>
              <a:buFont typeface="Wingdings" panose="05000000000000000000" pitchFamily="2" charset="2"/>
              <a:buNone/>
              <a:defRPr/>
            </a:pPr>
            <a:r>
              <a:rPr lang="cs-CZ" altLang="cs-CZ" sz="2800" b="1">
                <a:solidFill>
                  <a:srgbClr val="003399"/>
                </a:solidFill>
              </a:rPr>
              <a:t>       fibrinogenu, F V, VII, VIII, vWF  </a:t>
            </a:r>
          </a:p>
          <a:p>
            <a:pPr eaLnBrk="1" hangingPunct="1">
              <a:lnSpc>
                <a:spcPct val="80000"/>
              </a:lnSpc>
              <a:buFont typeface="Wingdings" panose="05000000000000000000" pitchFamily="2" charset="2"/>
              <a:buNone/>
              <a:defRPr/>
            </a:pPr>
            <a:r>
              <a:rPr lang="cs-CZ" altLang="cs-CZ" sz="2800" b="1">
                <a:solidFill>
                  <a:srgbClr val="003399"/>
                </a:solidFill>
              </a:rPr>
              <a:t>       a  inhibitorů fibrinolýzy-PAI-1, PAI-2, TAFI</a:t>
            </a:r>
          </a:p>
          <a:p>
            <a:pPr eaLnBrk="1" hangingPunct="1">
              <a:lnSpc>
                <a:spcPct val="80000"/>
              </a:lnSpc>
              <a:buFont typeface="Wingdings" panose="05000000000000000000" pitchFamily="2" charset="2"/>
              <a:buNone/>
              <a:defRPr/>
            </a:pPr>
            <a:r>
              <a:rPr lang="cs-CZ" altLang="cs-CZ" sz="2800" b="1">
                <a:solidFill>
                  <a:srgbClr val="003399"/>
                </a:solidFill>
              </a:rPr>
              <a:t>   c) snížení aktivity inhibitoru Proteinu S  a      </a:t>
            </a:r>
          </a:p>
          <a:p>
            <a:pPr eaLnBrk="1" hangingPunct="1">
              <a:lnSpc>
                <a:spcPct val="80000"/>
              </a:lnSpc>
              <a:buFont typeface="Wingdings" panose="05000000000000000000" pitchFamily="2" charset="2"/>
              <a:buNone/>
              <a:defRPr/>
            </a:pPr>
            <a:r>
              <a:rPr lang="cs-CZ" altLang="cs-CZ" sz="2800" b="1">
                <a:solidFill>
                  <a:srgbClr val="003399"/>
                </a:solidFill>
              </a:rPr>
              <a:t>       vznik sekundárního syndromu APC </a:t>
            </a:r>
          </a:p>
          <a:p>
            <a:pPr eaLnBrk="1" hangingPunct="1">
              <a:lnSpc>
                <a:spcPct val="80000"/>
              </a:lnSpc>
              <a:buFont typeface="Wingdings" panose="05000000000000000000" pitchFamily="2" charset="2"/>
              <a:buNone/>
              <a:defRPr/>
            </a:pPr>
            <a:r>
              <a:rPr lang="cs-CZ" altLang="cs-CZ" sz="2800" b="1">
                <a:solidFill>
                  <a:srgbClr val="003399"/>
                </a:solidFill>
              </a:rPr>
              <a:t>       rezistence při těhotenském zvýšení A1AT a </a:t>
            </a:r>
          </a:p>
          <a:p>
            <a:pPr eaLnBrk="1" hangingPunct="1">
              <a:lnSpc>
                <a:spcPct val="80000"/>
              </a:lnSpc>
              <a:buFont typeface="Wingdings" panose="05000000000000000000" pitchFamily="2" charset="2"/>
              <a:buNone/>
              <a:defRPr/>
            </a:pPr>
            <a:r>
              <a:rPr lang="cs-CZ" altLang="cs-CZ" sz="2800" b="1">
                <a:solidFill>
                  <a:srgbClr val="003399"/>
                </a:solidFill>
              </a:rPr>
              <a:t>                           aktivity protrombinu </a:t>
            </a:r>
          </a:p>
        </p:txBody>
      </p:sp>
      <p:pic>
        <p:nvPicPr>
          <p:cNvPr id="82948"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69DA0224-C1B2-41CE-83E4-E36D80C3FB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9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lIns="92075" tIns="46038" rIns="92075" bIns="46038"/>
          <a:lstStyle/>
          <a:p>
            <a:pPr eaLnBrk="1" hangingPunct="1">
              <a:defRPr/>
            </a:pPr>
            <a:r>
              <a:rPr lang="cs-CZ" altLang="cs-CZ" b="1">
                <a:solidFill>
                  <a:srgbClr val="FF0000"/>
                </a:solidFill>
              </a:rPr>
              <a:t>těhotenská hyperkoagulace</a:t>
            </a:r>
          </a:p>
        </p:txBody>
      </p:sp>
      <p:sp>
        <p:nvSpPr>
          <p:cNvPr id="532483" name="Rectangle 3"/>
          <p:cNvSpPr>
            <a:spLocks noGrp="1" noChangeArrowheads="1"/>
          </p:cNvSpPr>
          <p:nvPr>
            <p:ph type="body" idx="1"/>
          </p:nvPr>
        </p:nvSpPr>
        <p:spPr/>
        <p:txBody>
          <a:bodyPr lIns="92075" tIns="46038" rIns="92075" bIns="46038"/>
          <a:lstStyle/>
          <a:p>
            <a:pPr eaLnBrk="1" hangingPunct="1">
              <a:lnSpc>
                <a:spcPct val="85000"/>
              </a:lnSpc>
              <a:buFont typeface="Wingdings" panose="05000000000000000000" pitchFamily="2" charset="2"/>
              <a:buNone/>
              <a:defRPr/>
            </a:pPr>
            <a:r>
              <a:rPr lang="cs-CZ" altLang="cs-CZ" sz="2800" b="1" dirty="0"/>
              <a:t>je však </a:t>
            </a:r>
            <a:r>
              <a:rPr lang="cs-CZ" altLang="cs-CZ" sz="2800" b="1" dirty="0">
                <a:solidFill>
                  <a:srgbClr val="FF3300"/>
                </a:solidFill>
              </a:rPr>
              <a:t>při fysiologické graviditě</a:t>
            </a:r>
            <a:r>
              <a:rPr lang="cs-CZ" altLang="cs-CZ" sz="2800" b="1" dirty="0"/>
              <a:t> kompenzována : </a:t>
            </a:r>
          </a:p>
          <a:p>
            <a:pPr eaLnBrk="1" hangingPunct="1">
              <a:lnSpc>
                <a:spcPct val="85000"/>
              </a:lnSpc>
              <a:defRPr/>
            </a:pPr>
            <a:r>
              <a:rPr lang="cs-CZ" altLang="cs-CZ" sz="2800" b="1" dirty="0" err="1"/>
              <a:t>hemodilucí</a:t>
            </a:r>
            <a:r>
              <a:rPr lang="cs-CZ" altLang="cs-CZ" sz="2800" b="1" dirty="0"/>
              <a:t>, </a:t>
            </a:r>
          </a:p>
          <a:p>
            <a:pPr eaLnBrk="1" hangingPunct="1">
              <a:lnSpc>
                <a:spcPct val="85000"/>
              </a:lnSpc>
              <a:defRPr/>
            </a:pPr>
            <a:r>
              <a:rPr lang="cs-CZ" altLang="cs-CZ" sz="2800" b="1" dirty="0"/>
              <a:t>zvýšením koncentrace inhibitorů  TFPI,  </a:t>
            </a:r>
          </a:p>
          <a:p>
            <a:pPr eaLnBrk="1" hangingPunct="1">
              <a:lnSpc>
                <a:spcPct val="85000"/>
              </a:lnSpc>
              <a:defRPr/>
            </a:pPr>
            <a:r>
              <a:rPr lang="cs-CZ" altLang="cs-CZ" sz="2800" b="1" dirty="0"/>
              <a:t>útlumem nespecifické (transplantační) imunitní reakce - snížení exprese adhezivních molekul </a:t>
            </a:r>
          </a:p>
          <a:p>
            <a:pPr eaLnBrk="1" hangingPunct="1">
              <a:lnSpc>
                <a:spcPct val="85000"/>
              </a:lnSpc>
              <a:buFont typeface="Wingdings" panose="05000000000000000000" pitchFamily="2" charset="2"/>
              <a:buNone/>
              <a:defRPr/>
            </a:pPr>
            <a:r>
              <a:rPr lang="cs-CZ" altLang="cs-CZ" sz="2800" b="1" dirty="0"/>
              <a:t>    E-</a:t>
            </a:r>
            <a:r>
              <a:rPr lang="cs-CZ" altLang="cs-CZ" sz="2800" b="1" dirty="0" err="1"/>
              <a:t>selektin</a:t>
            </a:r>
            <a:r>
              <a:rPr lang="cs-CZ" altLang="cs-CZ" sz="2800" b="1" dirty="0"/>
              <a:t> a ICAM-1 na povrchu endotelu,</a:t>
            </a:r>
          </a:p>
          <a:p>
            <a:pPr eaLnBrk="1" hangingPunct="1">
              <a:lnSpc>
                <a:spcPct val="85000"/>
              </a:lnSpc>
              <a:defRPr/>
            </a:pPr>
            <a:r>
              <a:rPr lang="cs-CZ" altLang="cs-CZ" sz="2800" b="1" dirty="0"/>
              <a:t>placentárními inhibitory koagulace – např. </a:t>
            </a:r>
          </a:p>
          <a:p>
            <a:pPr eaLnBrk="1" hangingPunct="1">
              <a:lnSpc>
                <a:spcPct val="85000"/>
              </a:lnSpc>
              <a:buFont typeface="Wingdings" panose="05000000000000000000" pitchFamily="2" charset="2"/>
              <a:buNone/>
              <a:defRPr/>
            </a:pPr>
            <a:r>
              <a:rPr lang="cs-CZ" altLang="cs-CZ" sz="2800" b="1" dirty="0"/>
              <a:t>    </a:t>
            </a:r>
            <a:r>
              <a:rPr lang="cs-CZ" altLang="cs-CZ" sz="2800" b="1" dirty="0" err="1"/>
              <a:t>annexin</a:t>
            </a:r>
            <a:r>
              <a:rPr lang="cs-CZ" altLang="cs-CZ" sz="2800" b="1" dirty="0"/>
              <a:t> V, alfa-</a:t>
            </a:r>
            <a:r>
              <a:rPr lang="cs-CZ" altLang="cs-CZ" sz="2800" b="1" dirty="0" err="1"/>
              <a:t>makroglobulin</a:t>
            </a:r>
            <a:r>
              <a:rPr lang="cs-CZ" altLang="cs-CZ" sz="2800" b="1" dirty="0"/>
              <a:t> aj. </a:t>
            </a:r>
          </a:p>
          <a:p>
            <a:pPr eaLnBrk="1" hangingPunct="1">
              <a:lnSpc>
                <a:spcPct val="85000"/>
              </a:lnSpc>
              <a:defRPr/>
            </a:pPr>
            <a:endParaRPr lang="cs-CZ" altLang="cs-CZ" sz="2800" b="1" dirty="0"/>
          </a:p>
        </p:txBody>
      </p:sp>
      <p:pic>
        <p:nvPicPr>
          <p:cNvPr id="84996"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F177872-CAC1-426B-9973-311B01A55F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3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lIns="92075" tIns="46038" rIns="92075" bIns="46038"/>
          <a:lstStyle/>
          <a:p>
            <a:pPr eaLnBrk="1" hangingPunct="1">
              <a:defRPr/>
            </a:pPr>
            <a:r>
              <a:rPr lang="cs-CZ" altLang="cs-CZ">
                <a:solidFill>
                  <a:srgbClr val="FF0000"/>
                </a:solidFill>
              </a:rPr>
              <a:t>těhotenská hyperkoagulace</a:t>
            </a:r>
          </a:p>
        </p:txBody>
      </p:sp>
      <p:sp>
        <p:nvSpPr>
          <p:cNvPr id="534531" name="Rectangle 3"/>
          <p:cNvSpPr>
            <a:spLocks noGrp="1" noChangeArrowheads="1"/>
          </p:cNvSpPr>
          <p:nvPr>
            <p:ph type="body" idx="1"/>
          </p:nvPr>
        </p:nvSpPr>
        <p:spPr/>
        <p:txBody>
          <a:bodyPr lIns="92075" tIns="46038" rIns="92075" bIns="46038"/>
          <a:lstStyle/>
          <a:p>
            <a:pPr eaLnBrk="1" hangingPunct="1">
              <a:defRPr/>
            </a:pPr>
            <a:r>
              <a:rPr lang="cs-CZ" altLang="cs-CZ" b="1"/>
              <a:t>Uvedená kompenzace těhotenské trombofilie však přestává platit při porodu a poté v šestinedělí. </a:t>
            </a:r>
          </a:p>
          <a:p>
            <a:pPr eaLnBrk="1" hangingPunct="1">
              <a:defRPr/>
            </a:pPr>
            <a:r>
              <a:rPr lang="cs-CZ" altLang="cs-CZ" b="1"/>
              <a:t>Hemostatické equilibrium se zde velmi snadno dekompenzuje  </a:t>
            </a:r>
            <a:r>
              <a:rPr lang="cs-CZ" altLang="cs-CZ" b="1" u="sng"/>
              <a:t>neinhibovanou</a:t>
            </a:r>
            <a:r>
              <a:rPr lang="cs-CZ" altLang="cs-CZ" b="1"/>
              <a:t> expresí většího  množství tkáňového faktoru (TF)</a:t>
            </a:r>
            <a:r>
              <a:rPr lang="cs-CZ" altLang="cs-CZ" b="1">
                <a:solidFill>
                  <a:schemeClr val="bg1"/>
                </a:solidFill>
              </a:rPr>
              <a:t> </a:t>
            </a:r>
            <a:r>
              <a:rPr lang="cs-CZ" altLang="cs-CZ" b="1">
                <a:solidFill>
                  <a:srgbClr val="FF3300"/>
                </a:solidFill>
              </a:rPr>
              <a:t>– proto snadno vznikne DIC</a:t>
            </a:r>
          </a:p>
        </p:txBody>
      </p:sp>
      <p:pic>
        <p:nvPicPr>
          <p:cNvPr id="87044"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B465908-459E-491A-A53E-945F333BE0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0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pPr eaLnBrk="1" hangingPunct="1">
              <a:defRPr/>
            </a:pPr>
            <a:r>
              <a:rPr lang="cs-CZ" altLang="cs-CZ" sz="4000"/>
              <a:t>Fyziologickou těhotenskou hyperkoagulaci navíc potencují: </a:t>
            </a:r>
          </a:p>
        </p:txBody>
      </p:sp>
      <p:sp>
        <p:nvSpPr>
          <p:cNvPr id="536579" name="Rectangle 3"/>
          <p:cNvSpPr>
            <a:spLocks noGrp="1" noChangeArrowheads="1"/>
          </p:cNvSpPr>
          <p:nvPr>
            <p:ph type="body" idx="1"/>
          </p:nvPr>
        </p:nvSpPr>
        <p:spPr>
          <a:solidFill>
            <a:schemeClr val="hlink"/>
          </a:solidFill>
        </p:spPr>
        <p:txBody>
          <a:bodyPr/>
          <a:lstStyle/>
          <a:p>
            <a:pPr eaLnBrk="1" hangingPunct="1">
              <a:buFont typeface="Wingdings" panose="05000000000000000000" pitchFamily="2" charset="2"/>
              <a:buNone/>
              <a:defRPr/>
            </a:pPr>
            <a:r>
              <a:rPr lang="cs-CZ" altLang="cs-CZ" sz="4000">
                <a:solidFill>
                  <a:srgbClr val="FFFFFF"/>
                </a:solidFill>
              </a:rPr>
              <a:t>  A)  Dědičné trombofilie:</a:t>
            </a:r>
          </a:p>
          <a:p>
            <a:pPr eaLnBrk="1" hangingPunct="1">
              <a:defRPr/>
            </a:pPr>
            <a:r>
              <a:rPr lang="cs-CZ" altLang="cs-CZ"/>
              <a:t>FV Leiden ( 7% v populaci), </a:t>
            </a:r>
          </a:p>
          <a:p>
            <a:pPr eaLnBrk="1" hangingPunct="1">
              <a:defRPr/>
            </a:pPr>
            <a:r>
              <a:rPr lang="cs-CZ" altLang="cs-CZ"/>
              <a:t>Mutace F II G 20210A ( 2% v populaci ), </a:t>
            </a:r>
          </a:p>
          <a:p>
            <a:pPr eaLnBrk="1" hangingPunct="1">
              <a:defRPr/>
            </a:pPr>
            <a:r>
              <a:rPr lang="cs-CZ" altLang="cs-CZ"/>
              <a:t>deficit PC, AT III, PS, TM, </a:t>
            </a:r>
          </a:p>
          <a:p>
            <a:pPr eaLnBrk="1" hangingPunct="1">
              <a:defRPr/>
            </a:pPr>
            <a:r>
              <a:rPr lang="cs-CZ" altLang="cs-CZ"/>
              <a:t>Dědičně podmíněné zvýšení F VIII, F IX, </a:t>
            </a:r>
          </a:p>
          <a:p>
            <a:pPr eaLnBrk="1" hangingPunct="1">
              <a:buFont typeface="Wingdings" panose="05000000000000000000" pitchFamily="2" charset="2"/>
              <a:buNone/>
              <a:defRPr/>
            </a:pPr>
            <a:r>
              <a:rPr lang="cs-CZ" altLang="cs-CZ"/>
              <a:t>   F XI, MTHFR C677T s hyperhomo- cystenemií a j. </a:t>
            </a:r>
          </a:p>
        </p:txBody>
      </p:sp>
      <p:pic>
        <p:nvPicPr>
          <p:cNvPr id="89092"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6F95690-A594-420B-9774-A0038FDF63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99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pPr eaLnBrk="1" hangingPunct="1">
              <a:defRPr/>
            </a:pPr>
            <a:r>
              <a:rPr lang="cs-CZ" altLang="cs-CZ" sz="4000"/>
              <a:t>Fyziologickou těhotenskou hyperkoagulaci navíc potencují: </a:t>
            </a:r>
          </a:p>
        </p:txBody>
      </p:sp>
      <p:sp>
        <p:nvSpPr>
          <p:cNvPr id="538627" name="Rectangle 3"/>
          <p:cNvSpPr>
            <a:spLocks noGrp="1" noChangeArrowheads="1"/>
          </p:cNvSpPr>
          <p:nvPr>
            <p:ph type="body" idx="1"/>
          </p:nvPr>
        </p:nvSpPr>
        <p:spPr>
          <a:solidFill>
            <a:schemeClr val="hlink"/>
          </a:solidFill>
        </p:spPr>
        <p:txBody>
          <a:bodyPr/>
          <a:lstStyle/>
          <a:p>
            <a:pPr eaLnBrk="1" hangingPunct="1">
              <a:buFont typeface="Wingdings" panose="05000000000000000000" pitchFamily="2" charset="2"/>
              <a:buNone/>
              <a:defRPr/>
            </a:pPr>
            <a:r>
              <a:rPr lang="cs-CZ" altLang="cs-CZ" sz="4000" dirty="0">
                <a:solidFill>
                  <a:srgbClr val="FFFFFF"/>
                </a:solidFill>
              </a:rPr>
              <a:t>  B)  získané trombofilie:</a:t>
            </a:r>
          </a:p>
          <a:p>
            <a:pPr eaLnBrk="1" hangingPunct="1">
              <a:buFont typeface="Wingdings" panose="05000000000000000000" pitchFamily="2" charset="2"/>
              <a:buNone/>
              <a:defRPr/>
            </a:pPr>
            <a:endParaRPr lang="cs-CZ" altLang="cs-CZ" sz="4000" dirty="0">
              <a:solidFill>
                <a:srgbClr val="FFFFFF"/>
              </a:solidFill>
            </a:endParaRPr>
          </a:p>
          <a:p>
            <a:pPr eaLnBrk="1" hangingPunct="1">
              <a:defRPr/>
            </a:pPr>
            <a:r>
              <a:rPr lang="cs-CZ" altLang="cs-CZ" dirty="0"/>
              <a:t> způsobené produkcí zánětlivých </a:t>
            </a:r>
            <a:r>
              <a:rPr lang="cs-CZ" altLang="cs-CZ" dirty="0" err="1"/>
              <a:t>cytokinů</a:t>
            </a:r>
            <a:endParaRPr lang="cs-CZ" altLang="cs-CZ" dirty="0"/>
          </a:p>
          <a:p>
            <a:pPr eaLnBrk="1" hangingPunct="1">
              <a:buFont typeface="Wingdings" panose="05000000000000000000" pitchFamily="2" charset="2"/>
              <a:buNone/>
              <a:defRPr/>
            </a:pPr>
            <a:r>
              <a:rPr lang="cs-CZ" altLang="cs-CZ" dirty="0"/>
              <a:t>     typu IL-1 ( IL-beta, TNF alfa, IFN gama )</a:t>
            </a:r>
          </a:p>
          <a:p>
            <a:pPr eaLnBrk="1" hangingPunct="1">
              <a:buFont typeface="Wingdings" panose="05000000000000000000" pitchFamily="2" charset="2"/>
              <a:buNone/>
              <a:defRPr/>
            </a:pPr>
            <a:endParaRPr lang="cs-CZ" altLang="cs-CZ" dirty="0"/>
          </a:p>
          <a:p>
            <a:pPr eaLnBrk="1" hangingPunct="1">
              <a:defRPr/>
            </a:pPr>
            <a:r>
              <a:rPr lang="cs-CZ" altLang="cs-CZ" dirty="0"/>
              <a:t> autoimunní – </a:t>
            </a:r>
            <a:r>
              <a:rPr lang="cs-CZ" altLang="cs-CZ" dirty="0" err="1"/>
              <a:t>antifosfolipidový</a:t>
            </a:r>
            <a:r>
              <a:rPr lang="cs-CZ" altLang="cs-CZ" dirty="0"/>
              <a:t> syndrom </a:t>
            </a:r>
          </a:p>
        </p:txBody>
      </p:sp>
      <p:pic>
        <p:nvPicPr>
          <p:cNvPr id="91140"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8D6C3B50-38A0-4A7E-A027-75AD43EB95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0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2565400" y="304800"/>
            <a:ext cx="3860800" cy="1168400"/>
          </a:xfrm>
        </p:spPr>
        <p:txBody>
          <a:bodyPr/>
          <a:lstStyle/>
          <a:p>
            <a:pPr eaLnBrk="1" hangingPunct="1">
              <a:defRPr/>
            </a:pPr>
            <a:r>
              <a:rPr lang="cs-CZ" altLang="cs-CZ" b="1">
                <a:solidFill>
                  <a:srgbClr val="FF0000"/>
                </a:solidFill>
              </a:rPr>
              <a:t>TEN  v těhotenství</a:t>
            </a:r>
          </a:p>
        </p:txBody>
      </p:sp>
      <p:sp>
        <p:nvSpPr>
          <p:cNvPr id="540675" name="Rectangle 3"/>
          <p:cNvSpPr>
            <a:spLocks noGrp="1" noChangeArrowheads="1"/>
          </p:cNvSpPr>
          <p:nvPr>
            <p:ph type="body" idx="1"/>
          </p:nvPr>
        </p:nvSpPr>
        <p:spPr>
          <a:xfrm>
            <a:off x="838200" y="2057400"/>
            <a:ext cx="7937500" cy="3746500"/>
          </a:xfrm>
        </p:spPr>
        <p:txBody>
          <a:bodyPr/>
          <a:lstStyle/>
          <a:p>
            <a:pPr marL="0" indent="0" eaLnBrk="1" hangingPunct="1">
              <a:lnSpc>
                <a:spcPct val="90000"/>
              </a:lnSpc>
              <a:defRPr/>
            </a:pPr>
            <a:r>
              <a:rPr lang="cs-CZ" altLang="cs-CZ" sz="2800">
                <a:solidFill>
                  <a:srgbClr val="CCECFF"/>
                </a:solidFill>
              </a:rPr>
              <a:t> U těhotných je incidence ŽT  </a:t>
            </a:r>
            <a:r>
              <a:rPr lang="cs-CZ" altLang="cs-CZ" sz="2800">
                <a:solidFill>
                  <a:srgbClr val="FFCC00"/>
                </a:solidFill>
              </a:rPr>
              <a:t>6 x vyšší</a:t>
            </a:r>
            <a:r>
              <a:rPr lang="cs-CZ" altLang="cs-CZ" sz="2800">
                <a:solidFill>
                  <a:srgbClr val="CCECFF"/>
                </a:solidFill>
              </a:rPr>
              <a:t> než u  netěhotných žen. </a:t>
            </a:r>
          </a:p>
          <a:p>
            <a:pPr marL="0" indent="0" eaLnBrk="1" hangingPunct="1">
              <a:lnSpc>
                <a:spcPct val="90000"/>
              </a:lnSpc>
              <a:defRPr/>
            </a:pPr>
            <a:r>
              <a:rPr lang="cs-CZ" altLang="cs-CZ" sz="2800">
                <a:solidFill>
                  <a:srgbClr val="CCECFF"/>
                </a:solidFill>
              </a:rPr>
              <a:t> U gravidních , které měly ŽT před těhotenstvím dochází často k jejímu </a:t>
            </a:r>
            <a:r>
              <a:rPr lang="cs-CZ" altLang="cs-CZ" sz="2800">
                <a:solidFill>
                  <a:srgbClr val="FFCC00"/>
                </a:solidFill>
              </a:rPr>
              <a:t>opakování .</a:t>
            </a:r>
            <a:endParaRPr lang="cs-CZ" altLang="cs-CZ" sz="2800">
              <a:solidFill>
                <a:srgbClr val="CCECFF"/>
              </a:solidFill>
            </a:endParaRPr>
          </a:p>
          <a:p>
            <a:pPr marL="0" indent="0" eaLnBrk="1" hangingPunct="1">
              <a:lnSpc>
                <a:spcPct val="90000"/>
              </a:lnSpc>
              <a:defRPr/>
            </a:pPr>
            <a:r>
              <a:rPr lang="cs-CZ" altLang="cs-CZ" sz="2800">
                <a:solidFill>
                  <a:srgbClr val="CCECFF"/>
                </a:solidFill>
              </a:rPr>
              <a:t> Po císařském řezu má 3%  operovaných  ŽT, </a:t>
            </a:r>
          </a:p>
          <a:p>
            <a:pPr marL="0" indent="0" eaLnBrk="1" hangingPunct="1">
              <a:lnSpc>
                <a:spcPct val="90000"/>
              </a:lnSpc>
              <a:buFont typeface="Wingdings" panose="05000000000000000000" pitchFamily="2" charset="2"/>
              <a:buNone/>
              <a:defRPr/>
            </a:pPr>
            <a:r>
              <a:rPr lang="cs-CZ" altLang="cs-CZ" sz="2800">
                <a:solidFill>
                  <a:srgbClr val="CCECFF"/>
                </a:solidFill>
              </a:rPr>
              <a:t>   (po porodu vaginální cestou 0,08-1,2% ).</a:t>
            </a:r>
          </a:p>
          <a:p>
            <a:pPr marL="0" indent="0" eaLnBrk="1" hangingPunct="1">
              <a:lnSpc>
                <a:spcPct val="90000"/>
              </a:lnSpc>
              <a:defRPr/>
            </a:pPr>
            <a:r>
              <a:rPr lang="cs-CZ" altLang="cs-CZ" sz="2800">
                <a:solidFill>
                  <a:srgbClr val="CCECFF"/>
                </a:solidFill>
              </a:rPr>
              <a:t> Pokud  není ŽT gravidních žen </a:t>
            </a:r>
            <a:r>
              <a:rPr lang="cs-CZ" altLang="cs-CZ" sz="2800" i="1">
                <a:solidFill>
                  <a:srgbClr val="CCECFF"/>
                </a:solidFill>
              </a:rPr>
              <a:t>lege artis</a:t>
            </a:r>
            <a:r>
              <a:rPr lang="cs-CZ" altLang="cs-CZ" sz="2800">
                <a:solidFill>
                  <a:srgbClr val="CCECFF"/>
                </a:solidFill>
              </a:rPr>
              <a:t> léčena končí až v </a:t>
            </a:r>
            <a:r>
              <a:rPr lang="cs-CZ" altLang="cs-CZ" sz="2800">
                <a:solidFill>
                  <a:srgbClr val="FFCC00"/>
                </a:solidFill>
              </a:rPr>
              <a:t>16% plicní embolií</a:t>
            </a:r>
            <a:r>
              <a:rPr lang="cs-CZ" altLang="cs-CZ" sz="2800">
                <a:solidFill>
                  <a:srgbClr val="CCECFF"/>
                </a:solidFill>
              </a:rPr>
              <a:t> .</a:t>
            </a:r>
          </a:p>
          <a:p>
            <a:pPr marL="0" indent="0" eaLnBrk="1" hangingPunct="1">
              <a:lnSpc>
                <a:spcPct val="90000"/>
              </a:lnSpc>
              <a:buFont typeface="Wingdings" panose="05000000000000000000" pitchFamily="2" charset="2"/>
              <a:buNone/>
              <a:defRPr/>
            </a:pPr>
            <a:r>
              <a:rPr lang="cs-CZ" altLang="cs-CZ" sz="2800">
                <a:solidFill>
                  <a:srgbClr val="CCECFF"/>
                </a:solidFill>
              </a:rPr>
              <a:t>                                           Ginsberg J.(Chest,2001)</a:t>
            </a:r>
            <a:endParaRPr lang="cs-CZ" altLang="cs-CZ" sz="2800"/>
          </a:p>
        </p:txBody>
      </p:sp>
      <p:sp>
        <p:nvSpPr>
          <p:cNvPr id="93188" name="Rectangle 4"/>
          <p:cNvSpPr>
            <a:spLocks noChangeArrowheads="1"/>
          </p:cNvSpPr>
          <p:nvPr/>
        </p:nvSpPr>
        <p:spPr bwMode="auto">
          <a:xfrm>
            <a:off x="3657600" y="60118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a:spcBef>
                <a:spcPct val="0"/>
              </a:spcBef>
              <a:buClrTx/>
              <a:buSzTx/>
              <a:buFontTx/>
              <a:buNone/>
            </a:pPr>
            <a:endParaRPr lang="cs-CZ" altLang="cs-CZ" sz="2400" i="1">
              <a:solidFill>
                <a:srgbClr val="FFCC00"/>
              </a:solidFill>
              <a:latin typeface="Arial" panose="020B0604020202020204" pitchFamily="34" charset="0"/>
            </a:endParaRPr>
          </a:p>
        </p:txBody>
      </p:sp>
      <p:pic>
        <p:nvPicPr>
          <p:cNvPr id="93189" name="Zvuk 2">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C4F3BCA-E1B0-45B7-AAD2-36F3DCD64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254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pPr eaLnBrk="1" hangingPunct="1">
              <a:defRPr/>
            </a:pPr>
            <a:r>
              <a:rPr lang="cs-CZ" altLang="cs-CZ" sz="2400" b="1">
                <a:solidFill>
                  <a:srgbClr val="FFFFFF"/>
                </a:solidFill>
              </a:rPr>
              <a:t>vyhláška 297/2012</a:t>
            </a:r>
          </a:p>
        </p:txBody>
      </p:sp>
      <p:sp>
        <p:nvSpPr>
          <p:cNvPr id="1168387" name="Rectangle 3"/>
          <p:cNvSpPr>
            <a:spLocks noGrp="1" noChangeArrowheads="1"/>
          </p:cNvSpPr>
          <p:nvPr>
            <p:ph type="body" idx="1"/>
          </p:nvPr>
        </p:nvSpPr>
        <p:spPr>
          <a:xfrm>
            <a:off x="457200" y="1600200"/>
            <a:ext cx="8229600" cy="5257800"/>
          </a:xfrm>
        </p:spPr>
        <p:txBody>
          <a:bodyPr/>
          <a:lstStyle/>
          <a:p>
            <a:pPr eaLnBrk="1" hangingPunct="1">
              <a:lnSpc>
                <a:spcPct val="80000"/>
              </a:lnSpc>
              <a:buFont typeface="Wingdings" panose="05000000000000000000" pitchFamily="2" charset="2"/>
              <a:buNone/>
              <a:defRPr/>
            </a:pPr>
            <a:r>
              <a:rPr lang="cs-CZ" altLang="cs-CZ" sz="2800" i="1"/>
              <a:t>2.</a:t>
            </a:r>
            <a:r>
              <a:rPr lang="cs-CZ" altLang="cs-CZ" sz="2800" b="1" i="1"/>
              <a:t> potratem</a:t>
            </a:r>
            <a:r>
              <a:rPr lang="cs-CZ" altLang="cs-CZ" sz="2800" i="1"/>
              <a:t> se rozumí </a:t>
            </a:r>
            <a:endParaRPr lang="cs-CZ" altLang="cs-CZ" sz="2800"/>
          </a:p>
          <a:p>
            <a:pPr eaLnBrk="1" hangingPunct="1">
              <a:lnSpc>
                <a:spcPct val="80000"/>
              </a:lnSpc>
              <a:defRPr/>
            </a:pPr>
            <a:r>
              <a:rPr lang="cs-CZ" altLang="cs-CZ" sz="2800" i="1"/>
              <a:t>spontánní potrat, to je ukončení těhotenství, kdy je embryo nebo plod neprojevující známky života samovolně vypuzen nebo vyjmut z dělohy a jeho hmotnost je nižší než 500g, a pokud ji nelze zjistit, je-li těhotenství kratší než 22 týdnů (méně než 22+0), </a:t>
            </a:r>
            <a:endParaRPr lang="cs-CZ" altLang="cs-CZ" sz="2800"/>
          </a:p>
          <a:p>
            <a:pPr eaLnBrk="1" hangingPunct="1">
              <a:lnSpc>
                <a:spcPct val="80000"/>
              </a:lnSpc>
              <a:defRPr/>
            </a:pPr>
            <a:r>
              <a:rPr lang="cs-CZ" altLang="cs-CZ" sz="2800" i="1"/>
              <a:t> umělé přerušení těhotenství provedené podle zákona upravujícího umělé přerušení těhotenství (Zákon č. 66/1986 Sb., o umělém přerušení těhotenství), </a:t>
            </a:r>
            <a:endParaRPr lang="cs-CZ" altLang="cs-CZ" sz="2800"/>
          </a:p>
          <a:p>
            <a:pPr eaLnBrk="1" hangingPunct="1">
              <a:lnSpc>
                <a:spcPct val="80000"/>
              </a:lnSpc>
              <a:defRPr/>
            </a:pPr>
            <a:r>
              <a:rPr lang="cs-CZ" altLang="cs-CZ" sz="2800" i="1"/>
              <a:t>ukončení mimoděložního těhotenství , </a:t>
            </a:r>
            <a:endParaRPr lang="cs-CZ" altLang="cs-CZ" sz="2800"/>
          </a:p>
          <a:p>
            <a:pPr eaLnBrk="1" hangingPunct="1">
              <a:lnSpc>
                <a:spcPct val="80000"/>
              </a:lnSpc>
              <a:defRPr/>
            </a:pPr>
            <a:r>
              <a:rPr lang="cs-CZ" altLang="cs-CZ" sz="2800" i="1"/>
              <a:t>případ, kdy z dělohy ženy bylo vyňato plodové vejce bez plodu, anebo těhotenská sliznice a jsou histologicky prokázány zbytky po potratu.</a:t>
            </a:r>
          </a:p>
          <a:p>
            <a:pPr eaLnBrk="1" hangingPunct="1">
              <a:lnSpc>
                <a:spcPct val="80000"/>
              </a:lnSpc>
              <a:defRPr/>
            </a:pPr>
            <a:endParaRPr lang="cs-CZ" altLang="cs-CZ" sz="2800">
              <a:solidFill>
                <a:srgbClr val="FFFFFF"/>
              </a:solidFill>
            </a:endParaRPr>
          </a:p>
          <a:p>
            <a:pPr eaLnBrk="1" hangingPunct="1">
              <a:lnSpc>
                <a:spcPct val="80000"/>
              </a:lnSpc>
              <a:defRPr/>
            </a:pPr>
            <a:endParaRPr lang="cs-CZ" altLang="cs-CZ" sz="2800"/>
          </a:p>
        </p:txBody>
      </p:sp>
      <p:pic>
        <p:nvPicPr>
          <p:cNvPr id="14340"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F73F6B1B-9BE3-4CFD-AA0A-DB61C4AFE5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2438400" y="927100"/>
            <a:ext cx="4114800" cy="5245100"/>
          </a:xfrm>
        </p:spPr>
        <p:txBody>
          <a:bodyPr/>
          <a:lstStyle/>
          <a:p>
            <a:pPr eaLnBrk="1" hangingPunct="1">
              <a:defRPr/>
            </a:pPr>
            <a:r>
              <a:rPr lang="cs-CZ" altLang="cs-CZ" sz="4000" b="1" dirty="0">
                <a:solidFill>
                  <a:srgbClr val="FF0000"/>
                </a:solidFill>
              </a:rPr>
              <a:t>profylaxe ŽT po císařském řezu, profylaxe  žilní trombózy v graviditě u rizikových skupin</a:t>
            </a:r>
            <a:endParaRPr lang="cs-CZ" altLang="cs-CZ" sz="5400" b="1" dirty="0">
              <a:solidFill>
                <a:srgbClr val="FF0000"/>
              </a:solidFill>
            </a:endParaRPr>
          </a:p>
        </p:txBody>
      </p:sp>
      <p:sp>
        <p:nvSpPr>
          <p:cNvPr id="577539" name="Rectangle 3"/>
          <p:cNvSpPr>
            <a:spLocks noGrp="1" noChangeArrowheads="1"/>
          </p:cNvSpPr>
          <p:nvPr>
            <p:ph type="body" idx="1"/>
          </p:nvPr>
        </p:nvSpPr>
        <p:spPr>
          <a:xfrm>
            <a:off x="609600" y="3200400"/>
            <a:ext cx="7937500" cy="3746500"/>
          </a:xfrm>
        </p:spPr>
        <p:txBody>
          <a:bodyPr/>
          <a:lstStyle/>
          <a:p>
            <a:pPr marL="0" indent="0" eaLnBrk="1" hangingPunct="1">
              <a:defRPr/>
            </a:pPr>
            <a:endParaRPr lang="cs-CZ" altLang="cs-CZ" dirty="0">
              <a:solidFill>
                <a:srgbClr val="FFFFFF"/>
              </a:solidFill>
            </a:endParaRPr>
          </a:p>
          <a:p>
            <a:pPr marL="0" indent="0" algn="just" eaLnBrk="1" hangingPunct="1">
              <a:buFont typeface="Wingdings" panose="05000000000000000000" pitchFamily="2" charset="2"/>
              <a:buNone/>
              <a:defRPr/>
            </a:pPr>
            <a:endParaRPr lang="cs-CZ" altLang="cs-CZ" b="1" dirty="0">
              <a:solidFill>
                <a:srgbClr val="99CCFF"/>
              </a:solidFill>
              <a:latin typeface="Arial" pitchFamily="34" charset="0"/>
            </a:endParaRPr>
          </a:p>
        </p:txBody>
      </p:sp>
      <p:sp>
        <p:nvSpPr>
          <p:cNvPr id="95236" name="Rectangle 4"/>
          <p:cNvSpPr>
            <a:spLocks noChangeArrowheads="1"/>
          </p:cNvSpPr>
          <p:nvPr/>
        </p:nvSpPr>
        <p:spPr bwMode="auto">
          <a:xfrm>
            <a:off x="3657600" y="60118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Calibri" panose="020F0502020204030204" pitchFamily="34" charset="0"/>
                <a:cs typeface="Arial" panose="020B0604020202020204" pitchFamily="34" charset="0"/>
              </a:defRPr>
            </a:lvl9pPr>
          </a:lstStyle>
          <a:p>
            <a:pPr>
              <a:spcBef>
                <a:spcPct val="0"/>
              </a:spcBef>
              <a:buClrTx/>
              <a:buSzTx/>
              <a:buFontTx/>
              <a:buNone/>
            </a:pPr>
            <a:endParaRPr lang="cs-CZ" altLang="cs-CZ" sz="2400" i="1">
              <a:solidFill>
                <a:srgbClr val="FFCC00"/>
              </a:solidFill>
              <a:latin typeface="Arial" panose="020B0604020202020204" pitchFamily="34" charset="0"/>
            </a:endParaRPr>
          </a:p>
        </p:txBody>
      </p:sp>
      <p:pic>
        <p:nvPicPr>
          <p:cNvPr id="95237" name="Zvuk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800C5D36-015C-44FD-B24D-D3D1D9CEAC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2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EDF2EE"/>
            </a:gs>
            <a:gs pos="100000">
              <a:schemeClr val="bg1"/>
            </a:gs>
          </a:gsLst>
          <a:lin ang="27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DIC: nejčastěji embolie PV, sepse</a:t>
            </a:r>
          </a:p>
        </p:txBody>
      </p:sp>
      <p:sp>
        <p:nvSpPr>
          <p:cNvPr id="3" name="Zástupný symbol pro obsah 2"/>
          <p:cNvSpPr>
            <a:spLocks noGrp="1"/>
          </p:cNvSpPr>
          <p:nvPr>
            <p:ph idx="1"/>
          </p:nvPr>
        </p:nvSpPr>
        <p:spPr>
          <a:xfrm>
            <a:off x="457200" y="4724400"/>
            <a:ext cx="8077200" cy="2133600"/>
          </a:xfrm>
        </p:spPr>
        <p:txBody>
          <a:bodyPr/>
          <a:lstStyle/>
          <a:p>
            <a:pPr>
              <a:defRPr/>
            </a:pPr>
            <a:r>
              <a:rPr lang="cs-CZ" dirty="0"/>
              <a:t>1. LMWH, odstranění příčiny</a:t>
            </a:r>
          </a:p>
          <a:p>
            <a:pPr>
              <a:defRPr/>
            </a:pPr>
            <a:r>
              <a:rPr lang="cs-CZ" dirty="0"/>
              <a:t>2., 3. podpora koagulace: fibrinogen, TTX, CaCl2</a:t>
            </a:r>
          </a:p>
          <a:p>
            <a:pPr>
              <a:defRPr/>
            </a:pPr>
            <a:r>
              <a:rPr lang="cs-CZ" dirty="0"/>
              <a:t>4. zvládnuté </a:t>
            </a:r>
            <a:r>
              <a:rPr lang="cs-CZ"/>
              <a:t>krvácení: prevence </a:t>
            </a:r>
            <a:r>
              <a:rPr lang="cs-CZ" dirty="0"/>
              <a:t>TEN (LMWH)</a:t>
            </a:r>
          </a:p>
          <a:p>
            <a:pPr>
              <a:defRPr/>
            </a:pPr>
            <a:endParaRPr lang="cs-CZ" dirty="0"/>
          </a:p>
        </p:txBody>
      </p:sp>
      <p:pic>
        <p:nvPicPr>
          <p:cNvPr id="97284"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450975"/>
            <a:ext cx="82296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Zvuk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5760E2F0-65EF-43CD-84D5-2C1604E2CE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04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685800" y="188913"/>
            <a:ext cx="7772400" cy="719137"/>
          </a:xfrm>
        </p:spPr>
        <p:txBody>
          <a:bodyPr/>
          <a:lstStyle/>
          <a:p>
            <a:pPr eaLnBrk="1" hangingPunct="1">
              <a:defRPr/>
            </a:pPr>
            <a:r>
              <a:rPr lang="cs-CZ" altLang="cs-CZ" sz="4000" dirty="0">
                <a:solidFill>
                  <a:srgbClr val="FF3300"/>
                </a:solidFill>
              </a:rPr>
              <a:t>U gravidních </a:t>
            </a:r>
          </a:p>
        </p:txBody>
      </p:sp>
      <p:sp>
        <p:nvSpPr>
          <p:cNvPr id="612355" name="Rectangle 3"/>
          <p:cNvSpPr>
            <a:spLocks noGrp="1" noChangeArrowheads="1"/>
          </p:cNvSpPr>
          <p:nvPr>
            <p:ph type="body" idx="1"/>
          </p:nvPr>
        </p:nvSpPr>
        <p:spPr>
          <a:xfrm>
            <a:off x="685800" y="836613"/>
            <a:ext cx="7772400" cy="4802187"/>
          </a:xfrm>
        </p:spPr>
        <p:txBody>
          <a:bodyPr/>
          <a:lstStyle/>
          <a:p>
            <a:pPr marL="0" indent="0" eaLnBrk="1" hangingPunct="1">
              <a:buFont typeface="Wingdings" panose="05000000000000000000" pitchFamily="2" charset="2"/>
              <a:buNone/>
              <a:defRPr/>
            </a:pPr>
            <a:r>
              <a:rPr lang="cs-CZ" altLang="cs-CZ" dirty="0"/>
              <a:t>vzhledem k možné </a:t>
            </a:r>
            <a:r>
              <a:rPr lang="cs-CZ" altLang="cs-CZ" dirty="0" err="1"/>
              <a:t>potenciaci</a:t>
            </a:r>
            <a:r>
              <a:rPr lang="cs-CZ" altLang="cs-CZ" dirty="0"/>
              <a:t> fyziologické </a:t>
            </a:r>
            <a:r>
              <a:rPr lang="cs-CZ" altLang="cs-CZ" dirty="0" err="1"/>
              <a:t>hyperkoagulace</a:t>
            </a:r>
            <a:r>
              <a:rPr lang="cs-CZ" altLang="cs-CZ" dirty="0"/>
              <a:t> provádět depistáž všech forem vrozené trombofilie:</a:t>
            </a:r>
          </a:p>
          <a:p>
            <a:pPr eaLnBrk="1" hangingPunct="1">
              <a:defRPr/>
            </a:pPr>
            <a:r>
              <a:rPr lang="cs-CZ" altLang="cs-CZ" dirty="0"/>
              <a:t>u osob se závažnou pozitivní osobní nebo rodinnou anamnézou žilní </a:t>
            </a:r>
            <a:r>
              <a:rPr lang="cs-CZ" altLang="cs-CZ" dirty="0" err="1"/>
              <a:t>trombozy</a:t>
            </a:r>
            <a:endParaRPr lang="cs-CZ" altLang="cs-CZ" dirty="0"/>
          </a:p>
          <a:p>
            <a:pPr eaLnBrk="1" hangingPunct="1">
              <a:defRPr/>
            </a:pPr>
            <a:r>
              <a:rPr lang="cs-CZ" altLang="cs-CZ" dirty="0"/>
              <a:t> u žen, které opakovaně potrácejí, nebo měly preeklampsii, mrtvý plod</a:t>
            </a:r>
          </a:p>
          <a:p>
            <a:pPr eaLnBrk="1" hangingPunct="1">
              <a:buFont typeface="Wingdings" panose="05000000000000000000" pitchFamily="2" charset="2"/>
              <a:buNone/>
              <a:defRPr/>
            </a:pPr>
            <a:r>
              <a:rPr lang="cs-CZ" altLang="cs-CZ" dirty="0">
                <a:solidFill>
                  <a:srgbClr val="FF3300"/>
                </a:solidFill>
              </a:rPr>
              <a:t>    Zde pak provádět kontrolovanou </a:t>
            </a:r>
          </a:p>
          <a:p>
            <a:pPr eaLnBrk="1" hangingPunct="1">
              <a:buFont typeface="Wingdings" panose="05000000000000000000" pitchFamily="2" charset="2"/>
              <a:buNone/>
              <a:defRPr/>
            </a:pPr>
            <a:r>
              <a:rPr lang="cs-CZ" altLang="cs-CZ" dirty="0">
                <a:solidFill>
                  <a:srgbClr val="FF3300"/>
                </a:solidFill>
              </a:rPr>
              <a:t>    profylaxi s LMWH. </a:t>
            </a:r>
          </a:p>
        </p:txBody>
      </p:sp>
      <p:pic>
        <p:nvPicPr>
          <p:cNvPr id="98308"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8D9FDFA-895B-4AD3-9F03-7ED06BAAD7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4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pPr eaLnBrk="1" hangingPunct="1">
              <a:defRPr/>
            </a:pPr>
            <a:r>
              <a:rPr lang="cs-CZ" altLang="cs-CZ"/>
              <a:t>Osnova</a:t>
            </a:r>
          </a:p>
        </p:txBody>
      </p:sp>
      <p:sp>
        <p:nvSpPr>
          <p:cNvPr id="820227" name="Rectangle 3"/>
          <p:cNvSpPr>
            <a:spLocks noGrp="1" noChangeArrowheads="1"/>
          </p:cNvSpPr>
          <p:nvPr>
            <p:ph type="body" idx="1"/>
          </p:nvPr>
        </p:nvSpPr>
        <p:spPr/>
        <p:txBody>
          <a:bodyPr/>
          <a:lstStyle/>
          <a:p>
            <a:pPr eaLnBrk="1" hangingPunct="1">
              <a:lnSpc>
                <a:spcPct val="90000"/>
              </a:lnSpc>
              <a:defRPr/>
            </a:pPr>
            <a:r>
              <a:rPr lang="cs-CZ" altLang="cs-CZ" sz="2800" dirty="0"/>
              <a:t>právní otázky, mortalita....</a:t>
            </a:r>
          </a:p>
          <a:p>
            <a:pPr eaLnBrk="1" hangingPunct="1">
              <a:lnSpc>
                <a:spcPct val="90000"/>
              </a:lnSpc>
              <a:defRPr/>
            </a:pPr>
            <a:r>
              <a:rPr lang="cs-CZ" altLang="cs-CZ" sz="2800" dirty="0"/>
              <a:t>fyziologické změny v těhotenství</a:t>
            </a:r>
          </a:p>
          <a:p>
            <a:pPr eaLnBrk="1" hangingPunct="1">
              <a:lnSpc>
                <a:spcPct val="90000"/>
              </a:lnSpc>
              <a:defRPr/>
            </a:pPr>
            <a:r>
              <a:rPr lang="cs-CZ" altLang="cs-CZ" sz="2800" dirty="0"/>
              <a:t>OHSS</a:t>
            </a:r>
          </a:p>
          <a:p>
            <a:pPr eaLnBrk="1" hangingPunct="1">
              <a:lnSpc>
                <a:spcPct val="90000"/>
              </a:lnSpc>
              <a:defRPr/>
            </a:pPr>
            <a:r>
              <a:rPr lang="cs-CZ" altLang="cs-CZ" sz="2800" dirty="0"/>
              <a:t>preeklampsie, eklampsie, HELLP </a:t>
            </a:r>
            <a:r>
              <a:rPr lang="cs-CZ" altLang="cs-CZ" sz="2800" dirty="0" err="1"/>
              <a:t>sy</a:t>
            </a:r>
            <a:endParaRPr lang="cs-CZ" altLang="cs-CZ" sz="2800" dirty="0"/>
          </a:p>
          <a:p>
            <a:pPr eaLnBrk="1" hangingPunct="1">
              <a:lnSpc>
                <a:spcPct val="90000"/>
              </a:lnSpc>
              <a:defRPr/>
            </a:pPr>
            <a:r>
              <a:rPr lang="cs-CZ" altLang="cs-CZ" sz="2800" dirty="0"/>
              <a:t>TEN a prevence</a:t>
            </a:r>
          </a:p>
          <a:p>
            <a:pPr eaLnBrk="1" hangingPunct="1">
              <a:lnSpc>
                <a:spcPct val="90000"/>
              </a:lnSpc>
              <a:defRPr/>
            </a:pPr>
            <a:r>
              <a:rPr lang="cs-CZ" altLang="cs-CZ" sz="4000" dirty="0">
                <a:solidFill>
                  <a:srgbClr val="FFFFFF"/>
                </a:solidFill>
              </a:rPr>
              <a:t>trauma v těhotenství</a:t>
            </a:r>
          </a:p>
          <a:p>
            <a:pPr eaLnBrk="1" hangingPunct="1">
              <a:lnSpc>
                <a:spcPct val="90000"/>
              </a:lnSpc>
              <a:defRPr/>
            </a:pPr>
            <a:r>
              <a:rPr lang="cs-CZ" altLang="cs-CZ" sz="2800" dirty="0"/>
              <a:t>embolie plodovou vodou</a:t>
            </a:r>
          </a:p>
          <a:p>
            <a:pPr eaLnBrk="1" hangingPunct="1">
              <a:lnSpc>
                <a:spcPct val="90000"/>
              </a:lnSpc>
              <a:defRPr/>
            </a:pPr>
            <a:r>
              <a:rPr lang="cs-CZ" altLang="cs-CZ" sz="4000" dirty="0"/>
              <a:t>PPH</a:t>
            </a:r>
          </a:p>
          <a:p>
            <a:pPr eaLnBrk="1" hangingPunct="1">
              <a:lnSpc>
                <a:spcPct val="90000"/>
              </a:lnSpc>
              <a:defRPr/>
            </a:pPr>
            <a:endParaRPr lang="cs-CZ" altLang="cs-CZ" sz="4000" dirty="0"/>
          </a:p>
          <a:p>
            <a:pPr eaLnBrk="1" hangingPunct="1">
              <a:lnSpc>
                <a:spcPct val="90000"/>
              </a:lnSpc>
              <a:defRPr/>
            </a:pPr>
            <a:endParaRPr lang="cs-CZ" altLang="cs-CZ" sz="2800" dirty="0"/>
          </a:p>
        </p:txBody>
      </p:sp>
      <p:pic>
        <p:nvPicPr>
          <p:cNvPr id="100356"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5B98025-A216-4CF1-AD5A-371311E2BF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p:txBody>
          <a:bodyPr/>
          <a:lstStyle/>
          <a:p>
            <a:pPr eaLnBrk="1" hangingPunct="1">
              <a:defRPr/>
            </a:pPr>
            <a:r>
              <a:rPr lang="cs-CZ" altLang="cs-CZ" dirty="0"/>
              <a:t>Trauma </a:t>
            </a:r>
          </a:p>
        </p:txBody>
      </p:sp>
      <p:sp>
        <p:nvSpPr>
          <p:cNvPr id="819203" name="Rectangle 3"/>
          <p:cNvSpPr>
            <a:spLocks noGrp="1" noChangeArrowheads="1"/>
          </p:cNvSpPr>
          <p:nvPr>
            <p:ph type="body" idx="1"/>
          </p:nvPr>
        </p:nvSpPr>
        <p:spPr/>
        <p:txBody>
          <a:bodyPr/>
          <a:lstStyle/>
          <a:p>
            <a:pPr eaLnBrk="1" hangingPunct="1">
              <a:defRPr/>
            </a:pPr>
            <a:r>
              <a:rPr lang="cs-CZ" altLang="cs-CZ" dirty="0"/>
              <a:t>nejčastější příčina úmrtí u mužů do 45 let</a:t>
            </a:r>
          </a:p>
          <a:p>
            <a:pPr eaLnBrk="1" hangingPunct="1">
              <a:defRPr/>
            </a:pPr>
            <a:r>
              <a:rPr lang="cs-CZ" altLang="cs-CZ" dirty="0"/>
              <a:t>u těhotných – stoupající tendence, 1.000 úmrtí těhotných na trauma/rok v USA</a:t>
            </a:r>
          </a:p>
          <a:p>
            <a:pPr eaLnBrk="1" hangingPunct="1">
              <a:defRPr/>
            </a:pPr>
            <a:r>
              <a:rPr lang="cs-CZ" altLang="cs-CZ" dirty="0"/>
              <a:t>změna životního stylu, 70% doprava</a:t>
            </a:r>
          </a:p>
          <a:p>
            <a:pPr eaLnBrk="1" hangingPunct="1">
              <a:defRPr/>
            </a:pPr>
            <a:r>
              <a:rPr lang="cs-CZ" altLang="cs-CZ" dirty="0" err="1"/>
              <a:t>polytrauma</a:t>
            </a:r>
            <a:r>
              <a:rPr lang="cs-CZ" altLang="cs-CZ" dirty="0"/>
              <a:t> vzácně, o to závažnější</a:t>
            </a:r>
          </a:p>
          <a:p>
            <a:pPr eaLnBrk="1" hangingPunct="1">
              <a:defRPr/>
            </a:pPr>
            <a:r>
              <a:rPr lang="cs-CZ" altLang="cs-CZ" dirty="0"/>
              <a:t>nelze predikovat</a:t>
            </a:r>
          </a:p>
          <a:p>
            <a:pPr eaLnBrk="1" hangingPunct="1">
              <a:defRPr/>
            </a:pPr>
            <a:r>
              <a:rPr lang="cs-CZ" altLang="cs-CZ" dirty="0"/>
              <a:t>léčba s nejistým výsledkem matka? plod?</a:t>
            </a:r>
          </a:p>
        </p:txBody>
      </p:sp>
      <p:pic>
        <p:nvPicPr>
          <p:cNvPr id="101380"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2D342BA5-3C68-403D-888B-C3872C761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1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p:txBody>
          <a:bodyPr/>
          <a:lstStyle/>
          <a:p>
            <a:pPr eaLnBrk="1" hangingPunct="1">
              <a:defRPr/>
            </a:pPr>
            <a:r>
              <a:rPr lang="cs-CZ" altLang="cs-CZ"/>
              <a:t>Specifika traumatu u těhotné</a:t>
            </a:r>
          </a:p>
        </p:txBody>
      </p:sp>
      <p:sp>
        <p:nvSpPr>
          <p:cNvPr id="821251" name="Rectangle 3"/>
          <p:cNvSpPr>
            <a:spLocks noGrp="1" noChangeArrowheads="1"/>
          </p:cNvSpPr>
          <p:nvPr>
            <p:ph type="body" idx="1"/>
          </p:nvPr>
        </p:nvSpPr>
        <p:spPr/>
        <p:txBody>
          <a:bodyPr/>
          <a:lstStyle/>
          <a:p>
            <a:pPr eaLnBrk="1" hangingPunct="1">
              <a:defRPr/>
            </a:pPr>
            <a:r>
              <a:rPr lang="cs-CZ" altLang="cs-CZ" dirty="0"/>
              <a:t>mortalita kolem 15%, ve III. trimestru až 55%</a:t>
            </a:r>
          </a:p>
          <a:p>
            <a:pPr eaLnBrk="1" hangingPunct="1">
              <a:defRPr/>
            </a:pPr>
            <a:r>
              <a:rPr lang="cs-CZ" altLang="cs-CZ" dirty="0"/>
              <a:t>nejčastěji </a:t>
            </a:r>
            <a:r>
              <a:rPr lang="cs-CZ" altLang="cs-CZ" dirty="0" err="1"/>
              <a:t>kraniotrauma</a:t>
            </a:r>
            <a:r>
              <a:rPr lang="cs-CZ" altLang="cs-CZ" dirty="0"/>
              <a:t>, respirační selhání, </a:t>
            </a:r>
            <a:r>
              <a:rPr lang="cs-CZ" altLang="cs-CZ" dirty="0" err="1"/>
              <a:t>hypovolemický</a:t>
            </a:r>
            <a:r>
              <a:rPr lang="cs-CZ" altLang="cs-CZ" dirty="0"/>
              <a:t> šok</a:t>
            </a:r>
          </a:p>
          <a:p>
            <a:pPr eaLnBrk="1" hangingPunct="1">
              <a:defRPr/>
            </a:pPr>
            <a:r>
              <a:rPr lang="cs-CZ" altLang="cs-CZ" dirty="0"/>
              <a:t>ztráta plodu: prolongovaná hypoxie matky, abrupce placenty</a:t>
            </a:r>
          </a:p>
          <a:p>
            <a:pPr eaLnBrk="1" hangingPunct="1">
              <a:defRPr/>
            </a:pPr>
            <a:r>
              <a:rPr lang="cs-CZ" altLang="cs-CZ" dirty="0"/>
              <a:t>ŽOT matky: až 50% odúmrť plodu</a:t>
            </a:r>
          </a:p>
          <a:p>
            <a:pPr eaLnBrk="1" hangingPunct="1">
              <a:defRPr/>
            </a:pPr>
            <a:r>
              <a:rPr lang="cs-CZ" altLang="cs-CZ" dirty="0"/>
              <a:t>častější traumata pánve a dělohy</a:t>
            </a:r>
          </a:p>
        </p:txBody>
      </p:sp>
      <p:pic>
        <p:nvPicPr>
          <p:cNvPr id="102404"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BF25DB26-CC7C-489E-BFB7-59B0CA368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48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p:txBody>
          <a:bodyPr/>
          <a:lstStyle/>
          <a:p>
            <a:pPr eaLnBrk="1" hangingPunct="1">
              <a:defRPr/>
            </a:pPr>
            <a:r>
              <a:rPr lang="cs-CZ" altLang="cs-CZ"/>
              <a:t>Management PNP</a:t>
            </a:r>
          </a:p>
        </p:txBody>
      </p:sp>
      <p:sp>
        <p:nvSpPr>
          <p:cNvPr id="822275" name="Rectangle 3"/>
          <p:cNvSpPr>
            <a:spLocks noGrp="1" noChangeArrowheads="1"/>
          </p:cNvSpPr>
          <p:nvPr>
            <p:ph type="body" idx="1"/>
          </p:nvPr>
        </p:nvSpPr>
        <p:spPr/>
        <p:txBody>
          <a:bodyPr/>
          <a:lstStyle/>
          <a:p>
            <a:pPr eaLnBrk="1" hangingPunct="1">
              <a:defRPr/>
            </a:pPr>
            <a:r>
              <a:rPr lang="cs-CZ" altLang="cs-CZ" dirty="0"/>
              <a:t>zhodnocení ABC, resuscitace</a:t>
            </a:r>
          </a:p>
          <a:p>
            <a:pPr eaLnBrk="1" hangingPunct="1">
              <a:defRPr/>
            </a:pPr>
            <a:r>
              <a:rPr lang="cs-CZ" altLang="cs-CZ" dirty="0">
                <a:solidFill>
                  <a:srgbClr val="FFFFFF"/>
                </a:solidFill>
              </a:rPr>
              <a:t>poloha na levém  boku</a:t>
            </a:r>
          </a:p>
          <a:p>
            <a:pPr eaLnBrk="1" hangingPunct="1">
              <a:defRPr/>
            </a:pPr>
            <a:r>
              <a:rPr lang="cs-CZ" altLang="cs-CZ" dirty="0"/>
              <a:t>transport do adekvátního zařízení: nejlépe traumacentrum s </a:t>
            </a:r>
            <a:r>
              <a:rPr lang="cs-CZ" altLang="cs-CZ" dirty="0" err="1"/>
              <a:t>gyn</a:t>
            </a:r>
            <a:r>
              <a:rPr lang="cs-CZ" altLang="cs-CZ" dirty="0"/>
              <a:t>.-por.</a:t>
            </a:r>
          </a:p>
          <a:p>
            <a:pPr eaLnBrk="1" hangingPunct="1">
              <a:defRPr/>
            </a:pPr>
            <a:r>
              <a:rPr lang="cs-CZ" altLang="cs-CZ" dirty="0"/>
              <a:t>udržení dostatečného </a:t>
            </a:r>
            <a:r>
              <a:rPr lang="cs-CZ" altLang="cs-CZ" dirty="0" err="1"/>
              <a:t>perfúzního</a:t>
            </a:r>
            <a:r>
              <a:rPr lang="cs-CZ" altLang="cs-CZ" dirty="0"/>
              <a:t> tlaku pro dělohu – tím udržení životaschopnosti plodu</a:t>
            </a:r>
          </a:p>
          <a:p>
            <a:pPr eaLnBrk="1" hangingPunct="1">
              <a:defRPr/>
            </a:pPr>
            <a:endParaRPr lang="cs-CZ" altLang="cs-CZ" dirty="0"/>
          </a:p>
        </p:txBody>
      </p:sp>
      <p:pic>
        <p:nvPicPr>
          <p:cNvPr id="10342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F023AB52-4D8E-4428-AA1F-2DC04C004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9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p:txBody>
          <a:bodyPr/>
          <a:lstStyle/>
          <a:p>
            <a:pPr eaLnBrk="1" hangingPunct="1">
              <a:defRPr/>
            </a:pPr>
            <a:r>
              <a:rPr lang="cs-CZ" altLang="cs-CZ" dirty="0"/>
              <a:t>Nemocniční péče</a:t>
            </a:r>
          </a:p>
        </p:txBody>
      </p:sp>
      <p:sp>
        <p:nvSpPr>
          <p:cNvPr id="823299" name="Rectangle 3"/>
          <p:cNvSpPr>
            <a:spLocks noGrp="1" noChangeArrowheads="1"/>
          </p:cNvSpPr>
          <p:nvPr>
            <p:ph type="body" idx="1"/>
          </p:nvPr>
        </p:nvSpPr>
        <p:spPr/>
        <p:txBody>
          <a:bodyPr/>
          <a:lstStyle/>
          <a:p>
            <a:pPr eaLnBrk="1" hangingPunct="1">
              <a:defRPr/>
            </a:pPr>
            <a:r>
              <a:rPr lang="cs-CZ" altLang="cs-CZ"/>
              <a:t>ženy ve fertilním věku HCG paušálně</a:t>
            </a:r>
          </a:p>
          <a:p>
            <a:pPr eaLnBrk="1" hangingPunct="1">
              <a:defRPr/>
            </a:pPr>
            <a:r>
              <a:rPr lang="cs-CZ" altLang="cs-CZ"/>
              <a:t>neoddalovat nutná vyšetření (CT, RTG) priorita vždy matka</a:t>
            </a:r>
          </a:p>
          <a:p>
            <a:pPr eaLnBrk="1" hangingPunct="1">
              <a:defRPr/>
            </a:pPr>
            <a:r>
              <a:rPr lang="cs-CZ" altLang="cs-CZ"/>
              <a:t>na CT nepoužívat stínění – větší kumulace</a:t>
            </a:r>
          </a:p>
          <a:p>
            <a:pPr eaLnBrk="1" hangingPunct="1">
              <a:defRPr/>
            </a:pPr>
            <a:r>
              <a:rPr lang="cs-CZ" altLang="cs-CZ"/>
              <a:t>snaha o stabilizaci matky – dítě si pak pomůže samo</a:t>
            </a:r>
          </a:p>
        </p:txBody>
      </p:sp>
      <p:pic>
        <p:nvPicPr>
          <p:cNvPr id="104452"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DA16CD5-42BF-4BBD-9A40-6126A443F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98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p:txBody>
          <a:bodyPr/>
          <a:lstStyle/>
          <a:p>
            <a:pPr eaLnBrk="1" hangingPunct="1">
              <a:defRPr/>
            </a:pPr>
            <a:r>
              <a:rPr lang="cs-CZ" altLang="cs-CZ"/>
              <a:t>Plod</a:t>
            </a:r>
          </a:p>
        </p:txBody>
      </p:sp>
      <p:sp>
        <p:nvSpPr>
          <p:cNvPr id="824323" name="Rectangle 3"/>
          <p:cNvSpPr>
            <a:spLocks noGrp="1" noChangeArrowheads="1"/>
          </p:cNvSpPr>
          <p:nvPr>
            <p:ph type="body" idx="1"/>
          </p:nvPr>
        </p:nvSpPr>
        <p:spPr/>
        <p:txBody>
          <a:bodyPr/>
          <a:lstStyle/>
          <a:p>
            <a:pPr eaLnBrk="1" hangingPunct="1">
              <a:defRPr/>
            </a:pPr>
            <a:r>
              <a:rPr lang="cs-CZ" altLang="cs-CZ" dirty="0" err="1"/>
              <a:t>Kardiotokografie</a:t>
            </a:r>
            <a:r>
              <a:rPr lang="cs-CZ" altLang="cs-CZ" dirty="0"/>
              <a:t> indikovaně </a:t>
            </a:r>
          </a:p>
          <a:p>
            <a:pPr eaLnBrk="1" hangingPunct="1">
              <a:defRPr/>
            </a:pPr>
            <a:r>
              <a:rPr lang="cs-CZ" altLang="cs-CZ" dirty="0"/>
              <a:t>UTZ plodu</a:t>
            </a:r>
          </a:p>
          <a:p>
            <a:pPr marL="0" indent="0" eaLnBrk="1" hangingPunct="1">
              <a:buFont typeface="Wingdings" panose="05000000000000000000" pitchFamily="2" charset="2"/>
              <a:buNone/>
              <a:defRPr/>
            </a:pPr>
            <a:endParaRPr lang="cs-CZ" altLang="cs-CZ" dirty="0"/>
          </a:p>
          <a:p>
            <a:pPr eaLnBrk="1" hangingPunct="1">
              <a:defRPr/>
            </a:pPr>
            <a:r>
              <a:rPr lang="cs-CZ" altLang="cs-CZ" dirty="0"/>
              <a:t>dlouhodobá res. péče u jinak </a:t>
            </a:r>
            <a:r>
              <a:rPr lang="cs-CZ" altLang="cs-CZ" dirty="0" err="1"/>
              <a:t>infaustního</a:t>
            </a:r>
            <a:r>
              <a:rPr lang="cs-CZ" altLang="cs-CZ" dirty="0"/>
              <a:t> stavu matky z důvodu nezralosti plodu</a:t>
            </a:r>
          </a:p>
        </p:txBody>
      </p:sp>
      <p:pic>
        <p:nvPicPr>
          <p:cNvPr id="105476"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724400"/>
            <a:ext cx="31194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7BA9347F-A2BB-456E-B7D9-960D525AC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8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pPr eaLnBrk="1" hangingPunct="1">
              <a:defRPr/>
            </a:pPr>
            <a:r>
              <a:rPr lang="cs-CZ" altLang="cs-CZ"/>
              <a:t>Ukončení gravidity</a:t>
            </a:r>
          </a:p>
        </p:txBody>
      </p:sp>
      <p:sp>
        <p:nvSpPr>
          <p:cNvPr id="825347" name="Rectangle 3"/>
          <p:cNvSpPr>
            <a:spLocks noGrp="1" noChangeArrowheads="1"/>
          </p:cNvSpPr>
          <p:nvPr>
            <p:ph type="body" idx="1"/>
          </p:nvPr>
        </p:nvSpPr>
        <p:spPr/>
        <p:txBody>
          <a:bodyPr/>
          <a:lstStyle/>
          <a:p>
            <a:pPr eaLnBrk="1" hangingPunct="1">
              <a:defRPr/>
            </a:pPr>
            <a:r>
              <a:rPr lang="cs-CZ" altLang="cs-CZ" dirty="0" err="1"/>
              <a:t>s.c</a:t>
            </a:r>
            <a:r>
              <a:rPr lang="cs-CZ" altLang="cs-CZ" dirty="0"/>
              <a:t>.: životaschopný plod 24+</a:t>
            </a:r>
          </a:p>
          <a:p>
            <a:pPr eaLnBrk="1" hangingPunct="1">
              <a:defRPr/>
            </a:pPr>
            <a:r>
              <a:rPr lang="cs-CZ" altLang="cs-CZ" dirty="0"/>
              <a:t>ruptura dělohy, placenty, abrupce..</a:t>
            </a:r>
          </a:p>
          <a:p>
            <a:pPr eaLnBrk="1" hangingPunct="1">
              <a:defRPr/>
            </a:pPr>
            <a:r>
              <a:rPr lang="cs-CZ" altLang="cs-CZ" dirty="0"/>
              <a:t>nestabilní fraktura pánve, laparotomie</a:t>
            </a:r>
          </a:p>
          <a:p>
            <a:pPr eaLnBrk="1" hangingPunct="1">
              <a:defRPr/>
            </a:pPr>
            <a:endParaRPr lang="cs-CZ" altLang="cs-CZ" dirty="0"/>
          </a:p>
          <a:p>
            <a:pPr eaLnBrk="1" hangingPunct="1">
              <a:defRPr/>
            </a:pPr>
            <a:r>
              <a:rPr lang="cs-CZ" altLang="cs-CZ" dirty="0" err="1"/>
              <a:t>perimortální</a:t>
            </a:r>
            <a:r>
              <a:rPr lang="cs-CZ" altLang="cs-CZ" dirty="0"/>
              <a:t> </a:t>
            </a:r>
            <a:r>
              <a:rPr lang="cs-CZ" altLang="cs-CZ" dirty="0" err="1"/>
              <a:t>s.c</a:t>
            </a:r>
            <a:r>
              <a:rPr lang="cs-CZ" altLang="cs-CZ" dirty="0"/>
              <a:t>.</a:t>
            </a:r>
          </a:p>
          <a:p>
            <a:pPr eaLnBrk="1" hangingPunct="1">
              <a:buFont typeface="Wingdings" panose="05000000000000000000" pitchFamily="2" charset="2"/>
              <a:buNone/>
              <a:defRPr/>
            </a:pPr>
            <a:r>
              <a:rPr lang="cs-CZ" altLang="cs-CZ" dirty="0"/>
              <a:t>zástava srdce, probíhající KPR</a:t>
            </a:r>
          </a:p>
          <a:p>
            <a:pPr eaLnBrk="1" hangingPunct="1">
              <a:buFont typeface="Wingdings" panose="05000000000000000000" pitchFamily="2" charset="2"/>
              <a:buNone/>
              <a:defRPr/>
            </a:pPr>
            <a:r>
              <a:rPr lang="cs-CZ" altLang="cs-CZ" dirty="0"/>
              <a:t>do 4 minut od zástavy</a:t>
            </a:r>
          </a:p>
        </p:txBody>
      </p:sp>
      <p:pic>
        <p:nvPicPr>
          <p:cNvPr id="106500"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EC59F4E-B24F-47D8-AE8D-D70E6C2B89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1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pPr eaLnBrk="1" hangingPunct="1">
              <a:defRPr/>
            </a:pPr>
            <a:r>
              <a:rPr lang="cs-CZ" altLang="cs-CZ" sz="2400" b="1">
                <a:solidFill>
                  <a:srgbClr val="FFFFFF"/>
                </a:solidFill>
              </a:rPr>
              <a:t>vyhláška 297/2012</a:t>
            </a:r>
          </a:p>
        </p:txBody>
      </p:sp>
      <p:sp>
        <p:nvSpPr>
          <p:cNvPr id="1169411" name="Rectangle 3"/>
          <p:cNvSpPr>
            <a:spLocks noGrp="1" noChangeArrowheads="1"/>
          </p:cNvSpPr>
          <p:nvPr>
            <p:ph type="body" idx="1"/>
          </p:nvPr>
        </p:nvSpPr>
        <p:spPr/>
        <p:txBody>
          <a:bodyPr/>
          <a:lstStyle/>
          <a:p>
            <a:pPr eaLnBrk="1" hangingPunct="1">
              <a:lnSpc>
                <a:spcPct val="80000"/>
              </a:lnSpc>
              <a:defRPr/>
            </a:pPr>
            <a:r>
              <a:rPr lang="cs-CZ" altLang="cs-CZ" sz="2000" i="1"/>
              <a:t>Pro potřeby vyplnění Listu se </a:t>
            </a:r>
            <a:r>
              <a:rPr lang="cs-CZ" altLang="cs-CZ" sz="2000" b="1" i="1"/>
              <a:t>mrtvě narozeným dítětem</a:t>
            </a:r>
            <a:r>
              <a:rPr lang="cs-CZ" altLang="cs-CZ" sz="2000" i="1"/>
              <a:t> rozumí plod narozený bez známek života, jehož hmotnost je 500g a více, nelze-li porodní hmotnost určit, narozený po dvacátém druhém dokončeném týdnu těhotenství, a nelze-li délku těhotenství určit, nejméně 25 cm dlouhý, a to od temene hlavy k patě.</a:t>
            </a:r>
            <a:r>
              <a:rPr lang="cs-CZ" altLang="cs-CZ" sz="2000"/>
              <a:t> </a:t>
            </a:r>
          </a:p>
          <a:p>
            <a:pPr eaLnBrk="1" hangingPunct="1">
              <a:lnSpc>
                <a:spcPct val="80000"/>
              </a:lnSpc>
              <a:buFont typeface="Wingdings" panose="05000000000000000000" pitchFamily="2" charset="2"/>
              <a:buNone/>
              <a:defRPr/>
            </a:pPr>
            <a:r>
              <a:rPr lang="cs-CZ" altLang="cs-CZ" sz="2000" i="1">
                <a:solidFill>
                  <a:srgbClr val="FFFFFF"/>
                </a:solidFill>
              </a:rPr>
              <a:t>Při ukončení těhotenství s více plody se posuzuje každý plod zvlášť za použití kriterií uvedených výše.</a:t>
            </a:r>
            <a:r>
              <a:rPr lang="cs-CZ" altLang="cs-CZ" sz="2000"/>
              <a:t> </a:t>
            </a:r>
          </a:p>
          <a:p>
            <a:pPr eaLnBrk="1" hangingPunct="1">
              <a:lnSpc>
                <a:spcPct val="80000"/>
              </a:lnSpc>
              <a:buFont typeface="Wingdings" panose="05000000000000000000" pitchFamily="2" charset="2"/>
              <a:buNone/>
              <a:defRPr/>
            </a:pPr>
            <a:endParaRPr lang="cs-CZ" altLang="cs-CZ" sz="2000"/>
          </a:p>
          <a:p>
            <a:pPr eaLnBrk="1" hangingPunct="1">
              <a:lnSpc>
                <a:spcPct val="80000"/>
              </a:lnSpc>
              <a:defRPr/>
            </a:pPr>
            <a:r>
              <a:rPr lang="cs-CZ" altLang="cs-CZ" sz="2000"/>
              <a:t>Nedostatkem uvedené definice potratu  je, že jakýkoliv UPT považuje za potrat (přitom dle zákona 372/2011 by se o potrat mělo jednat jen tehdy, pokud plod váží méně než 500g)</a:t>
            </a:r>
          </a:p>
          <a:p>
            <a:pPr eaLnBrk="1" hangingPunct="1">
              <a:lnSpc>
                <a:spcPct val="80000"/>
              </a:lnSpc>
              <a:defRPr/>
            </a:pPr>
            <a:r>
              <a:rPr lang="cs-CZ" altLang="cs-CZ" b="1"/>
              <a:t>otázkou však je, zda a pro jaké účely je lze využívat a považovat za platné. </a:t>
            </a:r>
          </a:p>
          <a:p>
            <a:pPr eaLnBrk="1" hangingPunct="1">
              <a:lnSpc>
                <a:spcPct val="80000"/>
              </a:lnSpc>
              <a:buFont typeface="Wingdings" panose="05000000000000000000" pitchFamily="2" charset="2"/>
              <a:buNone/>
              <a:defRPr/>
            </a:pPr>
            <a:endParaRPr lang="cs-CZ" altLang="cs-CZ" b="1"/>
          </a:p>
        </p:txBody>
      </p:sp>
      <p:pic>
        <p:nvPicPr>
          <p:cNvPr id="15364" name="Zvuk 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Zvuk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0D95F4A-075E-454A-A6EA-ACA243927E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idx="4294967295"/>
          </p:nvPr>
        </p:nvSpPr>
        <p:spPr/>
        <p:txBody>
          <a:bodyPr/>
          <a:lstStyle/>
          <a:p>
            <a:pPr eaLnBrk="1" hangingPunct="1">
              <a:defRPr/>
            </a:pPr>
            <a:r>
              <a:rPr lang="cs-CZ"/>
              <a:t>Osnova</a:t>
            </a:r>
          </a:p>
        </p:txBody>
      </p:sp>
      <p:sp>
        <p:nvSpPr>
          <p:cNvPr id="906243" name="Rectangle 3"/>
          <p:cNvSpPr>
            <a:spLocks noGrp="1" noChangeArrowheads="1"/>
          </p:cNvSpPr>
          <p:nvPr>
            <p:ph type="body" idx="4294967295"/>
          </p:nvPr>
        </p:nvSpPr>
        <p:spPr/>
        <p:txBody>
          <a:bodyPr/>
          <a:lstStyle/>
          <a:p>
            <a:pPr eaLnBrk="1" hangingPunct="1">
              <a:defRPr/>
            </a:pPr>
            <a:r>
              <a:rPr lang="cs-CZ" altLang="cs-CZ" dirty="0"/>
              <a:t>právní otázky</a:t>
            </a:r>
          </a:p>
          <a:p>
            <a:pPr eaLnBrk="1" hangingPunct="1">
              <a:defRPr/>
            </a:pPr>
            <a:r>
              <a:rPr lang="cs-CZ" altLang="cs-CZ" dirty="0"/>
              <a:t>mortalita</a:t>
            </a:r>
          </a:p>
          <a:p>
            <a:pPr eaLnBrk="1" hangingPunct="1">
              <a:defRPr/>
            </a:pPr>
            <a:r>
              <a:rPr lang="cs-CZ" altLang="cs-CZ" dirty="0"/>
              <a:t>fyziologické změny v těhotenství</a:t>
            </a:r>
          </a:p>
          <a:p>
            <a:pPr eaLnBrk="1" hangingPunct="1">
              <a:defRPr/>
            </a:pPr>
            <a:r>
              <a:rPr lang="cs-CZ" altLang="cs-CZ" dirty="0"/>
              <a:t>preeklampsie, eklampsie, HELLP </a:t>
            </a:r>
            <a:r>
              <a:rPr lang="cs-CZ" altLang="cs-CZ" dirty="0" err="1"/>
              <a:t>sy</a:t>
            </a:r>
            <a:endParaRPr lang="cs-CZ" altLang="cs-CZ" dirty="0"/>
          </a:p>
          <a:p>
            <a:pPr eaLnBrk="1" hangingPunct="1">
              <a:defRPr/>
            </a:pPr>
            <a:r>
              <a:rPr lang="cs-CZ" altLang="cs-CZ" dirty="0"/>
              <a:t>trauma</a:t>
            </a:r>
          </a:p>
          <a:p>
            <a:pPr eaLnBrk="1" hangingPunct="1">
              <a:defRPr/>
            </a:pPr>
            <a:r>
              <a:rPr lang="cs-CZ" altLang="cs-CZ" sz="4400" dirty="0">
                <a:solidFill>
                  <a:srgbClr val="FFFFFF"/>
                </a:solidFill>
              </a:rPr>
              <a:t>embolie plodovou vodou</a:t>
            </a:r>
          </a:p>
          <a:p>
            <a:pPr eaLnBrk="1" hangingPunct="1">
              <a:defRPr/>
            </a:pPr>
            <a:r>
              <a:rPr lang="cs-CZ" altLang="cs-CZ" dirty="0"/>
              <a:t>PPH</a:t>
            </a:r>
          </a:p>
          <a:p>
            <a:pPr eaLnBrk="1" hangingPunct="1">
              <a:buFont typeface="Wingdings" panose="05000000000000000000" pitchFamily="2" charset="2"/>
              <a:buNone/>
              <a:defRPr/>
            </a:pPr>
            <a:endParaRPr lang="cs-CZ" altLang="cs-CZ" dirty="0"/>
          </a:p>
          <a:p>
            <a:pPr eaLnBrk="1" hangingPunct="1">
              <a:defRPr/>
            </a:pPr>
            <a:endParaRPr lang="cs-CZ" altLang="cs-CZ" dirty="0"/>
          </a:p>
        </p:txBody>
      </p:sp>
      <p:pic>
        <p:nvPicPr>
          <p:cNvPr id="107524"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595BBAC-19C7-4954-8B9B-1F442F9EC0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idx="4294967295"/>
          </p:nvPr>
        </p:nvSpPr>
        <p:spPr/>
        <p:txBody>
          <a:bodyPr/>
          <a:lstStyle/>
          <a:p>
            <a:pPr eaLnBrk="1" hangingPunct="1">
              <a:defRPr/>
            </a:pPr>
            <a:r>
              <a:rPr lang="cs-CZ" sz="4000">
                <a:solidFill>
                  <a:srgbClr val="FF0000"/>
                </a:solidFill>
              </a:rPr>
              <a:t>Embolie plodovou vodou</a:t>
            </a:r>
          </a:p>
        </p:txBody>
      </p:sp>
      <p:sp>
        <p:nvSpPr>
          <p:cNvPr id="858115" name="Rectangle 3"/>
          <p:cNvSpPr>
            <a:spLocks noGrp="1" noChangeArrowheads="1"/>
          </p:cNvSpPr>
          <p:nvPr>
            <p:ph type="body" idx="4294967295"/>
          </p:nvPr>
        </p:nvSpPr>
        <p:spPr>
          <a:xfrm>
            <a:off x="609600" y="1600200"/>
            <a:ext cx="7772400" cy="4953000"/>
          </a:xfrm>
        </p:spPr>
        <p:txBody>
          <a:bodyPr/>
          <a:lstStyle/>
          <a:p>
            <a:pPr eaLnBrk="1" hangingPunct="1">
              <a:lnSpc>
                <a:spcPct val="80000"/>
              </a:lnSpc>
              <a:defRPr/>
            </a:pPr>
            <a:r>
              <a:rPr lang="cs-CZ" altLang="cs-CZ" sz="3600" dirty="0"/>
              <a:t>Nosologická jednotka, kde definitivní potvrzení naší diagnosy  je možné jedině sekčním nálezem krátce po vzniku příhody</a:t>
            </a:r>
          </a:p>
          <a:p>
            <a:pPr eaLnBrk="1" hangingPunct="1">
              <a:lnSpc>
                <a:spcPct val="80000"/>
              </a:lnSpc>
              <a:buFont typeface="Wingdings" panose="05000000000000000000" pitchFamily="2" charset="2"/>
              <a:buNone/>
              <a:defRPr/>
            </a:pPr>
            <a:endParaRPr lang="cs-CZ" altLang="cs-CZ" sz="3600" dirty="0"/>
          </a:p>
          <a:p>
            <a:pPr eaLnBrk="1" hangingPunct="1">
              <a:lnSpc>
                <a:spcPct val="80000"/>
              </a:lnSpc>
              <a:defRPr/>
            </a:pPr>
            <a:r>
              <a:rPr lang="cs-CZ" altLang="cs-CZ" sz="3600" dirty="0"/>
              <a:t>Diagnostika se opírá o kliniku a laboratoř</a:t>
            </a:r>
          </a:p>
          <a:p>
            <a:pPr eaLnBrk="1" hangingPunct="1">
              <a:lnSpc>
                <a:spcPct val="80000"/>
              </a:lnSpc>
              <a:defRPr/>
            </a:pPr>
            <a:endParaRPr lang="cs-CZ" altLang="cs-CZ" sz="3600" dirty="0"/>
          </a:p>
          <a:p>
            <a:pPr eaLnBrk="1" hangingPunct="1">
              <a:lnSpc>
                <a:spcPct val="80000"/>
              </a:lnSpc>
              <a:defRPr/>
            </a:pPr>
            <a:r>
              <a:rPr lang="cs-CZ" altLang="cs-CZ" sz="3600" dirty="0"/>
              <a:t>Incidence 1: 20-80.000 porodů???, nejspíš častější s mírnými </a:t>
            </a:r>
            <a:r>
              <a:rPr lang="cs-CZ" altLang="cs-CZ" sz="3600" dirty="0" err="1"/>
              <a:t>příuznaky</a:t>
            </a:r>
            <a:endParaRPr lang="cs-CZ" altLang="cs-CZ" sz="3600" dirty="0"/>
          </a:p>
          <a:p>
            <a:pPr eaLnBrk="1" hangingPunct="1">
              <a:lnSpc>
                <a:spcPct val="80000"/>
              </a:lnSpc>
              <a:buFont typeface="Wingdings" panose="05000000000000000000" pitchFamily="2" charset="2"/>
              <a:buNone/>
              <a:defRPr/>
            </a:pPr>
            <a:endParaRPr lang="cs-CZ" altLang="cs-CZ" sz="3600" dirty="0"/>
          </a:p>
          <a:p>
            <a:pPr eaLnBrk="1" hangingPunct="1">
              <a:lnSpc>
                <a:spcPct val="80000"/>
              </a:lnSpc>
              <a:defRPr/>
            </a:pPr>
            <a:endParaRPr lang="cs-CZ" altLang="cs-CZ" sz="2800" dirty="0"/>
          </a:p>
          <a:p>
            <a:pPr eaLnBrk="1" hangingPunct="1">
              <a:lnSpc>
                <a:spcPct val="80000"/>
              </a:lnSpc>
              <a:defRPr/>
            </a:pPr>
            <a:endParaRPr lang="cs-CZ" altLang="cs-CZ" sz="2800" dirty="0"/>
          </a:p>
        </p:txBody>
      </p:sp>
      <p:pic>
        <p:nvPicPr>
          <p:cNvPr id="10854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24C6D219-E030-40BE-A745-91070BD34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21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title" idx="4294967295"/>
          </p:nvPr>
        </p:nvSpPr>
        <p:spPr/>
        <p:txBody>
          <a:bodyPr/>
          <a:lstStyle/>
          <a:p>
            <a:pPr eaLnBrk="1" hangingPunct="1">
              <a:defRPr/>
            </a:pPr>
            <a:r>
              <a:rPr lang="cs-CZ" sz="4000">
                <a:solidFill>
                  <a:srgbClr val="FF0000"/>
                </a:solidFill>
              </a:rPr>
              <a:t>Embolie plodovou vodou patofyziologicky</a:t>
            </a:r>
          </a:p>
        </p:txBody>
      </p:sp>
      <p:sp>
        <p:nvSpPr>
          <p:cNvPr id="859139" name="Rectangle 3"/>
          <p:cNvSpPr>
            <a:spLocks noGrp="1" noChangeArrowheads="1"/>
          </p:cNvSpPr>
          <p:nvPr>
            <p:ph type="body" idx="4294967295"/>
          </p:nvPr>
        </p:nvSpPr>
        <p:spPr/>
        <p:txBody>
          <a:bodyPr/>
          <a:lstStyle/>
          <a:p>
            <a:pPr eaLnBrk="1" hangingPunct="1">
              <a:lnSpc>
                <a:spcPct val="80000"/>
              </a:lnSpc>
              <a:defRPr/>
            </a:pPr>
            <a:r>
              <a:rPr lang="cs-CZ" altLang="cs-CZ" sz="2800"/>
              <a:t>Spouštěcí mechanismus:  antigen-protilátkové komplexy a jemné partikule vnikají do oběhu matky </a:t>
            </a:r>
          </a:p>
          <a:p>
            <a:pPr eaLnBrk="1" hangingPunct="1">
              <a:lnSpc>
                <a:spcPct val="80000"/>
              </a:lnSpc>
              <a:buFont typeface="Wingdings" panose="05000000000000000000" pitchFamily="2" charset="2"/>
              <a:buNone/>
              <a:defRPr/>
            </a:pPr>
            <a:r>
              <a:rPr lang="cs-CZ" altLang="cs-CZ" sz="3600" b="1">
                <a:solidFill>
                  <a:srgbClr val="FF0000"/>
                </a:solidFill>
              </a:rPr>
              <a:t>1)</a:t>
            </a:r>
            <a:r>
              <a:rPr lang="cs-CZ" altLang="cs-CZ" sz="2800"/>
              <a:t> aktivují koagulační kaskádu intravasálně se vznikem mikrotrombů v celém cévním řečišti s maximem v plicních kapilárách, kde se objevují  při prvním průtoku</a:t>
            </a:r>
          </a:p>
          <a:p>
            <a:pPr eaLnBrk="1" hangingPunct="1">
              <a:lnSpc>
                <a:spcPct val="80000"/>
              </a:lnSpc>
              <a:defRPr/>
            </a:pPr>
            <a:r>
              <a:rPr lang="cs-CZ" altLang="cs-CZ" sz="2800"/>
              <a:t>Tím dochází ke konsumpci plazmatických  koagulačních faktorů a trombocytů</a:t>
            </a:r>
          </a:p>
          <a:p>
            <a:pPr eaLnBrk="1" hangingPunct="1">
              <a:lnSpc>
                <a:spcPct val="80000"/>
              </a:lnSpc>
              <a:defRPr/>
            </a:pPr>
            <a:r>
              <a:rPr lang="cs-CZ" altLang="cs-CZ" sz="2800"/>
              <a:t>Výsledkem je snížení koagulační aktivity celé krve a vznik krvácivých projevů</a:t>
            </a:r>
          </a:p>
          <a:p>
            <a:pPr eaLnBrk="1" hangingPunct="1">
              <a:lnSpc>
                <a:spcPct val="80000"/>
              </a:lnSpc>
              <a:defRPr/>
            </a:pPr>
            <a:r>
              <a:rPr lang="cs-CZ" altLang="cs-CZ" sz="2800"/>
              <a:t>MODS a MOF z multifaktoriálních příčin</a:t>
            </a:r>
          </a:p>
          <a:p>
            <a:pPr eaLnBrk="1" hangingPunct="1">
              <a:lnSpc>
                <a:spcPct val="80000"/>
              </a:lnSpc>
              <a:defRPr/>
            </a:pPr>
            <a:endParaRPr lang="cs-CZ" altLang="cs-CZ" sz="2800"/>
          </a:p>
          <a:p>
            <a:pPr eaLnBrk="1" hangingPunct="1">
              <a:lnSpc>
                <a:spcPct val="80000"/>
              </a:lnSpc>
              <a:defRPr/>
            </a:pPr>
            <a:endParaRPr lang="cs-CZ" altLang="cs-CZ" sz="2800"/>
          </a:p>
          <a:p>
            <a:pPr eaLnBrk="1" hangingPunct="1">
              <a:lnSpc>
                <a:spcPct val="80000"/>
              </a:lnSpc>
              <a:defRPr/>
            </a:pPr>
            <a:endParaRPr lang="cs-CZ" altLang="cs-CZ" sz="2800"/>
          </a:p>
        </p:txBody>
      </p:sp>
      <p:pic>
        <p:nvPicPr>
          <p:cNvPr id="109572"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E12D78D-71B9-4C46-A309-A160C1753D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91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idx="4294967295"/>
          </p:nvPr>
        </p:nvSpPr>
        <p:spPr/>
        <p:txBody>
          <a:bodyPr/>
          <a:lstStyle/>
          <a:p>
            <a:pPr eaLnBrk="1" hangingPunct="1">
              <a:defRPr/>
            </a:pPr>
            <a:r>
              <a:rPr lang="cs-CZ" sz="4000">
                <a:solidFill>
                  <a:srgbClr val="FF0000"/>
                </a:solidFill>
              </a:rPr>
              <a:t>Embolie plodovou vodou patofyziologicky</a:t>
            </a:r>
          </a:p>
        </p:txBody>
      </p:sp>
      <p:sp>
        <p:nvSpPr>
          <p:cNvPr id="860163" name="Rectangle 3"/>
          <p:cNvSpPr>
            <a:spLocks noGrp="1" noChangeArrowheads="1"/>
          </p:cNvSpPr>
          <p:nvPr>
            <p:ph type="body" idx="4294967295"/>
          </p:nvPr>
        </p:nvSpPr>
        <p:spPr/>
        <p:txBody>
          <a:bodyPr/>
          <a:lstStyle/>
          <a:p>
            <a:pPr eaLnBrk="1" hangingPunct="1">
              <a:lnSpc>
                <a:spcPct val="90000"/>
              </a:lnSpc>
              <a:buFont typeface="Wingdings" panose="05000000000000000000" pitchFamily="2" charset="2"/>
              <a:buNone/>
              <a:defRPr/>
            </a:pPr>
            <a:r>
              <a:rPr lang="cs-CZ" altLang="cs-CZ" sz="2800">
                <a:solidFill>
                  <a:srgbClr val="FF0000"/>
                </a:solidFill>
              </a:rPr>
              <a:t>2</a:t>
            </a:r>
            <a:r>
              <a:rPr lang="cs-CZ" altLang="cs-CZ" sz="4000" b="1">
                <a:solidFill>
                  <a:srgbClr val="FF0000"/>
                </a:solidFill>
              </a:rPr>
              <a:t>) Anafylaktoidní těhotenský syndrom</a:t>
            </a:r>
          </a:p>
          <a:p>
            <a:pPr eaLnBrk="1" hangingPunct="1">
              <a:lnSpc>
                <a:spcPct val="90000"/>
              </a:lnSpc>
              <a:defRPr/>
            </a:pPr>
            <a:r>
              <a:rPr lang="cs-CZ" altLang="cs-CZ" sz="2800"/>
              <a:t>dochází k uvolnění histaminu a dalších mediátorů přímou degranulací mastocytů bez účasti IgE, tj. bez tvorby imunokomplexů. </a:t>
            </a:r>
          </a:p>
          <a:p>
            <a:pPr eaLnBrk="1" hangingPunct="1">
              <a:lnSpc>
                <a:spcPct val="90000"/>
              </a:lnSpc>
              <a:defRPr/>
            </a:pPr>
            <a:r>
              <a:rPr lang="cs-CZ" altLang="cs-CZ" sz="2800"/>
              <a:t>Vyplavení histaminu a ostatních mediátorů zánětu (leukotrienů, prostaglandinů, tryptázy) vyvolá systémovou reakci různé intenzity, které vedle kožních projevů dominuje bronchokonstrikce, vasodilatace, porucha kapilární permeability a edémy. </a:t>
            </a:r>
          </a:p>
          <a:p>
            <a:pPr eaLnBrk="1" hangingPunct="1">
              <a:lnSpc>
                <a:spcPct val="90000"/>
              </a:lnSpc>
              <a:defRPr/>
            </a:pPr>
            <a:endParaRPr lang="cs-CZ" altLang="cs-CZ" sz="2800"/>
          </a:p>
          <a:p>
            <a:pPr eaLnBrk="1" hangingPunct="1">
              <a:lnSpc>
                <a:spcPct val="90000"/>
              </a:lnSpc>
              <a:defRPr/>
            </a:pPr>
            <a:endParaRPr lang="cs-CZ" altLang="cs-CZ" sz="2800"/>
          </a:p>
          <a:p>
            <a:pPr eaLnBrk="1" hangingPunct="1">
              <a:lnSpc>
                <a:spcPct val="90000"/>
              </a:lnSpc>
              <a:buFont typeface="Wingdings" panose="05000000000000000000" pitchFamily="2" charset="2"/>
              <a:buNone/>
              <a:defRPr/>
            </a:pPr>
            <a:endParaRPr lang="cs-CZ" altLang="cs-CZ" sz="2800">
              <a:solidFill>
                <a:srgbClr val="FF0000"/>
              </a:solidFill>
            </a:endParaRPr>
          </a:p>
        </p:txBody>
      </p:sp>
      <p:pic>
        <p:nvPicPr>
          <p:cNvPr id="110596"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ABF1890-B285-4F98-BFA4-2B1AC60474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7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ChangeArrowheads="1"/>
          </p:cNvSpPr>
          <p:nvPr>
            <p:ph type="title" idx="4294967295"/>
          </p:nvPr>
        </p:nvSpPr>
        <p:spPr/>
        <p:txBody>
          <a:bodyPr/>
          <a:lstStyle/>
          <a:p>
            <a:pPr eaLnBrk="1" hangingPunct="1">
              <a:defRPr/>
            </a:pPr>
            <a:r>
              <a:rPr lang="cs-CZ" altLang="cs-CZ" sz="4000"/>
              <a:t>Kolaps, šokový stav, kardiální selhání</a:t>
            </a:r>
          </a:p>
        </p:txBody>
      </p:sp>
      <p:sp>
        <p:nvSpPr>
          <p:cNvPr id="861187" name="Rectangle 3"/>
          <p:cNvSpPr>
            <a:spLocks noGrp="1" noChangeArrowheads="1"/>
          </p:cNvSpPr>
          <p:nvPr>
            <p:ph type="body" idx="4294967295"/>
          </p:nvPr>
        </p:nvSpPr>
        <p:spPr/>
        <p:txBody>
          <a:bodyPr/>
          <a:lstStyle/>
          <a:p>
            <a:pPr eaLnBrk="1" hangingPunct="1">
              <a:defRPr/>
            </a:pPr>
            <a:r>
              <a:rPr lang="cs-CZ" altLang="cs-CZ" dirty="0"/>
              <a:t>často pod obrazem asystolie</a:t>
            </a:r>
          </a:p>
          <a:p>
            <a:pPr eaLnBrk="1" hangingPunct="1">
              <a:defRPr/>
            </a:pPr>
            <a:r>
              <a:rPr lang="cs-CZ" altLang="cs-CZ" dirty="0"/>
              <a:t>následně </a:t>
            </a:r>
            <a:r>
              <a:rPr lang="cs-CZ" altLang="cs-CZ" dirty="0" err="1"/>
              <a:t>bizardní</a:t>
            </a:r>
            <a:r>
              <a:rPr lang="cs-CZ" altLang="cs-CZ" dirty="0"/>
              <a:t> poruchy </a:t>
            </a:r>
            <a:r>
              <a:rPr lang="cs-CZ" altLang="cs-CZ" dirty="0" err="1"/>
              <a:t>srd</a:t>
            </a:r>
            <a:r>
              <a:rPr lang="cs-CZ" altLang="cs-CZ" dirty="0"/>
              <a:t>. rytmu, </a:t>
            </a:r>
            <a:r>
              <a:rPr lang="cs-CZ" altLang="cs-CZ" dirty="0" err="1"/>
              <a:t>fi</a:t>
            </a:r>
            <a:r>
              <a:rPr lang="cs-CZ" altLang="cs-CZ" dirty="0"/>
              <a:t> komor</a:t>
            </a:r>
          </a:p>
          <a:p>
            <a:pPr eaLnBrk="1" hangingPunct="1">
              <a:defRPr/>
            </a:pPr>
            <a:r>
              <a:rPr lang="cs-CZ" altLang="cs-CZ" dirty="0"/>
              <a:t>velmi obtížně </a:t>
            </a:r>
            <a:r>
              <a:rPr lang="cs-CZ" altLang="cs-CZ" dirty="0" err="1"/>
              <a:t>zresuscitovatelné</a:t>
            </a:r>
            <a:endParaRPr lang="cs-CZ" altLang="cs-CZ" dirty="0"/>
          </a:p>
          <a:p>
            <a:pPr eaLnBrk="1" hangingPunct="1">
              <a:defRPr/>
            </a:pPr>
            <a:r>
              <a:rPr lang="cs-CZ" altLang="cs-CZ" dirty="0"/>
              <a:t>KPR i desítky minut</a:t>
            </a:r>
          </a:p>
          <a:p>
            <a:pPr eaLnBrk="1" hangingPunct="1">
              <a:defRPr/>
            </a:pPr>
            <a:endParaRPr lang="cs-CZ" altLang="cs-CZ" dirty="0"/>
          </a:p>
          <a:p>
            <a:pPr eaLnBrk="1" hangingPunct="1">
              <a:defRPr/>
            </a:pPr>
            <a:r>
              <a:rPr lang="cs-CZ" altLang="cs-CZ" dirty="0"/>
              <a:t>Pokud před nebo v průběhu porodu - </a:t>
            </a:r>
            <a:r>
              <a:rPr lang="cs-CZ" altLang="cs-CZ" dirty="0" err="1"/>
              <a:t>viabilita</a:t>
            </a:r>
            <a:r>
              <a:rPr lang="cs-CZ" altLang="cs-CZ" dirty="0"/>
              <a:t> plodu?????</a:t>
            </a:r>
          </a:p>
          <a:p>
            <a:pPr eaLnBrk="1" hangingPunct="1">
              <a:defRPr/>
            </a:pPr>
            <a:endParaRPr lang="cs-CZ" altLang="cs-CZ" dirty="0"/>
          </a:p>
        </p:txBody>
      </p:sp>
      <p:pic>
        <p:nvPicPr>
          <p:cNvPr id="111620"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D35FE03-8866-4C29-836E-A1160D642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3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ChangeArrowheads="1"/>
          </p:cNvSpPr>
          <p:nvPr>
            <p:ph type="title" idx="4294967295"/>
          </p:nvPr>
        </p:nvSpPr>
        <p:spPr/>
        <p:txBody>
          <a:bodyPr/>
          <a:lstStyle/>
          <a:p>
            <a:pPr eaLnBrk="1" hangingPunct="1">
              <a:defRPr/>
            </a:pPr>
            <a:r>
              <a:rPr lang="cs-CZ" dirty="0"/>
              <a:t>Selhání plic (ALI) po embolii plodovou vodou</a:t>
            </a:r>
          </a:p>
        </p:txBody>
      </p:sp>
      <p:sp>
        <p:nvSpPr>
          <p:cNvPr id="862211" name="Rectangle 3"/>
          <p:cNvSpPr>
            <a:spLocks noGrp="1" noChangeArrowheads="1"/>
          </p:cNvSpPr>
          <p:nvPr>
            <p:ph type="body" sz="half" idx="4294967295"/>
          </p:nvPr>
        </p:nvSpPr>
        <p:spPr>
          <a:xfrm>
            <a:off x="457200" y="1600200"/>
            <a:ext cx="8229600" cy="2189163"/>
          </a:xfrm>
        </p:spPr>
        <p:txBody>
          <a:bodyPr/>
          <a:lstStyle/>
          <a:p>
            <a:pPr eaLnBrk="1" hangingPunct="1">
              <a:defRPr/>
            </a:pPr>
            <a:r>
              <a:rPr lang="cs-CZ" altLang="cs-CZ" sz="2800"/>
              <a:t>Nejvíce postižený orgán při vzniku mikrotrombů</a:t>
            </a:r>
          </a:p>
          <a:p>
            <a:pPr eaLnBrk="1" hangingPunct="1">
              <a:defRPr/>
            </a:pPr>
            <a:r>
              <a:rPr lang="cs-CZ" altLang="cs-CZ" sz="2800"/>
              <a:t>TRALI v souvislosti s podáním velkého množství  transfusních přípravků</a:t>
            </a:r>
          </a:p>
        </p:txBody>
      </p:sp>
      <p:sp>
        <p:nvSpPr>
          <p:cNvPr id="862212" name="Rectangle 4"/>
          <p:cNvSpPr>
            <a:spLocks noGrp="1" noChangeArrowheads="1"/>
          </p:cNvSpPr>
          <p:nvPr>
            <p:ph sz="half" idx="4294967295"/>
          </p:nvPr>
        </p:nvSpPr>
        <p:spPr>
          <a:xfrm>
            <a:off x="323850" y="3573463"/>
            <a:ext cx="8229600" cy="2736850"/>
          </a:xfrm>
        </p:spPr>
        <p:txBody>
          <a:bodyPr/>
          <a:lstStyle/>
          <a:p>
            <a:pPr eaLnBrk="1" hangingPunct="1">
              <a:buFont typeface="Wingdings" panose="05000000000000000000" pitchFamily="2" charset="2"/>
              <a:buNone/>
              <a:defRPr/>
            </a:pPr>
            <a:r>
              <a:rPr lang="cs-CZ" altLang="cs-CZ" sz="4400" b="1" dirty="0">
                <a:solidFill>
                  <a:schemeClr val="tx2"/>
                </a:solidFill>
              </a:rPr>
              <a:t>   Selhání ledvin (ARI) po embolii plodovou vodou</a:t>
            </a:r>
            <a:endParaRPr lang="cs-CZ" altLang="cs-CZ" sz="2800" dirty="0">
              <a:solidFill>
                <a:schemeClr val="tx2"/>
              </a:solidFill>
            </a:endParaRPr>
          </a:p>
          <a:p>
            <a:pPr eaLnBrk="1" hangingPunct="1">
              <a:defRPr/>
            </a:pPr>
            <a:r>
              <a:rPr lang="cs-CZ" altLang="cs-CZ" sz="2800" dirty="0"/>
              <a:t>Poškození glomerulů při pozdní </a:t>
            </a:r>
            <a:r>
              <a:rPr lang="cs-CZ" altLang="cs-CZ" sz="2800" dirty="0" err="1"/>
              <a:t>gestóze</a:t>
            </a:r>
            <a:endParaRPr lang="cs-CZ" altLang="cs-CZ" sz="2800" dirty="0"/>
          </a:p>
          <a:p>
            <a:pPr eaLnBrk="1" hangingPunct="1">
              <a:defRPr/>
            </a:pPr>
            <a:r>
              <a:rPr lang="cs-CZ" altLang="cs-CZ" sz="2800" dirty="0"/>
              <a:t>Hypovolemie při šokovém stavu</a:t>
            </a:r>
          </a:p>
          <a:p>
            <a:pPr eaLnBrk="1" hangingPunct="1">
              <a:defRPr/>
            </a:pPr>
            <a:r>
              <a:rPr lang="cs-CZ" altLang="cs-CZ" sz="2800" dirty="0"/>
              <a:t>Intravazální koagulace v kůře ledviny</a:t>
            </a:r>
          </a:p>
        </p:txBody>
      </p:sp>
      <p:pic>
        <p:nvPicPr>
          <p:cNvPr id="112645"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6455FC5B-831E-4D74-A90A-7078C41B7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5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idx="4294967295"/>
          </p:nvPr>
        </p:nvSpPr>
        <p:spPr/>
        <p:txBody>
          <a:bodyPr/>
          <a:lstStyle/>
          <a:p>
            <a:pPr eaLnBrk="1" hangingPunct="1">
              <a:defRPr/>
            </a:pPr>
            <a:r>
              <a:rPr lang="cs-CZ" altLang="cs-CZ" sz="4000"/>
              <a:t>Embolie plodovou vodou – klinika  </a:t>
            </a:r>
          </a:p>
        </p:txBody>
      </p:sp>
      <p:sp>
        <p:nvSpPr>
          <p:cNvPr id="863235" name="Rectangle 3"/>
          <p:cNvSpPr>
            <a:spLocks noGrp="1" noChangeArrowheads="1"/>
          </p:cNvSpPr>
          <p:nvPr>
            <p:ph type="body" idx="4294967295"/>
          </p:nvPr>
        </p:nvSpPr>
        <p:spPr/>
        <p:txBody>
          <a:bodyPr/>
          <a:lstStyle/>
          <a:p>
            <a:pPr eaLnBrk="1" hangingPunct="1">
              <a:defRPr/>
            </a:pPr>
            <a:r>
              <a:rPr lang="cs-CZ" altLang="cs-CZ" dirty="0"/>
              <a:t>Neklid</a:t>
            </a:r>
          </a:p>
          <a:p>
            <a:pPr eaLnBrk="1" hangingPunct="1">
              <a:defRPr/>
            </a:pPr>
            <a:r>
              <a:rPr lang="cs-CZ" altLang="cs-CZ" dirty="0"/>
              <a:t>Náhle se rozvíjející dušnost většinou s bolestí na hrudi</a:t>
            </a:r>
          </a:p>
          <a:p>
            <a:pPr eaLnBrk="1" hangingPunct="1">
              <a:defRPr/>
            </a:pPr>
            <a:r>
              <a:rPr lang="cs-CZ" altLang="cs-CZ" dirty="0"/>
              <a:t>Kardiální selhání + oběhové selhání</a:t>
            </a:r>
          </a:p>
          <a:p>
            <a:pPr marL="0" indent="0" eaLnBrk="1" hangingPunct="1">
              <a:buFont typeface="Wingdings" panose="05000000000000000000" pitchFamily="2" charset="2"/>
              <a:buNone/>
              <a:defRPr/>
            </a:pPr>
            <a:r>
              <a:rPr lang="cs-CZ" altLang="cs-CZ" dirty="0"/>
              <a:t>Pokud rodička přežije</a:t>
            </a:r>
          </a:p>
          <a:p>
            <a:pPr eaLnBrk="1" hangingPunct="1">
              <a:defRPr/>
            </a:pPr>
            <a:r>
              <a:rPr lang="cs-CZ" altLang="cs-CZ" dirty="0"/>
              <a:t>Velice rychle krvácivé projevy</a:t>
            </a:r>
          </a:p>
          <a:p>
            <a:pPr eaLnBrk="1" hangingPunct="1">
              <a:defRPr/>
            </a:pPr>
            <a:r>
              <a:rPr lang="cs-CZ" altLang="cs-CZ" dirty="0"/>
              <a:t>renální selhání</a:t>
            </a:r>
          </a:p>
          <a:p>
            <a:pPr eaLnBrk="1" hangingPunct="1">
              <a:defRPr/>
            </a:pPr>
            <a:r>
              <a:rPr lang="cs-CZ" altLang="cs-CZ" dirty="0"/>
              <a:t>…stav je nutno řešit resuscitační péčí</a:t>
            </a:r>
          </a:p>
          <a:p>
            <a:pPr eaLnBrk="1" hangingPunct="1">
              <a:defRPr/>
            </a:pPr>
            <a:endParaRPr lang="cs-CZ" altLang="cs-CZ" dirty="0"/>
          </a:p>
          <a:p>
            <a:pPr eaLnBrk="1" hangingPunct="1">
              <a:buFont typeface="Wingdings" panose="05000000000000000000" pitchFamily="2" charset="2"/>
              <a:buNone/>
              <a:defRPr/>
            </a:pPr>
            <a:endParaRPr lang="cs-CZ" altLang="cs-CZ" dirty="0"/>
          </a:p>
          <a:p>
            <a:pPr eaLnBrk="1" hangingPunct="1">
              <a:defRPr/>
            </a:pPr>
            <a:endParaRPr lang="cs-CZ" altLang="cs-CZ" dirty="0"/>
          </a:p>
        </p:txBody>
      </p:sp>
      <p:pic>
        <p:nvPicPr>
          <p:cNvPr id="11366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C4E1569-4514-49B3-A25B-F3E1E74611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86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ChangeArrowheads="1"/>
          </p:cNvSpPr>
          <p:nvPr>
            <p:ph type="title" idx="4294967295"/>
          </p:nvPr>
        </p:nvSpPr>
        <p:spPr/>
        <p:txBody>
          <a:bodyPr/>
          <a:lstStyle/>
          <a:p>
            <a:pPr eaLnBrk="1" hangingPunct="1">
              <a:defRPr/>
            </a:pPr>
            <a:r>
              <a:rPr lang="cs-CZ" sz="4000"/>
              <a:t>Embolie plodovou vodou - laboratoř</a:t>
            </a:r>
          </a:p>
        </p:txBody>
      </p:sp>
      <p:sp>
        <p:nvSpPr>
          <p:cNvPr id="864259" name="Rectangle 3"/>
          <p:cNvSpPr>
            <a:spLocks noGrp="1" noChangeArrowheads="1"/>
          </p:cNvSpPr>
          <p:nvPr>
            <p:ph type="body" idx="4294967295"/>
          </p:nvPr>
        </p:nvSpPr>
        <p:spPr/>
        <p:txBody>
          <a:bodyPr/>
          <a:lstStyle/>
          <a:p>
            <a:pPr eaLnBrk="1" hangingPunct="1">
              <a:defRPr/>
            </a:pPr>
            <a:r>
              <a:rPr lang="cs-CZ" altLang="cs-CZ"/>
              <a:t>Prodloužené koagulační časy</a:t>
            </a:r>
          </a:p>
          <a:p>
            <a:pPr eaLnBrk="1" hangingPunct="1">
              <a:defRPr/>
            </a:pPr>
            <a:r>
              <a:rPr lang="cs-CZ" altLang="cs-CZ"/>
              <a:t>Pokles trombo</a:t>
            </a:r>
          </a:p>
          <a:p>
            <a:pPr eaLnBrk="1" hangingPunct="1">
              <a:defRPr/>
            </a:pPr>
            <a:r>
              <a:rPr lang="cs-CZ" altLang="cs-CZ" sz="4800" b="1"/>
              <a:t>Fibrinogen pod 0.5</a:t>
            </a:r>
          </a:p>
          <a:p>
            <a:pPr eaLnBrk="1" hangingPunct="1">
              <a:defRPr/>
            </a:pPr>
            <a:endParaRPr lang="cs-CZ" altLang="cs-CZ"/>
          </a:p>
          <a:p>
            <a:pPr eaLnBrk="1" hangingPunct="1">
              <a:defRPr/>
            </a:pPr>
            <a:endParaRPr lang="cs-CZ" altLang="cs-CZ"/>
          </a:p>
          <a:p>
            <a:pPr eaLnBrk="1" hangingPunct="1">
              <a:defRPr/>
            </a:pPr>
            <a:r>
              <a:rPr lang="cs-CZ" altLang="cs-CZ"/>
              <a:t>Rozvoj krvácení vede k poklesu Hb, ery</a:t>
            </a:r>
          </a:p>
          <a:p>
            <a:pPr eaLnBrk="1" hangingPunct="1">
              <a:defRPr/>
            </a:pPr>
            <a:endParaRPr lang="cs-CZ" altLang="cs-CZ"/>
          </a:p>
          <a:p>
            <a:pPr eaLnBrk="1" hangingPunct="1">
              <a:defRPr/>
            </a:pPr>
            <a:endParaRPr lang="cs-CZ" altLang="cs-CZ" sz="4800" b="1"/>
          </a:p>
        </p:txBody>
      </p:sp>
      <p:pic>
        <p:nvPicPr>
          <p:cNvPr id="114692"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BEC677E-0046-42B8-BD10-57449344DD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92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idx="4294967295"/>
          </p:nvPr>
        </p:nvSpPr>
        <p:spPr/>
        <p:txBody>
          <a:bodyPr/>
          <a:lstStyle/>
          <a:p>
            <a:pPr eaLnBrk="1" hangingPunct="1">
              <a:defRPr/>
            </a:pPr>
            <a:r>
              <a:rPr lang="cs-CZ" altLang="cs-CZ" b="1" dirty="0"/>
              <a:t>Léčba</a:t>
            </a:r>
          </a:p>
        </p:txBody>
      </p:sp>
      <p:sp>
        <p:nvSpPr>
          <p:cNvPr id="865283" name="Rectangle 3"/>
          <p:cNvSpPr>
            <a:spLocks noGrp="1" noChangeArrowheads="1"/>
          </p:cNvSpPr>
          <p:nvPr>
            <p:ph type="body" idx="4294967295"/>
          </p:nvPr>
        </p:nvSpPr>
        <p:spPr/>
        <p:txBody>
          <a:bodyPr/>
          <a:lstStyle/>
          <a:p>
            <a:pPr eaLnBrk="1" hangingPunct="1">
              <a:defRPr/>
            </a:pPr>
            <a:r>
              <a:rPr lang="cs-CZ" altLang="cs-CZ" dirty="0"/>
              <a:t>KPR v trvání desítek minut</a:t>
            </a:r>
          </a:p>
          <a:p>
            <a:pPr eaLnBrk="1" hangingPunct="1">
              <a:defRPr/>
            </a:pPr>
            <a:r>
              <a:rPr lang="cs-CZ" altLang="cs-CZ" dirty="0"/>
              <a:t>Okamžité ukončení těhotenství za KPR</a:t>
            </a:r>
          </a:p>
          <a:p>
            <a:pPr eaLnBrk="1" hangingPunct="1">
              <a:defRPr/>
            </a:pPr>
            <a:r>
              <a:rPr lang="cs-CZ" altLang="cs-CZ" dirty="0"/>
              <a:t>Léčba krvácení dle doporučení</a:t>
            </a:r>
          </a:p>
          <a:p>
            <a:pPr eaLnBrk="1" hangingPunct="1">
              <a:defRPr/>
            </a:pPr>
            <a:r>
              <a:rPr lang="cs-CZ" altLang="cs-CZ" dirty="0"/>
              <a:t>Dlouhodobá resuscitační péče s orgánovou náhradou nebo podporou, ale s velmi nejasnou prognózou</a:t>
            </a:r>
          </a:p>
        </p:txBody>
      </p:sp>
      <p:pic>
        <p:nvPicPr>
          <p:cNvPr id="115716"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C78ACA9-1E2E-4090-931F-FF022B47C3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8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idx="4294967295"/>
          </p:nvPr>
        </p:nvSpPr>
        <p:spPr/>
        <p:txBody>
          <a:bodyPr/>
          <a:lstStyle/>
          <a:p>
            <a:pPr eaLnBrk="1" hangingPunct="1">
              <a:defRPr/>
            </a:pPr>
            <a:r>
              <a:rPr lang="cs-CZ"/>
              <a:t>Osnova</a:t>
            </a:r>
          </a:p>
        </p:txBody>
      </p:sp>
      <p:sp>
        <p:nvSpPr>
          <p:cNvPr id="907267" name="Rectangle 3"/>
          <p:cNvSpPr>
            <a:spLocks noGrp="1" noChangeArrowheads="1"/>
          </p:cNvSpPr>
          <p:nvPr>
            <p:ph type="body" idx="4294967295"/>
          </p:nvPr>
        </p:nvSpPr>
        <p:spPr/>
        <p:txBody>
          <a:bodyPr/>
          <a:lstStyle/>
          <a:p>
            <a:pPr eaLnBrk="1" hangingPunct="1">
              <a:defRPr/>
            </a:pPr>
            <a:r>
              <a:rPr lang="cs-CZ" altLang="cs-CZ" dirty="0"/>
              <a:t>právní otázky</a:t>
            </a:r>
          </a:p>
          <a:p>
            <a:pPr eaLnBrk="1" hangingPunct="1">
              <a:defRPr/>
            </a:pPr>
            <a:r>
              <a:rPr lang="cs-CZ" altLang="cs-CZ" dirty="0"/>
              <a:t>mortalita</a:t>
            </a:r>
          </a:p>
          <a:p>
            <a:pPr eaLnBrk="1" hangingPunct="1">
              <a:defRPr/>
            </a:pPr>
            <a:r>
              <a:rPr lang="cs-CZ" altLang="cs-CZ" dirty="0"/>
              <a:t>fyziologické změny v těhotenství</a:t>
            </a:r>
          </a:p>
          <a:p>
            <a:pPr eaLnBrk="1" hangingPunct="1">
              <a:defRPr/>
            </a:pPr>
            <a:r>
              <a:rPr lang="cs-CZ" altLang="cs-CZ" dirty="0"/>
              <a:t>preeklampsie, eklampsie, HELLP </a:t>
            </a:r>
            <a:r>
              <a:rPr lang="cs-CZ" altLang="cs-CZ" dirty="0" err="1"/>
              <a:t>sy</a:t>
            </a:r>
            <a:endParaRPr lang="cs-CZ" altLang="cs-CZ" dirty="0"/>
          </a:p>
          <a:p>
            <a:pPr eaLnBrk="1" hangingPunct="1">
              <a:defRPr/>
            </a:pPr>
            <a:r>
              <a:rPr lang="cs-CZ" altLang="cs-CZ" dirty="0"/>
              <a:t>embolie plodovou vodou</a:t>
            </a:r>
          </a:p>
          <a:p>
            <a:pPr eaLnBrk="1" hangingPunct="1">
              <a:defRPr/>
            </a:pPr>
            <a:r>
              <a:rPr lang="cs-CZ" altLang="cs-CZ" sz="4800" dirty="0">
                <a:solidFill>
                  <a:srgbClr val="FFFFFF"/>
                </a:solidFill>
              </a:rPr>
              <a:t>PPH</a:t>
            </a:r>
          </a:p>
          <a:p>
            <a:pPr eaLnBrk="1" hangingPunct="1">
              <a:buFont typeface="Wingdings" panose="05000000000000000000" pitchFamily="2" charset="2"/>
              <a:buNone/>
              <a:defRPr/>
            </a:pPr>
            <a:endParaRPr lang="cs-CZ" altLang="cs-CZ" sz="4800" dirty="0">
              <a:solidFill>
                <a:srgbClr val="FFFFFF"/>
              </a:solidFill>
            </a:endParaRPr>
          </a:p>
          <a:p>
            <a:pPr eaLnBrk="1" hangingPunct="1">
              <a:defRPr/>
            </a:pPr>
            <a:endParaRPr lang="cs-CZ" altLang="cs-CZ" dirty="0"/>
          </a:p>
        </p:txBody>
      </p:sp>
      <p:pic>
        <p:nvPicPr>
          <p:cNvPr id="116740"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D200FB2-26AE-4200-B308-C567B8212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0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prsky">
  <a:themeElements>
    <a:clrScheme name="Paprsky 14">
      <a:dk1>
        <a:srgbClr val="292929"/>
      </a:dk1>
      <a:lt1>
        <a:srgbClr val="A5BDAC"/>
      </a:lt1>
      <a:dk2>
        <a:srgbClr val="FF505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fontScheme name="Paprsky">
      <a:majorFont>
        <a:latin typeface="Calibri"/>
        <a:ea typeface=""/>
        <a:cs typeface="Arial"/>
      </a:majorFont>
      <a:minorFont>
        <a:latin typeface="Calibri"/>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prsk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Paprsk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Paprsk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Paprsk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Paprsk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Paprsk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Paprsk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Paprsky 10">
        <a:dk1>
          <a:srgbClr val="96B29E"/>
        </a:dk1>
        <a:lt1>
          <a:srgbClr val="FFFFFF"/>
        </a:lt1>
        <a:dk2>
          <a:srgbClr val="A5BDAC"/>
        </a:dk2>
        <a:lt2>
          <a:srgbClr val="CC3300"/>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11">
        <a:dk1>
          <a:srgbClr val="666699"/>
        </a:dk1>
        <a:lt1>
          <a:srgbClr val="A5BDAC"/>
        </a:lt1>
        <a:dk2>
          <a:srgbClr val="CC3300"/>
        </a:dk2>
        <a:lt2>
          <a:srgbClr val="96B29E"/>
        </a:lt2>
        <a:accent1>
          <a:srgbClr val="4E8880"/>
        </a:accent1>
        <a:accent2>
          <a:srgbClr val="2F71B9"/>
        </a:accent2>
        <a:accent3>
          <a:srgbClr val="CFDBD2"/>
        </a:accent3>
        <a:accent4>
          <a:srgbClr val="565682"/>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2">
        <a:dk1>
          <a:srgbClr val="292929"/>
        </a:dk1>
        <a:lt1>
          <a:srgbClr val="A5BDAC"/>
        </a:lt1>
        <a:dk2>
          <a:srgbClr val="CC330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3">
        <a:dk1>
          <a:srgbClr val="292929"/>
        </a:dk1>
        <a:lt1>
          <a:srgbClr val="A5BDAC"/>
        </a:lt1>
        <a:dk2>
          <a:srgbClr val="80000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4">
        <a:dk1>
          <a:srgbClr val="292929"/>
        </a:dk1>
        <a:lt1>
          <a:srgbClr val="A5BDAC"/>
        </a:lt1>
        <a:dk2>
          <a:srgbClr val="FF505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5">
        <a:dk1>
          <a:srgbClr val="292929"/>
        </a:dk1>
        <a:lt1>
          <a:srgbClr val="A5BDAC"/>
        </a:lt1>
        <a:dk2>
          <a:srgbClr val="FF5050"/>
        </a:dk2>
        <a:lt2>
          <a:srgbClr val="769A80"/>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6">
        <a:dk1>
          <a:srgbClr val="292929"/>
        </a:dk1>
        <a:lt1>
          <a:srgbClr val="A5BDAC"/>
        </a:lt1>
        <a:dk2>
          <a:srgbClr val="FF5050"/>
        </a:dk2>
        <a:lt2>
          <a:srgbClr val="769A80"/>
        </a:lt2>
        <a:accent1>
          <a:srgbClr val="4E8880"/>
        </a:accent1>
        <a:accent2>
          <a:srgbClr val="255993"/>
        </a:accent2>
        <a:accent3>
          <a:srgbClr val="CFDBD2"/>
        </a:accent3>
        <a:accent4>
          <a:srgbClr val="212121"/>
        </a:accent4>
        <a:accent5>
          <a:srgbClr val="B2C3C0"/>
        </a:accent5>
        <a:accent6>
          <a:srgbClr val="205085"/>
        </a:accent6>
        <a:hlink>
          <a:srgbClr val="9DC0E7"/>
        </a:hlink>
        <a:folHlink>
          <a:srgbClr val="54CA8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aprsky">
  <a:themeElements>
    <a:clrScheme name="Paprsky 14">
      <a:dk1>
        <a:srgbClr val="292929"/>
      </a:dk1>
      <a:lt1>
        <a:srgbClr val="A5BDAC"/>
      </a:lt1>
      <a:dk2>
        <a:srgbClr val="FF505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fontScheme name="Paprsky">
      <a:majorFont>
        <a:latin typeface="Calibri"/>
        <a:ea typeface=""/>
        <a:cs typeface="Arial"/>
      </a:majorFont>
      <a:minorFont>
        <a:latin typeface="Calibri"/>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cs-CZ" altLang="cs-CZ" sz="4400" b="0" i="0" u="none" strike="noStrike" cap="none" normalizeH="0" baseline="0" smtClean="0">
            <a:ln>
              <a:noFill/>
            </a:ln>
            <a:solidFill>
              <a:schemeClr val="tx2"/>
            </a:solidFill>
            <a:effectLst>
              <a:outerShdw blurRad="38100" dist="38100" dir="2700000" algn="tl">
                <a:srgbClr val="000000">
                  <a:alpha val="43137"/>
                </a:srgbClr>
              </a:outerShdw>
            </a:effectLst>
            <a:latin typeface="Calibri"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cs-CZ" altLang="cs-CZ" sz="4400" b="0" i="0" u="none" strike="noStrike" cap="none" normalizeH="0" baseline="0" smtClean="0">
            <a:ln>
              <a:noFill/>
            </a:ln>
            <a:solidFill>
              <a:schemeClr val="tx2"/>
            </a:solidFill>
            <a:effectLst>
              <a:outerShdw blurRad="38100" dist="38100" dir="2700000" algn="tl">
                <a:srgbClr val="000000">
                  <a:alpha val="43137"/>
                </a:srgbClr>
              </a:outerShdw>
            </a:effectLst>
            <a:latin typeface="Calibri" pitchFamily="34" charset="0"/>
            <a:cs typeface="Arial" charset="0"/>
          </a:defRPr>
        </a:defPPr>
      </a:lstStyle>
    </a:lnDef>
  </a:objectDefaults>
  <a:extraClrSchemeLst>
    <a:extraClrScheme>
      <a:clrScheme name="Paprsk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Paprsk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Paprsk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Paprsk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Paprsk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Paprsk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Paprsk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Paprsky 10">
        <a:dk1>
          <a:srgbClr val="96B29E"/>
        </a:dk1>
        <a:lt1>
          <a:srgbClr val="FFFFFF"/>
        </a:lt1>
        <a:dk2>
          <a:srgbClr val="A5BDAC"/>
        </a:dk2>
        <a:lt2>
          <a:srgbClr val="CC3300"/>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11">
        <a:dk1>
          <a:srgbClr val="666699"/>
        </a:dk1>
        <a:lt1>
          <a:srgbClr val="A5BDAC"/>
        </a:lt1>
        <a:dk2>
          <a:srgbClr val="CC3300"/>
        </a:dk2>
        <a:lt2>
          <a:srgbClr val="96B29E"/>
        </a:lt2>
        <a:accent1>
          <a:srgbClr val="4E8880"/>
        </a:accent1>
        <a:accent2>
          <a:srgbClr val="2F71B9"/>
        </a:accent2>
        <a:accent3>
          <a:srgbClr val="CFDBD2"/>
        </a:accent3>
        <a:accent4>
          <a:srgbClr val="565682"/>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2">
        <a:dk1>
          <a:srgbClr val="292929"/>
        </a:dk1>
        <a:lt1>
          <a:srgbClr val="A5BDAC"/>
        </a:lt1>
        <a:dk2>
          <a:srgbClr val="CC330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3">
        <a:dk1>
          <a:srgbClr val="292929"/>
        </a:dk1>
        <a:lt1>
          <a:srgbClr val="A5BDAC"/>
        </a:lt1>
        <a:dk2>
          <a:srgbClr val="80000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4">
        <a:dk1>
          <a:srgbClr val="292929"/>
        </a:dk1>
        <a:lt1>
          <a:srgbClr val="A5BDAC"/>
        </a:lt1>
        <a:dk2>
          <a:srgbClr val="FF5050"/>
        </a:dk2>
        <a:lt2>
          <a:srgbClr val="96B29E"/>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5">
        <a:dk1>
          <a:srgbClr val="292929"/>
        </a:dk1>
        <a:lt1>
          <a:srgbClr val="A5BDAC"/>
        </a:lt1>
        <a:dk2>
          <a:srgbClr val="FF5050"/>
        </a:dk2>
        <a:lt2>
          <a:srgbClr val="769A80"/>
        </a:lt2>
        <a:accent1>
          <a:srgbClr val="4E8880"/>
        </a:accent1>
        <a:accent2>
          <a:srgbClr val="2F71B9"/>
        </a:accent2>
        <a:accent3>
          <a:srgbClr val="CFDBD2"/>
        </a:accent3>
        <a:accent4>
          <a:srgbClr val="212121"/>
        </a:accent4>
        <a:accent5>
          <a:srgbClr val="B2C3C0"/>
        </a:accent5>
        <a:accent6>
          <a:srgbClr val="2A66A7"/>
        </a:accent6>
        <a:hlink>
          <a:srgbClr val="9DC0E7"/>
        </a:hlink>
        <a:folHlink>
          <a:srgbClr val="54CA89"/>
        </a:folHlink>
      </a:clrScheme>
      <a:clrMap bg1="lt1" tx1="dk1" bg2="lt2" tx2="dk2" accent1="accent1" accent2="accent2" accent3="accent3" accent4="accent4" accent5="accent5" accent6="accent6" hlink="hlink" folHlink="folHlink"/>
    </a:extraClrScheme>
    <a:extraClrScheme>
      <a:clrScheme name="Paprsky 16">
        <a:dk1>
          <a:srgbClr val="292929"/>
        </a:dk1>
        <a:lt1>
          <a:srgbClr val="A5BDAC"/>
        </a:lt1>
        <a:dk2>
          <a:srgbClr val="FF5050"/>
        </a:dk2>
        <a:lt2>
          <a:srgbClr val="769A80"/>
        </a:lt2>
        <a:accent1>
          <a:srgbClr val="4E8880"/>
        </a:accent1>
        <a:accent2>
          <a:srgbClr val="255993"/>
        </a:accent2>
        <a:accent3>
          <a:srgbClr val="CFDBD2"/>
        </a:accent3>
        <a:accent4>
          <a:srgbClr val="212121"/>
        </a:accent4>
        <a:accent5>
          <a:srgbClr val="B2C3C0"/>
        </a:accent5>
        <a:accent6>
          <a:srgbClr val="205085"/>
        </a:accent6>
        <a:hlink>
          <a:srgbClr val="9DC0E7"/>
        </a:hlink>
        <a:folHlink>
          <a:srgbClr val="54CA8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1847</TotalTime>
  <Words>5357</Words>
  <Application>Microsoft Office PowerPoint</Application>
  <PresentationFormat>Předvádění na obrazovce (4:3)</PresentationFormat>
  <Paragraphs>937</Paragraphs>
  <Slides>133</Slides>
  <Notes>10</Notes>
  <HiddenSlides>0</HiddenSlides>
  <MMClips>134</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133</vt:i4>
      </vt:variant>
    </vt:vector>
  </HeadingPairs>
  <TitlesOfParts>
    <vt:vector size="141" baseType="lpstr">
      <vt:lpstr>Arial</vt:lpstr>
      <vt:lpstr>Calibri</vt:lpstr>
      <vt:lpstr>Monotype Sorts</vt:lpstr>
      <vt:lpstr>Tahoma</vt:lpstr>
      <vt:lpstr>Times New Roman</vt:lpstr>
      <vt:lpstr>Wingdings</vt:lpstr>
      <vt:lpstr>Paprsky</vt:lpstr>
      <vt:lpstr>2_Paprsky</vt:lpstr>
      <vt:lpstr>Prezentace aplikace PowerPoint</vt:lpstr>
      <vt:lpstr>Osnova</vt:lpstr>
      <vt:lpstr>Osnova</vt:lpstr>
      <vt:lpstr>Definice porodu a potratu není v současné době v ČR právně zakotvena  Zákon 372/2011 Sb </vt:lpstr>
      <vt:lpstr>Instrukční příručka WHO  MKN-10:</vt:lpstr>
      <vt:lpstr>Nařízení Komise (EU) 328/2011, kterým se provádí nařízení Evropského parlamentu a Rady (ES) č. 1338/2008 o statistice Společenství v oblasti veřejného zdraví a bezpečnosti a ochrany zdraví při práci, pokud jde o statistiky příčin smrti</vt:lpstr>
      <vt:lpstr>List o prohlídce zemřelého, a pokyny k vyplnění tohoto listu. Obsah  uveden ve vyhlášce 297/2012 o náležitostech Listu o prohlídce zemřelého, způsobu jeho vyplňování a předávání místům určení, a o náležitostech hlášení ukončení těhotenství porodem mrtvého dítěte, o úmrtí dítěte a hlášení o úmrtí matky.</vt:lpstr>
      <vt:lpstr>vyhláška 297/2012</vt:lpstr>
      <vt:lpstr>vyhláška 297/2012</vt:lpstr>
      <vt:lpstr>Nejčastější příčiny úmrtí v souvislosti s porodem a zároveň příčiny proč těhotná vyžaduje intenzivní péči</vt:lpstr>
      <vt:lpstr>Prezentace aplikace PowerPoint</vt:lpstr>
      <vt:lpstr>Prezentace aplikace PowerPoint</vt:lpstr>
      <vt:lpstr>Osnova</vt:lpstr>
      <vt:lpstr>Fyziologické změny v těhotenství</vt:lpstr>
      <vt:lpstr>Váhový přírůstek</vt:lpstr>
      <vt:lpstr>Prezentace aplikace PowerPoint</vt:lpstr>
      <vt:lpstr>Prezentace aplikace PowerPoint</vt:lpstr>
      <vt:lpstr>Kardiovaskulární systém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 průběhu porodu</vt:lpstr>
      <vt:lpstr>Prezentace aplikace PowerPoint</vt:lpstr>
      <vt:lpstr>Prezentace aplikace PowerPoint</vt:lpstr>
      <vt:lpstr>Prezentace aplikace PowerPoint</vt:lpstr>
      <vt:lpstr>Prezentace aplikace PowerPoint</vt:lpstr>
      <vt:lpstr>Osnova</vt:lpstr>
      <vt:lpstr>ART  asistované reprodukční techniky </vt:lpstr>
      <vt:lpstr>Ovariální hyperstimulační syndrom OHSS</vt:lpstr>
      <vt:lpstr>Prezentace aplikace PowerPoint</vt:lpstr>
      <vt:lpstr>OHSS nejzávažnější iatrogenní komplice ART</vt:lpstr>
      <vt:lpstr>Prezentace aplikace PowerPoint</vt:lpstr>
      <vt:lpstr>Ovariální hyperstimulační syndrom OHSS</vt:lpstr>
      <vt:lpstr>Klasifikace OHSS (Rizk  Aboulghar 1999)</vt:lpstr>
      <vt:lpstr>Prezentace aplikace PowerPoint</vt:lpstr>
      <vt:lpstr>Klasifikace těžkého stupně OHSS</vt:lpstr>
      <vt:lpstr>Indikace k hospitalizaci</vt:lpstr>
      <vt:lpstr>Lehký stupeň OHSS</vt:lpstr>
      <vt:lpstr>Medikamentózní terapie těžkého stupně OHSS</vt:lpstr>
      <vt:lpstr>Chirurgická terapie těžkého  stupně OHSS</vt:lpstr>
      <vt:lpstr>Závěr</vt:lpstr>
      <vt:lpstr>Osnova</vt:lpstr>
      <vt:lpstr>Preeklampsie - definice</vt:lpstr>
      <vt:lpstr>Preeklampsie - epidemiologie</vt:lpstr>
      <vt:lpstr>Diagnostická kritéria</vt:lpstr>
      <vt:lpstr>Laboratorní ukazatele</vt:lpstr>
      <vt:lpstr>Vyšetřovací algoritmus</vt:lpstr>
      <vt:lpstr>Terapie - principy</vt:lpstr>
      <vt:lpstr>Antihypertenzní terapie</vt:lpstr>
      <vt:lpstr>Antihypertenzní terapie - lehká preeklampsie</vt:lpstr>
      <vt:lpstr>Antihypertenzní terapie - lehká preeklampsie</vt:lpstr>
      <vt:lpstr>I.v. antihypertenzní terapie - těžká preeklampsie ideálně za invazivní  monitorace TK  cca 2 dny k dokončení maturace plic plodu</vt:lpstr>
      <vt:lpstr>Antikonvulzivní terapie </vt:lpstr>
      <vt:lpstr>Antikonvulzivní terapie</vt:lpstr>
      <vt:lpstr>Ukončení těhotenství - indikace ze strany matky </vt:lpstr>
      <vt:lpstr>Ukončení těhotenství - indikace ze strany plodu</vt:lpstr>
      <vt:lpstr>Nejzávažnější komplikace preeklampsie -</vt:lpstr>
      <vt:lpstr>Patogeneze eklampsie</vt:lpstr>
      <vt:lpstr>Terapie eklampsie</vt:lpstr>
      <vt:lpstr>Osnova</vt:lpstr>
      <vt:lpstr>Charakteristika</vt:lpstr>
      <vt:lpstr>Incidence</vt:lpstr>
      <vt:lpstr>Etiologie</vt:lpstr>
      <vt:lpstr>Klinické symptomy</vt:lpstr>
      <vt:lpstr>Laboratorní vyšetření</vt:lpstr>
      <vt:lpstr>Císařský řez</vt:lpstr>
      <vt:lpstr>Prezentace aplikace PowerPoint</vt:lpstr>
      <vt:lpstr>Léčba</vt:lpstr>
      <vt:lpstr>Léčba</vt:lpstr>
      <vt:lpstr>Osnova</vt:lpstr>
      <vt:lpstr>Trombotické stavy v těhotenství – dispozice:</vt:lpstr>
      <vt:lpstr>těhotenská hyperkoagulace</vt:lpstr>
      <vt:lpstr>těhotenská hyperkoagulace</vt:lpstr>
      <vt:lpstr>Fyziologickou těhotenskou hyperkoagulaci navíc potencují: </vt:lpstr>
      <vt:lpstr>Fyziologickou těhotenskou hyperkoagulaci navíc potencují: </vt:lpstr>
      <vt:lpstr>TEN  v těhotenství</vt:lpstr>
      <vt:lpstr>profylaxe ŽT po císařském řezu, profylaxe  žilní trombózy v graviditě u rizikových skupin</vt:lpstr>
      <vt:lpstr>DIC: nejčastěji embolie PV, sepse</vt:lpstr>
      <vt:lpstr>U gravidních </vt:lpstr>
      <vt:lpstr>Osnova</vt:lpstr>
      <vt:lpstr>Trauma </vt:lpstr>
      <vt:lpstr>Specifika traumatu u těhotné</vt:lpstr>
      <vt:lpstr>Management PNP</vt:lpstr>
      <vt:lpstr>Nemocniční péče</vt:lpstr>
      <vt:lpstr>Plod</vt:lpstr>
      <vt:lpstr>Ukončení gravidity</vt:lpstr>
      <vt:lpstr>Osnova</vt:lpstr>
      <vt:lpstr>Embolie plodovou vodou</vt:lpstr>
      <vt:lpstr>Embolie plodovou vodou patofyziologicky</vt:lpstr>
      <vt:lpstr>Embolie plodovou vodou patofyziologicky</vt:lpstr>
      <vt:lpstr>Kolaps, šokový stav, kardiální selhání</vt:lpstr>
      <vt:lpstr>Selhání plic (ALI) po embolii plodovou vodou</vt:lpstr>
      <vt:lpstr>Embolie plodovou vodou – klinika  </vt:lpstr>
      <vt:lpstr>Embolie plodovou vodou - laboratoř</vt:lpstr>
      <vt:lpstr>Léčba</vt:lpstr>
      <vt:lpstr>Osnova</vt:lpstr>
      <vt:lpstr>2008….2011….2018</vt:lpstr>
      <vt:lpstr>Definice</vt:lpstr>
      <vt:lpstr>Patofyziologie PPH</vt:lpstr>
      <vt:lpstr>PŽOK příčiny</vt:lpstr>
      <vt:lpstr>Myometrium – turniketová funkce</vt:lpstr>
      <vt:lpstr>Prezentace aplikace PowerPoint</vt:lpstr>
      <vt:lpstr>Organizace, vybavení</vt:lpstr>
      <vt:lpstr>Diagnostický a léčebný postup </vt:lpstr>
      <vt:lpstr>Léčba</vt:lpstr>
      <vt:lpstr>Porodník a porodní asistentka</vt:lpstr>
      <vt:lpstr>Porodník</vt:lpstr>
      <vt:lpstr>Anesteziologický - intenzivistický management  </vt:lpstr>
      <vt:lpstr>Doporučená laboratorní vyšetření</vt:lpstr>
      <vt:lpstr>Laboratorní výsledky</vt:lpstr>
      <vt:lpstr>Podpora koagulace – první kroky</vt:lpstr>
      <vt:lpstr>U PPH je podání kyseliny tranexamové</vt:lpstr>
      <vt:lpstr>Podpora koagulace: Korekce ionizovaného Ca min 1mmol/l</vt:lpstr>
      <vt:lpstr>Podpora koagulace - Korekce ionizovaného Ca min 1mmol/l</vt:lpstr>
      <vt:lpstr>Korekce ionizovaného Ca  min 1mmol/l</vt:lpstr>
      <vt:lpstr>Podpora koagulace fibrinogen</vt:lpstr>
      <vt:lpstr>Podpora koagulace fibrinogen</vt:lpstr>
      <vt:lpstr>Fibrinogen</vt:lpstr>
      <vt:lpstr>Fibrinogen</vt:lpstr>
      <vt:lpstr>Fibrinogen</vt:lpstr>
      <vt:lpstr>FFP ?????</vt:lpstr>
      <vt:lpstr>FFP ?????</vt:lpstr>
      <vt:lpstr>FFP ?????</vt:lpstr>
      <vt:lpstr>Kolik TU FFP potřebuji na substituci  4g fibrinogenu?</vt:lpstr>
      <vt:lpstr>8 – 10 TU FFP</vt:lpstr>
      <vt:lpstr>Korekce spolupůsobících faktorů</vt:lpstr>
      <vt:lpstr>GYNEKOLOG   </vt:lpstr>
      <vt:lpstr>Anesteziolog - intenzivista </vt:lpstr>
      <vt:lpstr>Právní důsledky komplikace v průběhu gravidity - porodu</vt:lpstr>
      <vt:lpstr>Motto: Porod  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Dagmar Seidlova</dc:creator>
  <cp:lastModifiedBy>Dagmar Seidlova</cp:lastModifiedBy>
  <cp:revision>90</cp:revision>
  <cp:lastPrinted>1601-01-01T00:00:00Z</cp:lastPrinted>
  <dcterms:created xsi:type="dcterms:W3CDTF">1601-01-01T00:00:00Z</dcterms:created>
  <dcterms:modified xsi:type="dcterms:W3CDTF">2020-11-08T22:40:12Z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