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83" r:id="rId38"/>
    <p:sldId id="295" r:id="rId39"/>
    <p:sldId id="296" r:id="rId40"/>
    <p:sldId id="297" r:id="rId4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54" autoAdjust="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F14205D1-D168-447D-B715-61259AC69B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E48B63-E0E1-4B30-A6E7-581BDE1C35D7}" type="slidenum">
              <a:rPr lang="cs-CZ" altLang="cs-CZ"/>
              <a:pPr eaLnBrk="1" hangingPunct="1"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3011" name="Rectangle 7">
            <a:extLst>
              <a:ext uri="{FF2B5EF4-FFF2-40B4-BE49-F238E27FC236}">
                <a16:creationId xmlns:a16="http://schemas.microsoft.com/office/drawing/2014/main" id="{2CB70D1B-E580-4064-97D2-203AA6658C1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88D38F0-0733-4934-9063-8800D24AF2C8}" type="slidenum">
              <a:rPr lang="cs-CZ" altLang="cs-CZ"/>
              <a:pPr algn="r" eaLnBrk="1" hangingPunct="1"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D064A0A9-29D3-4CA6-B12E-DABCFD5BEA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>
            <a:extLst>
              <a:ext uri="{FF2B5EF4-FFF2-40B4-BE49-F238E27FC236}">
                <a16:creationId xmlns:a16="http://schemas.microsoft.com/office/drawing/2014/main" id="{EE4C209A-65DF-4DC9-A70B-8029C1C9D6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15B4C95E-B44C-4167-BAFF-93E07C804F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C6CE62-E57F-40D0-80B6-A14FC7426DB1}" type="slidenum">
              <a:rPr lang="cs-CZ" altLang="cs-CZ"/>
              <a:pPr eaLnBrk="1" hangingPunct="1"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44035" name="Rectangle 7">
            <a:extLst>
              <a:ext uri="{FF2B5EF4-FFF2-40B4-BE49-F238E27FC236}">
                <a16:creationId xmlns:a16="http://schemas.microsoft.com/office/drawing/2014/main" id="{02368E37-62DA-4528-98D3-70F96026522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84F8141-6394-4826-A904-F8DA1ED442D2}" type="slidenum">
              <a:rPr lang="cs-CZ" altLang="cs-CZ"/>
              <a:pPr algn="r" eaLnBrk="1" hangingPunct="1"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C0159C53-ACF6-4B99-80B4-38883BC255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366B43EB-8BFA-4621-9832-D5F7C2A53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27082E61-DAC9-4B8A-8985-744707B3D3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8D7379-01F6-4328-B965-182DB3BC9088}" type="slidenum">
              <a:rPr lang="cs-CZ" altLang="cs-CZ"/>
              <a:pPr eaLnBrk="1" hangingPunct="1"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45059" name="Rectangle 7">
            <a:extLst>
              <a:ext uri="{FF2B5EF4-FFF2-40B4-BE49-F238E27FC236}">
                <a16:creationId xmlns:a16="http://schemas.microsoft.com/office/drawing/2014/main" id="{CAE52B97-0B24-4C1F-9A1D-1B2481732D2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BC148B-5264-450B-856D-921A0B8D8759}" type="slidenum">
              <a:rPr lang="cs-CZ" altLang="cs-CZ"/>
              <a:pPr algn="r" eaLnBrk="1" hangingPunct="1"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91095D4B-8927-4B4F-961A-051F19A65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75EA020A-3484-488F-AF4C-611D47195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52135C87-0E21-46D6-AC37-1FAC32140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356B7B-6565-4602-BFD4-F6DE71BCFFE1}" type="slidenum">
              <a:rPr lang="cs-CZ" altLang="cs-CZ"/>
              <a:pPr eaLnBrk="1" hangingPunct="1"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46083" name="Rectangle 7">
            <a:extLst>
              <a:ext uri="{FF2B5EF4-FFF2-40B4-BE49-F238E27FC236}">
                <a16:creationId xmlns:a16="http://schemas.microsoft.com/office/drawing/2014/main" id="{A12FE60C-C43F-458D-ABE3-5B7D4B3C555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C7F212-D94D-4209-A5B4-8B6326575E1D}" type="slidenum">
              <a:rPr lang="cs-CZ" altLang="cs-CZ"/>
              <a:pPr algn="r" eaLnBrk="1" hangingPunct="1"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E4975BBE-5CF5-44E7-9D0C-6F358323F8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5" name="Rectangle 3">
            <a:extLst>
              <a:ext uri="{FF2B5EF4-FFF2-40B4-BE49-F238E27FC236}">
                <a16:creationId xmlns:a16="http://schemas.microsoft.com/office/drawing/2014/main" id="{BDA59076-3AD0-4486-B5F4-E035E0D24A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4B854124-C51E-472C-89FD-5ABF60265B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BF7009-65F8-4DBF-9C38-64A8DDD1E70F}" type="slidenum">
              <a:rPr lang="cs-CZ" altLang="cs-CZ"/>
              <a:pPr eaLnBrk="1" hangingPunct="1"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47107" name="Rectangle 7">
            <a:extLst>
              <a:ext uri="{FF2B5EF4-FFF2-40B4-BE49-F238E27FC236}">
                <a16:creationId xmlns:a16="http://schemas.microsoft.com/office/drawing/2014/main" id="{824B6D76-A372-495D-9D3D-8703412869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5C2D4CD-9BD5-4C77-8C1C-437E3B456998}" type="slidenum">
              <a:rPr lang="cs-CZ" altLang="cs-CZ"/>
              <a:pPr algn="r" eaLnBrk="1" hangingPunct="1"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2D4CC83A-7B72-4299-8D0E-0B7A12476C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2E318481-104E-4B7A-9041-F586A0B4FF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45497F-647D-476C-BEEB-3E41563F85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" y="414000"/>
            <a:ext cx="3079104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95AB825-C890-4457-8474-521B6934D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30C80A7-82D5-439D-BF26-1161E5E6E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98944DF-309C-4C7E-9845-03E39C6259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5B0CCBB-D2E4-4DE7-870F-D73ACF1DD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00" y="2013912"/>
            <a:ext cx="8150400" cy="283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BD63C06-E457-4F83-A60B-560853D3D9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80C70F7-0061-4D51-8626-D309D8E89E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390830-4E4D-4730-A0F2-047745B30A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75CAA-F744-4AE5-AE5D-B1774EAD2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558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5B8ECF-FF9C-47F9-BB08-B3A2602D9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" y="414000"/>
            <a:ext cx="3079104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9BC651-8E14-468B-AB99-D4BEBD094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5CCDB5F-2DD7-4118-AA1A-D1BB13782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EAA922C-B845-4226-A4A7-D5E213E44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AA944FD-F73D-4DCA-84FF-ED90721BA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384AB57-E615-42F9-989C-27AD8E2DE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816A28C-3AEC-4E96-96DD-C003E5209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Klinika (ústav) Fakultní nemocnice u sv. Anny v Brně a Lékařské fakulty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DE133DD-2E97-437B-8D99-B7F2049B8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695" y="6048000"/>
            <a:ext cx="1720981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(ústav) Fakultní nemocnice u sv. Anny v Brně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8105FFA-C143-4FBD-830F-95352491B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Ústav </a:t>
            </a:r>
            <a:r>
              <a:rPr lang="cs-CZ"/>
              <a:t>soudního lékařství </a:t>
            </a:r>
            <a:r>
              <a:rPr lang="cs-CZ" dirty="0"/>
              <a:t>Fakultní nemocnice u sv. Anny v Brně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B5FDC1-CC90-4608-9188-6DFDF554D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F73C08-3914-4F3A-9B34-E6B9CE69C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Náhlé úmrtí v soudním lékařství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B55404D-66CD-4795-90BA-45A6F606C3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MUDr. Martin Zeman¹</a:t>
            </a:r>
          </a:p>
        </p:txBody>
      </p:sp>
    </p:spTree>
    <p:extLst>
      <p:ext uri="{BB962C8B-B14F-4D97-AF65-F5344CB8AC3E}">
        <p14:creationId xmlns:p14="http://schemas.microsoft.com/office/powerpoint/2010/main" val="2506224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iderofágy">
            <a:extLst>
              <a:ext uri="{FF2B5EF4-FFF2-40B4-BE49-F238E27FC236}">
                <a16:creationId xmlns:a16="http://schemas.microsoft.com/office/drawing/2014/main" id="{9C8AA7D4-7540-4FDD-9414-36B5F33CE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476251"/>
            <a:ext cx="6237287" cy="46783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5">
            <a:extLst>
              <a:ext uri="{FF2B5EF4-FFF2-40B4-BE49-F238E27FC236}">
                <a16:creationId xmlns:a16="http://schemas.microsoft.com/office/drawing/2014/main" id="{487D6310-2CF5-4362-A85D-B6500806D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5373688"/>
            <a:ext cx="485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Plicní edém – kardiální dekompenzace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P1010005">
            <a:extLst>
              <a:ext uri="{FF2B5EF4-FFF2-40B4-BE49-F238E27FC236}">
                <a16:creationId xmlns:a16="http://schemas.microsoft.com/office/drawing/2014/main" id="{C5058769-E5CF-48D1-8888-29DF8C0E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620713"/>
            <a:ext cx="6837363" cy="5130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4">
            <a:extLst>
              <a:ext uri="{FF2B5EF4-FFF2-40B4-BE49-F238E27FC236}">
                <a16:creationId xmlns:a16="http://schemas.microsoft.com/office/drawing/2014/main" id="{ECD567E1-960D-4DB3-981C-8D49029E0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6021388"/>
            <a:ext cx="273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Akutní endokarditida</a:t>
            </a:r>
          </a:p>
        </p:txBody>
      </p:sp>
      <p:sp>
        <p:nvSpPr>
          <p:cNvPr id="12292" name="Line 8">
            <a:extLst>
              <a:ext uri="{FF2B5EF4-FFF2-40B4-BE49-F238E27FC236}">
                <a16:creationId xmlns:a16="http://schemas.microsoft.com/office/drawing/2014/main" id="{47350B42-7DDE-4B21-B980-11B0569F88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0463" y="2565400"/>
            <a:ext cx="304800" cy="3810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apture_00010">
            <a:extLst>
              <a:ext uri="{FF2B5EF4-FFF2-40B4-BE49-F238E27FC236}">
                <a16:creationId xmlns:a16="http://schemas.microsoft.com/office/drawing/2014/main" id="{CAA6E50D-3951-492C-992D-A98462AB2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 r="11516" b="11810"/>
          <a:stretch>
            <a:fillRect/>
          </a:stretch>
        </p:blipFill>
        <p:spPr bwMode="auto">
          <a:xfrm>
            <a:off x="2711451" y="836613"/>
            <a:ext cx="6983413" cy="45212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5">
            <a:extLst>
              <a:ext uri="{FF2B5EF4-FFF2-40B4-BE49-F238E27FC236}">
                <a16:creationId xmlns:a16="http://schemas.microsoft.com/office/drawing/2014/main" id="{9E6A11AC-2DA4-4465-8326-E3472F2F8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5589588"/>
            <a:ext cx="6408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tx2"/>
                </a:solidFill>
              </a:rPr>
              <a:t>Porevmatické</a:t>
            </a:r>
            <a:r>
              <a:rPr lang="cs-CZ" altLang="cs-CZ" sz="2000" b="1" dirty="0">
                <a:solidFill>
                  <a:schemeClr val="tx2"/>
                </a:solidFill>
              </a:rPr>
              <a:t> změny aortální chlopně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1010087">
            <a:extLst>
              <a:ext uri="{FF2B5EF4-FFF2-40B4-BE49-F238E27FC236}">
                <a16:creationId xmlns:a16="http://schemas.microsoft.com/office/drawing/2014/main" id="{69D427C6-3438-4FF7-9409-EDBC0E79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2" r="19655"/>
          <a:stretch>
            <a:fillRect/>
          </a:stretch>
        </p:blipFill>
        <p:spPr bwMode="auto">
          <a:xfrm>
            <a:off x="1774825" y="404813"/>
            <a:ext cx="2679700" cy="30162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P1010088">
            <a:extLst>
              <a:ext uri="{FF2B5EF4-FFF2-40B4-BE49-F238E27FC236}">
                <a16:creationId xmlns:a16="http://schemas.microsoft.com/office/drawing/2014/main" id="{A855E94E-ACC8-4BFC-81A2-17B6E0B87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t="8305" r="24637" b="32480"/>
          <a:stretch>
            <a:fillRect/>
          </a:stretch>
        </p:blipFill>
        <p:spPr bwMode="auto">
          <a:xfrm>
            <a:off x="4727575" y="1700214"/>
            <a:ext cx="5627688" cy="418623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4">
            <a:extLst>
              <a:ext uri="{FF2B5EF4-FFF2-40B4-BE49-F238E27FC236}">
                <a16:creationId xmlns:a16="http://schemas.microsoft.com/office/drawing/2014/main" id="{BAE5FBFC-3955-47B4-B82E-05629C6BB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6092825"/>
            <a:ext cx="3017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tx2"/>
                </a:solidFill>
              </a:rPr>
              <a:t>Fibrinózní</a:t>
            </a:r>
            <a:r>
              <a:rPr lang="cs-CZ" altLang="cs-CZ" sz="2000" b="1" dirty="0">
                <a:solidFill>
                  <a:schemeClr val="tx2"/>
                </a:solidFill>
              </a:rPr>
              <a:t> perikarditida</a:t>
            </a:r>
          </a:p>
        </p:txBody>
      </p:sp>
      <p:sp>
        <p:nvSpPr>
          <p:cNvPr id="14341" name="Line 5">
            <a:extLst>
              <a:ext uri="{FF2B5EF4-FFF2-40B4-BE49-F238E27FC236}">
                <a16:creationId xmlns:a16="http://schemas.microsoft.com/office/drawing/2014/main" id="{BF817C2C-20A0-424C-AAEF-1824EDC54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1088" y="836613"/>
            <a:ext cx="457200" cy="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2" name="Line 6">
            <a:extLst>
              <a:ext uri="{FF2B5EF4-FFF2-40B4-BE49-F238E27FC236}">
                <a16:creationId xmlns:a16="http://schemas.microsoft.com/office/drawing/2014/main" id="{DB19BE2B-0875-4371-AA99-6B1DAF8B4F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91625" y="2133600"/>
            <a:ext cx="609600" cy="2286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disekce hrudní aorty">
            <a:extLst>
              <a:ext uri="{FF2B5EF4-FFF2-40B4-BE49-F238E27FC236}">
                <a16:creationId xmlns:a16="http://schemas.microsoft.com/office/drawing/2014/main" id="{FE438DF8-FE0E-4D97-98D9-17912EC8E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260350"/>
            <a:ext cx="6769100" cy="55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>
            <a:extLst>
              <a:ext uri="{FF2B5EF4-FFF2-40B4-BE49-F238E27FC236}">
                <a16:creationId xmlns:a16="http://schemas.microsoft.com/office/drawing/2014/main" id="{1BB30AE9-606C-4485-843F-D1FB3EB05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6092825"/>
            <a:ext cx="5538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Disekce hrudní aorty (</a:t>
            </a:r>
            <a:r>
              <a:rPr lang="cs-CZ" altLang="cs-CZ" sz="2000" b="1" dirty="0" err="1">
                <a:solidFill>
                  <a:schemeClr val="tx2"/>
                </a:solidFill>
              </a:rPr>
              <a:t>disekující</a:t>
            </a:r>
            <a:r>
              <a:rPr lang="cs-CZ" altLang="cs-CZ" sz="2000" b="1" dirty="0">
                <a:solidFill>
                  <a:schemeClr val="tx2"/>
                </a:solidFill>
              </a:rPr>
              <a:t> aneuryzma)</a:t>
            </a:r>
          </a:p>
        </p:txBody>
      </p:sp>
      <p:sp>
        <p:nvSpPr>
          <p:cNvPr id="15364" name="Line 6">
            <a:extLst>
              <a:ext uri="{FF2B5EF4-FFF2-40B4-BE49-F238E27FC236}">
                <a16:creationId xmlns:a16="http://schemas.microsoft.com/office/drawing/2014/main" id="{D3E4F7AC-4C00-4635-9AD8-A030F174DE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2039" y="2997200"/>
            <a:ext cx="1584325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ruptura aneuryzmatu břišní aorty na podkladě aterosklerózy + hemoperitoneum">
            <a:extLst>
              <a:ext uri="{FF2B5EF4-FFF2-40B4-BE49-F238E27FC236}">
                <a16:creationId xmlns:a16="http://schemas.microsoft.com/office/drawing/2014/main" id="{A66AFF58-5647-418D-AF20-ADB4CC8FB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620714"/>
            <a:ext cx="8120063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val 5">
            <a:extLst>
              <a:ext uri="{FF2B5EF4-FFF2-40B4-BE49-F238E27FC236}">
                <a16:creationId xmlns:a16="http://schemas.microsoft.com/office/drawing/2014/main" id="{5CD1113B-8554-40EB-8D2D-A5F3EE2D6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2060575"/>
            <a:ext cx="1441450" cy="151130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6388" name="Text Box 6">
            <a:extLst>
              <a:ext uri="{FF2B5EF4-FFF2-40B4-BE49-F238E27FC236}">
                <a16:creationId xmlns:a16="http://schemas.microsoft.com/office/drawing/2014/main" id="{19ED43EE-68C1-4D6A-B38E-66EF2726C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5589588"/>
            <a:ext cx="5140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Aterosklerotické aneuryzma břišní aorty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01315CB7-5C59-4ACE-B21B-E2E02A59F3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3495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Patologie CNS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neurysma a">
            <a:extLst>
              <a:ext uri="{FF2B5EF4-FFF2-40B4-BE49-F238E27FC236}">
                <a16:creationId xmlns:a16="http://schemas.microsoft.com/office/drawing/2014/main" id="{E8C349D6-1EA8-4E76-88BD-2DFCFF208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333375"/>
            <a:ext cx="5360987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>
            <a:extLst>
              <a:ext uri="{FF2B5EF4-FFF2-40B4-BE49-F238E27FC236}">
                <a16:creationId xmlns:a16="http://schemas.microsoft.com/office/drawing/2014/main" id="{DBD26DFB-F010-4083-9FDB-56D880DFC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724400"/>
            <a:ext cx="33845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Subarachnoidální krvácení (SAK) – aneuryzma a. </a:t>
            </a:r>
            <a:r>
              <a:rPr lang="cs-CZ" altLang="cs-CZ" sz="2000" b="1" dirty="0" err="1">
                <a:solidFill>
                  <a:schemeClr val="tx2"/>
                </a:solidFill>
              </a:rPr>
              <a:t>basilaris</a:t>
            </a:r>
            <a:r>
              <a:rPr lang="cs-CZ" altLang="cs-CZ" sz="20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8436" name="Line 6">
            <a:extLst>
              <a:ext uri="{FF2B5EF4-FFF2-40B4-BE49-F238E27FC236}">
                <a16:creationId xmlns:a16="http://schemas.microsoft.com/office/drawing/2014/main" id="{C937067E-B677-4D6B-B115-5B6BBBD54C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40688" y="3644900"/>
            <a:ext cx="1008062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apture_00035">
            <a:extLst>
              <a:ext uri="{FF2B5EF4-FFF2-40B4-BE49-F238E27FC236}">
                <a16:creationId xmlns:a16="http://schemas.microsoft.com/office/drawing/2014/main" id="{CD890796-8D91-4374-A707-C1FAD85D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8858" r="8858" b="8858"/>
          <a:stretch>
            <a:fillRect/>
          </a:stretch>
        </p:blipFill>
        <p:spPr bwMode="auto">
          <a:xfrm>
            <a:off x="2711451" y="404813"/>
            <a:ext cx="6759575" cy="50149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01DB1EFB-B5A3-4743-9E1A-B45A7FF0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5589588"/>
            <a:ext cx="30749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tx2"/>
                </a:solidFill>
              </a:rPr>
              <a:t>Intracerebrální</a:t>
            </a:r>
            <a:r>
              <a:rPr lang="cs-CZ" altLang="cs-CZ" sz="2000" b="1" dirty="0">
                <a:solidFill>
                  <a:schemeClr val="tx2"/>
                </a:solidFill>
              </a:rPr>
              <a:t> krvácení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žena, 67 let, purulentní leptomeningitis 1">
            <a:extLst>
              <a:ext uri="{FF2B5EF4-FFF2-40B4-BE49-F238E27FC236}">
                <a16:creationId xmlns:a16="http://schemas.microsoft.com/office/drawing/2014/main" id="{6D14C7A3-21A5-4DA5-8C85-7C8124F7D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60350"/>
            <a:ext cx="3792537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žena, 67 let, purulentní leptomeningitis - detail">
            <a:extLst>
              <a:ext uri="{FF2B5EF4-FFF2-40B4-BE49-F238E27FC236}">
                <a16:creationId xmlns:a16="http://schemas.microsoft.com/office/drawing/2014/main" id="{8C0D9551-7049-4F2C-B359-C57E86A0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260350"/>
            <a:ext cx="442595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>
            <a:extLst>
              <a:ext uri="{FF2B5EF4-FFF2-40B4-BE49-F238E27FC236}">
                <a16:creationId xmlns:a16="http://schemas.microsoft.com/office/drawing/2014/main" id="{CA86681F-F03B-4A55-A701-E0D6436D7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516563"/>
            <a:ext cx="357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Purulentní </a:t>
            </a:r>
            <a:r>
              <a:rPr lang="cs-CZ" altLang="cs-CZ" sz="2000" b="1" dirty="0" err="1">
                <a:solidFill>
                  <a:schemeClr val="tx2"/>
                </a:solidFill>
              </a:rPr>
              <a:t>leptomeningitida</a:t>
            </a:r>
            <a:endParaRPr lang="cs-CZ" altLang="cs-CZ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E28EC8D-7526-4420-A5EA-13B5E11BA6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u="sng" dirty="0" err="1"/>
              <a:t>World</a:t>
            </a:r>
            <a:r>
              <a:rPr lang="cs-CZ" altLang="cs-CZ" b="1" u="sng" dirty="0"/>
              <a:t> </a:t>
            </a:r>
            <a:r>
              <a:rPr lang="cs-CZ" altLang="cs-CZ" b="1" u="sng" dirty="0" err="1"/>
              <a:t>Health</a:t>
            </a:r>
            <a:r>
              <a:rPr lang="cs-CZ" altLang="cs-CZ" b="1" u="sng" dirty="0"/>
              <a:t> </a:t>
            </a:r>
            <a:r>
              <a:rPr lang="cs-CZ" altLang="cs-CZ" b="1" u="sng" dirty="0" err="1"/>
              <a:t>Organisation</a:t>
            </a:r>
            <a:r>
              <a:rPr lang="cs-CZ" altLang="cs-CZ" b="1" u="sng" dirty="0"/>
              <a:t>: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C4226D8-4FD0-4EE1-A866-A02ED4F39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492375"/>
            <a:ext cx="8229600" cy="3633788"/>
          </a:xfrm>
        </p:spPr>
        <p:txBody>
          <a:bodyPr/>
          <a:lstStyle/>
          <a:p>
            <a:pPr marL="0" indent="0" algn="ctr">
              <a:buNone/>
            </a:pPr>
            <a:r>
              <a:rPr lang="cs-CZ" altLang="cs-CZ" sz="4400" dirty="0">
                <a:solidFill>
                  <a:schemeClr val="tx2"/>
                </a:solidFill>
              </a:rPr>
              <a:t>Úmrtí z chorobných příčin během 24 hodin od výskytu příznaků</a:t>
            </a:r>
            <a:r>
              <a:rPr lang="cs-CZ" altLang="cs-CZ" sz="4400" dirty="0">
                <a:solidFill>
                  <a:srgbClr val="FFFF66"/>
                </a:solidFill>
              </a:rPr>
              <a:t/>
            </a:r>
            <a:br>
              <a:rPr lang="cs-CZ" altLang="cs-CZ" sz="4400" dirty="0">
                <a:solidFill>
                  <a:srgbClr val="FFFF66"/>
                </a:solidFill>
              </a:rPr>
            </a:br>
            <a:r>
              <a:rPr lang="cs-CZ" altLang="cs-CZ" dirty="0">
                <a:solidFill>
                  <a:srgbClr val="FFFF66"/>
                </a:solidFill>
              </a:rPr>
              <a:t/>
            </a:r>
            <a:br>
              <a:rPr lang="cs-CZ" altLang="cs-CZ" dirty="0">
                <a:solidFill>
                  <a:srgbClr val="FFFF66"/>
                </a:solidFill>
              </a:rPr>
            </a:br>
            <a:endParaRPr lang="cs-CZ" altLang="cs-CZ" dirty="0">
              <a:solidFill>
                <a:srgbClr val="FFFF66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068DB34-26C0-4615-9D0E-2DA83BF51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3495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Patologie respiračního systému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1010057">
            <a:extLst>
              <a:ext uri="{FF2B5EF4-FFF2-40B4-BE49-F238E27FC236}">
                <a16:creationId xmlns:a16="http://schemas.microsoft.com/office/drawing/2014/main" id="{1FC08A6B-253E-4538-B23F-AD949E6B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33375"/>
            <a:ext cx="4776788" cy="3581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95D5C8FA-22D2-489B-B796-5E3E5B2F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6092825"/>
            <a:ext cx="3629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Masivní plicní </a:t>
            </a:r>
            <a:r>
              <a:rPr lang="cs-CZ" altLang="cs-CZ" sz="2000" b="1" dirty="0" err="1">
                <a:solidFill>
                  <a:schemeClr val="tx2"/>
                </a:solidFill>
              </a:rPr>
              <a:t>trombembolie</a:t>
            </a:r>
            <a:endParaRPr lang="cs-CZ" altLang="cs-CZ" sz="2000" b="1" dirty="0">
              <a:solidFill>
                <a:schemeClr val="tx2"/>
              </a:solidFill>
            </a:endParaRPr>
          </a:p>
        </p:txBody>
      </p:sp>
      <p:pic>
        <p:nvPicPr>
          <p:cNvPr id="22532" name="Picture 4" descr="P1010059">
            <a:extLst>
              <a:ext uri="{FF2B5EF4-FFF2-40B4-BE49-F238E27FC236}">
                <a16:creationId xmlns:a16="http://schemas.microsoft.com/office/drawing/2014/main" id="{90242615-6DD1-41AF-AB3A-A1E9B56CA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3789363"/>
            <a:ext cx="3673475" cy="2755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Line 5">
            <a:extLst>
              <a:ext uri="{FF2B5EF4-FFF2-40B4-BE49-F238E27FC236}">
                <a16:creationId xmlns:a16="http://schemas.microsoft.com/office/drawing/2014/main" id="{E83F406A-3849-43A9-B85D-868FBB2EEA6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6225" y="4724400"/>
            <a:ext cx="457200" cy="3810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EF9F3A11-63EA-4F9B-A5BF-5EECD46B2F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03838" y="2420938"/>
            <a:ext cx="457200" cy="1524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7">
            <a:extLst>
              <a:ext uri="{FF2B5EF4-FFF2-40B4-BE49-F238E27FC236}">
                <a16:creationId xmlns:a16="http://schemas.microsoft.com/office/drawing/2014/main" id="{61FF3685-E01B-4720-BB1E-0BF8BD7FC1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429000"/>
            <a:ext cx="533400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Line 8">
            <a:extLst>
              <a:ext uri="{FF2B5EF4-FFF2-40B4-BE49-F238E27FC236}">
                <a16:creationId xmlns:a16="http://schemas.microsoft.com/office/drawing/2014/main" id="{40A78A8D-CE69-46DB-92E9-ECF3EF2670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9150" y="1700213"/>
            <a:ext cx="152400" cy="5334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2537" name="Picture 10" descr="embol">
            <a:extLst>
              <a:ext uri="{FF2B5EF4-FFF2-40B4-BE49-F238E27FC236}">
                <a16:creationId xmlns:a16="http://schemas.microsoft.com/office/drawing/2014/main" id="{6F0E8653-1686-4AAA-A5E0-84D4F1EE88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260351"/>
            <a:ext cx="2119312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trombus ve v">
            <a:extLst>
              <a:ext uri="{FF2B5EF4-FFF2-40B4-BE49-F238E27FC236}">
                <a16:creationId xmlns:a16="http://schemas.microsoft.com/office/drawing/2014/main" id="{7F3977F9-3494-4973-8FFA-D18663B16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04814"/>
            <a:ext cx="7993063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>
            <a:extLst>
              <a:ext uri="{FF2B5EF4-FFF2-40B4-BE49-F238E27FC236}">
                <a16:creationId xmlns:a16="http://schemas.microsoft.com/office/drawing/2014/main" id="{F4C1B0DD-411C-43A3-9886-3D7D1BF1F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491163"/>
            <a:ext cx="294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Trombóza v. </a:t>
            </a:r>
            <a:r>
              <a:rPr lang="cs-CZ" altLang="cs-CZ" sz="2000" b="1" dirty="0" err="1">
                <a:solidFill>
                  <a:schemeClr val="tx2"/>
                </a:solidFill>
              </a:rPr>
              <a:t>femoralis</a:t>
            </a:r>
            <a:r>
              <a:rPr lang="cs-CZ" altLang="cs-CZ" sz="20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3556" name="Line 6">
            <a:extLst>
              <a:ext uri="{FF2B5EF4-FFF2-40B4-BE49-F238E27FC236}">
                <a16:creationId xmlns:a16="http://schemas.microsoft.com/office/drawing/2014/main" id="{EF1259D1-56E2-4F56-B7AC-8ACA1D30EC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4563" y="1557338"/>
            <a:ext cx="0" cy="1223962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trombus ve v">
            <a:extLst>
              <a:ext uri="{FF2B5EF4-FFF2-40B4-BE49-F238E27FC236}">
                <a16:creationId xmlns:a16="http://schemas.microsoft.com/office/drawing/2014/main" id="{C8947D11-AE31-4D3B-A01F-C23BF78CD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836614"/>
            <a:ext cx="80645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>
            <a:extLst>
              <a:ext uri="{FF2B5EF4-FFF2-40B4-BE49-F238E27FC236}">
                <a16:creationId xmlns:a16="http://schemas.microsoft.com/office/drawing/2014/main" id="{11F066C8-1162-4AFB-9D4D-F41FC371B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4868863"/>
            <a:ext cx="38893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Trombóza v. </a:t>
            </a:r>
            <a:r>
              <a:rPr lang="cs-CZ" altLang="cs-CZ" sz="2000" b="1" dirty="0" err="1">
                <a:solidFill>
                  <a:schemeClr val="tx2"/>
                </a:solidFill>
              </a:rPr>
              <a:t>poplitea</a:t>
            </a:r>
            <a:r>
              <a:rPr lang="cs-CZ" altLang="cs-CZ" sz="2000" b="1" dirty="0">
                <a:solidFill>
                  <a:srgbClr val="FFFF66"/>
                </a:solidFill>
              </a:rPr>
              <a:t/>
            </a:r>
            <a:br>
              <a:rPr lang="cs-CZ" altLang="cs-CZ" sz="2000" b="1" dirty="0">
                <a:solidFill>
                  <a:srgbClr val="FFFF66"/>
                </a:solidFill>
              </a:rPr>
            </a:br>
            <a:r>
              <a:rPr lang="cs-CZ" altLang="cs-CZ" sz="1800" b="1" dirty="0">
                <a:solidFill>
                  <a:srgbClr val="FFFF66"/>
                </a:solidFill>
              </a:rPr>
              <a:t/>
            </a:r>
            <a:br>
              <a:rPr lang="cs-CZ" altLang="cs-CZ" sz="1800" b="1" dirty="0">
                <a:solidFill>
                  <a:srgbClr val="FFFF66"/>
                </a:solidFill>
              </a:rPr>
            </a:br>
            <a:endParaRPr lang="cs-CZ" altLang="cs-CZ" sz="1800" b="1" dirty="0">
              <a:solidFill>
                <a:srgbClr val="FFFF66"/>
              </a:solidFill>
            </a:endParaRPr>
          </a:p>
        </p:txBody>
      </p:sp>
      <p:sp>
        <p:nvSpPr>
          <p:cNvPr id="24580" name="Line 6">
            <a:extLst>
              <a:ext uri="{FF2B5EF4-FFF2-40B4-BE49-F238E27FC236}">
                <a16:creationId xmlns:a16="http://schemas.microsoft.com/office/drawing/2014/main" id="{7382C7E4-E974-4272-A0BB-AB4C5E9C2F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88163" y="2276476"/>
            <a:ext cx="431800" cy="720725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muz23_embolie_embroynalni_karcinom_varlete_retroperitoneum_3">
            <a:extLst>
              <a:ext uri="{FF2B5EF4-FFF2-40B4-BE49-F238E27FC236}">
                <a16:creationId xmlns:a16="http://schemas.microsoft.com/office/drawing/2014/main" id="{3251FE3B-66A9-4128-87A4-B348C5F9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04814"/>
            <a:ext cx="8135938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>
            <a:extLst>
              <a:ext uri="{FF2B5EF4-FFF2-40B4-BE49-F238E27FC236}">
                <a16:creationId xmlns:a16="http://schemas.microsoft.com/office/drawing/2014/main" id="{EA9F436A-3FB1-44D1-9F8C-23FCC8DB2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6021388"/>
            <a:ext cx="807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Plicní embolie nádorových hmot (embryonální karcinom varlete) </a:t>
            </a:r>
          </a:p>
        </p:txBody>
      </p:sp>
      <p:sp>
        <p:nvSpPr>
          <p:cNvPr id="25604" name="Line 6">
            <a:extLst>
              <a:ext uri="{FF2B5EF4-FFF2-40B4-BE49-F238E27FC236}">
                <a16:creationId xmlns:a16="http://schemas.microsoft.com/office/drawing/2014/main" id="{CFE1F97D-4ABF-423A-889C-81CB9B8CE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3" y="2349500"/>
            <a:ext cx="1008062" cy="8636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P1010001">
            <a:extLst>
              <a:ext uri="{FF2B5EF4-FFF2-40B4-BE49-F238E27FC236}">
                <a16:creationId xmlns:a16="http://schemas.microsoft.com/office/drawing/2014/main" id="{EB15B664-82A6-4DB8-964F-35D9E5F7C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549275"/>
            <a:ext cx="8208963" cy="52260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7">
            <a:extLst>
              <a:ext uri="{FF2B5EF4-FFF2-40B4-BE49-F238E27FC236}">
                <a16:creationId xmlns:a16="http://schemas.microsoft.com/office/drawing/2014/main" id="{5B9E2221-A5BA-424A-A020-140B7C20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949951"/>
            <a:ext cx="3036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Lobární pneumonie</a:t>
            </a:r>
          </a:p>
        </p:txBody>
      </p:sp>
      <p:sp>
        <p:nvSpPr>
          <p:cNvPr id="26628" name="Line 8">
            <a:extLst>
              <a:ext uri="{FF2B5EF4-FFF2-40B4-BE49-F238E27FC236}">
                <a16:creationId xmlns:a16="http://schemas.microsoft.com/office/drawing/2014/main" id="{61ACD9BE-8739-4CA7-B06F-EBD060BA02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3925" y="1341438"/>
            <a:ext cx="457200" cy="6096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bronchopneumonie, žena, 83 let">
            <a:extLst>
              <a:ext uri="{FF2B5EF4-FFF2-40B4-BE49-F238E27FC236}">
                <a16:creationId xmlns:a16="http://schemas.microsoft.com/office/drawing/2014/main" id="{3C9A1DFA-D8F5-439B-8042-80AC119CF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6" y="260351"/>
            <a:ext cx="475297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>
            <a:extLst>
              <a:ext uri="{FF2B5EF4-FFF2-40B4-BE49-F238E27FC236}">
                <a16:creationId xmlns:a16="http://schemas.microsoft.com/office/drawing/2014/main" id="{4FF14582-4339-41A7-BDA3-D8FAC3C21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5851525"/>
            <a:ext cx="3060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Bronchopneumonie</a:t>
            </a:r>
            <a:r>
              <a:rPr lang="cs-CZ" altLang="cs-CZ" sz="1800" dirty="0">
                <a:solidFill>
                  <a:schemeClr val="tx2"/>
                </a:solidFill>
              </a:rPr>
              <a:t/>
            </a:r>
            <a:br>
              <a:rPr lang="cs-CZ" altLang="cs-CZ" sz="1800" dirty="0">
                <a:solidFill>
                  <a:schemeClr val="tx2"/>
                </a:solidFill>
              </a:rPr>
            </a:br>
            <a:r>
              <a:rPr lang="cs-CZ" altLang="cs-CZ" sz="1800" dirty="0"/>
              <a:t/>
            </a:r>
            <a:br>
              <a:rPr lang="cs-CZ" altLang="cs-CZ" sz="1800" dirty="0"/>
            </a:br>
            <a:endParaRPr lang="cs-CZ" altLang="cs-CZ" sz="1800" dirty="0"/>
          </a:p>
        </p:txBody>
      </p:sp>
      <p:sp>
        <p:nvSpPr>
          <p:cNvPr id="27652" name="Line 6">
            <a:extLst>
              <a:ext uri="{FF2B5EF4-FFF2-40B4-BE49-F238E27FC236}">
                <a16:creationId xmlns:a16="http://schemas.microsoft.com/office/drawing/2014/main" id="{1CD945C0-70FF-498A-94DA-A2617CF3C58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0101" y="1052513"/>
            <a:ext cx="792163" cy="1008062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F4CE1B2-0034-45A4-A94E-D4D0112B0D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23495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Patologie gastrointestinálního systému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P1010049">
            <a:extLst>
              <a:ext uri="{FF2B5EF4-FFF2-40B4-BE49-F238E27FC236}">
                <a16:creationId xmlns:a16="http://schemas.microsoft.com/office/drawing/2014/main" id="{4F57464D-78ED-4163-AD51-C8F4B5F40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04814"/>
            <a:ext cx="3168650" cy="23764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4" descr="3-34">
            <a:extLst>
              <a:ext uri="{FF2B5EF4-FFF2-40B4-BE49-F238E27FC236}">
                <a16:creationId xmlns:a16="http://schemas.microsoft.com/office/drawing/2014/main" id="{3CA2158C-400B-49F9-A3B1-598B1D8C4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781301"/>
            <a:ext cx="5473700" cy="3711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Rectangle 6">
            <a:extLst>
              <a:ext uri="{FF2B5EF4-FFF2-40B4-BE49-F238E27FC236}">
                <a16:creationId xmlns:a16="http://schemas.microsoft.com/office/drawing/2014/main" id="{D5E981D2-3B6E-4E1C-8763-1B292C37F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2997201"/>
            <a:ext cx="3025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Perforace ulcerace žaludku</a:t>
            </a:r>
          </a:p>
        </p:txBody>
      </p:sp>
      <p:sp>
        <p:nvSpPr>
          <p:cNvPr id="29701" name="Text Box 7">
            <a:extLst>
              <a:ext uri="{FF2B5EF4-FFF2-40B4-BE49-F238E27FC236}">
                <a16:creationId xmlns:a16="http://schemas.microsoft.com/office/drawing/2014/main" id="{8B480AC0-0790-49F4-BCBE-D580F6DCD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6" y="2276476"/>
            <a:ext cx="51292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Chronická ulcerace žaludku s krvácením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29702" name="Line 7">
            <a:extLst>
              <a:ext uri="{FF2B5EF4-FFF2-40B4-BE49-F238E27FC236}">
                <a16:creationId xmlns:a16="http://schemas.microsoft.com/office/drawing/2014/main" id="{C9994179-D4C7-4B7C-9624-8E4640919F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0" y="1268413"/>
            <a:ext cx="457200" cy="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3" name="Line 8">
            <a:extLst>
              <a:ext uri="{FF2B5EF4-FFF2-40B4-BE49-F238E27FC236}">
                <a16:creationId xmlns:a16="http://schemas.microsoft.com/office/drawing/2014/main" id="{92BA18CE-AFE4-4DCD-B148-D397FB41AE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72488" y="4652963"/>
            <a:ext cx="533400" cy="2286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1010091">
            <a:extLst>
              <a:ext uri="{FF2B5EF4-FFF2-40B4-BE49-F238E27FC236}">
                <a16:creationId xmlns:a16="http://schemas.microsoft.com/office/drawing/2014/main" id="{3A9EEE4B-2B96-42BF-B03D-6C227AAA0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1"/>
            <a:ext cx="4465638" cy="3349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3-197G">
            <a:extLst>
              <a:ext uri="{FF2B5EF4-FFF2-40B4-BE49-F238E27FC236}">
                <a16:creationId xmlns:a16="http://schemas.microsoft.com/office/drawing/2014/main" id="{BBEBFDC5-4177-4BBA-A7D5-42D82E705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1" r="10271"/>
          <a:stretch>
            <a:fillRect/>
          </a:stretch>
        </p:blipFill>
        <p:spPr bwMode="auto">
          <a:xfrm>
            <a:off x="6311900" y="3789364"/>
            <a:ext cx="4090988" cy="2784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F8458D1A-4CEC-4983-9EB6-F0AD414E9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669" y="284161"/>
            <a:ext cx="173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Cirhóza jater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4CFA97EF-4AB4-4BC2-98DF-2027E24A5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6" y="4151313"/>
            <a:ext cx="11715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-ikterus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-ascites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-kachexie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-</a:t>
            </a:r>
            <a:r>
              <a:rPr lang="cs-CZ" altLang="cs-CZ" sz="1800" dirty="0" err="1">
                <a:solidFill>
                  <a:schemeClr val="tx2"/>
                </a:solidFill>
              </a:rPr>
              <a:t>melena</a:t>
            </a:r>
            <a:endParaRPr lang="cs-CZ" altLang="cs-CZ" sz="18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969517E-CC69-4B15-BFC2-6F2B3B0479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Patologie srdce a aorty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P2060028">
            <a:extLst>
              <a:ext uri="{FF2B5EF4-FFF2-40B4-BE49-F238E27FC236}">
                <a16:creationId xmlns:a16="http://schemas.microsoft.com/office/drawing/2014/main" id="{96CF3D3B-57BD-4397-8C3D-5D8E9E86D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260351"/>
            <a:ext cx="3365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6">
            <a:extLst>
              <a:ext uri="{FF2B5EF4-FFF2-40B4-BE49-F238E27FC236}">
                <a16:creationId xmlns:a16="http://schemas.microsoft.com/office/drawing/2014/main" id="{891B0FF5-5B73-49F6-BEC7-5183FB74E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876925"/>
            <a:ext cx="550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Jícnové varixy – komplikace jaterní cirhózy </a:t>
            </a:r>
          </a:p>
        </p:txBody>
      </p:sp>
      <p:sp>
        <p:nvSpPr>
          <p:cNvPr id="31748" name="Oval 7">
            <a:extLst>
              <a:ext uri="{FF2B5EF4-FFF2-40B4-BE49-F238E27FC236}">
                <a16:creationId xmlns:a16="http://schemas.microsoft.com/office/drawing/2014/main" id="{C415E323-CA93-40C9-A40F-0EE9A5D93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6" y="4005263"/>
            <a:ext cx="2951163" cy="2017712"/>
          </a:xfrm>
          <a:prstGeom prst="ellipse">
            <a:avLst/>
          </a:prstGeom>
          <a:noFill/>
          <a:ln w="5715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P2060031">
            <a:extLst>
              <a:ext uri="{FF2B5EF4-FFF2-40B4-BE49-F238E27FC236}">
                <a16:creationId xmlns:a16="http://schemas.microsoft.com/office/drawing/2014/main" id="{C7967D6E-F189-48CC-A7E5-70CBE85DE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260351"/>
            <a:ext cx="5903912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>
            <a:extLst>
              <a:ext uri="{FF2B5EF4-FFF2-40B4-BE49-F238E27FC236}">
                <a16:creationId xmlns:a16="http://schemas.microsoft.com/office/drawing/2014/main" id="{EBADA31E-F704-4BE4-969F-C00B3388E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6021388"/>
            <a:ext cx="800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Krvácení z ruptury jícnových varixů – komplikace jaterní cirhózy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2060066">
            <a:extLst>
              <a:ext uri="{FF2B5EF4-FFF2-40B4-BE49-F238E27FC236}">
                <a16:creationId xmlns:a16="http://schemas.microsoft.com/office/drawing/2014/main" id="{F7D05A81-CF7B-41D1-A1E5-6EA55D805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88914"/>
            <a:ext cx="7056438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5">
            <a:extLst>
              <a:ext uri="{FF2B5EF4-FFF2-40B4-BE49-F238E27FC236}">
                <a16:creationId xmlns:a16="http://schemas.microsoft.com/office/drawing/2014/main" id="{24994982-2B5E-4417-8807-6BF572EEF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5" y="60404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6" name="Text Box 6">
            <a:extLst>
              <a:ext uri="{FF2B5EF4-FFF2-40B4-BE49-F238E27FC236}">
                <a16:creationId xmlns:a16="http://schemas.microsoft.com/office/drawing/2014/main" id="{8F3C9B02-4B86-4ECF-875D-2989B611A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5589589"/>
            <a:ext cx="7200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Hemoragická </a:t>
            </a:r>
            <a:r>
              <a:rPr lang="cs-CZ" altLang="cs-CZ" sz="2000" b="1" dirty="0" err="1">
                <a:solidFill>
                  <a:schemeClr val="tx2"/>
                </a:solidFill>
              </a:rPr>
              <a:t>infarzace</a:t>
            </a:r>
            <a:r>
              <a:rPr lang="cs-CZ" altLang="cs-CZ" sz="2000" b="1" dirty="0">
                <a:solidFill>
                  <a:schemeClr val="tx2"/>
                </a:solidFill>
              </a:rPr>
              <a:t> tenkého střeva – </a:t>
            </a:r>
            <a:br>
              <a:rPr lang="cs-CZ" altLang="cs-CZ" sz="2000" b="1" dirty="0">
                <a:solidFill>
                  <a:schemeClr val="tx2"/>
                </a:solidFill>
              </a:rPr>
            </a:br>
            <a:r>
              <a:rPr lang="cs-CZ" altLang="cs-CZ" sz="2000" b="1" dirty="0">
                <a:solidFill>
                  <a:schemeClr val="tx2"/>
                </a:solidFill>
              </a:rPr>
              <a:t>trombóza </a:t>
            </a:r>
            <a:r>
              <a:rPr lang="cs-CZ" altLang="cs-CZ" sz="2000" b="1" dirty="0" err="1">
                <a:solidFill>
                  <a:schemeClr val="tx2"/>
                </a:solidFill>
              </a:rPr>
              <a:t>tr</a:t>
            </a:r>
            <a:r>
              <a:rPr lang="cs-CZ" altLang="cs-CZ" sz="2000" b="1" dirty="0">
                <a:solidFill>
                  <a:schemeClr val="tx2"/>
                </a:solidFill>
              </a:rPr>
              <a:t>. </a:t>
            </a:r>
            <a:r>
              <a:rPr lang="cs-CZ" altLang="cs-CZ" sz="2000" b="1" dirty="0" err="1">
                <a:solidFill>
                  <a:schemeClr val="tx2"/>
                </a:solidFill>
              </a:rPr>
              <a:t>coeliacus</a:t>
            </a:r>
            <a:r>
              <a:rPr lang="cs-CZ" altLang="cs-CZ" sz="2000" b="1" dirty="0">
                <a:solidFill>
                  <a:schemeClr val="tx2"/>
                </a:solidFill>
              </a:rPr>
              <a:t>, arterioskleróza a. mesenteria sup.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P2060077">
            <a:extLst>
              <a:ext uri="{FF2B5EF4-FFF2-40B4-BE49-F238E27FC236}">
                <a16:creationId xmlns:a16="http://schemas.microsoft.com/office/drawing/2014/main" id="{BB9BA996-EFB1-4DFA-9AE1-CD04A55FA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76250"/>
            <a:ext cx="8064500" cy="58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P2060079">
            <a:extLst>
              <a:ext uri="{FF2B5EF4-FFF2-40B4-BE49-F238E27FC236}">
                <a16:creationId xmlns:a16="http://schemas.microsoft.com/office/drawing/2014/main" id="{DDBD724A-2418-4545-8BC3-C29E40FD8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49275"/>
            <a:ext cx="8208962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Oval 5">
            <a:extLst>
              <a:ext uri="{FF2B5EF4-FFF2-40B4-BE49-F238E27FC236}">
                <a16:creationId xmlns:a16="http://schemas.microsoft.com/office/drawing/2014/main" id="{193B7F2C-2906-421A-9ACC-0C5FC9CB0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3" y="2420939"/>
            <a:ext cx="1549400" cy="1512887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ileus - uskřinutí ten">
            <a:extLst>
              <a:ext uri="{FF2B5EF4-FFF2-40B4-BE49-F238E27FC236}">
                <a16:creationId xmlns:a16="http://schemas.microsoft.com/office/drawing/2014/main" id="{67541B7E-3D82-4DCF-B342-65BA0696C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549275"/>
            <a:ext cx="8353425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>
            <a:extLst>
              <a:ext uri="{FF2B5EF4-FFF2-40B4-BE49-F238E27FC236}">
                <a16:creationId xmlns:a16="http://schemas.microsoft.com/office/drawing/2014/main" id="{FB5B617F-E286-4147-9697-BECA25F45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4581525"/>
            <a:ext cx="5362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tx2"/>
                </a:solidFill>
              </a:rPr>
              <a:t>Infarzace</a:t>
            </a:r>
            <a:r>
              <a:rPr lang="cs-CZ" altLang="cs-CZ" sz="2000" b="1" dirty="0">
                <a:solidFill>
                  <a:schemeClr val="tx2"/>
                </a:solidFill>
              </a:rPr>
              <a:t> tenkého střeva u pupeční hernie</a:t>
            </a:r>
            <a:r>
              <a:rPr lang="cs-CZ" altLang="cs-CZ" sz="18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6868" name="Oval 6">
            <a:extLst>
              <a:ext uri="{FF2B5EF4-FFF2-40B4-BE49-F238E27FC236}">
                <a16:creationId xmlns:a16="http://schemas.microsoft.com/office/drawing/2014/main" id="{7951D053-10BF-4240-AA5D-0969C8DED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9" y="2924175"/>
            <a:ext cx="1368425" cy="1296988"/>
          </a:xfrm>
          <a:prstGeom prst="ellips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FF66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akutní hemoragická pankreatitida DSC_0500">
            <a:extLst>
              <a:ext uri="{FF2B5EF4-FFF2-40B4-BE49-F238E27FC236}">
                <a16:creationId xmlns:a16="http://schemas.microsoft.com/office/drawing/2014/main" id="{C71E1591-D0D4-4151-B768-AC16705C9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260350"/>
            <a:ext cx="6048375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>
            <a:extLst>
              <a:ext uri="{FF2B5EF4-FFF2-40B4-BE49-F238E27FC236}">
                <a16:creationId xmlns:a16="http://schemas.microsoft.com/office/drawing/2014/main" id="{AD49696F-0889-43FE-8C8E-DFF493279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6165850"/>
            <a:ext cx="437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tx2"/>
                </a:solidFill>
              </a:rPr>
              <a:t>Akutní hemoragická pankreatitida </a:t>
            </a:r>
          </a:p>
        </p:txBody>
      </p:sp>
      <p:sp>
        <p:nvSpPr>
          <p:cNvPr id="37892" name="Line 6">
            <a:extLst>
              <a:ext uri="{FF2B5EF4-FFF2-40B4-BE49-F238E27FC236}">
                <a16:creationId xmlns:a16="http://schemas.microsoft.com/office/drawing/2014/main" id="{A25137CC-79E8-485D-890F-BB28D23993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4788" y="836613"/>
            <a:ext cx="1079500" cy="715962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9448A50-C42F-41EE-87E1-BCC2FB9760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Náhlá úmrtí s negativním nebo chudým morfologickým nálezem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B0D1B83-BC26-4AEB-8E45-3D86D7D765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dirty="0">
                <a:solidFill>
                  <a:schemeClr val="tx2"/>
                </a:solidFill>
              </a:rPr>
              <a:t>SIDS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dirty="0">
                <a:solidFill>
                  <a:schemeClr val="tx2"/>
                </a:solidFill>
              </a:rPr>
              <a:t>Náhlá srdeční smrt (NSS) – maligní arytmie (vrozené </a:t>
            </a:r>
            <a:r>
              <a:rPr lang="cs-CZ" altLang="cs-CZ" dirty="0" err="1">
                <a:solidFill>
                  <a:schemeClr val="tx2"/>
                </a:solidFill>
              </a:rPr>
              <a:t>kanálopatie</a:t>
            </a:r>
            <a:r>
              <a:rPr lang="cs-CZ" altLang="cs-CZ" dirty="0">
                <a:solidFill>
                  <a:schemeClr val="tx2"/>
                </a:solidFill>
              </a:rPr>
              <a:t> – LQT syndrom, CPVT)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dirty="0">
                <a:solidFill>
                  <a:schemeClr val="tx2"/>
                </a:solidFill>
              </a:rPr>
              <a:t>Intersticiální pneumonitida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dirty="0">
                <a:solidFill>
                  <a:schemeClr val="tx2"/>
                </a:solidFill>
              </a:rPr>
              <a:t>Diabetes </a:t>
            </a:r>
            <a:r>
              <a:rPr lang="cs-CZ" altLang="cs-CZ" dirty="0" err="1">
                <a:solidFill>
                  <a:schemeClr val="tx2"/>
                </a:solidFill>
              </a:rPr>
              <a:t>mellitus</a:t>
            </a:r>
            <a:r>
              <a:rPr lang="cs-CZ" altLang="cs-CZ" dirty="0">
                <a:solidFill>
                  <a:schemeClr val="tx2"/>
                </a:solidFill>
              </a:rPr>
              <a:t> – </a:t>
            </a:r>
            <a:r>
              <a:rPr lang="cs-CZ" altLang="cs-CZ" dirty="0" err="1">
                <a:solidFill>
                  <a:schemeClr val="tx2"/>
                </a:solidFill>
              </a:rPr>
              <a:t>ketoacidotické</a:t>
            </a:r>
            <a:r>
              <a:rPr lang="cs-CZ" altLang="cs-CZ" dirty="0">
                <a:solidFill>
                  <a:schemeClr val="tx2"/>
                </a:solidFill>
              </a:rPr>
              <a:t> </a:t>
            </a:r>
            <a:r>
              <a:rPr lang="cs-CZ" altLang="cs-CZ" dirty="0" err="1">
                <a:solidFill>
                  <a:schemeClr val="tx2"/>
                </a:solidFill>
              </a:rPr>
              <a:t>koma</a:t>
            </a:r>
            <a:endParaRPr lang="cs-CZ" altLang="cs-CZ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dirty="0">
                <a:solidFill>
                  <a:schemeClr val="tx2"/>
                </a:solidFill>
              </a:rPr>
              <a:t>Anafylaktický šok, status </a:t>
            </a:r>
            <a:r>
              <a:rPr lang="cs-CZ" altLang="cs-CZ" dirty="0" err="1">
                <a:solidFill>
                  <a:schemeClr val="tx2"/>
                </a:solidFill>
              </a:rPr>
              <a:t>asthmaticus</a:t>
            </a:r>
            <a:endParaRPr lang="cs-CZ" altLang="cs-CZ" dirty="0">
              <a:solidFill>
                <a:schemeClr val="tx2"/>
              </a:solidFill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dirty="0">
                <a:solidFill>
                  <a:schemeClr val="tx2"/>
                </a:solidFill>
              </a:rPr>
              <a:t>Epilepsie (status </a:t>
            </a:r>
            <a:r>
              <a:rPr lang="cs-CZ" altLang="cs-CZ" dirty="0" err="1">
                <a:solidFill>
                  <a:schemeClr val="tx2"/>
                </a:solidFill>
              </a:rPr>
              <a:t>epilepticus</a:t>
            </a:r>
            <a:r>
              <a:rPr lang="cs-CZ" altLang="cs-CZ" dirty="0">
                <a:solidFill>
                  <a:schemeClr val="tx2"/>
                </a:solidFill>
              </a:rPr>
              <a:t>)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5491A6BB-BCA8-41FB-9B5D-D020D2E3F2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60350"/>
            <a:ext cx="8229600" cy="6477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Anafylaktický šok</a:t>
            </a:r>
          </a:p>
        </p:txBody>
      </p:sp>
      <p:pic>
        <p:nvPicPr>
          <p:cNvPr id="39939" name="Picture 3" descr="617 05 (20)">
            <a:extLst>
              <a:ext uri="{FF2B5EF4-FFF2-40B4-BE49-F238E27FC236}">
                <a16:creationId xmlns:a16="http://schemas.microsoft.com/office/drawing/2014/main" id="{2F410903-4627-4923-B50A-AE804CB81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219200"/>
            <a:ext cx="6283325" cy="47132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P1010001">
            <a:extLst>
              <a:ext uri="{FF2B5EF4-FFF2-40B4-BE49-F238E27FC236}">
                <a16:creationId xmlns:a16="http://schemas.microsoft.com/office/drawing/2014/main" id="{09198802-4DFC-4CC6-9BD5-B6F8451D2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196975"/>
            <a:ext cx="3124200" cy="23447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Line 7">
            <a:extLst>
              <a:ext uri="{FF2B5EF4-FFF2-40B4-BE49-F238E27FC236}">
                <a16:creationId xmlns:a16="http://schemas.microsoft.com/office/drawing/2014/main" id="{E1865B75-B508-4CD8-8F68-774EA65AD6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1905000"/>
            <a:ext cx="304800" cy="6096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42" name="Text Box 9">
            <a:extLst>
              <a:ext uri="{FF2B5EF4-FFF2-40B4-BE49-F238E27FC236}">
                <a16:creationId xmlns:a16="http://schemas.microsoft.com/office/drawing/2014/main" id="{33C37C04-2482-417B-9634-9926F9436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569" y="3704431"/>
            <a:ext cx="208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</a:rPr>
              <a:t>Petechie v kůži</a:t>
            </a:r>
          </a:p>
        </p:txBody>
      </p:sp>
      <p:sp>
        <p:nvSpPr>
          <p:cNvPr id="39943" name="Line 10">
            <a:extLst>
              <a:ext uri="{FF2B5EF4-FFF2-40B4-BE49-F238E27FC236}">
                <a16:creationId xmlns:a16="http://schemas.microsoft.com/office/drawing/2014/main" id="{7C02C4A0-6F55-4DA4-9874-82C8BD6054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32850" y="2276475"/>
            <a:ext cx="152400" cy="5334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44" name="Text Box 11">
            <a:extLst>
              <a:ext uri="{FF2B5EF4-FFF2-40B4-BE49-F238E27FC236}">
                <a16:creationId xmlns:a16="http://schemas.microsoft.com/office/drawing/2014/main" id="{EA50D95F-8910-4298-A535-C2511602D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6021389"/>
            <a:ext cx="182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</a:rPr>
              <a:t>Edém </a:t>
            </a:r>
            <a:r>
              <a:rPr lang="cs-CZ" altLang="cs-CZ" sz="1800" b="1" dirty="0" err="1">
                <a:solidFill>
                  <a:schemeClr val="tx2"/>
                </a:solidFill>
              </a:rPr>
              <a:t>epiglotis</a:t>
            </a:r>
            <a:endParaRPr lang="cs-CZ" altLang="cs-CZ" sz="1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233825F-4AD4-49F5-937B-4F5FEA8529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0"/>
            <a:ext cx="3457575" cy="1189038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Epilepsie</a:t>
            </a:r>
          </a:p>
        </p:txBody>
      </p:sp>
      <p:pic>
        <p:nvPicPr>
          <p:cNvPr id="40963" name="Picture 3" descr="P1010004">
            <a:extLst>
              <a:ext uri="{FF2B5EF4-FFF2-40B4-BE49-F238E27FC236}">
                <a16:creationId xmlns:a16="http://schemas.microsoft.com/office/drawing/2014/main" id="{1668B67D-DD9F-4711-9BF0-4D8419B82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052514"/>
            <a:ext cx="3025775" cy="2270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P1010007">
            <a:extLst>
              <a:ext uri="{FF2B5EF4-FFF2-40B4-BE49-F238E27FC236}">
                <a16:creationId xmlns:a16="http://schemas.microsoft.com/office/drawing/2014/main" id="{5E58994F-B4CA-49A2-AC89-5BFAF6F2C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4291"/>
          <a:stretch>
            <a:fillRect/>
          </a:stretch>
        </p:blipFill>
        <p:spPr bwMode="auto">
          <a:xfrm>
            <a:off x="6024564" y="476251"/>
            <a:ext cx="4371975" cy="3603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P1010018">
            <a:extLst>
              <a:ext uri="{FF2B5EF4-FFF2-40B4-BE49-F238E27FC236}">
                <a16:creationId xmlns:a16="http://schemas.microsoft.com/office/drawing/2014/main" id="{EA51D892-DCCC-444D-ABB6-8F65918DD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500439"/>
            <a:ext cx="4084638" cy="3063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Text Box 6">
            <a:extLst>
              <a:ext uri="{FF2B5EF4-FFF2-40B4-BE49-F238E27FC236}">
                <a16:creationId xmlns:a16="http://schemas.microsoft.com/office/drawing/2014/main" id="{E4A1EF24-2065-495C-B2EB-97BF3D402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4292600"/>
            <a:ext cx="210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</a:rPr>
              <a:t>Pokousání jazyka</a:t>
            </a:r>
          </a:p>
        </p:txBody>
      </p:sp>
      <p:sp>
        <p:nvSpPr>
          <p:cNvPr id="40967" name="Line 7">
            <a:extLst>
              <a:ext uri="{FF2B5EF4-FFF2-40B4-BE49-F238E27FC236}">
                <a16:creationId xmlns:a16="http://schemas.microsoft.com/office/drawing/2014/main" id="{8A33C911-6C0B-4E05-B4DC-DD39B7A0CB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2175" y="2420938"/>
            <a:ext cx="457200" cy="762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68" name="Line 8">
            <a:extLst>
              <a:ext uri="{FF2B5EF4-FFF2-40B4-BE49-F238E27FC236}">
                <a16:creationId xmlns:a16="http://schemas.microsoft.com/office/drawing/2014/main" id="{F5FBC2BA-0A37-4C44-BB8C-E4D651647D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8075" y="3789363"/>
            <a:ext cx="76200" cy="6096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8-64">
            <a:extLst>
              <a:ext uri="{FF2B5EF4-FFF2-40B4-BE49-F238E27FC236}">
                <a16:creationId xmlns:a16="http://schemas.microsoft.com/office/drawing/2014/main" id="{10024016-822B-4678-86A6-7310EE0F8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908051"/>
            <a:ext cx="2263775" cy="516096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apture_00014">
            <a:extLst>
              <a:ext uri="{FF2B5EF4-FFF2-40B4-BE49-F238E27FC236}">
                <a16:creationId xmlns:a16="http://schemas.microsoft.com/office/drawing/2014/main" id="{F93AA1E7-5F68-4486-98AE-7C79EC8DD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7677" r="7530" b="21851"/>
          <a:stretch>
            <a:fillRect/>
          </a:stretch>
        </p:blipFill>
        <p:spPr bwMode="auto">
          <a:xfrm>
            <a:off x="6781801" y="457200"/>
            <a:ext cx="3019425" cy="1879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1010410">
            <a:extLst>
              <a:ext uri="{FF2B5EF4-FFF2-40B4-BE49-F238E27FC236}">
                <a16:creationId xmlns:a16="http://schemas.microsoft.com/office/drawing/2014/main" id="{00117672-17E8-4F59-97FF-7716F1BFC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03638"/>
            <a:ext cx="3900488" cy="292576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94DB9C81-4A17-48FF-919B-8175628FE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417514"/>
            <a:ext cx="4249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</a:rPr>
              <a:t>Arteriosklerotické změny břišní aorty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E2121724-504E-4ED2-BBE9-0D12F737F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2492375"/>
            <a:ext cx="3762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</a:rPr>
              <a:t>Arterioskleróza koronární arterie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0068165C-8A0F-4D50-981D-A8A97D24A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6" y="3236914"/>
            <a:ext cx="3173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</a:rPr>
              <a:t>Trombóza koronární arterie</a:t>
            </a:r>
          </a:p>
        </p:txBody>
      </p:sp>
      <p:sp>
        <p:nvSpPr>
          <p:cNvPr id="5128" name="Line 9">
            <a:extLst>
              <a:ext uri="{FF2B5EF4-FFF2-40B4-BE49-F238E27FC236}">
                <a16:creationId xmlns:a16="http://schemas.microsoft.com/office/drawing/2014/main" id="{77998EA9-5E4A-4D06-B182-3018C5853B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5725" y="908050"/>
            <a:ext cx="304800" cy="5334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9" name="Line 10">
            <a:extLst>
              <a:ext uri="{FF2B5EF4-FFF2-40B4-BE49-F238E27FC236}">
                <a16:creationId xmlns:a16="http://schemas.microsoft.com/office/drawing/2014/main" id="{4F82AD46-0529-4BBF-B0B9-A269E0F108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9001" y="4797426"/>
            <a:ext cx="657225" cy="231775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sz="quarter" idx="2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7" y="1779587"/>
            <a:ext cx="6097872" cy="3914775"/>
          </a:xfr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Klinika (ústav) Fakultní nemocnice u sv. Anny v Brně a Lékařské fakulty Masarykovy univerzity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COVID-19 virová pneumonie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81" y="1779587"/>
            <a:ext cx="5219700" cy="3914775"/>
          </a:xfrm>
        </p:spPr>
      </p:pic>
    </p:spTree>
    <p:extLst>
      <p:ext uri="{BB962C8B-B14F-4D97-AF65-F5344CB8AC3E}">
        <p14:creationId xmlns:p14="http://schemas.microsoft.com/office/powerpoint/2010/main" val="1391812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1010050">
            <a:extLst>
              <a:ext uri="{FF2B5EF4-FFF2-40B4-BE49-F238E27FC236}">
                <a16:creationId xmlns:a16="http://schemas.microsoft.com/office/drawing/2014/main" id="{DE1B9B63-1D27-4D2A-AF23-F2422CDE2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692150"/>
            <a:ext cx="6765925" cy="50752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>
            <a:extLst>
              <a:ext uri="{FF2B5EF4-FFF2-40B4-BE49-F238E27FC236}">
                <a16:creationId xmlns:a16="http://schemas.microsoft.com/office/drawing/2014/main" id="{EB2D2F74-106B-4C68-AC7F-EF5B8283A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6092825"/>
            <a:ext cx="4005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</a:rPr>
              <a:t>Kompletní uzávěr koronární arterie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038B024C-7A51-4D4B-B59E-531000157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5827714"/>
            <a:ext cx="283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</a:rPr>
              <a:t>Akutní infarkt myokardu</a:t>
            </a:r>
          </a:p>
        </p:txBody>
      </p:sp>
      <p:pic>
        <p:nvPicPr>
          <p:cNvPr id="7171" name="Picture 12" descr="inf">
            <a:extLst>
              <a:ext uri="{FF2B5EF4-FFF2-40B4-BE49-F238E27FC236}">
                <a16:creationId xmlns:a16="http://schemas.microsoft.com/office/drawing/2014/main" id="{FA945156-3361-4376-9659-F51CE2FF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60350"/>
            <a:ext cx="8207375" cy="53784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Line 13">
            <a:extLst>
              <a:ext uri="{FF2B5EF4-FFF2-40B4-BE49-F238E27FC236}">
                <a16:creationId xmlns:a16="http://schemas.microsoft.com/office/drawing/2014/main" id="{6CF44D31-6D79-47F6-8EEA-1F81E0F30C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72264" y="1412875"/>
            <a:ext cx="2016125" cy="7239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pture_00017">
            <a:extLst>
              <a:ext uri="{FF2B5EF4-FFF2-40B4-BE49-F238E27FC236}">
                <a16:creationId xmlns:a16="http://schemas.microsoft.com/office/drawing/2014/main" id="{7E4289AE-72E5-40A8-B050-8A25DBBEC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3"/>
          <a:stretch>
            <a:fillRect/>
          </a:stretch>
        </p:blipFill>
        <p:spPr bwMode="auto">
          <a:xfrm>
            <a:off x="2362201" y="609600"/>
            <a:ext cx="6672263" cy="48593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077ABB4F-826B-4064-A855-A92431258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5805489"/>
            <a:ext cx="5138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</a:rPr>
              <a:t>Ruptura stěny levé komory – komplikace AIM</a:t>
            </a:r>
          </a:p>
        </p:txBody>
      </p:sp>
      <p:sp>
        <p:nvSpPr>
          <p:cNvPr id="8196" name="Line 4">
            <a:extLst>
              <a:ext uri="{FF2B5EF4-FFF2-40B4-BE49-F238E27FC236}">
                <a16:creationId xmlns:a16="http://schemas.microsoft.com/office/drawing/2014/main" id="{C7F0D31D-A328-4051-B11D-AFBF4A9EF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429000"/>
            <a:ext cx="457200" cy="5334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apture_00018">
            <a:extLst>
              <a:ext uri="{FF2B5EF4-FFF2-40B4-BE49-F238E27FC236}">
                <a16:creationId xmlns:a16="http://schemas.microsoft.com/office/drawing/2014/main" id="{09657A9C-8D1F-432C-948F-9309ECDE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17717" r="7086" b="12401"/>
          <a:stretch>
            <a:fillRect/>
          </a:stretch>
        </p:blipFill>
        <p:spPr bwMode="auto">
          <a:xfrm>
            <a:off x="2514601" y="990600"/>
            <a:ext cx="7288213" cy="445293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77E679BE-E097-4A48-9BBB-263C48874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5589588"/>
            <a:ext cx="2141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tx2"/>
                </a:solidFill>
              </a:rPr>
              <a:t>Tamponáda srdce</a:t>
            </a:r>
          </a:p>
        </p:txBody>
      </p:sp>
      <p:sp>
        <p:nvSpPr>
          <p:cNvPr id="9220" name="Line 4">
            <a:extLst>
              <a:ext uri="{FF2B5EF4-FFF2-40B4-BE49-F238E27FC236}">
                <a16:creationId xmlns:a16="http://schemas.microsoft.com/office/drawing/2014/main" id="{09BED727-6EF4-4D60-8B99-459FCBF6A0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3962400"/>
            <a:ext cx="762000" cy="6858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" name="Line 5">
            <a:extLst>
              <a:ext uri="{FF2B5EF4-FFF2-40B4-BE49-F238E27FC236}">
                <a16:creationId xmlns:a16="http://schemas.microsoft.com/office/drawing/2014/main" id="{E9F74984-9450-4C96-B284-2AE5FA5A9E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39200" y="1905000"/>
            <a:ext cx="685800" cy="457200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Projizvení srdce, muž, 75 let">
            <a:extLst>
              <a:ext uri="{FF2B5EF4-FFF2-40B4-BE49-F238E27FC236}">
                <a16:creationId xmlns:a16="http://schemas.microsoft.com/office/drawing/2014/main" id="{82908501-FAFB-4D81-AAE0-E44600D9C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549276"/>
            <a:ext cx="6913563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6">
            <a:extLst>
              <a:ext uri="{FF2B5EF4-FFF2-40B4-BE49-F238E27FC236}">
                <a16:creationId xmlns:a16="http://schemas.microsoft.com/office/drawing/2014/main" id="{E809D0B5-E877-4F35-BA2A-2486F32D5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8163" y="5608638"/>
            <a:ext cx="10271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244" name="Text Box 7">
            <a:extLst>
              <a:ext uri="{FF2B5EF4-FFF2-40B4-BE49-F238E27FC236}">
                <a16:creationId xmlns:a16="http://schemas.microsoft.com/office/drawing/2014/main" id="{53E0089B-28DF-4ED0-9652-84AA34FDA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75" y="5583238"/>
            <a:ext cx="4718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tx2"/>
                </a:solidFill>
              </a:rPr>
              <a:t>Projizvení</a:t>
            </a:r>
            <a:r>
              <a:rPr lang="cs-CZ" altLang="cs-CZ" sz="2000" b="1" dirty="0">
                <a:solidFill>
                  <a:schemeClr val="tx2"/>
                </a:solidFill>
              </a:rPr>
              <a:t> myokardu po vyhojení AIM</a:t>
            </a:r>
          </a:p>
        </p:txBody>
      </p:sp>
      <p:sp>
        <p:nvSpPr>
          <p:cNvPr id="10245" name="Line 8">
            <a:extLst>
              <a:ext uri="{FF2B5EF4-FFF2-40B4-BE49-F238E27FC236}">
                <a16:creationId xmlns:a16="http://schemas.microsoft.com/office/drawing/2014/main" id="{EC12464D-7598-4685-9B9E-69309F296F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8388" y="1125538"/>
            <a:ext cx="792162" cy="6477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5D76FC2-5E85-4CB0-A15C-1C0759F52363}" vid="{98D33FCF-DD52-4FE9-8CC4-B567EB104502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prezentace-med-cz-fnusa-v03</Template>
  <TotalTime>13</TotalTime>
  <Words>294</Words>
  <Application>Microsoft Office PowerPoint</Application>
  <PresentationFormat>Širokoúhlá obrazovka</PresentationFormat>
  <Paragraphs>70</Paragraphs>
  <Slides>40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4" baseType="lpstr">
      <vt:lpstr>Arial</vt:lpstr>
      <vt:lpstr>Tahoma</vt:lpstr>
      <vt:lpstr>Wingdings</vt:lpstr>
      <vt:lpstr>Prezentace_MU_CZ</vt:lpstr>
      <vt:lpstr>Náhlé úmrtí v soudním lékařství</vt:lpstr>
      <vt:lpstr>World Health Organisation:</vt:lpstr>
      <vt:lpstr>Patologie srdce a aorty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Patologie CNS</vt:lpstr>
      <vt:lpstr>Prezentace aplikace PowerPoint</vt:lpstr>
      <vt:lpstr>Prezentace aplikace PowerPoint</vt:lpstr>
      <vt:lpstr>Prezentace aplikace PowerPoint</vt:lpstr>
      <vt:lpstr>Patologie respiračního systému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Patologie gastrointestinálního systému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Náhlá úmrtí s negativním nebo chudým morfologickým nálezem</vt:lpstr>
      <vt:lpstr>Anafylaktický šok</vt:lpstr>
      <vt:lpstr>Epilepsie</vt:lpstr>
      <vt:lpstr>COVID-19 virová pneumonie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tématu</dc:title>
  <dc:creator>Vojtíšek</dc:creator>
  <cp:lastModifiedBy>mzeman</cp:lastModifiedBy>
  <cp:revision>7</cp:revision>
  <cp:lastPrinted>1601-01-01T00:00:00Z</cp:lastPrinted>
  <dcterms:created xsi:type="dcterms:W3CDTF">2019-06-13T14:35:11Z</dcterms:created>
  <dcterms:modified xsi:type="dcterms:W3CDTF">2020-10-30T06:14:10Z</dcterms:modified>
</cp:coreProperties>
</file>