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70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331FB-D97C-4BB5-9498-C6240E067A6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661FE-B186-49E9-87D7-0BD4791149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Anémie</a:t>
            </a:r>
            <a:br>
              <a:rPr lang="cs-CZ" dirty="0" smtClean="0"/>
            </a:br>
            <a:r>
              <a:rPr lang="cs-CZ" dirty="0" smtClean="0"/>
              <a:t>diferenciální diagnostika v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800" dirty="0" smtClean="0">
                <a:solidFill>
                  <a:schemeClr val="tx1"/>
                </a:solidFill>
              </a:rPr>
              <a:t>Miluše Kupková</a:t>
            </a:r>
          </a:p>
          <a:p>
            <a:pPr algn="r"/>
            <a:r>
              <a:rPr lang="cs-CZ" sz="2800" dirty="0" smtClean="0">
                <a:solidFill>
                  <a:schemeClr val="tx1"/>
                </a:solidFill>
              </a:rPr>
              <a:t>FN Brno, KIGOPL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Coombsův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 smtClean="0"/>
              <a:t>Coombsův</a:t>
            </a:r>
            <a:r>
              <a:rPr lang="cs-CZ" b="1" dirty="0" smtClean="0"/>
              <a:t> test přímý</a:t>
            </a:r>
            <a:r>
              <a:rPr lang="cs-CZ" dirty="0" smtClean="0"/>
              <a:t> slouží k diagnostice </a:t>
            </a:r>
            <a:r>
              <a:rPr lang="cs-CZ" i="1" dirty="0" smtClean="0"/>
              <a:t>hemolytických anémií </a:t>
            </a:r>
            <a:r>
              <a:rPr lang="cs-CZ" dirty="0" smtClean="0"/>
              <a:t>způsobených </a:t>
            </a:r>
            <a:r>
              <a:rPr lang="cs-CZ" dirty="0" err="1" smtClean="0"/>
              <a:t>antierytrocytárními</a:t>
            </a:r>
            <a:r>
              <a:rPr lang="cs-CZ" dirty="0" smtClean="0"/>
              <a:t> protilátkami. Pomocí protilátek proti </a:t>
            </a:r>
            <a:r>
              <a:rPr lang="cs-CZ" dirty="0" err="1" smtClean="0"/>
              <a:t>antierytrocytárním</a:t>
            </a:r>
            <a:r>
              <a:rPr lang="cs-CZ" dirty="0" smtClean="0"/>
              <a:t> protilátkám testujeme přítomnost těchto </a:t>
            </a:r>
            <a:r>
              <a:rPr lang="cs-CZ" dirty="0" err="1" smtClean="0"/>
              <a:t>antierytrocytárních</a:t>
            </a:r>
            <a:r>
              <a:rPr lang="cs-CZ" dirty="0" smtClean="0"/>
              <a:t> protilátek na membráně erytrocytu.</a:t>
            </a:r>
          </a:p>
          <a:p>
            <a:r>
              <a:rPr lang="cs-CZ" b="1" dirty="0" err="1" smtClean="0"/>
              <a:t>Coombsův</a:t>
            </a:r>
            <a:r>
              <a:rPr lang="cs-CZ" b="1" dirty="0" smtClean="0"/>
              <a:t> test nepřímý</a:t>
            </a:r>
            <a:r>
              <a:rPr lang="cs-CZ" dirty="0" smtClean="0"/>
              <a:t> slouží k detekci </a:t>
            </a:r>
            <a:r>
              <a:rPr lang="cs-CZ" dirty="0" err="1" smtClean="0"/>
              <a:t>antierytrocytárních</a:t>
            </a:r>
            <a:r>
              <a:rPr lang="cs-CZ" dirty="0" smtClean="0"/>
              <a:t> protilátek v krevní plazmě u pacientů po </a:t>
            </a:r>
            <a:r>
              <a:rPr lang="cs-CZ" i="1" dirty="0" smtClean="0"/>
              <a:t>opakovaných krevních transfúzích.</a:t>
            </a:r>
            <a:r>
              <a:rPr lang="cs-CZ" dirty="0" smtClean="0"/>
              <a:t> Pomocí protilátek proti </a:t>
            </a:r>
            <a:r>
              <a:rPr lang="cs-CZ" dirty="0" err="1" smtClean="0"/>
              <a:t>antierytrocytárním</a:t>
            </a:r>
            <a:r>
              <a:rPr lang="cs-CZ" dirty="0" smtClean="0"/>
              <a:t> protilátkám testujeme přítomnost </a:t>
            </a:r>
            <a:r>
              <a:rPr lang="cs-CZ" dirty="0" err="1" smtClean="0"/>
              <a:t>antierytrocytárních</a:t>
            </a:r>
            <a:r>
              <a:rPr lang="cs-CZ" dirty="0" smtClean="0"/>
              <a:t> protilátek v krevní plazmě.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Krevní obraz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RBC </a:t>
            </a:r>
            <a:r>
              <a:rPr lang="cs-CZ" dirty="0" smtClean="0"/>
              <a:t>- Erytrocyty – muži 4,0-5,3 </a:t>
            </a:r>
            <a:r>
              <a:rPr lang="cs-CZ" dirty="0"/>
              <a:t>x </a:t>
            </a:r>
            <a:r>
              <a:rPr lang="cs-CZ" dirty="0" smtClean="0"/>
              <a:t>10</a:t>
            </a:r>
            <a:r>
              <a:rPr lang="cs-CZ" baseline="30000" dirty="0" smtClean="0"/>
              <a:t>12</a:t>
            </a:r>
            <a:r>
              <a:rPr lang="cs-CZ" dirty="0" smtClean="0"/>
              <a:t>/l, ženy 3,8-5,2 </a:t>
            </a:r>
            <a:r>
              <a:rPr lang="cs-CZ" dirty="0"/>
              <a:t>x 10</a:t>
            </a:r>
            <a:r>
              <a:rPr lang="cs-CZ" baseline="30000" dirty="0"/>
              <a:t>12</a:t>
            </a:r>
            <a:r>
              <a:rPr lang="cs-CZ" dirty="0"/>
              <a:t>/l</a:t>
            </a:r>
          </a:p>
          <a:p>
            <a:r>
              <a:rPr lang="cs-CZ" dirty="0" smtClean="0"/>
              <a:t>HGB - Hemoglobin – muži 135-175 g/l, ženy 120-165 </a:t>
            </a:r>
            <a:r>
              <a:rPr lang="cs-CZ" dirty="0"/>
              <a:t>g/l</a:t>
            </a:r>
          </a:p>
          <a:p>
            <a:r>
              <a:rPr lang="cs-CZ" dirty="0" smtClean="0"/>
              <a:t>HCT - Hematokrit – muži 0,40-0,54,  ženy 0,35-0,45</a:t>
            </a:r>
            <a:endParaRPr lang="cs-CZ" dirty="0"/>
          </a:p>
          <a:p>
            <a:r>
              <a:rPr lang="cs-CZ" dirty="0" smtClean="0"/>
              <a:t>MCV - Střední </a:t>
            </a:r>
            <a:r>
              <a:rPr lang="cs-CZ" dirty="0"/>
              <a:t>objem </a:t>
            </a:r>
            <a:r>
              <a:rPr lang="cs-CZ" dirty="0" smtClean="0"/>
              <a:t>erytrocytu 83-95 </a:t>
            </a:r>
            <a:r>
              <a:rPr lang="cs-CZ" dirty="0" err="1" smtClean="0"/>
              <a:t>fl</a:t>
            </a:r>
            <a:r>
              <a:rPr lang="cs-CZ" dirty="0" smtClean="0"/>
              <a:t> (80-97)</a:t>
            </a:r>
            <a:endParaRPr lang="cs-CZ" dirty="0"/>
          </a:p>
          <a:p>
            <a:r>
              <a:rPr lang="cs-CZ" dirty="0" smtClean="0"/>
              <a:t>MCH - Střední hmot. </a:t>
            </a:r>
            <a:r>
              <a:rPr lang="cs-CZ" dirty="0"/>
              <a:t>hemoglobinu v </a:t>
            </a:r>
            <a:r>
              <a:rPr lang="cs-CZ" dirty="0" smtClean="0"/>
              <a:t>erytrocytech 27-32 </a:t>
            </a:r>
            <a:r>
              <a:rPr lang="cs-CZ" dirty="0" err="1"/>
              <a:t>pg</a:t>
            </a:r>
            <a:endParaRPr lang="cs-CZ" dirty="0"/>
          </a:p>
          <a:p>
            <a:r>
              <a:rPr lang="cs-CZ" dirty="0" smtClean="0"/>
              <a:t>MCHC - Střední </a:t>
            </a:r>
            <a:r>
              <a:rPr lang="cs-CZ" dirty="0"/>
              <a:t>koncentrace hemoglobinu v </a:t>
            </a:r>
            <a:r>
              <a:rPr lang="cs-CZ" dirty="0" smtClean="0"/>
              <a:t>erytrocytech 320-370 g/l</a:t>
            </a:r>
          </a:p>
          <a:p>
            <a:r>
              <a:rPr lang="cs-CZ" dirty="0" smtClean="0"/>
              <a:t>RDW - Distribuční šíře objemu erytrocytů</a:t>
            </a:r>
            <a:endParaRPr lang="cs-CZ" dirty="0"/>
          </a:p>
          <a:p>
            <a:r>
              <a:rPr lang="cs-CZ" dirty="0" smtClean="0"/>
              <a:t>RET - Podíl retikulocytů 0,005-0,015%</a:t>
            </a:r>
            <a:endParaRPr lang="cs-CZ" dirty="0"/>
          </a:p>
          <a:p>
            <a:r>
              <a:rPr lang="cs-CZ" dirty="0" smtClean="0"/>
              <a:t>PLT - Trombocyty 150-350 </a:t>
            </a:r>
            <a:r>
              <a:rPr lang="cs-CZ" dirty="0"/>
              <a:t>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r>
              <a:rPr lang="cs-CZ" dirty="0"/>
              <a:t>WBC - Leukocyty 3,8-10 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Anémie</a:t>
            </a:r>
            <a:r>
              <a:rPr lang="cs-CZ" dirty="0" smtClean="0"/>
              <a:t> čili </a:t>
            </a:r>
            <a:r>
              <a:rPr lang="cs-CZ" b="1" dirty="0" smtClean="0"/>
              <a:t>chudokrevnost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anaemia</a:t>
            </a:r>
            <a:r>
              <a:rPr lang="cs-CZ" i="1" dirty="0" smtClean="0"/>
              <a:t>)</a:t>
            </a:r>
            <a:r>
              <a:rPr lang="cs-CZ" dirty="0" smtClean="0"/>
              <a:t> je snížení koncentrace hemoglobinu v krvi pod mez určenou pro daný věk a pohlaví. </a:t>
            </a:r>
          </a:p>
          <a:p>
            <a:r>
              <a:rPr lang="cs-CZ" dirty="0" smtClean="0"/>
              <a:t>Norma hemoglobinu je </a:t>
            </a:r>
            <a:r>
              <a:rPr lang="cs-CZ" b="1" dirty="0" smtClean="0"/>
              <a:t>136–176 g/l u mužů</a:t>
            </a:r>
            <a:r>
              <a:rPr lang="cs-CZ" dirty="0" smtClean="0"/>
              <a:t> a </a:t>
            </a:r>
            <a:r>
              <a:rPr lang="cs-CZ" b="1" dirty="0" smtClean="0"/>
              <a:t>120–168 g/l u </a:t>
            </a:r>
            <a:r>
              <a:rPr lang="cs-CZ" b="1" dirty="0" smtClean="0"/>
              <a:t>žen</a:t>
            </a:r>
            <a:endParaRPr lang="cs-CZ" dirty="0" smtClean="0"/>
          </a:p>
          <a:p>
            <a:r>
              <a:rPr lang="cs-CZ" dirty="0" smtClean="0"/>
              <a:t>Často spojená se snížením koncentrace erytrocytů a hematokritu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Anamnéza (RA, infekce, </a:t>
            </a:r>
            <a:r>
              <a:rPr lang="cs-CZ" dirty="0" err="1" smtClean="0"/>
              <a:t>tox</a:t>
            </a:r>
            <a:r>
              <a:rPr lang="cs-CZ" dirty="0" smtClean="0"/>
              <a:t>. vlivy, nádory, krvácivé projevy, </a:t>
            </a:r>
            <a:r>
              <a:rPr lang="cs-CZ" dirty="0" err="1" smtClean="0"/>
              <a:t>neurol</a:t>
            </a:r>
            <a:r>
              <a:rPr lang="cs-CZ" dirty="0" smtClean="0"/>
              <a:t>. příznaky – parestezie, stravovací návyky, změny hmotnosti, ikterus…), anemický syndrom</a:t>
            </a:r>
          </a:p>
          <a:p>
            <a:r>
              <a:rPr lang="cs-CZ" dirty="0" smtClean="0"/>
              <a:t>Klinické vyšetření ( bledost, sliznice, kvalita vlasů </a:t>
            </a:r>
            <a:r>
              <a:rPr lang="cs-CZ" dirty="0" smtClean="0"/>
              <a:t>nehtů</a:t>
            </a:r>
            <a:r>
              <a:rPr lang="cs-CZ" dirty="0" smtClean="0"/>
              <a:t>, glositis, </a:t>
            </a:r>
            <a:r>
              <a:rPr lang="cs-CZ" dirty="0" err="1" smtClean="0"/>
              <a:t>cheilitis</a:t>
            </a:r>
            <a:r>
              <a:rPr lang="cs-CZ" dirty="0" smtClean="0"/>
              <a:t>, krvácení, játra, slezina, šelest, tachykardie, uzliny…)</a:t>
            </a:r>
          </a:p>
          <a:p>
            <a:r>
              <a:rPr lang="cs-CZ" dirty="0" smtClean="0"/>
              <a:t>Laboratorní vyš (KO a pomocné – bilirubin, LD aj.), stern. punkce, </a:t>
            </a:r>
            <a:r>
              <a:rPr lang="cs-CZ" dirty="0" err="1" smtClean="0"/>
              <a:t>trepanobiopsie</a:t>
            </a:r>
            <a:r>
              <a:rPr lang="cs-CZ" dirty="0" smtClean="0"/>
              <a:t>, zobrazovací metody…, stolice na okultní krvácení)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MCV – </a:t>
            </a:r>
            <a:r>
              <a:rPr lang="cs-CZ" dirty="0" err="1" smtClean="0"/>
              <a:t>makrocytární</a:t>
            </a:r>
            <a:r>
              <a:rPr lang="cs-CZ" dirty="0" smtClean="0"/>
              <a:t> anémie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 megaloblastovou přestavbou KD, deficit B12 </a:t>
            </a:r>
            <a:r>
              <a:rPr lang="cs-CZ" dirty="0" err="1" smtClean="0"/>
              <a:t>kys</a:t>
            </a:r>
            <a:r>
              <a:rPr lang="cs-CZ" dirty="0" smtClean="0"/>
              <a:t>. Listové (výživa, malabsorpce, </a:t>
            </a:r>
            <a:r>
              <a:rPr lang="cs-CZ" dirty="0" err="1" smtClean="0"/>
              <a:t>postresekční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, </a:t>
            </a:r>
            <a:r>
              <a:rPr lang="cs-CZ" dirty="0" err="1" smtClean="0"/>
              <a:t>pernicinózní</a:t>
            </a:r>
            <a:r>
              <a:rPr lang="cs-CZ" dirty="0" smtClean="0"/>
              <a:t> anémie,…)</a:t>
            </a:r>
          </a:p>
          <a:p>
            <a:r>
              <a:rPr lang="cs-CZ" dirty="0" smtClean="0"/>
              <a:t>Ostatní : hypotyreóza, jaterní onemocnění, abusus alkoholu, </a:t>
            </a:r>
            <a:r>
              <a:rPr lang="cs-CZ" dirty="0" err="1" smtClean="0"/>
              <a:t>myelodysplastický</a:t>
            </a:r>
            <a:r>
              <a:rPr lang="cs-CZ" dirty="0" smtClean="0"/>
              <a:t> syndrom</a:t>
            </a:r>
          </a:p>
          <a:p>
            <a:r>
              <a:rPr lang="cs-CZ" dirty="0" smtClean="0"/>
              <a:t>? Co je </a:t>
            </a:r>
            <a:r>
              <a:rPr lang="cs-CZ" dirty="0" err="1" smtClean="0"/>
              <a:t>retikulocytární</a:t>
            </a:r>
            <a:r>
              <a:rPr lang="cs-CZ" dirty="0" smtClean="0"/>
              <a:t> krize 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Mikrocytární</a:t>
            </a:r>
            <a:r>
              <a:rPr lang="cs-CZ" dirty="0" smtClean="0"/>
              <a:t> anémie (</a:t>
            </a:r>
            <a:r>
              <a:rPr lang="cs-CZ" dirty="0" err="1" smtClean="0"/>
              <a:t>hypochromní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Sideropenická</a:t>
            </a:r>
            <a:r>
              <a:rPr lang="cs-CZ" dirty="0" smtClean="0"/>
              <a:t> anémie</a:t>
            </a:r>
          </a:p>
          <a:p>
            <a:r>
              <a:rPr lang="cs-CZ" dirty="0" smtClean="0"/>
              <a:t>Anémie chronických nemocí (porucha inkorporace </a:t>
            </a:r>
            <a:r>
              <a:rPr lang="cs-CZ" dirty="0" err="1" smtClean="0"/>
              <a:t>Fe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err="1" smtClean="0"/>
              <a:t>Fe</a:t>
            </a:r>
            <a:r>
              <a:rPr lang="cs-CZ" dirty="0" smtClean="0"/>
              <a:t> v séru (sníženo, zvýšeno, normální)</a:t>
            </a:r>
          </a:p>
          <a:p>
            <a:pPr>
              <a:buFontTx/>
              <a:buChar char="-"/>
            </a:pPr>
            <a:r>
              <a:rPr lang="cs-CZ" dirty="0" smtClean="0"/>
              <a:t>CVK celková vazebná kapacita</a:t>
            </a:r>
          </a:p>
          <a:p>
            <a:pPr>
              <a:buFontTx/>
              <a:buChar char="-"/>
            </a:pPr>
            <a:r>
              <a:rPr lang="cs-CZ" dirty="0" err="1" smtClean="0"/>
              <a:t>Ferritin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Transferin </a:t>
            </a:r>
            <a:r>
              <a:rPr lang="cs-CZ" dirty="0" err="1" smtClean="0"/>
              <a:t>Trf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Saturace transferinu železem </a:t>
            </a:r>
            <a:r>
              <a:rPr lang="cs-CZ" dirty="0" err="1" smtClean="0"/>
              <a:t>satFe</a:t>
            </a:r>
            <a:endParaRPr lang="cs-CZ" dirty="0" smtClean="0"/>
          </a:p>
          <a:p>
            <a:r>
              <a:rPr lang="cs-CZ" dirty="0" err="1" smtClean="0"/>
              <a:t>Sideroblastická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sideroblasty</a:t>
            </a:r>
            <a:r>
              <a:rPr lang="cs-CZ" dirty="0" smtClean="0"/>
              <a:t> v KD)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Normocytární</a:t>
            </a:r>
            <a:r>
              <a:rPr lang="cs-CZ" dirty="0" smtClean="0"/>
              <a:t> anémie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aplastická anémie (</a:t>
            </a:r>
            <a:r>
              <a:rPr lang="cs-CZ" dirty="0" err="1"/>
              <a:t>event</a:t>
            </a:r>
            <a:r>
              <a:rPr lang="cs-CZ" dirty="0"/>
              <a:t>. izolovaná)</a:t>
            </a:r>
          </a:p>
          <a:p>
            <a:r>
              <a:rPr lang="cs-CZ" dirty="0" err="1"/>
              <a:t>myelodysplastický</a:t>
            </a:r>
            <a:r>
              <a:rPr lang="cs-CZ" dirty="0"/>
              <a:t> syndrom</a:t>
            </a:r>
          </a:p>
          <a:p>
            <a:r>
              <a:rPr lang="cs-CZ" dirty="0"/>
              <a:t>myelofibróza</a:t>
            </a:r>
          </a:p>
          <a:p>
            <a:r>
              <a:rPr lang="cs-CZ" dirty="0"/>
              <a:t>renální insuficience</a:t>
            </a:r>
          </a:p>
          <a:p>
            <a:r>
              <a:rPr lang="cs-CZ" dirty="0"/>
              <a:t>tzv. dimorfní anémie (kombinovaná </a:t>
            </a:r>
            <a:r>
              <a:rPr lang="cs-CZ" dirty="0" err="1"/>
              <a:t>mikro</a:t>
            </a:r>
            <a:r>
              <a:rPr lang="cs-CZ" dirty="0"/>
              <a:t>- a makrocytóza)</a:t>
            </a:r>
          </a:p>
          <a:p>
            <a:r>
              <a:rPr lang="cs-CZ" dirty="0"/>
              <a:t>akutní krevní ztráty</a:t>
            </a:r>
          </a:p>
          <a:p>
            <a:r>
              <a:rPr lang="cs-CZ" dirty="0"/>
              <a:t>hemolytické anémie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Hemolytická anémie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Diagnostický průkaz </a:t>
            </a:r>
            <a:r>
              <a:rPr lang="cs-CZ" b="1" dirty="0" smtClean="0"/>
              <a:t>hemolýzy</a:t>
            </a:r>
          </a:p>
          <a:p>
            <a:r>
              <a:rPr lang="cs-CZ" dirty="0" err="1" smtClean="0"/>
              <a:t>retikulocytóza</a:t>
            </a:r>
            <a:endParaRPr lang="cs-CZ" dirty="0"/>
          </a:p>
          <a:p>
            <a:r>
              <a:rPr lang="cs-CZ" dirty="0"/>
              <a:t>zkrácené přežívání erytrocytů (Cr51)</a:t>
            </a:r>
          </a:p>
          <a:p>
            <a:r>
              <a:rPr lang="cs-CZ" dirty="0"/>
              <a:t>nekonjugovaná </a:t>
            </a:r>
            <a:r>
              <a:rPr lang="cs-CZ" dirty="0" err="1"/>
              <a:t>hyperbilirubinemie</a:t>
            </a:r>
            <a:r>
              <a:rPr lang="cs-CZ" dirty="0"/>
              <a:t>, </a:t>
            </a:r>
            <a:r>
              <a:rPr lang="cs-CZ" dirty="0" err="1"/>
              <a:t>urobilinogenurie</a:t>
            </a:r>
            <a:endParaRPr lang="cs-CZ" dirty="0"/>
          </a:p>
          <a:p>
            <a:r>
              <a:rPr lang="cs-CZ" dirty="0"/>
              <a:t>zvýšená </a:t>
            </a:r>
            <a:r>
              <a:rPr lang="cs-CZ" dirty="0" err="1" smtClean="0"/>
              <a:t>laktátdehydrogenáza</a:t>
            </a:r>
            <a:r>
              <a:rPr lang="cs-CZ" dirty="0" smtClean="0"/>
              <a:t> </a:t>
            </a:r>
            <a:r>
              <a:rPr lang="cs-CZ" dirty="0"/>
              <a:t>(zvl. </a:t>
            </a:r>
            <a:r>
              <a:rPr lang="cs-CZ" dirty="0" err="1"/>
              <a:t>isoenzym</a:t>
            </a:r>
            <a:r>
              <a:rPr lang="cs-CZ" dirty="0"/>
              <a:t> LDH-2)</a:t>
            </a:r>
          </a:p>
          <a:p>
            <a:r>
              <a:rPr lang="cs-CZ" dirty="0"/>
              <a:t>snížený </a:t>
            </a:r>
            <a:r>
              <a:rPr lang="cs-CZ" dirty="0" err="1"/>
              <a:t>haptoglobin</a:t>
            </a:r>
            <a:r>
              <a:rPr lang="cs-CZ" dirty="0"/>
              <a:t> (protein vážící volný </a:t>
            </a:r>
            <a:r>
              <a:rPr lang="cs-CZ" dirty="0" smtClean="0"/>
              <a:t>hemoglobin), zvýšený volný hemoglobin</a:t>
            </a:r>
            <a:endParaRPr lang="cs-CZ" dirty="0"/>
          </a:p>
          <a:p>
            <a:r>
              <a:rPr lang="cs-CZ" dirty="0"/>
              <a:t>přítomnost </a:t>
            </a:r>
            <a:r>
              <a:rPr lang="cs-CZ" dirty="0" err="1"/>
              <a:t>hemosiderinu</a:t>
            </a:r>
            <a:r>
              <a:rPr lang="cs-CZ" dirty="0"/>
              <a:t> v moči (u chronických hemolýz)</a:t>
            </a:r>
          </a:p>
          <a:p>
            <a:r>
              <a:rPr lang="cs-CZ" dirty="0" err="1"/>
              <a:t>Coombsův</a:t>
            </a:r>
            <a:r>
              <a:rPr lang="cs-CZ" dirty="0"/>
              <a:t> test, přítomnost protilátek (pozitivní u </a:t>
            </a:r>
            <a:r>
              <a:rPr lang="cs-CZ" dirty="0" err="1"/>
              <a:t>imunohemolytických</a:t>
            </a:r>
            <a:r>
              <a:rPr lang="cs-CZ" dirty="0"/>
              <a:t> anémií)</a:t>
            </a:r>
          </a:p>
          <a:p>
            <a:r>
              <a:rPr lang="cs-CZ" dirty="0"/>
              <a:t>osmotická rezistence </a:t>
            </a:r>
            <a:r>
              <a:rPr lang="cs-CZ" dirty="0" err="1"/>
              <a:t>Ery</a:t>
            </a:r>
            <a:r>
              <a:rPr lang="cs-CZ" dirty="0"/>
              <a:t> (snížená u vrozené </a:t>
            </a:r>
            <a:r>
              <a:rPr lang="cs-CZ" dirty="0" err="1"/>
              <a:t>sférocytózy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Hemolýza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Intravaskulární hemolýza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echanická, </a:t>
            </a:r>
            <a:r>
              <a:rPr lang="cs-CZ" dirty="0" smtClean="0"/>
              <a:t>imunitní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zvýšený </a:t>
            </a:r>
            <a:r>
              <a:rPr lang="cs-CZ" dirty="0" err="1" smtClean="0"/>
              <a:t>fHgb</a:t>
            </a:r>
            <a:r>
              <a:rPr lang="cs-CZ" dirty="0" smtClean="0"/>
              <a:t>, snížený </a:t>
            </a:r>
            <a:r>
              <a:rPr lang="cs-CZ" dirty="0" err="1" smtClean="0"/>
              <a:t>Hpt</a:t>
            </a:r>
            <a:r>
              <a:rPr lang="cs-CZ" dirty="0" smtClean="0"/>
              <a:t>, zvýšený LD, </a:t>
            </a:r>
            <a:r>
              <a:rPr lang="cs-CZ" dirty="0" err="1" smtClean="0"/>
              <a:t>hemoglobinurie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Extravaskulární hemolýza</a:t>
            </a:r>
          </a:p>
          <a:p>
            <a:pPr>
              <a:buFontTx/>
              <a:buChar char="-"/>
            </a:pPr>
            <a:r>
              <a:rPr lang="cs-CZ" dirty="0" smtClean="0"/>
              <a:t>imunitní, mechanická</a:t>
            </a:r>
          </a:p>
          <a:p>
            <a:pPr>
              <a:buFontTx/>
              <a:buChar char="-"/>
            </a:pPr>
            <a:r>
              <a:rPr lang="cs-CZ" dirty="0" smtClean="0"/>
              <a:t>slezina a RES, zvýšení bilirubinu , bili v moči, splenomegalie, LD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459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Anémie diferenciální diagnostika v praxi</vt:lpstr>
      <vt:lpstr>Krevní obraz</vt:lpstr>
      <vt:lpstr>definice</vt:lpstr>
      <vt:lpstr>vyšetření</vt:lpstr>
      <vt:lpstr>MCV – makrocytární anémie</vt:lpstr>
      <vt:lpstr>Mikrocytární anémie (hypochromní)</vt:lpstr>
      <vt:lpstr>Normocytární anémie</vt:lpstr>
      <vt:lpstr>Hemolytická anémie</vt:lpstr>
      <vt:lpstr>Hemolýza II</vt:lpstr>
      <vt:lpstr>Coombsův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Krevní obraz</dc:title>
  <dc:creator>HP</dc:creator>
  <cp:lastModifiedBy>Janu Dagmar</cp:lastModifiedBy>
  <cp:revision>14</cp:revision>
  <dcterms:created xsi:type="dcterms:W3CDTF">2017-10-23T18:33:51Z</dcterms:created>
  <dcterms:modified xsi:type="dcterms:W3CDTF">2017-10-24T06:07:42Z</dcterms:modified>
</cp:coreProperties>
</file>