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5" r:id="rId17"/>
    <p:sldId id="276" r:id="rId18"/>
    <p:sldId id="272" r:id="rId19"/>
    <p:sldId id="274" r:id="rId20"/>
    <p:sldId id="273" r:id="rId21"/>
    <p:sldId id="270" r:id="rId22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34" d="100"/>
          <a:sy n="134" d="100"/>
        </p:scale>
        <p:origin x="-95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845691-8CE8-4E34-A36A-87F34B516BC6}" type="datetimeFigureOut">
              <a:rPr lang="sk-SK" smtClean="0"/>
              <a:t>27. 11. 2017</a:t>
            </a:fld>
            <a:endParaRPr lang="sk-S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C8DF0A-D77F-4AD0-A9DD-34F9DA9BB7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93155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Mobitz II. </a:t>
            </a:r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8DF0A-D77F-4AD0-A9DD-34F9DA9BB7E6}" type="slidenum">
              <a:rPr lang="sk-SK" smtClean="0"/>
              <a:t>7</a:t>
            </a:fld>
            <a:endParaRPr lang="sk-SK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AV blok</a:t>
            </a:r>
            <a:r>
              <a:rPr lang="sk-SK" baseline="0" dirty="0" smtClean="0"/>
              <a:t> III. st</a:t>
            </a:r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8DF0A-D77F-4AD0-A9DD-34F9DA9BB7E6}" type="slidenum">
              <a:rPr lang="sk-SK" smtClean="0"/>
              <a:t>8</a:t>
            </a:fld>
            <a:endParaRPr lang="sk-SK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8DF0A-D77F-4AD0-A9DD-34F9DA9BB7E6}" type="slidenum">
              <a:rPr lang="sk-SK" smtClean="0"/>
              <a:t>9</a:t>
            </a:fld>
            <a:endParaRPr lang="sk-SK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LBBB, </a:t>
            </a:r>
            <a:r>
              <a:rPr lang="cs-CZ" dirty="0" err="1" smtClean="0"/>
              <a:t>fisi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8DF0A-D77F-4AD0-A9DD-34F9DA9BB7E6}" type="slidenum">
              <a:rPr lang="sk-SK" smtClean="0"/>
              <a:t>15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151755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RBBB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8DF0A-D77F-4AD0-A9DD-34F9DA9BB7E6}" type="slidenum">
              <a:rPr lang="sk-SK" smtClean="0"/>
              <a:t>16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733191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LBBB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8DF0A-D77F-4AD0-A9DD-34F9DA9BB7E6}" type="slidenum">
              <a:rPr lang="sk-SK" smtClean="0"/>
              <a:t>17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365432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fiko</a:t>
            </a:r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8DF0A-D77F-4AD0-A9DD-34F9DA9BB7E6}" type="slidenum">
              <a:rPr lang="sk-SK" smtClean="0"/>
              <a:t>20</a:t>
            </a:fld>
            <a:endParaRPr 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4ECEC-7791-4986-A370-52437899FB12}" type="datetimeFigureOut">
              <a:rPr lang="sk-SK" smtClean="0"/>
              <a:t>27. 11. 2017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63DDD-1314-4687-8839-924A072DD23D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4ECEC-7791-4986-A370-52437899FB12}" type="datetimeFigureOut">
              <a:rPr lang="sk-SK" smtClean="0"/>
              <a:t>27. 11. 2017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63DDD-1314-4687-8839-924A072DD23D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4ECEC-7791-4986-A370-52437899FB12}" type="datetimeFigureOut">
              <a:rPr lang="sk-SK" smtClean="0"/>
              <a:t>27. 11. 2017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63DDD-1314-4687-8839-924A072DD23D}" type="slidenum">
              <a:rPr lang="sk-SK" smtClean="0"/>
              <a:t>‹#›</a:t>
            </a:fld>
            <a:endParaRPr lang="sk-SK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4ECEC-7791-4986-A370-52437899FB12}" type="datetimeFigureOut">
              <a:rPr lang="sk-SK" smtClean="0"/>
              <a:t>27. 11. 2017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63DDD-1314-4687-8839-924A072DD23D}" type="slidenum">
              <a:rPr lang="sk-SK" smtClean="0"/>
              <a:t>‹#›</a:t>
            </a:fld>
            <a:endParaRPr lang="sk-SK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4ECEC-7791-4986-A370-52437899FB12}" type="datetimeFigureOut">
              <a:rPr lang="sk-SK" smtClean="0"/>
              <a:t>27. 11. 2017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63DDD-1314-4687-8839-924A072DD23D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4ECEC-7791-4986-A370-52437899FB12}" type="datetimeFigureOut">
              <a:rPr lang="sk-SK" smtClean="0"/>
              <a:t>27. 11. 2017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63DDD-1314-4687-8839-924A072DD23D}" type="slidenum">
              <a:rPr lang="sk-SK" smtClean="0"/>
              <a:t>‹#›</a:t>
            </a:fld>
            <a:endParaRPr lang="sk-SK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4ECEC-7791-4986-A370-52437899FB12}" type="datetimeFigureOut">
              <a:rPr lang="sk-SK" smtClean="0"/>
              <a:t>27. 11. 2017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63DDD-1314-4687-8839-924A072DD23D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4ECEC-7791-4986-A370-52437899FB12}" type="datetimeFigureOut">
              <a:rPr lang="sk-SK" smtClean="0"/>
              <a:t>27. 11. 2017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63DDD-1314-4687-8839-924A072DD23D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4ECEC-7791-4986-A370-52437899FB12}" type="datetimeFigureOut">
              <a:rPr lang="sk-SK" smtClean="0"/>
              <a:t>27. 11. 2017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63DDD-1314-4687-8839-924A072DD23D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4ECEC-7791-4986-A370-52437899FB12}" type="datetimeFigureOut">
              <a:rPr lang="sk-SK" smtClean="0"/>
              <a:t>27. 11. 2017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63DDD-1314-4687-8839-924A072DD23D}" type="slidenum">
              <a:rPr lang="sk-SK" smtClean="0"/>
              <a:t>‹#›</a:t>
            </a:fld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4ECEC-7791-4986-A370-52437899FB12}" type="datetimeFigureOut">
              <a:rPr lang="sk-SK" smtClean="0"/>
              <a:t>27. 11. 2017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63DDD-1314-4687-8839-924A072DD23D}" type="slidenum">
              <a:rPr lang="sk-SK" smtClean="0"/>
              <a:t>‹#›</a:t>
            </a:fld>
            <a:endParaRPr lang="sk-S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27C4ECEC-7791-4986-A370-52437899FB12}" type="datetimeFigureOut">
              <a:rPr lang="sk-SK" smtClean="0"/>
              <a:t>27. 11. 2017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03E63DDD-1314-4687-8839-924A072DD23D}" type="slidenum">
              <a:rPr lang="sk-SK" smtClean="0"/>
              <a:t>‹#›</a:t>
            </a:fld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Diferenciální diagnostika arytmii</a:t>
            </a:r>
            <a:endParaRPr lang="sk-SK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sk-SK" dirty="0" smtClean="0"/>
              <a:t>Akutně :  Atropin</a:t>
            </a:r>
          </a:p>
          <a:p>
            <a:pPr>
              <a:buNone/>
            </a:pPr>
            <a:endParaRPr lang="sk-SK" dirty="0"/>
          </a:p>
          <a:p>
            <a:r>
              <a:rPr lang="sk-SK" dirty="0" smtClean="0"/>
              <a:t>Kardiostimulace</a:t>
            </a:r>
            <a:endParaRPr lang="sk-SK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Terapie bradyarytmii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Extrasystoly</a:t>
            </a:r>
            <a:endParaRPr lang="sk-SK" dirty="0"/>
          </a:p>
        </p:txBody>
      </p:sp>
      <p:pic>
        <p:nvPicPr>
          <p:cNvPr id="4" name="Content Placeholder 3" descr="SVES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556792"/>
            <a:ext cx="6408712" cy="1329631"/>
          </a:xfrm>
        </p:spPr>
      </p:pic>
      <p:pic>
        <p:nvPicPr>
          <p:cNvPr id="7" name="Content Placeholder 6" descr="KES.gif"/>
          <p:cNvPicPr>
            <a:picLocks noGrp="1" noChangeAspect="1"/>
          </p:cNvPicPr>
          <p:nvPr>
            <p:ph sz="quarter" idx="14"/>
          </p:nvPr>
        </p:nvPicPr>
        <p:blipFill>
          <a:blip r:embed="rId3" cstate="print"/>
          <a:stretch>
            <a:fillRect/>
          </a:stretch>
        </p:blipFill>
        <p:spPr>
          <a:xfrm>
            <a:off x="755576" y="3356992"/>
            <a:ext cx="7704856" cy="2738546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464496"/>
          </a:xfrm>
        </p:spPr>
        <p:txBody>
          <a:bodyPr/>
          <a:lstStyle/>
          <a:p>
            <a:r>
              <a:rPr lang="sk-SK" dirty="0" smtClean="0"/>
              <a:t>Pacienti si to ukončí většinou vagovým manévrem</a:t>
            </a:r>
          </a:p>
          <a:p>
            <a:pPr>
              <a:buNone/>
            </a:pPr>
            <a:endParaRPr lang="sk-SK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AV nodální reentry tachykardie</a:t>
            </a:r>
            <a:br>
              <a:rPr lang="sk-SK" dirty="0" smtClean="0"/>
            </a:br>
            <a:r>
              <a:rPr lang="sk-SK" dirty="0" smtClean="0"/>
              <a:t>náhle vzniká TF 140-200/min</a:t>
            </a:r>
            <a:endParaRPr lang="sk-SK" dirty="0"/>
          </a:p>
        </p:txBody>
      </p:sp>
      <p:pic>
        <p:nvPicPr>
          <p:cNvPr id="4" name="Picture 3" descr="AVR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420888"/>
            <a:ext cx="9144000" cy="423958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AV reentrální tachykardie</a:t>
            </a:r>
            <a:br>
              <a:rPr lang="sk-SK" dirty="0" smtClean="0"/>
            </a:br>
            <a:r>
              <a:rPr lang="sk-SK" dirty="0" smtClean="0"/>
              <a:t> </a:t>
            </a:r>
            <a:endParaRPr lang="sk-SK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Content Placeholder 3" descr="AVRT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878958" y="2132857"/>
            <a:ext cx="7371155" cy="4032448"/>
          </a:xfrm>
        </p:spPr>
      </p:pic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611560" y="1268761"/>
            <a:ext cx="8075240" cy="1512167"/>
          </a:xfrm>
        </p:spPr>
        <p:txBody>
          <a:bodyPr/>
          <a:lstStyle/>
          <a:p>
            <a:r>
              <a:rPr lang="sk-SK" dirty="0" smtClean="0"/>
              <a:t>Na EKG záznamu je patrná P vlna , deformuje  úsek STT</a:t>
            </a:r>
            <a:endParaRPr lang="sk-SK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lutter síní.jp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t="14328" b="14372"/>
          <a:stretch/>
        </p:blipFill>
        <p:spPr>
          <a:xfrm>
            <a:off x="1187624" y="2565991"/>
            <a:ext cx="6696744" cy="296294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Co</a:t>
            </a:r>
            <a:r>
              <a:rPr lang="sk-SK" dirty="0"/>
              <a:t> to je?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isi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87624" y="2204864"/>
            <a:ext cx="6411111" cy="3921299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Co</a:t>
            </a:r>
            <a:r>
              <a:rPr lang="sk-SK" dirty="0"/>
              <a:t> to je?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132856"/>
            <a:ext cx="6984776" cy="3993307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Co</a:t>
            </a:r>
            <a:r>
              <a:rPr lang="sk-SK" dirty="0"/>
              <a:t> to je?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248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681" y="2324987"/>
            <a:ext cx="6124575" cy="3728152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Co</a:t>
            </a:r>
            <a:r>
              <a:rPr lang="sk-SK" dirty="0"/>
              <a:t> to je?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307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3068960"/>
            <a:ext cx="5976663" cy="1836415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203616"/>
          </a:xfrm>
        </p:spPr>
        <p:txBody>
          <a:bodyPr/>
          <a:lstStyle/>
          <a:p>
            <a:r>
              <a:rPr lang="sk-SK" dirty="0" smtClean="0"/>
              <a:t>Komorové tachyarytmie</a:t>
            </a:r>
            <a:endParaRPr lang="sk-SK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" t="15465" r="1412" b="2255"/>
          <a:stretch/>
        </p:blipFill>
        <p:spPr>
          <a:xfrm>
            <a:off x="1850065" y="2651051"/>
            <a:ext cx="5450958" cy="3140150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Tachykardie – </a:t>
            </a:r>
            <a:r>
              <a:rPr lang="cs-CZ" sz="3100" dirty="0" smtClean="0"/>
              <a:t>polymorfní QRS, vřetenovitě uspořádané</a:t>
            </a:r>
            <a:endParaRPr lang="cs-CZ" sz="3100" dirty="0"/>
          </a:p>
        </p:txBody>
      </p:sp>
    </p:spTree>
    <p:extLst>
      <p:ext uri="{BB962C8B-B14F-4D97-AF65-F5344CB8AC3E}">
        <p14:creationId xmlns:p14="http://schemas.microsoft.com/office/powerpoint/2010/main" val="88110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>
              <a:buNone/>
            </a:pPr>
            <a:endParaRPr lang="sk-SK" dirty="0"/>
          </a:p>
          <a:p>
            <a:r>
              <a:rPr lang="sk-SK" dirty="0" smtClean="0"/>
              <a:t>Jako arytmie je označovaný každý rytmus předsíní nebo komor, který je buď nepravidelný, nebo je </a:t>
            </a:r>
            <a:r>
              <a:rPr lang="sk-SK" dirty="0" err="1" smtClean="0"/>
              <a:t>sice</a:t>
            </a:r>
            <a:r>
              <a:rPr lang="sk-SK" dirty="0" smtClean="0"/>
              <a:t> </a:t>
            </a:r>
            <a:r>
              <a:rPr lang="sk-SK" dirty="0" smtClean="0"/>
              <a:t>pravidelný , ale jeho frekvence je mimo hranice normy</a:t>
            </a:r>
          </a:p>
          <a:p>
            <a:pPr>
              <a:buNone/>
            </a:pPr>
            <a:r>
              <a:rPr lang="sk-SK" dirty="0" smtClean="0"/>
              <a:t>    (60 – 100/min</a:t>
            </a:r>
            <a:r>
              <a:rPr lang="sk-SK" dirty="0" smtClean="0"/>
              <a:t>) </a:t>
            </a:r>
            <a:endParaRPr lang="sk-SK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Arytmie</a:t>
            </a:r>
            <a:endParaRPr lang="sk-SK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iko.jpe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311349" y="2564904"/>
            <a:ext cx="6212979" cy="2880319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Co</a:t>
            </a:r>
            <a:r>
              <a:rPr lang="sk-SK" dirty="0"/>
              <a:t> to je?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kosa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916832"/>
            <a:ext cx="6696743" cy="4032448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Děkuji za pozornost</a:t>
            </a:r>
            <a:endParaRPr lang="sk-SK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endParaRPr lang="sk-SK" sz="2800" dirty="0" smtClean="0"/>
          </a:p>
          <a:p>
            <a:endParaRPr lang="sk-SK" sz="2800" dirty="0"/>
          </a:p>
          <a:p>
            <a:pPr>
              <a:buNone/>
            </a:pPr>
            <a:endParaRPr lang="sk-SK" sz="2800" dirty="0"/>
          </a:p>
          <a:p>
            <a:r>
              <a:rPr lang="sk-SK" sz="2800" dirty="0" smtClean="0"/>
              <a:t>Základem diagnostiky je ELEKTROKARDIOGRAM </a:t>
            </a:r>
          </a:p>
          <a:p>
            <a:pPr>
              <a:buNone/>
            </a:pPr>
            <a:endParaRPr lang="sk-SK" sz="2800" dirty="0"/>
          </a:p>
          <a:p>
            <a:pPr>
              <a:buNone/>
            </a:pPr>
            <a:endParaRPr lang="sk-SK" sz="2800" dirty="0" smtClean="0"/>
          </a:p>
          <a:p>
            <a:pPr>
              <a:buNone/>
            </a:pPr>
            <a:endParaRPr lang="sk-SK" sz="2800" dirty="0"/>
          </a:p>
          <a:p>
            <a:pPr>
              <a:buNone/>
            </a:pPr>
            <a:endParaRPr lang="sk-SK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Diagnostika</a:t>
            </a:r>
            <a:endParaRPr lang="sk-SK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6048672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sk-SK" sz="2400" dirty="0" smtClean="0"/>
              <a:t>Bradyarytmie</a:t>
            </a:r>
          </a:p>
          <a:p>
            <a:pPr>
              <a:buNone/>
            </a:pPr>
            <a:r>
              <a:rPr lang="sk-SK" sz="1800" dirty="0"/>
              <a:t> </a:t>
            </a:r>
            <a:r>
              <a:rPr lang="sk-SK" sz="1800" dirty="0" smtClean="0"/>
              <a:t>   - dysfunkce sinusového rytmu</a:t>
            </a:r>
          </a:p>
          <a:p>
            <a:pPr>
              <a:buNone/>
            </a:pPr>
            <a:r>
              <a:rPr lang="sk-SK" sz="1800" dirty="0"/>
              <a:t> </a:t>
            </a:r>
            <a:r>
              <a:rPr lang="sk-SK" sz="1800" dirty="0" smtClean="0"/>
              <a:t>   - poruchy atrioventrikulárního přechodu</a:t>
            </a:r>
          </a:p>
          <a:p>
            <a:pPr>
              <a:buNone/>
            </a:pPr>
            <a:endParaRPr lang="sk-SK" sz="1800" dirty="0" smtClean="0"/>
          </a:p>
          <a:p>
            <a:pPr>
              <a:buFont typeface="Wingdings" pitchFamily="2" charset="2"/>
              <a:buChar char="§"/>
            </a:pPr>
            <a:r>
              <a:rPr lang="sk-SK" sz="2400" dirty="0" smtClean="0"/>
              <a:t>Tachyarytmie</a:t>
            </a:r>
          </a:p>
          <a:p>
            <a:pPr>
              <a:buFont typeface="Wingdings" pitchFamily="2" charset="2"/>
              <a:buChar char="Ø"/>
            </a:pPr>
            <a:r>
              <a:rPr lang="sk-SK" sz="2000" i="1" dirty="0" smtClean="0"/>
              <a:t>Předčasné stahy</a:t>
            </a:r>
            <a:endParaRPr lang="sk-SK" sz="2000" i="1" dirty="0"/>
          </a:p>
          <a:p>
            <a:pPr lvl="1"/>
            <a:r>
              <a:rPr lang="sk-SK" sz="1600" dirty="0" smtClean="0"/>
              <a:t> </a:t>
            </a:r>
            <a:r>
              <a:rPr lang="sk-SK" sz="1700" dirty="0" smtClean="0"/>
              <a:t>síňové předčasné stahy</a:t>
            </a:r>
          </a:p>
          <a:p>
            <a:pPr lvl="1"/>
            <a:r>
              <a:rPr lang="sk-SK" sz="1600" dirty="0"/>
              <a:t> </a:t>
            </a:r>
            <a:r>
              <a:rPr lang="sk-SK" sz="1700" dirty="0" smtClean="0"/>
              <a:t>komorové předčasné sťahy</a:t>
            </a:r>
          </a:p>
          <a:p>
            <a:pPr>
              <a:buFont typeface="Wingdings" pitchFamily="2" charset="2"/>
              <a:buChar char="Ø"/>
            </a:pPr>
            <a:r>
              <a:rPr lang="sk-SK" sz="2400" dirty="0"/>
              <a:t> </a:t>
            </a:r>
            <a:r>
              <a:rPr lang="sk-SK" sz="2000" i="1" dirty="0"/>
              <a:t>S</a:t>
            </a:r>
            <a:r>
              <a:rPr lang="sk-SK" sz="2000" i="1" dirty="0" smtClean="0"/>
              <a:t>upraventrikulární tachykardie</a:t>
            </a:r>
          </a:p>
          <a:p>
            <a:pPr lvl="1"/>
            <a:r>
              <a:rPr lang="sk-SK" sz="1900" dirty="0" smtClean="0"/>
              <a:t>sinusová tachykardie</a:t>
            </a:r>
          </a:p>
          <a:p>
            <a:pPr lvl="1"/>
            <a:r>
              <a:rPr lang="sk-SK" sz="1900" dirty="0" smtClean="0"/>
              <a:t>AV </a:t>
            </a:r>
            <a:r>
              <a:rPr lang="sk-SK" sz="1900" dirty="0" smtClean="0"/>
              <a:t>nodální reentry tachykardie (AVNRT)</a:t>
            </a:r>
          </a:p>
          <a:p>
            <a:pPr lvl="1"/>
            <a:r>
              <a:rPr lang="sk-SK" sz="1900" dirty="0" smtClean="0"/>
              <a:t>AV </a:t>
            </a:r>
            <a:r>
              <a:rPr lang="sk-SK" sz="1900" dirty="0" smtClean="0"/>
              <a:t>reentry tachykardie (AVRT)</a:t>
            </a:r>
          </a:p>
          <a:p>
            <a:pPr lvl="1"/>
            <a:r>
              <a:rPr lang="sk-SK" sz="1600" dirty="0" smtClean="0"/>
              <a:t> </a:t>
            </a:r>
            <a:r>
              <a:rPr lang="sk-SK" sz="1900" dirty="0" smtClean="0"/>
              <a:t>supraventrikulární nereentrální tachykardie</a:t>
            </a:r>
            <a:r>
              <a:rPr lang="sk-SK" sz="1600" dirty="0" smtClean="0"/>
              <a:t>: </a:t>
            </a:r>
            <a:r>
              <a:rPr lang="sk-SK" sz="1200" dirty="0" smtClean="0"/>
              <a:t>multifokální atriální tachykardie;   síňová nebo junkční tachykardie při ložiskovém zvýšení automacity</a:t>
            </a:r>
          </a:p>
          <a:p>
            <a:pPr lvl="1"/>
            <a:r>
              <a:rPr lang="sk-SK" sz="1900" u="sng" dirty="0" err="1" smtClean="0"/>
              <a:t>Fibrilace</a:t>
            </a:r>
            <a:r>
              <a:rPr lang="sk-SK" sz="1900" u="sng" dirty="0" smtClean="0"/>
              <a:t> </a:t>
            </a:r>
            <a:r>
              <a:rPr lang="sk-SK" sz="1900" u="sng" dirty="0" smtClean="0"/>
              <a:t>síní</a:t>
            </a:r>
          </a:p>
          <a:p>
            <a:pPr lvl="1"/>
            <a:r>
              <a:rPr lang="sk-SK" sz="1900" u="sng" dirty="0" smtClean="0"/>
              <a:t>Flutter síní</a:t>
            </a:r>
            <a:r>
              <a:rPr lang="sk-SK" sz="1900" dirty="0" smtClean="0"/>
              <a:t>   </a:t>
            </a:r>
          </a:p>
          <a:p>
            <a:pPr>
              <a:buFont typeface="Wingdings" pitchFamily="2" charset="2"/>
              <a:buChar char="Ø"/>
            </a:pPr>
            <a:r>
              <a:rPr lang="sk-SK" sz="2000" i="1" dirty="0" smtClean="0"/>
              <a:t>Komorové tachykardie</a:t>
            </a:r>
          </a:p>
          <a:p>
            <a:pPr lvl="1"/>
            <a:r>
              <a:rPr lang="sk-SK" sz="1900" dirty="0" smtClean="0"/>
              <a:t>monomorfní komorová tachykardie</a:t>
            </a:r>
          </a:p>
          <a:p>
            <a:pPr lvl="1"/>
            <a:r>
              <a:rPr lang="sk-SK" sz="1900" dirty="0" smtClean="0"/>
              <a:t>zvláštní formy  monomorfní komorové tachykardie (MKT)</a:t>
            </a:r>
            <a:r>
              <a:rPr lang="sk-SK" sz="1800" dirty="0" smtClean="0"/>
              <a:t>: </a:t>
            </a:r>
            <a:r>
              <a:rPr lang="sk-SK" sz="1200" dirty="0" smtClean="0"/>
              <a:t>raménková reentry tachykardie; recidivující MKTpři arytmogenní dysplazii pravé komory; idiopatická MKT provokovaná námahou</a:t>
            </a:r>
          </a:p>
          <a:p>
            <a:pPr lvl="1"/>
            <a:r>
              <a:rPr lang="sk-SK" sz="1900" dirty="0" smtClean="0"/>
              <a:t>Polymorfní komorová tachykardie (PKT):</a:t>
            </a:r>
            <a:r>
              <a:rPr lang="sk-SK" sz="1600" dirty="0" smtClean="0"/>
              <a:t> </a:t>
            </a:r>
            <a:r>
              <a:rPr lang="sk-SK" sz="1200" dirty="0" smtClean="0"/>
              <a:t>PKT s prodloužením intervalu QT; PKT bez prodloužení intervalu QT</a:t>
            </a:r>
          </a:p>
          <a:p>
            <a:pPr lvl="1"/>
            <a:r>
              <a:rPr lang="sk-SK" sz="1900" u="sng" dirty="0" smtClean="0"/>
              <a:t>Flutter a </a:t>
            </a:r>
            <a:r>
              <a:rPr lang="sk-SK" sz="1900" u="sng" dirty="0" err="1" smtClean="0"/>
              <a:t>fibrilace</a:t>
            </a:r>
            <a:r>
              <a:rPr lang="sk-SK" sz="1900" u="sng" dirty="0" smtClean="0"/>
              <a:t> </a:t>
            </a:r>
            <a:r>
              <a:rPr lang="sk-SK" sz="1900" u="sng" dirty="0" smtClean="0"/>
              <a:t>komor</a:t>
            </a:r>
          </a:p>
          <a:p>
            <a:pPr>
              <a:buNone/>
            </a:pPr>
            <a:r>
              <a:rPr lang="sk-SK" sz="1500" dirty="0" smtClean="0"/>
              <a:t>  </a:t>
            </a:r>
          </a:p>
          <a:p>
            <a:pPr>
              <a:buNone/>
            </a:pPr>
            <a:endParaRPr lang="sk-SK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>Klasifikace</a:t>
            </a:r>
            <a:endParaRPr lang="sk-SK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rady-tachy-syndrom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52688" y="2674938"/>
            <a:ext cx="6246561" cy="3451225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Dysfunkce sinusového rytmu (Sick sinus syndrome)</a:t>
            </a:r>
            <a:endParaRPr lang="sk-SK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sk-SK" dirty="0" smtClean="0"/>
              <a:t>AV blokáda I. stupně  PQ větší než 0,22</a:t>
            </a:r>
          </a:p>
          <a:p>
            <a:r>
              <a:rPr lang="sk-SK" dirty="0" smtClean="0"/>
              <a:t>AV Blokáda II. </a:t>
            </a:r>
            <a:r>
              <a:rPr lang="sk-SK" dirty="0"/>
              <a:t>s</a:t>
            </a:r>
            <a:r>
              <a:rPr lang="sk-SK" dirty="0" smtClean="0"/>
              <a:t>tupně  </a:t>
            </a:r>
          </a:p>
          <a:p>
            <a:pPr lvl="1"/>
            <a:r>
              <a:rPr lang="sk-SK" dirty="0" err="1" smtClean="0"/>
              <a:t>Mobitz</a:t>
            </a:r>
            <a:r>
              <a:rPr lang="sk-SK" dirty="0" smtClean="0"/>
              <a:t> </a:t>
            </a:r>
            <a:r>
              <a:rPr lang="sk-SK" dirty="0" smtClean="0"/>
              <a:t>I. – Weckenbach – PQ intervaly se postupně prodlužují, až se jeden vynechá</a:t>
            </a:r>
          </a:p>
          <a:p>
            <a:pPr lvl="1"/>
            <a:r>
              <a:rPr lang="sk-SK" dirty="0" err="1" smtClean="0"/>
              <a:t>Mobitz</a:t>
            </a:r>
            <a:r>
              <a:rPr lang="sk-SK" dirty="0" smtClean="0"/>
              <a:t> </a:t>
            </a:r>
            <a:r>
              <a:rPr lang="sk-SK" dirty="0" smtClean="0"/>
              <a:t>II. PQ interval je v normě nebo mírné prodloužený až se jeden vynechá</a:t>
            </a:r>
          </a:p>
          <a:p>
            <a:r>
              <a:rPr lang="sk-SK" dirty="0" smtClean="0"/>
              <a:t>AV blokáda III. stupně </a:t>
            </a:r>
            <a:endParaRPr lang="sk-SK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AV blokády</a:t>
            </a:r>
            <a:endParaRPr lang="sk-SK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obitz II.jpe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63688" y="2708920"/>
            <a:ext cx="5400600" cy="2664296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Co to je</a:t>
            </a:r>
            <a:r>
              <a:rPr lang="sk-SK" dirty="0" smtClean="0"/>
              <a:t>?</a:t>
            </a:r>
            <a:endParaRPr lang="sk-SK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V blok III.jpe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195736" y="2996952"/>
            <a:ext cx="4464496" cy="211797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Co to je?</a:t>
            </a:r>
            <a:endParaRPr lang="sk-SK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obitz I.gif"/>
          <p:cNvPicPr>
            <a:picLocks noGrp="1" noChangeAspect="1"/>
          </p:cNvPicPr>
          <p:nvPr>
            <p:ph idx="1"/>
          </p:nvPr>
        </p:nvPicPr>
        <p:blipFill rotWithShape="1">
          <a:blip r:embed="rId3" cstate="print"/>
          <a:srcRect l="2385" t="14012" r="4115"/>
          <a:stretch/>
        </p:blipFill>
        <p:spPr>
          <a:xfrm>
            <a:off x="1722474" y="3728484"/>
            <a:ext cx="5557284" cy="1395966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Co</a:t>
            </a:r>
            <a:r>
              <a:rPr lang="sk-SK" dirty="0"/>
              <a:t> to je?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lnění">
  <a:themeElements>
    <a:clrScheme name="Vlnění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Vlnění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lnění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164</TotalTime>
  <Words>311</Words>
  <Application>Microsoft Office PowerPoint</Application>
  <PresentationFormat>Předvádění na obrazovce (4:3)</PresentationFormat>
  <Paragraphs>74</Paragraphs>
  <Slides>21</Slides>
  <Notes>7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2" baseType="lpstr">
      <vt:lpstr>Vlnění</vt:lpstr>
      <vt:lpstr>Diferenciální diagnostika arytmii</vt:lpstr>
      <vt:lpstr>Arytmie</vt:lpstr>
      <vt:lpstr>Diagnostika</vt:lpstr>
      <vt:lpstr>Klasifikace</vt:lpstr>
      <vt:lpstr>Dysfunkce sinusového rytmu (Sick sinus syndrome)</vt:lpstr>
      <vt:lpstr>AV blokády</vt:lpstr>
      <vt:lpstr>Co to je?</vt:lpstr>
      <vt:lpstr>Co to je?</vt:lpstr>
      <vt:lpstr>Co to je?</vt:lpstr>
      <vt:lpstr>Terapie bradyarytmii</vt:lpstr>
      <vt:lpstr>Extrasystoly</vt:lpstr>
      <vt:lpstr>AV nodální reentry tachykardie náhle vzniká TF 140-200/min</vt:lpstr>
      <vt:lpstr>AV reentrální tachykardie  </vt:lpstr>
      <vt:lpstr>Co to je?</vt:lpstr>
      <vt:lpstr>Co to je?</vt:lpstr>
      <vt:lpstr>Co to je?</vt:lpstr>
      <vt:lpstr>Co to je?</vt:lpstr>
      <vt:lpstr>Komorové tachyarytmie</vt:lpstr>
      <vt:lpstr>Tachykardie – polymorfní QRS, vřetenovitě uspořádané</vt:lpstr>
      <vt:lpstr>Co to je?</vt:lpstr>
      <vt:lpstr>Děkuji za pozornost</vt:lpstr>
    </vt:vector>
  </TitlesOfParts>
  <Company>Kvetinkasoft s.r.o.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Diferenciální diagnostika arytmii</dc:title>
  <dc:creator>Kvetinka</dc:creator>
  <cp:lastModifiedBy>Štefinová Zuzana</cp:lastModifiedBy>
  <cp:revision>20</cp:revision>
  <dcterms:created xsi:type="dcterms:W3CDTF">2017-10-02T16:54:31Z</dcterms:created>
  <dcterms:modified xsi:type="dcterms:W3CDTF">2017-11-27T14:05:10Z</dcterms:modified>
</cp:coreProperties>
</file>