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89" r:id="rId6"/>
    <p:sldId id="290" r:id="rId7"/>
    <p:sldId id="261" r:id="rId8"/>
    <p:sldId id="262" r:id="rId9"/>
    <p:sldId id="263" r:id="rId10"/>
    <p:sldId id="287" r:id="rId11"/>
    <p:sldId id="264" r:id="rId12"/>
    <p:sldId id="265" r:id="rId13"/>
    <p:sldId id="291" r:id="rId14"/>
    <p:sldId id="266" r:id="rId15"/>
    <p:sldId id="268" r:id="rId16"/>
    <p:sldId id="258" r:id="rId17"/>
    <p:sldId id="267" r:id="rId18"/>
    <p:sldId id="269" r:id="rId19"/>
    <p:sldId id="292" r:id="rId20"/>
    <p:sldId id="270" r:id="rId21"/>
    <p:sldId id="293" r:id="rId22"/>
    <p:sldId id="294" r:id="rId23"/>
    <p:sldId id="298" r:id="rId24"/>
    <p:sldId id="271" r:id="rId25"/>
    <p:sldId id="272" r:id="rId26"/>
    <p:sldId id="296" r:id="rId27"/>
    <p:sldId id="273" r:id="rId28"/>
    <p:sldId id="274" r:id="rId29"/>
    <p:sldId id="275" r:id="rId30"/>
    <p:sldId id="276" r:id="rId31"/>
    <p:sldId id="297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8" r:id="rId43"/>
    <p:sldId id="299" r:id="rId4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955-3B4F-452B-95F7-32C491A0CB9A}" type="datetimeFigureOut">
              <a:rPr lang="sk-SK" smtClean="0"/>
              <a:t>26.09.2017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014-7E71-4F10-A91A-84F8300106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863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955-3B4F-452B-95F7-32C491A0CB9A}" type="datetimeFigureOut">
              <a:rPr lang="sk-SK" smtClean="0"/>
              <a:t>26.09.2017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014-7E71-4F10-A91A-84F8300106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584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955-3B4F-452B-95F7-32C491A0CB9A}" type="datetimeFigureOut">
              <a:rPr lang="sk-SK" smtClean="0"/>
              <a:t>26.09.2017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014-7E71-4F10-A91A-84F8300106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28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955-3B4F-452B-95F7-32C491A0CB9A}" type="datetimeFigureOut">
              <a:rPr lang="sk-SK" smtClean="0"/>
              <a:t>26.09.2017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014-7E71-4F10-A91A-84F8300106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38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955-3B4F-452B-95F7-32C491A0CB9A}" type="datetimeFigureOut">
              <a:rPr lang="sk-SK" smtClean="0"/>
              <a:t>26.09.2017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014-7E71-4F10-A91A-84F8300106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795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955-3B4F-452B-95F7-32C491A0CB9A}" type="datetimeFigureOut">
              <a:rPr lang="sk-SK" smtClean="0"/>
              <a:t>26.09.2017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014-7E71-4F10-A91A-84F8300106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684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955-3B4F-452B-95F7-32C491A0CB9A}" type="datetimeFigureOut">
              <a:rPr lang="sk-SK" smtClean="0"/>
              <a:t>26.09.2017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014-7E71-4F10-A91A-84F8300106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090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955-3B4F-452B-95F7-32C491A0CB9A}" type="datetimeFigureOut">
              <a:rPr lang="sk-SK" smtClean="0"/>
              <a:t>26.09.2017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014-7E71-4F10-A91A-84F8300106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112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955-3B4F-452B-95F7-32C491A0CB9A}" type="datetimeFigureOut">
              <a:rPr lang="sk-SK" smtClean="0"/>
              <a:t>26.09.2017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014-7E71-4F10-A91A-84F8300106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455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955-3B4F-452B-95F7-32C491A0CB9A}" type="datetimeFigureOut">
              <a:rPr lang="sk-SK" smtClean="0"/>
              <a:t>26.09.2017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014-7E71-4F10-A91A-84F8300106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31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955-3B4F-452B-95F7-32C491A0CB9A}" type="datetimeFigureOut">
              <a:rPr lang="sk-SK" smtClean="0"/>
              <a:t>26.09.2017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014-7E71-4F10-A91A-84F8300106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200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A4955-3B4F-452B-95F7-32C491A0CB9A}" type="datetimeFigureOut">
              <a:rPr lang="sk-SK" smtClean="0"/>
              <a:t>26.09.2017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A8014-7E71-4F10-A91A-84F8300106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758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9600" b="1" dirty="0" err="1" smtClean="0"/>
              <a:t>Diff</a:t>
            </a:r>
            <a:r>
              <a:rPr lang="sk-SK" sz="9600" b="1" dirty="0" smtClean="0"/>
              <a:t>. </a:t>
            </a:r>
            <a:r>
              <a:rPr lang="sk-SK" sz="9600" b="1" dirty="0" smtClean="0"/>
              <a:t>dg</a:t>
            </a:r>
            <a:r>
              <a:rPr lang="sk-SK" sz="9600" b="1" dirty="0" smtClean="0"/>
              <a:t>. </a:t>
            </a:r>
            <a:r>
              <a:rPr lang="sk-SK" sz="9600" b="1" dirty="0" err="1" smtClean="0"/>
              <a:t>ascitu</a:t>
            </a:r>
            <a:r>
              <a:rPr lang="sk-SK" sz="9600" b="1" dirty="0" smtClean="0"/>
              <a:t>, </a:t>
            </a:r>
            <a:br>
              <a:rPr lang="sk-SK" sz="9600" b="1" dirty="0" smtClean="0"/>
            </a:br>
            <a:r>
              <a:rPr lang="sk-SK" sz="9600" b="1" dirty="0" smtClean="0"/>
              <a:t>Cirhóza </a:t>
            </a:r>
            <a:r>
              <a:rPr lang="sk-SK" sz="9600" b="1" dirty="0" err="1" smtClean="0"/>
              <a:t>jater</a:t>
            </a:r>
            <a:endParaRPr lang="sk-SK" sz="9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372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1885" y="365125"/>
            <a:ext cx="11416937" cy="1325563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 err="1"/>
              <a:t>Spontánní</a:t>
            </a:r>
            <a:r>
              <a:rPr lang="sk-SK" sz="5400" b="1" dirty="0"/>
              <a:t> </a:t>
            </a:r>
            <a:r>
              <a:rPr lang="sk-SK" sz="5400" b="1" dirty="0" err="1"/>
              <a:t>bakteriální</a:t>
            </a:r>
            <a:r>
              <a:rPr lang="sk-SK" sz="5400" b="1" dirty="0"/>
              <a:t> </a:t>
            </a:r>
            <a:r>
              <a:rPr lang="sk-SK" sz="5400" b="1" dirty="0" err="1"/>
              <a:t>peritonitída</a:t>
            </a:r>
            <a:r>
              <a:rPr lang="sk-SK" sz="5400" b="1" dirty="0"/>
              <a:t> (SBP)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u="sng" dirty="0"/>
              <a:t>Dg.</a:t>
            </a:r>
            <a:r>
              <a:rPr lang="sk-SK" dirty="0"/>
              <a:t>- </a:t>
            </a:r>
            <a:r>
              <a:rPr lang="sk-SK" dirty="0" err="1"/>
              <a:t>vyšetření</a:t>
            </a:r>
            <a:r>
              <a:rPr lang="sk-SK" dirty="0"/>
              <a:t> </a:t>
            </a:r>
            <a:r>
              <a:rPr lang="sk-SK" dirty="0" err="1"/>
              <a:t>ascitu</a:t>
            </a:r>
            <a:r>
              <a:rPr lang="sk-SK" dirty="0"/>
              <a:t> – </a:t>
            </a:r>
            <a:r>
              <a:rPr lang="sk-SK" dirty="0" err="1"/>
              <a:t>kultivace</a:t>
            </a:r>
            <a:r>
              <a:rPr lang="sk-SK" dirty="0"/>
              <a:t>, počet </a:t>
            </a:r>
            <a:r>
              <a:rPr lang="sk-SK" dirty="0" err="1"/>
              <a:t>neutrofilu</a:t>
            </a:r>
            <a:r>
              <a:rPr lang="sk-SK" dirty="0"/>
              <a:t> nad 0,25 x109/l</a:t>
            </a:r>
          </a:p>
          <a:p>
            <a:r>
              <a:rPr lang="sk-SK" u="sng" dirty="0" err="1"/>
              <a:t>Th</a:t>
            </a:r>
            <a:r>
              <a:rPr lang="sk-SK" u="sng" dirty="0"/>
              <a:t>.</a:t>
            </a:r>
            <a:r>
              <a:rPr lang="sk-SK" dirty="0"/>
              <a:t>- </a:t>
            </a:r>
            <a:r>
              <a:rPr lang="sk-SK" dirty="0" err="1"/>
              <a:t>okamžitě</a:t>
            </a:r>
            <a:r>
              <a:rPr lang="sk-SK" dirty="0"/>
              <a:t> po nálezu </a:t>
            </a:r>
            <a:r>
              <a:rPr lang="sk-SK" dirty="0" err="1"/>
              <a:t>granulocytózy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        - </a:t>
            </a:r>
            <a:r>
              <a:rPr lang="sk-SK" dirty="0" smtClean="0"/>
              <a:t> </a:t>
            </a:r>
            <a:r>
              <a:rPr lang="sk-SK" dirty="0" err="1" smtClean="0"/>
              <a:t>Cefotaxim</a:t>
            </a:r>
            <a:r>
              <a:rPr lang="sk-SK" dirty="0" smtClean="0"/>
              <a:t> </a:t>
            </a:r>
            <a:r>
              <a:rPr lang="sk-SK" dirty="0"/>
              <a:t>2g </a:t>
            </a:r>
            <a:r>
              <a:rPr lang="sk-SK" dirty="0" err="1"/>
              <a:t>i.v</a:t>
            </a:r>
            <a:r>
              <a:rPr lang="sk-SK" dirty="0"/>
              <a:t>. á 8-12 h, </a:t>
            </a:r>
            <a:r>
              <a:rPr lang="sk-SK" dirty="0" err="1"/>
              <a:t>Norfloxacin</a:t>
            </a:r>
            <a:r>
              <a:rPr lang="sk-SK" dirty="0"/>
              <a:t> 400 mg </a:t>
            </a:r>
            <a:r>
              <a:rPr lang="sk-SK" dirty="0" err="1"/>
              <a:t>p.o</a:t>
            </a:r>
            <a:r>
              <a:rPr lang="sk-SK" dirty="0"/>
              <a:t>.,                   </a:t>
            </a:r>
            <a:r>
              <a:rPr lang="sk-SK" dirty="0" smtClean="0"/>
              <a:t>    	</a:t>
            </a:r>
            <a:r>
              <a:rPr lang="sk-SK" dirty="0" err="1" smtClean="0"/>
              <a:t>Augmentin</a:t>
            </a:r>
            <a:r>
              <a:rPr lang="sk-SK" dirty="0" smtClean="0"/>
              <a:t> </a:t>
            </a:r>
            <a:r>
              <a:rPr lang="sk-SK" dirty="0"/>
              <a:t>1,2g á 6h </a:t>
            </a:r>
            <a:r>
              <a:rPr lang="sk-SK" dirty="0" err="1"/>
              <a:t>i.v</a:t>
            </a:r>
            <a:r>
              <a:rPr lang="sk-SK" dirty="0"/>
              <a:t>./</a:t>
            </a:r>
            <a:r>
              <a:rPr lang="sk-SK" dirty="0" err="1"/>
              <a:t>p.o</a:t>
            </a:r>
            <a:r>
              <a:rPr lang="sk-SK" dirty="0"/>
              <a:t>., </a:t>
            </a:r>
            <a:r>
              <a:rPr lang="sk-SK" dirty="0" err="1"/>
              <a:t>Biseptol</a:t>
            </a:r>
            <a:r>
              <a:rPr lang="sk-SK" dirty="0"/>
              <a:t> 480 </a:t>
            </a:r>
            <a:r>
              <a:rPr lang="sk-SK" dirty="0" smtClean="0"/>
              <a:t>mg 1x </a:t>
            </a:r>
            <a:r>
              <a:rPr lang="sk-SK" dirty="0" err="1" smtClean="0"/>
              <a:t>týdně</a:t>
            </a:r>
            <a:r>
              <a:rPr lang="sk-SK" dirty="0" smtClean="0"/>
              <a:t> </a:t>
            </a:r>
            <a:r>
              <a:rPr lang="sk-SK" dirty="0" err="1" smtClean="0"/>
              <a:t>jako</a:t>
            </a:r>
            <a:r>
              <a:rPr lang="sk-SK" dirty="0" smtClean="0"/>
              <a:t>    	</a:t>
            </a:r>
            <a:r>
              <a:rPr lang="sk-SK" dirty="0" err="1" smtClean="0"/>
              <a:t>prevence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4999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err="1" smtClean="0"/>
              <a:t>Jaterní</a:t>
            </a:r>
            <a:r>
              <a:rPr lang="sk-SK" sz="6600" b="1" dirty="0" smtClean="0"/>
              <a:t> </a:t>
            </a:r>
            <a:r>
              <a:rPr lang="sk-SK" sz="6600" b="1" dirty="0" err="1" smtClean="0"/>
              <a:t>encefalopatie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Komplexní, reverzibilní, </a:t>
            </a:r>
            <a:r>
              <a:rPr lang="sk-SK" dirty="0" err="1" smtClean="0"/>
              <a:t>neuropsychiatrický</a:t>
            </a:r>
            <a:r>
              <a:rPr lang="sk-SK" dirty="0" smtClean="0"/>
              <a:t> </a:t>
            </a:r>
            <a:r>
              <a:rPr lang="sk-SK" dirty="0" err="1" smtClean="0"/>
              <a:t>syndrom</a:t>
            </a:r>
            <a:r>
              <a:rPr lang="sk-SK" dirty="0"/>
              <a:t> </a:t>
            </a:r>
            <a:r>
              <a:rPr lang="sk-SK" dirty="0" smtClean="0"/>
              <a:t>charakterizovaný poruchami </a:t>
            </a:r>
            <a:r>
              <a:rPr lang="sk-SK" dirty="0" err="1" smtClean="0"/>
              <a:t>vědomí</a:t>
            </a:r>
            <a:r>
              <a:rPr lang="sk-SK" dirty="0" smtClean="0"/>
              <a:t>, </a:t>
            </a:r>
            <a:r>
              <a:rPr lang="sk-SK" dirty="0" err="1" smtClean="0"/>
              <a:t>chování</a:t>
            </a:r>
            <a:r>
              <a:rPr lang="sk-SK" dirty="0" smtClean="0"/>
              <a:t>, </a:t>
            </a:r>
            <a:r>
              <a:rPr lang="sk-SK" dirty="0" err="1" smtClean="0"/>
              <a:t>neurolog</a:t>
            </a:r>
            <a:r>
              <a:rPr lang="sk-SK" dirty="0" smtClean="0"/>
              <a:t>. poruchami v </a:t>
            </a:r>
            <a:r>
              <a:rPr lang="sk-SK" dirty="0" err="1"/>
              <a:t>důsledku</a:t>
            </a:r>
            <a:r>
              <a:rPr lang="sk-SK" dirty="0"/>
              <a:t> </a:t>
            </a:r>
            <a:r>
              <a:rPr lang="sk-SK" dirty="0" err="1" smtClean="0"/>
              <a:t>onemocnění</a:t>
            </a:r>
            <a:r>
              <a:rPr lang="sk-SK" dirty="0" smtClean="0"/>
              <a:t> </a:t>
            </a:r>
            <a:r>
              <a:rPr lang="sk-SK" dirty="0" err="1" smtClean="0"/>
              <a:t>jater</a:t>
            </a:r>
            <a:endParaRPr lang="sk-SK" dirty="0" smtClean="0"/>
          </a:p>
          <a:p>
            <a:r>
              <a:rPr lang="sk-SK" dirty="0" err="1" smtClean="0"/>
              <a:t>Kvůli</a:t>
            </a:r>
            <a:r>
              <a:rPr lang="sk-SK" dirty="0" smtClean="0"/>
              <a:t> </a:t>
            </a:r>
            <a:r>
              <a:rPr lang="sk-SK" dirty="0" smtClean="0"/>
              <a:t>PH </a:t>
            </a:r>
            <a:r>
              <a:rPr lang="sk-SK" dirty="0" err="1" smtClean="0"/>
              <a:t>dochází</a:t>
            </a:r>
            <a:r>
              <a:rPr lang="sk-SK" dirty="0" smtClean="0"/>
              <a:t> </a:t>
            </a:r>
            <a:r>
              <a:rPr lang="sk-SK" dirty="0" err="1" smtClean="0"/>
              <a:t>ke</a:t>
            </a:r>
            <a:r>
              <a:rPr lang="sk-SK" dirty="0" smtClean="0"/>
              <a:t> </a:t>
            </a:r>
            <a:r>
              <a:rPr lang="sk-SK" dirty="0" smtClean="0"/>
              <a:t>vstupu </a:t>
            </a:r>
            <a:r>
              <a:rPr lang="sk-SK" dirty="0" err="1" smtClean="0"/>
              <a:t>toxinů</a:t>
            </a:r>
            <a:r>
              <a:rPr lang="sk-SK" dirty="0" smtClean="0"/>
              <a:t> </a:t>
            </a:r>
            <a:r>
              <a:rPr lang="sk-SK" dirty="0" err="1" smtClean="0"/>
              <a:t>ze</a:t>
            </a:r>
            <a:r>
              <a:rPr lang="sk-SK" dirty="0" smtClean="0"/>
              <a:t> </a:t>
            </a:r>
            <a:r>
              <a:rPr lang="sk-SK" dirty="0" err="1" smtClean="0"/>
              <a:t>střeva</a:t>
            </a:r>
            <a:r>
              <a:rPr lang="sk-SK" dirty="0" smtClean="0"/>
              <a:t> do systémového </a:t>
            </a:r>
            <a:r>
              <a:rPr lang="sk-SK" dirty="0" err="1" smtClean="0"/>
              <a:t>řečistě</a:t>
            </a:r>
            <a:r>
              <a:rPr lang="sk-SK" dirty="0" smtClean="0"/>
              <a:t>, </a:t>
            </a:r>
            <a:r>
              <a:rPr lang="sk-SK" dirty="0" err="1" smtClean="0"/>
              <a:t>hlavně</a:t>
            </a:r>
            <a:r>
              <a:rPr lang="sk-SK" dirty="0" smtClean="0"/>
              <a:t> amoniaku</a:t>
            </a:r>
            <a:endParaRPr lang="sk-SK" dirty="0" smtClean="0"/>
          </a:p>
          <a:p>
            <a:r>
              <a:rPr lang="sk-SK" dirty="0" smtClean="0"/>
              <a:t>4 </a:t>
            </a:r>
            <a:r>
              <a:rPr lang="sk-SK" dirty="0" err="1" smtClean="0"/>
              <a:t>stupně</a:t>
            </a:r>
            <a:r>
              <a:rPr lang="sk-SK" dirty="0" smtClean="0"/>
              <a:t>: 1. </a:t>
            </a:r>
            <a:r>
              <a:rPr lang="sk-SK" dirty="0" err="1" smtClean="0"/>
              <a:t>euforie</a:t>
            </a:r>
            <a:r>
              <a:rPr lang="sk-SK" dirty="0" smtClean="0"/>
              <a:t>/</a:t>
            </a:r>
            <a:r>
              <a:rPr lang="sk-SK" dirty="0" err="1" smtClean="0"/>
              <a:t>deprese</a:t>
            </a:r>
            <a:r>
              <a:rPr lang="sk-SK" dirty="0" smtClean="0"/>
              <a:t>, </a:t>
            </a:r>
            <a:r>
              <a:rPr lang="sk-SK" dirty="0" err="1" smtClean="0"/>
              <a:t>bradypsychismus</a:t>
            </a:r>
            <a:r>
              <a:rPr lang="sk-SK" dirty="0" smtClean="0"/>
              <a:t>, poruchy spánku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2. zhoršení </a:t>
            </a:r>
            <a:r>
              <a:rPr lang="sk-SK" dirty="0" err="1" smtClean="0"/>
              <a:t>prvotních</a:t>
            </a:r>
            <a:r>
              <a:rPr lang="sk-SK" dirty="0" smtClean="0"/>
              <a:t> </a:t>
            </a:r>
            <a:r>
              <a:rPr lang="sk-SK" dirty="0" err="1" smtClean="0"/>
              <a:t>sympt</a:t>
            </a:r>
            <a:r>
              <a:rPr lang="sk-SK" dirty="0" smtClean="0"/>
              <a:t>., </a:t>
            </a:r>
            <a:r>
              <a:rPr lang="sk-SK" dirty="0" err="1" smtClean="0"/>
              <a:t>inkontinence</a:t>
            </a:r>
            <a:r>
              <a:rPr lang="sk-SK" dirty="0" smtClean="0"/>
              <a:t>, </a:t>
            </a:r>
            <a:r>
              <a:rPr lang="sk-SK" dirty="0" err="1" smtClean="0"/>
              <a:t>somnolence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3. </a:t>
            </a:r>
            <a:r>
              <a:rPr lang="sk-SK" dirty="0" err="1" smtClean="0"/>
              <a:t>sopor</a:t>
            </a:r>
            <a:r>
              <a:rPr lang="sk-SK" dirty="0" smtClean="0"/>
              <a:t>, nemocný nespolupracuje, </a:t>
            </a:r>
            <a:r>
              <a:rPr lang="sk-SK" dirty="0" err="1" smtClean="0"/>
              <a:t>zmatený</a:t>
            </a:r>
            <a:r>
              <a:rPr lang="sk-SK" dirty="0" smtClean="0"/>
              <a:t>, </a:t>
            </a:r>
            <a:r>
              <a:rPr lang="sk-SK" dirty="0" err="1" smtClean="0"/>
              <a:t>neklidný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4. kóma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02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err="1" smtClean="0"/>
              <a:t>Jaterní</a:t>
            </a:r>
            <a:r>
              <a:rPr lang="sk-SK" sz="6600" b="1" dirty="0" smtClean="0"/>
              <a:t> </a:t>
            </a:r>
            <a:r>
              <a:rPr lang="sk-SK" sz="6600" b="1" dirty="0" err="1" smtClean="0"/>
              <a:t>encefalopatie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u="sng" dirty="0" smtClean="0"/>
              <a:t>KO</a:t>
            </a:r>
            <a:r>
              <a:rPr lang="sk-SK" dirty="0" smtClean="0"/>
              <a:t> – poruchy </a:t>
            </a:r>
            <a:r>
              <a:rPr lang="sk-SK" dirty="0" err="1" smtClean="0"/>
              <a:t>vědomí</a:t>
            </a:r>
            <a:r>
              <a:rPr lang="sk-SK" dirty="0" smtClean="0"/>
              <a:t>, </a:t>
            </a:r>
            <a:r>
              <a:rPr lang="sk-SK" dirty="0" err="1" smtClean="0"/>
              <a:t>flapping</a:t>
            </a:r>
            <a:r>
              <a:rPr lang="sk-SK" dirty="0" smtClean="0"/>
              <a:t> </a:t>
            </a:r>
            <a:r>
              <a:rPr lang="sk-SK" dirty="0" err="1" smtClean="0"/>
              <a:t>tremor</a:t>
            </a:r>
            <a:r>
              <a:rPr lang="sk-SK" dirty="0" smtClean="0"/>
              <a:t> – </a:t>
            </a:r>
            <a:r>
              <a:rPr lang="sk-SK" dirty="0" err="1" smtClean="0"/>
              <a:t>asterixis</a:t>
            </a:r>
            <a:r>
              <a:rPr lang="sk-SK" dirty="0" smtClean="0"/>
              <a:t>, </a:t>
            </a:r>
            <a:r>
              <a:rPr lang="sk-SK" dirty="0" err="1" smtClean="0"/>
              <a:t>konstrukční</a:t>
            </a:r>
            <a:r>
              <a:rPr lang="sk-SK" dirty="0" smtClean="0"/>
              <a:t> </a:t>
            </a:r>
            <a:r>
              <a:rPr lang="sk-SK" dirty="0" err="1" smtClean="0"/>
              <a:t>apraxie</a:t>
            </a:r>
            <a:r>
              <a:rPr lang="sk-SK" dirty="0" smtClean="0"/>
              <a:t>,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</a:t>
            </a:r>
            <a:r>
              <a:rPr lang="sk-SK" dirty="0" err="1" smtClean="0"/>
              <a:t>foetor</a:t>
            </a:r>
            <a:r>
              <a:rPr lang="sk-SK" dirty="0" smtClean="0"/>
              <a:t> </a:t>
            </a:r>
            <a:r>
              <a:rPr lang="sk-SK" dirty="0" err="1" smtClean="0"/>
              <a:t>hepaticus</a:t>
            </a:r>
            <a:endParaRPr lang="sk-SK" dirty="0" smtClean="0"/>
          </a:p>
          <a:p>
            <a:r>
              <a:rPr lang="sk-SK" u="sng" dirty="0" smtClean="0"/>
              <a:t>Dg</a:t>
            </a:r>
            <a:r>
              <a:rPr lang="sk-SK" dirty="0" smtClean="0"/>
              <a:t>. – klinický obraz, zvýšený amoniak, </a:t>
            </a:r>
            <a:r>
              <a:rPr lang="sk-SK" dirty="0" err="1" smtClean="0"/>
              <a:t>nespecif</a:t>
            </a:r>
            <a:r>
              <a:rPr lang="sk-SK" dirty="0" smtClean="0"/>
              <a:t>. </a:t>
            </a:r>
            <a:r>
              <a:rPr lang="sk-SK" dirty="0" err="1"/>
              <a:t>z</a:t>
            </a:r>
            <a:r>
              <a:rPr lang="sk-SK" dirty="0" err="1" smtClean="0"/>
              <a:t>měny</a:t>
            </a:r>
            <a:r>
              <a:rPr lang="sk-SK" dirty="0" smtClean="0"/>
              <a:t> </a:t>
            </a:r>
            <a:r>
              <a:rPr lang="sk-SK" dirty="0" smtClean="0"/>
              <a:t>na EEG</a:t>
            </a:r>
          </a:p>
          <a:p>
            <a:r>
              <a:rPr lang="sk-SK" u="sng" dirty="0" err="1" smtClean="0"/>
              <a:t>Th</a:t>
            </a:r>
            <a:r>
              <a:rPr lang="sk-SK" dirty="0" smtClean="0"/>
              <a:t>. – </a:t>
            </a:r>
            <a:r>
              <a:rPr lang="sk-SK" dirty="0" err="1" smtClean="0"/>
              <a:t>odstranění</a:t>
            </a:r>
            <a:r>
              <a:rPr lang="sk-SK" dirty="0" smtClean="0"/>
              <a:t> </a:t>
            </a:r>
            <a:r>
              <a:rPr lang="sk-SK" dirty="0" err="1" smtClean="0"/>
              <a:t>vyvolávajících</a:t>
            </a:r>
            <a:r>
              <a:rPr lang="sk-SK" dirty="0" smtClean="0"/>
              <a:t> </a:t>
            </a:r>
            <a:r>
              <a:rPr lang="sk-SK" dirty="0" err="1"/>
              <a:t>faktorů</a:t>
            </a:r>
            <a:r>
              <a:rPr lang="sk-SK" dirty="0"/>
              <a:t>, </a:t>
            </a:r>
            <a:r>
              <a:rPr lang="sk-SK" dirty="0" err="1" smtClean="0"/>
              <a:t>omezení</a:t>
            </a:r>
            <a:r>
              <a:rPr lang="sk-SK" dirty="0" smtClean="0"/>
              <a:t> </a:t>
            </a:r>
            <a:r>
              <a:rPr lang="sk-SK" dirty="0" err="1" smtClean="0"/>
              <a:t>bílkovin,resp</a:t>
            </a:r>
            <a:r>
              <a:rPr lang="sk-SK" dirty="0" smtClean="0"/>
              <a:t>.    	</a:t>
            </a:r>
            <a:r>
              <a:rPr lang="sk-SK" dirty="0" err="1" smtClean="0"/>
              <a:t>záměna</a:t>
            </a:r>
            <a:r>
              <a:rPr lang="sk-SK" dirty="0" smtClean="0"/>
              <a:t> za </a:t>
            </a:r>
            <a:r>
              <a:rPr lang="sk-SK" dirty="0" err="1" smtClean="0"/>
              <a:t>rostlinné</a:t>
            </a:r>
            <a:r>
              <a:rPr lang="sk-SK" dirty="0"/>
              <a:t> </a:t>
            </a:r>
            <a:r>
              <a:rPr lang="sk-SK" dirty="0" smtClean="0"/>
              <a:t>(0,5 g/kg/</a:t>
            </a:r>
            <a:r>
              <a:rPr lang="sk-SK" dirty="0" err="1" smtClean="0"/>
              <a:t>den</a:t>
            </a:r>
            <a:r>
              <a:rPr lang="sk-SK" dirty="0" smtClean="0"/>
              <a:t>), </a:t>
            </a:r>
            <a:r>
              <a:rPr lang="sk-SK" dirty="0" err="1" smtClean="0"/>
              <a:t>nevstřebatelná</a:t>
            </a:r>
            <a:r>
              <a:rPr lang="sk-SK" dirty="0" smtClean="0"/>
              <a:t> ATB </a:t>
            </a:r>
            <a:r>
              <a:rPr lang="sk-SK" dirty="0" smtClean="0"/>
              <a:t>                     	(</a:t>
            </a:r>
            <a:r>
              <a:rPr lang="sk-SK" dirty="0" err="1" smtClean="0"/>
              <a:t>Rifaximin</a:t>
            </a:r>
            <a:r>
              <a:rPr lang="sk-SK" dirty="0" smtClean="0"/>
              <a:t>, </a:t>
            </a:r>
            <a:r>
              <a:rPr lang="sk-SK" dirty="0" err="1" smtClean="0"/>
              <a:t>metronidazol</a:t>
            </a:r>
            <a:r>
              <a:rPr lang="sk-SK" dirty="0" smtClean="0"/>
              <a:t>), </a:t>
            </a:r>
            <a:r>
              <a:rPr lang="sk-SK" dirty="0" err="1" smtClean="0"/>
              <a:t>laktulóza</a:t>
            </a:r>
            <a:r>
              <a:rPr lang="sk-SK" dirty="0" smtClean="0"/>
              <a:t> (</a:t>
            </a:r>
            <a:r>
              <a:rPr lang="sk-SK" dirty="0" err="1" smtClean="0"/>
              <a:t>změna</a:t>
            </a:r>
            <a:r>
              <a:rPr lang="sk-SK" dirty="0" smtClean="0"/>
              <a:t> pH </a:t>
            </a:r>
            <a:r>
              <a:rPr lang="sk-SK" dirty="0" err="1" smtClean="0"/>
              <a:t>sníží</a:t>
            </a:r>
            <a:r>
              <a:rPr lang="sk-SK" dirty="0" smtClean="0"/>
              <a:t> </a:t>
            </a:r>
            <a:r>
              <a:rPr lang="sk-SK" dirty="0" err="1" smtClean="0"/>
              <a:t>resorbci</a:t>
            </a:r>
            <a:r>
              <a:rPr lang="sk-SK" dirty="0" smtClean="0"/>
              <a:t> 	amoniaku + </a:t>
            </a:r>
            <a:r>
              <a:rPr lang="sk-SK" dirty="0" err="1" smtClean="0"/>
              <a:t>laxativní</a:t>
            </a:r>
            <a:r>
              <a:rPr lang="sk-SK" dirty="0" smtClean="0"/>
              <a:t> </a:t>
            </a:r>
            <a:r>
              <a:rPr lang="sk-SK" dirty="0" err="1" smtClean="0"/>
              <a:t>účinek</a:t>
            </a:r>
            <a:r>
              <a:rPr lang="sk-SK" dirty="0" smtClean="0"/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58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Výsledok vyhľadávania obrázkov pre dopyt flapping tre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05" y="0"/>
            <a:ext cx="8647611" cy="672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048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err="1" smtClean="0"/>
              <a:t>Hepatorenální</a:t>
            </a:r>
            <a:r>
              <a:rPr lang="sk-SK" sz="6600" b="1" dirty="0" smtClean="0"/>
              <a:t> </a:t>
            </a:r>
            <a:r>
              <a:rPr lang="sk-SK" sz="6600" b="1" dirty="0" err="1" smtClean="0"/>
              <a:t>syndrom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Funkční </a:t>
            </a:r>
            <a:r>
              <a:rPr lang="sk-SK" dirty="0" err="1" smtClean="0"/>
              <a:t>selhání</a:t>
            </a:r>
            <a:r>
              <a:rPr lang="sk-SK" dirty="0" smtClean="0"/>
              <a:t> </a:t>
            </a:r>
            <a:r>
              <a:rPr lang="sk-SK" dirty="0" err="1" smtClean="0"/>
              <a:t>ledvin</a:t>
            </a:r>
            <a:r>
              <a:rPr lang="sk-SK" dirty="0" smtClean="0"/>
              <a:t> </a:t>
            </a:r>
            <a:r>
              <a:rPr lang="sk-SK" dirty="0" err="1" smtClean="0"/>
              <a:t>při</a:t>
            </a:r>
            <a:r>
              <a:rPr lang="sk-SK" dirty="0" smtClean="0"/>
              <a:t> </a:t>
            </a:r>
            <a:r>
              <a:rPr lang="sk-SK" dirty="0" err="1" smtClean="0"/>
              <a:t>jaterním</a:t>
            </a:r>
            <a:r>
              <a:rPr lang="sk-SK" dirty="0" smtClean="0"/>
              <a:t> </a:t>
            </a:r>
            <a:r>
              <a:rPr lang="sk-SK" dirty="0" err="1" smtClean="0"/>
              <a:t>onemocnění</a:t>
            </a:r>
            <a:r>
              <a:rPr lang="sk-SK" dirty="0" smtClean="0"/>
              <a:t> s PH</a:t>
            </a:r>
          </a:p>
          <a:p>
            <a:r>
              <a:rPr lang="sk-SK" u="sng" dirty="0" err="1" smtClean="0"/>
              <a:t>Etio</a:t>
            </a:r>
            <a:r>
              <a:rPr lang="sk-SK" dirty="0" smtClean="0"/>
              <a:t>.: Systémové cirkulační </a:t>
            </a:r>
            <a:r>
              <a:rPr lang="sk-SK" dirty="0" err="1" smtClean="0"/>
              <a:t>změny</a:t>
            </a:r>
            <a:r>
              <a:rPr lang="sk-SK" dirty="0" smtClean="0"/>
              <a:t> </a:t>
            </a:r>
            <a:r>
              <a:rPr lang="sk-SK" dirty="0" err="1" smtClean="0"/>
              <a:t>při</a:t>
            </a:r>
            <a:r>
              <a:rPr lang="sk-SK" dirty="0" smtClean="0"/>
              <a:t> PH</a:t>
            </a:r>
          </a:p>
          <a:p>
            <a:r>
              <a:rPr lang="sk-SK" dirty="0" smtClean="0"/>
              <a:t>Typ I.: </a:t>
            </a:r>
            <a:r>
              <a:rPr lang="sk-SK" dirty="0" err="1" smtClean="0"/>
              <a:t>Rychle</a:t>
            </a:r>
            <a:r>
              <a:rPr lang="sk-SK" dirty="0" smtClean="0"/>
              <a:t> </a:t>
            </a:r>
            <a:r>
              <a:rPr lang="sk-SK" dirty="0" err="1" smtClean="0"/>
              <a:t>progredující</a:t>
            </a:r>
            <a:r>
              <a:rPr lang="sk-SK" dirty="0"/>
              <a:t> </a:t>
            </a:r>
            <a:r>
              <a:rPr lang="sk-SK" dirty="0" smtClean="0"/>
              <a:t>– </a:t>
            </a:r>
            <a:r>
              <a:rPr lang="sk-SK" dirty="0" err="1" smtClean="0"/>
              <a:t>zvojnásobení</a:t>
            </a:r>
            <a:r>
              <a:rPr lang="sk-SK" dirty="0" smtClean="0"/>
              <a:t> </a:t>
            </a:r>
            <a:r>
              <a:rPr lang="sk-SK" dirty="0" err="1" smtClean="0"/>
              <a:t>kreatininu</a:t>
            </a:r>
            <a:r>
              <a:rPr lang="sk-SK" dirty="0" smtClean="0"/>
              <a:t> </a:t>
            </a:r>
            <a:r>
              <a:rPr lang="sk-SK" dirty="0" err="1" smtClean="0"/>
              <a:t>během</a:t>
            </a:r>
            <a:r>
              <a:rPr lang="sk-SK" dirty="0" smtClean="0"/>
              <a:t> 2 </a:t>
            </a:r>
            <a:r>
              <a:rPr lang="sk-SK" dirty="0" err="1" smtClean="0"/>
              <a:t>týdnu</a:t>
            </a:r>
            <a:endParaRPr lang="sk-SK" dirty="0" smtClean="0"/>
          </a:p>
          <a:p>
            <a:r>
              <a:rPr lang="sk-SK" dirty="0" smtClean="0"/>
              <a:t>Typ II.: </a:t>
            </a:r>
            <a:r>
              <a:rPr lang="sk-SK" dirty="0" err="1" smtClean="0"/>
              <a:t>Pomalu</a:t>
            </a:r>
            <a:r>
              <a:rPr lang="sk-SK" dirty="0" smtClean="0"/>
              <a:t> </a:t>
            </a:r>
            <a:r>
              <a:rPr lang="sk-SK" dirty="0" err="1" smtClean="0"/>
              <a:t>progredující</a:t>
            </a:r>
            <a:r>
              <a:rPr lang="sk-SK" dirty="0" smtClean="0"/>
              <a:t> </a:t>
            </a:r>
          </a:p>
          <a:p>
            <a:r>
              <a:rPr lang="sk-SK" u="sng" dirty="0" smtClean="0"/>
              <a:t>Dg</a:t>
            </a:r>
            <a:r>
              <a:rPr lang="sk-SK" dirty="0" smtClean="0"/>
              <a:t>.: GFR pod 40 ml/min, </a:t>
            </a:r>
            <a:r>
              <a:rPr lang="sk-SK" dirty="0" err="1" smtClean="0"/>
              <a:t>kreatinin</a:t>
            </a:r>
            <a:r>
              <a:rPr lang="sk-SK" dirty="0" smtClean="0"/>
              <a:t> nad 135 </a:t>
            </a:r>
            <a:r>
              <a:rPr lang="sk-SK" dirty="0" err="1" smtClean="0"/>
              <a:t>umol</a:t>
            </a:r>
            <a:r>
              <a:rPr lang="sk-SK" dirty="0" smtClean="0"/>
              <a:t>/l, sodík v moči pod 10 mmol/l, </a:t>
            </a:r>
            <a:r>
              <a:rPr lang="sk-SK" dirty="0" err="1" smtClean="0"/>
              <a:t>osmolalita</a:t>
            </a:r>
            <a:r>
              <a:rPr lang="sk-SK" dirty="0" smtClean="0"/>
              <a:t> moči vyšší než </a:t>
            </a:r>
            <a:r>
              <a:rPr lang="sk-SK" dirty="0" err="1" smtClean="0"/>
              <a:t>plasmatická</a:t>
            </a:r>
            <a:endParaRPr lang="sk-SK" dirty="0" smtClean="0"/>
          </a:p>
          <a:p>
            <a:r>
              <a:rPr lang="sk-SK" u="sng" dirty="0" err="1" smtClean="0"/>
              <a:t>Th</a:t>
            </a:r>
            <a:r>
              <a:rPr lang="sk-SK" dirty="0" smtClean="0"/>
              <a:t>.: </a:t>
            </a:r>
            <a:r>
              <a:rPr lang="sk-SK" dirty="0" err="1" smtClean="0"/>
              <a:t>vyloučení</a:t>
            </a:r>
            <a:r>
              <a:rPr lang="sk-SK" dirty="0" smtClean="0"/>
              <a:t> </a:t>
            </a:r>
            <a:r>
              <a:rPr lang="sk-SK" dirty="0" err="1" smtClean="0"/>
              <a:t>vyvolávajících</a:t>
            </a:r>
            <a:r>
              <a:rPr lang="sk-SK" dirty="0"/>
              <a:t> </a:t>
            </a:r>
            <a:r>
              <a:rPr lang="sk-SK" dirty="0" err="1"/>
              <a:t>faktorů</a:t>
            </a:r>
            <a:r>
              <a:rPr lang="sk-SK" dirty="0"/>
              <a:t> </a:t>
            </a:r>
            <a:r>
              <a:rPr lang="sk-SK" dirty="0" smtClean="0"/>
              <a:t>( </a:t>
            </a:r>
            <a:r>
              <a:rPr lang="sk-SK" dirty="0" err="1" smtClean="0"/>
              <a:t>nefrotoxická</a:t>
            </a:r>
            <a:r>
              <a:rPr lang="sk-SK" dirty="0" smtClean="0"/>
              <a:t> </a:t>
            </a:r>
            <a:r>
              <a:rPr lang="sk-SK" dirty="0" err="1" smtClean="0"/>
              <a:t>medikace</a:t>
            </a:r>
            <a:r>
              <a:rPr lang="sk-SK" dirty="0" smtClean="0"/>
              <a:t>, NSAID, diuretika, </a:t>
            </a:r>
            <a:r>
              <a:rPr lang="sk-SK" dirty="0" err="1" smtClean="0"/>
              <a:t>léčba</a:t>
            </a:r>
            <a:r>
              <a:rPr lang="sk-SK" dirty="0" smtClean="0"/>
              <a:t> </a:t>
            </a:r>
            <a:r>
              <a:rPr lang="sk-SK" dirty="0" err="1" smtClean="0"/>
              <a:t>bakt</a:t>
            </a:r>
            <a:r>
              <a:rPr lang="sk-SK" dirty="0" smtClean="0"/>
              <a:t>. </a:t>
            </a:r>
            <a:r>
              <a:rPr lang="sk-SK" dirty="0" err="1" smtClean="0"/>
              <a:t>infekce</a:t>
            </a:r>
            <a:r>
              <a:rPr lang="sk-SK" dirty="0" smtClean="0"/>
              <a:t>, </a:t>
            </a:r>
            <a:r>
              <a:rPr lang="sk-SK" dirty="0" err="1" smtClean="0"/>
              <a:t>krvácení</a:t>
            </a:r>
            <a:r>
              <a:rPr lang="sk-SK" dirty="0" smtClean="0"/>
              <a:t> do GIT), TIPS, hemodialýza</a:t>
            </a:r>
          </a:p>
        </p:txBody>
      </p:sp>
    </p:spTree>
    <p:extLst>
      <p:ext uri="{BB962C8B-B14F-4D97-AF65-F5344CB8AC3E}">
        <p14:creationId xmlns:p14="http://schemas.microsoft.com/office/powerpoint/2010/main" val="35517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err="1" smtClean="0"/>
              <a:t>Ascites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Zvýšený objem </a:t>
            </a:r>
            <a:r>
              <a:rPr lang="sk-SK" dirty="0" err="1" smtClean="0"/>
              <a:t>volné</a:t>
            </a:r>
            <a:r>
              <a:rPr lang="sk-SK" dirty="0" smtClean="0"/>
              <a:t> tekutiny v </a:t>
            </a:r>
            <a:r>
              <a:rPr lang="sk-SK" dirty="0" err="1" smtClean="0"/>
              <a:t>dutině</a:t>
            </a:r>
            <a:r>
              <a:rPr lang="sk-SK" dirty="0" smtClean="0"/>
              <a:t> </a:t>
            </a:r>
            <a:r>
              <a:rPr lang="sk-SK" dirty="0" err="1" smtClean="0"/>
              <a:t>břišní</a:t>
            </a:r>
            <a:endParaRPr lang="sk-SK" dirty="0" smtClean="0"/>
          </a:p>
          <a:p>
            <a:r>
              <a:rPr lang="sk-SK" dirty="0" smtClean="0"/>
              <a:t>Fyziologicky 150 ml</a:t>
            </a:r>
            <a:endParaRPr lang="cs-CZ" dirty="0" smtClean="0"/>
          </a:p>
          <a:p>
            <a:endParaRPr lang="sk-SK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65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err="1" smtClean="0"/>
              <a:t>Klasifikace</a:t>
            </a:r>
            <a:r>
              <a:rPr lang="sk-SK" sz="6600" b="1" dirty="0" smtClean="0"/>
              <a:t> </a:t>
            </a:r>
            <a:r>
              <a:rPr lang="sk-SK" sz="6600" b="1" dirty="0" err="1" smtClean="0"/>
              <a:t>ascitu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91589" y="1825624"/>
            <a:ext cx="11162211" cy="5032376"/>
          </a:xfrm>
        </p:spPr>
        <p:txBody>
          <a:bodyPr>
            <a:normAutofit/>
          </a:bodyPr>
          <a:lstStyle/>
          <a:p>
            <a:r>
              <a:rPr lang="sk-SK" b="1" dirty="0" smtClean="0"/>
              <a:t>A) klinicky </a:t>
            </a:r>
            <a:r>
              <a:rPr lang="sk-SK" b="1" dirty="0" err="1" smtClean="0"/>
              <a:t>podle</a:t>
            </a:r>
            <a:r>
              <a:rPr lang="sk-SK" b="1" dirty="0" smtClean="0"/>
              <a:t> </a:t>
            </a:r>
            <a:r>
              <a:rPr lang="sk-SK" b="1" dirty="0" err="1" smtClean="0"/>
              <a:t>množství</a:t>
            </a:r>
            <a:r>
              <a:rPr lang="sk-SK" b="1" dirty="0" smtClean="0"/>
              <a:t> tekutiny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- </a:t>
            </a:r>
            <a:r>
              <a:rPr lang="sk-SK" u="sng" dirty="0" err="1" smtClean="0"/>
              <a:t>Ascites</a:t>
            </a:r>
            <a:r>
              <a:rPr lang="sk-SK" u="sng" dirty="0" smtClean="0"/>
              <a:t> </a:t>
            </a:r>
            <a:r>
              <a:rPr lang="sk-SK" u="sng" dirty="0" err="1" smtClean="0"/>
              <a:t>patrný</a:t>
            </a:r>
            <a:r>
              <a:rPr lang="sk-SK" u="sng" dirty="0" smtClean="0"/>
              <a:t> </a:t>
            </a:r>
            <a:r>
              <a:rPr lang="sk-SK" u="sng" dirty="0" err="1" smtClean="0"/>
              <a:t>pouze</a:t>
            </a:r>
            <a:r>
              <a:rPr lang="sk-SK" u="sng" dirty="0" smtClean="0"/>
              <a:t> zobraz. </a:t>
            </a:r>
            <a:r>
              <a:rPr lang="sk-SK" u="sng" dirty="0" err="1"/>
              <a:t>m</a:t>
            </a:r>
            <a:r>
              <a:rPr lang="sk-SK" u="sng" dirty="0" err="1" smtClean="0"/>
              <a:t>etodami</a:t>
            </a:r>
            <a:endParaRPr lang="sk-SK" u="sng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- </a:t>
            </a:r>
            <a:r>
              <a:rPr lang="sk-SK" u="sng" dirty="0" err="1" smtClean="0"/>
              <a:t>Ascites</a:t>
            </a:r>
            <a:r>
              <a:rPr lang="sk-SK" u="sng" dirty="0" smtClean="0"/>
              <a:t> </a:t>
            </a:r>
            <a:r>
              <a:rPr lang="sk-SK" u="sng" dirty="0" err="1" smtClean="0"/>
              <a:t>zjistitelný</a:t>
            </a:r>
            <a:r>
              <a:rPr lang="sk-SK" u="sng" dirty="0" smtClean="0"/>
              <a:t> </a:t>
            </a:r>
            <a:r>
              <a:rPr lang="sk-SK" u="sng" dirty="0" err="1" smtClean="0"/>
              <a:t>fyzikálním</a:t>
            </a:r>
            <a:r>
              <a:rPr lang="sk-SK" u="sng" dirty="0" smtClean="0"/>
              <a:t> </a:t>
            </a:r>
            <a:r>
              <a:rPr lang="sk-SK" u="sng" dirty="0" err="1" smtClean="0"/>
              <a:t>vyšetřením</a:t>
            </a:r>
            <a:endParaRPr lang="sk-SK" u="sng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- </a:t>
            </a:r>
            <a:r>
              <a:rPr lang="sk-SK" u="sng" dirty="0" err="1" smtClean="0"/>
              <a:t>Ascites</a:t>
            </a:r>
            <a:r>
              <a:rPr lang="sk-SK" u="sng" dirty="0" smtClean="0"/>
              <a:t> </a:t>
            </a:r>
            <a:r>
              <a:rPr lang="sk-SK" u="sng" dirty="0" err="1" smtClean="0"/>
              <a:t>tenzní</a:t>
            </a:r>
            <a:endParaRPr lang="sk-SK" u="sng" dirty="0" smtClean="0"/>
          </a:p>
          <a:p>
            <a:r>
              <a:rPr lang="sk-SK" b="1" dirty="0" smtClean="0"/>
              <a:t>B) </a:t>
            </a:r>
            <a:r>
              <a:rPr lang="sk-SK" b="1" dirty="0" err="1" smtClean="0"/>
              <a:t>Podle</a:t>
            </a:r>
            <a:r>
              <a:rPr lang="sk-SK" b="1" dirty="0" smtClean="0"/>
              <a:t> </a:t>
            </a:r>
            <a:r>
              <a:rPr lang="sk-SK" b="1" dirty="0" err="1" smtClean="0"/>
              <a:t>příčiny</a:t>
            </a:r>
            <a:r>
              <a:rPr lang="sk-SK" b="1" dirty="0" smtClean="0"/>
              <a:t> vzniku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- </a:t>
            </a:r>
            <a:r>
              <a:rPr lang="sk-SK" u="sng" dirty="0" err="1" smtClean="0"/>
              <a:t>Cirhotický</a:t>
            </a:r>
            <a:r>
              <a:rPr lang="sk-SK" u="sng" dirty="0" smtClean="0"/>
              <a:t> (70 – 80%)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- </a:t>
            </a:r>
            <a:r>
              <a:rPr lang="sk-SK" u="sng" dirty="0" err="1" smtClean="0"/>
              <a:t>Necirhotický</a:t>
            </a:r>
            <a:r>
              <a:rPr lang="sk-SK" u="sng" dirty="0" smtClean="0"/>
              <a:t>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</a:t>
            </a:r>
            <a:r>
              <a:rPr lang="sk-SK" dirty="0" smtClean="0"/>
              <a:t>    - </a:t>
            </a:r>
            <a:r>
              <a:rPr lang="sk-SK" dirty="0" err="1" smtClean="0"/>
              <a:t>karcinomatóza</a:t>
            </a:r>
            <a:r>
              <a:rPr lang="sk-SK" dirty="0" smtClean="0"/>
              <a:t> </a:t>
            </a:r>
            <a:r>
              <a:rPr lang="sk-SK" dirty="0" err="1" smtClean="0"/>
              <a:t>peritonea</a:t>
            </a:r>
            <a:r>
              <a:rPr lang="sk-SK" dirty="0" smtClean="0"/>
              <a:t>, HCC, </a:t>
            </a:r>
            <a:r>
              <a:rPr lang="sk-SK" dirty="0" err="1" smtClean="0"/>
              <a:t>jaterní</a:t>
            </a:r>
            <a:r>
              <a:rPr lang="sk-SK" dirty="0" smtClean="0"/>
              <a:t> metastázy, trombóza v.     	       </a:t>
            </a:r>
            <a:r>
              <a:rPr lang="sk-SK" dirty="0" smtClean="0"/>
              <a:t>	     </a:t>
            </a:r>
            <a:r>
              <a:rPr lang="sk-SK" dirty="0" err="1" smtClean="0"/>
              <a:t>portae</a:t>
            </a:r>
            <a:r>
              <a:rPr lang="sk-SK" dirty="0" smtClean="0"/>
              <a:t>, </a:t>
            </a:r>
            <a:r>
              <a:rPr lang="sk-SK" dirty="0" err="1" smtClean="0"/>
              <a:t>chylózní</a:t>
            </a:r>
            <a:r>
              <a:rPr lang="sk-SK" dirty="0" smtClean="0"/>
              <a:t> </a:t>
            </a:r>
            <a:r>
              <a:rPr lang="sk-SK" dirty="0" err="1" smtClean="0"/>
              <a:t>ascites</a:t>
            </a:r>
            <a:r>
              <a:rPr lang="sk-SK" dirty="0" smtClean="0"/>
              <a:t> u </a:t>
            </a:r>
            <a:r>
              <a:rPr lang="sk-SK" dirty="0" err="1" smtClean="0"/>
              <a:t>lymfomu</a:t>
            </a:r>
            <a:r>
              <a:rPr lang="sk-SK" dirty="0" smtClean="0"/>
              <a:t>, SS, </a:t>
            </a:r>
            <a:r>
              <a:rPr lang="sk-SK" dirty="0" err="1" smtClean="0"/>
              <a:t>nefrotický</a:t>
            </a:r>
            <a:r>
              <a:rPr lang="sk-SK" dirty="0" smtClean="0"/>
              <a:t>  	  		      	     </a:t>
            </a:r>
            <a:r>
              <a:rPr lang="sk-SK" dirty="0" err="1" smtClean="0"/>
              <a:t>syndrom,tuberkulóza</a:t>
            </a:r>
            <a:r>
              <a:rPr lang="sk-SK" dirty="0" smtClean="0"/>
              <a:t>, FHC </a:t>
            </a:r>
            <a:r>
              <a:rPr lang="sk-SK" dirty="0" err="1" smtClean="0"/>
              <a:t>syndrom</a:t>
            </a:r>
            <a:r>
              <a:rPr lang="sk-SK" dirty="0" smtClean="0"/>
              <a:t>, pankreatický a </a:t>
            </a:r>
            <a:r>
              <a:rPr lang="sk-SK" dirty="0" err="1" smtClean="0"/>
              <a:t>biliární</a:t>
            </a:r>
            <a:r>
              <a:rPr lang="sk-SK" dirty="0" smtClean="0"/>
              <a:t> </a:t>
            </a:r>
            <a:r>
              <a:rPr lang="sk-SK" dirty="0" err="1" smtClean="0"/>
              <a:t>původ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53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err="1" smtClean="0"/>
              <a:t>Etiopatogeneze</a:t>
            </a:r>
            <a:r>
              <a:rPr lang="sk-SK" sz="6600" b="1" dirty="0" smtClean="0"/>
              <a:t> </a:t>
            </a:r>
            <a:r>
              <a:rPr lang="sk-SK" sz="6600" b="1" dirty="0" err="1" smtClean="0"/>
              <a:t>ascitu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PH zvyšuje tlak v </a:t>
            </a:r>
            <a:r>
              <a:rPr lang="sk-SK" dirty="0" err="1" smtClean="0"/>
              <a:t>jaterních</a:t>
            </a:r>
            <a:r>
              <a:rPr lang="sk-SK" dirty="0" smtClean="0"/>
              <a:t> </a:t>
            </a:r>
            <a:r>
              <a:rPr lang="sk-SK" dirty="0" err="1" smtClean="0"/>
              <a:t>sinusoidech</a:t>
            </a:r>
            <a:endParaRPr lang="sk-SK" dirty="0" smtClean="0"/>
          </a:p>
          <a:p>
            <a:r>
              <a:rPr lang="sk-SK" dirty="0" err="1" smtClean="0"/>
              <a:t>Sinusoidy</a:t>
            </a:r>
            <a:r>
              <a:rPr lang="sk-SK" dirty="0" smtClean="0"/>
              <a:t> </a:t>
            </a:r>
            <a:r>
              <a:rPr lang="sk-SK" dirty="0" err="1" smtClean="0"/>
              <a:t>jsou</a:t>
            </a:r>
            <a:r>
              <a:rPr lang="sk-SK" dirty="0" smtClean="0"/>
              <a:t> </a:t>
            </a:r>
            <a:r>
              <a:rPr lang="sk-SK" dirty="0" err="1" smtClean="0"/>
              <a:t>volně</a:t>
            </a:r>
            <a:r>
              <a:rPr lang="sk-SK" dirty="0" smtClean="0"/>
              <a:t> </a:t>
            </a:r>
            <a:r>
              <a:rPr lang="sk-SK" dirty="0" err="1" smtClean="0"/>
              <a:t>prostupné</a:t>
            </a:r>
            <a:r>
              <a:rPr lang="sk-SK" dirty="0" smtClean="0"/>
              <a:t> pro </a:t>
            </a:r>
            <a:r>
              <a:rPr lang="sk-SK" dirty="0" err="1" smtClean="0"/>
              <a:t>albumin</a:t>
            </a:r>
            <a:r>
              <a:rPr lang="sk-SK" dirty="0" smtClean="0"/>
              <a:t>, </a:t>
            </a:r>
            <a:r>
              <a:rPr lang="sk-SK" dirty="0" err="1" smtClean="0"/>
              <a:t>který</a:t>
            </a:r>
            <a:r>
              <a:rPr lang="sk-SK" dirty="0" smtClean="0"/>
              <a:t> </a:t>
            </a:r>
            <a:r>
              <a:rPr lang="sk-SK" dirty="0" err="1" smtClean="0"/>
              <a:t>se</a:t>
            </a:r>
            <a:r>
              <a:rPr lang="sk-SK" dirty="0" smtClean="0"/>
              <a:t> </a:t>
            </a:r>
            <a:r>
              <a:rPr lang="sk-SK" dirty="0" err="1" smtClean="0"/>
              <a:t>dotává</a:t>
            </a:r>
            <a:r>
              <a:rPr lang="sk-SK" dirty="0" smtClean="0"/>
              <a:t> do </a:t>
            </a:r>
            <a:r>
              <a:rPr lang="sk-SK" dirty="0" err="1" smtClean="0"/>
              <a:t>extravaskul</a:t>
            </a:r>
            <a:r>
              <a:rPr lang="sk-SK" dirty="0" smtClean="0"/>
              <a:t>. </a:t>
            </a:r>
            <a:r>
              <a:rPr lang="sk-SK" dirty="0" err="1"/>
              <a:t>p</a:t>
            </a:r>
            <a:r>
              <a:rPr lang="sk-SK" dirty="0" err="1" smtClean="0"/>
              <a:t>rostoru</a:t>
            </a:r>
            <a:endParaRPr lang="sk-SK" dirty="0" smtClean="0"/>
          </a:p>
          <a:p>
            <a:r>
              <a:rPr lang="sk-SK" dirty="0" err="1" smtClean="0"/>
              <a:t>Dochází</a:t>
            </a:r>
            <a:r>
              <a:rPr lang="sk-SK" dirty="0" smtClean="0"/>
              <a:t> </a:t>
            </a:r>
            <a:r>
              <a:rPr lang="sk-SK" dirty="0" err="1" smtClean="0"/>
              <a:t>ke</a:t>
            </a:r>
            <a:r>
              <a:rPr lang="sk-SK" dirty="0" smtClean="0"/>
              <a:t> zvýšenému úniku tekutiny do </a:t>
            </a:r>
            <a:r>
              <a:rPr lang="sk-SK" dirty="0" err="1" smtClean="0"/>
              <a:t>intersticia</a:t>
            </a:r>
            <a:endParaRPr lang="sk-SK" dirty="0" smtClean="0"/>
          </a:p>
          <a:p>
            <a:r>
              <a:rPr lang="sk-SK" dirty="0" smtClean="0"/>
              <a:t>Drenáž lymfatickými cestami nestačí a </a:t>
            </a:r>
            <a:r>
              <a:rPr lang="sk-SK" dirty="0" err="1" smtClean="0"/>
              <a:t>přebytek</a:t>
            </a:r>
            <a:r>
              <a:rPr lang="sk-SK" dirty="0" smtClean="0"/>
              <a:t> tekutiny uniká </a:t>
            </a:r>
            <a:r>
              <a:rPr lang="sk-SK" dirty="0" err="1" smtClean="0"/>
              <a:t>povrchem</a:t>
            </a:r>
            <a:r>
              <a:rPr lang="sk-SK" dirty="0" smtClean="0"/>
              <a:t> </a:t>
            </a:r>
            <a:r>
              <a:rPr lang="sk-SK" dirty="0" err="1" smtClean="0"/>
              <a:t>jater</a:t>
            </a:r>
            <a:r>
              <a:rPr lang="sk-SK" dirty="0" smtClean="0"/>
              <a:t> do </a:t>
            </a:r>
            <a:r>
              <a:rPr lang="sk-SK" dirty="0" err="1" smtClean="0"/>
              <a:t>peritonea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993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smtClean="0"/>
              <a:t>Klinický obraz </a:t>
            </a:r>
            <a:r>
              <a:rPr lang="sk-SK" sz="6600" b="1" dirty="0" err="1" smtClean="0"/>
              <a:t>ascitu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GIT </a:t>
            </a:r>
            <a:r>
              <a:rPr lang="sk-SK" dirty="0" err="1" smtClean="0"/>
              <a:t>dyskomfort</a:t>
            </a:r>
            <a:r>
              <a:rPr lang="sk-SK" dirty="0" smtClean="0"/>
              <a:t> – </a:t>
            </a:r>
            <a:r>
              <a:rPr lang="sk-SK" dirty="0" err="1" smtClean="0"/>
              <a:t>meteorismus</a:t>
            </a:r>
            <a:r>
              <a:rPr lang="sk-SK" dirty="0" smtClean="0"/>
              <a:t>, </a:t>
            </a:r>
            <a:r>
              <a:rPr lang="sk-SK" dirty="0" err="1" smtClean="0"/>
              <a:t>flatulence</a:t>
            </a:r>
            <a:r>
              <a:rPr lang="sk-SK" dirty="0" smtClean="0"/>
              <a:t>, pocit plnosti</a:t>
            </a:r>
          </a:p>
          <a:p>
            <a:r>
              <a:rPr lang="sk-SK" dirty="0" err="1" smtClean="0"/>
              <a:t>Umbilikální</a:t>
            </a:r>
            <a:r>
              <a:rPr lang="sk-SK" dirty="0" smtClean="0"/>
              <a:t> </a:t>
            </a:r>
            <a:r>
              <a:rPr lang="sk-SK" dirty="0" err="1" smtClean="0"/>
              <a:t>hernie</a:t>
            </a:r>
            <a:r>
              <a:rPr lang="sk-SK" dirty="0" smtClean="0"/>
              <a:t>, </a:t>
            </a:r>
            <a:r>
              <a:rPr lang="sk-SK" dirty="0" err="1" smtClean="0"/>
              <a:t>dušnost</a:t>
            </a:r>
            <a:r>
              <a:rPr lang="sk-SK" dirty="0"/>
              <a:t> </a:t>
            </a:r>
            <a:r>
              <a:rPr lang="sk-SK" dirty="0" smtClean="0"/>
              <a:t>– vyšší postavení bránice, </a:t>
            </a:r>
            <a:r>
              <a:rPr lang="sk-SK" dirty="0" err="1" smtClean="0"/>
              <a:t>otoky</a:t>
            </a:r>
            <a:r>
              <a:rPr lang="sk-SK" dirty="0" smtClean="0"/>
              <a:t> DKK</a:t>
            </a:r>
          </a:p>
          <a:p>
            <a:r>
              <a:rPr lang="sk-SK" dirty="0" err="1" smtClean="0"/>
              <a:t>Zvětšování</a:t>
            </a:r>
            <a:r>
              <a:rPr lang="sk-SK" dirty="0" smtClean="0"/>
              <a:t> objemu </a:t>
            </a:r>
            <a:r>
              <a:rPr lang="sk-SK" dirty="0" err="1" smtClean="0"/>
              <a:t>břicha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751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33103" y="3297373"/>
            <a:ext cx="10515600" cy="4351338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5122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303" y="-73967"/>
            <a:ext cx="4511040" cy="693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92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err="1" smtClean="0"/>
              <a:t>Ascites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Zvýšený objem </a:t>
            </a:r>
            <a:r>
              <a:rPr lang="sk-SK" dirty="0" err="1" smtClean="0"/>
              <a:t>volné</a:t>
            </a:r>
            <a:r>
              <a:rPr lang="sk-SK" dirty="0" smtClean="0"/>
              <a:t> tekutiny v </a:t>
            </a:r>
            <a:r>
              <a:rPr lang="sk-SK" dirty="0" err="1" smtClean="0"/>
              <a:t>dutině</a:t>
            </a:r>
            <a:r>
              <a:rPr lang="sk-SK" dirty="0" smtClean="0"/>
              <a:t> </a:t>
            </a:r>
            <a:r>
              <a:rPr lang="sk-SK" dirty="0" err="1" smtClean="0"/>
              <a:t>břišní</a:t>
            </a:r>
            <a:endParaRPr lang="sk-SK" dirty="0" smtClean="0"/>
          </a:p>
          <a:p>
            <a:r>
              <a:rPr lang="sk-SK" dirty="0" smtClean="0"/>
              <a:t>Fyziologicky 150 ml</a:t>
            </a:r>
            <a:endParaRPr lang="cs-CZ" dirty="0" smtClean="0"/>
          </a:p>
          <a:p>
            <a:endParaRPr lang="sk-SK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02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err="1" smtClean="0"/>
              <a:t>Vyšetření</a:t>
            </a:r>
            <a:r>
              <a:rPr lang="sk-SK" sz="6600" b="1" dirty="0" smtClean="0"/>
              <a:t> u </a:t>
            </a:r>
            <a:r>
              <a:rPr lang="sk-SK" sz="6600" b="1" dirty="0" err="1" smtClean="0"/>
              <a:t>ascitu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Poklep, </a:t>
            </a:r>
            <a:r>
              <a:rPr lang="sk-SK" dirty="0" err="1" smtClean="0"/>
              <a:t>undulace</a:t>
            </a:r>
            <a:r>
              <a:rPr lang="sk-SK" dirty="0" smtClean="0"/>
              <a:t>, pohmat, </a:t>
            </a:r>
            <a:r>
              <a:rPr lang="sk-SK" dirty="0" err="1" smtClean="0"/>
              <a:t>poslech</a:t>
            </a:r>
            <a:endParaRPr lang="sk-SK" dirty="0" smtClean="0"/>
          </a:p>
          <a:p>
            <a:r>
              <a:rPr lang="sk-SK" dirty="0" err="1" smtClean="0"/>
              <a:t>Pavoučkové</a:t>
            </a:r>
            <a:r>
              <a:rPr lang="sk-SK" dirty="0" smtClean="0"/>
              <a:t> </a:t>
            </a:r>
            <a:r>
              <a:rPr lang="sk-SK" dirty="0" err="1" smtClean="0"/>
              <a:t>névy</a:t>
            </a:r>
            <a:r>
              <a:rPr lang="sk-SK" dirty="0" smtClean="0"/>
              <a:t>, </a:t>
            </a:r>
            <a:r>
              <a:rPr lang="sk-SK" dirty="0" err="1" smtClean="0"/>
              <a:t>palmární</a:t>
            </a:r>
            <a:r>
              <a:rPr lang="sk-SK" dirty="0" smtClean="0"/>
              <a:t> </a:t>
            </a:r>
            <a:r>
              <a:rPr lang="sk-SK" dirty="0" err="1" smtClean="0"/>
              <a:t>erytém</a:t>
            </a:r>
            <a:r>
              <a:rPr lang="sk-SK" dirty="0" smtClean="0"/>
              <a:t>, </a:t>
            </a:r>
            <a:r>
              <a:rPr lang="sk-SK" dirty="0" err="1" smtClean="0"/>
              <a:t>Dupuytrenova</a:t>
            </a:r>
            <a:r>
              <a:rPr lang="sk-SK" dirty="0" smtClean="0"/>
              <a:t> </a:t>
            </a:r>
            <a:r>
              <a:rPr lang="sk-SK" dirty="0" err="1" smtClean="0"/>
              <a:t>kontraktura</a:t>
            </a:r>
            <a:r>
              <a:rPr lang="sk-SK" dirty="0" smtClean="0"/>
              <a:t>,</a:t>
            </a:r>
            <a:r>
              <a:rPr lang="sk-SK" dirty="0"/>
              <a:t> </a:t>
            </a:r>
            <a:r>
              <a:rPr lang="sk-SK" dirty="0" err="1" smtClean="0"/>
              <a:t>zvýraznění</a:t>
            </a:r>
            <a:r>
              <a:rPr lang="sk-SK" dirty="0" smtClean="0"/>
              <a:t> žilní kresby – </a:t>
            </a:r>
            <a:r>
              <a:rPr lang="sk-SK" dirty="0" err="1" smtClean="0"/>
              <a:t>jaterní</a:t>
            </a:r>
            <a:r>
              <a:rPr lang="sk-SK" dirty="0" smtClean="0"/>
              <a:t> cirhóza</a:t>
            </a:r>
          </a:p>
          <a:p>
            <a:r>
              <a:rPr lang="sk-SK" dirty="0" err="1" smtClean="0"/>
              <a:t>Hmatná</a:t>
            </a:r>
            <a:r>
              <a:rPr lang="sk-SK" dirty="0" smtClean="0"/>
              <a:t> </a:t>
            </a:r>
            <a:r>
              <a:rPr lang="sk-SK" dirty="0" err="1" smtClean="0"/>
              <a:t>supraklav</a:t>
            </a:r>
            <a:r>
              <a:rPr lang="sk-SK" dirty="0" smtClean="0"/>
              <a:t>. (</a:t>
            </a:r>
            <a:r>
              <a:rPr lang="sk-SK" dirty="0" err="1" smtClean="0"/>
              <a:t>Virchowova</a:t>
            </a:r>
            <a:r>
              <a:rPr lang="sk-SK" dirty="0" smtClean="0"/>
              <a:t>) </a:t>
            </a:r>
            <a:r>
              <a:rPr lang="sk-SK" dirty="0" smtClean="0"/>
              <a:t>uzlina – </a:t>
            </a:r>
            <a:r>
              <a:rPr lang="sk-SK" dirty="0" err="1" smtClean="0"/>
              <a:t>susp</a:t>
            </a:r>
            <a:r>
              <a:rPr lang="sk-SK" dirty="0" smtClean="0"/>
              <a:t>. </a:t>
            </a:r>
            <a:r>
              <a:rPr lang="sk-SK" dirty="0" smtClean="0"/>
              <a:t>t</a:t>
            </a:r>
            <a:r>
              <a:rPr lang="sk-SK" dirty="0" smtClean="0"/>
              <a:t>umor </a:t>
            </a:r>
            <a:r>
              <a:rPr lang="sk-SK" dirty="0" err="1" smtClean="0"/>
              <a:t>žaludku</a:t>
            </a:r>
            <a:r>
              <a:rPr lang="sk-SK" dirty="0" smtClean="0"/>
              <a:t> </a:t>
            </a:r>
            <a:endParaRPr lang="sk-SK" dirty="0" smtClean="0"/>
          </a:p>
          <a:p>
            <a:r>
              <a:rPr lang="sk-SK" dirty="0" err="1" smtClean="0"/>
              <a:t>Hepatosplenomegalie</a:t>
            </a:r>
            <a:endParaRPr lang="sk-SK" dirty="0" smtClean="0"/>
          </a:p>
          <a:p>
            <a:r>
              <a:rPr lang="sk-SK" dirty="0" err="1" smtClean="0"/>
              <a:t>Hepatojugulární</a:t>
            </a:r>
            <a:r>
              <a:rPr lang="sk-SK" dirty="0" smtClean="0"/>
              <a:t> </a:t>
            </a:r>
            <a:r>
              <a:rPr lang="sk-SK" dirty="0" err="1" smtClean="0"/>
              <a:t>reflux</a:t>
            </a:r>
            <a:endParaRPr lang="sk-SK" dirty="0" smtClean="0"/>
          </a:p>
          <a:p>
            <a:r>
              <a:rPr lang="sk-SK" dirty="0" err="1" smtClean="0"/>
              <a:t>Hmatná</a:t>
            </a:r>
            <a:r>
              <a:rPr lang="sk-SK" dirty="0" smtClean="0"/>
              <a:t> </a:t>
            </a:r>
            <a:r>
              <a:rPr lang="sk-SK" dirty="0" err="1" smtClean="0"/>
              <a:t>rezistence</a:t>
            </a:r>
            <a:r>
              <a:rPr lang="sk-SK" dirty="0" smtClean="0"/>
              <a:t>, per </a:t>
            </a:r>
            <a:r>
              <a:rPr lang="sk-SK" dirty="0" err="1" smtClean="0"/>
              <a:t>rectum</a:t>
            </a:r>
            <a:r>
              <a:rPr lang="sk-SK" dirty="0" smtClean="0"/>
              <a:t> </a:t>
            </a:r>
            <a:r>
              <a:rPr lang="sk-SK" dirty="0" err="1" smtClean="0"/>
              <a:t>vyšetření</a:t>
            </a:r>
            <a:endParaRPr lang="sk-SK" dirty="0" smtClean="0"/>
          </a:p>
          <a:p>
            <a:r>
              <a:rPr lang="sk-SK" dirty="0" smtClean="0"/>
              <a:t>UZ, CT, </a:t>
            </a:r>
            <a:r>
              <a:rPr lang="sk-SK" dirty="0" err="1" smtClean="0"/>
              <a:t>laboratoř</a:t>
            </a:r>
            <a:r>
              <a:rPr lang="sk-SK" dirty="0" smtClean="0"/>
              <a:t> (JT, </a:t>
            </a:r>
            <a:r>
              <a:rPr lang="sk-SK" dirty="0" err="1" smtClean="0"/>
              <a:t>koagulace</a:t>
            </a:r>
            <a:r>
              <a:rPr lang="sk-SK" dirty="0" smtClean="0"/>
              <a:t>, KO, zákl. </a:t>
            </a:r>
            <a:r>
              <a:rPr lang="sk-SK" dirty="0" err="1" smtClean="0"/>
              <a:t>biochemie</a:t>
            </a:r>
            <a:r>
              <a:rPr lang="sk-SK" dirty="0" smtClean="0"/>
              <a:t>, CB, </a:t>
            </a:r>
            <a:r>
              <a:rPr lang="sk-SK" dirty="0" err="1" smtClean="0"/>
              <a:t>albumin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Vyšetření</a:t>
            </a:r>
            <a:r>
              <a:rPr lang="sk-SK" dirty="0" smtClean="0"/>
              <a:t> </a:t>
            </a:r>
            <a:r>
              <a:rPr lang="sk-SK" dirty="0" err="1" smtClean="0"/>
              <a:t>punktátu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88530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Výsledok vyhľadávania obrázkov pre dopyt asc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0" y="789305"/>
            <a:ext cx="11894020" cy="565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0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 descr="Výsledok vyhľadávania obrázkov pre dopyt ascites undu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8" y="186691"/>
            <a:ext cx="9709966" cy="624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739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266" name="Picture 2" descr="Výsledok vyhľadávania obrázkov pre dopyt spider nev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36" y="45731"/>
            <a:ext cx="10218403" cy="681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err="1" smtClean="0"/>
              <a:t>Punkce</a:t>
            </a:r>
            <a:r>
              <a:rPr lang="sk-SK" sz="6600" b="1" dirty="0" smtClean="0"/>
              <a:t> </a:t>
            </a:r>
            <a:r>
              <a:rPr lang="sk-SK" sz="6600" b="1" dirty="0" err="1" smtClean="0"/>
              <a:t>ascitu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Diagnostická</a:t>
            </a:r>
          </a:p>
          <a:p>
            <a:r>
              <a:rPr lang="sk-SK" dirty="0" smtClean="0"/>
              <a:t>Terapeutická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- </a:t>
            </a:r>
            <a:r>
              <a:rPr lang="sk-SK" dirty="0" err="1" smtClean="0"/>
              <a:t>hlavně</a:t>
            </a:r>
            <a:r>
              <a:rPr lang="sk-SK" dirty="0" smtClean="0"/>
              <a:t> u </a:t>
            </a:r>
            <a:r>
              <a:rPr lang="sk-SK" dirty="0" err="1" smtClean="0"/>
              <a:t>tenzního</a:t>
            </a:r>
            <a:r>
              <a:rPr lang="sk-SK" dirty="0" smtClean="0"/>
              <a:t> </a:t>
            </a:r>
            <a:r>
              <a:rPr lang="sk-SK" dirty="0" err="1" smtClean="0"/>
              <a:t>ascitu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- </a:t>
            </a:r>
            <a:r>
              <a:rPr lang="sk-SK" dirty="0" err="1" smtClean="0"/>
              <a:t>při</a:t>
            </a:r>
            <a:r>
              <a:rPr lang="sk-SK" dirty="0" smtClean="0"/>
              <a:t> </a:t>
            </a:r>
            <a:r>
              <a:rPr lang="sk-SK" dirty="0" err="1" smtClean="0"/>
              <a:t>odstranění</a:t>
            </a:r>
            <a:r>
              <a:rPr lang="sk-SK" dirty="0" smtClean="0"/>
              <a:t> </a:t>
            </a:r>
            <a:r>
              <a:rPr lang="sk-SK" dirty="0" err="1" smtClean="0"/>
              <a:t>víc</a:t>
            </a:r>
            <a:r>
              <a:rPr lang="sk-SK" dirty="0" smtClean="0"/>
              <a:t> jak 5l </a:t>
            </a:r>
            <a:r>
              <a:rPr lang="sk-SK" dirty="0" err="1" smtClean="0"/>
              <a:t>suplementovat</a:t>
            </a:r>
            <a:r>
              <a:rPr lang="sk-SK" dirty="0" smtClean="0"/>
              <a:t> </a:t>
            </a:r>
            <a:r>
              <a:rPr lang="sk-SK" dirty="0" err="1" smtClean="0"/>
              <a:t>albumin</a:t>
            </a:r>
            <a:r>
              <a:rPr lang="sk-SK" dirty="0" smtClean="0"/>
              <a:t> ( 6-8 g/l </a:t>
            </a:r>
            <a:r>
              <a:rPr lang="sk-SK" dirty="0" err="1" smtClean="0"/>
              <a:t>ascitu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- zábrana </a:t>
            </a:r>
            <a:r>
              <a:rPr lang="sk-SK" dirty="0" err="1" smtClean="0"/>
              <a:t>hypovolémie</a:t>
            </a:r>
            <a:r>
              <a:rPr lang="sk-SK" dirty="0" smtClean="0"/>
              <a:t> a </a:t>
            </a:r>
            <a:r>
              <a:rPr lang="sk-SK" dirty="0" err="1" smtClean="0"/>
              <a:t>hypotenze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- </a:t>
            </a:r>
            <a:r>
              <a:rPr lang="sk-SK" dirty="0" err="1" smtClean="0"/>
              <a:t>možnost</a:t>
            </a:r>
            <a:r>
              <a:rPr lang="sk-SK" dirty="0" smtClean="0"/>
              <a:t> </a:t>
            </a:r>
            <a:r>
              <a:rPr lang="sk-SK" dirty="0" err="1" smtClean="0"/>
              <a:t>podat</a:t>
            </a:r>
            <a:r>
              <a:rPr lang="sk-SK" dirty="0" smtClean="0"/>
              <a:t> </a:t>
            </a:r>
            <a:r>
              <a:rPr lang="sk-SK" dirty="0" err="1" smtClean="0"/>
              <a:t>terlipresin</a:t>
            </a:r>
            <a:r>
              <a:rPr lang="sk-SK" dirty="0"/>
              <a:t> </a:t>
            </a:r>
            <a:r>
              <a:rPr lang="sk-SK" dirty="0" smtClean="0"/>
              <a:t>(1mg á 4h po dobu 48h)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6025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err="1" smtClean="0"/>
              <a:t>Punkce</a:t>
            </a:r>
            <a:r>
              <a:rPr lang="sk-SK" sz="6600" b="1" dirty="0" smtClean="0"/>
              <a:t> </a:t>
            </a:r>
            <a:r>
              <a:rPr lang="sk-SK" sz="6600" b="1" dirty="0" err="1" smtClean="0"/>
              <a:t>ascitu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87679" y="1825625"/>
            <a:ext cx="11260183" cy="4351338"/>
          </a:xfrm>
        </p:spPr>
        <p:txBody>
          <a:bodyPr/>
          <a:lstStyle/>
          <a:p>
            <a:r>
              <a:rPr lang="sk-SK" dirty="0" err="1" smtClean="0"/>
              <a:t>Vlevo</a:t>
            </a:r>
            <a:r>
              <a:rPr lang="sk-SK" dirty="0" smtClean="0"/>
              <a:t> rozhraní </a:t>
            </a:r>
            <a:r>
              <a:rPr lang="sk-SK" dirty="0" err="1" smtClean="0"/>
              <a:t>zevní</a:t>
            </a:r>
            <a:r>
              <a:rPr lang="sk-SK" dirty="0" smtClean="0"/>
              <a:t> a </a:t>
            </a:r>
            <a:r>
              <a:rPr lang="sk-SK" dirty="0" err="1" smtClean="0"/>
              <a:t>střední</a:t>
            </a:r>
            <a:r>
              <a:rPr lang="sk-SK" dirty="0" smtClean="0"/>
              <a:t> 1/3 spojnice </a:t>
            </a:r>
            <a:r>
              <a:rPr lang="sk-SK" dirty="0" err="1" smtClean="0"/>
              <a:t>spina</a:t>
            </a:r>
            <a:r>
              <a:rPr lang="sk-SK" dirty="0" smtClean="0"/>
              <a:t> </a:t>
            </a:r>
            <a:r>
              <a:rPr lang="sk-SK" dirty="0" err="1" smtClean="0"/>
              <a:t>iliaca</a:t>
            </a:r>
            <a:r>
              <a:rPr lang="sk-SK" dirty="0" smtClean="0"/>
              <a:t> </a:t>
            </a:r>
            <a:r>
              <a:rPr lang="sk-SK" dirty="0" err="1" smtClean="0"/>
              <a:t>ant</a:t>
            </a:r>
            <a:r>
              <a:rPr lang="sk-SK" dirty="0" smtClean="0"/>
              <a:t>. sup. a </a:t>
            </a:r>
            <a:r>
              <a:rPr lang="sk-SK" dirty="0" err="1" smtClean="0"/>
              <a:t>pupkem</a:t>
            </a:r>
            <a:endParaRPr lang="sk-SK" dirty="0" smtClean="0"/>
          </a:p>
          <a:p>
            <a:r>
              <a:rPr lang="sk-SK" dirty="0" smtClean="0"/>
              <a:t>Po </a:t>
            </a:r>
            <a:r>
              <a:rPr lang="sk-SK" dirty="0" err="1" smtClean="0"/>
              <a:t>vyprázdnění</a:t>
            </a:r>
            <a:r>
              <a:rPr lang="sk-SK" dirty="0" smtClean="0"/>
              <a:t> močového </a:t>
            </a:r>
            <a:r>
              <a:rPr lang="sk-SK" dirty="0" err="1" smtClean="0"/>
              <a:t>měchýrě</a:t>
            </a:r>
            <a:endParaRPr lang="sk-SK" dirty="0" smtClean="0"/>
          </a:p>
          <a:p>
            <a:r>
              <a:rPr lang="sk-SK" dirty="0" smtClean="0"/>
              <a:t>Pod USG kontrolou, nemusíme u </a:t>
            </a:r>
            <a:r>
              <a:rPr lang="sk-SK" dirty="0" err="1" smtClean="0"/>
              <a:t>velkých</a:t>
            </a:r>
            <a:r>
              <a:rPr lang="sk-SK" dirty="0" smtClean="0"/>
              <a:t> </a:t>
            </a:r>
            <a:r>
              <a:rPr lang="sk-SK" dirty="0" err="1" smtClean="0"/>
              <a:t>ascit</a:t>
            </a:r>
            <a:r>
              <a:rPr lang="sk-SK" dirty="0" err="1"/>
              <a:t>ů</a:t>
            </a:r>
            <a:endParaRPr lang="sk-SK" dirty="0" smtClean="0"/>
          </a:p>
          <a:p>
            <a:r>
              <a:rPr lang="sk-SK" dirty="0" smtClean="0"/>
              <a:t>Po </a:t>
            </a:r>
            <a:r>
              <a:rPr lang="sk-SK" dirty="0" err="1" smtClean="0"/>
              <a:t>punkci</a:t>
            </a:r>
            <a:r>
              <a:rPr lang="sk-SK" dirty="0" smtClean="0"/>
              <a:t> sledujeme </a:t>
            </a:r>
            <a:r>
              <a:rPr lang="sk-SK" dirty="0" err="1" smtClean="0"/>
              <a:t>oběhové</a:t>
            </a:r>
            <a:r>
              <a:rPr lang="sk-SK" dirty="0" smtClean="0"/>
              <a:t> </a:t>
            </a:r>
            <a:r>
              <a:rPr lang="sk-SK" dirty="0" err="1" smtClean="0"/>
              <a:t>parametry</a:t>
            </a:r>
            <a:r>
              <a:rPr lang="sk-SK" dirty="0" smtClean="0"/>
              <a:t> a </a:t>
            </a:r>
            <a:r>
              <a:rPr lang="sk-SK" dirty="0" err="1" smtClean="0"/>
              <a:t>lokální</a:t>
            </a:r>
            <a:r>
              <a:rPr lang="sk-SK" dirty="0" smtClean="0"/>
              <a:t> nález na </a:t>
            </a:r>
            <a:r>
              <a:rPr lang="sk-SK" dirty="0" err="1" smtClean="0"/>
              <a:t>břiše</a:t>
            </a:r>
            <a:endParaRPr lang="sk-SK" dirty="0" smtClean="0"/>
          </a:p>
          <a:p>
            <a:r>
              <a:rPr lang="sk-SK" dirty="0" err="1" smtClean="0"/>
              <a:t>Kontraindikace</a:t>
            </a:r>
            <a:r>
              <a:rPr lang="sk-SK" dirty="0" smtClean="0"/>
              <a:t> – </a:t>
            </a:r>
            <a:r>
              <a:rPr lang="sk-SK" dirty="0" err="1" smtClean="0"/>
              <a:t>koagulopatie</a:t>
            </a:r>
            <a:r>
              <a:rPr lang="sk-SK" dirty="0" smtClean="0"/>
              <a:t>, </a:t>
            </a:r>
            <a:r>
              <a:rPr lang="sk-SK" dirty="0" err="1" smtClean="0"/>
              <a:t>trombocytopenie</a:t>
            </a:r>
            <a:r>
              <a:rPr lang="sk-SK" dirty="0" smtClean="0"/>
              <a:t>, </a:t>
            </a:r>
            <a:r>
              <a:rPr lang="sk-SK" dirty="0" err="1" smtClean="0"/>
              <a:t>příliš</a:t>
            </a:r>
            <a:r>
              <a:rPr lang="sk-SK" dirty="0" smtClean="0"/>
              <a:t> malý </a:t>
            </a:r>
            <a:r>
              <a:rPr lang="sk-SK" dirty="0" err="1" smtClean="0"/>
              <a:t>výpotek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- </a:t>
            </a:r>
            <a:r>
              <a:rPr lang="sk-SK" dirty="0" err="1" smtClean="0"/>
              <a:t>distenze</a:t>
            </a:r>
            <a:r>
              <a:rPr lang="sk-SK" dirty="0" smtClean="0"/>
              <a:t> </a:t>
            </a:r>
            <a:r>
              <a:rPr lang="sk-SK" dirty="0" err="1" smtClean="0"/>
              <a:t>střeva</a:t>
            </a:r>
            <a:r>
              <a:rPr lang="sk-SK" dirty="0" smtClean="0"/>
              <a:t>, </a:t>
            </a:r>
            <a:r>
              <a:rPr lang="sk-SK" dirty="0" err="1" smtClean="0"/>
              <a:t>adherence</a:t>
            </a:r>
            <a:r>
              <a:rPr lang="sk-SK" dirty="0" smtClean="0"/>
              <a:t> </a:t>
            </a:r>
            <a:r>
              <a:rPr lang="sk-SK" dirty="0" err="1" smtClean="0"/>
              <a:t>ke</a:t>
            </a:r>
            <a:r>
              <a:rPr lang="sk-SK" dirty="0" smtClean="0"/>
              <a:t> </a:t>
            </a:r>
            <a:r>
              <a:rPr lang="sk-SK" dirty="0" err="1" smtClean="0"/>
              <a:t>stěně</a:t>
            </a:r>
            <a:r>
              <a:rPr lang="sk-SK" dirty="0" smtClean="0"/>
              <a:t> </a:t>
            </a:r>
            <a:r>
              <a:rPr lang="sk-SK" dirty="0" err="1" smtClean="0"/>
              <a:t>břišní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09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218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31" y="286748"/>
            <a:ext cx="9598433" cy="639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590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err="1" smtClean="0"/>
              <a:t>Vzhled</a:t>
            </a:r>
            <a:r>
              <a:rPr lang="sk-SK" sz="6600" b="1" dirty="0" smtClean="0"/>
              <a:t> </a:t>
            </a:r>
            <a:r>
              <a:rPr lang="sk-SK" sz="6600" b="1" dirty="0" err="1" smtClean="0"/>
              <a:t>ascitu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Chylózní</a:t>
            </a:r>
            <a:r>
              <a:rPr lang="sk-SK" dirty="0" smtClean="0"/>
              <a:t> – </a:t>
            </a:r>
            <a:r>
              <a:rPr lang="sk-SK" dirty="0" err="1" smtClean="0"/>
              <a:t>mléčný</a:t>
            </a:r>
            <a:r>
              <a:rPr lang="sk-SK" dirty="0" smtClean="0"/>
              <a:t> </a:t>
            </a:r>
            <a:r>
              <a:rPr lang="sk-SK" dirty="0" err="1" smtClean="0"/>
              <a:t>vzhled</a:t>
            </a:r>
            <a:r>
              <a:rPr lang="sk-SK" dirty="0" smtClean="0"/>
              <a:t> </a:t>
            </a:r>
            <a:r>
              <a:rPr lang="sk-SK" dirty="0" err="1" smtClean="0"/>
              <a:t>zp</a:t>
            </a:r>
            <a:r>
              <a:rPr lang="sk-SK" dirty="0" err="1"/>
              <a:t>ů</a:t>
            </a:r>
            <a:r>
              <a:rPr lang="sk-SK" dirty="0" err="1" smtClean="0"/>
              <a:t>soben</a:t>
            </a:r>
            <a:r>
              <a:rPr lang="sk-SK" dirty="0" smtClean="0"/>
              <a:t> </a:t>
            </a:r>
            <a:r>
              <a:rPr lang="sk-SK" dirty="0" err="1" smtClean="0"/>
              <a:t>obstrukcí</a:t>
            </a:r>
            <a:r>
              <a:rPr lang="sk-SK" dirty="0" smtClean="0"/>
              <a:t> či narušením </a:t>
            </a:r>
            <a:r>
              <a:rPr lang="sk-SK" dirty="0" err="1" smtClean="0"/>
              <a:t>lymf</a:t>
            </a:r>
            <a:r>
              <a:rPr lang="sk-SK" dirty="0" smtClean="0"/>
              <a:t>. </a:t>
            </a:r>
            <a:r>
              <a:rPr lang="sk-SK" dirty="0" err="1"/>
              <a:t>c</a:t>
            </a:r>
            <a:r>
              <a:rPr lang="sk-SK" dirty="0" err="1" smtClean="0"/>
              <a:t>év</a:t>
            </a:r>
            <a:endParaRPr lang="sk-SK" dirty="0" smtClean="0"/>
          </a:p>
          <a:p>
            <a:r>
              <a:rPr lang="sk-SK" dirty="0" err="1" smtClean="0"/>
              <a:t>Zbarvený</a:t>
            </a:r>
            <a:r>
              <a:rPr lang="sk-SK" dirty="0" smtClean="0"/>
              <a:t> </a:t>
            </a:r>
            <a:r>
              <a:rPr lang="sk-SK" dirty="0" err="1" smtClean="0"/>
              <a:t>žlučí</a:t>
            </a:r>
            <a:r>
              <a:rPr lang="sk-SK" dirty="0" smtClean="0"/>
              <a:t> – </a:t>
            </a:r>
            <a:r>
              <a:rPr lang="sk-SK" dirty="0" err="1" smtClean="0"/>
              <a:t>biliární</a:t>
            </a:r>
            <a:r>
              <a:rPr lang="sk-SK" dirty="0" smtClean="0"/>
              <a:t> </a:t>
            </a:r>
            <a:r>
              <a:rPr lang="sk-SK" dirty="0" err="1" smtClean="0"/>
              <a:t>peritonitída</a:t>
            </a:r>
            <a:endParaRPr lang="sk-SK" dirty="0" smtClean="0"/>
          </a:p>
          <a:p>
            <a:r>
              <a:rPr lang="sk-SK" dirty="0" smtClean="0"/>
              <a:t>Krvavý – malignita, trauma, tuberkulóza</a:t>
            </a:r>
          </a:p>
          <a:p>
            <a:r>
              <a:rPr lang="sk-SK" dirty="0" err="1" smtClean="0"/>
              <a:t>Slámově</a:t>
            </a:r>
            <a:r>
              <a:rPr lang="sk-SK" dirty="0" smtClean="0"/>
              <a:t> </a:t>
            </a:r>
            <a:r>
              <a:rPr lang="sk-SK" dirty="0" err="1" smtClean="0"/>
              <a:t>žlutý</a:t>
            </a:r>
            <a:r>
              <a:rPr lang="sk-SK" dirty="0" smtClean="0"/>
              <a:t> – </a:t>
            </a:r>
            <a:r>
              <a:rPr lang="sk-SK" dirty="0" err="1" smtClean="0"/>
              <a:t>většina</a:t>
            </a:r>
            <a:r>
              <a:rPr lang="sk-SK" dirty="0" smtClean="0"/>
              <a:t> </a:t>
            </a:r>
            <a:r>
              <a:rPr lang="sk-SK" dirty="0" err="1" smtClean="0"/>
              <a:t>ostatních</a:t>
            </a:r>
            <a:r>
              <a:rPr lang="sk-SK" dirty="0" smtClean="0"/>
              <a:t> </a:t>
            </a:r>
            <a:r>
              <a:rPr lang="sk-SK" dirty="0" err="1" smtClean="0"/>
              <a:t>onemocnění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792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err="1" smtClean="0"/>
              <a:t>Vyšetření</a:t>
            </a:r>
            <a:r>
              <a:rPr lang="sk-SK" sz="6600" b="1" dirty="0" smtClean="0"/>
              <a:t> </a:t>
            </a:r>
            <a:r>
              <a:rPr lang="sk-SK" sz="6600" b="1" dirty="0" err="1" smtClean="0"/>
              <a:t>punktátu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Celková </a:t>
            </a:r>
            <a:r>
              <a:rPr lang="sk-SK" dirty="0" err="1" smtClean="0"/>
              <a:t>bílkovina</a:t>
            </a:r>
            <a:r>
              <a:rPr lang="sk-SK" dirty="0" smtClean="0"/>
              <a:t>, </a:t>
            </a:r>
            <a:r>
              <a:rPr lang="sk-SK" dirty="0" err="1" smtClean="0"/>
              <a:t>albumin</a:t>
            </a:r>
            <a:r>
              <a:rPr lang="sk-SK" dirty="0" smtClean="0"/>
              <a:t> ( </a:t>
            </a:r>
            <a:r>
              <a:rPr lang="sk-SK" dirty="0" err="1" smtClean="0"/>
              <a:t>transsudát</a:t>
            </a:r>
            <a:r>
              <a:rPr lang="sk-SK" dirty="0" smtClean="0"/>
              <a:t>/exsudát)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- </a:t>
            </a:r>
            <a:r>
              <a:rPr lang="sk-SK" dirty="0" err="1" smtClean="0"/>
              <a:t>transsudát</a:t>
            </a:r>
            <a:r>
              <a:rPr lang="sk-SK" dirty="0" smtClean="0"/>
              <a:t> (málo </a:t>
            </a:r>
            <a:r>
              <a:rPr lang="sk-SK" dirty="0" err="1" smtClean="0"/>
              <a:t>bílkovin</a:t>
            </a:r>
            <a:r>
              <a:rPr lang="sk-SK" dirty="0" smtClean="0"/>
              <a:t>, </a:t>
            </a:r>
            <a:r>
              <a:rPr lang="sk-SK" dirty="0" err="1" smtClean="0"/>
              <a:t>nízká</a:t>
            </a:r>
            <a:r>
              <a:rPr lang="sk-SK" dirty="0" smtClean="0"/>
              <a:t> </a:t>
            </a:r>
            <a:r>
              <a:rPr lang="sk-SK" dirty="0" err="1" smtClean="0"/>
              <a:t>specifická</a:t>
            </a:r>
            <a:r>
              <a:rPr lang="sk-SK" dirty="0" smtClean="0"/>
              <a:t> </a:t>
            </a:r>
            <a:r>
              <a:rPr lang="sk-SK" dirty="0" err="1" smtClean="0"/>
              <a:t>hmotnost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Amyláza</a:t>
            </a:r>
            <a:endParaRPr lang="sk-SK" dirty="0" smtClean="0"/>
          </a:p>
          <a:p>
            <a:r>
              <a:rPr lang="sk-SK" dirty="0" smtClean="0"/>
              <a:t>LDH</a:t>
            </a:r>
          </a:p>
          <a:p>
            <a:r>
              <a:rPr lang="sk-SK" dirty="0" err="1" smtClean="0"/>
              <a:t>Triglyceridy</a:t>
            </a:r>
            <a:endParaRPr lang="sk-SK" dirty="0" smtClean="0"/>
          </a:p>
          <a:p>
            <a:r>
              <a:rPr lang="sk-SK" dirty="0" err="1" smtClean="0"/>
              <a:t>Vyšetření</a:t>
            </a:r>
            <a:r>
              <a:rPr lang="sk-SK" dirty="0" smtClean="0"/>
              <a:t> počtu </a:t>
            </a:r>
            <a:r>
              <a:rPr lang="sk-SK" dirty="0" err="1" smtClean="0"/>
              <a:t>krevních</a:t>
            </a:r>
            <a:r>
              <a:rPr lang="sk-SK" dirty="0" smtClean="0"/>
              <a:t> </a:t>
            </a:r>
            <a:r>
              <a:rPr lang="sk-SK" dirty="0" err="1" smtClean="0"/>
              <a:t>element</a:t>
            </a:r>
            <a:r>
              <a:rPr lang="sk-SK" dirty="0" err="1"/>
              <a:t>ů</a:t>
            </a:r>
            <a:endParaRPr lang="sk-SK" dirty="0" smtClean="0"/>
          </a:p>
          <a:p>
            <a:r>
              <a:rPr lang="sk-SK" dirty="0" err="1" smtClean="0"/>
              <a:t>Kultivace</a:t>
            </a:r>
            <a:endParaRPr lang="sk-SK" dirty="0" smtClean="0"/>
          </a:p>
          <a:p>
            <a:r>
              <a:rPr lang="sk-SK" dirty="0" err="1" smtClean="0"/>
              <a:t>Cytologie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31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0961"/>
            <a:ext cx="10515600" cy="1018902"/>
          </a:xfrm>
        </p:spPr>
        <p:txBody>
          <a:bodyPr/>
          <a:lstStyle/>
          <a:p>
            <a:pPr algn="ctr"/>
            <a:r>
              <a:rPr lang="sk-SK" b="1" dirty="0" err="1" smtClean="0"/>
              <a:t>Vyšetření</a:t>
            </a:r>
            <a:r>
              <a:rPr lang="sk-SK" b="1" dirty="0" smtClean="0"/>
              <a:t> </a:t>
            </a:r>
            <a:r>
              <a:rPr lang="sk-SK" b="1" dirty="0" err="1" smtClean="0"/>
              <a:t>punktátu</a:t>
            </a:r>
            <a:endParaRPr lang="sk-SK" b="1" dirty="0"/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487881"/>
              </p:ext>
            </p:extLst>
          </p:nvPr>
        </p:nvGraphicFramePr>
        <p:xfrm>
          <a:off x="217715" y="931819"/>
          <a:ext cx="11599815" cy="5454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963">
                  <a:extLst>
                    <a:ext uri="{9D8B030D-6E8A-4147-A177-3AD203B41FA5}">
                      <a16:colId xmlns:a16="http://schemas.microsoft.com/office/drawing/2014/main" val="4224022458"/>
                    </a:ext>
                  </a:extLst>
                </a:gridCol>
                <a:gridCol w="2319963">
                  <a:extLst>
                    <a:ext uri="{9D8B030D-6E8A-4147-A177-3AD203B41FA5}">
                      <a16:colId xmlns:a16="http://schemas.microsoft.com/office/drawing/2014/main" val="118984936"/>
                    </a:ext>
                  </a:extLst>
                </a:gridCol>
                <a:gridCol w="2319963">
                  <a:extLst>
                    <a:ext uri="{9D8B030D-6E8A-4147-A177-3AD203B41FA5}">
                      <a16:colId xmlns:a16="http://schemas.microsoft.com/office/drawing/2014/main" val="527028589"/>
                    </a:ext>
                  </a:extLst>
                </a:gridCol>
                <a:gridCol w="2319963">
                  <a:extLst>
                    <a:ext uri="{9D8B030D-6E8A-4147-A177-3AD203B41FA5}">
                      <a16:colId xmlns:a16="http://schemas.microsoft.com/office/drawing/2014/main" val="137152440"/>
                    </a:ext>
                  </a:extLst>
                </a:gridCol>
                <a:gridCol w="2319963">
                  <a:extLst>
                    <a:ext uri="{9D8B030D-6E8A-4147-A177-3AD203B41FA5}">
                      <a16:colId xmlns:a16="http://schemas.microsoft.com/office/drawing/2014/main" val="295979271"/>
                    </a:ext>
                  </a:extLst>
                </a:gridCol>
              </a:tblGrid>
              <a:tr h="494587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Onemocnění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Vzhled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Bílkovina</a:t>
                      </a:r>
                      <a:r>
                        <a:rPr lang="sk-SK" dirty="0" smtClean="0"/>
                        <a:t> (g/l)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SAAG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Počet </a:t>
                      </a:r>
                      <a:r>
                        <a:rPr lang="sk-SK" dirty="0" err="1" smtClean="0"/>
                        <a:t>leukocyt</a:t>
                      </a:r>
                      <a:r>
                        <a:rPr lang="sk-SK" dirty="0" err="1" smtClean="0"/>
                        <a:t>ů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smtClean="0"/>
                        <a:t>( /10</a:t>
                      </a:r>
                      <a:r>
                        <a:rPr lang="sk-SK" baseline="30000" dirty="0" smtClean="0"/>
                        <a:t>6</a:t>
                      </a:r>
                      <a:endParaRPr lang="sk-SK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382213"/>
                  </a:ext>
                </a:extLst>
              </a:tr>
              <a:tr h="494587">
                <a:tc>
                  <a:txBody>
                    <a:bodyPr/>
                    <a:lstStyle/>
                    <a:p>
                      <a:r>
                        <a:rPr lang="sk-SK" dirty="0" smtClean="0"/>
                        <a:t>Cirhóza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Nažloutlý</a:t>
                      </a:r>
                      <a:r>
                        <a:rPr lang="sk-SK" dirty="0" smtClean="0"/>
                        <a:t>, </a:t>
                      </a:r>
                      <a:r>
                        <a:rPr lang="sk-SK" dirty="0" err="1" smtClean="0"/>
                        <a:t>čirý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&lt;</a:t>
                      </a:r>
                      <a:r>
                        <a:rPr lang="sk-SK" baseline="0" dirty="0" smtClean="0"/>
                        <a:t> 25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sk-SK" dirty="0" smtClean="0"/>
                        <a:t>&gt;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&lt; 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642838"/>
                  </a:ext>
                </a:extLst>
              </a:tr>
              <a:tr h="853671">
                <a:tc>
                  <a:txBody>
                    <a:bodyPr/>
                    <a:lstStyle/>
                    <a:p>
                      <a:r>
                        <a:rPr lang="sk-SK" dirty="0" smtClean="0"/>
                        <a:t>Nádory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Nažloutlý</a:t>
                      </a:r>
                      <a:r>
                        <a:rPr lang="sk-SK" dirty="0" smtClean="0"/>
                        <a:t>, </a:t>
                      </a:r>
                      <a:r>
                        <a:rPr lang="sk-SK" dirty="0" err="1" smtClean="0"/>
                        <a:t>hemoragický</a:t>
                      </a:r>
                      <a:r>
                        <a:rPr lang="sk-SK" dirty="0" smtClean="0"/>
                        <a:t>, </a:t>
                      </a:r>
                      <a:r>
                        <a:rPr lang="sk-SK" dirty="0" err="1" smtClean="0"/>
                        <a:t>chylózní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&gt;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&lt; 11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&gt; 1 000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68586"/>
                  </a:ext>
                </a:extLst>
              </a:tr>
              <a:tr h="1219531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Purulentní</a:t>
                      </a:r>
                      <a:r>
                        <a:rPr lang="sk-SK" baseline="0" dirty="0" smtClean="0"/>
                        <a:t> </a:t>
                      </a:r>
                      <a:r>
                        <a:rPr lang="sk-SK" baseline="0" dirty="0" err="1" smtClean="0"/>
                        <a:t>peritonitída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Zkalený</a:t>
                      </a:r>
                      <a:r>
                        <a:rPr lang="sk-SK" dirty="0" smtClean="0"/>
                        <a:t>, hnisavý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&gt;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&lt; 11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&gt; 1 000, </a:t>
                      </a:r>
                      <a:r>
                        <a:rPr lang="sk-SK" dirty="0" err="1" smtClean="0"/>
                        <a:t>většinou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granulocyty</a:t>
                      </a:r>
                      <a:endParaRPr lang="sk-SK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104771"/>
                  </a:ext>
                </a:extLst>
              </a:tr>
              <a:tr h="701692">
                <a:tc>
                  <a:txBody>
                    <a:bodyPr/>
                    <a:lstStyle/>
                    <a:p>
                      <a:r>
                        <a:rPr lang="sk-SK" dirty="0" smtClean="0"/>
                        <a:t>TBC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Čirý</a:t>
                      </a:r>
                      <a:r>
                        <a:rPr lang="sk-SK" dirty="0" smtClean="0"/>
                        <a:t>, </a:t>
                      </a:r>
                      <a:r>
                        <a:rPr lang="sk-SK" dirty="0" err="1" smtClean="0"/>
                        <a:t>hemoragický</a:t>
                      </a:r>
                      <a:r>
                        <a:rPr lang="sk-SK" dirty="0" smtClean="0"/>
                        <a:t>,</a:t>
                      </a:r>
                      <a:r>
                        <a:rPr lang="sk-SK" baseline="0" dirty="0" smtClean="0"/>
                        <a:t> </a:t>
                      </a:r>
                      <a:r>
                        <a:rPr lang="sk-SK" baseline="0" dirty="0" err="1" smtClean="0"/>
                        <a:t>chylózní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&gt;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&lt; 11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&gt; 1 000, </a:t>
                      </a:r>
                      <a:r>
                        <a:rPr lang="sk-SK" dirty="0" err="1" smtClean="0"/>
                        <a:t>většinou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lymfocyty</a:t>
                      </a:r>
                      <a:endParaRPr lang="sk-SK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52224"/>
                  </a:ext>
                </a:extLst>
              </a:tr>
              <a:tr h="494587">
                <a:tc>
                  <a:txBody>
                    <a:bodyPr/>
                    <a:lstStyle/>
                    <a:p>
                      <a:r>
                        <a:rPr lang="sk-SK" dirty="0" smtClean="0"/>
                        <a:t>Pravostranné SS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0" dirty="0" err="1" smtClean="0"/>
                        <a:t>N</a:t>
                      </a:r>
                      <a:r>
                        <a:rPr lang="sk-SK" dirty="0" err="1" smtClean="0"/>
                        <a:t>ažloutlý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R</a:t>
                      </a:r>
                      <a:r>
                        <a:rPr lang="sk-SK" dirty="0" err="1" smtClean="0"/>
                        <a:t>ů</a:t>
                      </a:r>
                      <a:r>
                        <a:rPr lang="sk-SK" dirty="0" err="1" smtClean="0"/>
                        <a:t>zně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&gt;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&lt; 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698029"/>
                  </a:ext>
                </a:extLst>
              </a:tr>
              <a:tr h="494587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Nefrotický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syndrom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Nažloutlý</a:t>
                      </a:r>
                      <a:r>
                        <a:rPr lang="sk-SK" dirty="0" smtClean="0"/>
                        <a:t>/</a:t>
                      </a:r>
                      <a:r>
                        <a:rPr lang="sk-SK" dirty="0" err="1" smtClean="0"/>
                        <a:t>chylózní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&lt; 25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&gt;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&lt; 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985010"/>
                  </a:ext>
                </a:extLst>
              </a:tr>
              <a:tr h="701692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Akutní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pankreatitída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Zkalený</a:t>
                      </a:r>
                      <a:r>
                        <a:rPr lang="sk-SK" dirty="0" smtClean="0"/>
                        <a:t>, </a:t>
                      </a:r>
                      <a:r>
                        <a:rPr lang="sk-SK" dirty="0" err="1" smtClean="0"/>
                        <a:t>hemoragický</a:t>
                      </a:r>
                      <a:r>
                        <a:rPr lang="sk-SK" dirty="0" smtClean="0"/>
                        <a:t>, </a:t>
                      </a:r>
                      <a:r>
                        <a:rPr lang="sk-SK" dirty="0" err="1" smtClean="0"/>
                        <a:t>chylózní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&gt;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&lt; 11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R</a:t>
                      </a:r>
                      <a:r>
                        <a:rPr lang="sk-SK" dirty="0" err="1" smtClean="0"/>
                        <a:t>ů</a:t>
                      </a:r>
                      <a:r>
                        <a:rPr lang="sk-SK" dirty="0" err="1" smtClean="0"/>
                        <a:t>zně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308837"/>
                  </a:ext>
                </a:extLst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524691" y="6346580"/>
            <a:ext cx="541455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SAAG: </a:t>
            </a:r>
            <a:r>
              <a:rPr lang="sk-SK" dirty="0" err="1" smtClean="0"/>
              <a:t>serum</a:t>
            </a:r>
            <a:r>
              <a:rPr lang="sk-SK" dirty="0" smtClean="0"/>
              <a:t> – </a:t>
            </a:r>
            <a:r>
              <a:rPr lang="sk-SK" dirty="0" err="1" smtClean="0"/>
              <a:t>ascites</a:t>
            </a:r>
            <a:r>
              <a:rPr lang="sk-SK" dirty="0" smtClean="0"/>
              <a:t> </a:t>
            </a:r>
            <a:r>
              <a:rPr lang="sk-SK" dirty="0" err="1" smtClean="0"/>
              <a:t>albumin</a:t>
            </a:r>
            <a:r>
              <a:rPr lang="sk-SK" dirty="0" smtClean="0"/>
              <a:t> gradient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6027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err="1" smtClean="0"/>
              <a:t>Patofyziologie</a:t>
            </a:r>
            <a:r>
              <a:rPr lang="sk-SK" sz="6600" b="1" dirty="0" smtClean="0"/>
              <a:t> </a:t>
            </a:r>
            <a:r>
              <a:rPr lang="sk-SK" sz="6600" b="1" dirty="0" err="1" smtClean="0"/>
              <a:t>ascitu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4000" b="1" u="sng" dirty="0" err="1" smtClean="0"/>
              <a:t>Portální</a:t>
            </a:r>
            <a:r>
              <a:rPr lang="sk-SK" sz="4000" b="1" u="sng" dirty="0" smtClean="0"/>
              <a:t> </a:t>
            </a:r>
            <a:r>
              <a:rPr lang="sk-SK" sz="4000" b="1" u="sng" dirty="0" err="1" smtClean="0"/>
              <a:t>hypertenze</a:t>
            </a:r>
            <a:endParaRPr lang="sk-SK" sz="4000" b="1" u="sng" dirty="0" smtClean="0"/>
          </a:p>
          <a:p>
            <a:r>
              <a:rPr lang="sk-SK" dirty="0" smtClean="0"/>
              <a:t>Zvýšená </a:t>
            </a:r>
            <a:r>
              <a:rPr lang="sk-SK" dirty="0" err="1" smtClean="0"/>
              <a:t>produkce</a:t>
            </a:r>
            <a:r>
              <a:rPr lang="sk-SK" dirty="0" smtClean="0"/>
              <a:t> lymfy</a:t>
            </a:r>
          </a:p>
          <a:p>
            <a:r>
              <a:rPr lang="sk-SK" dirty="0" err="1" smtClean="0"/>
              <a:t>Hypoalbuminémie</a:t>
            </a:r>
            <a:endParaRPr lang="sk-SK" dirty="0" smtClean="0"/>
          </a:p>
          <a:p>
            <a:r>
              <a:rPr lang="sk-SK" dirty="0" err="1" smtClean="0"/>
              <a:t>Zpětné</a:t>
            </a:r>
            <a:r>
              <a:rPr lang="sk-SK" dirty="0" smtClean="0"/>
              <a:t> </a:t>
            </a:r>
            <a:r>
              <a:rPr lang="sk-SK" dirty="0" err="1" smtClean="0"/>
              <a:t>vstřebávání</a:t>
            </a:r>
            <a:r>
              <a:rPr lang="sk-SK" dirty="0" smtClean="0"/>
              <a:t> sodíku v </a:t>
            </a:r>
            <a:r>
              <a:rPr lang="sk-SK" dirty="0" err="1" smtClean="0"/>
              <a:t>ledvinách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9602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smtClean="0"/>
              <a:t>Terapie </a:t>
            </a:r>
            <a:r>
              <a:rPr lang="sk-SK" sz="6600" b="1" dirty="0" err="1" smtClean="0"/>
              <a:t>ascitu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Kauzální</a:t>
            </a:r>
            <a:r>
              <a:rPr lang="sk-SK" dirty="0" smtClean="0"/>
              <a:t>, je-li to možné</a:t>
            </a:r>
          </a:p>
          <a:p>
            <a:r>
              <a:rPr lang="sk-SK" dirty="0" smtClean="0"/>
              <a:t>Symptomatická</a:t>
            </a:r>
          </a:p>
          <a:p>
            <a:r>
              <a:rPr lang="sk-SK" dirty="0" smtClean="0"/>
              <a:t>Režimová </a:t>
            </a:r>
            <a:r>
              <a:rPr lang="sk-SK" dirty="0" err="1" smtClean="0"/>
              <a:t>opatření</a:t>
            </a:r>
            <a:r>
              <a:rPr lang="sk-SK" dirty="0" smtClean="0"/>
              <a:t> – </a:t>
            </a:r>
            <a:r>
              <a:rPr lang="sk-SK" dirty="0" err="1" smtClean="0"/>
              <a:t>klid</a:t>
            </a:r>
            <a:r>
              <a:rPr lang="sk-SK" dirty="0" smtClean="0"/>
              <a:t> na </a:t>
            </a:r>
            <a:r>
              <a:rPr lang="sk-SK" dirty="0" err="1" smtClean="0"/>
              <a:t>l</a:t>
            </a:r>
            <a:r>
              <a:rPr lang="sk-SK" dirty="0" err="1"/>
              <a:t>ů</a:t>
            </a:r>
            <a:r>
              <a:rPr lang="sk-SK" dirty="0" err="1" smtClean="0"/>
              <a:t>žku</a:t>
            </a:r>
            <a:r>
              <a:rPr lang="sk-SK" dirty="0" smtClean="0"/>
              <a:t>, </a:t>
            </a:r>
            <a:r>
              <a:rPr lang="sk-SK" dirty="0" err="1" smtClean="0"/>
              <a:t>restrikce</a:t>
            </a:r>
            <a:r>
              <a:rPr lang="sk-SK" dirty="0" smtClean="0"/>
              <a:t> sodíku (5-10 g/</a:t>
            </a:r>
            <a:r>
              <a:rPr lang="sk-SK" dirty="0" err="1" smtClean="0"/>
              <a:t>den</a:t>
            </a:r>
            <a:r>
              <a:rPr lang="sk-SK" dirty="0" smtClean="0"/>
              <a:t>), </a:t>
            </a:r>
            <a:r>
              <a:rPr lang="sk-SK" dirty="0" err="1" smtClean="0"/>
              <a:t>restrikce</a:t>
            </a:r>
            <a:r>
              <a:rPr lang="sk-SK" dirty="0" smtClean="0"/>
              <a:t> </a:t>
            </a:r>
            <a:r>
              <a:rPr lang="sk-SK" dirty="0" err="1" smtClean="0"/>
              <a:t>tekutin</a:t>
            </a:r>
            <a:r>
              <a:rPr lang="sk-SK" dirty="0" smtClean="0"/>
              <a:t> (1,5 – 2 l/</a:t>
            </a:r>
            <a:r>
              <a:rPr lang="sk-SK" dirty="0" err="1" smtClean="0"/>
              <a:t>den</a:t>
            </a:r>
            <a:r>
              <a:rPr lang="sk-SK" dirty="0" smtClean="0"/>
              <a:t>), </a:t>
            </a:r>
            <a:r>
              <a:rPr lang="sk-SK" dirty="0" err="1" smtClean="0"/>
              <a:t>vyloučení</a:t>
            </a:r>
            <a:r>
              <a:rPr lang="sk-SK" dirty="0" smtClean="0"/>
              <a:t> </a:t>
            </a:r>
            <a:r>
              <a:rPr lang="sk-SK" dirty="0" err="1" smtClean="0"/>
              <a:t>nefrotox</a:t>
            </a:r>
            <a:r>
              <a:rPr lang="sk-SK" dirty="0" smtClean="0"/>
              <a:t>. </a:t>
            </a:r>
            <a:r>
              <a:rPr lang="sk-SK" dirty="0" err="1" smtClean="0"/>
              <a:t>lék</a:t>
            </a:r>
            <a:r>
              <a:rPr lang="sk-SK" dirty="0" err="1"/>
              <a:t>ů</a:t>
            </a:r>
            <a:endParaRPr lang="sk-SK" dirty="0" smtClean="0"/>
          </a:p>
          <a:p>
            <a:r>
              <a:rPr lang="sk-SK" dirty="0" smtClean="0"/>
              <a:t>Diuretika – </a:t>
            </a:r>
            <a:r>
              <a:rPr lang="sk-SK" dirty="0" err="1" smtClean="0"/>
              <a:t>spironolakton</a:t>
            </a:r>
            <a:r>
              <a:rPr lang="sk-SK" dirty="0" smtClean="0"/>
              <a:t> a </a:t>
            </a:r>
            <a:r>
              <a:rPr lang="sk-SK" dirty="0" err="1" smtClean="0"/>
              <a:t>Furosemid</a:t>
            </a:r>
            <a:endParaRPr lang="sk-SK" dirty="0" smtClean="0"/>
          </a:p>
          <a:p>
            <a:r>
              <a:rPr lang="sk-SK" dirty="0" err="1" smtClean="0"/>
              <a:t>Paracentéza</a:t>
            </a:r>
            <a:endParaRPr lang="sk-SK" dirty="0" smtClean="0"/>
          </a:p>
          <a:p>
            <a:r>
              <a:rPr lang="sk-SK" dirty="0" smtClean="0"/>
              <a:t>TIPS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47371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0961"/>
            <a:ext cx="10515600" cy="644433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TIPS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42" name="Picture 2" descr="Výsledok vyhľadávania obrázkov pre dopyt transjugular intrahepatic portosystemic sh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" y="579824"/>
            <a:ext cx="9545048" cy="644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48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smtClean="0"/>
              <a:t>Cirhóza </a:t>
            </a:r>
            <a:r>
              <a:rPr lang="sk-SK" sz="6600" b="1" dirty="0" err="1" smtClean="0"/>
              <a:t>jater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Difuzní</a:t>
            </a:r>
            <a:r>
              <a:rPr lang="sk-SK" dirty="0" smtClean="0"/>
              <a:t> </a:t>
            </a:r>
            <a:r>
              <a:rPr lang="sk-SK" dirty="0" err="1" smtClean="0"/>
              <a:t>přestavbový</a:t>
            </a:r>
            <a:r>
              <a:rPr lang="sk-SK" dirty="0" smtClean="0"/>
              <a:t> proces </a:t>
            </a:r>
            <a:r>
              <a:rPr lang="sk-SK" dirty="0" err="1" smtClean="0"/>
              <a:t>se</a:t>
            </a:r>
            <a:r>
              <a:rPr lang="sk-SK" dirty="0" smtClean="0"/>
              <a:t> </a:t>
            </a:r>
            <a:r>
              <a:rPr lang="sk-SK" dirty="0" err="1" smtClean="0"/>
              <a:t>zánětlivými</a:t>
            </a:r>
            <a:r>
              <a:rPr lang="sk-SK" dirty="0" smtClean="0"/>
              <a:t> a nekrotickými </a:t>
            </a:r>
            <a:r>
              <a:rPr lang="sk-SK" dirty="0" err="1" smtClean="0"/>
              <a:t>změnami</a:t>
            </a:r>
            <a:r>
              <a:rPr lang="sk-SK" dirty="0" smtClean="0"/>
              <a:t>, </a:t>
            </a:r>
            <a:r>
              <a:rPr lang="sk-SK" dirty="0" err="1" smtClean="0"/>
              <a:t>fibrózou</a:t>
            </a:r>
            <a:r>
              <a:rPr lang="sk-SK" dirty="0" smtClean="0"/>
              <a:t> a tvorbou </a:t>
            </a:r>
            <a:r>
              <a:rPr lang="sk-SK" dirty="0" err="1" smtClean="0"/>
              <a:t>regeneračních</a:t>
            </a:r>
            <a:r>
              <a:rPr lang="sk-SK" dirty="0" smtClean="0"/>
              <a:t> </a:t>
            </a:r>
            <a:r>
              <a:rPr lang="sk-SK" dirty="0" err="1" smtClean="0"/>
              <a:t>uzl</a:t>
            </a:r>
            <a:r>
              <a:rPr lang="sk-SK" dirty="0" err="1"/>
              <a:t>ů</a:t>
            </a:r>
            <a:endParaRPr lang="sk-SK" dirty="0" smtClean="0"/>
          </a:p>
          <a:p>
            <a:r>
              <a:rPr lang="sk-SK" dirty="0" err="1" smtClean="0"/>
              <a:t>Prevalence</a:t>
            </a:r>
            <a:r>
              <a:rPr lang="sk-SK" dirty="0" smtClean="0"/>
              <a:t> – odhad až 0,5 % - </a:t>
            </a:r>
            <a:r>
              <a:rPr lang="sk-SK" dirty="0" err="1" smtClean="0"/>
              <a:t>ve</a:t>
            </a:r>
            <a:r>
              <a:rPr lang="sk-SK" dirty="0" smtClean="0"/>
              <a:t> 40 % </a:t>
            </a:r>
            <a:r>
              <a:rPr lang="sk-SK" dirty="0" err="1" smtClean="0"/>
              <a:t>asymptomatická</a:t>
            </a:r>
            <a:endParaRPr lang="sk-SK" dirty="0" smtClean="0"/>
          </a:p>
          <a:p>
            <a:r>
              <a:rPr lang="sk-SK" dirty="0" err="1" smtClean="0"/>
              <a:t>Nejčastější</a:t>
            </a:r>
            <a:r>
              <a:rPr lang="sk-SK" dirty="0" smtClean="0"/>
              <a:t> nenádorová </a:t>
            </a:r>
            <a:r>
              <a:rPr lang="sk-SK" dirty="0" err="1" smtClean="0"/>
              <a:t>příčina</a:t>
            </a:r>
            <a:r>
              <a:rPr lang="sk-SK" dirty="0" smtClean="0"/>
              <a:t> úmrtí na nemoci GIT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6300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1062445"/>
          </a:xfrm>
        </p:spPr>
        <p:txBody>
          <a:bodyPr>
            <a:normAutofit/>
          </a:bodyPr>
          <a:lstStyle/>
          <a:p>
            <a:pPr algn="ctr"/>
            <a:r>
              <a:rPr lang="sk-SK" sz="6600" b="1" dirty="0" err="1" smtClean="0"/>
              <a:t>Etiopatogeneze</a:t>
            </a:r>
            <a:r>
              <a:rPr lang="sk-SK" sz="6600" b="1" dirty="0" smtClean="0"/>
              <a:t> cirhózy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454331"/>
            <a:ext cx="10988040" cy="5403668"/>
          </a:xfrm>
        </p:spPr>
        <p:txBody>
          <a:bodyPr>
            <a:normAutofit/>
          </a:bodyPr>
          <a:lstStyle/>
          <a:p>
            <a:r>
              <a:rPr lang="sk-SK" dirty="0" err="1" smtClean="0"/>
              <a:t>Cirhotické</a:t>
            </a:r>
            <a:r>
              <a:rPr lang="sk-SK" dirty="0" smtClean="0"/>
              <a:t> </a:t>
            </a:r>
            <a:r>
              <a:rPr lang="sk-SK" dirty="0" err="1"/>
              <a:t>změny</a:t>
            </a:r>
            <a:r>
              <a:rPr lang="sk-SK" dirty="0"/>
              <a:t> </a:t>
            </a:r>
            <a:r>
              <a:rPr lang="sk-SK" dirty="0" err="1"/>
              <a:t>jsou</a:t>
            </a:r>
            <a:r>
              <a:rPr lang="sk-SK" dirty="0"/>
              <a:t> </a:t>
            </a:r>
            <a:r>
              <a:rPr lang="sk-SK" dirty="0" err="1"/>
              <a:t>reakce</a:t>
            </a:r>
            <a:r>
              <a:rPr lang="sk-SK" dirty="0"/>
              <a:t> na </a:t>
            </a:r>
            <a:r>
              <a:rPr lang="sk-SK" dirty="0" err="1"/>
              <a:t>nekrózu</a:t>
            </a:r>
            <a:r>
              <a:rPr lang="sk-SK" dirty="0"/>
              <a:t> </a:t>
            </a:r>
            <a:r>
              <a:rPr lang="sk-SK" dirty="0" err="1" smtClean="0"/>
              <a:t>hepatocyt</a:t>
            </a:r>
            <a:r>
              <a:rPr lang="sk-SK" dirty="0" err="1"/>
              <a:t>ů</a:t>
            </a:r>
            <a:endParaRPr lang="sk-SK" dirty="0"/>
          </a:p>
          <a:p>
            <a:r>
              <a:rPr lang="sk-SK" dirty="0" err="1" smtClean="0"/>
              <a:t>Nějčastěji</a:t>
            </a:r>
            <a:r>
              <a:rPr lang="sk-SK" dirty="0" smtClean="0"/>
              <a:t> </a:t>
            </a:r>
            <a:r>
              <a:rPr lang="sk-SK" dirty="0" err="1"/>
              <a:t>jde</a:t>
            </a:r>
            <a:r>
              <a:rPr lang="sk-SK" dirty="0"/>
              <a:t> o alkoholickou </a:t>
            </a:r>
            <a:r>
              <a:rPr lang="sk-SK" dirty="0" smtClean="0"/>
              <a:t>cirhózu</a:t>
            </a:r>
          </a:p>
          <a:p>
            <a:r>
              <a:rPr lang="sk-SK" dirty="0" err="1" smtClean="0"/>
              <a:t>Při</a:t>
            </a:r>
            <a:r>
              <a:rPr lang="sk-SK" dirty="0" smtClean="0"/>
              <a:t> </a:t>
            </a:r>
            <a:r>
              <a:rPr lang="sk-SK" dirty="0"/>
              <a:t>chronické </a:t>
            </a:r>
            <a:r>
              <a:rPr lang="sk-SK" dirty="0" err="1"/>
              <a:t>virové</a:t>
            </a:r>
            <a:r>
              <a:rPr lang="sk-SK" dirty="0"/>
              <a:t> </a:t>
            </a:r>
            <a:r>
              <a:rPr lang="sk-SK" dirty="0" err="1"/>
              <a:t>hepatitídě</a:t>
            </a:r>
            <a:r>
              <a:rPr lang="sk-SK" dirty="0"/>
              <a:t> B a C </a:t>
            </a:r>
            <a:endParaRPr lang="sk-SK" dirty="0" smtClean="0"/>
          </a:p>
          <a:p>
            <a:r>
              <a:rPr lang="sk-SK" dirty="0" err="1" smtClean="0"/>
              <a:t>Méně</a:t>
            </a:r>
            <a:r>
              <a:rPr lang="sk-SK" dirty="0" smtClean="0"/>
              <a:t> časté: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- </a:t>
            </a:r>
            <a:r>
              <a:rPr lang="sk-SK" dirty="0" err="1" smtClean="0"/>
              <a:t>poškození</a:t>
            </a:r>
            <a:r>
              <a:rPr lang="sk-SK" dirty="0" smtClean="0"/>
              <a:t> </a:t>
            </a:r>
            <a:r>
              <a:rPr lang="sk-SK" dirty="0" err="1" smtClean="0"/>
              <a:t>toxiny</a:t>
            </a:r>
            <a:r>
              <a:rPr lang="sk-SK" dirty="0" smtClean="0"/>
              <a:t>, </a:t>
            </a:r>
            <a:r>
              <a:rPr lang="sk-SK" dirty="0" err="1" smtClean="0"/>
              <a:t>poléková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- </a:t>
            </a:r>
            <a:r>
              <a:rPr lang="sk-SK" dirty="0" err="1" smtClean="0"/>
              <a:t>infekce</a:t>
            </a:r>
            <a:r>
              <a:rPr lang="sk-SK" dirty="0" smtClean="0"/>
              <a:t> (</a:t>
            </a:r>
            <a:r>
              <a:rPr lang="sk-SK" dirty="0" err="1" smtClean="0"/>
              <a:t>brucelóza</a:t>
            </a:r>
            <a:r>
              <a:rPr lang="sk-SK" dirty="0" smtClean="0"/>
              <a:t>, </a:t>
            </a:r>
            <a:r>
              <a:rPr lang="sk-SK" dirty="0" err="1" smtClean="0"/>
              <a:t>echinokok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- </a:t>
            </a:r>
            <a:r>
              <a:rPr lang="sk-SK" dirty="0" err="1" smtClean="0"/>
              <a:t>autoimunitní</a:t>
            </a:r>
            <a:r>
              <a:rPr lang="sk-SK" dirty="0" smtClean="0"/>
              <a:t> choroby ( hepatitídy, </a:t>
            </a:r>
            <a:r>
              <a:rPr lang="sk-SK" dirty="0" err="1" smtClean="0"/>
              <a:t>cholangitídy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- metabolické – získané (NASH), </a:t>
            </a:r>
            <a:r>
              <a:rPr lang="sk-SK" dirty="0" err="1" smtClean="0"/>
              <a:t>vrozené</a:t>
            </a:r>
            <a:r>
              <a:rPr lang="sk-SK" dirty="0" smtClean="0"/>
              <a:t> (</a:t>
            </a:r>
            <a:r>
              <a:rPr lang="sk-SK" dirty="0" err="1" smtClean="0"/>
              <a:t>hemochromatóza</a:t>
            </a:r>
            <a:r>
              <a:rPr lang="sk-SK" dirty="0" smtClean="0"/>
              <a:t>, </a:t>
            </a:r>
            <a:r>
              <a:rPr lang="sk-SK" dirty="0" err="1" smtClean="0"/>
              <a:t>Wilsonova</a:t>
            </a:r>
            <a:r>
              <a:rPr lang="sk-SK" dirty="0" smtClean="0"/>
              <a:t>     	                    nemoc, </a:t>
            </a:r>
            <a:r>
              <a:rPr lang="sk-SK" dirty="0" err="1" smtClean="0"/>
              <a:t>porfyrie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- </a:t>
            </a:r>
            <a:r>
              <a:rPr lang="sk-SK" dirty="0" err="1" smtClean="0"/>
              <a:t>dlouhodobá</a:t>
            </a:r>
            <a:r>
              <a:rPr lang="sk-SK" dirty="0" smtClean="0"/>
              <a:t> </a:t>
            </a:r>
            <a:r>
              <a:rPr lang="sk-SK" dirty="0" err="1" smtClean="0"/>
              <a:t>cholestáza</a:t>
            </a:r>
            <a:r>
              <a:rPr lang="sk-SK" dirty="0" smtClean="0"/>
              <a:t> u </a:t>
            </a:r>
            <a:r>
              <a:rPr lang="sk-SK" dirty="0" err="1" smtClean="0"/>
              <a:t>biliární</a:t>
            </a:r>
            <a:r>
              <a:rPr lang="sk-SK" dirty="0" smtClean="0"/>
              <a:t> </a:t>
            </a:r>
            <a:r>
              <a:rPr lang="sk-SK" dirty="0" err="1" smtClean="0"/>
              <a:t>obstrukce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15204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smtClean="0"/>
              <a:t>Klinický obraz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Variabilní: </a:t>
            </a:r>
            <a:r>
              <a:rPr lang="sk-SK" dirty="0" err="1" smtClean="0"/>
              <a:t>asymptomat</a:t>
            </a:r>
            <a:r>
              <a:rPr lang="sk-SK" dirty="0" smtClean="0"/>
              <a:t>. – </a:t>
            </a:r>
            <a:r>
              <a:rPr lang="sk-SK" dirty="0" err="1" smtClean="0"/>
              <a:t>dyspeptické</a:t>
            </a:r>
            <a:r>
              <a:rPr lang="sk-SK" dirty="0" smtClean="0"/>
              <a:t> </a:t>
            </a:r>
            <a:r>
              <a:rPr lang="sk-SK" dirty="0" err="1" smtClean="0"/>
              <a:t>obtíže</a:t>
            </a:r>
            <a:r>
              <a:rPr lang="sk-SK" dirty="0" smtClean="0"/>
              <a:t> – </a:t>
            </a:r>
            <a:r>
              <a:rPr lang="sk-SK" dirty="0" err="1" smtClean="0"/>
              <a:t>jaterní</a:t>
            </a:r>
            <a:r>
              <a:rPr lang="sk-SK" dirty="0" smtClean="0"/>
              <a:t> </a:t>
            </a:r>
            <a:r>
              <a:rPr lang="sk-SK" dirty="0" err="1" smtClean="0"/>
              <a:t>selhání</a:t>
            </a:r>
            <a:endParaRPr lang="sk-SK" dirty="0" smtClean="0"/>
          </a:p>
          <a:p>
            <a:r>
              <a:rPr lang="sk-SK" dirty="0" smtClean="0"/>
              <a:t>Dekompenzovaná cirhóza – </a:t>
            </a:r>
            <a:r>
              <a:rPr lang="sk-SK" dirty="0" err="1" smtClean="0"/>
              <a:t>objevení</a:t>
            </a:r>
            <a:r>
              <a:rPr lang="sk-SK" dirty="0" smtClean="0"/>
              <a:t> </a:t>
            </a:r>
            <a:r>
              <a:rPr lang="sk-SK" dirty="0" err="1" smtClean="0"/>
              <a:t>symptom</a:t>
            </a:r>
            <a:r>
              <a:rPr lang="sk-SK" dirty="0" err="1"/>
              <a:t>ů</a:t>
            </a:r>
            <a:r>
              <a:rPr lang="sk-SK" dirty="0" smtClean="0"/>
              <a:t> </a:t>
            </a:r>
            <a:r>
              <a:rPr lang="sk-SK" dirty="0" err="1" smtClean="0"/>
              <a:t>vyplývajících</a:t>
            </a:r>
            <a:r>
              <a:rPr lang="sk-SK" dirty="0" smtClean="0"/>
              <a:t> </a:t>
            </a:r>
            <a:r>
              <a:rPr lang="sk-SK" dirty="0" err="1" smtClean="0"/>
              <a:t>ze</a:t>
            </a:r>
            <a:r>
              <a:rPr lang="sk-SK" dirty="0" smtClean="0"/>
              <a:t> syntetické nebo exkreční </a:t>
            </a:r>
            <a:r>
              <a:rPr lang="sk-SK" dirty="0" err="1" smtClean="0"/>
              <a:t>funkce</a:t>
            </a:r>
            <a:r>
              <a:rPr lang="sk-SK" dirty="0" smtClean="0"/>
              <a:t> </a:t>
            </a:r>
            <a:r>
              <a:rPr lang="sk-SK" dirty="0" err="1" smtClean="0"/>
              <a:t>jater</a:t>
            </a:r>
            <a:endParaRPr lang="sk-SK" dirty="0" smtClean="0"/>
          </a:p>
          <a:p>
            <a:r>
              <a:rPr lang="sk-SK" dirty="0" err="1" smtClean="0"/>
              <a:t>Kvalifikace</a:t>
            </a:r>
            <a:r>
              <a:rPr lang="sk-SK" dirty="0" smtClean="0"/>
              <a:t> </a:t>
            </a:r>
            <a:r>
              <a:rPr lang="sk-SK" dirty="0" err="1" smtClean="0"/>
              <a:t>dle</a:t>
            </a:r>
            <a:r>
              <a:rPr lang="sk-SK" dirty="0" smtClean="0"/>
              <a:t> </a:t>
            </a:r>
            <a:r>
              <a:rPr lang="sk-SK" dirty="0" err="1" smtClean="0"/>
              <a:t>Child</a:t>
            </a:r>
            <a:r>
              <a:rPr lang="sk-SK" dirty="0" smtClean="0"/>
              <a:t> – </a:t>
            </a:r>
            <a:r>
              <a:rPr lang="sk-SK" dirty="0" err="1" smtClean="0"/>
              <a:t>Pughovy</a:t>
            </a:r>
            <a:r>
              <a:rPr lang="sk-SK" dirty="0" smtClean="0"/>
              <a:t> </a:t>
            </a:r>
            <a:r>
              <a:rPr lang="sk-SK" dirty="0" err="1" smtClean="0"/>
              <a:t>kvalifikace</a:t>
            </a:r>
            <a:r>
              <a:rPr lang="sk-SK" dirty="0" smtClean="0"/>
              <a:t> </a:t>
            </a:r>
          </a:p>
          <a:p>
            <a:r>
              <a:rPr lang="sk-SK" dirty="0" smtClean="0"/>
              <a:t>Zvýšené riziko </a:t>
            </a:r>
            <a:r>
              <a:rPr lang="sk-SK" dirty="0" err="1" smtClean="0"/>
              <a:t>karcinomu</a:t>
            </a:r>
            <a:r>
              <a:rPr lang="sk-SK" dirty="0" smtClean="0"/>
              <a:t> v terénu cirhózy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84873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smtClean="0"/>
              <a:t>Diagnostika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Nejd</a:t>
            </a:r>
            <a:r>
              <a:rPr lang="sk-SK" dirty="0" err="1"/>
              <a:t>ů</a:t>
            </a:r>
            <a:r>
              <a:rPr lang="sk-SK" dirty="0" err="1" smtClean="0"/>
              <a:t>ležitější</a:t>
            </a:r>
            <a:r>
              <a:rPr lang="sk-SK" dirty="0" smtClean="0"/>
              <a:t> je USG nebo CT</a:t>
            </a:r>
          </a:p>
          <a:p>
            <a:r>
              <a:rPr lang="sk-SK" dirty="0" smtClean="0"/>
              <a:t>Pro </a:t>
            </a:r>
            <a:r>
              <a:rPr lang="sk-SK" dirty="0" err="1" smtClean="0"/>
              <a:t>adekvátní</a:t>
            </a:r>
            <a:r>
              <a:rPr lang="sk-SK" dirty="0" smtClean="0"/>
              <a:t> </a:t>
            </a:r>
            <a:r>
              <a:rPr lang="sk-SK" dirty="0" err="1" smtClean="0"/>
              <a:t>léčbu</a:t>
            </a:r>
            <a:r>
              <a:rPr lang="sk-SK" dirty="0" smtClean="0"/>
              <a:t> a prognózu je vhodné stanovení </a:t>
            </a:r>
            <a:r>
              <a:rPr lang="sk-SK" dirty="0" err="1" smtClean="0"/>
              <a:t>Child</a:t>
            </a:r>
            <a:r>
              <a:rPr lang="sk-SK" dirty="0"/>
              <a:t> </a:t>
            </a:r>
            <a:r>
              <a:rPr lang="sk-SK" dirty="0" smtClean="0"/>
              <a:t>– </a:t>
            </a:r>
            <a:r>
              <a:rPr lang="sk-SK" dirty="0" err="1" smtClean="0"/>
              <a:t>Pughovy</a:t>
            </a:r>
            <a:r>
              <a:rPr lang="sk-SK" dirty="0" smtClean="0"/>
              <a:t> </a:t>
            </a:r>
            <a:r>
              <a:rPr lang="sk-SK" dirty="0" err="1" smtClean="0"/>
              <a:t>klasifikace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569492"/>
              </p:ext>
            </p:extLst>
          </p:nvPr>
        </p:nvGraphicFramePr>
        <p:xfrm>
          <a:off x="1204686" y="3367072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537">
                  <a:extLst>
                    <a:ext uri="{9D8B030D-6E8A-4147-A177-3AD203B41FA5}">
                      <a16:colId xmlns:a16="http://schemas.microsoft.com/office/drawing/2014/main" val="398721595"/>
                    </a:ext>
                  </a:extLst>
                </a:gridCol>
                <a:gridCol w="1689463">
                  <a:extLst>
                    <a:ext uri="{9D8B030D-6E8A-4147-A177-3AD203B41FA5}">
                      <a16:colId xmlns:a16="http://schemas.microsoft.com/office/drawing/2014/main" val="8980788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037461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89756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Body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3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09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Ascites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Nepřítomen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Mírný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Refrakterní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967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Stupeň </a:t>
                      </a:r>
                      <a:r>
                        <a:rPr lang="sk-SK" dirty="0" err="1" smtClean="0"/>
                        <a:t>encefalopatie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Nepřítomen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1-2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3-4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67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Bilirubin</a:t>
                      </a:r>
                      <a:r>
                        <a:rPr lang="sk-SK" dirty="0" smtClean="0"/>
                        <a:t> (</a:t>
                      </a:r>
                      <a:r>
                        <a:rPr lang="sk-SK" dirty="0" err="1" smtClean="0"/>
                        <a:t>umol</a:t>
                      </a:r>
                      <a:r>
                        <a:rPr lang="sk-SK" dirty="0" smtClean="0"/>
                        <a:t>/l)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34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34-51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51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329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Albumin</a:t>
                      </a:r>
                      <a:r>
                        <a:rPr lang="sk-SK" dirty="0" smtClean="0"/>
                        <a:t> (g/l)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35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28-35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28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231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INR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1,7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1,7-2,3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2,3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247054"/>
                  </a:ext>
                </a:extLst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1114698" y="5629532"/>
            <a:ext cx="573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Child</a:t>
            </a:r>
            <a:r>
              <a:rPr lang="sk-SK" dirty="0" smtClean="0"/>
              <a:t> – </a:t>
            </a:r>
            <a:r>
              <a:rPr lang="sk-SK" dirty="0" err="1" smtClean="0"/>
              <a:t>Pughovo</a:t>
            </a:r>
            <a:r>
              <a:rPr lang="sk-SK" dirty="0" smtClean="0"/>
              <a:t> skóre: 5-6 bodu = A </a:t>
            </a:r>
          </a:p>
          <a:p>
            <a:r>
              <a:rPr lang="sk-SK" dirty="0"/>
              <a:t> </a:t>
            </a:r>
            <a:r>
              <a:rPr lang="sk-SK" dirty="0" smtClean="0"/>
              <a:t>                                        7-9 bodu = B</a:t>
            </a:r>
          </a:p>
          <a:p>
            <a:r>
              <a:rPr lang="sk-SK" dirty="0"/>
              <a:t> </a:t>
            </a:r>
            <a:r>
              <a:rPr lang="sk-SK" dirty="0" smtClean="0"/>
              <a:t>                                        10 -15 bodu = C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33216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6600" b="1" dirty="0" smtClean="0"/>
              <a:t>Terapie cirhózy</a:t>
            </a:r>
            <a:r>
              <a:rPr lang="sk-SK" dirty="0" smtClean="0"/>
              <a:t>	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Snaha o </a:t>
            </a:r>
            <a:r>
              <a:rPr lang="sk-SK" dirty="0" err="1" smtClean="0"/>
              <a:t>odstranění</a:t>
            </a:r>
            <a:r>
              <a:rPr lang="sk-SK" dirty="0" smtClean="0"/>
              <a:t> nebo </a:t>
            </a:r>
            <a:r>
              <a:rPr lang="sk-SK" dirty="0" err="1" smtClean="0"/>
              <a:t>alespoň</a:t>
            </a:r>
            <a:r>
              <a:rPr lang="sk-SK" dirty="0" smtClean="0"/>
              <a:t> </a:t>
            </a:r>
            <a:r>
              <a:rPr lang="sk-SK" dirty="0" err="1" smtClean="0"/>
              <a:t>léčbu</a:t>
            </a:r>
            <a:r>
              <a:rPr lang="sk-SK" dirty="0" smtClean="0"/>
              <a:t> </a:t>
            </a:r>
            <a:r>
              <a:rPr lang="sk-SK" dirty="0" err="1" smtClean="0"/>
              <a:t>příčiny</a:t>
            </a:r>
            <a:endParaRPr lang="sk-SK" dirty="0" smtClean="0"/>
          </a:p>
          <a:p>
            <a:r>
              <a:rPr lang="sk-SK" dirty="0" err="1" smtClean="0"/>
              <a:t>Hepatoprotektiva</a:t>
            </a:r>
            <a:r>
              <a:rPr lang="sk-SK" dirty="0"/>
              <a:t> </a:t>
            </a:r>
            <a:r>
              <a:rPr lang="sk-SK" dirty="0" smtClean="0"/>
              <a:t>– jednoznačný efekt </a:t>
            </a:r>
            <a:r>
              <a:rPr lang="sk-SK" dirty="0" err="1" smtClean="0"/>
              <a:t>neprokázán</a:t>
            </a:r>
            <a:endParaRPr lang="sk-SK" dirty="0" smtClean="0"/>
          </a:p>
          <a:p>
            <a:r>
              <a:rPr lang="sk-SK" dirty="0" err="1" smtClean="0"/>
              <a:t>Léčba</a:t>
            </a:r>
            <a:r>
              <a:rPr lang="sk-SK" dirty="0" smtClean="0"/>
              <a:t> </a:t>
            </a:r>
            <a:r>
              <a:rPr lang="sk-SK" dirty="0" err="1" smtClean="0"/>
              <a:t>d</a:t>
            </a:r>
            <a:r>
              <a:rPr lang="sk-SK" dirty="0" err="1"/>
              <a:t>ů</a:t>
            </a:r>
            <a:r>
              <a:rPr lang="sk-SK" dirty="0" err="1" smtClean="0"/>
              <a:t>sledku</a:t>
            </a:r>
            <a:r>
              <a:rPr lang="sk-SK" dirty="0" smtClean="0"/>
              <a:t> </a:t>
            </a:r>
            <a:r>
              <a:rPr lang="sk-SK" dirty="0" err="1" smtClean="0"/>
              <a:t>portální</a:t>
            </a:r>
            <a:r>
              <a:rPr lang="sk-SK" dirty="0" smtClean="0"/>
              <a:t> </a:t>
            </a:r>
            <a:r>
              <a:rPr lang="sk-SK" dirty="0" err="1" smtClean="0"/>
              <a:t>hypertenze</a:t>
            </a:r>
            <a:endParaRPr lang="sk-SK" dirty="0" smtClean="0"/>
          </a:p>
          <a:p>
            <a:r>
              <a:rPr lang="sk-SK" dirty="0" err="1" smtClean="0"/>
              <a:t>Dostatečná</a:t>
            </a:r>
            <a:r>
              <a:rPr lang="sk-SK" dirty="0" smtClean="0"/>
              <a:t> výživa – 1-1,5 g </a:t>
            </a:r>
            <a:r>
              <a:rPr lang="sk-SK" dirty="0" err="1" smtClean="0"/>
              <a:t>proteinu</a:t>
            </a:r>
            <a:r>
              <a:rPr lang="sk-SK" dirty="0" smtClean="0"/>
              <a:t>/kg/</a:t>
            </a:r>
            <a:r>
              <a:rPr lang="sk-SK" dirty="0" err="1" smtClean="0"/>
              <a:t>den</a:t>
            </a:r>
            <a:r>
              <a:rPr lang="sk-SK" dirty="0" smtClean="0"/>
              <a:t> (CAVE: </a:t>
            </a:r>
            <a:r>
              <a:rPr lang="sk-SK" dirty="0" err="1" smtClean="0"/>
              <a:t>jaterní</a:t>
            </a:r>
            <a:r>
              <a:rPr lang="sk-SK" dirty="0" smtClean="0"/>
              <a:t> </a:t>
            </a:r>
            <a:r>
              <a:rPr lang="sk-SK" dirty="0" err="1" smtClean="0"/>
              <a:t>encefalopatie</a:t>
            </a:r>
            <a:r>
              <a:rPr lang="sk-SK" dirty="0" smtClean="0"/>
              <a:t>)</a:t>
            </a:r>
          </a:p>
          <a:p>
            <a:r>
              <a:rPr lang="sk-SK" dirty="0" smtClean="0"/>
              <a:t>U tzv. end – </a:t>
            </a:r>
            <a:r>
              <a:rPr lang="sk-SK" dirty="0" err="1" smtClean="0"/>
              <a:t>stage</a:t>
            </a:r>
            <a:r>
              <a:rPr lang="sk-SK" dirty="0" smtClean="0"/>
              <a:t> </a:t>
            </a:r>
            <a:r>
              <a:rPr lang="sk-SK" dirty="0" err="1" smtClean="0"/>
              <a:t>liver</a:t>
            </a:r>
            <a:r>
              <a:rPr lang="sk-SK" dirty="0" smtClean="0"/>
              <a:t> </a:t>
            </a:r>
            <a:r>
              <a:rPr lang="sk-SK" dirty="0" err="1" smtClean="0"/>
              <a:t>disease</a:t>
            </a:r>
            <a:r>
              <a:rPr lang="sk-SK" dirty="0" smtClean="0"/>
              <a:t> - </a:t>
            </a:r>
            <a:r>
              <a:rPr lang="sk-SK" dirty="0" err="1" smtClean="0"/>
              <a:t>transplatace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459512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smtClean="0"/>
              <a:t>Prognóza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Závisí na </a:t>
            </a:r>
            <a:r>
              <a:rPr lang="sk-SK" dirty="0" err="1" smtClean="0"/>
              <a:t>přitomnosti</a:t>
            </a:r>
            <a:r>
              <a:rPr lang="sk-SK" dirty="0" smtClean="0"/>
              <a:t> </a:t>
            </a:r>
            <a:r>
              <a:rPr lang="sk-SK" dirty="0" err="1" smtClean="0"/>
              <a:t>komplikací</a:t>
            </a:r>
            <a:r>
              <a:rPr lang="sk-SK" dirty="0" smtClean="0"/>
              <a:t> </a:t>
            </a:r>
            <a:r>
              <a:rPr lang="sk-SK" dirty="0" err="1" smtClean="0"/>
              <a:t>portální</a:t>
            </a:r>
            <a:r>
              <a:rPr lang="sk-SK" dirty="0" smtClean="0"/>
              <a:t> </a:t>
            </a:r>
            <a:r>
              <a:rPr lang="sk-SK" dirty="0" err="1" smtClean="0"/>
              <a:t>hypertenze</a:t>
            </a:r>
            <a:endParaRPr lang="sk-SK" dirty="0" smtClean="0"/>
          </a:p>
          <a:p>
            <a:r>
              <a:rPr lang="sk-SK" dirty="0" smtClean="0"/>
              <a:t>Prognóza </a:t>
            </a:r>
            <a:r>
              <a:rPr lang="sk-SK" dirty="0" err="1" smtClean="0"/>
              <a:t>dle</a:t>
            </a:r>
            <a:r>
              <a:rPr lang="sk-SK" dirty="0" smtClean="0"/>
              <a:t> </a:t>
            </a:r>
            <a:r>
              <a:rPr lang="sk-SK" dirty="0" err="1" smtClean="0"/>
              <a:t>Child</a:t>
            </a:r>
            <a:r>
              <a:rPr lang="sk-SK" dirty="0" smtClean="0"/>
              <a:t> - </a:t>
            </a:r>
            <a:r>
              <a:rPr lang="sk-SK" dirty="0" err="1" smtClean="0"/>
              <a:t>Pugh</a:t>
            </a: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21012"/>
              </p:ext>
            </p:extLst>
          </p:nvPr>
        </p:nvGraphicFramePr>
        <p:xfrm>
          <a:off x="2862942" y="2978444"/>
          <a:ext cx="6466116" cy="3198519"/>
        </p:xfrm>
        <a:graphic>
          <a:graphicData uri="http://schemas.openxmlformats.org/drawingml/2006/table">
            <a:tbl>
              <a:tblPr/>
              <a:tblGrid>
                <a:gridCol w="1616529">
                  <a:extLst>
                    <a:ext uri="{9D8B030D-6E8A-4147-A177-3AD203B41FA5}">
                      <a16:colId xmlns:a16="http://schemas.microsoft.com/office/drawing/2014/main" val="4094365163"/>
                    </a:ext>
                  </a:extLst>
                </a:gridCol>
                <a:gridCol w="1616529">
                  <a:extLst>
                    <a:ext uri="{9D8B030D-6E8A-4147-A177-3AD203B41FA5}">
                      <a16:colId xmlns:a16="http://schemas.microsoft.com/office/drawing/2014/main" val="3656110148"/>
                    </a:ext>
                  </a:extLst>
                </a:gridCol>
                <a:gridCol w="1616529">
                  <a:extLst>
                    <a:ext uri="{9D8B030D-6E8A-4147-A177-3AD203B41FA5}">
                      <a16:colId xmlns:a16="http://schemas.microsoft.com/office/drawing/2014/main" val="389228497"/>
                    </a:ext>
                  </a:extLst>
                </a:gridCol>
                <a:gridCol w="1616529">
                  <a:extLst>
                    <a:ext uri="{9D8B030D-6E8A-4147-A177-3AD203B41FA5}">
                      <a16:colId xmlns:a16="http://schemas.microsoft.com/office/drawing/2014/main" val="2615260633"/>
                    </a:ext>
                  </a:extLst>
                </a:gridCol>
              </a:tblGrid>
              <a:tr h="1240242">
                <a:tc>
                  <a:txBody>
                    <a:bodyPr/>
                    <a:lstStyle/>
                    <a:p>
                      <a:pPr algn="l"/>
                      <a:r>
                        <a:rPr lang="sk-SK" b="1">
                          <a:solidFill>
                            <a:srgbClr val="505050"/>
                          </a:solidFill>
                          <a:effectLst/>
                        </a:rPr>
                        <a:t>Body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b="1" dirty="0" err="1">
                          <a:solidFill>
                            <a:srgbClr val="505050"/>
                          </a:solidFill>
                          <a:effectLst/>
                        </a:rPr>
                        <a:t>Child-Pugh</a:t>
                      </a:r>
                      <a:endParaRPr lang="sk-SK" b="1" dirty="0">
                        <a:solidFill>
                          <a:srgbClr val="505050"/>
                        </a:solidFill>
                        <a:effectLst/>
                      </a:endParaRP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b="1">
                          <a:solidFill>
                            <a:srgbClr val="505050"/>
                          </a:solidFill>
                          <a:effectLst/>
                        </a:rPr>
                        <a:t>Přežití 1 rok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b="1">
                          <a:solidFill>
                            <a:srgbClr val="505050"/>
                          </a:solidFill>
                          <a:effectLst/>
                        </a:rPr>
                        <a:t>Přežití 2 roky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266269"/>
                  </a:ext>
                </a:extLst>
              </a:tr>
              <a:tr h="652759">
                <a:tc>
                  <a:txBody>
                    <a:bodyPr/>
                    <a:lstStyle/>
                    <a:p>
                      <a:pPr algn="l"/>
                      <a:r>
                        <a:rPr lang="sk-SK" b="0">
                          <a:solidFill>
                            <a:srgbClr val="505050"/>
                          </a:solidFill>
                          <a:effectLst/>
                        </a:rPr>
                        <a:t>5-6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b="0">
                          <a:solidFill>
                            <a:srgbClr val="505050"/>
                          </a:solidFill>
                          <a:effectLst/>
                        </a:rPr>
                        <a:t>A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b="0" dirty="0">
                          <a:solidFill>
                            <a:srgbClr val="505050"/>
                          </a:solidFill>
                          <a:effectLst/>
                        </a:rPr>
                        <a:t>100%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b="0" dirty="0">
                          <a:solidFill>
                            <a:srgbClr val="505050"/>
                          </a:solidFill>
                          <a:effectLst/>
                        </a:rPr>
                        <a:t>85%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928171"/>
                  </a:ext>
                </a:extLst>
              </a:tr>
              <a:tr h="652759">
                <a:tc>
                  <a:txBody>
                    <a:bodyPr/>
                    <a:lstStyle/>
                    <a:p>
                      <a:pPr algn="l"/>
                      <a:r>
                        <a:rPr lang="sk-SK" b="0">
                          <a:solidFill>
                            <a:srgbClr val="505050"/>
                          </a:solidFill>
                          <a:effectLst/>
                        </a:rPr>
                        <a:t>7-9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b="0">
                          <a:solidFill>
                            <a:srgbClr val="505050"/>
                          </a:solidFill>
                          <a:effectLst/>
                        </a:rPr>
                        <a:t>B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b="0" dirty="0">
                          <a:solidFill>
                            <a:srgbClr val="505050"/>
                          </a:solidFill>
                          <a:effectLst/>
                        </a:rPr>
                        <a:t>81%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b="0">
                          <a:solidFill>
                            <a:srgbClr val="505050"/>
                          </a:solidFill>
                          <a:effectLst/>
                        </a:rPr>
                        <a:t>57%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096546"/>
                  </a:ext>
                </a:extLst>
              </a:tr>
              <a:tr h="652759">
                <a:tc>
                  <a:txBody>
                    <a:bodyPr/>
                    <a:lstStyle/>
                    <a:p>
                      <a:pPr algn="l"/>
                      <a:r>
                        <a:rPr lang="sk-SK" b="0">
                          <a:solidFill>
                            <a:srgbClr val="505050"/>
                          </a:solidFill>
                          <a:effectLst/>
                        </a:rPr>
                        <a:t>10-15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b="0">
                          <a:solidFill>
                            <a:srgbClr val="505050"/>
                          </a:solidFill>
                          <a:effectLst/>
                        </a:rPr>
                        <a:t>C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b="0">
                          <a:solidFill>
                            <a:srgbClr val="505050"/>
                          </a:solidFill>
                          <a:effectLst/>
                        </a:rPr>
                        <a:t>45%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b="0" dirty="0">
                          <a:solidFill>
                            <a:srgbClr val="505050"/>
                          </a:solidFill>
                          <a:effectLst/>
                        </a:rPr>
                        <a:t>35%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684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296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smtClean="0"/>
              <a:t>Alkoholická cirhóza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5141"/>
          </a:xfrm>
        </p:spPr>
        <p:txBody>
          <a:bodyPr>
            <a:normAutofit/>
          </a:bodyPr>
          <a:lstStyle/>
          <a:p>
            <a:r>
              <a:rPr lang="sk-SK" dirty="0" err="1" smtClean="0"/>
              <a:t>D</a:t>
            </a:r>
            <a:r>
              <a:rPr lang="sk-SK" dirty="0" err="1"/>
              <a:t>ů</a:t>
            </a:r>
            <a:r>
              <a:rPr lang="sk-SK" dirty="0" err="1" smtClean="0"/>
              <a:t>sledkem</a:t>
            </a:r>
            <a:r>
              <a:rPr lang="sk-SK" dirty="0" smtClean="0"/>
              <a:t> </a:t>
            </a:r>
            <a:r>
              <a:rPr lang="sk-SK" dirty="0" err="1" smtClean="0"/>
              <a:t>dlouhodobého</a:t>
            </a:r>
            <a:r>
              <a:rPr lang="sk-SK" dirty="0" smtClean="0"/>
              <a:t> </a:t>
            </a:r>
            <a:r>
              <a:rPr lang="sk-SK" dirty="0" err="1" smtClean="0"/>
              <a:t>abúzu</a:t>
            </a:r>
            <a:r>
              <a:rPr lang="sk-SK" dirty="0" smtClean="0"/>
              <a:t> alkoholu</a:t>
            </a:r>
          </a:p>
          <a:p>
            <a:r>
              <a:rPr lang="sk-SK" dirty="0" smtClean="0"/>
              <a:t>U </a:t>
            </a:r>
            <a:r>
              <a:rPr lang="sk-SK" dirty="0" err="1" smtClean="0"/>
              <a:t>excesivního</a:t>
            </a:r>
            <a:r>
              <a:rPr lang="sk-SK" dirty="0" smtClean="0"/>
              <a:t> pití </a:t>
            </a:r>
            <a:r>
              <a:rPr lang="sk-SK" dirty="0" err="1" smtClean="0"/>
              <a:t>již</a:t>
            </a:r>
            <a:r>
              <a:rPr lang="sk-SK" dirty="0" smtClean="0"/>
              <a:t> </a:t>
            </a:r>
            <a:r>
              <a:rPr lang="sk-SK" dirty="0" err="1" smtClean="0"/>
              <a:t>během</a:t>
            </a:r>
            <a:r>
              <a:rPr lang="sk-SK" dirty="0" smtClean="0"/>
              <a:t> 18 </a:t>
            </a:r>
            <a:r>
              <a:rPr lang="sk-SK" dirty="0" err="1" smtClean="0"/>
              <a:t>měsíc</a:t>
            </a:r>
            <a:r>
              <a:rPr lang="sk-SK" dirty="0" err="1"/>
              <a:t>ů</a:t>
            </a:r>
            <a:endParaRPr lang="sk-SK" dirty="0" smtClean="0"/>
          </a:p>
          <a:p>
            <a:r>
              <a:rPr lang="sk-SK" u="sng" dirty="0" smtClean="0"/>
              <a:t>Klin. obraz</a:t>
            </a:r>
            <a:r>
              <a:rPr lang="sk-SK" dirty="0"/>
              <a:t> </a:t>
            </a:r>
            <a:r>
              <a:rPr lang="sk-SK" dirty="0" smtClean="0"/>
              <a:t>-  </a:t>
            </a:r>
            <a:r>
              <a:rPr lang="sk-SK" dirty="0" err="1" smtClean="0"/>
              <a:t>viz</a:t>
            </a:r>
            <a:r>
              <a:rPr lang="sk-SK" dirty="0" smtClean="0"/>
              <a:t>. cirhóza, </a:t>
            </a:r>
            <a:r>
              <a:rPr lang="sk-SK" dirty="0" err="1" smtClean="0"/>
              <a:t>subfebrilie</a:t>
            </a:r>
            <a:r>
              <a:rPr lang="sk-SK" dirty="0" smtClean="0"/>
              <a:t>, </a:t>
            </a:r>
            <a:r>
              <a:rPr lang="sk-SK" dirty="0" err="1" smtClean="0"/>
              <a:t>anorexie</a:t>
            </a:r>
            <a:r>
              <a:rPr lang="sk-SK" dirty="0" smtClean="0"/>
              <a:t>, </a:t>
            </a:r>
            <a:r>
              <a:rPr lang="sk-SK" dirty="0" err="1" smtClean="0"/>
              <a:t>ikterus</a:t>
            </a:r>
            <a:endParaRPr lang="sk-SK" dirty="0" smtClean="0"/>
          </a:p>
          <a:p>
            <a:r>
              <a:rPr lang="sk-SK" u="sng" dirty="0" smtClean="0"/>
              <a:t>Dg</a:t>
            </a:r>
            <a:r>
              <a:rPr lang="sk-SK" dirty="0" smtClean="0"/>
              <a:t>. - </a:t>
            </a:r>
            <a:r>
              <a:rPr lang="sk-SK" dirty="0" err="1" smtClean="0"/>
              <a:t>hepatomegalie</a:t>
            </a:r>
            <a:r>
              <a:rPr lang="sk-SK" dirty="0" smtClean="0"/>
              <a:t>, </a:t>
            </a:r>
            <a:r>
              <a:rPr lang="sk-SK" dirty="0" err="1" smtClean="0"/>
              <a:t>pavoučkovité</a:t>
            </a:r>
            <a:r>
              <a:rPr lang="sk-SK" dirty="0" smtClean="0"/>
              <a:t> </a:t>
            </a:r>
            <a:r>
              <a:rPr lang="sk-SK" dirty="0" err="1" smtClean="0"/>
              <a:t>névy</a:t>
            </a:r>
            <a:r>
              <a:rPr lang="sk-SK" dirty="0" smtClean="0"/>
              <a:t>, </a:t>
            </a:r>
            <a:r>
              <a:rPr lang="sk-SK" dirty="0" err="1" smtClean="0"/>
              <a:t>Dupeytrenova</a:t>
            </a:r>
            <a:r>
              <a:rPr lang="sk-SK" dirty="0" smtClean="0"/>
              <a:t> </a:t>
            </a:r>
            <a:r>
              <a:rPr lang="sk-SK" dirty="0" err="1" smtClean="0"/>
              <a:t>kontraktura</a:t>
            </a:r>
            <a:r>
              <a:rPr lang="sk-SK" dirty="0" smtClean="0"/>
              <a:t>,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</a:t>
            </a:r>
            <a:r>
              <a:rPr lang="sk-SK" dirty="0" err="1" smtClean="0"/>
              <a:t>krvácivé</a:t>
            </a:r>
            <a:r>
              <a:rPr lang="sk-SK" dirty="0" smtClean="0"/>
              <a:t> </a:t>
            </a:r>
            <a:r>
              <a:rPr lang="sk-SK" dirty="0" err="1" smtClean="0"/>
              <a:t>projevy</a:t>
            </a:r>
            <a:r>
              <a:rPr lang="sk-SK" dirty="0" smtClean="0"/>
              <a:t> na </a:t>
            </a:r>
            <a:r>
              <a:rPr lang="sk-SK" dirty="0" err="1" smtClean="0"/>
              <a:t>kuži</a:t>
            </a:r>
            <a:r>
              <a:rPr lang="sk-SK" dirty="0" smtClean="0"/>
              <a:t>, </a:t>
            </a:r>
            <a:r>
              <a:rPr lang="sk-SK" dirty="0" err="1" smtClean="0"/>
              <a:t>otoky</a:t>
            </a:r>
            <a:r>
              <a:rPr lang="sk-SK" dirty="0" smtClean="0"/>
              <a:t>, </a:t>
            </a:r>
            <a:r>
              <a:rPr lang="sk-SK" dirty="0" err="1" smtClean="0"/>
              <a:t>gynekomastie</a:t>
            </a:r>
            <a:r>
              <a:rPr lang="sk-SK" dirty="0" smtClean="0"/>
              <a:t>, </a:t>
            </a:r>
            <a:r>
              <a:rPr lang="sk-SK" dirty="0" err="1" smtClean="0"/>
              <a:t>ascites</a:t>
            </a:r>
            <a:r>
              <a:rPr lang="sk-SK" dirty="0" smtClean="0"/>
              <a:t>, </a:t>
            </a:r>
            <a:r>
              <a:rPr lang="sk-SK" dirty="0" err="1" smtClean="0"/>
              <a:t>kachexie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- v </a:t>
            </a:r>
            <a:r>
              <a:rPr lang="sk-SK" dirty="0" err="1" smtClean="0"/>
              <a:t>lab</a:t>
            </a:r>
            <a:r>
              <a:rPr lang="sk-SK" dirty="0" smtClean="0"/>
              <a:t>. – </a:t>
            </a:r>
            <a:r>
              <a:rPr lang="sk-SK" dirty="0" err="1" smtClean="0"/>
              <a:t>elevace</a:t>
            </a:r>
            <a:r>
              <a:rPr lang="sk-SK" dirty="0" smtClean="0"/>
              <a:t> AST, ALT, GMT, porucha </a:t>
            </a:r>
            <a:r>
              <a:rPr lang="sk-SK" dirty="0" err="1" smtClean="0"/>
              <a:t>koagulace</a:t>
            </a:r>
            <a:endParaRPr lang="sk-SK" dirty="0" smtClean="0"/>
          </a:p>
          <a:p>
            <a:r>
              <a:rPr lang="sk-SK" u="sng" dirty="0" err="1" smtClean="0"/>
              <a:t>Th</a:t>
            </a:r>
            <a:r>
              <a:rPr lang="sk-SK" dirty="0" smtClean="0"/>
              <a:t>.: </a:t>
            </a:r>
            <a:r>
              <a:rPr lang="sk-SK" dirty="0" err="1" smtClean="0"/>
              <a:t>abstinence</a:t>
            </a:r>
            <a:r>
              <a:rPr lang="sk-SK" dirty="0" smtClean="0"/>
              <a:t>, multivitamínové preparáty </a:t>
            </a:r>
            <a:r>
              <a:rPr lang="sk-SK" dirty="0" err="1" smtClean="0"/>
              <a:t>vč</a:t>
            </a:r>
            <a:r>
              <a:rPr lang="sk-SK" dirty="0" smtClean="0"/>
              <a:t>. </a:t>
            </a:r>
            <a:r>
              <a:rPr lang="sk-SK" dirty="0" err="1"/>
              <a:t>k</a:t>
            </a:r>
            <a:r>
              <a:rPr lang="sk-SK" dirty="0" err="1" smtClean="0"/>
              <a:t>ys</a:t>
            </a:r>
            <a:r>
              <a:rPr lang="sk-SK" dirty="0" smtClean="0"/>
              <a:t>. listové, </a:t>
            </a:r>
            <a:r>
              <a:rPr lang="sk-SK" dirty="0" err="1" smtClean="0"/>
              <a:t>léčba</a:t>
            </a:r>
            <a:r>
              <a:rPr lang="sk-SK" dirty="0" smtClean="0"/>
              <a:t>       	</a:t>
            </a:r>
            <a:r>
              <a:rPr lang="sk-SK" dirty="0" err="1" smtClean="0"/>
              <a:t>komplikací</a:t>
            </a:r>
            <a:r>
              <a:rPr lang="sk-SK" dirty="0" smtClean="0"/>
              <a:t> cirhózy, po 6 </a:t>
            </a:r>
            <a:r>
              <a:rPr lang="sk-SK" dirty="0" err="1" smtClean="0"/>
              <a:t>měsících</a:t>
            </a:r>
            <a:r>
              <a:rPr lang="sk-SK" dirty="0" smtClean="0"/>
              <a:t> </a:t>
            </a:r>
            <a:r>
              <a:rPr lang="sk-SK" dirty="0" err="1" smtClean="0"/>
              <a:t>abstinence</a:t>
            </a:r>
            <a:r>
              <a:rPr lang="sk-SK" dirty="0" smtClean="0"/>
              <a:t> možná   	</a:t>
            </a:r>
            <a:r>
              <a:rPr lang="sk-SK" dirty="0" err="1" smtClean="0"/>
              <a:t>transplantace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241194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err="1" smtClean="0"/>
              <a:t>Primární</a:t>
            </a:r>
            <a:r>
              <a:rPr lang="sk-SK" sz="6600" b="1" dirty="0" smtClean="0"/>
              <a:t> </a:t>
            </a:r>
            <a:r>
              <a:rPr lang="sk-SK" sz="6600" b="1" dirty="0" err="1" smtClean="0"/>
              <a:t>biliární</a:t>
            </a:r>
            <a:r>
              <a:rPr lang="sk-SK" sz="6600" b="1" dirty="0" smtClean="0"/>
              <a:t> cirhóza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Chronické, </a:t>
            </a:r>
            <a:r>
              <a:rPr lang="sk-SK" dirty="0" err="1" smtClean="0"/>
              <a:t>cholestatické</a:t>
            </a:r>
            <a:r>
              <a:rPr lang="sk-SK" dirty="0" smtClean="0"/>
              <a:t> a </a:t>
            </a:r>
            <a:r>
              <a:rPr lang="sk-SK" dirty="0" err="1" smtClean="0"/>
              <a:t>destruktivní</a:t>
            </a:r>
            <a:r>
              <a:rPr lang="sk-SK" dirty="0" smtClean="0"/>
              <a:t> </a:t>
            </a:r>
            <a:r>
              <a:rPr lang="sk-SK" dirty="0" err="1" smtClean="0"/>
              <a:t>onemocnění</a:t>
            </a:r>
            <a:r>
              <a:rPr lang="sk-SK" dirty="0" smtClean="0"/>
              <a:t> </a:t>
            </a:r>
            <a:r>
              <a:rPr lang="sk-SK" dirty="0" err="1" smtClean="0"/>
              <a:t>interlobulárních</a:t>
            </a:r>
            <a:r>
              <a:rPr lang="sk-SK" dirty="0" smtClean="0"/>
              <a:t> a </a:t>
            </a:r>
            <a:r>
              <a:rPr lang="sk-SK" dirty="0" err="1" smtClean="0"/>
              <a:t>septálních</a:t>
            </a:r>
            <a:r>
              <a:rPr lang="sk-SK" dirty="0" smtClean="0"/>
              <a:t> </a:t>
            </a:r>
            <a:r>
              <a:rPr lang="sk-SK" dirty="0" err="1" smtClean="0"/>
              <a:t>žlučovod</a:t>
            </a:r>
            <a:r>
              <a:rPr lang="sk-SK" dirty="0" err="1"/>
              <a:t>ů</a:t>
            </a:r>
            <a:endParaRPr lang="sk-SK" dirty="0" smtClean="0"/>
          </a:p>
          <a:p>
            <a:r>
              <a:rPr lang="sk-SK" dirty="0" err="1" smtClean="0"/>
              <a:t>Zejména</a:t>
            </a:r>
            <a:r>
              <a:rPr lang="sk-SK" dirty="0" smtClean="0"/>
              <a:t> u </a:t>
            </a:r>
            <a:r>
              <a:rPr lang="sk-SK" dirty="0" err="1" smtClean="0"/>
              <a:t>žen</a:t>
            </a:r>
            <a:r>
              <a:rPr lang="sk-SK" dirty="0" smtClean="0"/>
              <a:t> </a:t>
            </a:r>
            <a:r>
              <a:rPr lang="sk-SK" dirty="0" err="1" smtClean="0"/>
              <a:t>středního</a:t>
            </a:r>
            <a:r>
              <a:rPr lang="sk-SK" dirty="0" smtClean="0"/>
              <a:t> </a:t>
            </a:r>
            <a:r>
              <a:rPr lang="sk-SK" dirty="0" err="1" smtClean="0"/>
              <a:t>věku</a:t>
            </a:r>
            <a:r>
              <a:rPr lang="sk-SK" dirty="0" smtClean="0"/>
              <a:t> (</a:t>
            </a:r>
            <a:r>
              <a:rPr lang="sk-SK" dirty="0" err="1" smtClean="0"/>
              <a:t>poměr</a:t>
            </a:r>
            <a:r>
              <a:rPr lang="sk-SK" dirty="0" smtClean="0"/>
              <a:t> </a:t>
            </a:r>
            <a:r>
              <a:rPr lang="sk-SK" dirty="0" err="1" smtClean="0"/>
              <a:t>ženy,muži</a:t>
            </a:r>
            <a:r>
              <a:rPr lang="sk-SK" dirty="0" smtClean="0"/>
              <a:t> 9:1)</a:t>
            </a:r>
          </a:p>
          <a:p>
            <a:r>
              <a:rPr lang="sk-SK" dirty="0" err="1" smtClean="0"/>
              <a:t>Autoimunitní</a:t>
            </a:r>
            <a:r>
              <a:rPr lang="sk-SK" dirty="0" smtClean="0"/>
              <a:t> </a:t>
            </a:r>
            <a:r>
              <a:rPr lang="sk-SK" dirty="0" err="1" smtClean="0"/>
              <a:t>onemocnění</a:t>
            </a:r>
            <a:r>
              <a:rPr lang="sk-SK" dirty="0" smtClean="0"/>
              <a:t> s </a:t>
            </a:r>
            <a:r>
              <a:rPr lang="sk-SK" dirty="0" err="1" smtClean="0"/>
              <a:t>přítomností</a:t>
            </a:r>
            <a:r>
              <a:rPr lang="sk-SK" dirty="0" smtClean="0"/>
              <a:t> </a:t>
            </a:r>
            <a:r>
              <a:rPr lang="sk-SK" dirty="0" err="1" smtClean="0"/>
              <a:t>antimitochondr</a:t>
            </a:r>
            <a:r>
              <a:rPr lang="sk-SK" dirty="0" smtClean="0"/>
              <a:t>. </a:t>
            </a:r>
            <a:r>
              <a:rPr lang="sk-SK" dirty="0" err="1" smtClean="0"/>
              <a:t>protilátek</a:t>
            </a:r>
            <a:endParaRPr lang="sk-SK" dirty="0"/>
          </a:p>
          <a:p>
            <a:r>
              <a:rPr lang="sk-SK" u="sng" dirty="0" smtClean="0"/>
              <a:t>Klin. </a:t>
            </a:r>
            <a:r>
              <a:rPr lang="sk-SK" u="sng" dirty="0"/>
              <a:t>o</a:t>
            </a:r>
            <a:r>
              <a:rPr lang="sk-SK" u="sng" dirty="0" smtClean="0"/>
              <a:t>braz </a:t>
            </a:r>
            <a:r>
              <a:rPr lang="sk-SK" dirty="0" smtClean="0"/>
              <a:t>– v </a:t>
            </a:r>
            <a:r>
              <a:rPr lang="sk-SK" dirty="0" err="1" smtClean="0"/>
              <a:t>lab</a:t>
            </a:r>
            <a:r>
              <a:rPr lang="sk-SK" dirty="0" smtClean="0"/>
              <a:t>. </a:t>
            </a:r>
            <a:r>
              <a:rPr lang="sk-SK" dirty="0" err="1"/>
              <a:t>c</a:t>
            </a:r>
            <a:r>
              <a:rPr lang="sk-SK" dirty="0" err="1" smtClean="0"/>
              <a:t>holestat</a:t>
            </a:r>
            <a:r>
              <a:rPr lang="sk-SK" dirty="0" smtClean="0"/>
              <a:t>. </a:t>
            </a:r>
            <a:r>
              <a:rPr lang="sk-SK" dirty="0" err="1"/>
              <a:t>z</a:t>
            </a:r>
            <a:r>
              <a:rPr lang="sk-SK" dirty="0" err="1" smtClean="0"/>
              <a:t>měny</a:t>
            </a:r>
            <a:r>
              <a:rPr lang="sk-SK" dirty="0" smtClean="0"/>
              <a:t> a AMA, </a:t>
            </a:r>
            <a:r>
              <a:rPr lang="sk-SK" dirty="0" err="1" smtClean="0"/>
              <a:t>někdy</a:t>
            </a:r>
            <a:r>
              <a:rPr lang="sk-SK" dirty="0" smtClean="0"/>
              <a:t> ANA protilátky, </a:t>
            </a:r>
            <a:r>
              <a:rPr lang="sk-SK" dirty="0" err="1" smtClean="0"/>
              <a:t>pruritus</a:t>
            </a:r>
            <a:r>
              <a:rPr lang="sk-SK" dirty="0" smtClean="0"/>
              <a:t>, sucho v </a:t>
            </a:r>
            <a:r>
              <a:rPr lang="sk-SK" dirty="0" err="1" smtClean="0"/>
              <a:t>ústech</a:t>
            </a:r>
            <a:r>
              <a:rPr lang="sk-SK" dirty="0" smtClean="0"/>
              <a:t>, </a:t>
            </a:r>
            <a:r>
              <a:rPr lang="sk-SK" dirty="0" err="1" smtClean="0"/>
              <a:t>osteoporóza</a:t>
            </a:r>
            <a:r>
              <a:rPr lang="sk-SK" dirty="0" smtClean="0"/>
              <a:t>, </a:t>
            </a:r>
            <a:r>
              <a:rPr lang="sk-SK" dirty="0" err="1" smtClean="0"/>
              <a:t>ikterus</a:t>
            </a:r>
            <a:r>
              <a:rPr lang="sk-SK" dirty="0" smtClean="0"/>
              <a:t>, </a:t>
            </a:r>
            <a:r>
              <a:rPr lang="sk-SK" dirty="0" err="1" smtClean="0"/>
              <a:t>xantelasmata</a:t>
            </a:r>
            <a:r>
              <a:rPr lang="sk-SK" dirty="0" smtClean="0"/>
              <a:t>, </a:t>
            </a:r>
            <a:r>
              <a:rPr lang="sk-SK" dirty="0" err="1" smtClean="0"/>
              <a:t>projevy</a:t>
            </a:r>
            <a:r>
              <a:rPr lang="sk-SK" dirty="0" smtClean="0"/>
              <a:t> </a:t>
            </a:r>
            <a:r>
              <a:rPr lang="sk-SK" dirty="0" err="1" smtClean="0"/>
              <a:t>dekomp</a:t>
            </a:r>
            <a:r>
              <a:rPr lang="sk-SK" dirty="0" smtClean="0"/>
              <a:t>. cirhózy a </a:t>
            </a:r>
            <a:r>
              <a:rPr lang="sk-SK" dirty="0" err="1" smtClean="0"/>
              <a:t>portální</a:t>
            </a:r>
            <a:r>
              <a:rPr lang="sk-SK" dirty="0" smtClean="0"/>
              <a:t> </a:t>
            </a:r>
            <a:r>
              <a:rPr lang="sk-SK" dirty="0" err="1" smtClean="0"/>
              <a:t>hypertenze</a:t>
            </a:r>
            <a:endParaRPr lang="sk-SK" dirty="0" smtClean="0"/>
          </a:p>
          <a:p>
            <a:r>
              <a:rPr lang="sk-SK" u="sng" dirty="0" smtClean="0"/>
              <a:t>Dg.</a:t>
            </a:r>
            <a:r>
              <a:rPr lang="sk-SK" dirty="0"/>
              <a:t> </a:t>
            </a:r>
            <a:r>
              <a:rPr lang="sk-SK" dirty="0" smtClean="0"/>
              <a:t>- 3-4x vyšší ALP a GMT, </a:t>
            </a:r>
            <a:r>
              <a:rPr lang="sk-SK" dirty="0" err="1" smtClean="0"/>
              <a:t>mírná</a:t>
            </a:r>
            <a:r>
              <a:rPr lang="sk-SK" dirty="0" smtClean="0"/>
              <a:t> </a:t>
            </a:r>
            <a:r>
              <a:rPr lang="sk-SK" dirty="0" err="1" smtClean="0"/>
              <a:t>elevace</a:t>
            </a:r>
            <a:r>
              <a:rPr lang="sk-SK" dirty="0" smtClean="0"/>
              <a:t> AST a ALT, AMA protilátky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- klinika + </a:t>
            </a:r>
            <a:r>
              <a:rPr lang="sk-SK" dirty="0" err="1" smtClean="0"/>
              <a:t>histol</a:t>
            </a:r>
            <a:r>
              <a:rPr lang="sk-SK" dirty="0" smtClean="0"/>
              <a:t>. obraz z </a:t>
            </a:r>
            <a:r>
              <a:rPr lang="sk-SK" dirty="0" err="1" smtClean="0"/>
              <a:t>biopsie</a:t>
            </a:r>
            <a:endParaRPr lang="sk-SK" dirty="0" smtClean="0"/>
          </a:p>
          <a:p>
            <a:r>
              <a:rPr lang="sk-SK" u="sng" dirty="0" err="1" smtClean="0"/>
              <a:t>Th</a:t>
            </a:r>
            <a:r>
              <a:rPr lang="sk-SK" dirty="0"/>
              <a:t> </a:t>
            </a:r>
            <a:r>
              <a:rPr lang="sk-SK" dirty="0" smtClean="0"/>
              <a:t>- </a:t>
            </a:r>
            <a:r>
              <a:rPr lang="sk-SK" dirty="0" err="1" smtClean="0"/>
              <a:t>Ursodeoxycholová</a:t>
            </a:r>
            <a:r>
              <a:rPr lang="sk-SK" dirty="0" smtClean="0"/>
              <a:t> </a:t>
            </a:r>
            <a:r>
              <a:rPr lang="sk-SK" dirty="0" err="1" smtClean="0"/>
              <a:t>kys</a:t>
            </a:r>
            <a:r>
              <a:rPr lang="sk-SK" dirty="0" smtClean="0"/>
              <a:t>., na </a:t>
            </a:r>
            <a:r>
              <a:rPr lang="sk-SK" dirty="0" err="1" smtClean="0"/>
              <a:t>pruritus</a:t>
            </a:r>
            <a:r>
              <a:rPr lang="sk-SK" dirty="0" smtClean="0"/>
              <a:t> </a:t>
            </a:r>
            <a:r>
              <a:rPr lang="sk-SK" dirty="0" err="1" smtClean="0"/>
              <a:t>cholestyramin</a:t>
            </a:r>
            <a:r>
              <a:rPr lang="sk-SK" dirty="0" smtClean="0"/>
              <a:t>, </a:t>
            </a:r>
            <a:r>
              <a:rPr lang="sk-SK" dirty="0" err="1" smtClean="0"/>
              <a:t>imunosupresiva</a:t>
            </a:r>
            <a:r>
              <a:rPr lang="sk-SK" dirty="0" smtClean="0"/>
              <a:t>,</a:t>
            </a:r>
          </a:p>
          <a:p>
            <a:pPr marL="0" indent="0">
              <a:buNone/>
            </a:pPr>
            <a:r>
              <a:rPr lang="sk-SK" dirty="0" smtClean="0"/>
              <a:t>            </a:t>
            </a:r>
            <a:r>
              <a:rPr lang="sk-SK" dirty="0" err="1" smtClean="0"/>
              <a:t>transplantace</a:t>
            </a:r>
            <a:r>
              <a:rPr lang="sk-SK" dirty="0" smtClean="0"/>
              <a:t> </a:t>
            </a:r>
            <a:r>
              <a:rPr lang="sk-SK" dirty="0" err="1" smtClean="0"/>
              <a:t>jater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449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err="1" smtClean="0"/>
              <a:t>Portální</a:t>
            </a:r>
            <a:r>
              <a:rPr lang="sk-SK" sz="6600" b="1" dirty="0" smtClean="0"/>
              <a:t> </a:t>
            </a:r>
            <a:r>
              <a:rPr lang="sk-SK" sz="6600" b="1" dirty="0" err="1" smtClean="0"/>
              <a:t>hypertenze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Zvýšení </a:t>
            </a:r>
            <a:r>
              <a:rPr lang="sk-SK" dirty="0" err="1" smtClean="0"/>
              <a:t>portosystémového</a:t>
            </a:r>
            <a:r>
              <a:rPr lang="sk-SK" dirty="0" smtClean="0"/>
              <a:t> tlakového gradientu </a:t>
            </a:r>
            <a:r>
              <a:rPr lang="sk-SK" dirty="0" smtClean="0"/>
              <a:t>nad </a:t>
            </a:r>
            <a:r>
              <a:rPr lang="sk-SK" b="1" dirty="0" smtClean="0"/>
              <a:t>5 mm Hg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- klinicky závažná nad </a:t>
            </a:r>
            <a:r>
              <a:rPr lang="sk-SK" b="1" dirty="0" smtClean="0"/>
              <a:t>10 mm Hg</a:t>
            </a:r>
          </a:p>
          <a:p>
            <a:r>
              <a:rPr lang="sk-SK" dirty="0" err="1" smtClean="0"/>
              <a:t>Komunikace</a:t>
            </a:r>
            <a:r>
              <a:rPr lang="sk-SK" dirty="0" smtClean="0"/>
              <a:t> v. mes. </a:t>
            </a:r>
            <a:r>
              <a:rPr lang="sk-SK" dirty="0" err="1" smtClean="0"/>
              <a:t>inf</a:t>
            </a:r>
            <a:r>
              <a:rPr lang="sk-SK" dirty="0" smtClean="0"/>
              <a:t>. a v. </a:t>
            </a:r>
            <a:r>
              <a:rPr lang="sk-SK" dirty="0" err="1" smtClean="0"/>
              <a:t>pudend</a:t>
            </a:r>
            <a:r>
              <a:rPr lang="sk-SK" dirty="0" smtClean="0"/>
              <a:t>. v </a:t>
            </a:r>
            <a:r>
              <a:rPr lang="sk-SK" dirty="0" err="1" smtClean="0"/>
              <a:t>distálním</a:t>
            </a:r>
            <a:r>
              <a:rPr lang="sk-SK" dirty="0" smtClean="0"/>
              <a:t> rektu</a:t>
            </a:r>
          </a:p>
          <a:p>
            <a:r>
              <a:rPr lang="sk-SK" dirty="0" err="1" smtClean="0"/>
              <a:t>Rekanalizace</a:t>
            </a:r>
            <a:r>
              <a:rPr lang="sk-SK" dirty="0" smtClean="0"/>
              <a:t> zbytku v. </a:t>
            </a:r>
            <a:r>
              <a:rPr lang="sk-SK" dirty="0" err="1" smtClean="0"/>
              <a:t>umb</a:t>
            </a:r>
            <a:r>
              <a:rPr lang="sk-SK" dirty="0" smtClean="0"/>
              <a:t>. – </a:t>
            </a:r>
            <a:r>
              <a:rPr lang="sk-SK" dirty="0" err="1" smtClean="0"/>
              <a:t>Caput</a:t>
            </a:r>
            <a:r>
              <a:rPr lang="sk-SK" dirty="0" smtClean="0"/>
              <a:t> </a:t>
            </a:r>
            <a:r>
              <a:rPr lang="sk-SK" dirty="0" err="1" smtClean="0"/>
              <a:t>medusae</a:t>
            </a:r>
            <a:endParaRPr lang="sk-SK" dirty="0" smtClean="0"/>
          </a:p>
          <a:p>
            <a:r>
              <a:rPr lang="sk-SK" b="1" u="sng" dirty="0" err="1" smtClean="0"/>
              <a:t>Komunikace</a:t>
            </a:r>
            <a:r>
              <a:rPr lang="sk-SK" b="1" u="sng" dirty="0" smtClean="0"/>
              <a:t> </a:t>
            </a:r>
            <a:r>
              <a:rPr lang="sk-SK" b="1" u="sng" dirty="0" err="1" smtClean="0"/>
              <a:t>periesofag</a:t>
            </a:r>
            <a:r>
              <a:rPr lang="sk-SK" b="1" u="sng" dirty="0" smtClean="0"/>
              <a:t>. žil s v. </a:t>
            </a:r>
            <a:r>
              <a:rPr lang="sk-SK" b="1" u="sng" dirty="0" err="1" smtClean="0"/>
              <a:t>gastrica</a:t>
            </a:r>
            <a:r>
              <a:rPr lang="sk-SK" b="1" u="sng" dirty="0" smtClean="0"/>
              <a:t> sin. – </a:t>
            </a:r>
            <a:r>
              <a:rPr lang="sk-SK" b="1" u="sng" dirty="0" err="1" smtClean="0"/>
              <a:t>jícnové</a:t>
            </a:r>
            <a:r>
              <a:rPr lang="sk-SK" b="1" u="sng" dirty="0" smtClean="0"/>
              <a:t> </a:t>
            </a:r>
            <a:r>
              <a:rPr lang="sk-SK" b="1" u="sng" dirty="0" err="1" smtClean="0"/>
              <a:t>varixy</a:t>
            </a:r>
            <a:endParaRPr lang="sk-SK" b="1" u="sng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- dilatované a vinuté </a:t>
            </a:r>
            <a:r>
              <a:rPr lang="sk-SK" dirty="0" err="1" smtClean="0"/>
              <a:t>varixy</a:t>
            </a:r>
            <a:r>
              <a:rPr lang="sk-SK" dirty="0" smtClean="0"/>
              <a:t> v </a:t>
            </a:r>
            <a:r>
              <a:rPr lang="sk-SK" dirty="0" err="1" smtClean="0"/>
              <a:t>jícnu</a:t>
            </a:r>
            <a:r>
              <a:rPr lang="sk-SK" dirty="0" smtClean="0"/>
              <a:t> a </a:t>
            </a:r>
            <a:r>
              <a:rPr lang="sk-SK" dirty="0" err="1" smtClean="0"/>
              <a:t>fundu</a:t>
            </a:r>
            <a:r>
              <a:rPr lang="sk-SK" dirty="0" smtClean="0"/>
              <a:t> (nad 10 mm Hg)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- významné </a:t>
            </a:r>
            <a:r>
              <a:rPr lang="sk-SK" dirty="0" err="1" smtClean="0"/>
              <a:t>krvácení</a:t>
            </a:r>
            <a:r>
              <a:rPr lang="sk-SK" dirty="0" smtClean="0"/>
              <a:t> (nad 12 mm Hg)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71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err="1" smtClean="0"/>
              <a:t>Sekundární</a:t>
            </a:r>
            <a:r>
              <a:rPr lang="sk-SK" sz="6600" b="1" dirty="0" smtClean="0"/>
              <a:t> </a:t>
            </a:r>
            <a:r>
              <a:rPr lang="sk-SK" sz="6600" b="1" dirty="0" err="1" smtClean="0"/>
              <a:t>biliární</a:t>
            </a:r>
            <a:r>
              <a:rPr lang="sk-SK" sz="6600" b="1" dirty="0" smtClean="0"/>
              <a:t> cirhóza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D</a:t>
            </a:r>
            <a:r>
              <a:rPr lang="sk-SK" dirty="0" err="1"/>
              <a:t>ů</a:t>
            </a:r>
            <a:r>
              <a:rPr lang="sk-SK" dirty="0" err="1" smtClean="0"/>
              <a:t>vodem</a:t>
            </a:r>
            <a:r>
              <a:rPr lang="sk-SK" dirty="0" smtClean="0"/>
              <a:t> je </a:t>
            </a:r>
            <a:r>
              <a:rPr lang="sk-SK" dirty="0" err="1" smtClean="0"/>
              <a:t>dlouhodobá</a:t>
            </a:r>
            <a:r>
              <a:rPr lang="sk-SK" dirty="0" smtClean="0"/>
              <a:t> </a:t>
            </a:r>
            <a:r>
              <a:rPr lang="sk-SK" dirty="0" err="1" smtClean="0"/>
              <a:t>obstrukce</a:t>
            </a:r>
            <a:r>
              <a:rPr lang="sk-SK" dirty="0" smtClean="0"/>
              <a:t> vývodných </a:t>
            </a:r>
            <a:r>
              <a:rPr lang="sk-SK" dirty="0" err="1" smtClean="0"/>
              <a:t>žlučových</a:t>
            </a:r>
            <a:r>
              <a:rPr lang="sk-SK" dirty="0" smtClean="0"/>
              <a:t> </a:t>
            </a:r>
            <a:r>
              <a:rPr lang="sk-SK" dirty="0" err="1" smtClean="0"/>
              <a:t>cest</a:t>
            </a:r>
            <a:r>
              <a:rPr lang="sk-SK" dirty="0" smtClean="0"/>
              <a:t> </a:t>
            </a:r>
            <a:r>
              <a:rPr lang="sk-SK" dirty="0" err="1" smtClean="0"/>
              <a:t>komlikovaná</a:t>
            </a:r>
            <a:r>
              <a:rPr lang="sk-SK" dirty="0" smtClean="0"/>
              <a:t> opak. </a:t>
            </a:r>
            <a:r>
              <a:rPr lang="sk-SK" dirty="0" err="1"/>
              <a:t>b</a:t>
            </a:r>
            <a:r>
              <a:rPr lang="sk-SK" dirty="0" err="1" smtClean="0"/>
              <a:t>akt</a:t>
            </a:r>
            <a:r>
              <a:rPr lang="sk-SK" dirty="0" smtClean="0"/>
              <a:t>. </a:t>
            </a:r>
            <a:r>
              <a:rPr lang="sk-SK" dirty="0" err="1"/>
              <a:t>i</a:t>
            </a:r>
            <a:r>
              <a:rPr lang="sk-SK" dirty="0" err="1" smtClean="0"/>
              <a:t>nfekcí</a:t>
            </a:r>
            <a:r>
              <a:rPr lang="sk-SK" dirty="0" smtClean="0"/>
              <a:t> a </a:t>
            </a:r>
            <a:r>
              <a:rPr lang="sk-SK" dirty="0" err="1" smtClean="0"/>
              <a:t>purulentní</a:t>
            </a:r>
            <a:r>
              <a:rPr lang="sk-SK" dirty="0" smtClean="0"/>
              <a:t> </a:t>
            </a:r>
            <a:r>
              <a:rPr lang="sk-SK" dirty="0" err="1" smtClean="0"/>
              <a:t>cholangitídou</a:t>
            </a:r>
            <a:endParaRPr lang="sk-SK" dirty="0" smtClean="0"/>
          </a:p>
          <a:p>
            <a:r>
              <a:rPr lang="sk-SK" u="sng" dirty="0" err="1" smtClean="0"/>
              <a:t>Etio</a:t>
            </a:r>
            <a:r>
              <a:rPr lang="sk-SK" dirty="0"/>
              <a:t> </a:t>
            </a:r>
            <a:r>
              <a:rPr lang="sk-SK" dirty="0" smtClean="0"/>
              <a:t>- </a:t>
            </a:r>
            <a:r>
              <a:rPr lang="sk-SK" dirty="0" err="1" smtClean="0"/>
              <a:t>choledocholitiáza</a:t>
            </a:r>
            <a:r>
              <a:rPr lang="sk-SK" dirty="0" smtClean="0"/>
              <a:t>, </a:t>
            </a:r>
            <a:r>
              <a:rPr lang="sk-SK" dirty="0" err="1" smtClean="0"/>
              <a:t>iatrogenní</a:t>
            </a:r>
            <a:r>
              <a:rPr lang="sk-SK" dirty="0" smtClean="0"/>
              <a:t> </a:t>
            </a:r>
            <a:r>
              <a:rPr lang="sk-SK" dirty="0" err="1" smtClean="0"/>
              <a:t>striktury</a:t>
            </a:r>
            <a:r>
              <a:rPr lang="sk-SK" dirty="0" smtClean="0"/>
              <a:t>, chronická </a:t>
            </a:r>
            <a:r>
              <a:rPr lang="sk-SK" dirty="0" err="1" smtClean="0"/>
              <a:t>pankreatitída</a:t>
            </a:r>
            <a:r>
              <a:rPr lang="sk-SK" dirty="0" smtClean="0"/>
              <a:t>,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</a:t>
            </a:r>
            <a:r>
              <a:rPr lang="sk-SK" dirty="0" err="1" smtClean="0"/>
              <a:t>biliární</a:t>
            </a:r>
            <a:r>
              <a:rPr lang="sk-SK" dirty="0" smtClean="0"/>
              <a:t> </a:t>
            </a:r>
            <a:r>
              <a:rPr lang="sk-SK" dirty="0" err="1" smtClean="0"/>
              <a:t>karcinom</a:t>
            </a:r>
            <a:r>
              <a:rPr lang="sk-SK" dirty="0" smtClean="0"/>
              <a:t>, </a:t>
            </a:r>
            <a:r>
              <a:rPr lang="sk-SK" dirty="0" err="1" smtClean="0"/>
              <a:t>karcinom</a:t>
            </a:r>
            <a:r>
              <a:rPr lang="sk-SK" dirty="0" smtClean="0"/>
              <a:t> hlavy </a:t>
            </a:r>
            <a:r>
              <a:rPr lang="sk-SK" dirty="0" err="1" smtClean="0"/>
              <a:t>pankreatu</a:t>
            </a:r>
            <a:r>
              <a:rPr lang="sk-SK" dirty="0" smtClean="0"/>
              <a:t>, cystická </a:t>
            </a:r>
            <a:r>
              <a:rPr lang="sk-SK" dirty="0" err="1" smtClean="0"/>
              <a:t>fibróza</a:t>
            </a:r>
            <a:endParaRPr lang="sk-SK" dirty="0" smtClean="0"/>
          </a:p>
          <a:p>
            <a:r>
              <a:rPr lang="sk-SK" u="sng" dirty="0" smtClean="0"/>
              <a:t>Klin. obraz</a:t>
            </a:r>
            <a:r>
              <a:rPr lang="sk-SK" dirty="0"/>
              <a:t> </a:t>
            </a:r>
            <a:r>
              <a:rPr lang="sk-SK" dirty="0" smtClean="0"/>
              <a:t>- </a:t>
            </a:r>
            <a:r>
              <a:rPr lang="sk-SK" dirty="0" err="1" smtClean="0"/>
              <a:t>symtomy</a:t>
            </a:r>
            <a:r>
              <a:rPr lang="sk-SK" dirty="0" smtClean="0"/>
              <a:t> </a:t>
            </a:r>
            <a:r>
              <a:rPr lang="sk-SK" dirty="0" err="1" smtClean="0"/>
              <a:t>prim</a:t>
            </a:r>
            <a:r>
              <a:rPr lang="sk-SK" dirty="0" smtClean="0"/>
              <a:t>. </a:t>
            </a:r>
            <a:r>
              <a:rPr lang="sk-SK" dirty="0" err="1"/>
              <a:t>o</a:t>
            </a:r>
            <a:r>
              <a:rPr lang="sk-SK" dirty="0" err="1" smtClean="0"/>
              <a:t>nemocnění</a:t>
            </a:r>
            <a:r>
              <a:rPr lang="sk-SK" dirty="0" smtClean="0"/>
              <a:t>, </a:t>
            </a:r>
            <a:r>
              <a:rPr lang="sk-SK" dirty="0" err="1" smtClean="0"/>
              <a:t>příznaky</a:t>
            </a:r>
            <a:r>
              <a:rPr lang="sk-SK" dirty="0" smtClean="0"/>
              <a:t> cirhózy, </a:t>
            </a:r>
            <a:r>
              <a:rPr lang="sk-SK" dirty="0" err="1" smtClean="0"/>
              <a:t>pruritus</a:t>
            </a:r>
            <a:endParaRPr lang="sk-SK" dirty="0" smtClean="0"/>
          </a:p>
          <a:p>
            <a:r>
              <a:rPr lang="sk-SK" u="sng" dirty="0" err="1" smtClean="0"/>
              <a:t>Th</a:t>
            </a:r>
            <a:r>
              <a:rPr lang="sk-SK" dirty="0" smtClean="0"/>
              <a:t>. - </a:t>
            </a:r>
            <a:r>
              <a:rPr lang="sk-SK" dirty="0" err="1" smtClean="0"/>
              <a:t>řešení</a:t>
            </a:r>
            <a:r>
              <a:rPr lang="sk-SK" dirty="0" smtClean="0"/>
              <a:t> </a:t>
            </a:r>
            <a:r>
              <a:rPr lang="sk-SK" dirty="0" err="1" smtClean="0"/>
              <a:t>vyvolávající</a:t>
            </a:r>
            <a:r>
              <a:rPr lang="sk-SK" dirty="0" smtClean="0"/>
              <a:t> </a:t>
            </a:r>
            <a:r>
              <a:rPr lang="sk-SK" dirty="0" err="1" smtClean="0"/>
              <a:t>přičiny</a:t>
            </a:r>
            <a:r>
              <a:rPr lang="sk-SK" dirty="0" smtClean="0"/>
              <a:t>, </a:t>
            </a:r>
            <a:r>
              <a:rPr lang="sk-SK" dirty="0" err="1" smtClean="0"/>
              <a:t>biliární</a:t>
            </a:r>
            <a:r>
              <a:rPr lang="sk-SK" dirty="0" smtClean="0"/>
              <a:t> </a:t>
            </a:r>
            <a:r>
              <a:rPr lang="sk-SK" dirty="0" err="1" smtClean="0"/>
              <a:t>dekomprese</a:t>
            </a:r>
            <a:r>
              <a:rPr lang="sk-SK" dirty="0" smtClean="0"/>
              <a:t>, u </a:t>
            </a:r>
            <a:r>
              <a:rPr lang="sk-SK" dirty="0" err="1" smtClean="0"/>
              <a:t>pruritu</a:t>
            </a:r>
            <a:r>
              <a:rPr lang="sk-SK" dirty="0" smtClean="0"/>
              <a:t> </a:t>
            </a:r>
            <a:r>
              <a:rPr lang="sk-SK" dirty="0" err="1" smtClean="0"/>
              <a:t>cholestyramin</a:t>
            </a:r>
            <a:r>
              <a:rPr lang="sk-SK" dirty="0" smtClean="0"/>
              <a:t>, </a:t>
            </a:r>
            <a:r>
              <a:rPr lang="sk-SK" dirty="0" err="1" smtClean="0"/>
              <a:t>suplemetace</a:t>
            </a:r>
            <a:r>
              <a:rPr lang="sk-SK" dirty="0" smtClean="0"/>
              <a:t> </a:t>
            </a:r>
            <a:r>
              <a:rPr lang="sk-SK" dirty="0" err="1" smtClean="0"/>
              <a:t>vit</a:t>
            </a:r>
            <a:r>
              <a:rPr lang="sk-SK" dirty="0" smtClean="0"/>
              <a:t>. rozpustných v </a:t>
            </a:r>
            <a:r>
              <a:rPr lang="sk-SK" dirty="0" err="1" smtClean="0"/>
              <a:t>tucích</a:t>
            </a:r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818412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sk-SK" sz="6600" b="1" dirty="0" err="1" smtClean="0"/>
              <a:t>Primární</a:t>
            </a:r>
            <a:r>
              <a:rPr lang="sk-SK" sz="6600" b="1" dirty="0" smtClean="0"/>
              <a:t> </a:t>
            </a:r>
            <a:r>
              <a:rPr lang="sk-SK" sz="6600" b="1" dirty="0" err="1" smtClean="0"/>
              <a:t>sklerozující</a:t>
            </a:r>
            <a:r>
              <a:rPr lang="sk-SK" sz="6600" b="1" dirty="0" smtClean="0"/>
              <a:t> </a:t>
            </a:r>
            <a:r>
              <a:rPr lang="sk-SK" sz="6600" b="1" dirty="0" err="1" smtClean="0"/>
              <a:t>cholangoitída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Autoimunitní</a:t>
            </a:r>
            <a:r>
              <a:rPr lang="sk-SK" dirty="0" smtClean="0"/>
              <a:t> </a:t>
            </a:r>
            <a:r>
              <a:rPr lang="sk-SK" dirty="0" err="1" smtClean="0"/>
              <a:t>zánětlivé</a:t>
            </a:r>
            <a:r>
              <a:rPr lang="sk-SK" dirty="0" smtClean="0"/>
              <a:t> </a:t>
            </a:r>
            <a:r>
              <a:rPr lang="sk-SK" dirty="0" err="1" smtClean="0"/>
              <a:t>postižení</a:t>
            </a:r>
            <a:r>
              <a:rPr lang="sk-SK" dirty="0" smtClean="0"/>
              <a:t> </a:t>
            </a:r>
            <a:r>
              <a:rPr lang="sk-SK" dirty="0" err="1" smtClean="0"/>
              <a:t>intra</a:t>
            </a:r>
            <a:r>
              <a:rPr lang="sk-SK" dirty="0" smtClean="0"/>
              <a:t>- i </a:t>
            </a:r>
            <a:r>
              <a:rPr lang="sk-SK" dirty="0" err="1" smtClean="0"/>
              <a:t>extrahepat</a:t>
            </a:r>
            <a:r>
              <a:rPr lang="sk-SK" dirty="0" smtClean="0"/>
              <a:t>. </a:t>
            </a:r>
            <a:r>
              <a:rPr lang="sk-SK" dirty="0" err="1" smtClean="0"/>
              <a:t>žlučovod</a:t>
            </a:r>
            <a:r>
              <a:rPr lang="sk-SK" dirty="0" err="1"/>
              <a:t>ů</a:t>
            </a:r>
            <a:r>
              <a:rPr lang="sk-SK" dirty="0" smtClean="0"/>
              <a:t>, </a:t>
            </a:r>
            <a:r>
              <a:rPr lang="sk-SK" dirty="0" err="1" smtClean="0"/>
              <a:t>které</a:t>
            </a:r>
            <a:r>
              <a:rPr lang="sk-SK" dirty="0" smtClean="0"/>
              <a:t> vede </a:t>
            </a:r>
            <a:r>
              <a:rPr lang="sk-SK" dirty="0" err="1" smtClean="0"/>
              <a:t>ke</a:t>
            </a:r>
            <a:r>
              <a:rPr lang="sk-SK" dirty="0" smtClean="0"/>
              <a:t> </a:t>
            </a:r>
            <a:r>
              <a:rPr lang="sk-SK" dirty="0" err="1" smtClean="0"/>
              <a:t>chron</a:t>
            </a:r>
            <a:r>
              <a:rPr lang="sk-SK" dirty="0" smtClean="0"/>
              <a:t>. </a:t>
            </a:r>
            <a:r>
              <a:rPr lang="sk-SK" dirty="0" err="1"/>
              <a:t>c</a:t>
            </a:r>
            <a:r>
              <a:rPr lang="sk-SK" dirty="0" err="1" smtClean="0"/>
              <a:t>holestáze</a:t>
            </a:r>
            <a:r>
              <a:rPr lang="sk-SK" dirty="0" smtClean="0"/>
              <a:t> a vzniku sek. </a:t>
            </a:r>
            <a:r>
              <a:rPr lang="sk-SK" dirty="0" err="1"/>
              <a:t>b</a:t>
            </a:r>
            <a:r>
              <a:rPr lang="sk-SK" dirty="0" err="1" smtClean="0"/>
              <a:t>iliární</a:t>
            </a:r>
            <a:r>
              <a:rPr lang="sk-SK" dirty="0" smtClean="0"/>
              <a:t> </a:t>
            </a:r>
            <a:r>
              <a:rPr lang="sk-SK" dirty="0" err="1" smtClean="0"/>
              <a:t>cirhozy</a:t>
            </a:r>
            <a:endParaRPr lang="sk-SK" dirty="0" smtClean="0"/>
          </a:p>
          <a:p>
            <a:r>
              <a:rPr lang="sk-SK" dirty="0" smtClean="0"/>
              <a:t>Až v 80% </a:t>
            </a:r>
            <a:r>
              <a:rPr lang="sk-SK" dirty="0" err="1" smtClean="0"/>
              <a:t>asoc</a:t>
            </a:r>
            <a:r>
              <a:rPr lang="sk-SK" dirty="0" smtClean="0"/>
              <a:t>. s IBD (hl. </a:t>
            </a:r>
            <a:r>
              <a:rPr lang="sk-SK" dirty="0" err="1" smtClean="0"/>
              <a:t>ulcerózní</a:t>
            </a:r>
            <a:r>
              <a:rPr lang="sk-SK" dirty="0" smtClean="0"/>
              <a:t> </a:t>
            </a:r>
            <a:r>
              <a:rPr lang="sk-SK" dirty="0" err="1" smtClean="0"/>
              <a:t>kolitída</a:t>
            </a:r>
            <a:r>
              <a:rPr lang="sk-SK" dirty="0" smtClean="0"/>
              <a:t>)</a:t>
            </a:r>
          </a:p>
          <a:p>
            <a:r>
              <a:rPr lang="sk-SK" u="sng" dirty="0" smtClean="0"/>
              <a:t>KO</a:t>
            </a:r>
            <a:r>
              <a:rPr lang="sk-SK" dirty="0" smtClean="0"/>
              <a:t> – únava, </a:t>
            </a:r>
            <a:r>
              <a:rPr lang="sk-SK" dirty="0" err="1" smtClean="0"/>
              <a:t>svědení</a:t>
            </a:r>
            <a:r>
              <a:rPr lang="sk-SK" dirty="0" smtClean="0"/>
              <a:t>, </a:t>
            </a:r>
            <a:r>
              <a:rPr lang="sk-SK" dirty="0" err="1" smtClean="0"/>
              <a:t>bolest</a:t>
            </a:r>
            <a:r>
              <a:rPr lang="sk-SK" dirty="0" smtClean="0"/>
              <a:t> v </a:t>
            </a:r>
            <a:r>
              <a:rPr lang="sk-SK" dirty="0" err="1" smtClean="0"/>
              <a:t>pravém</a:t>
            </a:r>
            <a:r>
              <a:rPr lang="sk-SK" dirty="0" smtClean="0"/>
              <a:t> hypochondriu, </a:t>
            </a:r>
            <a:r>
              <a:rPr lang="sk-SK" dirty="0" err="1" smtClean="0"/>
              <a:t>ikterus</a:t>
            </a:r>
            <a:r>
              <a:rPr lang="sk-SK" dirty="0" smtClean="0"/>
              <a:t>, </a:t>
            </a:r>
            <a:r>
              <a:rPr lang="sk-SK" dirty="0" err="1" smtClean="0"/>
              <a:t>febrilie</a:t>
            </a:r>
            <a:r>
              <a:rPr lang="sk-SK" dirty="0" smtClean="0"/>
              <a:t>, </a:t>
            </a:r>
            <a:r>
              <a:rPr lang="sk-SK" dirty="0" err="1" smtClean="0"/>
              <a:t>nechutenství</a:t>
            </a:r>
            <a:r>
              <a:rPr lang="sk-SK" dirty="0" smtClean="0"/>
              <a:t>. V pokroč. </a:t>
            </a:r>
            <a:r>
              <a:rPr lang="sk-SK" dirty="0" err="1" smtClean="0"/>
              <a:t>stádiích</a:t>
            </a:r>
            <a:r>
              <a:rPr lang="sk-SK" dirty="0" smtClean="0"/>
              <a:t> obraz </a:t>
            </a:r>
            <a:r>
              <a:rPr lang="sk-SK" dirty="0" err="1" smtClean="0"/>
              <a:t>jaterní</a:t>
            </a:r>
            <a:r>
              <a:rPr lang="sk-SK" dirty="0" smtClean="0"/>
              <a:t> cirhózy</a:t>
            </a:r>
          </a:p>
          <a:p>
            <a:r>
              <a:rPr lang="sk-SK" u="sng" dirty="0" smtClean="0"/>
              <a:t>Dg</a:t>
            </a:r>
            <a:r>
              <a:rPr lang="sk-SK" dirty="0" smtClean="0"/>
              <a:t>. – </a:t>
            </a:r>
            <a:r>
              <a:rPr lang="sk-SK" dirty="0" err="1" smtClean="0"/>
              <a:t>anaméza</a:t>
            </a:r>
            <a:r>
              <a:rPr lang="sk-SK" dirty="0" smtClean="0"/>
              <a:t> IBD, </a:t>
            </a:r>
            <a:r>
              <a:rPr lang="sk-SK" dirty="0" err="1" smtClean="0"/>
              <a:t>elevace</a:t>
            </a:r>
            <a:r>
              <a:rPr lang="sk-SK" dirty="0" smtClean="0"/>
              <a:t> </a:t>
            </a:r>
            <a:r>
              <a:rPr lang="sk-SK" dirty="0" err="1" smtClean="0"/>
              <a:t>obstrukč</a:t>
            </a:r>
            <a:r>
              <a:rPr lang="sk-SK" dirty="0" smtClean="0"/>
              <a:t>. </a:t>
            </a:r>
            <a:r>
              <a:rPr lang="sk-SK" dirty="0" err="1"/>
              <a:t>e</a:t>
            </a:r>
            <a:r>
              <a:rPr lang="sk-SK" dirty="0" err="1" smtClean="0"/>
              <a:t>nzymu</a:t>
            </a:r>
            <a:r>
              <a:rPr lang="sk-SK" dirty="0" smtClean="0"/>
              <a:t>, </a:t>
            </a:r>
            <a:r>
              <a:rPr lang="sk-SK" dirty="0" err="1" smtClean="0"/>
              <a:t>bilirubinu</a:t>
            </a:r>
            <a:r>
              <a:rPr lang="sk-SK" dirty="0" smtClean="0"/>
              <a:t>, MRCP, ERCP</a:t>
            </a:r>
          </a:p>
          <a:p>
            <a:r>
              <a:rPr lang="sk-SK" u="sng" dirty="0" err="1" smtClean="0"/>
              <a:t>Th</a:t>
            </a:r>
            <a:r>
              <a:rPr lang="sk-SK" dirty="0" smtClean="0"/>
              <a:t>. – drény, </a:t>
            </a:r>
            <a:r>
              <a:rPr lang="sk-SK" dirty="0" err="1" smtClean="0"/>
              <a:t>stenty</a:t>
            </a:r>
            <a:r>
              <a:rPr lang="sk-SK" dirty="0" smtClean="0"/>
              <a:t>, </a:t>
            </a:r>
            <a:r>
              <a:rPr lang="sk-SK" dirty="0" err="1" smtClean="0"/>
              <a:t>ursodeochycholová</a:t>
            </a:r>
            <a:r>
              <a:rPr lang="sk-SK" dirty="0" smtClean="0"/>
              <a:t> </a:t>
            </a:r>
            <a:r>
              <a:rPr lang="sk-SK" dirty="0" err="1" smtClean="0"/>
              <a:t>kys</a:t>
            </a:r>
            <a:r>
              <a:rPr lang="sk-SK" dirty="0" smtClean="0"/>
              <a:t>., </a:t>
            </a:r>
            <a:r>
              <a:rPr lang="sk-SK" dirty="0" err="1" smtClean="0"/>
              <a:t>hepatoprotektiva</a:t>
            </a:r>
            <a:r>
              <a:rPr lang="sk-SK" dirty="0" smtClean="0"/>
              <a:t>, </a:t>
            </a:r>
            <a:r>
              <a:rPr lang="sk-SK" dirty="0" err="1" smtClean="0"/>
              <a:t>supl</a:t>
            </a:r>
            <a:r>
              <a:rPr lang="sk-SK" dirty="0" smtClean="0"/>
              <a:t>. </a:t>
            </a:r>
            <a:r>
              <a:rPr lang="sk-SK" dirty="0" err="1"/>
              <a:t>v</a:t>
            </a:r>
            <a:r>
              <a:rPr lang="sk-SK" dirty="0" err="1" smtClean="0"/>
              <a:t>it</a:t>
            </a:r>
            <a:r>
              <a:rPr lang="sk-SK" dirty="0" smtClean="0"/>
              <a:t>.( A,D,E,K), terapie </a:t>
            </a:r>
            <a:r>
              <a:rPr lang="sk-SK" dirty="0" err="1" smtClean="0"/>
              <a:t>pruritu</a:t>
            </a:r>
            <a:r>
              <a:rPr lang="sk-SK" dirty="0" smtClean="0"/>
              <a:t>, </a:t>
            </a:r>
            <a:r>
              <a:rPr lang="sk-SK" dirty="0" err="1" smtClean="0"/>
              <a:t>při</a:t>
            </a:r>
            <a:r>
              <a:rPr lang="sk-SK" dirty="0" smtClean="0"/>
              <a:t> </a:t>
            </a:r>
            <a:r>
              <a:rPr lang="sk-SK" dirty="0" err="1" smtClean="0"/>
              <a:t>cholangitídě</a:t>
            </a:r>
            <a:r>
              <a:rPr lang="sk-SK" dirty="0" smtClean="0"/>
              <a:t> ATB – </a:t>
            </a:r>
            <a:r>
              <a:rPr lang="sk-SK" dirty="0" err="1" smtClean="0"/>
              <a:t>cefalosporiny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- </a:t>
            </a:r>
            <a:r>
              <a:rPr lang="sk-SK" dirty="0" err="1" smtClean="0"/>
              <a:t>jaterní</a:t>
            </a:r>
            <a:r>
              <a:rPr lang="sk-SK" dirty="0" smtClean="0"/>
              <a:t> </a:t>
            </a:r>
            <a:r>
              <a:rPr lang="sk-SK" dirty="0" err="1" smtClean="0"/>
              <a:t>transplantace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479719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6600" b="1" dirty="0" smtClean="0"/>
              <a:t>Nealkoholická </a:t>
            </a:r>
            <a:r>
              <a:rPr lang="sk-SK" sz="6600" b="1" dirty="0" err="1" smtClean="0"/>
              <a:t>steatohepatitída</a:t>
            </a:r>
            <a:r>
              <a:rPr lang="sk-SK" sz="6600" b="1" dirty="0" smtClean="0"/>
              <a:t> 				(NASH)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2107473"/>
            <a:ext cx="10515600" cy="4069489"/>
          </a:xfrm>
        </p:spPr>
        <p:txBody>
          <a:bodyPr/>
          <a:lstStyle/>
          <a:p>
            <a:r>
              <a:rPr lang="sk-SK" dirty="0" smtClean="0"/>
              <a:t>Progrese nealkoholické </a:t>
            </a:r>
            <a:r>
              <a:rPr lang="sk-SK" dirty="0" err="1" smtClean="0"/>
              <a:t>steatózy</a:t>
            </a:r>
            <a:r>
              <a:rPr lang="sk-SK" dirty="0" smtClean="0"/>
              <a:t>  s </a:t>
            </a:r>
            <a:r>
              <a:rPr lang="sk-SK" dirty="0" err="1" smtClean="0"/>
              <a:t>přítomností</a:t>
            </a:r>
            <a:r>
              <a:rPr lang="sk-SK" dirty="0" smtClean="0"/>
              <a:t> </a:t>
            </a:r>
            <a:r>
              <a:rPr lang="sk-SK" dirty="0" err="1" smtClean="0"/>
              <a:t>zánětu</a:t>
            </a:r>
            <a:r>
              <a:rPr lang="sk-SK" dirty="0" smtClean="0"/>
              <a:t> a </a:t>
            </a:r>
            <a:r>
              <a:rPr lang="sk-SK" dirty="0" err="1" smtClean="0"/>
              <a:t>fibrózy</a:t>
            </a:r>
            <a:endParaRPr lang="sk-SK" dirty="0" smtClean="0"/>
          </a:p>
          <a:p>
            <a:r>
              <a:rPr lang="sk-SK" dirty="0" err="1" smtClean="0"/>
              <a:t>Nealkohol</a:t>
            </a:r>
            <a:r>
              <a:rPr lang="sk-SK" dirty="0" smtClean="0"/>
              <a:t>. </a:t>
            </a:r>
            <a:r>
              <a:rPr lang="sk-SK" dirty="0" err="1" smtClean="0"/>
              <a:t>steatóza</a:t>
            </a:r>
            <a:r>
              <a:rPr lang="sk-SK" dirty="0" smtClean="0"/>
              <a:t> – </a:t>
            </a:r>
            <a:r>
              <a:rPr lang="sk-SK" dirty="0" err="1" smtClean="0"/>
              <a:t>akumulace</a:t>
            </a:r>
            <a:r>
              <a:rPr lang="sk-SK" dirty="0" smtClean="0"/>
              <a:t> </a:t>
            </a:r>
            <a:r>
              <a:rPr lang="sk-SK" dirty="0" err="1" smtClean="0"/>
              <a:t>tuků</a:t>
            </a:r>
            <a:r>
              <a:rPr lang="sk-SK" dirty="0" smtClean="0"/>
              <a:t> v </a:t>
            </a:r>
            <a:r>
              <a:rPr lang="sk-SK" dirty="0" err="1" smtClean="0"/>
              <a:t>hepatocytech</a:t>
            </a:r>
            <a:r>
              <a:rPr lang="sk-SK" dirty="0" smtClean="0"/>
              <a:t> bez významné </a:t>
            </a:r>
            <a:r>
              <a:rPr lang="sk-SK" dirty="0" err="1" smtClean="0"/>
              <a:t>komzumace</a:t>
            </a:r>
            <a:r>
              <a:rPr lang="sk-SK" dirty="0" smtClean="0"/>
              <a:t> alkoholu (do 20g etanolu/</a:t>
            </a:r>
            <a:r>
              <a:rPr lang="sk-SK" dirty="0" err="1" smtClean="0"/>
              <a:t>den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Těsná</a:t>
            </a:r>
            <a:r>
              <a:rPr lang="sk-SK" dirty="0" smtClean="0"/>
              <a:t> </a:t>
            </a:r>
            <a:r>
              <a:rPr lang="sk-SK" dirty="0" err="1" smtClean="0"/>
              <a:t>souvislost</a:t>
            </a:r>
            <a:r>
              <a:rPr lang="sk-SK" dirty="0" smtClean="0"/>
              <a:t> s obezitou a metabolickým </a:t>
            </a:r>
            <a:r>
              <a:rPr lang="sk-SK" dirty="0" err="1" smtClean="0"/>
              <a:t>syndromem</a:t>
            </a:r>
            <a:endParaRPr lang="sk-SK" dirty="0" smtClean="0"/>
          </a:p>
          <a:p>
            <a:r>
              <a:rPr lang="sk-SK" u="sng" dirty="0" smtClean="0"/>
              <a:t>KO</a:t>
            </a:r>
            <a:r>
              <a:rPr lang="sk-SK" dirty="0" smtClean="0"/>
              <a:t> – v </a:t>
            </a:r>
            <a:r>
              <a:rPr lang="sk-SK" dirty="0" err="1" smtClean="0"/>
              <a:t>popředí</a:t>
            </a:r>
            <a:r>
              <a:rPr lang="sk-SK" dirty="0" smtClean="0"/>
              <a:t> </a:t>
            </a:r>
            <a:r>
              <a:rPr lang="sk-SK" dirty="0" err="1" smtClean="0"/>
              <a:t>symptomatologie</a:t>
            </a:r>
            <a:r>
              <a:rPr lang="sk-SK" dirty="0" smtClean="0"/>
              <a:t> </a:t>
            </a:r>
            <a:r>
              <a:rPr lang="sk-SK" dirty="0" err="1" smtClean="0"/>
              <a:t>metabol</a:t>
            </a:r>
            <a:r>
              <a:rPr lang="sk-SK" dirty="0" smtClean="0"/>
              <a:t>. </a:t>
            </a:r>
            <a:r>
              <a:rPr lang="sk-SK" dirty="0" err="1" smtClean="0"/>
              <a:t>syndromu</a:t>
            </a:r>
            <a:r>
              <a:rPr lang="sk-SK" dirty="0" smtClean="0"/>
              <a:t>, </a:t>
            </a:r>
            <a:r>
              <a:rPr lang="sk-SK" dirty="0" err="1" smtClean="0"/>
              <a:t>symtomy</a:t>
            </a:r>
            <a:r>
              <a:rPr lang="sk-SK" dirty="0" smtClean="0"/>
              <a:t> cirhózy a </a:t>
            </a:r>
            <a:r>
              <a:rPr lang="sk-SK" dirty="0" err="1" smtClean="0"/>
              <a:t>portální</a:t>
            </a:r>
            <a:r>
              <a:rPr lang="sk-SK" dirty="0" smtClean="0"/>
              <a:t> </a:t>
            </a:r>
            <a:r>
              <a:rPr lang="sk-SK" dirty="0" err="1" smtClean="0"/>
              <a:t>hypertenze</a:t>
            </a:r>
            <a:endParaRPr lang="sk-SK" dirty="0" smtClean="0"/>
          </a:p>
          <a:p>
            <a:r>
              <a:rPr lang="sk-SK" u="sng" dirty="0" smtClean="0"/>
              <a:t>Dg.</a:t>
            </a:r>
            <a:r>
              <a:rPr lang="sk-SK" dirty="0" smtClean="0"/>
              <a:t> – USG, </a:t>
            </a:r>
            <a:r>
              <a:rPr lang="sk-SK" dirty="0" err="1" smtClean="0"/>
              <a:t>elevace</a:t>
            </a:r>
            <a:r>
              <a:rPr lang="sk-SK" dirty="0" smtClean="0"/>
              <a:t> ALT, AST, </a:t>
            </a:r>
            <a:r>
              <a:rPr lang="sk-SK" dirty="0" err="1" smtClean="0"/>
              <a:t>biopsie</a:t>
            </a:r>
            <a:r>
              <a:rPr lang="sk-SK" dirty="0" smtClean="0"/>
              <a:t>, UZ </a:t>
            </a:r>
            <a:r>
              <a:rPr lang="sk-SK" dirty="0" err="1" smtClean="0"/>
              <a:t>elastografie</a:t>
            </a:r>
            <a:r>
              <a:rPr lang="sk-SK" dirty="0" smtClean="0"/>
              <a:t> </a:t>
            </a:r>
            <a:r>
              <a:rPr lang="sk-SK" dirty="0" err="1" smtClean="0"/>
              <a:t>jater</a:t>
            </a:r>
            <a:endParaRPr lang="sk-SK" dirty="0" smtClean="0"/>
          </a:p>
          <a:p>
            <a:r>
              <a:rPr lang="sk-SK" u="sng" dirty="0" err="1" smtClean="0"/>
              <a:t>Th</a:t>
            </a:r>
            <a:r>
              <a:rPr lang="sk-SK" u="sng" dirty="0" smtClean="0"/>
              <a:t>.</a:t>
            </a:r>
            <a:r>
              <a:rPr lang="sk-SK" dirty="0" smtClean="0"/>
              <a:t> – úprava životosprávy, </a:t>
            </a:r>
            <a:r>
              <a:rPr lang="sk-SK" dirty="0" err="1" smtClean="0"/>
              <a:t>redukce</a:t>
            </a:r>
            <a:r>
              <a:rPr lang="sk-SK" dirty="0" smtClean="0"/>
              <a:t> hmotnosti, </a:t>
            </a:r>
            <a:r>
              <a:rPr lang="sk-SK" dirty="0" err="1" smtClean="0"/>
              <a:t>metformin</a:t>
            </a:r>
            <a:r>
              <a:rPr lang="sk-SK" dirty="0" smtClean="0"/>
              <a:t>, </a:t>
            </a:r>
            <a:r>
              <a:rPr lang="sk-SK" dirty="0" err="1" smtClean="0"/>
              <a:t>statiny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43858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79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3" y="667386"/>
            <a:ext cx="7628891" cy="575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20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60" y="159214"/>
            <a:ext cx="6200680" cy="659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7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err="1" smtClean="0"/>
              <a:t>Etiopatogeneze</a:t>
            </a:r>
            <a:r>
              <a:rPr lang="sk-SK" sz="6600" b="1" dirty="0" smtClean="0"/>
              <a:t> PH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u="sng" dirty="0" err="1" smtClean="0"/>
              <a:t>Prehepatální</a:t>
            </a:r>
            <a:r>
              <a:rPr lang="sk-SK" dirty="0" smtClean="0"/>
              <a:t> – trombóza v. </a:t>
            </a:r>
            <a:r>
              <a:rPr lang="sk-SK" dirty="0" err="1" smtClean="0"/>
              <a:t>lienalis</a:t>
            </a:r>
            <a:r>
              <a:rPr lang="sk-SK" dirty="0" smtClean="0"/>
              <a:t>, v. </a:t>
            </a:r>
            <a:r>
              <a:rPr lang="sk-SK" dirty="0" err="1" smtClean="0"/>
              <a:t>portae</a:t>
            </a:r>
            <a:endParaRPr lang="sk-SK" dirty="0" smtClean="0"/>
          </a:p>
          <a:p>
            <a:r>
              <a:rPr lang="sk-SK" i="1" u="sng" dirty="0" err="1" smtClean="0"/>
              <a:t>Intrahepatální</a:t>
            </a:r>
            <a:endParaRPr lang="sk-SK" i="1" u="sng" dirty="0" smtClean="0"/>
          </a:p>
          <a:p>
            <a:pPr marL="0" indent="0">
              <a:buNone/>
            </a:pPr>
            <a:r>
              <a:rPr lang="sk-SK" dirty="0" smtClean="0"/>
              <a:t>         - </a:t>
            </a:r>
            <a:r>
              <a:rPr lang="sk-SK" dirty="0" err="1" smtClean="0"/>
              <a:t>presinusoidální</a:t>
            </a:r>
            <a:r>
              <a:rPr lang="sk-SK" dirty="0" smtClean="0"/>
              <a:t> ( </a:t>
            </a:r>
            <a:r>
              <a:rPr lang="sk-SK" dirty="0" err="1" smtClean="0"/>
              <a:t>schistosomiáza</a:t>
            </a:r>
            <a:r>
              <a:rPr lang="sk-SK" dirty="0" smtClean="0"/>
              <a:t>, metastázy, </a:t>
            </a:r>
            <a:r>
              <a:rPr lang="sk-SK" dirty="0" err="1" smtClean="0"/>
              <a:t>myeloproliferace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- </a:t>
            </a:r>
            <a:r>
              <a:rPr lang="sk-SK" dirty="0" err="1" smtClean="0"/>
              <a:t>sinusoidální</a:t>
            </a:r>
            <a:r>
              <a:rPr lang="sk-SK" dirty="0" smtClean="0"/>
              <a:t> ( </a:t>
            </a:r>
            <a:r>
              <a:rPr lang="sk-SK" dirty="0" err="1" smtClean="0"/>
              <a:t>jaterní</a:t>
            </a:r>
            <a:r>
              <a:rPr lang="sk-SK" dirty="0" smtClean="0"/>
              <a:t> cirhóza)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- </a:t>
            </a:r>
            <a:r>
              <a:rPr lang="sk-SK" dirty="0" err="1" smtClean="0"/>
              <a:t>postsinusoidální</a:t>
            </a:r>
            <a:r>
              <a:rPr lang="sk-SK" dirty="0" smtClean="0"/>
              <a:t> ( </a:t>
            </a:r>
            <a:r>
              <a:rPr lang="sk-SK" dirty="0" err="1" smtClean="0"/>
              <a:t>venookluzivní</a:t>
            </a:r>
            <a:r>
              <a:rPr lang="sk-SK" dirty="0" smtClean="0"/>
              <a:t> nemoc)</a:t>
            </a:r>
          </a:p>
          <a:p>
            <a:r>
              <a:rPr lang="sk-SK" i="1" u="sng" dirty="0" err="1" smtClean="0"/>
              <a:t>Posthepatální</a:t>
            </a:r>
            <a:r>
              <a:rPr lang="sk-SK" dirty="0" smtClean="0"/>
              <a:t> – </a:t>
            </a:r>
            <a:r>
              <a:rPr lang="sk-SK" dirty="0" err="1" smtClean="0"/>
              <a:t>Budd-Chiariho</a:t>
            </a:r>
            <a:r>
              <a:rPr lang="sk-SK" dirty="0" smtClean="0"/>
              <a:t> </a:t>
            </a:r>
            <a:r>
              <a:rPr lang="sk-SK" dirty="0" err="1" smtClean="0"/>
              <a:t>syndrom</a:t>
            </a:r>
            <a:r>
              <a:rPr lang="sk-SK" dirty="0" smtClean="0"/>
              <a:t>, </a:t>
            </a:r>
            <a:r>
              <a:rPr lang="sk-SK" dirty="0" err="1" smtClean="0"/>
              <a:t>kostriktivní</a:t>
            </a:r>
            <a:r>
              <a:rPr lang="sk-SK" dirty="0" smtClean="0"/>
              <a:t> </a:t>
            </a:r>
            <a:r>
              <a:rPr lang="sk-SK" dirty="0" err="1" smtClean="0"/>
              <a:t>perikarditída</a:t>
            </a:r>
            <a:r>
              <a:rPr lang="sk-SK" dirty="0" smtClean="0"/>
              <a:t>, SS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629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err="1" smtClean="0"/>
              <a:t>Komplikace</a:t>
            </a:r>
            <a:r>
              <a:rPr lang="sk-SK" sz="6600" b="1" dirty="0" smtClean="0"/>
              <a:t> PH</a:t>
            </a:r>
            <a:endParaRPr lang="sk-SK" sz="6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Krvácení</a:t>
            </a:r>
            <a:r>
              <a:rPr lang="sk-SK" dirty="0" smtClean="0"/>
              <a:t> z </a:t>
            </a:r>
            <a:r>
              <a:rPr lang="sk-SK" dirty="0" err="1" smtClean="0"/>
              <a:t>jícnových</a:t>
            </a:r>
            <a:r>
              <a:rPr lang="sk-SK" dirty="0" smtClean="0"/>
              <a:t> </a:t>
            </a:r>
            <a:r>
              <a:rPr lang="sk-SK" dirty="0" err="1" smtClean="0"/>
              <a:t>varixů</a:t>
            </a:r>
            <a:endParaRPr lang="sk-SK" dirty="0" smtClean="0"/>
          </a:p>
          <a:p>
            <a:r>
              <a:rPr lang="sk-SK" dirty="0" err="1" smtClean="0"/>
              <a:t>Ascites</a:t>
            </a:r>
            <a:endParaRPr lang="sk-SK" dirty="0" smtClean="0"/>
          </a:p>
          <a:p>
            <a:r>
              <a:rPr lang="sk-SK" dirty="0" err="1" smtClean="0"/>
              <a:t>Spontánní</a:t>
            </a:r>
            <a:r>
              <a:rPr lang="sk-SK" dirty="0" smtClean="0"/>
              <a:t> </a:t>
            </a:r>
            <a:r>
              <a:rPr lang="sk-SK" dirty="0" err="1" smtClean="0"/>
              <a:t>bakteriální</a:t>
            </a:r>
            <a:r>
              <a:rPr lang="sk-SK" dirty="0" smtClean="0"/>
              <a:t> </a:t>
            </a:r>
            <a:r>
              <a:rPr lang="sk-SK" dirty="0" err="1" smtClean="0"/>
              <a:t>peritonitída</a:t>
            </a:r>
            <a:r>
              <a:rPr lang="sk-SK" dirty="0" smtClean="0"/>
              <a:t> (SBP)</a:t>
            </a:r>
          </a:p>
          <a:p>
            <a:r>
              <a:rPr lang="sk-SK" dirty="0" err="1" smtClean="0"/>
              <a:t>Jaterní</a:t>
            </a:r>
            <a:r>
              <a:rPr lang="sk-SK" dirty="0" smtClean="0"/>
              <a:t> </a:t>
            </a:r>
            <a:r>
              <a:rPr lang="sk-SK" dirty="0" err="1" smtClean="0"/>
              <a:t>encefalopatie</a:t>
            </a:r>
            <a:endParaRPr lang="sk-SK" dirty="0" smtClean="0"/>
          </a:p>
          <a:p>
            <a:r>
              <a:rPr lang="sk-SK" dirty="0" err="1" smtClean="0"/>
              <a:t>Hepatorenální</a:t>
            </a:r>
            <a:r>
              <a:rPr lang="sk-SK" dirty="0" smtClean="0"/>
              <a:t> </a:t>
            </a:r>
            <a:r>
              <a:rPr lang="sk-SK" dirty="0" err="1" smtClean="0"/>
              <a:t>syndrom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292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9303" y="531222"/>
            <a:ext cx="11669486" cy="1201783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 err="1" smtClean="0"/>
              <a:t>Spontánní</a:t>
            </a:r>
            <a:r>
              <a:rPr lang="sk-SK" sz="5400" b="1" dirty="0" smtClean="0"/>
              <a:t> </a:t>
            </a:r>
            <a:r>
              <a:rPr lang="sk-SK" sz="5400" b="1" dirty="0" err="1" smtClean="0"/>
              <a:t>bakteriální</a:t>
            </a:r>
            <a:r>
              <a:rPr lang="sk-SK" sz="5400" b="1" dirty="0" smtClean="0"/>
              <a:t> </a:t>
            </a:r>
            <a:r>
              <a:rPr lang="sk-SK" sz="5400" b="1" dirty="0" err="1" smtClean="0"/>
              <a:t>peritonitída</a:t>
            </a:r>
            <a:r>
              <a:rPr lang="sk-SK" sz="5400" b="1" dirty="0" smtClean="0"/>
              <a:t> </a:t>
            </a:r>
            <a:r>
              <a:rPr lang="sk-SK" sz="5400" b="1" dirty="0" smtClean="0"/>
              <a:t>(SBP)</a:t>
            </a:r>
            <a:endParaRPr lang="sk-SK" sz="54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773336"/>
          </a:xfrm>
        </p:spPr>
        <p:txBody>
          <a:bodyPr>
            <a:normAutofit/>
          </a:bodyPr>
          <a:lstStyle/>
          <a:p>
            <a:r>
              <a:rPr lang="sk-SK" dirty="0" err="1" smtClean="0"/>
              <a:t>Bakteriální</a:t>
            </a:r>
            <a:r>
              <a:rPr lang="sk-SK" dirty="0" smtClean="0"/>
              <a:t> </a:t>
            </a:r>
            <a:r>
              <a:rPr lang="sk-SK" dirty="0" err="1" smtClean="0"/>
              <a:t>infekce</a:t>
            </a:r>
            <a:r>
              <a:rPr lang="sk-SK" dirty="0" smtClean="0"/>
              <a:t> </a:t>
            </a:r>
            <a:r>
              <a:rPr lang="sk-SK" dirty="0" err="1" smtClean="0"/>
              <a:t>ascitické</a:t>
            </a:r>
            <a:r>
              <a:rPr lang="sk-SK" dirty="0" smtClean="0"/>
              <a:t> tekutiny bez </a:t>
            </a:r>
            <a:r>
              <a:rPr lang="sk-SK" dirty="0" err="1" smtClean="0"/>
              <a:t>zjistitelného</a:t>
            </a:r>
            <a:r>
              <a:rPr lang="sk-SK" dirty="0" smtClean="0"/>
              <a:t>, chirurg. </a:t>
            </a:r>
            <a:r>
              <a:rPr lang="sk-SK" dirty="0" err="1"/>
              <a:t>ř</a:t>
            </a:r>
            <a:r>
              <a:rPr lang="sk-SK" dirty="0" err="1" smtClean="0"/>
              <a:t>ešitelného</a:t>
            </a:r>
            <a:r>
              <a:rPr lang="sk-SK" dirty="0" smtClean="0"/>
              <a:t> zdroje </a:t>
            </a:r>
            <a:r>
              <a:rPr lang="sk-SK" dirty="0" err="1" smtClean="0"/>
              <a:t>infekce</a:t>
            </a:r>
            <a:endParaRPr lang="sk-SK" dirty="0" smtClean="0"/>
          </a:p>
          <a:p>
            <a:r>
              <a:rPr lang="sk-SK" dirty="0" smtClean="0"/>
              <a:t>Častá </a:t>
            </a:r>
            <a:r>
              <a:rPr lang="sk-SK" dirty="0" err="1" smtClean="0"/>
              <a:t>komplikace</a:t>
            </a:r>
            <a:r>
              <a:rPr lang="sk-SK" dirty="0" smtClean="0"/>
              <a:t> </a:t>
            </a:r>
            <a:r>
              <a:rPr lang="sk-SK" dirty="0" err="1" smtClean="0"/>
              <a:t>cirhotického</a:t>
            </a:r>
            <a:r>
              <a:rPr lang="sk-SK" dirty="0" smtClean="0"/>
              <a:t> </a:t>
            </a:r>
            <a:r>
              <a:rPr lang="sk-SK" dirty="0" err="1" smtClean="0"/>
              <a:t>ascitu</a:t>
            </a:r>
            <a:r>
              <a:rPr lang="sk-SK" dirty="0" smtClean="0"/>
              <a:t> (10 – 30%)</a:t>
            </a:r>
            <a:endParaRPr lang="sk-SK" dirty="0"/>
          </a:p>
          <a:p>
            <a:r>
              <a:rPr lang="sk-SK" dirty="0" smtClean="0"/>
              <a:t>Vysoká mortalita ( do 1 roku </a:t>
            </a:r>
            <a:r>
              <a:rPr lang="sk-SK" dirty="0" err="1" smtClean="0"/>
              <a:t>zemře</a:t>
            </a:r>
            <a:r>
              <a:rPr lang="sk-SK" dirty="0" smtClean="0"/>
              <a:t> 50 – 75%)</a:t>
            </a:r>
          </a:p>
          <a:p>
            <a:r>
              <a:rPr lang="sk-SK" u="sng" dirty="0" smtClean="0"/>
              <a:t>Zdroj</a:t>
            </a:r>
            <a:r>
              <a:rPr lang="sk-SK" dirty="0" smtClean="0"/>
              <a:t> – neporušené </a:t>
            </a:r>
            <a:r>
              <a:rPr lang="sk-SK" dirty="0" err="1" smtClean="0"/>
              <a:t>střevo</a:t>
            </a:r>
            <a:r>
              <a:rPr lang="sk-SK" dirty="0" smtClean="0"/>
              <a:t> – </a:t>
            </a:r>
            <a:r>
              <a:rPr lang="sk-SK" dirty="0" err="1" smtClean="0"/>
              <a:t>translokace</a:t>
            </a:r>
            <a:r>
              <a:rPr lang="sk-SK" dirty="0" smtClean="0"/>
              <a:t> </a:t>
            </a:r>
            <a:r>
              <a:rPr lang="sk-SK" dirty="0" err="1" smtClean="0"/>
              <a:t>bakterií</a:t>
            </a:r>
            <a:r>
              <a:rPr lang="sk-SK" dirty="0" smtClean="0"/>
              <a:t> z </a:t>
            </a:r>
            <a:r>
              <a:rPr lang="sk-SK" dirty="0" err="1" smtClean="0"/>
              <a:t>lumen</a:t>
            </a:r>
            <a:endParaRPr lang="sk-SK" dirty="0" smtClean="0"/>
          </a:p>
          <a:p>
            <a:r>
              <a:rPr lang="sk-SK" u="sng" dirty="0" err="1" smtClean="0"/>
              <a:t>Původce</a:t>
            </a:r>
            <a:r>
              <a:rPr lang="sk-SK" dirty="0" smtClean="0"/>
              <a:t> </a:t>
            </a:r>
            <a:r>
              <a:rPr lang="sk-SK" dirty="0" smtClean="0"/>
              <a:t>– </a:t>
            </a:r>
            <a:r>
              <a:rPr lang="sk-SK" dirty="0" err="1" smtClean="0"/>
              <a:t>aerobní</a:t>
            </a:r>
            <a:r>
              <a:rPr lang="sk-SK" dirty="0" smtClean="0"/>
              <a:t> G- </a:t>
            </a:r>
            <a:r>
              <a:rPr lang="sk-SK" dirty="0" err="1" smtClean="0"/>
              <a:t>bakterie</a:t>
            </a:r>
            <a:r>
              <a:rPr lang="sk-SK" dirty="0" smtClean="0"/>
              <a:t>, </a:t>
            </a:r>
            <a:r>
              <a:rPr lang="sk-SK" dirty="0" err="1" smtClean="0"/>
              <a:t>kultivace</a:t>
            </a:r>
            <a:r>
              <a:rPr lang="sk-SK" dirty="0" smtClean="0"/>
              <a:t> </a:t>
            </a:r>
            <a:r>
              <a:rPr lang="sk-SK" dirty="0" err="1" smtClean="0"/>
              <a:t>většinou</a:t>
            </a:r>
            <a:r>
              <a:rPr lang="sk-SK" dirty="0" smtClean="0"/>
              <a:t> </a:t>
            </a:r>
            <a:r>
              <a:rPr lang="sk-SK" dirty="0" err="1" smtClean="0"/>
              <a:t>negat</a:t>
            </a:r>
            <a:r>
              <a:rPr lang="sk-SK" dirty="0" smtClean="0"/>
              <a:t>.</a:t>
            </a:r>
          </a:p>
          <a:p>
            <a:r>
              <a:rPr lang="sk-SK" u="sng" dirty="0" smtClean="0"/>
              <a:t>Klinický obraz </a:t>
            </a:r>
            <a:r>
              <a:rPr lang="sk-SK" dirty="0" err="1" smtClean="0"/>
              <a:t>nespecifický</a:t>
            </a:r>
            <a:r>
              <a:rPr lang="sk-SK" dirty="0" smtClean="0"/>
              <a:t> – </a:t>
            </a:r>
            <a:r>
              <a:rPr lang="sk-SK" dirty="0" err="1" smtClean="0"/>
              <a:t>kumulace</a:t>
            </a:r>
            <a:r>
              <a:rPr lang="sk-SK" dirty="0" smtClean="0"/>
              <a:t> </a:t>
            </a:r>
            <a:r>
              <a:rPr lang="sk-SK" dirty="0" err="1" smtClean="0"/>
              <a:t>ascitu</a:t>
            </a:r>
            <a:r>
              <a:rPr lang="sk-SK" dirty="0" smtClean="0"/>
              <a:t>, malá </a:t>
            </a:r>
            <a:r>
              <a:rPr lang="sk-SK" dirty="0" err="1" smtClean="0"/>
              <a:t>odpověď</a:t>
            </a:r>
            <a:r>
              <a:rPr lang="sk-SK" dirty="0" smtClean="0"/>
              <a:t> na diuretika, </a:t>
            </a:r>
            <a:r>
              <a:rPr lang="sk-SK" dirty="0" err="1" smtClean="0"/>
              <a:t>subfebrilie</a:t>
            </a:r>
            <a:r>
              <a:rPr lang="sk-SK" dirty="0" smtClean="0"/>
              <a:t>, bolesti </a:t>
            </a:r>
            <a:r>
              <a:rPr lang="sk-SK" dirty="0" err="1" smtClean="0"/>
              <a:t>břicha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08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6324</TotalTime>
  <Words>1705</Words>
  <Application>Microsoft Office PowerPoint</Application>
  <PresentationFormat>Širokouhlá</PresentationFormat>
  <Paragraphs>281</Paragraphs>
  <Slides>43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Motív balíka Office</vt:lpstr>
      <vt:lpstr>Diff. dg. ascitu,  Cirhóza jater</vt:lpstr>
      <vt:lpstr>Ascites</vt:lpstr>
      <vt:lpstr>Patofyziologie ascitu</vt:lpstr>
      <vt:lpstr>Portální hypertenze</vt:lpstr>
      <vt:lpstr>Prezentácia programu PowerPoint</vt:lpstr>
      <vt:lpstr>Prezentácia programu PowerPoint</vt:lpstr>
      <vt:lpstr>Etiopatogeneze PH</vt:lpstr>
      <vt:lpstr>Komplikace PH</vt:lpstr>
      <vt:lpstr>Spontánní bakteriální peritonitída (SBP)</vt:lpstr>
      <vt:lpstr>Spontánní bakteriální peritonitída (SBP)</vt:lpstr>
      <vt:lpstr>Jaterní encefalopatie</vt:lpstr>
      <vt:lpstr>Jaterní encefalopatie</vt:lpstr>
      <vt:lpstr>Prezentácia programu PowerPoint</vt:lpstr>
      <vt:lpstr>Hepatorenální syndrom</vt:lpstr>
      <vt:lpstr>Ascites</vt:lpstr>
      <vt:lpstr>Klasifikace ascitu</vt:lpstr>
      <vt:lpstr>Etiopatogeneze ascitu</vt:lpstr>
      <vt:lpstr>Klinický obraz ascitu</vt:lpstr>
      <vt:lpstr>Prezentácia programu PowerPoint</vt:lpstr>
      <vt:lpstr>Vyšetření u ascitu</vt:lpstr>
      <vt:lpstr>Prezentácia programu PowerPoint</vt:lpstr>
      <vt:lpstr>Prezentácia programu PowerPoint</vt:lpstr>
      <vt:lpstr>Prezentácia programu PowerPoint</vt:lpstr>
      <vt:lpstr>Punkce ascitu</vt:lpstr>
      <vt:lpstr>Punkce ascitu</vt:lpstr>
      <vt:lpstr>Prezentácia programu PowerPoint</vt:lpstr>
      <vt:lpstr>Vzhled ascitu</vt:lpstr>
      <vt:lpstr>Vyšetření punktátu</vt:lpstr>
      <vt:lpstr>Vyšetření punktátu</vt:lpstr>
      <vt:lpstr>Terapie ascitu</vt:lpstr>
      <vt:lpstr>TIPS</vt:lpstr>
      <vt:lpstr>Cirhóza jater</vt:lpstr>
      <vt:lpstr>Etiopatogeneze cirhózy</vt:lpstr>
      <vt:lpstr>Klinický obraz</vt:lpstr>
      <vt:lpstr>Diagnostika</vt:lpstr>
      <vt:lpstr>Terapie cirhózy </vt:lpstr>
      <vt:lpstr>Prognóza</vt:lpstr>
      <vt:lpstr>Alkoholická cirhóza</vt:lpstr>
      <vt:lpstr>Primární biliární cirhóza</vt:lpstr>
      <vt:lpstr>Sekundární biliární cirhóza</vt:lpstr>
      <vt:lpstr>Primární sklerozující cholangoitída</vt:lpstr>
      <vt:lpstr>Nealkoholická steatohepatitída     (NASH)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Diff. Dg. ascitu,  Ci hepatis</dc:title>
  <dc:creator>Acer</dc:creator>
  <cp:lastModifiedBy>Acer</cp:lastModifiedBy>
  <cp:revision>84</cp:revision>
  <dcterms:created xsi:type="dcterms:W3CDTF">2017-09-09T16:56:39Z</dcterms:created>
  <dcterms:modified xsi:type="dcterms:W3CDTF">2017-09-28T16:22:49Z</dcterms:modified>
</cp:coreProperties>
</file>