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80" r:id="rId7"/>
    <p:sldId id="261" r:id="rId8"/>
    <p:sldId id="263" r:id="rId9"/>
    <p:sldId id="274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9F361-1C5C-451C-8AC9-B4C0B448EA11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FDC06-3DDE-47C8-B704-205AE4922E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41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489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02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724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193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051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968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427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96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556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9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1009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ACA37-F220-438F-BEC8-EDB3172BF99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019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35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60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61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792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15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81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82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10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74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857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19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AABC9-3881-45AB-9D48-D606A701DD55}" type="datetimeFigureOut">
              <a:rPr lang="cs-CZ" smtClean="0"/>
              <a:t>02.10.2020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E2390-C245-427A-9B4F-86DB7421D9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397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studyblue.com/notes/note/n/week-56-wed-cardiovascular-histology/deck/7226722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://www.iupui.edu/~anatd502/Labs.f04/digestive%20III%20lab/Digestive%20System%20III%20Lab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052736"/>
            <a:ext cx="83160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/>
              <a:t>KARDIOVASKULÁRNÍ SYSTÉM</a:t>
            </a:r>
          </a:p>
        </p:txBody>
      </p:sp>
      <p:sp>
        <p:nvSpPr>
          <p:cNvPr id="6" name="Obdélník 5"/>
          <p:cNvSpPr/>
          <p:nvPr/>
        </p:nvSpPr>
        <p:spPr>
          <a:xfrm>
            <a:off x="763519" y="2311161"/>
            <a:ext cx="78390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Srdce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Cévy            arterie</a:t>
            </a:r>
          </a:p>
          <a:p>
            <a:r>
              <a:rPr lang="cs-CZ" sz="2800" dirty="0"/>
              <a:t>                          vény</a:t>
            </a:r>
          </a:p>
          <a:p>
            <a:r>
              <a:rPr lang="cs-CZ" sz="2800" dirty="0"/>
              <a:t>                          kapiláry         se souvislou výstelkou</a:t>
            </a:r>
          </a:p>
          <a:p>
            <a:r>
              <a:rPr lang="cs-CZ" sz="2800" dirty="0"/>
              <a:t>                                                 </a:t>
            </a:r>
            <a:r>
              <a:rPr lang="cs-CZ" sz="2800" dirty="0" err="1"/>
              <a:t>fenestrované</a:t>
            </a:r>
            <a:endParaRPr lang="cs-CZ" sz="2800" dirty="0"/>
          </a:p>
          <a:p>
            <a:r>
              <a:rPr lang="cs-CZ" sz="2800" dirty="0"/>
              <a:t>                                                 sinusoidy</a:t>
            </a:r>
          </a:p>
          <a:p>
            <a:endParaRPr lang="cs-CZ" sz="2800" dirty="0"/>
          </a:p>
        </p:txBody>
      </p:sp>
      <p:cxnSp>
        <p:nvCxnSpPr>
          <p:cNvPr id="7" name="Přímá spojnice se šipkou 6"/>
          <p:cNvCxnSpPr/>
          <p:nvPr/>
        </p:nvCxnSpPr>
        <p:spPr>
          <a:xfrm>
            <a:off x="2145323" y="3006968"/>
            <a:ext cx="685793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2145323" y="3006968"/>
            <a:ext cx="685793" cy="40210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2145323" y="3006968"/>
            <a:ext cx="747346" cy="8042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123586" y="3887373"/>
            <a:ext cx="5715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4097210" y="3887373"/>
            <a:ext cx="638563" cy="39945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4123586" y="3922541"/>
            <a:ext cx="630121" cy="79892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503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1034" y="149486"/>
            <a:ext cx="599587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arterie svalového typu</a:t>
            </a:r>
          </a:p>
          <a:p>
            <a:r>
              <a:rPr lang="cs-CZ" sz="2400" dirty="0"/>
              <a:t>HE                                                                    </a:t>
            </a:r>
            <a:r>
              <a:rPr lang="cs-CZ" sz="2400" dirty="0" err="1"/>
              <a:t>orcein</a:t>
            </a:r>
            <a:endParaRPr lang="cs-CZ" sz="2400" dirty="0"/>
          </a:p>
        </p:txBody>
      </p:sp>
      <p:pic>
        <p:nvPicPr>
          <p:cNvPr id="6146" name="Picture 2" descr="C:\Documents and Settings\Sedláčková.HIST4\Dokumenty\Obrázky\prezentace, testy kardio\arterie orcein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641" y="1099037"/>
            <a:ext cx="4535360" cy="53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Sedláčková.HIST4\Dokumenty\Obrázky\prezentace, testy kardio\arterie 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" y="1099038"/>
            <a:ext cx="4517060" cy="532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244348" y="6444770"/>
            <a:ext cx="2692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membrana</a:t>
            </a:r>
            <a:r>
              <a:rPr lang="cs-CZ" dirty="0"/>
              <a:t> </a:t>
            </a:r>
            <a:r>
              <a:rPr lang="cs-CZ" dirty="0" err="1"/>
              <a:t>elastica</a:t>
            </a:r>
            <a:r>
              <a:rPr lang="cs-CZ" dirty="0"/>
              <a:t> interna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1389185" y="4106008"/>
            <a:ext cx="2101361" cy="23387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5169877" y="4862146"/>
            <a:ext cx="766811" cy="165295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705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3780" y="167081"/>
            <a:ext cx="693805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véna středního kalibru </a:t>
            </a:r>
            <a:r>
              <a:rPr lang="cs-CZ" sz="2000" dirty="0"/>
              <a:t>(1-intima, 2-medie, 3-adventicie)</a:t>
            </a:r>
          </a:p>
          <a:p>
            <a:r>
              <a:rPr lang="cs-CZ" sz="2400" dirty="0"/>
              <a:t>HE                                                                   </a:t>
            </a:r>
            <a:r>
              <a:rPr lang="cs-CZ" sz="2400" dirty="0" err="1"/>
              <a:t>orcein</a:t>
            </a:r>
            <a:endParaRPr lang="cs-CZ" sz="2400" dirty="0"/>
          </a:p>
        </p:txBody>
      </p:sp>
      <p:pic>
        <p:nvPicPr>
          <p:cNvPr id="7170" name="Picture 2" descr="C:\Documents and Settings\Sedláčková.HIST4\Dokumenty\Obrázky\prezentace, testy kardio\véna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384" y="1101995"/>
            <a:ext cx="4557983" cy="56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Sedláčková.HIST4\Dokumenty\Obrázky\prezentace, testy kardio\véna orcein 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536" y="1101995"/>
            <a:ext cx="4469612" cy="567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á složená závorka 2"/>
          <p:cNvSpPr/>
          <p:nvPr/>
        </p:nvSpPr>
        <p:spPr>
          <a:xfrm rot="17640000">
            <a:off x="1074411" y="2399356"/>
            <a:ext cx="281076" cy="771388"/>
          </a:xfrm>
          <a:prstGeom prst="rightBrace">
            <a:avLst>
              <a:gd name="adj1" fmla="val 8333"/>
              <a:gd name="adj2" fmla="val 470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Pravá složená závorka 5"/>
          <p:cNvSpPr/>
          <p:nvPr/>
        </p:nvSpPr>
        <p:spPr>
          <a:xfrm rot="17640000">
            <a:off x="2396697" y="3418542"/>
            <a:ext cx="281076" cy="3332589"/>
          </a:xfrm>
          <a:prstGeom prst="rightBrace">
            <a:avLst>
              <a:gd name="adj1" fmla="val 8333"/>
              <a:gd name="adj2" fmla="val 47004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1143006" y="20046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2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91919" y="42642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3</a:t>
            </a:r>
            <a:endParaRPr lang="cs-CZ" sz="2400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430823" y="2224454"/>
            <a:ext cx="298939" cy="3649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63780" y="1802442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7856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51414" y="44624"/>
            <a:ext cx="60648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aorta</a:t>
            </a:r>
          </a:p>
          <a:p>
            <a:r>
              <a:rPr lang="cs-CZ" sz="2400" dirty="0"/>
              <a:t>HE                                                                     </a:t>
            </a:r>
            <a:r>
              <a:rPr lang="cs-CZ" sz="2400" dirty="0" err="1"/>
              <a:t>orcein</a:t>
            </a:r>
            <a:endParaRPr lang="cs-CZ" sz="2400" dirty="0"/>
          </a:p>
        </p:txBody>
      </p:sp>
      <p:pic>
        <p:nvPicPr>
          <p:cNvPr id="1026" name="Picture 2" descr="C:\Documents and Settings\Sedláčková.HIST4\Dokumenty\Obrázky\prezentace, testy kardio\aorta orce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88202" y="1832369"/>
            <a:ext cx="5950615" cy="40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Sedláčková.HIST4\Dokumenty\Obrázky\prezentace, testy kardio\aorta HE 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9095" r="17644" b="15816"/>
          <a:stretch/>
        </p:blipFill>
        <p:spPr bwMode="auto">
          <a:xfrm rot="5400000">
            <a:off x="-313383" y="1642630"/>
            <a:ext cx="5940906" cy="437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18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0491" y="219826"/>
            <a:ext cx="565122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aorta – intima </a:t>
            </a:r>
            <a:r>
              <a:rPr lang="cs-CZ" sz="2800" dirty="0">
                <a:cs typeface="Times New Roman"/>
              </a:rPr>
              <a:t>*</a:t>
            </a:r>
            <a:endParaRPr lang="cs-CZ" sz="2800" dirty="0"/>
          </a:p>
          <a:p>
            <a:r>
              <a:rPr lang="cs-CZ" sz="2400" dirty="0"/>
              <a:t>HE                                                               </a:t>
            </a:r>
            <a:r>
              <a:rPr lang="cs-CZ" sz="2400" dirty="0" err="1"/>
              <a:t>orcein</a:t>
            </a:r>
            <a:endParaRPr lang="cs-CZ" sz="2400" dirty="0"/>
          </a:p>
        </p:txBody>
      </p:sp>
      <p:pic>
        <p:nvPicPr>
          <p:cNvPr id="4099" name="Picture 3" descr="C:\Documents and Settings\Sedláčková.HIST4\Dokumenty\Obrázky\prezentace, testy kardio\aorta orcei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388" y="1138662"/>
            <a:ext cx="4433453" cy="537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edláčková.HIST4\Dokumenty\Obrázky\prezentace, testy kardio\aorta HE a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6376" y="1195781"/>
            <a:ext cx="4591251" cy="531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23292" y="1784845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cs typeface="Times New Roman"/>
              </a:rPr>
              <a:t>*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61828" y="1972413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dirty="0">
                <a:cs typeface="Times New Roman"/>
              </a:rPr>
              <a:t>*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129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53915" y="140151"/>
            <a:ext cx="8412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aorta (</a:t>
            </a:r>
            <a:r>
              <a:rPr lang="cs-CZ" sz="2800" dirty="0" err="1"/>
              <a:t>orcein</a:t>
            </a:r>
            <a:r>
              <a:rPr lang="cs-CZ" sz="2800" dirty="0"/>
              <a:t>) – </a:t>
            </a:r>
            <a:r>
              <a:rPr lang="cs-CZ" sz="2800" dirty="0" err="1"/>
              <a:t>adventicie</a:t>
            </a:r>
            <a:r>
              <a:rPr lang="cs-CZ" sz="2800" dirty="0"/>
              <a:t>, </a:t>
            </a:r>
            <a:r>
              <a:rPr lang="cs-CZ" sz="2800" dirty="0" err="1"/>
              <a:t>vasa</a:t>
            </a:r>
            <a:r>
              <a:rPr lang="cs-CZ" sz="2800" dirty="0"/>
              <a:t> </a:t>
            </a:r>
            <a:r>
              <a:rPr lang="cs-CZ" sz="2800" dirty="0" err="1"/>
              <a:t>vasorum</a:t>
            </a:r>
            <a:r>
              <a:rPr lang="cs-CZ" sz="2800" dirty="0"/>
              <a:t>, nervi </a:t>
            </a:r>
            <a:r>
              <a:rPr lang="cs-CZ" sz="2800" dirty="0" err="1"/>
              <a:t>vasorum</a:t>
            </a:r>
            <a:endParaRPr lang="cs-CZ" sz="2800" dirty="0"/>
          </a:p>
        </p:txBody>
      </p:sp>
      <p:pic>
        <p:nvPicPr>
          <p:cNvPr id="2050" name="Picture 2" descr="C:\Documents and Settings\Sedláčková.HIST4\Dokumenty\Obrázky\prezentace, testy kardio\aorta orcein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" y="1010242"/>
            <a:ext cx="9083307" cy="56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61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8606" y="246193"/>
            <a:ext cx="2305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vena</a:t>
            </a:r>
            <a:r>
              <a:rPr lang="cs-CZ" sz="2800" dirty="0"/>
              <a:t> </a:t>
            </a:r>
            <a:r>
              <a:rPr lang="cs-CZ" sz="2800" dirty="0" err="1"/>
              <a:t>cava</a:t>
            </a:r>
            <a:r>
              <a:rPr lang="cs-CZ" sz="2800" dirty="0"/>
              <a:t> (HE)</a:t>
            </a:r>
          </a:p>
        </p:txBody>
      </p:sp>
      <p:pic>
        <p:nvPicPr>
          <p:cNvPr id="4098" name="Picture 2" descr="C:\Documents and Settings\Sedláčková.HIST4\Dokumenty\Obrázky\prezentace, testy kardio\vena cav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3802" y="982994"/>
            <a:ext cx="8659568" cy="581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Sedláčková.HIST4\Dokumenty\Obrázky\prezentace, testy kardio\vena cava 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35287" y="131893"/>
            <a:ext cx="2996848" cy="202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21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1366" y="26396"/>
            <a:ext cx="65822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myokard</a:t>
            </a:r>
          </a:p>
          <a:p>
            <a:r>
              <a:rPr lang="cs-CZ" sz="2400" dirty="0"/>
              <a:t>HE                                                                   </a:t>
            </a:r>
            <a:r>
              <a:rPr lang="cs-CZ" sz="2400" dirty="0" err="1"/>
              <a:t>Heidenhain</a:t>
            </a:r>
            <a:endParaRPr lang="cs-CZ" sz="2400" dirty="0"/>
          </a:p>
        </p:txBody>
      </p:sp>
      <p:pic>
        <p:nvPicPr>
          <p:cNvPr id="3074" name="Picture 2" descr="C:\Documents and Settings\Sedláčková.HIST4\Dokumenty\Obrázky\prezentace, testy kardio\myokar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2" r="24414"/>
          <a:stretch/>
        </p:blipFill>
        <p:spPr bwMode="auto">
          <a:xfrm>
            <a:off x="219808" y="847649"/>
            <a:ext cx="4677517" cy="591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Sedláčková.HIST4\Dokumenty\Obrázky\prezentace, testy kardio\myokard Heidenhain 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62" y="847648"/>
            <a:ext cx="3851746" cy="591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24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6539" y="44624"/>
            <a:ext cx="3113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/>
              <a:t>kardiomyocyt</a:t>
            </a:r>
            <a:r>
              <a:rPr lang="cs-CZ" sz="2800" dirty="0"/>
              <a:t> (TEM)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487311-3783-44D0-8E54-C5EC84EF1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362" y="581025"/>
            <a:ext cx="4867275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edláčková.HIST4\Dokumenty\Obrázky\prezentace, testy kardio\fk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117" y="290145"/>
            <a:ext cx="5383090" cy="62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28616" y="791308"/>
            <a:ext cx="290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fetální krevní oběh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99519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45146" y="1030702"/>
            <a:ext cx="6816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KARDIOVASKULÁRNÍ SYSTÉM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1806" y="1916832"/>
            <a:ext cx="839067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u="sng" strike="noStrike" dirty="0">
                <a:effectLst/>
              </a:rPr>
              <a:t>Preparáty</a:t>
            </a:r>
          </a:p>
          <a:p>
            <a:r>
              <a:rPr lang="cs-CZ" sz="2400" dirty="0"/>
              <a:t>Arterie svalového typu s vénou (59 – HE, 60 - </a:t>
            </a:r>
            <a:r>
              <a:rPr lang="cs-CZ" sz="2400" dirty="0" err="1"/>
              <a:t>orcein</a:t>
            </a:r>
            <a:r>
              <a:rPr lang="cs-CZ" sz="2400" dirty="0"/>
              <a:t>)</a:t>
            </a:r>
          </a:p>
          <a:p>
            <a:r>
              <a:rPr lang="cs-CZ" sz="2400" dirty="0"/>
              <a:t>Aorta (61 – HE, 62 - </a:t>
            </a:r>
            <a:r>
              <a:rPr lang="cs-CZ" sz="2400" dirty="0" err="1"/>
              <a:t>orcein</a:t>
            </a:r>
            <a:r>
              <a:rPr lang="cs-CZ" sz="2400" dirty="0"/>
              <a:t>)</a:t>
            </a:r>
          </a:p>
          <a:p>
            <a:r>
              <a:rPr lang="cs-CZ" sz="2400" dirty="0" err="1"/>
              <a:t>Vena</a:t>
            </a:r>
            <a:r>
              <a:rPr lang="cs-CZ" sz="2400" dirty="0"/>
              <a:t> </a:t>
            </a:r>
            <a:r>
              <a:rPr lang="cs-CZ" sz="2400" dirty="0" err="1"/>
              <a:t>cava</a:t>
            </a:r>
            <a:r>
              <a:rPr lang="cs-CZ" sz="2400" dirty="0"/>
              <a:t> (63 - HE)</a:t>
            </a:r>
          </a:p>
          <a:p>
            <a:r>
              <a:rPr lang="cs-CZ" sz="2400" dirty="0"/>
              <a:t>Myokard (64 – HE, 65 - </a:t>
            </a:r>
            <a:r>
              <a:rPr lang="cs-CZ" sz="2400" dirty="0" err="1"/>
              <a:t>Heidenhain</a:t>
            </a:r>
            <a:r>
              <a:rPr lang="cs-CZ" sz="2400" dirty="0"/>
              <a:t>)</a:t>
            </a:r>
          </a:p>
          <a:p>
            <a:r>
              <a:rPr lang="cs-CZ" sz="2400" dirty="0"/>
              <a:t> </a:t>
            </a:r>
          </a:p>
          <a:p>
            <a:r>
              <a:rPr lang="cs-CZ" sz="2400" u="sng" dirty="0"/>
              <a:t>Atlas EM</a:t>
            </a:r>
            <a:r>
              <a:rPr lang="cs-CZ" sz="2400" dirty="0"/>
              <a:t>:</a:t>
            </a:r>
          </a:p>
          <a:p>
            <a:r>
              <a:rPr lang="cs-CZ" sz="2400" dirty="0"/>
              <a:t>Arteriola (59)</a:t>
            </a:r>
          </a:p>
          <a:p>
            <a:r>
              <a:rPr lang="cs-CZ" sz="2400" dirty="0"/>
              <a:t>Kapilára se souvislou výstelkou (55)</a:t>
            </a:r>
          </a:p>
          <a:p>
            <a:r>
              <a:rPr lang="cs-CZ" sz="2400" dirty="0"/>
              <a:t>Kapilára </a:t>
            </a:r>
            <a:r>
              <a:rPr lang="cs-CZ" sz="2400" dirty="0" err="1"/>
              <a:t>fenestrovaná</a:t>
            </a:r>
            <a:r>
              <a:rPr lang="cs-CZ" sz="2400" dirty="0"/>
              <a:t> (56, 57)</a:t>
            </a:r>
          </a:p>
          <a:p>
            <a:r>
              <a:rPr lang="cs-CZ" sz="2400" dirty="0"/>
              <a:t>Sinusoidní kapiláry (58)</a:t>
            </a:r>
          </a:p>
          <a:p>
            <a:r>
              <a:rPr lang="cs-CZ" sz="2400" dirty="0" err="1"/>
              <a:t>Kardiomyocyt</a:t>
            </a:r>
            <a:r>
              <a:rPr lang="cs-CZ" sz="2400" dirty="0"/>
              <a:t> (44-46)</a:t>
            </a:r>
          </a:p>
          <a:p>
            <a:r>
              <a:rPr lang="cs-CZ" sz="2400" u="none" strike="noStrike" dirty="0">
                <a:effectLst/>
              </a:rPr>
              <a:t>Vývoj srdce, e</a:t>
            </a:r>
            <a:r>
              <a:rPr lang="cs-CZ" sz="2400" dirty="0"/>
              <a:t>mbryonální a fetální krevní oběh (91-93)</a:t>
            </a:r>
            <a:endParaRPr lang="cs-CZ" sz="2400" u="none" strike="noStrike" dirty="0">
              <a:effectLst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23" y="119269"/>
            <a:ext cx="7733500" cy="79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83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1162" y="193434"/>
            <a:ext cx="4620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kapilára se souvislou výstelkou</a:t>
            </a:r>
          </a:p>
        </p:txBody>
      </p:sp>
      <p:pic>
        <p:nvPicPr>
          <p:cNvPr id="2050" name="Picture 2" descr="C:\Documents and Settings\Sedláčková.HIST4\Dokumenty\Obrázky\prezentace, testy kardio\kapiláry 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948" r="70855"/>
          <a:stretch/>
        </p:blipFill>
        <p:spPr bwMode="auto">
          <a:xfrm>
            <a:off x="7284884" y="3349733"/>
            <a:ext cx="1225466" cy="1099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Sedláčková.HIST4\Dokumenty\Obrázky\prezentace, testy kardio\kapiláry b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365104"/>
            <a:ext cx="914400" cy="7905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Sedláčková.HIST4\Dokumenty\Obrázky\prezentace, testy kardio\kapilára souvislá 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41"/>
          <a:stretch/>
        </p:blipFill>
        <p:spPr bwMode="auto">
          <a:xfrm flipH="1">
            <a:off x="43960" y="747346"/>
            <a:ext cx="7104186" cy="60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Stavba srdce a cév - 1 Kontinuální kapilára"/>
          <p:cNvPicPr>
            <a:picLocks noChangeAspect="1" noChangeArrowheads="1"/>
          </p:cNvPicPr>
          <p:nvPr/>
        </p:nvPicPr>
        <p:blipFill rotWithShape="1">
          <a:blip r:embed="rId9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4397" r="4732" b="4191"/>
          <a:stretch/>
        </p:blipFill>
        <p:spPr bwMode="auto">
          <a:xfrm>
            <a:off x="6532676" y="184642"/>
            <a:ext cx="2525518" cy="255856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9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6871" y="254988"/>
            <a:ext cx="3306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kapilára </a:t>
            </a:r>
            <a:r>
              <a:rPr lang="cs-CZ" sz="2800" dirty="0" err="1"/>
              <a:t>fenestrovaná</a:t>
            </a:r>
            <a:endParaRPr lang="cs-CZ" sz="2800" dirty="0"/>
          </a:p>
        </p:txBody>
      </p:sp>
      <p:pic>
        <p:nvPicPr>
          <p:cNvPr id="2050" name="Picture 2" descr="C:\Documents and Settings\Sedláčková.HIST4\Dokumenty\Obrázky\prezentace, testy kardio\fenestrovaná kapilá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2" y="905611"/>
            <a:ext cx="7913731" cy="588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Stavba srdce a cév - 2 Fenestrovaná kapilára"/>
          <p:cNvPicPr>
            <a:picLocks noChangeAspect="1" noChangeArrowheads="1"/>
          </p:cNvPicPr>
          <p:nvPr/>
        </p:nvPicPr>
        <p:blipFill rotWithShape="1"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3592" r="6168" b="3200"/>
          <a:stretch/>
        </p:blipFill>
        <p:spPr bwMode="auto">
          <a:xfrm rot="10800000">
            <a:off x="6304085" y="114299"/>
            <a:ext cx="2734404" cy="278412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402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5324" y="149485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sinusoida</a:t>
            </a:r>
            <a:endParaRPr lang="cs-CZ" sz="2000" dirty="0"/>
          </a:p>
        </p:txBody>
      </p:sp>
      <p:pic>
        <p:nvPicPr>
          <p:cNvPr id="3074" name="Picture 2" descr="C:\Documents and Settings\Sedláčková.HIST4\Dokumenty\Obrázky\prezentace, testy kardio\sinusoida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25" y="738555"/>
            <a:ext cx="8293619" cy="596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kapilára1"/>
          <p:cNvPicPr>
            <a:picLocks noChangeAspect="1" noChangeArrowheads="1"/>
          </p:cNvPicPr>
          <p:nvPr/>
        </p:nvPicPr>
        <p:blipFill rotWithShape="1"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b="10000"/>
          <a:stretch/>
        </p:blipFill>
        <p:spPr bwMode="auto">
          <a:xfrm>
            <a:off x="6388243" y="79149"/>
            <a:ext cx="2688597" cy="266405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77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tavba srdce a cév - 3 Céva"/>
          <p:cNvPicPr>
            <a:picLocks noChangeAspect="1" noChangeArrowheads="1"/>
          </p:cNvPicPr>
          <p:nvPr/>
        </p:nvPicPr>
        <p:blipFill rotWithShape="1">
          <a:blip r:embed="rId3">
            <a:lum bright="6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0" t="11066" r="780" b="6895"/>
          <a:stretch/>
        </p:blipFill>
        <p:spPr bwMode="auto">
          <a:xfrm>
            <a:off x="2555776" y="468729"/>
            <a:ext cx="6552727" cy="6115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23251" y="615470"/>
            <a:ext cx="28085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obecná stavba </a:t>
            </a:r>
          </a:p>
          <a:p>
            <a:r>
              <a:rPr lang="cs-CZ" sz="2800" dirty="0"/>
              <a:t>          krevních cév</a:t>
            </a:r>
          </a:p>
        </p:txBody>
      </p:sp>
    </p:spTree>
    <p:extLst>
      <p:ext uri="{BB962C8B-B14F-4D97-AF65-F5344CB8AC3E}">
        <p14:creationId xmlns:p14="http://schemas.microsoft.com/office/powerpoint/2010/main" val="418014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Výsledek obrázku pro venule vs arteriole histolog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" y="851047"/>
            <a:ext cx="474345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Výsledek obrázku pro venule vs arteriole histology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70607" y="851048"/>
            <a:ext cx="41148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797552" y="1556792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300192" y="3507050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982859" y="5007260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792950" y="1902023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945057" y="313509"/>
            <a:ext cx="538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kapiláry, arterioly,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venuly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endotel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], vývody žláz [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epitel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831038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241484"/>
            <a:ext cx="2727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arteriola a </a:t>
            </a:r>
            <a:r>
              <a:rPr lang="cs-CZ" sz="2800" dirty="0" err="1"/>
              <a:t>venula</a:t>
            </a:r>
            <a:endParaRPr lang="cs-CZ" sz="2800" dirty="0"/>
          </a:p>
        </p:txBody>
      </p:sp>
      <p:pic>
        <p:nvPicPr>
          <p:cNvPr id="1026" name="Picture 2" descr="C:\Documents and Settings\Sedláčková.HIST4\Dokumenty\Obrázky\prezentace, testy kardio\arteriola, venul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5324" r="18394" b="16812"/>
          <a:stretch/>
        </p:blipFill>
        <p:spPr bwMode="auto">
          <a:xfrm>
            <a:off x="26376" y="1062409"/>
            <a:ext cx="4646379" cy="481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Sedláčková.HIST4\Dokumenty\Obrázky\prezentace, testy kardio\arterioly, venul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2" t="20083"/>
          <a:stretch/>
        </p:blipFill>
        <p:spPr bwMode="auto">
          <a:xfrm>
            <a:off x="4815716" y="1062409"/>
            <a:ext cx="4301908" cy="481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94700" y="4088435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157396" y="2517603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07644" y="305391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20732" y="152704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7569988" y="4273083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54289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02232" y="105529"/>
            <a:ext cx="5521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arterie svalového typu s vénou - HE</a:t>
            </a:r>
          </a:p>
        </p:txBody>
      </p:sp>
      <p:pic>
        <p:nvPicPr>
          <p:cNvPr id="5122" name="Picture 2" descr="C:\Documents and Settings\Sedláčková.HIST4\Dokumenty\Obrázky\prezentace, testy kardio\arterie s véno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4978" y="622398"/>
            <a:ext cx="8106508" cy="610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Stavba srdce a cév - 3 Céva"/>
          <p:cNvPicPr>
            <a:picLocks noChangeAspect="1" noChangeArrowheads="1"/>
          </p:cNvPicPr>
          <p:nvPr/>
        </p:nvPicPr>
        <p:blipFill rotWithShape="1"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1066" r="35193" b="9746"/>
          <a:stretch/>
        </p:blipFill>
        <p:spPr bwMode="auto">
          <a:xfrm>
            <a:off x="7718272" y="180296"/>
            <a:ext cx="1153166" cy="18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220072" y="2924944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907704" y="491155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0811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3769" y="87941"/>
            <a:ext cx="582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arterie svalového typu s vénou - </a:t>
            </a:r>
            <a:r>
              <a:rPr lang="cs-CZ" sz="2800" dirty="0" err="1"/>
              <a:t>orcein</a:t>
            </a:r>
            <a:endParaRPr lang="cs-CZ" sz="2800" dirty="0"/>
          </a:p>
        </p:txBody>
      </p:sp>
      <p:pic>
        <p:nvPicPr>
          <p:cNvPr id="5122" name="Picture 2" descr="C:\Documents and Settings\Sedláčková.HIST4\Dokumenty\Obrázky\prezentace, testy kardio\arterie s vénou orce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63"/>
          <a:stretch/>
        </p:blipFill>
        <p:spPr bwMode="auto">
          <a:xfrm rot="10800000" flipH="1">
            <a:off x="251521" y="501801"/>
            <a:ext cx="8479402" cy="618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avba srdce a cév - 3 Céva"/>
          <p:cNvPicPr>
            <a:picLocks noChangeAspect="1" noChangeArrowheads="1"/>
          </p:cNvPicPr>
          <p:nvPr/>
        </p:nvPicPr>
        <p:blipFill rotWithShape="1">
          <a:blip r:embed="rId4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t="11066" r="35193" b="9746"/>
          <a:stretch/>
        </p:blipFill>
        <p:spPr bwMode="auto">
          <a:xfrm>
            <a:off x="7718272" y="180296"/>
            <a:ext cx="1153166" cy="18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788768" y="354339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</a:t>
            </a:r>
            <a:endParaRPr lang="cs-CZ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67744" y="3831431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389115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230</Words>
  <Application>Microsoft Office PowerPoint</Application>
  <PresentationFormat>Předvádění na obrazovce (4:3)</PresentationFormat>
  <Paragraphs>75</Paragraphs>
  <Slides>19</Slides>
  <Notes>12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2" baseType="lpstr">
      <vt:lpstr>Arial</vt:lpstr>
      <vt:lpstr>Calibri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Sedláčková</dc:creator>
  <cp:lastModifiedBy>Jana Dumková</cp:lastModifiedBy>
  <cp:revision>16</cp:revision>
  <dcterms:created xsi:type="dcterms:W3CDTF">2015-04-17T11:40:09Z</dcterms:created>
  <dcterms:modified xsi:type="dcterms:W3CDTF">2020-10-02T08:59:54Z</dcterms:modified>
</cp:coreProperties>
</file>