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84" r:id="rId25"/>
    <p:sldId id="279" r:id="rId26"/>
    <p:sldId id="283" r:id="rId27"/>
    <p:sldId id="280" r:id="rId28"/>
    <p:sldId id="282" r:id="rId29"/>
    <p:sldId id="281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98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51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90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57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18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21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991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53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6A1-1C8B-4187-B765-0AD4F4A46E66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64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26A1-1C8B-4187-B765-0AD4F4A46E66}" type="datetimeFigureOut">
              <a:rPr lang="cs-CZ" smtClean="0"/>
              <a:t>05.02.2021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CE289-56E8-4093-822E-7F4F7CF477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61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omim.org/entry/602667#0001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90637"/>
          </a:xfrm>
        </p:spPr>
        <p:txBody>
          <a:bodyPr>
            <a:normAutofit/>
          </a:bodyPr>
          <a:lstStyle/>
          <a:p>
            <a:r>
              <a:rPr lang="cs-CZ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Syndromologie</a:t>
            </a:r>
            <a:endParaRPr lang="cs-CZ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800" dirty="0" err="1"/>
              <a:t>Doc.MUDr.Dagmar</a:t>
            </a:r>
            <a:r>
              <a:rPr lang="cs-CZ" sz="1800" dirty="0"/>
              <a:t> Procházková, Ph.D.</a:t>
            </a:r>
          </a:p>
          <a:p>
            <a:r>
              <a:rPr lang="cs-CZ" sz="1800" dirty="0"/>
              <a:t>ULGG LF MU a FN Brno</a:t>
            </a:r>
          </a:p>
        </p:txBody>
      </p:sp>
    </p:spTree>
    <p:extLst>
      <p:ext uri="{BB962C8B-B14F-4D97-AF65-F5344CB8AC3E}">
        <p14:creationId xmlns:p14="http://schemas.microsoft.com/office/powerpoint/2010/main" val="3856840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Molekulární heterogenita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Různé bodové mutace v jednom genu,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mikrodelece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genu,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uniparentální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disomie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mozaika - jejich důsledky mohou být pro genetickou prognózu reprodukce v rodině významně odlišné</a:t>
            </a:r>
          </a:p>
        </p:txBody>
      </p:sp>
    </p:spTree>
    <p:extLst>
      <p:ext uri="{BB962C8B-B14F-4D97-AF65-F5344CB8AC3E}">
        <p14:creationId xmlns:p14="http://schemas.microsoft.com/office/powerpoint/2010/main" val="233581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příkladů </a:t>
            </a:r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somatoskopicky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detekovatelných malých anomálií a příznaků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Nejčastěji se soustřeďují na obličej, boltce, ruce, nohy a genitál (chlapci)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Často se vyskytují v kombinaci s opožděním růstu a psychomotorického vývoje</a:t>
            </a:r>
          </a:p>
        </p:txBody>
      </p:sp>
    </p:spTree>
    <p:extLst>
      <p:ext uri="{BB962C8B-B14F-4D97-AF65-F5344CB8AC3E}">
        <p14:creationId xmlns:p14="http://schemas.microsoft.com/office/powerpoint/2010/main" val="54734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839788" y="1162051"/>
            <a:ext cx="5157787" cy="800100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Nižší porodní hmotnost k délce těhotenství,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gestational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intrauterinní růstová retardace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6172200" y="1162051"/>
            <a:ext cx="5183188" cy="885824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Vyšší porodní hmotnost k délce těhotenství, obrovští novorozenci</a:t>
            </a:r>
          </a:p>
          <a:p>
            <a:endParaRPr lang="cs-CZ" dirty="0"/>
          </a:p>
        </p:txBody>
      </p:sp>
      <p:pic>
        <p:nvPicPr>
          <p:cNvPr id="1026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894592"/>
            <a:ext cx="5157787" cy="29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alezený obrázek pro beckwith wiedema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2894593"/>
            <a:ext cx="3594100" cy="25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0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133475"/>
            <a:ext cx="5157787" cy="1219200"/>
          </a:xfrm>
        </p:spPr>
        <p:txBody>
          <a:bodyPr>
            <a:normAutofit fontScale="92500"/>
          </a:bodyPr>
          <a:lstStyle/>
          <a:p>
            <a:r>
              <a:rPr lang="cs-CZ" dirty="0"/>
              <a:t>Velká fontanela-pozdní uzávěr po 18.měsíci věku, nepravidelná velká fontanela, široce otevřená velká fontanela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Velká fontanela - předčasný uzávěr, předčasný srůst např. sagitálního švu, důležitost měření obvodu hlavy</a:t>
            </a:r>
          </a:p>
        </p:txBody>
      </p:sp>
      <p:pic>
        <p:nvPicPr>
          <p:cNvPr id="2050" name="Picture 2" descr="Nalezený obrázek pro large fontane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38500"/>
            <a:ext cx="3723481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lezený obrázek pro scafocephal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3238500"/>
            <a:ext cx="2997200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8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1295400"/>
            <a:ext cx="5157787" cy="714375"/>
          </a:xfrm>
        </p:spPr>
        <p:txBody>
          <a:bodyPr>
            <a:normAutofit/>
          </a:bodyPr>
          <a:lstStyle/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Těžká svalová hypotonie, floppy baby</a:t>
            </a:r>
            <a:endParaRPr lang="cs-CZ" sz="2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Atypická distribuce tuku na těle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062862" y="3140256"/>
            <a:ext cx="3401863" cy="2414225"/>
          </a:xfrm>
          <a:prstGeom prst="rect">
            <a:avLst/>
          </a:prstGeom>
        </p:spPr>
      </p:pic>
      <p:pic>
        <p:nvPicPr>
          <p:cNvPr id="3074" name="Picture 2" descr="Nalezený obrázek pro floppy baby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70163"/>
            <a:ext cx="48514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2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Opožděný růst, malý vzrůst &lt; 3.percentil pro daný věk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Urychlený růst, vysoký vzrůst &gt;97.percentil pro daný věk </a:t>
            </a:r>
          </a:p>
        </p:txBody>
      </p:sp>
      <p:pic>
        <p:nvPicPr>
          <p:cNvPr id="4098" name="Picture 2" descr="Nalezený obrázek pro mucopolysacharidoz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755900"/>
            <a:ext cx="2806700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Zástupný symbol pro obsah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19900" y="2755900"/>
            <a:ext cx="3005931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54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Nadváha (BMI 90.-97.percentil) a obezita (BMI&gt;97.percentil)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38137"/>
          </a:xfrm>
        </p:spPr>
        <p:txBody>
          <a:bodyPr>
            <a:normAutofit fontScale="92500" lnSpcReduction="10000"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06600" y="2603500"/>
            <a:ext cx="2501900" cy="3149600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409700"/>
            <a:ext cx="5183188" cy="86677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Faciální dysmorfie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" name="Picture 8" descr="\\fnbrno.cz\tree\home\3713\20171019_1115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05074"/>
            <a:ext cx="35941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so74E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241300"/>
            <a:ext cx="2740025" cy="2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09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257301"/>
            <a:ext cx="5157787" cy="781050"/>
          </a:xfrm>
        </p:spPr>
        <p:txBody>
          <a:bodyPr>
            <a:norm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Heterochromie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duhovek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047750"/>
            <a:ext cx="5183188" cy="990601"/>
          </a:xfrm>
        </p:spPr>
        <p:txBody>
          <a:bodyPr>
            <a:norm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Bulbozní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špička nosu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08600" y="2730501"/>
            <a:ext cx="6261100" cy="3556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927352"/>
            <a:ext cx="42164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63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Atypické bradavky – např. vpáčené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62796" y="3256090"/>
            <a:ext cx="2511770" cy="2182557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Dysplastické boltce, níže nasedající, rotované a malé či velké, malá brada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37400" y="3006726"/>
            <a:ext cx="2971800" cy="30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7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857250"/>
            <a:ext cx="5157787" cy="1209675"/>
          </a:xfrm>
        </p:spPr>
        <p:txBody>
          <a:bodyPr>
            <a:norm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Hypogenitalismus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hypogonadismus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kryptorchismus, obojetný genitál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35100" y="2616200"/>
            <a:ext cx="3136106" cy="3390900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18100" y="1990726"/>
            <a:ext cx="623728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6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několika anomálií a malformací, které se vyskytují opakovaně společně a vytváří charakteristický klinický obraz – fenotyp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Žádný příznak není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patognomický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žádný není obligatorní pro určitý syndrom (ale některé databáze udávají frekvenci v procentech pro určitý syndrom)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jejich výskytu je rozhodnuto v okamžiku početí (u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fenokopií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časném embryonálním vývoji)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celém spektru příznaků se nemanifestují již v době porodu či časném kojeneckém věku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Diagnóza se obvykle nestanoví při 1. genetickém vyšetření, dítě musíme sledovat a spolupracovat s dalšími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odbornostmi→</a:t>
            </a:r>
            <a:r>
              <a:rPr lang="cs-CZ" sz="20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multioborový</a:t>
            </a:r>
            <a:r>
              <a:rPr lang="cs-CZ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 přístup</a:t>
            </a:r>
          </a:p>
        </p:txBody>
      </p:sp>
    </p:spTree>
    <p:extLst>
      <p:ext uri="{BB962C8B-B14F-4D97-AF65-F5344CB8AC3E}">
        <p14:creationId xmlns:p14="http://schemas.microsoft.com/office/powerpoint/2010/main" val="2190455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247775"/>
            <a:ext cx="5157787" cy="752475"/>
          </a:xfrm>
        </p:spPr>
        <p:txBody>
          <a:bodyPr>
            <a:norm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Cutis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laxa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volná kůže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Arachnodaktylie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brachydaktylie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syndaktylie, polydaktylie, široké palce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50161" y="2506217"/>
            <a:ext cx="4627265" cy="3682303"/>
          </a:xfrm>
          <a:prstGeom prst="rect">
            <a:avLst/>
          </a:prstGeom>
        </p:spPr>
      </p:pic>
      <p:pic>
        <p:nvPicPr>
          <p:cNvPr id="8" name="Picture 9" descr="C:\Users\3713\Downloads\20171019_111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3570288"/>
            <a:ext cx="2819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74" y="3006726"/>
            <a:ext cx="3398540" cy="30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15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Mikrodeleční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syndrom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399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Např.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Alagillův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syndrom (ALGS),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Prader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Willi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syndrom (PWS),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Williams-Beueren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syndrom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Typická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facies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Typický výskyt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vrozené srdeční vady </a:t>
            </a:r>
          </a:p>
          <a:p>
            <a:endParaRPr 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Může být mentální postižení různého stupně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Většinou vznikají jako mutace „de novo“, ale i jako zděděné mutace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Kazuistika dítěte s ALGS následuje v další části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74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Subtelomerické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přestavby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Příčinou asi 7% mentálních retardací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Společný fenotyp: faciální dysmorfie, dysplastické boltce, anomálie dermatoglyfů,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mikrocefálie,retardace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růstu a vývoje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Vyšetření indikujeme u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dysmorfních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rysů a neobjasněné vývojové poruchy</a:t>
            </a:r>
          </a:p>
        </p:txBody>
      </p:sp>
    </p:spTree>
    <p:extLst>
      <p:ext uri="{BB962C8B-B14F-4D97-AF65-F5344CB8AC3E}">
        <p14:creationId xmlns:p14="http://schemas.microsoft.com/office/powerpoint/2010/main" val="1450205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Mozaikové afekce (cca 1% populace)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např. syndrom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Sturge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-Weber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Časně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postzygoticky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vzniklé mutace chromozomální či genové vedou k vývoji dvou a více buněčných linií s různou genetickou výbavou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Dochází k vývoji špatné funkce placenty či k vývoji malformací a anomálií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Přítomnost afekce jen v části buněk - afekce má klinicky méně závažný průběh oproti plné formě, kdy může být až letální</a:t>
            </a:r>
          </a:p>
        </p:txBody>
      </p:sp>
    </p:spTree>
    <p:extLst>
      <p:ext uri="{BB962C8B-B14F-4D97-AF65-F5344CB8AC3E}">
        <p14:creationId xmlns:p14="http://schemas.microsoft.com/office/powerpoint/2010/main" val="2644078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 </a:t>
            </a:r>
            <a:r>
              <a:rPr lang="cs-CZ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Sturge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-Weber,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GNAQ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gen, 9q21.2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Makrocefálie</a:t>
            </a:r>
            <a:endParaRPr lang="cs-CZ" dirty="0"/>
          </a:p>
          <a:p>
            <a:r>
              <a:rPr lang="cs-CZ" dirty="0"/>
              <a:t>Hemangiomy</a:t>
            </a:r>
          </a:p>
          <a:p>
            <a:r>
              <a:rPr lang="cs-CZ" dirty="0"/>
              <a:t>Mentální retardace</a:t>
            </a:r>
          </a:p>
          <a:p>
            <a:r>
              <a:rPr lang="cs-CZ" dirty="0"/>
              <a:t>Křeče</a:t>
            </a:r>
          </a:p>
          <a:p>
            <a:r>
              <a:rPr lang="cs-CZ" dirty="0"/>
              <a:t>Atrofie mozku</a:t>
            </a:r>
          </a:p>
          <a:p>
            <a:r>
              <a:rPr lang="cs-CZ" dirty="0"/>
              <a:t>Glaukom</a:t>
            </a:r>
          </a:p>
        </p:txBody>
      </p:sp>
      <p:pic>
        <p:nvPicPr>
          <p:cNvPr id="3074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68500"/>
            <a:ext cx="48768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61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Syndromy chromozomální </a:t>
            </a:r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instability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imunodeficience a hypersenzitivity k mutagenům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Např. NIJMEGEN BREAKAGE SYNDROME; NBS,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ataxia telangiectasia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varianta V1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Enzymatická porucha na úrovni DNA vedoucí k poruše oprav DNA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Postihuje nejčastěji rychle se dělící buňky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Probandi mají vysoké riziko malignit</a:t>
            </a:r>
          </a:p>
        </p:txBody>
      </p:sp>
    </p:spTree>
    <p:extLst>
      <p:ext uri="{BB962C8B-B14F-4D97-AF65-F5344CB8AC3E}">
        <p14:creationId xmlns:p14="http://schemas.microsoft.com/office/powerpoint/2010/main" val="1153638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NIJMEGEN BREAKAGE SYNDROME; NBS,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ataxia telangiectasia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varianta V1,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NBS1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gen, 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602667.0001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8q21.3</a:t>
            </a:r>
            <a:b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Růstová retardace</a:t>
            </a: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Mikrocefálie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ustupující čelo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Odstáté boltce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Rozštěpové VVV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Atresie choan, konečníku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Porucha imunity, opakované infekce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Zvýšené riziko pro malignity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Pokles IQ s věkem,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neurodegenerativní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onemocnění</a:t>
            </a:r>
          </a:p>
        </p:txBody>
      </p:sp>
      <p:pic>
        <p:nvPicPr>
          <p:cNvPr id="2050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2603500"/>
            <a:ext cx="2692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14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Syndromy z amplifikace </a:t>
            </a:r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trinukleotidů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 syndrom fragilního X chromozomu, FXS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Mají závislost na pohlaví rodiče, od kterého dítě mutaci zdědí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Přítomnost </a:t>
            </a:r>
            <a:r>
              <a:rPr lang="cs-CZ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premutace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u rodiče – přítomnost zmnožení počtu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trinukleotidových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opakování od normálního k abnormálnímu počtu (např.50-200)</a:t>
            </a:r>
          </a:p>
        </p:txBody>
      </p:sp>
    </p:spTree>
    <p:extLst>
      <p:ext uri="{BB962C8B-B14F-4D97-AF65-F5344CB8AC3E}">
        <p14:creationId xmlns:p14="http://schemas.microsoft.com/office/powerpoint/2010/main" val="979898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82699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 fragilního X chromozomu, FXS</a:t>
            </a:r>
            <a:br>
              <a:rPr lang="cs-CZ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977900"/>
            <a:ext cx="5181600" cy="4978401"/>
          </a:xfrm>
        </p:spPr>
        <p:txBody>
          <a:bodyPr>
            <a:noAutofit/>
          </a:bodyPr>
          <a:lstStyle/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Různě těžce vyjádřená mentální retardace, závisí na počtu repetic na chromozomu. IQ se nejčastěji pohybuje mezi 20-70.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Zvětšená varlata u chlapců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makroorchidismus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Předčasné selhání funkce vaječníků, neplodnost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Dysmorfie obličeje, tj. protáhlý obličej,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prominující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brada a čelo, velké uši, které odstávají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Vpadlá hrudní kost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Poruchy chování</a:t>
            </a:r>
          </a:p>
          <a:p>
            <a:endParaRPr lang="cs-CZ" sz="1800" dirty="0"/>
          </a:p>
        </p:txBody>
      </p:sp>
      <p:pic>
        <p:nvPicPr>
          <p:cNvPr id="1026" name="Picture 2" descr="https://www.stepwards.com/wp-content/uploads/2016/02/fragile-X-syndrome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825625"/>
            <a:ext cx="35277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16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Kazuistiky - PKU, ALGS, HPP, SLOS, </a:t>
            </a:r>
            <a:r>
              <a:rPr lang="cs-CZ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Angelmanův</a:t>
            </a:r>
            <a:r>
              <a:rPr lang="cs-CZ" sz="5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syndrom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2158191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665663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Význam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rodinné fotografie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příznaky se mohou s věkem zvýrazňovat či naopak zeslabovat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Syndromologická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diagnostika klade vysoké nároky na čas, vlastní a literární zkušenost, afekcí je velký počet, jejich populační incidence je nízká, nemusíme je vidět ani za celý profesionální život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Význam mezinárodní spolupráce u probandů s blíže neobjasněnou diagnózou (vzácným onemocněním)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Význam praktického lékaře pro děti a dorost a pediatra v nemocnici či ambulantního specialisty - mají data od narození dítěte, znají rodinu a mohou urychlit diagnózu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Klinický genetik - zhodnotí prognózu, může navrhnout léčebná a </a:t>
            </a:r>
            <a: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preventivní opatření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objasňuje genetické příčiny postižení dítěte, usnadní rodičům přijmout diagnózu</a:t>
            </a:r>
          </a:p>
        </p:txBody>
      </p:sp>
    </p:spTree>
    <p:extLst>
      <p:ext uri="{BB962C8B-B14F-4D97-AF65-F5344CB8AC3E}">
        <p14:creationId xmlns:p14="http://schemas.microsoft.com/office/powerpoint/2010/main" val="362340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Různá populační frekvence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Klinefelterův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syndrom 1:500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Turnerův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syndrom 1:2 500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Marfanův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syndrom 1:10 000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Alagillův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syndrom 1:30 000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Xeroderma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pigmentosum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1:2 mil.</a:t>
            </a:r>
          </a:p>
        </p:txBody>
      </p:sp>
    </p:spTree>
    <p:extLst>
      <p:ext uri="{BB962C8B-B14F-4D97-AF65-F5344CB8AC3E}">
        <p14:creationId xmlns:p14="http://schemas.microsoft.com/office/powerpoint/2010/main" val="10305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Malé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dysmorfické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anomálie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Signální příznaky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Genetická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heterogenie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Fenokopie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Molekulární heterogenita</a:t>
            </a:r>
          </a:p>
        </p:txBody>
      </p:sp>
    </p:spTree>
    <p:extLst>
      <p:ext uri="{BB962C8B-B14F-4D97-AF65-F5344CB8AC3E}">
        <p14:creationId xmlns:p14="http://schemas.microsoft.com/office/powerpoint/2010/main" val="327326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Malé </a:t>
            </a:r>
            <a:r>
              <a:rPr lang="cs-CZ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dysmorfické</a:t>
            </a:r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anomálie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Nejsou vzácné, vyskytují se u 10 -15% zdravé populace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Vyskytují se izolovaně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Jsou klinicky nevýznamné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Jedná se o zevní příznaky – význam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aspekce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Např. odstáté uši, disproporce délky prstů, prstců, aberantní vzory flekčních dlaňových a prstových rýh, méně obvyklý sklon očních štěrbin, atd.</a:t>
            </a:r>
          </a:p>
        </p:txBody>
      </p:sp>
    </p:spTree>
    <p:extLst>
      <p:ext uri="{BB962C8B-B14F-4D97-AF65-F5344CB8AC3E}">
        <p14:creationId xmlns:p14="http://schemas.microsoft.com/office/powerpoint/2010/main" val="188631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Malé </a:t>
            </a:r>
            <a:r>
              <a:rPr lang="cs-CZ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dysmorfické</a:t>
            </a:r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anomálie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Pokud má dítě </a:t>
            </a:r>
            <a:r>
              <a:rPr lang="cs-CZ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2-3 takové příznaky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mohou být signálem přítomnosti jedné či více malformací různých orgánových systémů jako projev závažné poruchy morfogeneze v ontogenezi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 normálně se vyskytující znaky se mohou stát anomáliemi, pokud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perzistují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nebo se manifestují v neobvyklém vývojovém stádiu, např. otevřená velká fontanela u dítěte nad 18 měsíců věku, malý vzrůst, disproporčně velká hlava, atd.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Malé anomálie jsou cenným diferenciálně diagnostickým vodítkem a označují se jako </a:t>
            </a:r>
            <a:r>
              <a:rPr lang="cs-CZ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signální příznaky</a:t>
            </a:r>
          </a:p>
        </p:txBody>
      </p:sp>
    </p:spTree>
    <p:extLst>
      <p:ext uri="{BB962C8B-B14F-4D97-AF65-F5344CB8AC3E}">
        <p14:creationId xmlns:p14="http://schemas.microsoft.com/office/powerpoint/2010/main" val="382759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Genetická </a:t>
            </a:r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heterogenie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Stejný syndrom (klinicko-genetická jednotka) může být dědičný např. AD či AR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Různé geny ovlivňují stejnou patogenetickou cestu</a:t>
            </a:r>
          </a:p>
        </p:txBody>
      </p:sp>
    </p:spTree>
    <p:extLst>
      <p:ext uri="{BB962C8B-B14F-4D97-AF65-F5344CB8AC3E}">
        <p14:creationId xmlns:p14="http://schemas.microsoft.com/office/powerpoint/2010/main" val="274020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Fenokopie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Teratogenní embryopatie může napodobit genetický syndrom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Příklad: 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syndrom </a:t>
            </a:r>
            <a:r>
              <a:rPr lang="cs-CZ" u="sng" dirty="0" err="1">
                <a:latin typeface="Arial" panose="020B0604020202020204" pitchFamily="34" charset="0"/>
                <a:cs typeface="Arial" panose="020B0604020202020204" pitchFamily="34" charset="0"/>
              </a:rPr>
              <a:t>maternální</a:t>
            </a:r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</a:rPr>
              <a:t> fenylketonurie (PKU)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Vysoká koncentrace fenylalaninu v krvi matky s PKU, která nedodržuje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nízkobílkovinnou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dietu, může vést k typickému postižení potomka: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mikrocefálie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vrozená srdeční vada, mentální postižení a další</a:t>
            </a:r>
          </a:p>
        </p:txBody>
      </p:sp>
    </p:spTree>
    <p:extLst>
      <p:ext uri="{BB962C8B-B14F-4D97-AF65-F5344CB8AC3E}">
        <p14:creationId xmlns:p14="http://schemas.microsoft.com/office/powerpoint/2010/main" val="11493870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1070</Words>
  <Application>Microsoft Office PowerPoint</Application>
  <PresentationFormat>Širokoúhlá obrazovka</PresentationFormat>
  <Paragraphs>170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Motiv Office</vt:lpstr>
      <vt:lpstr>Syndromologie</vt:lpstr>
      <vt:lpstr>Syndrom</vt:lpstr>
      <vt:lpstr>Syndrom</vt:lpstr>
      <vt:lpstr>Syndrom</vt:lpstr>
      <vt:lpstr>Pojmy</vt:lpstr>
      <vt:lpstr>Malé dysmorfické anomálie </vt:lpstr>
      <vt:lpstr>Malé dysmorfické anomálie</vt:lpstr>
      <vt:lpstr>Genetická heterogenie</vt:lpstr>
      <vt:lpstr>Fenokopie</vt:lpstr>
      <vt:lpstr>Molekulární heterogenita</vt:lpstr>
      <vt:lpstr>Přehled příkladů somatoskopicky detekovatelných malých anomálií a příznaků</vt:lpstr>
      <vt:lpstr>Prezentace aplikace PowerPoint</vt:lpstr>
      <vt:lpstr>Prezentace aplikace PowerPoint</vt:lpstr>
      <vt:lpstr>Prezentace aplikace PowerPoint</vt:lpstr>
      <vt:lpstr>Prezentace aplikace PowerPoint</vt:lpstr>
      <vt:lpstr>Nadváha (BMI 90.-97.percentil) a obezita (BMI&gt;97.percentil) </vt:lpstr>
      <vt:lpstr>Prezentace aplikace PowerPoint</vt:lpstr>
      <vt:lpstr>Prezentace aplikace PowerPoint</vt:lpstr>
      <vt:lpstr>Prezentace aplikace PowerPoint</vt:lpstr>
      <vt:lpstr>Prezentace aplikace PowerPoint</vt:lpstr>
      <vt:lpstr>Mikrodeleční syndrom</vt:lpstr>
      <vt:lpstr>Subtelomerické přestavby </vt:lpstr>
      <vt:lpstr>Mozaikové afekce (cca 1% populace)</vt:lpstr>
      <vt:lpstr>syndrom Sturge-Weber, GNAQ gen, 9q21.2</vt:lpstr>
      <vt:lpstr>Syndromy chromozomální instability, imunodeficience a hypersenzitivity k mutagenům</vt:lpstr>
      <vt:lpstr>NIJMEGEN BREAKAGE SYNDROME; NBS, ataxia telangiectasia varianta V1,  NBS1 gen, 602667.0001, 8q21.3  </vt:lpstr>
      <vt:lpstr>Syndromy z amplifikace trinukleotidů</vt:lpstr>
      <vt:lpstr>Syndrom fragilního X chromozomu, FXS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Syndromologie</dc:title>
  <dc:creator>Procházková Dagmar</dc:creator>
  <cp:lastModifiedBy>Kateřina Stehlíková</cp:lastModifiedBy>
  <cp:revision>94</cp:revision>
  <dcterms:created xsi:type="dcterms:W3CDTF">2020-09-11T06:56:19Z</dcterms:created>
  <dcterms:modified xsi:type="dcterms:W3CDTF">2021-02-05T10:42:43Z</dcterms:modified>
</cp:coreProperties>
</file>