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theme/theme5.xml" ContentType="application/vnd.openxmlformats-officedocument.theme+xml"/>
  <Override PartName="/ppt/theme/themeOverride12.xml" ContentType="application/vnd.openxmlformats-officedocument.themeOverride+xml"/>
  <Override PartName="/ppt/theme/themeOverride104.xml" ContentType="application/vnd.openxmlformats-officedocument.themeOverr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theme/themeOverride97.xml" ContentType="application/vnd.openxmlformats-officedocument.themeOverride+xml"/>
  <Override PartName="/ppt/tableStyles.xml" ContentType="application/vnd.openxmlformats-officedocument.presentationml.tableStyles+xml"/>
  <Override PartName="/ppt/theme/themeOverride39.xml" ContentType="application/vnd.openxmlformats-officedocument.themeOverride+xml"/>
  <Override PartName="/ppt/theme/themeOverride86.xml" ContentType="application/vnd.openxmlformats-officedocument.themeOverride+xml"/>
  <Override PartName="/ppt/theme/themeOverride17.xml" ContentType="application/vnd.openxmlformats-officedocument.themeOverride+xml"/>
  <Override PartName="/ppt/theme/themeOverride28.xml" ContentType="application/vnd.openxmlformats-officedocument.themeOverride+xml"/>
  <Override PartName="/ppt/theme/themeOverride64.xml" ContentType="application/vnd.openxmlformats-officedocument.themeOverride+xml"/>
  <Override PartName="/ppt/theme/themeOverride75.xml" ContentType="application/vnd.openxmlformats-officedocument.themeOverride+xml"/>
  <Override PartName="/ppt/slides/slide99.xml" ContentType="application/vnd.openxmlformats-officedocument.presentationml.slide+xml"/>
  <Override PartName="/ppt/theme/themeOverride53.xml" ContentType="application/vnd.openxmlformats-officedocument.themeOverride+xml"/>
  <Override PartName="/ppt/theme/themeOverride109.xml" ContentType="application/vnd.openxmlformats-officedocument.themeOverr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theme/themeOverride42.xml" ContentType="application/vnd.openxmlformats-officedocument.themeOverr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theme/themeOverride20.xml" ContentType="application/vnd.openxmlformats-officedocument.themeOverride+xml"/>
  <Override PartName="/ppt/theme/themeOverride31.xml" ContentType="application/vnd.openxmlformats-officedocument.themeOverride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Override6.xml" ContentType="application/vnd.openxmlformats-officedocument.themeOverride+xml"/>
  <Override PartName="/ppt/theme/themeOverride101.xml" ContentType="application/vnd.openxmlformats-officedocument.themeOverride+xml"/>
  <Override PartName="/ppt/theme/themeOverride112.xml" ContentType="application/vnd.openxmlformats-officedocument.themeOverr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theme/themeOverride69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theme/themeOverride47.xml" ContentType="application/vnd.openxmlformats-officedocument.themeOverride+xml"/>
  <Override PartName="/ppt/theme/themeOverride58.xml" ContentType="application/vnd.openxmlformats-officedocument.themeOverride+xml"/>
  <Override PartName="/ppt/theme/themeOverride94.xml" ContentType="application/vnd.openxmlformats-officedocument.themeOverr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theme/themeOverride36.xml" ContentType="application/vnd.openxmlformats-officedocument.themeOverride+xml"/>
  <Override PartName="/ppt/theme/themeOverride83.xml" ContentType="application/vnd.openxmlformats-officedocument.themeOverride+xml"/>
  <Override PartName="/ppt/slides/slide108.xml" ContentType="application/vnd.openxmlformats-officedocument.presentationml.slide+xml"/>
  <Override PartName="/ppt/theme/themeOverride25.xml" ContentType="application/vnd.openxmlformats-officedocument.themeOverride+xml"/>
  <Override PartName="/ppt/theme/themeOverride72.xml" ContentType="application/vnd.openxmlformats-officedocument.themeOverr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theme/themeOverride14.xml" ContentType="application/vnd.openxmlformats-officedocument.themeOverride+xml"/>
  <Override PartName="/ppt/theme/themeOverride61.xml" ContentType="application/vnd.openxmlformats-officedocument.themeOverride+xml"/>
  <Override PartName="/ppt/theme/themeOverride106.xml" ContentType="application/vnd.openxmlformats-officedocument.themeOverr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theme/themeOverride50.xml" ContentType="application/vnd.openxmlformats-officedocument.themeOverr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Override3.xml" ContentType="application/vnd.openxmlformats-officedocument.themeOverride+xml"/>
  <Override PartName="/ppt/theme/themeOverride99.xml" ContentType="application/vnd.openxmlformats-officedocument.themeOverr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Override59.xml" ContentType="application/vnd.openxmlformats-officedocument.themeOverride+xml"/>
  <Override PartName="/ppt/theme/themeOverride88.xml" ContentType="application/vnd.openxmlformats-officedocument.themeOverr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Override19.xml" ContentType="application/vnd.openxmlformats-officedocument.themeOverride+xml"/>
  <Override PartName="/ppt/theme/themeOverride48.xml" ContentType="application/vnd.openxmlformats-officedocument.themeOverride+xml"/>
  <Override PartName="/ppt/theme/themeOverride66.xml" ContentType="application/vnd.openxmlformats-officedocument.themeOverride+xml"/>
  <Override PartName="/ppt/theme/themeOverride77.xml" ContentType="application/vnd.openxmlformats-officedocument.themeOverride+xml"/>
  <Override PartName="/ppt/theme/themeOverride95.xml" ContentType="application/vnd.openxmlformats-officedocument.themeOverride+xml"/>
  <Override PartName="/ppt/theme/themeOverride37.xml" ContentType="application/vnd.openxmlformats-officedocument.themeOverride+xml"/>
  <Override PartName="/ppt/theme/themeOverride55.xml" ContentType="application/vnd.openxmlformats-officedocument.themeOverride+xml"/>
  <Override PartName="/ppt/theme/themeOverride84.xml" ContentType="application/vnd.openxmlformats-officedocument.themeOverr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theme/themeOverride15.xml" ContentType="application/vnd.openxmlformats-officedocument.themeOverride+xml"/>
  <Override PartName="/ppt/theme/themeOverride26.xml" ContentType="application/vnd.openxmlformats-officedocument.themeOverride+xml"/>
  <Override PartName="/ppt/theme/themeOverride44.xml" ContentType="application/vnd.openxmlformats-officedocument.themeOverride+xml"/>
  <Override PartName="/ppt/theme/themeOverride62.xml" ContentType="application/vnd.openxmlformats-officedocument.themeOverride+xml"/>
  <Override PartName="/ppt/theme/themeOverride73.xml" ContentType="application/vnd.openxmlformats-officedocument.themeOverride+xml"/>
  <Override PartName="/ppt/theme/themeOverride91.xml" ContentType="application/vnd.openxmlformats-officedocument.themeOverride+xml"/>
  <Override PartName="/ppt/theme/themeOverride107.xml" ContentType="application/vnd.openxmlformats-officedocument.themeOverr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theme/themeOverride22.xml" ContentType="application/vnd.openxmlformats-officedocument.themeOverride+xml"/>
  <Override PartName="/ppt/theme/themeOverride33.xml" ContentType="application/vnd.openxmlformats-officedocument.themeOverride+xml"/>
  <Override PartName="/ppt/theme/themeOverride51.xml" ContentType="application/vnd.openxmlformats-officedocument.themeOverride+xml"/>
  <Override PartName="/ppt/theme/themeOverride80.xml" ContentType="application/vnd.openxmlformats-officedocument.themeOverr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theme/themeOverride40.xml" ContentType="application/vnd.openxmlformats-officedocument.themeOverride+xml"/>
  <Override PartName="/ppt/theme/themeOverride103.xml" ContentType="application/vnd.openxmlformats-officedocument.themeOverride+xml"/>
  <Override PartName="/ppt/theme/themeOverride114.xml" ContentType="application/vnd.openxmlformats-officedocument.themeOverr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Override4.xml" ContentType="application/vnd.openxmlformats-officedocument.themeOverride+xml"/>
  <Default Extension="jpeg" ContentType="image/jpeg"/>
  <Override PartName="/ppt/theme/themeOverride89.xml" ContentType="application/vnd.openxmlformats-officedocument.themeOverride+xml"/>
  <Override PartName="/ppt/theme/themeOverride110.xml" ContentType="application/vnd.openxmlformats-officedocument.themeOverr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Override78.xml" ContentType="application/vnd.openxmlformats-officedocument.themeOverr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Override38.xml" ContentType="application/vnd.openxmlformats-officedocument.themeOverride+xml"/>
  <Override PartName="/ppt/theme/themeOverride49.xml" ContentType="application/vnd.openxmlformats-officedocument.themeOverride+xml"/>
  <Override PartName="/ppt/theme/themeOverride67.xml" ContentType="application/vnd.openxmlformats-officedocument.themeOverride+xml"/>
  <Override PartName="/ppt/theme/themeOverride85.xml" ContentType="application/vnd.openxmlformats-officedocument.themeOverride+xml"/>
  <Override PartName="/ppt/theme/themeOverride96.xml" ContentType="application/vnd.openxmlformats-officedocument.themeOverride+xml"/>
  <Override PartName="/ppt/theme/themeOverride27.xml" ContentType="application/vnd.openxmlformats-officedocument.themeOverride+xml"/>
  <Override PartName="/ppt/theme/themeOverride45.xml" ContentType="application/vnd.openxmlformats-officedocument.themeOverride+xml"/>
  <Override PartName="/ppt/theme/themeOverride56.xml" ContentType="application/vnd.openxmlformats-officedocument.themeOverride+xml"/>
  <Override PartName="/ppt/theme/themeOverride74.xml" ContentType="application/vnd.openxmlformats-officedocument.themeOverride+xml"/>
  <Override PartName="/ppt/theme/themeOverride92.xml" ContentType="application/vnd.openxmlformats-officedocument.themeOverr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theme/themeOverride16.xml" ContentType="application/vnd.openxmlformats-officedocument.themeOverride+xml"/>
  <Override PartName="/ppt/theme/themeOverride34.xml" ContentType="application/vnd.openxmlformats-officedocument.themeOverride+xml"/>
  <Override PartName="/ppt/theme/themeOverride63.xml" ContentType="application/vnd.openxmlformats-officedocument.themeOverride+xml"/>
  <Override PartName="/ppt/theme/themeOverride81.xml" ContentType="application/vnd.openxmlformats-officedocument.themeOverride+xml"/>
  <Override PartName="/ppt/theme/themeOverride108.xml" ContentType="application/vnd.openxmlformats-officedocument.themeOverr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theme/themeOverride9.xml" ContentType="application/vnd.openxmlformats-officedocument.themeOverride+xml"/>
  <Override PartName="/ppt/theme/themeOverride23.xml" ContentType="application/vnd.openxmlformats-officedocument.themeOverride+xml"/>
  <Override PartName="/ppt/theme/themeOverride41.xml" ContentType="application/vnd.openxmlformats-officedocument.themeOverride+xml"/>
  <Override PartName="/ppt/theme/themeOverride52.xml" ContentType="application/vnd.openxmlformats-officedocument.themeOverride+xml"/>
  <Override PartName="/ppt/theme/themeOverride70.xml" ContentType="application/vnd.openxmlformats-officedocument.themeOverr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Override30.xml" ContentType="application/vnd.openxmlformats-officedocument.themeOverr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Override5.xml" ContentType="application/vnd.openxmlformats-officedocument.themeOverride+xml"/>
  <Override PartName="/ppt/theme/themeOverride111.xml" ContentType="application/vnd.openxmlformats-officedocument.themeOverr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theme/themeOverride100.xml" ContentType="application/vnd.openxmlformats-officedocument.themeOverride+xml"/>
  <Override PartName="/ppt/slides/slide32.xml" ContentType="application/vnd.openxmlformats-officedocument.presentationml.slide+xml"/>
  <Override PartName="/ppt/theme/themeOverride68.xml" ContentType="application/vnd.openxmlformats-officedocument.themeOverride+xml"/>
  <Override PartName="/ppt/theme/themeOverride79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Override57.xml" ContentType="application/vnd.openxmlformats-officedocument.themeOverride+xml"/>
  <Override PartName="/ppt/theme/themeOverride46.xml" ContentType="application/vnd.openxmlformats-officedocument.themeOverride+xml"/>
  <Override PartName="/ppt/theme/themeOverride93.xml" ContentType="application/vnd.openxmlformats-officedocument.themeOverride+xml"/>
  <Override PartName="/ppt/slides/slide118.xml" ContentType="application/vnd.openxmlformats-officedocument.presentationml.slide+xml"/>
  <Override PartName="/ppt/theme/themeOverride24.xml" ContentType="application/vnd.openxmlformats-officedocument.themeOverride+xml"/>
  <Override PartName="/ppt/theme/themeOverride35.xml" ContentType="application/vnd.openxmlformats-officedocument.themeOverride+xml"/>
  <Override PartName="/ppt/theme/themeOverride71.xml" ContentType="application/vnd.openxmlformats-officedocument.themeOverride+xml"/>
  <Override PartName="/ppt/theme/themeOverride82.xml" ContentType="application/vnd.openxmlformats-officedocument.themeOverr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theme/themeOverride13.xml" ContentType="application/vnd.openxmlformats-officedocument.themeOverride+xml"/>
  <Override PartName="/ppt/theme/themeOverride60.xml" ContentType="application/vnd.openxmlformats-officedocument.themeOverride+xml"/>
  <Override PartName="/ppt/theme/themeOverride105.xml" ContentType="application/vnd.openxmlformats-officedocument.themeOverr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theme/themeOverride2.xml" ContentType="application/vnd.openxmlformats-officedocument.themeOverride+xml"/>
  <Override PartName="/ppt/theme/themeOverride87.xml" ContentType="application/vnd.openxmlformats-officedocument.themeOverride+xml"/>
  <Override PartName="/ppt/theme/themeOverride98.xml" ContentType="application/vnd.openxmlformats-officedocument.themeOverride+xml"/>
  <Override PartName="/ppt/slides/slide40.xml" ContentType="application/vnd.openxmlformats-officedocument.presentationml.slide+xml"/>
  <Override PartName="/ppt/theme/themeOverride29.xml" ContentType="application/vnd.openxmlformats-officedocument.themeOverride+xml"/>
  <Override PartName="/ppt/theme/themeOverride76.xml" ContentType="application/vnd.openxmlformats-officedocument.themeOverride+xml"/>
  <Override PartName="/ppt/theme/themeOverride18.xml" ContentType="application/vnd.openxmlformats-officedocument.themeOverride+xml"/>
  <Default Extension="vml" ContentType="application/vnd.openxmlformats-officedocument.vmlDrawing"/>
  <Override PartName="/ppt/theme/themeOverride65.xml" ContentType="application/vnd.openxmlformats-officedocument.themeOverride+xml"/>
  <Override PartName="/ppt/slides/slide89.xml" ContentType="application/vnd.openxmlformats-officedocument.presentationml.slide+xml"/>
  <Override PartName="/ppt/theme/themeOverride43.xml" ContentType="application/vnd.openxmlformats-officedocument.themeOverride+xml"/>
  <Override PartName="/ppt/theme/themeOverride54.xml" ContentType="application/vnd.openxmlformats-officedocument.themeOverride+xml"/>
  <Override PartName="/ppt/theme/themeOverride90.xml" ContentType="application/vnd.openxmlformats-officedocument.themeOverr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Override32.xml" ContentType="application/vnd.openxmlformats-officedocument.themeOverr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Override7.xml" ContentType="application/vnd.openxmlformats-officedocument.themeOverride+xml"/>
  <Override PartName="/ppt/theme/themeOverride21.xml" ContentType="application/vnd.openxmlformats-officedocument.themeOverride+xml"/>
  <Override PartName="/ppt/theme/themeOverride113.xml" ContentType="application/vnd.openxmlformats-officedocument.themeOverr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theme/theme3.xml" ContentType="application/vnd.openxmlformats-officedocument.theme+xml"/>
  <Override PartName="/ppt/theme/themeOverride10.xml" ContentType="application/vnd.openxmlformats-officedocument.themeOverride+xml"/>
  <Override PartName="/ppt/theme/themeOverride102.xml" ContentType="application/vnd.openxmlformats-officedocument.themeOverr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  <p:sldMasterId id="2147484000" r:id="rId2"/>
    <p:sldMasterId id="2147484015" r:id="rId3"/>
  </p:sldMasterIdLst>
  <p:notesMasterIdLst>
    <p:notesMasterId r:id="rId123"/>
  </p:notesMasterIdLst>
  <p:handoutMasterIdLst>
    <p:handoutMasterId r:id="rId124"/>
  </p:handoutMasterIdLst>
  <p:sldIdLst>
    <p:sldId id="256" r:id="rId4"/>
    <p:sldId id="449" r:id="rId5"/>
    <p:sldId id="448" r:id="rId6"/>
    <p:sldId id="450" r:id="rId7"/>
    <p:sldId id="461" r:id="rId8"/>
    <p:sldId id="451" r:id="rId9"/>
    <p:sldId id="462" r:id="rId10"/>
    <p:sldId id="443" r:id="rId11"/>
    <p:sldId id="259" r:id="rId12"/>
    <p:sldId id="282" r:id="rId13"/>
    <p:sldId id="283" r:id="rId14"/>
    <p:sldId id="284" r:id="rId15"/>
    <p:sldId id="285" r:id="rId16"/>
    <p:sldId id="444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3" r:id="rId25"/>
    <p:sldId id="294" r:id="rId26"/>
    <p:sldId id="389" r:id="rId27"/>
    <p:sldId id="295" r:id="rId28"/>
    <p:sldId id="360" r:id="rId29"/>
    <p:sldId id="361" r:id="rId30"/>
    <p:sldId id="362" r:id="rId31"/>
    <p:sldId id="445" r:id="rId32"/>
    <p:sldId id="390" r:id="rId33"/>
    <p:sldId id="391" r:id="rId34"/>
    <p:sldId id="392" r:id="rId35"/>
    <p:sldId id="393" r:id="rId36"/>
    <p:sldId id="394" r:id="rId37"/>
    <p:sldId id="447" r:id="rId38"/>
    <p:sldId id="395" r:id="rId39"/>
    <p:sldId id="396" r:id="rId40"/>
    <p:sldId id="397" r:id="rId41"/>
    <p:sldId id="398" r:id="rId42"/>
    <p:sldId id="399" r:id="rId43"/>
    <p:sldId id="400" r:id="rId44"/>
    <p:sldId id="401" r:id="rId45"/>
    <p:sldId id="402" r:id="rId46"/>
    <p:sldId id="403" r:id="rId47"/>
    <p:sldId id="404" r:id="rId48"/>
    <p:sldId id="405" r:id="rId49"/>
    <p:sldId id="454" r:id="rId50"/>
    <p:sldId id="371" r:id="rId51"/>
    <p:sldId id="334" r:id="rId52"/>
    <p:sldId id="453" r:id="rId53"/>
    <p:sldId id="455" r:id="rId54"/>
    <p:sldId id="409" r:id="rId55"/>
    <p:sldId id="423" r:id="rId56"/>
    <p:sldId id="424" r:id="rId57"/>
    <p:sldId id="425" r:id="rId58"/>
    <p:sldId id="426" r:id="rId59"/>
    <p:sldId id="427" r:id="rId60"/>
    <p:sldId id="429" r:id="rId61"/>
    <p:sldId id="457" r:id="rId62"/>
    <p:sldId id="430" r:id="rId63"/>
    <p:sldId id="431" r:id="rId64"/>
    <p:sldId id="432" r:id="rId65"/>
    <p:sldId id="411" r:id="rId66"/>
    <p:sldId id="421" r:id="rId67"/>
    <p:sldId id="458" r:id="rId68"/>
    <p:sldId id="297" r:id="rId69"/>
    <p:sldId id="337" r:id="rId70"/>
    <p:sldId id="345" r:id="rId71"/>
    <p:sldId id="370" r:id="rId72"/>
    <p:sldId id="343" r:id="rId73"/>
    <p:sldId id="460" r:id="rId74"/>
    <p:sldId id="304" r:id="rId75"/>
    <p:sldId id="368" r:id="rId76"/>
    <p:sldId id="299" r:id="rId77"/>
    <p:sldId id="302" r:id="rId78"/>
    <p:sldId id="303" r:id="rId79"/>
    <p:sldId id="305" r:id="rId80"/>
    <p:sldId id="306" r:id="rId81"/>
    <p:sldId id="459" r:id="rId82"/>
    <p:sldId id="308" r:id="rId83"/>
    <p:sldId id="339" r:id="rId84"/>
    <p:sldId id="344" r:id="rId85"/>
    <p:sldId id="366" r:id="rId86"/>
    <p:sldId id="422" r:id="rId87"/>
    <p:sldId id="310" r:id="rId88"/>
    <p:sldId id="374" r:id="rId89"/>
    <p:sldId id="353" r:id="rId90"/>
    <p:sldId id="433" r:id="rId91"/>
    <p:sldId id="354" r:id="rId92"/>
    <p:sldId id="434" r:id="rId93"/>
    <p:sldId id="355" r:id="rId94"/>
    <p:sldId id="435" r:id="rId95"/>
    <p:sldId id="312" r:id="rId96"/>
    <p:sldId id="314" r:id="rId97"/>
    <p:sldId id="437" r:id="rId98"/>
    <p:sldId id="438" r:id="rId99"/>
    <p:sldId id="436" r:id="rId100"/>
    <p:sldId id="406" r:id="rId101"/>
    <p:sldId id="407" r:id="rId102"/>
    <p:sldId id="408" r:id="rId103"/>
    <p:sldId id="348" r:id="rId104"/>
    <p:sldId id="349" r:id="rId105"/>
    <p:sldId id="350" r:id="rId106"/>
    <p:sldId id="383" r:id="rId107"/>
    <p:sldId id="381" r:id="rId108"/>
    <p:sldId id="379" r:id="rId109"/>
    <p:sldId id="380" r:id="rId110"/>
    <p:sldId id="329" r:id="rId111"/>
    <p:sldId id="382" r:id="rId112"/>
    <p:sldId id="357" r:id="rId113"/>
    <p:sldId id="358" r:id="rId114"/>
    <p:sldId id="332" r:id="rId115"/>
    <p:sldId id="439" r:id="rId116"/>
    <p:sldId id="377" r:id="rId117"/>
    <p:sldId id="378" r:id="rId118"/>
    <p:sldId id="440" r:id="rId119"/>
    <p:sldId id="441" r:id="rId120"/>
    <p:sldId id="330" r:id="rId121"/>
    <p:sldId id="442" r:id="rId122"/>
  </p:sldIdLst>
  <p:sldSz cx="9144000" cy="6858000" type="screen4x3"/>
  <p:notesSz cx="6858000" cy="9144000"/>
  <p:defaultTextStyle>
    <a:defPPr>
      <a:defRPr lang="cs-CZ"/>
    </a:defPPr>
    <a:lvl1pPr algn="ctr" rtl="0" eaLnBrk="0" fontAlgn="base" hangingPunct="0">
      <a:spcBef>
        <a:spcPct val="0"/>
      </a:spcBef>
      <a:spcAft>
        <a:spcPct val="0"/>
      </a:spcAft>
      <a:defRPr sz="4000" b="1" i="1" kern="1200">
        <a:solidFill>
          <a:srgbClr val="FFCC00"/>
        </a:solidFill>
        <a:latin typeface="Verdana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4000" b="1" i="1" kern="1200">
        <a:solidFill>
          <a:srgbClr val="FFCC00"/>
        </a:solidFill>
        <a:latin typeface="Verdana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4000" b="1" i="1" kern="1200">
        <a:solidFill>
          <a:srgbClr val="FFCC00"/>
        </a:solidFill>
        <a:latin typeface="Verdana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4000" b="1" i="1" kern="1200">
        <a:solidFill>
          <a:srgbClr val="FFCC00"/>
        </a:solidFill>
        <a:latin typeface="Verdana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4000" b="1" i="1" kern="1200">
        <a:solidFill>
          <a:srgbClr val="FFCC00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4000" b="1" i="1" kern="1200">
        <a:solidFill>
          <a:srgbClr val="FFCC00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4000" b="1" i="1" kern="1200">
        <a:solidFill>
          <a:srgbClr val="FFCC00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4000" b="1" i="1" kern="1200">
        <a:solidFill>
          <a:srgbClr val="FFCC00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4000" b="1" i="1" kern="1200">
        <a:solidFill>
          <a:srgbClr val="FFCC00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FFFF"/>
    <a:srgbClr val="FF9933"/>
    <a:srgbClr val="FF9900"/>
    <a:srgbClr val="00B000"/>
    <a:srgbClr val="638EC3"/>
    <a:srgbClr val="8EAED4"/>
    <a:srgbClr val="6B95C7"/>
    <a:srgbClr val="FFCC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4713" autoAdjust="0"/>
  </p:normalViewPr>
  <p:slideViewPr>
    <p:cSldViewPr>
      <p:cViewPr>
        <p:scale>
          <a:sx n="107" d="100"/>
          <a:sy n="107" d="100"/>
        </p:scale>
        <p:origin x="-1902" y="-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6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680"/>
    </p:cViewPr>
  </p:sorterViewPr>
  <p:notesViewPr>
    <p:cSldViewPr>
      <p:cViewPr varScale="1">
        <p:scale>
          <a:sx n="83" d="100"/>
          <a:sy n="83" d="100"/>
        </p:scale>
        <p:origin x="-1338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notesMaster" Target="notesMasters/notesMaster1.xml"/><Relationship Id="rId128" Type="http://schemas.openxmlformats.org/officeDocument/2006/relationships/tableStyles" Target="tableStyles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2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16" Type="http://schemas.openxmlformats.org/officeDocument/2006/relationships/slide" Target="slides/slide113.xml"/><Relationship Id="rId124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slide" Target="slides/slide10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127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61" Type="http://schemas.openxmlformats.org/officeDocument/2006/relationships/slide" Target="slides/slide58.xml"/><Relationship Id="rId82" Type="http://schemas.openxmlformats.org/officeDocument/2006/relationships/slide" Target="slides/slide7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 i="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54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i="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fld id="{87CC7008-7288-4F35-AC1E-FE147678911A}" type="datetimeFigureOut">
              <a:rPr lang="cs-CZ"/>
              <a:pPr>
                <a:defRPr/>
              </a:pPr>
              <a:t>23.8.2020</a:t>
            </a:fld>
            <a:endParaRPr lang="cs-CZ"/>
          </a:p>
        </p:txBody>
      </p:sp>
      <p:sp>
        <p:nvSpPr>
          <p:cNvPr id="254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 i="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54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i="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fld id="{0F55D64D-D44C-4BB6-B147-6304FB29C30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0CDB5727-4C14-4496-AD53-4016FB66E12A}" type="datetimeFigureOut">
              <a:rPr lang="cs-CZ"/>
              <a:pPr>
                <a:defRPr/>
              </a:pPr>
              <a:t>23.8.2020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331B37B4-2D4C-4B4E-A3B9-8E5AAE430FE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2"/>
          <p:cNvSpPr>
            <a:spLocks noChangeArrowheads="1"/>
          </p:cNvSpPr>
          <p:nvPr userDrawn="1"/>
        </p:nvSpPr>
        <p:spPr bwMode="auto">
          <a:xfrm>
            <a:off x="684213" y="2133600"/>
            <a:ext cx="7775575" cy="1439863"/>
          </a:xfrm>
          <a:prstGeom prst="roundRect">
            <a:avLst>
              <a:gd name="adj" fmla="val 44981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>
                  <a:alpha val="46001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2"/>
          <p:cNvSpPr>
            <a:spLocks noGrp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cs-CZ" sz="4400" b="0" i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6" name="Picture 9" descr="j030525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288" y="2205038"/>
            <a:ext cx="788987" cy="126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5221" name="Zástupný symbol pro text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cs-CZ" noProof="0" smtClean="0"/>
              <a:t>Klepnutím lze upravit styl předlohy podnadpisů.</a:t>
            </a:r>
          </a:p>
        </p:txBody>
      </p:sp>
      <p:sp>
        <p:nvSpPr>
          <p:cNvPr id="265220" name="Zástupný symbol pro nadpis 1"/>
          <p:cNvSpPr>
            <a:spLocks noGrp="1"/>
          </p:cNvSpPr>
          <p:nvPr>
            <p:ph type="ctrTitle"/>
          </p:nvPr>
        </p:nvSpPr>
        <p:spPr>
          <a:xfrm>
            <a:off x="1692275" y="2130425"/>
            <a:ext cx="575945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smtClean="0"/>
              <a:t>Klepnutím lze upravit styl předlohy nadpisů.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ABAB3E-08A5-40FA-900C-AA76B6B5F058}" type="datetime1">
              <a:rPr lang="cs-CZ"/>
              <a:pPr>
                <a:defRPr/>
              </a:pPr>
              <a:t>23.8.2020</a:t>
            </a:fld>
            <a:endParaRPr lang="cs-CZ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D7032-E2FE-48AE-9A59-843CA555842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22BA7-4B57-446F-B4E7-C06378AE8F7B}" type="datetime1">
              <a:rPr lang="cs-CZ"/>
              <a:pPr>
                <a:defRPr/>
              </a:pPr>
              <a:t>23.8.2020</a:t>
            </a:fld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2F5093-F131-468E-AFAE-C7A2F72CD07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77025" y="274638"/>
            <a:ext cx="2071688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67425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1665F-0E87-49D9-810A-DAD29166D779}" type="datetime1">
              <a:rPr lang="cs-CZ"/>
              <a:pPr>
                <a:defRPr/>
              </a:pPr>
              <a:t>23.8.2020</a:t>
            </a:fld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C4B25-410D-4061-A7DF-A4C4C2AE010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8236CF-6B9D-44DE-B292-5821E2F2051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2"/>
          <p:cNvSpPr>
            <a:spLocks noChangeArrowheads="1"/>
          </p:cNvSpPr>
          <p:nvPr/>
        </p:nvSpPr>
        <p:spPr bwMode="auto">
          <a:xfrm>
            <a:off x="684213" y="2133600"/>
            <a:ext cx="7775575" cy="1439863"/>
          </a:xfrm>
          <a:prstGeom prst="roundRect">
            <a:avLst>
              <a:gd name="adj" fmla="val 44981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>
                  <a:alpha val="46001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27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9" descr="j030525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288" y="2205038"/>
            <a:ext cx="788987" cy="126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12"/>
          <p:cNvSpPr>
            <a:spLocks noChangeArrowheads="1"/>
          </p:cNvSpPr>
          <p:nvPr userDrawn="1"/>
        </p:nvSpPr>
        <p:spPr bwMode="auto">
          <a:xfrm>
            <a:off x="684213" y="2133600"/>
            <a:ext cx="7775575" cy="1439863"/>
          </a:xfrm>
          <a:prstGeom prst="roundRect">
            <a:avLst>
              <a:gd name="adj" fmla="val 44981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>
                  <a:alpha val="46001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9" descr="j030525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288" y="2205038"/>
            <a:ext cx="788987" cy="126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8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CA04A-2AC9-4AEA-9FE6-FB4E8D406A54}" type="datetime1">
              <a:rPr lang="cs-CZ"/>
              <a:pPr>
                <a:defRPr/>
              </a:pPr>
              <a:t>23.8.2020</a:t>
            </a:fld>
            <a:endParaRPr lang="cs-CZ"/>
          </a:p>
        </p:txBody>
      </p:sp>
      <p:sp>
        <p:nvSpPr>
          <p:cNvPr id="9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10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D00A7B-48A1-4768-BD1B-C61348BE751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0A417-0986-4B2A-B8D5-B437810D41E1}" type="datetime1">
              <a:rPr lang="cs-CZ"/>
              <a:pPr>
                <a:defRPr/>
              </a:pPr>
              <a:t>23.8.2020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4FC5F-B4A4-46DA-BE32-281C39BB7B4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1D773-2176-45D2-B719-7B11F29314F7}" type="datetime1">
              <a:rPr lang="cs-CZ"/>
              <a:pPr>
                <a:defRPr/>
              </a:pPr>
              <a:t>23.8.2020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82326-EF2C-49E9-921A-1EDCD826183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09C6E-106C-4637-9061-A54FE46DB981}" type="datetime1">
              <a:rPr lang="cs-CZ"/>
              <a:pPr>
                <a:defRPr/>
              </a:pPr>
              <a:t>23.8.2020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1EC4F-AEE4-419D-BA82-08E8BEDA9E8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7BA55-ADD7-4CF7-9B2E-C0545C01AE25}" type="datetime1">
              <a:rPr lang="cs-CZ"/>
              <a:pPr>
                <a:defRPr/>
              </a:pPr>
              <a:t>23.8.2020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C8032-4CD1-445E-A59A-9F7C37C1196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B9A24-9E3B-4202-9D95-CF704E4D54F3}" type="datetime1">
              <a:rPr lang="cs-CZ"/>
              <a:pPr>
                <a:defRPr/>
              </a:pPr>
              <a:t>23.8.2020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8CA7D-C362-44C4-BF4C-08A32D1241D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63EFE-CEC9-416C-B158-94976B9CA73B}" type="datetime1">
              <a:rPr lang="cs-CZ"/>
              <a:pPr>
                <a:defRPr/>
              </a:pPr>
              <a:t>23.8.2020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64761-091E-420A-A207-398D4EC54C5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8748C7-FD4A-456F-BAA0-2FA14121DB7E}" type="datetime1">
              <a:rPr lang="cs-CZ"/>
              <a:pPr>
                <a:defRPr/>
              </a:pPr>
              <a:t>23.8.2020</a:t>
            </a:fld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AC436-56B4-43BB-9BA2-0DA5EF49CDF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0E189-8CD1-48C5-8FD4-792CA0DF9B00}" type="datetime1">
              <a:rPr lang="cs-CZ"/>
              <a:pPr>
                <a:defRPr/>
              </a:pPr>
              <a:t>23.8.2020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D84D5-6BAF-43CE-9456-A94DB588A35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DDBF2-803D-4C95-A8BF-813BA145F99F}" type="datetime1">
              <a:rPr lang="cs-CZ"/>
              <a:pPr>
                <a:defRPr/>
              </a:pPr>
              <a:t>23.8.2020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C99C9-3EA8-4315-AAB1-10A6219A332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E548E-AB89-4B32-9BA5-FEE2AAB9D5B4}" type="datetime1">
              <a:rPr lang="cs-CZ"/>
              <a:pPr>
                <a:defRPr/>
              </a:pPr>
              <a:t>23.8.2020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849D8-81F4-460A-BC5A-3EC593B1F3F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2127D-4585-4D3A-A981-33E527CAD68D}" type="datetime1">
              <a:rPr lang="cs-CZ"/>
              <a:pPr>
                <a:defRPr/>
              </a:pPr>
              <a:t>23.8.2020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BA138-B5C7-4936-A2EE-075259EB278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68763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78363" y="1600200"/>
            <a:ext cx="407035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A8489-F08C-47FA-8F93-A8333AB357E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91513" cy="21859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91513" cy="218757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53C31-4392-4C73-A238-F2417CDC3A0F}" type="datetime1">
              <a:rPr lang="cs-CZ"/>
              <a:pPr>
                <a:defRPr/>
              </a:pPr>
              <a:t>23.8.2020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53B23-3A57-46A7-AF05-D87796DF21D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682EE-B407-4836-9284-7396A9D63C37}" type="datetime1">
              <a:rPr lang="cs-CZ"/>
              <a:pPr>
                <a:defRPr/>
              </a:pPr>
              <a:t>23.8.2020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6184A-9C27-4554-AB00-11379FD4D0B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2"/>
          <p:cNvSpPr>
            <a:spLocks noChangeArrowheads="1"/>
          </p:cNvSpPr>
          <p:nvPr/>
        </p:nvSpPr>
        <p:spPr bwMode="auto">
          <a:xfrm>
            <a:off x="684213" y="2133600"/>
            <a:ext cx="7775575" cy="1439863"/>
          </a:xfrm>
          <a:prstGeom prst="roundRect">
            <a:avLst>
              <a:gd name="adj" fmla="val 44981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>
                  <a:alpha val="46001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27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9" descr="j030525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288" y="2205038"/>
            <a:ext cx="788987" cy="126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12"/>
          <p:cNvSpPr>
            <a:spLocks noChangeArrowheads="1"/>
          </p:cNvSpPr>
          <p:nvPr userDrawn="1"/>
        </p:nvSpPr>
        <p:spPr bwMode="auto">
          <a:xfrm>
            <a:off x="684213" y="2133600"/>
            <a:ext cx="7775575" cy="1439863"/>
          </a:xfrm>
          <a:prstGeom prst="roundRect">
            <a:avLst>
              <a:gd name="adj" fmla="val 44981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>
                  <a:alpha val="46001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9" descr="j030525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288" y="2205038"/>
            <a:ext cx="788987" cy="126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8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D23BB-1B7B-42DF-B622-30E8CFC5562A}" type="datetime1">
              <a:rPr lang="cs-CZ"/>
              <a:pPr>
                <a:defRPr/>
              </a:pPr>
              <a:t>23.8.2020</a:t>
            </a:fld>
            <a:endParaRPr lang="cs-CZ"/>
          </a:p>
        </p:txBody>
      </p:sp>
      <p:sp>
        <p:nvSpPr>
          <p:cNvPr id="9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10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62545-17E4-4FB9-A3ED-026AB777379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670DD-DA20-45F7-86F1-E9C8EB23ECEA}" type="datetime1">
              <a:rPr lang="cs-CZ"/>
              <a:pPr>
                <a:defRPr/>
              </a:pPr>
              <a:t>23.8.2020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59640-7D84-465A-92A3-F15D16C4ACF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A985E-CF54-47F3-ACA4-E098D37A69A4}" type="datetime1">
              <a:rPr lang="cs-CZ"/>
              <a:pPr>
                <a:defRPr/>
              </a:pPr>
              <a:t>23.8.2020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30C29-6177-4EEB-8E03-25BC9C1CDA1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FA87A-180F-4881-85A5-CE7910B8EF80}" type="datetime1">
              <a:rPr lang="cs-CZ"/>
              <a:pPr>
                <a:defRPr/>
              </a:pPr>
              <a:t>23.8.2020</a:t>
            </a:fld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9D9DA1-B412-4019-AA5A-3CA0F19DE0B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A1160-4B44-4494-B232-39CBD4639507}" type="datetime1">
              <a:rPr lang="cs-CZ"/>
              <a:pPr>
                <a:defRPr/>
              </a:pPr>
              <a:t>23.8.2020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7E715-3C00-4305-9328-8606A2BFA84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27EC4-0812-4E90-9E46-9C44E0A28593}" type="datetime1">
              <a:rPr lang="cs-CZ"/>
              <a:pPr>
                <a:defRPr/>
              </a:pPr>
              <a:t>23.8.2020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9ABA4-4B23-4585-B56B-E568B5B4DA5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D80AA-CB67-4F84-A74F-BFE9444075A9}" type="datetime1">
              <a:rPr lang="cs-CZ"/>
              <a:pPr>
                <a:defRPr/>
              </a:pPr>
              <a:t>23.8.2020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88E61-ED95-41CC-9823-5B22D1994C5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7E816-9887-4B11-8D8B-D0395CED5FCE}" type="datetime1">
              <a:rPr lang="cs-CZ"/>
              <a:pPr>
                <a:defRPr/>
              </a:pPr>
              <a:t>23.8.2020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9202F-178A-430B-BDE7-F1FDF4554F1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14B42-6E9A-44D0-A523-D1402F7727DB}" type="datetime1">
              <a:rPr lang="cs-CZ"/>
              <a:pPr>
                <a:defRPr/>
              </a:pPr>
              <a:t>23.8.2020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E60BD-7297-43B6-A52B-25400C0F423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4DFA0-0B26-45A3-BC0A-384D28CC8192}" type="datetime1">
              <a:rPr lang="cs-CZ"/>
              <a:pPr>
                <a:defRPr/>
              </a:pPr>
              <a:t>23.8.2020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4C869-30B4-4F1D-963C-32448151754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7D491-9FC1-4844-AC2C-4C90F4770AC0}" type="datetime1">
              <a:rPr lang="cs-CZ"/>
              <a:pPr>
                <a:defRPr/>
              </a:pPr>
              <a:t>23.8.2020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6F232-F61D-4213-97F2-9B94096F53B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066D0-295B-4B67-9CCF-127F1CE8734A}" type="datetime1">
              <a:rPr lang="cs-CZ"/>
              <a:pPr>
                <a:defRPr/>
              </a:pPr>
              <a:t>23.8.2020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35430-537A-42E2-AA7A-620F91F39A1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68763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78363" y="1600200"/>
            <a:ext cx="407035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E0268-F18C-4A48-BED2-1FDF7556D0D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91513" cy="21859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91513" cy="218757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B742F-9CE9-4D66-85EE-1FF1D4EE8B52}" type="datetime1">
              <a:rPr lang="cs-CZ"/>
              <a:pPr>
                <a:defRPr/>
              </a:pPr>
              <a:t>23.8.2020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207F7-F2C5-46A7-A468-26F2AFD8CD3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687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78363" y="1600200"/>
            <a:ext cx="40703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E5DD9-5574-410B-9389-05945226831A}" type="datetime1">
              <a:rPr lang="cs-CZ"/>
              <a:pPr>
                <a:defRPr/>
              </a:pPr>
              <a:t>23.8.2020</a:t>
            </a:fld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101E6-7597-4B6C-AE36-81D4E1F7552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89FED-24D7-4303-9927-01B628AE9D3E}" type="datetime1">
              <a:rPr lang="cs-CZ"/>
              <a:pPr>
                <a:defRPr/>
              </a:pPr>
              <a:t>23.8.2020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102AF-F05B-421F-8411-819A8191C31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C8AF8-B86B-47A3-A4EC-7A0F271371D3}" type="datetime1">
              <a:rPr lang="cs-CZ"/>
              <a:pPr>
                <a:defRPr/>
              </a:pPr>
              <a:t>23.8.2020</a:t>
            </a:fld>
            <a:endParaRPr lang="cs-CZ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BD627-BE59-41CD-9DF6-72D69CFB374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C94E99-6261-4BAA-A562-9880319AFC3E}" type="datetime1">
              <a:rPr lang="cs-CZ"/>
              <a:pPr>
                <a:defRPr/>
              </a:pPr>
              <a:t>23.8.2020</a:t>
            </a:fld>
            <a:endParaRPr lang="cs-CZ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7FCD45-77D1-4B3D-8F1B-0CF289706F0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48DCC-BE67-4EAC-BB04-DFAFC2D1855A}" type="datetime1">
              <a:rPr lang="cs-CZ"/>
              <a:pPr>
                <a:defRPr/>
              </a:pPr>
              <a:t>23.8.2020</a:t>
            </a:fld>
            <a:endParaRPr lang="cs-CZ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5EDE4-7924-4C14-88AD-38F175E1D93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C9FD9-16ED-4195-9AF9-1A1721590CF0}" type="datetime1">
              <a:rPr lang="cs-CZ"/>
              <a:pPr>
                <a:defRPr/>
              </a:pPr>
              <a:t>23.8.2020</a:t>
            </a:fld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30532F-EF97-4FBB-B559-8849FD66651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B5079-2618-496A-B5C1-E2AF78803385}" type="datetime1">
              <a:rPr lang="cs-CZ"/>
              <a:pPr>
                <a:defRPr/>
              </a:pPr>
              <a:t>23.8.2020</a:t>
            </a:fld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A48D4-03D7-4FA5-9A48-98F79F94DB7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w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tx2"/>
            </a:gs>
            <a:gs pos="100000">
              <a:srgbClr val="638EC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cs-CZ" sz="4400" b="0" i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027" name="Rectangle 3"/>
          <p:cNvSpPr>
            <a:spLocks noGrp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Font typeface="Arial" charset="0"/>
              <a:buChar char="•"/>
              <a:defRPr/>
            </a:pPr>
            <a:endParaRPr lang="cs-CZ" sz="3200" b="0" i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19140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307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9151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21914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BDE0754D-7A85-4A74-BED1-A647201DF2B8}" type="datetime1">
              <a:rPr lang="cs-CZ"/>
              <a:pPr>
                <a:defRPr/>
              </a:pPr>
              <a:t>23.8.2020</a:t>
            </a:fld>
            <a:endParaRPr lang="cs-CZ"/>
          </a:p>
        </p:txBody>
      </p:sp>
      <p:sp>
        <p:nvSpPr>
          <p:cNvPr id="21914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21914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8D4F1860-CA81-4550-A68F-BC198A1CD4A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pic>
        <p:nvPicPr>
          <p:cNvPr id="3081" name="Picture 9" descr="j0305257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355013" y="73025"/>
            <a:ext cx="788987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9147" name="AutoShape 11"/>
          <p:cNvSpPr>
            <a:spLocks noChangeArrowheads="1"/>
          </p:cNvSpPr>
          <p:nvPr userDrawn="1"/>
        </p:nvSpPr>
        <p:spPr bwMode="auto">
          <a:xfrm>
            <a:off x="0" y="1485900"/>
            <a:ext cx="8459788" cy="3651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8EAED4">
                  <a:alpha val="50000"/>
                </a:srgbClr>
              </a:gs>
              <a:gs pos="100000">
                <a:srgbClr val="8EAED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  <p:sldLayoutId id="214748411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182563" indent="-182563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û"/>
        <a:defRPr sz="3200">
          <a:solidFill>
            <a:srgbClr val="FFFF66"/>
          </a:solidFill>
          <a:latin typeface="+mn-lt"/>
          <a:ea typeface="+mn-ea"/>
          <a:cs typeface="+mn-cs"/>
        </a:defRPr>
      </a:lvl1pPr>
      <a:lvl2pPr marL="539750" indent="-1778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ð"/>
        <a:defRPr sz="2800" b="1" i="1">
          <a:solidFill>
            <a:schemeClr val="bg1"/>
          </a:solidFill>
          <a:latin typeface="Calibri" pitchFamily="34" charset="0"/>
        </a:defRPr>
      </a:lvl2pPr>
      <a:lvl3pPr marL="804863" indent="-85725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Arial" charset="0"/>
        <a:buChar char="•"/>
        <a:defRPr sz="2400">
          <a:solidFill>
            <a:schemeClr val="bg1"/>
          </a:solidFill>
          <a:latin typeface="Calibri" pitchFamily="34" charset="0"/>
        </a:defRPr>
      </a:lvl3pPr>
      <a:lvl4pPr marL="1162050" indent="-1778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Arial" charset="0"/>
        <a:buChar char="–"/>
        <a:defRPr sz="2000">
          <a:solidFill>
            <a:schemeClr val="bg1"/>
          </a:solidFill>
          <a:latin typeface="Calibri" pitchFamily="34" charset="0"/>
        </a:defRPr>
      </a:lvl4pPr>
      <a:lvl5pPr marL="1527175" indent="-185738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Arial" charset="0"/>
        <a:buChar char="»"/>
        <a:defRPr sz="2000" i="1">
          <a:solidFill>
            <a:schemeClr val="bg1"/>
          </a:solidFill>
          <a:latin typeface="Calibri" pitchFamily="34" charset="0"/>
        </a:defRPr>
      </a:lvl5pPr>
      <a:lvl6pPr marL="1984375" indent="-185738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Arial" charset="0"/>
        <a:buChar char="»"/>
        <a:defRPr sz="2000" i="1">
          <a:solidFill>
            <a:schemeClr val="bg1"/>
          </a:solidFill>
          <a:latin typeface="Calibri" pitchFamily="34" charset="0"/>
        </a:defRPr>
      </a:lvl6pPr>
      <a:lvl7pPr marL="2441575" indent="-185738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Arial" charset="0"/>
        <a:buChar char="»"/>
        <a:defRPr sz="2000" i="1">
          <a:solidFill>
            <a:schemeClr val="bg1"/>
          </a:solidFill>
          <a:latin typeface="Calibri" pitchFamily="34" charset="0"/>
        </a:defRPr>
      </a:lvl7pPr>
      <a:lvl8pPr marL="2898775" indent="-185738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Arial" charset="0"/>
        <a:buChar char="»"/>
        <a:defRPr sz="2000" i="1">
          <a:solidFill>
            <a:schemeClr val="bg1"/>
          </a:solidFill>
          <a:latin typeface="Calibri" pitchFamily="34" charset="0"/>
        </a:defRPr>
      </a:lvl8pPr>
      <a:lvl9pPr marL="3355975" indent="-185738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Arial" charset="0"/>
        <a:buChar char="»"/>
        <a:defRPr sz="2000" i="1">
          <a:solidFill>
            <a:schemeClr val="bg1"/>
          </a:solidFill>
          <a:latin typeface="Calibri" pitchFamily="34" charset="0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Kliknutím lze upravit styl.</a:t>
            </a:r>
            <a:endParaRPr lang="en-US" altLang="en-US" smtClean="0"/>
          </a:p>
        </p:txBody>
      </p:sp>
      <p:sp>
        <p:nvSpPr>
          <p:cNvPr id="4099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Kliknutím lze upravit styly předlohy textu.</a:t>
            </a:r>
          </a:p>
          <a:p>
            <a:pPr lvl="1"/>
            <a:r>
              <a:rPr lang="cs-CZ" altLang="en-US" smtClean="0"/>
              <a:t>Druhá úroveň</a:t>
            </a:r>
          </a:p>
          <a:p>
            <a:pPr lvl="2"/>
            <a:r>
              <a:rPr lang="cs-CZ" altLang="en-US" smtClean="0"/>
              <a:t>Třetí úroveň</a:t>
            </a:r>
          </a:p>
          <a:p>
            <a:pPr lvl="3"/>
            <a:r>
              <a:rPr lang="cs-CZ" altLang="en-US" smtClean="0"/>
              <a:t>Čtvrtá úroveň</a:t>
            </a:r>
          </a:p>
          <a:p>
            <a:pPr lvl="4"/>
            <a:r>
              <a:rPr lang="cs-CZ" altLang="en-US" smtClean="0"/>
              <a:t>Pátá úroveň</a:t>
            </a:r>
            <a:endParaRPr lang="en-US" altLang="en-US" smtClean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7363C4-97A1-4BE6-9193-491F74532CB8}" type="datetime1">
              <a:rPr lang="cs-CZ"/>
              <a:pPr>
                <a:defRPr/>
              </a:pPr>
              <a:t>23.8.2020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D9483E5-68D4-441E-BB9F-6E073F68948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pic>
        <p:nvPicPr>
          <p:cNvPr id="4103" name="Picture 9" descr="j0305257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355013" y="73025"/>
            <a:ext cx="788987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11"/>
          <p:cNvSpPr>
            <a:spLocks noChangeArrowheads="1"/>
          </p:cNvSpPr>
          <p:nvPr/>
        </p:nvSpPr>
        <p:spPr bwMode="auto">
          <a:xfrm>
            <a:off x="0" y="1485900"/>
            <a:ext cx="8459788" cy="3651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8EAED4">
                  <a:alpha val="50000"/>
                </a:srgbClr>
              </a:gs>
              <a:gs pos="100000">
                <a:srgbClr val="8EAED4">
                  <a:gamma/>
                  <a:shade val="46275"/>
                  <a:invGamma/>
                </a:srgbClr>
              </a:gs>
            </a:gsLst>
            <a:lin ang="5400000" scaled="1"/>
          </a:gradFill>
          <a:ln w="31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5" name="Picture 9" descr="j0305257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355013" y="73025"/>
            <a:ext cx="788987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AutoShape 11"/>
          <p:cNvSpPr>
            <a:spLocks noChangeArrowheads="1"/>
          </p:cNvSpPr>
          <p:nvPr userDrawn="1"/>
        </p:nvSpPr>
        <p:spPr bwMode="auto">
          <a:xfrm>
            <a:off x="0" y="1485900"/>
            <a:ext cx="8459788" cy="3651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8EAED4">
                  <a:alpha val="50000"/>
                </a:srgbClr>
              </a:gs>
              <a:gs pos="100000">
                <a:srgbClr val="8EAED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  <p:sldLayoutId id="2147484119" r:id="rId12"/>
    <p:sldLayoutId id="2147484102" r:id="rId13"/>
    <p:sldLayoutId id="2147484103" r:id="rId14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Kliknutím lze upravit styl.</a:t>
            </a:r>
            <a:endParaRPr lang="en-US" altLang="en-US" smtClean="0"/>
          </a:p>
        </p:txBody>
      </p:sp>
      <p:sp>
        <p:nvSpPr>
          <p:cNvPr id="5123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Kliknutím lze upravit styly předlohy textu.</a:t>
            </a:r>
          </a:p>
          <a:p>
            <a:pPr lvl="1"/>
            <a:r>
              <a:rPr lang="cs-CZ" altLang="en-US" smtClean="0"/>
              <a:t>Druhá úroveň</a:t>
            </a:r>
          </a:p>
          <a:p>
            <a:pPr lvl="2"/>
            <a:r>
              <a:rPr lang="cs-CZ" altLang="en-US" smtClean="0"/>
              <a:t>Třetí úroveň</a:t>
            </a:r>
          </a:p>
          <a:p>
            <a:pPr lvl="3"/>
            <a:r>
              <a:rPr lang="cs-CZ" altLang="en-US" smtClean="0"/>
              <a:t>Čtvrtá úroveň</a:t>
            </a:r>
          </a:p>
          <a:p>
            <a:pPr lvl="4"/>
            <a:r>
              <a:rPr lang="cs-CZ" altLang="en-US" smtClean="0"/>
              <a:t>Pátá úroveň</a:t>
            </a:r>
            <a:endParaRPr lang="en-US" altLang="en-US" smtClean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E78325A-AF87-44B6-8348-720E7AECB4C7}" type="datetime1">
              <a:rPr lang="cs-CZ"/>
              <a:pPr>
                <a:defRPr/>
              </a:pPr>
              <a:t>23.8.2020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13854BB-B218-48A3-9278-8B2696A47DC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pic>
        <p:nvPicPr>
          <p:cNvPr id="5127" name="Picture 9" descr="j0305257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355013" y="73025"/>
            <a:ext cx="788987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11"/>
          <p:cNvSpPr>
            <a:spLocks noChangeArrowheads="1"/>
          </p:cNvSpPr>
          <p:nvPr/>
        </p:nvSpPr>
        <p:spPr bwMode="auto">
          <a:xfrm>
            <a:off x="0" y="1485900"/>
            <a:ext cx="8459788" cy="3651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8EAED4">
                  <a:alpha val="50000"/>
                </a:srgbClr>
              </a:gs>
              <a:gs pos="100000">
                <a:srgbClr val="8EAED4">
                  <a:gamma/>
                  <a:shade val="46275"/>
                  <a:invGamma/>
                </a:srgbClr>
              </a:gs>
            </a:gsLst>
            <a:lin ang="5400000" scaled="1"/>
          </a:gradFill>
          <a:ln w="31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9" name="Picture 9" descr="j0305257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355013" y="73025"/>
            <a:ext cx="788987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AutoShape 11"/>
          <p:cNvSpPr>
            <a:spLocks noChangeArrowheads="1"/>
          </p:cNvSpPr>
          <p:nvPr userDrawn="1"/>
        </p:nvSpPr>
        <p:spPr bwMode="auto">
          <a:xfrm>
            <a:off x="0" y="1485900"/>
            <a:ext cx="8459788" cy="3651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8EAED4">
                  <a:alpha val="50000"/>
                </a:srgbClr>
              </a:gs>
              <a:gs pos="100000">
                <a:srgbClr val="8EAED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0" r:id="rId1"/>
    <p:sldLayoutId id="2147484104" r:id="rId2"/>
    <p:sldLayoutId id="2147484105" r:id="rId3"/>
    <p:sldLayoutId id="2147484106" r:id="rId4"/>
    <p:sldLayoutId id="2147484107" r:id="rId5"/>
    <p:sldLayoutId id="2147484108" r:id="rId6"/>
    <p:sldLayoutId id="2147484109" r:id="rId7"/>
    <p:sldLayoutId id="2147484110" r:id="rId8"/>
    <p:sldLayoutId id="2147484111" r:id="rId9"/>
    <p:sldLayoutId id="2147484112" r:id="rId10"/>
    <p:sldLayoutId id="2147484113" r:id="rId11"/>
    <p:sldLayoutId id="2147484121" r:id="rId12"/>
    <p:sldLayoutId id="2147484114" r:id="rId13"/>
    <p:sldLayoutId id="2147484115" r:id="rId14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8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95.xml"/><Relationship Id="rId4" Type="http://schemas.openxmlformats.org/officeDocument/2006/relationships/image" Target="../media/image67.jpe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9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9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98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9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100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10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mlDrawing" Target="../drawings/vmlDrawing2.vml"/><Relationship Id="rId1" Type="http://schemas.openxmlformats.org/officeDocument/2006/relationships/themeOverride" Target="../theme/themeOverride102.x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72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10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10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5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105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10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107.xml"/><Relationship Id="rId4" Type="http://schemas.openxmlformats.org/officeDocument/2006/relationships/image" Target="../media/image5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108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109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110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11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11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113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1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1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19.jpeg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21.xml"/><Relationship Id="rId6" Type="http://schemas.openxmlformats.org/officeDocument/2006/relationships/image" Target="../media/image18.jpe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23.xml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2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3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3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3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3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3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3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3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3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3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4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4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42.xml"/><Relationship Id="rId5" Type="http://schemas.openxmlformats.org/officeDocument/2006/relationships/image" Target="../media/image5.png"/><Relationship Id="rId4" Type="http://schemas.openxmlformats.org/officeDocument/2006/relationships/image" Target="../media/image3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43.xml"/><Relationship Id="rId5" Type="http://schemas.openxmlformats.org/officeDocument/2006/relationships/image" Target="../media/image5.png"/><Relationship Id="rId4" Type="http://schemas.openxmlformats.org/officeDocument/2006/relationships/image" Target="../media/image33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4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4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4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4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4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4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5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5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5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5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5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5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5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5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5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5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6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6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6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6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6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6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6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6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6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6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7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7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7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7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7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7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7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7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78.xml"/><Relationship Id="rId4" Type="http://schemas.openxmlformats.org/officeDocument/2006/relationships/image" Target="../media/image54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7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80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81.xml"/><Relationship Id="rId4" Type="http://schemas.openxmlformats.org/officeDocument/2006/relationships/image" Target="../media/image56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8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8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8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8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8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8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88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8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90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9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9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9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9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mtClean="0"/>
              <a:t>Praktikum ze speciální patologie</a:t>
            </a:r>
          </a:p>
        </p:txBody>
      </p:sp>
      <p:sp>
        <p:nvSpPr>
          <p:cNvPr id="4108" name="Rectangle 12"/>
          <p:cNvSpPr>
            <a:spLocks noGrp="1"/>
          </p:cNvSpPr>
          <p:nvPr>
            <p:ph type="subTitle" idx="1"/>
          </p:nvPr>
        </p:nvSpPr>
        <p:spPr>
          <a:xfrm>
            <a:off x="1116013" y="3886200"/>
            <a:ext cx="6911975" cy="1752600"/>
          </a:xfrm>
        </p:spPr>
        <p:txBody>
          <a:bodyPr/>
          <a:lstStyle/>
          <a:p>
            <a:pPr>
              <a:defRPr/>
            </a:pPr>
            <a:r>
              <a:rPr lang="cs-CZ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Patologie</a:t>
            </a:r>
          </a:p>
          <a:p>
            <a:pPr>
              <a:defRPr/>
            </a:pPr>
            <a:r>
              <a:rPr lang="cs-CZ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KARDIOVASKULÁRNÍHO</a:t>
            </a:r>
            <a:r>
              <a:rPr lang="cs-CZ" sz="2800" b="1" i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cs-CZ" sz="2800" b="1" i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cs-CZ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systému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b="1" smtClean="0"/>
              <a:t>Ateroskleróza - patogeneze</a:t>
            </a:r>
          </a:p>
        </p:txBody>
      </p:sp>
      <p:sp>
        <p:nvSpPr>
          <p:cNvPr id="1945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eaLnBrk="1" hangingPunct="1">
              <a:lnSpc>
                <a:spcPct val="80000"/>
              </a:lnSpc>
              <a:buFont typeface="Calibri" pitchFamily="34" charset="0"/>
              <a:buAutoNum type="arabicPeriod"/>
            </a:pPr>
            <a:r>
              <a:rPr lang="cs-CZ" sz="1800" b="1" smtClean="0">
                <a:cs typeface="Arial" charset="0"/>
              </a:rPr>
              <a:t>Poškození endotelu</a:t>
            </a:r>
          </a:p>
          <a:p>
            <a:pPr marL="914400" lvl="1" indent="-51435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smtClean="0">
                <a:cs typeface="Times New Roman" pitchFamily="18" charset="0"/>
              </a:rPr>
              <a:t>	- </a:t>
            </a:r>
            <a:r>
              <a:rPr lang="cs-CZ" sz="1600" smtClean="0">
                <a:cs typeface="Times New Roman" pitchFamily="18" charset="0"/>
              </a:rPr>
              <a:t>mechanicky (↑Tk, turbulence)</a:t>
            </a:r>
          </a:p>
          <a:p>
            <a:pPr marL="914400" lvl="1" indent="-51435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sz="1600" smtClean="0">
                <a:cs typeface="Times New Roman" pitchFamily="18" charset="0"/>
              </a:rPr>
              <a:t>	- vliv endotoxinů, IK, chem. sloučenin cigaretového kouře,  ↑ cholesterol</a:t>
            </a:r>
          </a:p>
          <a:p>
            <a:pPr marL="914400" lvl="1" indent="-514350" eaLnBrk="1" hangingPunct="1">
              <a:lnSpc>
                <a:spcPct val="80000"/>
              </a:lnSpc>
              <a:buFont typeface="Calibri" pitchFamily="34" charset="0"/>
              <a:buChar char="←"/>
            </a:pPr>
            <a:endParaRPr lang="cs-CZ" smtClean="0">
              <a:cs typeface="Times New Roman" pitchFamily="18" charset="0"/>
            </a:endParaRPr>
          </a:p>
          <a:p>
            <a:pPr marL="514350" indent="-514350" eaLnBrk="1" hangingPunct="1">
              <a:lnSpc>
                <a:spcPct val="80000"/>
              </a:lnSpc>
              <a:buFont typeface="Calibri" pitchFamily="34" charset="0"/>
              <a:buAutoNum type="arabicPeriod"/>
            </a:pPr>
            <a:r>
              <a:rPr lang="cs-CZ" sz="1800" b="1" smtClean="0">
                <a:cs typeface="Arial" charset="0"/>
              </a:rPr>
              <a:t>Insudace lipoproteinů</a:t>
            </a:r>
            <a:r>
              <a:rPr lang="cs-CZ" sz="1800" smtClean="0">
                <a:cs typeface="Arial" charset="0"/>
              </a:rPr>
              <a:t> </a:t>
            </a:r>
            <a:r>
              <a:rPr lang="cs-CZ" sz="1800" b="1" smtClean="0">
                <a:cs typeface="Arial" charset="0"/>
              </a:rPr>
              <a:t>(LDL), </a:t>
            </a:r>
            <a:r>
              <a:rPr lang="cs-CZ" sz="1800" smtClean="0">
                <a:cs typeface="Arial" charset="0"/>
              </a:rPr>
              <a:t>které v intimě </a:t>
            </a:r>
            <a:r>
              <a:rPr lang="cs-CZ" sz="1800" smtClean="0">
                <a:solidFill>
                  <a:srgbClr val="FF0000"/>
                </a:solidFill>
                <a:cs typeface="Arial" charset="0"/>
              </a:rPr>
              <a:t>oxidují</a:t>
            </a:r>
            <a:endParaRPr lang="cs-CZ" sz="1400" smtClean="0">
              <a:solidFill>
                <a:srgbClr val="FF0000"/>
              </a:solidFill>
              <a:cs typeface="Arial" charset="0"/>
            </a:endParaRPr>
          </a:p>
          <a:p>
            <a:pPr marL="514350" indent="-514350" eaLnBrk="1" hangingPunct="1">
              <a:lnSpc>
                <a:spcPct val="80000"/>
              </a:lnSpc>
              <a:buFont typeface="Calibri" pitchFamily="34" charset="0"/>
              <a:buAutoNum type="arabicPeriod"/>
            </a:pPr>
            <a:endParaRPr lang="cs-CZ" sz="1800" b="1" u="sng" smtClean="0">
              <a:solidFill>
                <a:srgbClr val="FF0000"/>
              </a:solidFill>
              <a:cs typeface="Times New Roman" pitchFamily="18" charset="0"/>
            </a:endParaRPr>
          </a:p>
          <a:p>
            <a:pPr marL="514350" indent="-514350" eaLnBrk="1" hangingPunct="1">
              <a:lnSpc>
                <a:spcPct val="80000"/>
              </a:lnSpc>
              <a:buFont typeface="Calibri" pitchFamily="34" charset="0"/>
              <a:buAutoNum type="arabicPeriod"/>
            </a:pPr>
            <a:r>
              <a:rPr lang="cs-CZ" sz="1800" b="1" smtClean="0">
                <a:cs typeface="Arial" charset="0"/>
              </a:rPr>
              <a:t>Zánět</a:t>
            </a:r>
          </a:p>
          <a:p>
            <a:pPr marL="914400" lvl="1" indent="-51435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smtClean="0">
                <a:cs typeface="Times New Roman" pitchFamily="18" charset="0"/>
              </a:rPr>
              <a:t>	-  </a:t>
            </a:r>
            <a:r>
              <a:rPr lang="cs-CZ" smtClean="0">
                <a:cs typeface="Arial" charset="0"/>
              </a:rPr>
              <a:t>antigenní i nespecifická odpověď</a:t>
            </a:r>
            <a:endParaRPr lang="cs-CZ" smtClean="0">
              <a:cs typeface="Times New Roman" pitchFamily="18" charset="0"/>
            </a:endParaRPr>
          </a:p>
          <a:p>
            <a:pPr marL="914400" lvl="1" indent="-51435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sz="1600" smtClean="0">
                <a:cs typeface="Times New Roman" pitchFamily="18" charset="0"/>
              </a:rPr>
              <a:t>krevní monocyty (→pěnité makrofágy), T-lymfocyty, trombocyty, endotelie, </a:t>
            </a:r>
          </a:p>
          <a:p>
            <a:pPr marL="914400" lvl="1" indent="-51435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sz="1600" smtClean="0">
                <a:cs typeface="Times New Roman" pitchFamily="18" charset="0"/>
              </a:rPr>
              <a:t>	hladkosvalové buňky </a:t>
            </a:r>
          </a:p>
          <a:p>
            <a:pPr marL="914400" lvl="1" indent="-514350" eaLnBrk="1" hangingPunct="1">
              <a:lnSpc>
                <a:spcPct val="80000"/>
              </a:lnSpc>
              <a:buFont typeface="Calibri" pitchFamily="34" charset="0"/>
              <a:buChar char="→"/>
            </a:pPr>
            <a:endParaRPr lang="cs-CZ" smtClean="0">
              <a:cs typeface="Times New Roman" pitchFamily="18" charset="0"/>
            </a:endParaRPr>
          </a:p>
          <a:p>
            <a:pPr marL="514350" indent="-514350" eaLnBrk="1" hangingPunct="1">
              <a:lnSpc>
                <a:spcPct val="80000"/>
              </a:lnSpc>
              <a:buFont typeface="Calibri" pitchFamily="34" charset="0"/>
              <a:buAutoNum type="arabicPeriod"/>
            </a:pPr>
            <a:r>
              <a:rPr lang="cs-CZ" sz="1800" b="1" smtClean="0">
                <a:cs typeface="Arial" charset="0"/>
              </a:rPr>
              <a:t>Proliferace hladkosvalových bb. v intimě</a:t>
            </a:r>
          </a:p>
          <a:p>
            <a:pPr marL="914400" lvl="1" indent="-51435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smtClean="0">
                <a:cs typeface="Times New Roman" pitchFamily="18" charset="0"/>
              </a:rPr>
              <a:t>	</a:t>
            </a:r>
            <a:r>
              <a:rPr lang="cs-CZ" sz="1600" smtClean="0">
                <a:cs typeface="Times New Roman" pitchFamily="18" charset="0"/>
              </a:rPr>
              <a:t>- kolagen, elastin, proteoglykany → </a:t>
            </a:r>
            <a:r>
              <a:rPr lang="cs-CZ" sz="1600" smtClean="0">
                <a:solidFill>
                  <a:srgbClr val="FF0000"/>
                </a:solidFill>
                <a:cs typeface="Times New Roman" pitchFamily="18" charset="0"/>
              </a:rPr>
              <a:t>fibrózní plát</a:t>
            </a:r>
            <a:r>
              <a:rPr lang="cs-CZ" sz="1600" smtClean="0">
                <a:cs typeface="Times New Roman" pitchFamily="18" charset="0"/>
              </a:rPr>
              <a:t>, při výraznější akumulaci </a:t>
            </a:r>
          </a:p>
          <a:p>
            <a:pPr marL="914400" lvl="1" indent="-51435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sz="1600" smtClean="0">
                <a:cs typeface="Times New Roman" pitchFamily="18" charset="0"/>
              </a:rPr>
              <a:t>	lipidů </a:t>
            </a:r>
            <a:r>
              <a:rPr lang="cs-CZ" sz="1600" smtClean="0">
                <a:solidFill>
                  <a:srgbClr val="FF0000"/>
                </a:solidFill>
                <a:cs typeface="Times New Roman" pitchFamily="18" charset="0"/>
              </a:rPr>
              <a:t>ateromový plát</a:t>
            </a:r>
          </a:p>
          <a:p>
            <a:pPr marL="914400" lvl="1" indent="-514350" eaLnBrk="1" hangingPunct="1">
              <a:lnSpc>
                <a:spcPct val="80000"/>
              </a:lnSpc>
              <a:buFont typeface="Arial" charset="0"/>
              <a:buNone/>
            </a:pPr>
            <a:endParaRPr lang="cs-CZ" smtClean="0">
              <a:cs typeface="Times New Roman" pitchFamily="18" charset="0"/>
            </a:endParaRPr>
          </a:p>
          <a:p>
            <a:pPr marL="914400" lvl="1" indent="-514350" eaLnBrk="1" hangingPunct="1">
              <a:lnSpc>
                <a:spcPct val="80000"/>
              </a:lnSpc>
              <a:buFont typeface="Arial" charset="0"/>
              <a:buNone/>
            </a:pPr>
            <a:r>
              <a:rPr lang="cs-CZ" smtClean="0">
                <a:cs typeface="Times New Roman" pitchFamily="18" charset="0"/>
              </a:rPr>
              <a:t>	</a:t>
            </a:r>
            <a:r>
              <a:rPr lang="cs-CZ" smtClean="0">
                <a:cs typeface="Arial" charset="0"/>
              </a:rPr>
              <a:t>Pozn.</a:t>
            </a:r>
            <a:r>
              <a:rPr lang="cs-CZ" smtClean="0">
                <a:cs typeface="Times New Roman" pitchFamily="18" charset="0"/>
              </a:rPr>
              <a:t> </a:t>
            </a:r>
            <a:r>
              <a:rPr lang="cs-CZ" sz="1600" smtClean="0">
                <a:cs typeface="Times New Roman" pitchFamily="18" charset="0"/>
              </a:rPr>
              <a:t>stabilní plát se při opětovném spuštění zánětu mění v plát nestabilní – </a:t>
            </a:r>
          </a:p>
          <a:p>
            <a:pPr marL="914400" lvl="1" indent="-514350" eaLnBrk="1" hangingPunct="1">
              <a:lnSpc>
                <a:spcPct val="80000"/>
              </a:lnSpc>
              <a:buFont typeface="Arial" charset="0"/>
              <a:buNone/>
            </a:pPr>
            <a:r>
              <a:rPr lang="cs-CZ" sz="1600" smtClean="0">
                <a:cs typeface="Times New Roman" pitchFamily="18" charset="0"/>
              </a:rPr>
              <a:t>		praská fibrózní čepička i endotel a vzniká trombus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err="1" smtClean="0"/>
              <a:t>Fibrinózní</a:t>
            </a:r>
            <a:r>
              <a:rPr lang="cs-CZ" sz="2800" b="1" dirty="0" smtClean="0"/>
              <a:t> </a:t>
            </a:r>
            <a:r>
              <a:rPr lang="cs-CZ" sz="2800" b="1" dirty="0" smtClean="0"/>
              <a:t>perikarditida</a:t>
            </a:r>
          </a:p>
        </p:txBody>
      </p:sp>
      <p:pic>
        <p:nvPicPr>
          <p:cNvPr id="111619" name="Zástupný symbol pro obsah 3" descr="fibrińozní perikarditis 20x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557338"/>
            <a:ext cx="4468813" cy="4824412"/>
          </a:xfrm>
        </p:spPr>
      </p:pic>
      <p:pic>
        <p:nvPicPr>
          <p:cNvPr id="111620" name="Obrázek 4" descr="fibrińozní perikarditis 100x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1557338"/>
            <a:ext cx="4216400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3276600" y="1557338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6740525" y="1997075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9" name="Rectangle 17"/>
          <p:cNvSpPr>
            <a:spLocks noChangeArrowheads="1"/>
          </p:cNvSpPr>
          <p:nvPr/>
        </p:nvSpPr>
        <p:spPr bwMode="auto">
          <a:xfrm>
            <a:off x="7885113" y="3716338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619250" y="6021388"/>
            <a:ext cx="5273675" cy="338137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>
            <a:spAutoFit/>
          </a:bodyPr>
          <a:lstStyle/>
          <a:p>
            <a:pPr marL="342900" indent="-342900"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fibrinový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exsudát</a:t>
            </a:r>
            <a:r>
              <a:rPr lang="cs-CZ" sz="1600" b="0" i="0" dirty="0">
                <a:solidFill>
                  <a:schemeClr val="tx1"/>
                </a:solidFill>
                <a:latin typeface="+mj-lt"/>
              </a:rPr>
              <a:t> (amorfní, eozinofilní hmoty)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 smtClean="0"/>
              <a:t>srdeční selhávání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sz="1800" dirty="0" smtClean="0"/>
              <a:t> porucha normální čerpací činnosti srdce</a:t>
            </a:r>
          </a:p>
          <a:p>
            <a:pPr>
              <a:defRPr/>
            </a:pPr>
            <a:endParaRPr lang="cs-CZ" sz="1800" dirty="0" smtClean="0"/>
          </a:p>
          <a:p>
            <a:pPr>
              <a:defRPr/>
            </a:pPr>
            <a:r>
              <a:rPr lang="cs-CZ" sz="1800" dirty="0" smtClean="0"/>
              <a:t> selhávání vpřed i vzad </a:t>
            </a:r>
            <a:r>
              <a:rPr lang="cs-CZ" sz="1800" dirty="0" smtClean="0">
                <a:sym typeface="Wingdings" pitchFamily="2" charset="2"/>
              </a:rPr>
              <a:t> až </a:t>
            </a:r>
            <a:r>
              <a:rPr lang="cs-CZ" sz="1800" dirty="0" err="1" smtClean="0">
                <a:sym typeface="Wingdings" pitchFamily="2" charset="2"/>
              </a:rPr>
              <a:t>kardiogenní</a:t>
            </a:r>
            <a:r>
              <a:rPr lang="cs-CZ" sz="1800" dirty="0" smtClean="0">
                <a:sym typeface="Wingdings" pitchFamily="2" charset="2"/>
              </a:rPr>
              <a:t> šok</a:t>
            </a:r>
          </a:p>
          <a:p>
            <a:pPr>
              <a:defRPr/>
            </a:pPr>
            <a:endParaRPr lang="cs-CZ" sz="1800" dirty="0" smtClean="0">
              <a:sym typeface="Wingdings" pitchFamily="2" charset="2"/>
            </a:endParaRPr>
          </a:p>
          <a:p>
            <a:pPr>
              <a:defRPr/>
            </a:pPr>
            <a:r>
              <a:rPr lang="cs-CZ" sz="1800" dirty="0" smtClean="0">
                <a:sym typeface="Wingdings" pitchFamily="2" charset="2"/>
              </a:rPr>
              <a:t> projevy na srdci i mimo srdce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/>
              <a:t>P</a:t>
            </a:r>
            <a:r>
              <a:rPr lang="cs-CZ" sz="2800" b="1" dirty="0" smtClean="0"/>
              <a:t>rojevy </a:t>
            </a:r>
            <a:r>
              <a:rPr lang="cs-CZ" sz="2800" b="1" dirty="0" smtClean="0"/>
              <a:t>oběhového selhávání na srdci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cs-CZ" sz="1800" dirty="0" smtClean="0"/>
          </a:p>
          <a:p>
            <a:r>
              <a:rPr lang="cs-CZ" sz="1800" b="1" dirty="0" smtClean="0">
                <a:cs typeface="Arial" charset="0"/>
              </a:rPr>
              <a:t>nepoměr mezi činností srdce a rezistencí periferního řečiště</a:t>
            </a:r>
          </a:p>
          <a:p>
            <a:endParaRPr lang="cs-CZ" sz="1800" dirty="0" smtClean="0"/>
          </a:p>
          <a:p>
            <a:r>
              <a:rPr lang="cs-CZ" sz="1800" dirty="0" smtClean="0"/>
              <a:t> </a:t>
            </a:r>
            <a:r>
              <a:rPr lang="cs-CZ" sz="1800" b="1" dirty="0" smtClean="0">
                <a:cs typeface="Arial" charset="0"/>
              </a:rPr>
              <a:t>závisí na rychlosti vzniku:</a:t>
            </a:r>
          </a:p>
          <a:p>
            <a:pPr>
              <a:buFont typeface="Wingdings" pitchFamily="2" charset="2"/>
              <a:buNone/>
            </a:pPr>
            <a:r>
              <a:rPr lang="cs-CZ" sz="1800" dirty="0" smtClean="0"/>
              <a:t>	</a:t>
            </a:r>
            <a:r>
              <a:rPr lang="cs-CZ" sz="1800" dirty="0" smtClean="0">
                <a:cs typeface="Arial" charset="0"/>
              </a:rPr>
              <a:t>– </a:t>
            </a:r>
            <a:r>
              <a:rPr lang="cs-CZ" sz="1600" b="1" dirty="0" smtClean="0">
                <a:cs typeface="Arial" charset="0"/>
              </a:rPr>
              <a:t>náhle</a:t>
            </a:r>
            <a:r>
              <a:rPr lang="cs-CZ" sz="1600" dirty="0" smtClean="0">
                <a:cs typeface="Arial" charset="0"/>
              </a:rPr>
              <a:t> </a:t>
            </a:r>
            <a:r>
              <a:rPr lang="cs-CZ" sz="1600" dirty="0" smtClean="0">
                <a:cs typeface="Arial" charset="0"/>
                <a:sym typeface="Wingdings" pitchFamily="2" charset="2"/>
              </a:rPr>
              <a:t> akutní dilatace</a:t>
            </a:r>
          </a:p>
          <a:p>
            <a:pPr>
              <a:buFont typeface="Wingdings" pitchFamily="2" charset="2"/>
              <a:buNone/>
            </a:pPr>
            <a:r>
              <a:rPr lang="cs-CZ" sz="1600" u="sng" dirty="0" smtClean="0">
                <a:sym typeface="Wingdings" pitchFamily="2" charset="2"/>
              </a:rPr>
              <a:t>  </a:t>
            </a:r>
          </a:p>
          <a:p>
            <a:pPr>
              <a:buFont typeface="Wingdings" pitchFamily="2" charset="2"/>
              <a:buNone/>
            </a:pPr>
            <a:r>
              <a:rPr lang="cs-CZ" sz="1600" dirty="0" smtClean="0">
                <a:sym typeface="Wingdings" pitchFamily="2" charset="2"/>
              </a:rPr>
              <a:t>	</a:t>
            </a:r>
            <a:r>
              <a:rPr lang="cs-CZ" sz="1600" dirty="0" smtClean="0">
                <a:cs typeface="Arial" charset="0"/>
              </a:rPr>
              <a:t>– </a:t>
            </a:r>
            <a:r>
              <a:rPr lang="cs-CZ" sz="1600" b="1" dirty="0" smtClean="0">
                <a:cs typeface="Arial" charset="0"/>
              </a:rPr>
              <a:t>pozvolna</a:t>
            </a:r>
            <a:r>
              <a:rPr lang="cs-CZ" sz="1600" dirty="0" smtClean="0">
                <a:cs typeface="Arial" charset="0"/>
              </a:rPr>
              <a:t> </a:t>
            </a:r>
            <a:r>
              <a:rPr lang="cs-CZ" sz="1600" dirty="0" smtClean="0">
                <a:cs typeface="Arial" charset="0"/>
                <a:sym typeface="Wingdings" pitchFamily="2" charset="2"/>
              </a:rPr>
              <a:t> adaptace prostřed. kompenzačních mechanizmů    </a:t>
            </a:r>
          </a:p>
          <a:p>
            <a:pPr>
              <a:buFont typeface="Wingdings" pitchFamily="2" charset="2"/>
              <a:buNone/>
            </a:pPr>
            <a:r>
              <a:rPr lang="cs-CZ" sz="1600" dirty="0" smtClean="0">
                <a:cs typeface="Arial" charset="0"/>
                <a:sym typeface="Wingdings" pitchFamily="2" charset="2"/>
              </a:rPr>
              <a:t>	hypertrofie myokardu (</a:t>
            </a:r>
            <a:r>
              <a:rPr lang="cs-CZ" sz="1600" dirty="0" smtClean="0">
                <a:cs typeface="Arial" charset="0"/>
                <a:sym typeface="Symbol" pitchFamily="18" charset="2"/>
              </a:rPr>
              <a:t> </a:t>
            </a:r>
            <a:r>
              <a:rPr lang="cs-CZ" sz="1600" dirty="0" err="1" smtClean="0">
                <a:cs typeface="Arial" charset="0"/>
                <a:sym typeface="Symbol" pitchFamily="18" charset="2"/>
              </a:rPr>
              <a:t>fce</a:t>
            </a:r>
            <a:r>
              <a:rPr lang="cs-CZ" sz="1600" dirty="0" smtClean="0">
                <a:cs typeface="Arial" charset="0"/>
                <a:sym typeface="Symbol" pitchFamily="18" charset="2"/>
              </a:rPr>
              <a:t>, vyšší nároky na výživu)  a</a:t>
            </a:r>
            <a:r>
              <a:rPr lang="cs-CZ" sz="1600" dirty="0" smtClean="0">
                <a:cs typeface="Arial" charset="0"/>
                <a:sym typeface="Wingdings" pitchFamily="2" charset="2"/>
              </a:rPr>
              <a:t> dilatace komory (účinnější kontrakce </a:t>
            </a:r>
            <a:r>
              <a:rPr lang="cs-CZ" sz="1600" dirty="0" smtClean="0">
                <a:cs typeface="Arial" charset="0"/>
              </a:rPr>
              <a:t>– </a:t>
            </a:r>
            <a:r>
              <a:rPr lang="cs-CZ" sz="1600" dirty="0" err="1" smtClean="0">
                <a:cs typeface="Arial" charset="0"/>
              </a:rPr>
              <a:t>Starlingův</a:t>
            </a:r>
            <a:r>
              <a:rPr lang="cs-CZ" sz="1600" dirty="0" smtClean="0">
                <a:cs typeface="Arial" charset="0"/>
              </a:rPr>
              <a:t> princip)</a:t>
            </a:r>
          </a:p>
          <a:p>
            <a:pPr>
              <a:buFontTx/>
              <a:buNone/>
            </a:pPr>
            <a:endParaRPr lang="cs-CZ" sz="3100" dirty="0" smtClean="0">
              <a:latin typeface="Garamond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/>
              <a:t>Projevy </a:t>
            </a:r>
            <a:r>
              <a:rPr lang="cs-CZ" sz="2800" b="1" dirty="0" smtClean="0"/>
              <a:t>oběhového selhávání mimo srdce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sz="1800" b="1" smtClean="0">
                <a:cs typeface="Arial" charset="0"/>
              </a:rPr>
              <a:t>venostáza</a:t>
            </a:r>
            <a:r>
              <a:rPr lang="cs-CZ" sz="1800" smtClean="0">
                <a:cs typeface="Arial" charset="0"/>
              </a:rPr>
              <a:t> </a:t>
            </a:r>
            <a:r>
              <a:rPr lang="cs-CZ" sz="1800" i="1" smtClean="0">
                <a:solidFill>
                  <a:schemeClr val="bg1"/>
                </a:solidFill>
                <a:cs typeface="Arial" charset="0"/>
              </a:rPr>
              <a:t>– játra (-&gt; hepar moschatum)</a:t>
            </a:r>
          </a:p>
          <a:p>
            <a:endParaRPr lang="cs-CZ" sz="1800" smtClean="0">
              <a:solidFill>
                <a:schemeClr val="bg1"/>
              </a:solidFill>
              <a:cs typeface="Arial" charset="0"/>
            </a:endParaRPr>
          </a:p>
          <a:p>
            <a:r>
              <a:rPr lang="cs-CZ" sz="1800" b="1" smtClean="0">
                <a:cs typeface="Arial" charset="0"/>
              </a:rPr>
              <a:t>indurace</a:t>
            </a:r>
            <a:r>
              <a:rPr lang="cs-CZ" sz="1800" smtClean="0">
                <a:cs typeface="Arial" charset="0"/>
              </a:rPr>
              <a:t> </a:t>
            </a:r>
            <a:r>
              <a:rPr lang="cs-CZ" sz="1800" i="1" smtClean="0">
                <a:solidFill>
                  <a:schemeClr val="bg1"/>
                </a:solidFill>
                <a:cs typeface="Arial" charset="0"/>
              </a:rPr>
              <a:t>– venostatická fibróza (játra, slezina, ledviny)</a:t>
            </a:r>
          </a:p>
          <a:p>
            <a:endParaRPr lang="cs-CZ" sz="1800" smtClean="0">
              <a:solidFill>
                <a:schemeClr val="bg1"/>
              </a:solidFill>
              <a:cs typeface="Arial" charset="0"/>
            </a:endParaRPr>
          </a:p>
          <a:p>
            <a:r>
              <a:rPr lang="cs-CZ" sz="1800" b="1" smtClean="0">
                <a:cs typeface="Arial" charset="0"/>
              </a:rPr>
              <a:t>edém</a:t>
            </a:r>
            <a:r>
              <a:rPr lang="cs-CZ" sz="1800" smtClean="0">
                <a:cs typeface="Arial" charset="0"/>
              </a:rPr>
              <a:t> </a:t>
            </a:r>
            <a:r>
              <a:rPr lang="cs-CZ" sz="1800" i="1" smtClean="0">
                <a:solidFill>
                  <a:schemeClr val="bg1"/>
                </a:solidFill>
                <a:cs typeface="Arial" charset="0"/>
              </a:rPr>
              <a:t>– hromadění tekutin v intersticiu, v tělních dutinách</a:t>
            </a:r>
          </a:p>
          <a:p>
            <a:endParaRPr lang="cs-CZ" sz="1800" smtClean="0">
              <a:solidFill>
                <a:schemeClr val="bg1"/>
              </a:solidFill>
              <a:cs typeface="Arial" charset="0"/>
            </a:endParaRPr>
          </a:p>
          <a:p>
            <a:r>
              <a:rPr lang="cs-CZ" sz="1800" b="1" smtClean="0">
                <a:cs typeface="Arial" charset="0"/>
              </a:rPr>
              <a:t>cyanóza</a:t>
            </a:r>
            <a:r>
              <a:rPr lang="cs-CZ" sz="1800" smtClean="0">
                <a:cs typeface="Arial" charset="0"/>
              </a:rPr>
              <a:t> </a:t>
            </a:r>
            <a:r>
              <a:rPr lang="cs-CZ" sz="1800" i="1" smtClean="0">
                <a:solidFill>
                  <a:schemeClr val="bg1"/>
                </a:solidFill>
                <a:cs typeface="Arial" charset="0"/>
              </a:rPr>
              <a:t>– akrální části těla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mtClean="0"/>
              <a:t>nádory cév a srdce</a:t>
            </a:r>
          </a:p>
        </p:txBody>
      </p:sp>
      <p:sp>
        <p:nvSpPr>
          <p:cNvPr id="119811" name="Rectang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/>
              <a:t>Kapilární </a:t>
            </a:r>
            <a:r>
              <a:rPr lang="cs-CZ" sz="2800" b="1" dirty="0" smtClean="0"/>
              <a:t>hemangiom</a:t>
            </a:r>
          </a:p>
        </p:txBody>
      </p:sp>
      <p:pic>
        <p:nvPicPr>
          <p:cNvPr id="12083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0" y="2349500"/>
            <a:ext cx="7129463" cy="450850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083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1557338"/>
            <a:ext cx="3457575" cy="227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2083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3789363"/>
            <a:ext cx="3455987" cy="247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7" name="Line 9"/>
          <p:cNvSpPr>
            <a:spLocks noChangeShapeType="1"/>
          </p:cNvSpPr>
          <p:nvPr/>
        </p:nvSpPr>
        <p:spPr bwMode="auto">
          <a:xfrm flipH="1">
            <a:off x="4500563" y="3068638"/>
            <a:ext cx="1871662" cy="720725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5580063" y="3068638"/>
            <a:ext cx="792162" cy="1728787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6372225" y="2852738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619250" y="6027738"/>
            <a:ext cx="1657350" cy="830262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>
            <a:spAutoFit/>
          </a:bodyPr>
          <a:lstStyle/>
          <a:p>
            <a:pPr algn="l" eaLnBrk="1" hangingPunct="1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1 - kapiláry</a:t>
            </a:r>
          </a:p>
          <a:p>
            <a:pPr algn="l" eaLnBrk="1" hangingPunct="1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2 -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endotelie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  <a:p>
            <a:pPr algn="l" eaLnBrk="1" hangingPunct="1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3 - erytrocyty</a:t>
            </a:r>
          </a:p>
        </p:txBody>
      </p:sp>
      <p:cxnSp>
        <p:nvCxnSpPr>
          <p:cNvPr id="120842" name="Přímá spojovací šipka 10"/>
          <p:cNvCxnSpPr>
            <a:cxnSpLocks noChangeShapeType="1"/>
          </p:cNvCxnSpPr>
          <p:nvPr/>
        </p:nvCxnSpPr>
        <p:spPr bwMode="auto">
          <a:xfrm flipH="1">
            <a:off x="7380288" y="3213100"/>
            <a:ext cx="504825" cy="1150938"/>
          </a:xfrm>
          <a:prstGeom prst="straightConnector1">
            <a:avLst/>
          </a:prstGeom>
          <a:noFill/>
          <a:ln w="222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7740650" y="2781300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 flipH="1">
            <a:off x="6804025" y="4797425"/>
            <a:ext cx="1368425" cy="144463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8172450" y="4508500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/>
              <a:t>K</a:t>
            </a:r>
            <a:r>
              <a:rPr lang="cs-CZ" sz="2800" b="1" dirty="0" smtClean="0"/>
              <a:t>avernózní</a:t>
            </a:r>
            <a:r>
              <a:rPr lang="cs-CZ" b="1" dirty="0" smtClean="0"/>
              <a:t> </a:t>
            </a:r>
            <a:r>
              <a:rPr lang="cs-CZ" sz="2800" b="1" dirty="0" smtClean="0"/>
              <a:t>hemangiom</a:t>
            </a:r>
          </a:p>
        </p:txBody>
      </p:sp>
      <p:sp>
        <p:nvSpPr>
          <p:cNvPr id="12185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b="1" smtClean="0"/>
              <a:t>makro: </a:t>
            </a:r>
          </a:p>
          <a:p>
            <a:pPr lvl="1"/>
            <a:r>
              <a:rPr lang="cs-CZ" sz="2000" smtClean="0"/>
              <a:t> </a:t>
            </a:r>
            <a:r>
              <a:rPr lang="cs-CZ" smtClean="0"/>
              <a:t>uzel červené až modré barvy</a:t>
            </a:r>
          </a:p>
          <a:p>
            <a:pPr lvl="1"/>
            <a:r>
              <a:rPr lang="cs-CZ" smtClean="0"/>
              <a:t> může dosáhnout značných rozměrů</a:t>
            </a:r>
          </a:p>
          <a:p>
            <a:pPr lvl="1"/>
            <a:r>
              <a:rPr lang="cs-CZ" smtClean="0"/>
              <a:t> výskyt v játrech, méně slezina, kůže</a:t>
            </a:r>
            <a:r>
              <a:rPr lang="cs-CZ" sz="2000" smtClean="0"/>
              <a:t/>
            </a:r>
            <a:br>
              <a:rPr lang="cs-CZ" sz="2000" smtClean="0"/>
            </a:br>
            <a:endParaRPr lang="cs-CZ" sz="2000" smtClean="0"/>
          </a:p>
          <a:p>
            <a:r>
              <a:rPr lang="cs-CZ" sz="1800" b="1" smtClean="0"/>
              <a:t>mikro</a:t>
            </a:r>
            <a:r>
              <a:rPr lang="cs-CZ" sz="1800" smtClean="0"/>
              <a:t>: </a:t>
            </a:r>
          </a:p>
          <a:p>
            <a:pPr lvl="1"/>
            <a:r>
              <a:rPr lang="cs-CZ" smtClean="0"/>
              <a:t> široké prostory oddělené fibrózními septy, obsahují erytrocyty (podobné 	kavernám topořivých těles)</a:t>
            </a:r>
          </a:p>
          <a:p>
            <a:endParaRPr lang="cs-CZ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/>
              <a:t>K</a:t>
            </a:r>
            <a:r>
              <a:rPr lang="cs-CZ" sz="2800" b="1" dirty="0" smtClean="0"/>
              <a:t>avernózní </a:t>
            </a:r>
            <a:r>
              <a:rPr lang="cs-CZ" sz="2800" b="1" dirty="0" smtClean="0"/>
              <a:t>hemangiom</a:t>
            </a:r>
          </a:p>
        </p:txBody>
      </p:sp>
      <p:pic>
        <p:nvPicPr>
          <p:cNvPr id="2053" name="Picture 14" descr="kavernózní ham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671638" y="1825625"/>
            <a:ext cx="5800725" cy="4351338"/>
          </a:xfrm>
        </p:spPr>
      </p:pic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323850" y="1628775"/>
          <a:ext cx="2451100" cy="4537075"/>
        </p:xfrm>
        <a:graphic>
          <a:graphicData uri="http://schemas.openxmlformats.org/presentationml/2006/ole">
            <p:oleObj spid="_x0000_s2050" name="Rastrový obrázek" r:id="rId5" imgW="1952898" imgH="4019048" progId="PBrush">
              <p:embed/>
            </p:oleObj>
          </a:graphicData>
        </a:graphic>
      </p:graphicFrame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843213" y="5589588"/>
            <a:ext cx="3419475" cy="584200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>
            <a:spAutoFit/>
          </a:bodyPr>
          <a:lstStyle/>
          <a:p>
            <a:pPr algn="l" eaLnBrk="1" hangingPunct="1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vazivová septa</a:t>
            </a:r>
          </a:p>
          <a:p>
            <a:pPr algn="l" eaLnBrk="1" hangingPunct="1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krevní prostory s erytrocyty</a:t>
            </a: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3708400" y="3213100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7667625" y="1989138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5362575" y="2349500"/>
            <a:ext cx="341313" cy="460375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b="1" dirty="0" err="1" smtClean="0"/>
              <a:t>Kaposiho</a:t>
            </a:r>
            <a:r>
              <a:rPr lang="cs-CZ" sz="2800" b="1" dirty="0" smtClean="0"/>
              <a:t> sarkom</a:t>
            </a:r>
          </a:p>
        </p:txBody>
      </p:sp>
      <p:sp>
        <p:nvSpPr>
          <p:cNvPr id="70662" name="Text Box 7"/>
          <p:cNvSpPr txBox="1">
            <a:spLocks noChangeArrowheads="1"/>
          </p:cNvSpPr>
          <p:nvPr/>
        </p:nvSpPr>
        <p:spPr bwMode="auto">
          <a:xfrm>
            <a:off x="539750" y="1557338"/>
            <a:ext cx="7632700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buFontTx/>
              <a:buChar char="-"/>
              <a:defRPr/>
            </a:pPr>
            <a:r>
              <a:rPr lang="cs-CZ" sz="1800" b="0" i="0" dirty="0">
                <a:solidFill>
                  <a:schemeClr val="bg1"/>
                </a:solidFill>
                <a:latin typeface="+mn-lt"/>
              </a:rPr>
              <a:t> infekce (HSV 8)</a:t>
            </a:r>
          </a:p>
          <a:p>
            <a:pPr algn="l" eaLnBrk="1" hangingPunct="1">
              <a:buFontTx/>
              <a:buChar char="-"/>
              <a:defRPr/>
            </a:pPr>
            <a:endParaRPr lang="cs-CZ" sz="1000" b="0" i="0" dirty="0">
              <a:solidFill>
                <a:schemeClr val="bg1"/>
              </a:solidFill>
              <a:latin typeface="+mn-lt"/>
            </a:endParaRPr>
          </a:p>
          <a:p>
            <a:pPr algn="l" eaLnBrk="1" hangingPunct="1">
              <a:buFontTx/>
              <a:buChar char="-"/>
              <a:defRPr/>
            </a:pPr>
            <a:r>
              <a:rPr lang="cs-CZ" sz="1800" b="0" i="0" dirty="0">
                <a:solidFill>
                  <a:schemeClr val="bg1"/>
                </a:solidFill>
                <a:latin typeface="+mn-lt"/>
              </a:rPr>
              <a:t> klasický </a:t>
            </a:r>
            <a:r>
              <a:rPr lang="cs-CZ" sz="1400" b="0" dirty="0">
                <a:solidFill>
                  <a:schemeClr val="bg1"/>
                </a:solidFill>
                <a:latin typeface="+mn-lt"/>
              </a:rPr>
              <a:t>(na kůži DKK u starších mužů ve středomoří)</a:t>
            </a:r>
          </a:p>
          <a:p>
            <a:pPr algn="l" eaLnBrk="1" hangingPunct="1">
              <a:buFontTx/>
              <a:buChar char="-"/>
              <a:defRPr/>
            </a:pPr>
            <a:endParaRPr lang="cs-CZ" sz="1000" b="0" dirty="0">
              <a:solidFill>
                <a:schemeClr val="bg1"/>
              </a:solidFill>
              <a:latin typeface="+mn-lt"/>
            </a:endParaRPr>
          </a:p>
          <a:p>
            <a:pPr algn="l" eaLnBrk="1" hangingPunct="1">
              <a:buFontTx/>
              <a:buChar char="-"/>
              <a:defRPr/>
            </a:pPr>
            <a:r>
              <a:rPr lang="cs-CZ" sz="1800" b="0" i="0" dirty="0">
                <a:solidFill>
                  <a:schemeClr val="bg1"/>
                </a:solidFill>
                <a:latin typeface="+mn-lt"/>
              </a:rPr>
              <a:t> při AIDS </a:t>
            </a:r>
            <a:r>
              <a:rPr lang="cs-CZ" sz="1400" b="0" dirty="0">
                <a:solidFill>
                  <a:schemeClr val="bg1"/>
                </a:solidFill>
                <a:latin typeface="+mn-lt"/>
              </a:rPr>
              <a:t>(epidemický) </a:t>
            </a:r>
          </a:p>
          <a:p>
            <a:pPr algn="l" eaLnBrk="1" hangingPunct="1">
              <a:buFontTx/>
              <a:buChar char="-"/>
              <a:defRPr/>
            </a:pPr>
            <a:endParaRPr lang="cs-CZ" sz="1000" b="0" dirty="0">
              <a:solidFill>
                <a:schemeClr val="bg1"/>
              </a:solidFill>
              <a:latin typeface="+mn-lt"/>
            </a:endParaRPr>
          </a:p>
          <a:p>
            <a:pPr algn="l" eaLnBrk="1" hangingPunct="1">
              <a:defRPr/>
            </a:pPr>
            <a:r>
              <a:rPr lang="cs-CZ" sz="1800" b="0" i="0" dirty="0">
                <a:solidFill>
                  <a:schemeClr val="bg1"/>
                </a:solidFill>
                <a:latin typeface="+mn-lt"/>
              </a:rPr>
              <a:t>- makro: </a:t>
            </a:r>
            <a:r>
              <a:rPr lang="cs-CZ" sz="1600" b="0" dirty="0">
                <a:solidFill>
                  <a:schemeClr val="bg1"/>
                </a:solidFill>
                <a:latin typeface="+mn-lt"/>
              </a:rPr>
              <a:t>červenomodré </a:t>
            </a:r>
            <a:r>
              <a:rPr lang="cs-CZ" sz="1600" b="0" dirty="0" err="1">
                <a:solidFill>
                  <a:schemeClr val="bg1"/>
                </a:solidFill>
                <a:latin typeface="+mn-lt"/>
              </a:rPr>
              <a:t>skrvny</a:t>
            </a:r>
            <a:r>
              <a:rPr lang="cs-CZ" sz="1600" b="0" dirty="0">
                <a:solidFill>
                  <a:schemeClr val="bg1"/>
                </a:solidFill>
                <a:latin typeface="+mn-lt"/>
              </a:rPr>
              <a:t>, uzly na kůži i v podkoží</a:t>
            </a:r>
          </a:p>
        </p:txBody>
      </p:sp>
      <p:pic>
        <p:nvPicPr>
          <p:cNvPr id="122884" name="Picture 5" descr="11 - Kaposi makro"/>
          <p:cNvPicPr>
            <a:picLocks noChangeAspect="1" noChangeArrowheads="1"/>
          </p:cNvPicPr>
          <p:nvPr/>
        </p:nvPicPr>
        <p:blipFill>
          <a:blip r:embed="rId3" cstate="print"/>
          <a:srcRect r="5183"/>
          <a:stretch>
            <a:fillRect/>
          </a:stretch>
        </p:blipFill>
        <p:spPr bwMode="auto">
          <a:xfrm>
            <a:off x="1187450" y="3213100"/>
            <a:ext cx="6264275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err="1" smtClean="0"/>
              <a:t>Kaposiho</a:t>
            </a:r>
            <a:r>
              <a:rPr lang="cs-CZ" sz="2800" b="1" dirty="0" smtClean="0"/>
              <a:t> sarkom</a:t>
            </a:r>
          </a:p>
        </p:txBody>
      </p:sp>
      <p:pic>
        <p:nvPicPr>
          <p:cNvPr id="123907" name="Picture 9" descr="12 - Kaposi, H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1557338"/>
            <a:ext cx="7366000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971550" y="5589588"/>
            <a:ext cx="4392613" cy="584200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>
            <a:spAutoFit/>
          </a:bodyPr>
          <a:lstStyle/>
          <a:p>
            <a:pPr algn="l" eaLnBrk="1" hangingPunct="1">
              <a:defRPr/>
            </a:pPr>
            <a:r>
              <a:rPr lang="cs-CZ" sz="1600" b="0" i="0" dirty="0" err="1">
                <a:solidFill>
                  <a:schemeClr val="tx1"/>
                </a:solidFill>
              </a:rPr>
              <a:t>mikro</a:t>
            </a:r>
            <a:r>
              <a:rPr lang="cs-CZ" sz="1600" b="0" i="0" dirty="0">
                <a:solidFill>
                  <a:schemeClr val="tx1"/>
                </a:solidFill>
              </a:rPr>
              <a:t>: </a:t>
            </a:r>
            <a:r>
              <a:rPr lang="cs-CZ" sz="1600" b="0" i="0" dirty="0" err="1">
                <a:solidFill>
                  <a:schemeClr val="tx1"/>
                </a:solidFill>
              </a:rPr>
              <a:t>vřetenobuněčná</a:t>
            </a:r>
            <a:r>
              <a:rPr lang="cs-CZ" sz="1600" b="0" i="0" dirty="0">
                <a:solidFill>
                  <a:schemeClr val="tx1"/>
                </a:solidFill>
              </a:rPr>
              <a:t> proliferace, hyalinní </a:t>
            </a:r>
            <a:r>
              <a:rPr lang="cs-CZ" sz="1600" b="0" i="0" dirty="0" err="1">
                <a:solidFill>
                  <a:schemeClr val="tx1"/>
                </a:solidFill>
              </a:rPr>
              <a:t>globule</a:t>
            </a:r>
            <a:r>
              <a:rPr lang="cs-CZ" sz="1600" b="0" i="0" dirty="0">
                <a:solidFill>
                  <a:schemeClr val="tx1"/>
                </a:solidFill>
              </a:rPr>
              <a:t>, </a:t>
            </a:r>
            <a:r>
              <a:rPr lang="cs-CZ" sz="1600" b="0" i="0" dirty="0" err="1">
                <a:solidFill>
                  <a:schemeClr val="tx1"/>
                </a:solidFill>
              </a:rPr>
              <a:t>hemosiderin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pro obsah 5" descr="3 - patogeneze aterosklerózy.emf"/>
          <p:cNvPicPr>
            <a:picLocks noChangeAspect="1"/>
          </p:cNvPicPr>
          <p:nvPr/>
        </p:nvPicPr>
        <p:blipFill>
          <a:blip r:embed="rId3" cstate="print"/>
          <a:srcRect l="20923" t="39006" r="22309" b="46091"/>
          <a:stretch>
            <a:fillRect/>
          </a:stretch>
        </p:blipFill>
        <p:spPr>
          <a:xfrm>
            <a:off x="5959475" y="2895600"/>
            <a:ext cx="2844800" cy="127635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048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b="1" smtClean="0"/>
              <a:t>Ateroskleróza - patogeneze</a:t>
            </a:r>
          </a:p>
        </p:txBody>
      </p:sp>
      <p:pic>
        <p:nvPicPr>
          <p:cNvPr id="6" name="Zástupný symbol pro obsah 5" descr="3 - patogeneze aterosklerózy.em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20708" r="23020" b="80106"/>
          <a:stretch>
            <a:fillRect/>
          </a:stretch>
        </p:blipFill>
        <p:spPr>
          <a:xfrm>
            <a:off x="185738" y="2466975"/>
            <a:ext cx="2819400" cy="1703388"/>
          </a:xfr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9" name="Zástupný symbol pro obsah 5" descr="3 - patogeneze aterosklerózy.emf"/>
          <p:cNvPicPr>
            <a:picLocks noChangeAspect="1"/>
          </p:cNvPicPr>
          <p:nvPr/>
        </p:nvPicPr>
        <p:blipFill>
          <a:blip r:embed="rId3" cstate="print"/>
          <a:srcRect l="20708" t="19782" r="23020" b="62223"/>
          <a:stretch>
            <a:fillRect/>
          </a:stretch>
        </p:blipFill>
        <p:spPr>
          <a:xfrm>
            <a:off x="3152775" y="1247775"/>
            <a:ext cx="2819400" cy="154146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Zástupný symbol pro obsah 5" descr="3 - patogeneze aterosklerózy.emf"/>
          <p:cNvPicPr>
            <a:picLocks noChangeAspect="1"/>
          </p:cNvPicPr>
          <p:nvPr/>
        </p:nvPicPr>
        <p:blipFill>
          <a:blip r:embed="rId3" cstate="print"/>
          <a:srcRect l="21255" t="75924" r="22325" b="5931"/>
          <a:stretch>
            <a:fillRect/>
          </a:stretch>
        </p:blipFill>
        <p:spPr>
          <a:xfrm>
            <a:off x="1562100" y="4713288"/>
            <a:ext cx="2827338" cy="155416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" name="Zástupný symbol pro obsah 5" descr="3 - patogeneze aterosklerózy.emf"/>
          <p:cNvPicPr>
            <a:picLocks noChangeAspect="1"/>
          </p:cNvPicPr>
          <p:nvPr/>
        </p:nvPicPr>
        <p:blipFill>
          <a:blip r:embed="rId3" cstate="print"/>
          <a:srcRect l="20788" t="54714" r="22809" b="26349"/>
          <a:stretch>
            <a:fillRect/>
          </a:stretch>
        </p:blipFill>
        <p:spPr>
          <a:xfrm>
            <a:off x="4610100" y="4649788"/>
            <a:ext cx="2827338" cy="162242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1" name="Obdélník 10"/>
          <p:cNvSpPr/>
          <p:nvPr/>
        </p:nvSpPr>
        <p:spPr>
          <a:xfrm>
            <a:off x="1333500" y="3697288"/>
            <a:ext cx="1406525" cy="436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3238500" y="4730750"/>
            <a:ext cx="188913" cy="174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7705725" y="2911475"/>
            <a:ext cx="176213" cy="146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4799013" y="2498725"/>
            <a:ext cx="239712" cy="2635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Obdélník 17"/>
          <p:cNvSpPr/>
          <p:nvPr/>
        </p:nvSpPr>
        <p:spPr>
          <a:xfrm>
            <a:off x="6443663" y="4662488"/>
            <a:ext cx="200025" cy="314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Šipka doleva 20"/>
          <p:cNvSpPr/>
          <p:nvPr/>
        </p:nvSpPr>
        <p:spPr>
          <a:xfrm>
            <a:off x="4400550" y="5438775"/>
            <a:ext cx="209550" cy="16033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Šipka ohnutá nahoru 21"/>
          <p:cNvSpPr/>
          <p:nvPr/>
        </p:nvSpPr>
        <p:spPr>
          <a:xfrm rot="5400000" flipH="1">
            <a:off x="2048669" y="1343819"/>
            <a:ext cx="600075" cy="1589087"/>
          </a:xfrm>
          <a:prstGeom prst="bentUpArrow">
            <a:avLst>
              <a:gd name="adj1" fmla="val 11194"/>
              <a:gd name="adj2" fmla="val 16040"/>
              <a:gd name="adj3" fmla="val 238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Šipka ohnutá nahoru 22"/>
          <p:cNvSpPr/>
          <p:nvPr/>
        </p:nvSpPr>
        <p:spPr>
          <a:xfrm rot="10800000" flipH="1">
            <a:off x="5991225" y="1866900"/>
            <a:ext cx="1771650" cy="971550"/>
          </a:xfrm>
          <a:prstGeom prst="bentUpArrow">
            <a:avLst>
              <a:gd name="adj1" fmla="val 8199"/>
              <a:gd name="adj2" fmla="val 16040"/>
              <a:gd name="adj3" fmla="val 238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Šipka ohnutá nahoru 23"/>
          <p:cNvSpPr/>
          <p:nvPr/>
        </p:nvSpPr>
        <p:spPr>
          <a:xfrm rot="5400000" flipV="1">
            <a:off x="6861969" y="4766469"/>
            <a:ext cx="1420812" cy="247650"/>
          </a:xfrm>
          <a:prstGeom prst="bentUpArrow">
            <a:avLst>
              <a:gd name="adj1" fmla="val 29039"/>
              <a:gd name="adj2" fmla="val 42439"/>
              <a:gd name="adj3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Obdélník 25"/>
          <p:cNvSpPr/>
          <p:nvPr/>
        </p:nvSpPr>
        <p:spPr>
          <a:xfrm>
            <a:off x="6324600" y="4668838"/>
            <a:ext cx="161925" cy="341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Obdélník 26"/>
          <p:cNvSpPr/>
          <p:nvPr/>
        </p:nvSpPr>
        <p:spPr>
          <a:xfrm>
            <a:off x="4924425" y="1257300"/>
            <a:ext cx="66675" cy="114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99" name="Picture 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6381750"/>
            <a:ext cx="4124325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1557338"/>
            <a:ext cx="8135937" cy="5562600"/>
          </a:xfrm>
        </p:spPr>
        <p:txBody>
          <a:bodyPr/>
          <a:lstStyle/>
          <a:p>
            <a:r>
              <a:rPr lang="cs-CZ" sz="1800" dirty="0" smtClean="0"/>
              <a:t>primární </a:t>
            </a:r>
            <a:r>
              <a:rPr lang="cs-CZ" sz="1800" dirty="0" smtClean="0"/>
              <a:t>nádory srdce jsou vzácné, v naprosté většině jde o </a:t>
            </a:r>
            <a:r>
              <a:rPr lang="cs-CZ" sz="1800" b="1" dirty="0" smtClean="0"/>
              <a:t>benigní myxomy</a:t>
            </a:r>
          </a:p>
          <a:p>
            <a:endParaRPr lang="cs-CZ" sz="1000" dirty="0" smtClean="0"/>
          </a:p>
          <a:p>
            <a:endParaRPr lang="cs-CZ" sz="1000" dirty="0" smtClean="0"/>
          </a:p>
          <a:p>
            <a:r>
              <a:rPr lang="cs-CZ" sz="1800" dirty="0" smtClean="0"/>
              <a:t>maligní mezenchymálního původu (sarkomy)</a:t>
            </a:r>
          </a:p>
          <a:p>
            <a:pPr lvl="1"/>
            <a:r>
              <a:rPr lang="cs-CZ" sz="1600" dirty="0" smtClean="0"/>
              <a:t> </a:t>
            </a:r>
            <a:r>
              <a:rPr lang="cs-CZ" sz="1600" dirty="0" err="1" smtClean="0"/>
              <a:t>leiomyo</a:t>
            </a:r>
            <a:r>
              <a:rPr lang="cs-CZ" sz="1600" dirty="0" smtClean="0"/>
              <a:t> - , </a:t>
            </a:r>
            <a:r>
              <a:rPr lang="cs-CZ" sz="1600" dirty="0" err="1" smtClean="0"/>
              <a:t>rhabdomyo</a:t>
            </a:r>
            <a:r>
              <a:rPr lang="cs-CZ" sz="1600" dirty="0" smtClean="0"/>
              <a:t> - , </a:t>
            </a:r>
            <a:r>
              <a:rPr lang="cs-CZ" sz="1600" dirty="0" err="1" smtClean="0"/>
              <a:t>hemangio</a:t>
            </a:r>
            <a:r>
              <a:rPr lang="cs-CZ" sz="1600" dirty="0" smtClean="0"/>
              <a:t> - , </a:t>
            </a:r>
            <a:r>
              <a:rPr lang="cs-CZ" sz="1600" dirty="0" err="1" smtClean="0"/>
              <a:t>fibrosarkom</a:t>
            </a:r>
            <a:endParaRPr lang="cs-CZ" sz="1600" dirty="0" smtClean="0"/>
          </a:p>
          <a:p>
            <a:endParaRPr lang="cs-CZ" sz="1000" dirty="0" smtClean="0"/>
          </a:p>
          <a:p>
            <a:endParaRPr lang="cs-CZ" sz="1000" dirty="0" smtClean="0"/>
          </a:p>
          <a:p>
            <a:r>
              <a:rPr lang="cs-CZ" sz="1800" dirty="0" smtClean="0"/>
              <a:t>sekundární nádory </a:t>
            </a:r>
          </a:p>
          <a:p>
            <a:pPr lvl="1"/>
            <a:r>
              <a:rPr lang="cs-CZ" sz="1600" dirty="0" smtClean="0"/>
              <a:t> </a:t>
            </a:r>
            <a:r>
              <a:rPr lang="cs-CZ" sz="1600" dirty="0" smtClean="0"/>
              <a:t>100 </a:t>
            </a:r>
            <a:r>
              <a:rPr lang="cs-CZ" sz="1600" dirty="0" smtClean="0"/>
              <a:t>x častější než primární</a:t>
            </a:r>
          </a:p>
          <a:p>
            <a:pPr lvl="1"/>
            <a:r>
              <a:rPr lang="cs-CZ" sz="1600" dirty="0" smtClean="0"/>
              <a:t> metastázy : karcinomy plic, prsu, maligní melanom, maligní lymfomy a leukémie</a:t>
            </a:r>
          </a:p>
          <a:p>
            <a:pPr lvl="1"/>
            <a:r>
              <a:rPr lang="cs-CZ" sz="1600" dirty="0" smtClean="0"/>
              <a:t> přímé prorůstání z okolí</a:t>
            </a:r>
          </a:p>
          <a:p>
            <a:pPr lvl="1"/>
            <a:r>
              <a:rPr lang="cs-CZ" sz="1600" dirty="0" smtClean="0"/>
              <a:t> postižen </a:t>
            </a:r>
            <a:r>
              <a:rPr lang="cs-CZ" sz="1600" dirty="0" smtClean="0"/>
              <a:t>zvl. osrdečník </a:t>
            </a:r>
            <a:r>
              <a:rPr lang="cs-CZ" sz="1600" dirty="0" smtClean="0"/>
              <a:t>(</a:t>
            </a:r>
            <a:r>
              <a:rPr lang="cs-CZ" sz="1600" dirty="0" err="1" smtClean="0"/>
              <a:t>pericarditis</a:t>
            </a:r>
            <a:r>
              <a:rPr lang="cs-CZ" sz="1600" dirty="0" smtClean="0"/>
              <a:t> </a:t>
            </a:r>
            <a:r>
              <a:rPr lang="cs-CZ" sz="1600" dirty="0" err="1" smtClean="0"/>
              <a:t>carcinomatosa</a:t>
            </a:r>
            <a:r>
              <a:rPr lang="cs-CZ" sz="1600" dirty="0" smtClean="0"/>
              <a:t>), výpotek hemoragického </a:t>
            </a:r>
            <a:r>
              <a:rPr lang="cs-CZ" sz="1600" dirty="0" smtClean="0"/>
              <a:t>charakteru; meta v myokardu vzácné</a:t>
            </a:r>
            <a:endParaRPr lang="cs-CZ" sz="1600" dirty="0" smtClean="0"/>
          </a:p>
          <a:p>
            <a:endParaRPr lang="cs-CZ" dirty="0" smtClean="0"/>
          </a:p>
        </p:txBody>
      </p:sp>
      <p:sp>
        <p:nvSpPr>
          <p:cNvPr id="124931" name="Obdélník 2"/>
          <p:cNvSpPr>
            <a:spLocks noChangeArrowheads="1"/>
          </p:cNvSpPr>
          <p:nvPr/>
        </p:nvSpPr>
        <p:spPr bwMode="auto">
          <a:xfrm>
            <a:off x="683569" y="549275"/>
            <a:ext cx="464137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cs-CZ" sz="2800" i="0" dirty="0" smtClean="0">
                <a:solidFill>
                  <a:schemeClr val="tx1"/>
                </a:solidFill>
                <a:latin typeface="+mj-lt"/>
              </a:rPr>
              <a:t>Nádory </a:t>
            </a:r>
            <a:r>
              <a:rPr lang="cs-CZ" sz="2800" i="0" dirty="0">
                <a:solidFill>
                  <a:schemeClr val="tx1"/>
                </a:solidFill>
                <a:latin typeface="+mj-lt"/>
              </a:rPr>
              <a:t>srdce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404664"/>
            <a:ext cx="7886700" cy="1325563"/>
          </a:xfrm>
        </p:spPr>
        <p:txBody>
          <a:bodyPr/>
          <a:lstStyle/>
          <a:p>
            <a:pPr eaLnBrk="1" hangingPunct="1"/>
            <a:r>
              <a:rPr lang="cs-CZ" sz="2800" b="1" dirty="0" smtClean="0"/>
              <a:t>B</a:t>
            </a:r>
            <a:r>
              <a:rPr lang="cs-CZ" sz="2800" b="1" dirty="0" smtClean="0"/>
              <a:t>enigní </a:t>
            </a:r>
            <a:r>
              <a:rPr lang="cs-CZ" sz="2800" b="1" dirty="0" smtClean="0"/>
              <a:t>nádory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sz="1800" b="1" dirty="0" smtClean="0"/>
              <a:t>myxom</a:t>
            </a:r>
          </a:p>
          <a:p>
            <a:pPr lvl="1"/>
            <a:r>
              <a:rPr lang="cs-CZ" sz="1400" dirty="0" smtClean="0"/>
              <a:t> </a:t>
            </a:r>
            <a:r>
              <a:rPr lang="cs-CZ" sz="1600" dirty="0" smtClean="0"/>
              <a:t>nejčastěji vyrůstá v levé síni v oblasti </a:t>
            </a:r>
            <a:r>
              <a:rPr lang="cs-CZ" sz="1600" dirty="0" err="1" smtClean="0"/>
              <a:t>fossa</a:t>
            </a:r>
            <a:r>
              <a:rPr lang="cs-CZ" sz="1600" dirty="0" smtClean="0"/>
              <a:t> </a:t>
            </a:r>
            <a:r>
              <a:rPr lang="cs-CZ" sz="1600" dirty="0" err="1" smtClean="0"/>
              <a:t>ovalis</a:t>
            </a:r>
            <a:r>
              <a:rPr lang="cs-CZ" sz="1600" dirty="0" smtClean="0"/>
              <a:t> septa síní</a:t>
            </a:r>
          </a:p>
          <a:p>
            <a:pPr lvl="1"/>
            <a:r>
              <a:rPr lang="cs-CZ" sz="1600" dirty="0" smtClean="0"/>
              <a:t> velikost většinou 4 – 6 cm, tenká stopka, téměř vždy solitární</a:t>
            </a:r>
          </a:p>
          <a:p>
            <a:pPr lvl="1"/>
            <a:r>
              <a:rPr lang="cs-CZ" sz="1600" dirty="0" smtClean="0"/>
              <a:t> vzhled: přisedlý x stopkatý, papilární x laločnatý povrch, měkký až rosolovitý </a:t>
            </a:r>
            <a:endParaRPr lang="cs-CZ" sz="1600" dirty="0" smtClean="0"/>
          </a:p>
          <a:p>
            <a:pPr lvl="1"/>
            <a:r>
              <a:rPr lang="cs-CZ" sz="1600" dirty="0" smtClean="0"/>
              <a:t> stenóza chlopní</a:t>
            </a:r>
            <a:endParaRPr lang="cs-CZ" sz="1600" dirty="0" smtClean="0"/>
          </a:p>
          <a:p>
            <a:pPr lvl="1"/>
            <a:r>
              <a:rPr lang="cs-CZ" sz="1600" dirty="0" smtClean="0"/>
              <a:t> možná </a:t>
            </a:r>
            <a:r>
              <a:rPr lang="cs-CZ" sz="1600" dirty="0" err="1" smtClean="0"/>
              <a:t>embolizace</a:t>
            </a:r>
            <a:r>
              <a:rPr lang="cs-CZ" sz="1600" dirty="0" smtClean="0"/>
              <a:t> do periferie</a:t>
            </a:r>
            <a:endParaRPr lang="cs-CZ" sz="1600" dirty="0" smtClean="0"/>
          </a:p>
          <a:p>
            <a:pPr lvl="1">
              <a:buFont typeface="Wingdings" pitchFamily="2" charset="2"/>
              <a:buNone/>
            </a:pPr>
            <a:endParaRPr lang="cs-CZ" sz="1600" dirty="0" smtClean="0"/>
          </a:p>
          <a:p>
            <a:pPr lvl="1"/>
            <a:r>
              <a:rPr lang="cs-CZ" sz="1600" dirty="0" err="1" smtClean="0"/>
              <a:t>mikro</a:t>
            </a:r>
            <a:r>
              <a:rPr lang="cs-CZ" sz="1600" dirty="0" smtClean="0"/>
              <a:t>: polygonální (hvězdicovité  / cípaté) buňky řídce uložené v hlenovité základní </a:t>
            </a:r>
            <a:r>
              <a:rPr lang="cs-CZ" sz="1600" dirty="0" smtClean="0"/>
              <a:t>hmotě; </a:t>
            </a:r>
            <a:r>
              <a:rPr lang="cs-CZ" sz="1600" dirty="0" smtClean="0"/>
              <a:t>buňky jednotlivě nebo tvoří hnízda, často </a:t>
            </a:r>
            <a:r>
              <a:rPr lang="cs-CZ" sz="1600" dirty="0" smtClean="0"/>
              <a:t>hemoragie </a:t>
            </a:r>
            <a:r>
              <a:rPr lang="cs-CZ" sz="1600" dirty="0" smtClean="0"/>
              <a:t>a jizvení</a:t>
            </a:r>
          </a:p>
          <a:p>
            <a:pPr lvl="1">
              <a:buFont typeface="Wingdings" pitchFamily="2" charset="2"/>
              <a:buNone/>
            </a:pPr>
            <a:endParaRPr lang="cs-CZ" dirty="0" smtClean="0"/>
          </a:p>
          <a:p>
            <a:r>
              <a:rPr lang="cs-CZ" sz="1800" b="1" dirty="0" smtClean="0"/>
              <a:t>další: hemangiom, lipom, </a:t>
            </a:r>
            <a:r>
              <a:rPr lang="cs-CZ" sz="1800" b="1" dirty="0" err="1" smtClean="0"/>
              <a:t>rhabdomyom</a:t>
            </a:r>
            <a:r>
              <a:rPr lang="cs-CZ" sz="1800" b="1" dirty="0" smtClean="0"/>
              <a:t>…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b="1" dirty="0" smtClean="0"/>
              <a:t>Myxom </a:t>
            </a:r>
            <a:r>
              <a:rPr lang="cs-CZ" sz="2800" b="1" dirty="0" smtClean="0"/>
              <a:t>levé síně srdeční</a:t>
            </a:r>
          </a:p>
        </p:txBody>
      </p:sp>
      <p:pic>
        <p:nvPicPr>
          <p:cNvPr id="12697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513" y="1557338"/>
            <a:ext cx="4176712" cy="47037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26980" name="Picture 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513" y="6237288"/>
            <a:ext cx="4176712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2800" b="1" dirty="0" smtClean="0"/>
              <a:t>Myxom z levé síně, příčina embolií do mozku pacienta</a:t>
            </a:r>
            <a:endParaRPr lang="cs-CZ" sz="2800" b="1" dirty="0"/>
          </a:p>
        </p:txBody>
      </p:sp>
      <p:pic>
        <p:nvPicPr>
          <p:cNvPr id="12800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46225" y="1600200"/>
            <a:ext cx="6051550" cy="4525963"/>
          </a:xfr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/>
              <a:t>Myxom</a:t>
            </a:r>
            <a:endParaRPr lang="cs-CZ" sz="2800" b="1" dirty="0" smtClean="0"/>
          </a:p>
        </p:txBody>
      </p:sp>
      <p:pic>
        <p:nvPicPr>
          <p:cNvPr id="129027" name="Obrázek 4" descr="myxom 100x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1557338"/>
            <a:ext cx="7700962" cy="505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900113" y="5516563"/>
            <a:ext cx="3554412" cy="1077912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anchor="ctr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cípaté / hvězdicovité buňky</a:t>
            </a:r>
          </a:p>
          <a:p>
            <a:pPr algn="l">
              <a:spcBef>
                <a:spcPct val="50000"/>
              </a:spcBef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hlenovitá (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myxoidní</a:t>
            </a:r>
            <a:r>
              <a:rPr lang="cs-CZ" sz="1600" b="0" i="0" dirty="0">
                <a:solidFill>
                  <a:schemeClr val="tx1"/>
                </a:solidFill>
                <a:latin typeface="+mj-lt"/>
              </a:rPr>
              <a:t>) hmota</a:t>
            </a:r>
          </a:p>
          <a:p>
            <a:pPr algn="l">
              <a:spcBef>
                <a:spcPct val="50000"/>
              </a:spcBef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3 depozita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hemosiderinu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 flipH="1">
            <a:off x="6732588" y="2133600"/>
            <a:ext cx="381000" cy="460375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anchor="ctr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971550" y="2060575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916238" y="4292600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5076825" y="5300663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3348038" y="2060575"/>
            <a:ext cx="339725" cy="461963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/>
              <a:t>Myxom</a:t>
            </a:r>
            <a:endParaRPr lang="cs-CZ" sz="2800" b="1" dirty="0" smtClean="0"/>
          </a:p>
        </p:txBody>
      </p:sp>
      <p:pic>
        <p:nvPicPr>
          <p:cNvPr id="130051" name="Zástupný symbol pro obsah 3" descr="myxom 200x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66800" y="1557338"/>
            <a:ext cx="6599238" cy="4967287"/>
          </a:xfrm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042988" y="5732463"/>
            <a:ext cx="3554412" cy="708025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anchor="ctr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cípaté / hvězdicovité buňky</a:t>
            </a:r>
          </a:p>
          <a:p>
            <a:pPr algn="l">
              <a:spcBef>
                <a:spcPct val="50000"/>
              </a:spcBef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hlenovitá (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myxoidní</a:t>
            </a:r>
            <a:r>
              <a:rPr lang="cs-CZ" sz="1600" b="0" i="0" dirty="0">
                <a:solidFill>
                  <a:schemeClr val="tx1"/>
                </a:solidFill>
                <a:latin typeface="+mj-lt"/>
              </a:rPr>
              <a:t>) hmota</a:t>
            </a: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2195513" y="3141663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3995738" y="1700213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3492500" y="2852738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4716463" y="5589588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>
              <a:defRPr/>
            </a:pPr>
            <a:r>
              <a:rPr lang="cs-CZ" sz="2800" dirty="0" err="1" smtClean="0"/>
              <a:t>Angiosarkom</a:t>
            </a:r>
            <a:r>
              <a:rPr lang="cs-CZ" sz="2800" dirty="0" smtClean="0"/>
              <a:t> perikardu</a:t>
            </a:r>
            <a:endParaRPr lang="cs-CZ" sz="2800" dirty="0"/>
          </a:p>
        </p:txBody>
      </p:sp>
      <p:pic>
        <p:nvPicPr>
          <p:cNvPr id="1310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47813" y="1196975"/>
            <a:ext cx="5832475" cy="4391025"/>
          </a:xfrm>
        </p:spPr>
      </p:pic>
      <p:sp>
        <p:nvSpPr>
          <p:cNvPr id="4" name="TextovéPole 3"/>
          <p:cNvSpPr txBox="1"/>
          <p:nvPr/>
        </p:nvSpPr>
        <p:spPr>
          <a:xfrm>
            <a:off x="0" y="6092825"/>
            <a:ext cx="91440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2400" b="0" i="0" dirty="0">
                <a:solidFill>
                  <a:schemeClr val="tx1"/>
                </a:solidFill>
                <a:latin typeface="+mn-lt"/>
              </a:rPr>
              <a:t>Vzorek z biopsie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800" b="1" dirty="0" err="1" smtClean="0"/>
              <a:t>Angiosarkom</a:t>
            </a:r>
            <a:r>
              <a:rPr lang="cs-CZ" sz="2800" b="1" dirty="0" smtClean="0"/>
              <a:t> perikardu</a:t>
            </a:r>
            <a:endParaRPr lang="cs-CZ" sz="2800" b="1" dirty="0"/>
          </a:p>
        </p:txBody>
      </p:sp>
      <p:pic>
        <p:nvPicPr>
          <p:cNvPr id="13209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35150" y="1600200"/>
            <a:ext cx="5741988" cy="3948113"/>
          </a:xfrm>
        </p:spPr>
      </p:pic>
      <p:sp>
        <p:nvSpPr>
          <p:cNvPr id="4" name="TextovéPole 3"/>
          <p:cNvSpPr txBox="1"/>
          <p:nvPr/>
        </p:nvSpPr>
        <p:spPr>
          <a:xfrm>
            <a:off x="0" y="6092825"/>
            <a:ext cx="8748713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2400" i="0" dirty="0">
                <a:solidFill>
                  <a:schemeClr val="tx1"/>
                </a:solidFill>
                <a:latin typeface="+mn-lt"/>
              </a:rPr>
              <a:t>Vzorek z pitvy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b="1" dirty="0" err="1" smtClean="0"/>
              <a:t>Angiosarkom</a:t>
            </a:r>
            <a:endParaRPr lang="cs-CZ" sz="2800" b="1" dirty="0" smtClean="0"/>
          </a:p>
        </p:txBody>
      </p:sp>
      <p:pic>
        <p:nvPicPr>
          <p:cNvPr id="134147" name="Picture 5" descr="13 - angiosarkom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635125"/>
            <a:ext cx="8229600" cy="4454525"/>
          </a:xfrm>
        </p:spPr>
      </p:pic>
      <p:sp>
        <p:nvSpPr>
          <p:cNvPr id="36870" name="Rectangle 12"/>
          <p:cNvSpPr>
            <a:spLocks noChangeArrowheads="1"/>
          </p:cNvSpPr>
          <p:nvPr/>
        </p:nvSpPr>
        <p:spPr bwMode="auto">
          <a:xfrm>
            <a:off x="5826125" y="5302250"/>
            <a:ext cx="833438" cy="338138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CD31</a:t>
            </a:r>
          </a:p>
        </p:txBody>
      </p:sp>
      <p:sp>
        <p:nvSpPr>
          <p:cNvPr id="36871" name="Rectangle 6"/>
          <p:cNvSpPr>
            <a:spLocks noChangeArrowheads="1"/>
          </p:cNvSpPr>
          <p:nvPr/>
        </p:nvSpPr>
        <p:spPr bwMode="auto">
          <a:xfrm>
            <a:off x="501650" y="5311775"/>
            <a:ext cx="5205413" cy="338138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angiosarkom</a:t>
            </a:r>
            <a:r>
              <a:rPr lang="cs-CZ" sz="1600" b="0" i="0" dirty="0">
                <a:solidFill>
                  <a:schemeClr val="tx1"/>
                </a:solidFill>
                <a:latin typeface="+mj-lt"/>
              </a:rPr>
              <a:t> PK srdeční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dirty="0" smtClean="0">
                <a:solidFill>
                  <a:srgbClr val="FF0000"/>
                </a:solidFill>
              </a:rPr>
              <a:t>Tak ať se na Vás Vaše buňky raději koukají přívětivě!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13517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contrast="8000"/>
          </a:blip>
          <a:srcRect/>
          <a:stretch>
            <a:fillRect/>
          </a:stretch>
        </p:blipFill>
        <p:spPr>
          <a:xfrm>
            <a:off x="2843213" y="1600200"/>
            <a:ext cx="3716337" cy="4230688"/>
          </a:xfrm>
        </p:spPr>
      </p:pic>
      <p:sp>
        <p:nvSpPr>
          <p:cNvPr id="135172" name="TextovéPole 3"/>
          <p:cNvSpPr txBox="1">
            <a:spLocks noChangeArrowheads="1"/>
          </p:cNvSpPr>
          <p:nvPr/>
        </p:nvSpPr>
        <p:spPr bwMode="auto">
          <a:xfrm>
            <a:off x="539750" y="6237288"/>
            <a:ext cx="7776666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3200" b="0" i="0" dirty="0">
                <a:solidFill>
                  <a:schemeClr val="tx1"/>
                </a:solidFill>
                <a:latin typeface="+mn-lt"/>
              </a:rPr>
              <a:t>Děkuji za pozornost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8950"/>
          </a:xfrm>
        </p:spPr>
        <p:txBody>
          <a:bodyPr/>
          <a:lstStyle/>
          <a:p>
            <a:pPr eaLnBrk="1" hangingPunct="1"/>
            <a:r>
              <a:rPr lang="cs-CZ" sz="2400" b="1" smtClean="0"/>
              <a:t>Ateroskleróza – </a:t>
            </a:r>
            <a:br>
              <a:rPr lang="cs-CZ" sz="2400" b="1" smtClean="0"/>
            </a:br>
            <a:r>
              <a:rPr lang="cs-CZ" sz="2400" b="1" smtClean="0"/>
              <a:t>buněčné interakce v ateromovém plátu</a:t>
            </a:r>
          </a:p>
        </p:txBody>
      </p:sp>
      <p:pic>
        <p:nvPicPr>
          <p:cNvPr id="21507" name="Zástupný symbol pro obsah 3" descr="4 - buněčné interakce při ateroskleróze.em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r="2565" b="7652"/>
          <a:stretch>
            <a:fillRect/>
          </a:stretch>
        </p:blipFill>
        <p:spPr>
          <a:xfrm>
            <a:off x="755650" y="1446213"/>
            <a:ext cx="7129463" cy="5195887"/>
          </a:xfrm>
        </p:spPr>
      </p:pic>
      <p:sp>
        <p:nvSpPr>
          <p:cNvPr id="4" name="Elipsa 3"/>
          <p:cNvSpPr/>
          <p:nvPr/>
        </p:nvSpPr>
        <p:spPr>
          <a:xfrm>
            <a:off x="2484438" y="4437063"/>
            <a:ext cx="1079500" cy="36036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6581775"/>
            <a:ext cx="4124325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b="1" smtClean="0"/>
              <a:t>Komplikace aterosklerózy</a:t>
            </a:r>
          </a:p>
        </p:txBody>
      </p:sp>
      <p:sp>
        <p:nvSpPr>
          <p:cNvPr id="22531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sz="1800" smtClean="0">
                <a:cs typeface="Times New Roman" pitchFamily="18" charset="0"/>
              </a:rPr>
              <a:t> </a:t>
            </a:r>
            <a:r>
              <a:rPr lang="cs-CZ" sz="1800" b="1" smtClean="0">
                <a:cs typeface="Arial" charset="0"/>
              </a:rPr>
              <a:t>zvředovatění  </a:t>
            </a:r>
            <a:r>
              <a:rPr lang="cs-CZ" sz="1800" smtClean="0">
                <a:cs typeface="Arial" charset="0"/>
              </a:rPr>
              <a:t>(</a:t>
            </a:r>
            <a:r>
              <a:rPr lang="cs-CZ" sz="1400" smtClean="0">
                <a:cs typeface="Times New Roman" pitchFamily="18" charset="0"/>
              </a:rPr>
              <a:t>intimální defekt)</a:t>
            </a:r>
            <a:r>
              <a:rPr lang="cs-CZ" sz="1800" smtClean="0">
                <a:cs typeface="Times New Roman" pitchFamily="18" charset="0"/>
              </a:rPr>
              <a:t> </a:t>
            </a:r>
            <a:r>
              <a:rPr lang="cs-CZ" sz="1400" smtClean="0">
                <a:solidFill>
                  <a:schemeClr val="bg1"/>
                </a:solidFill>
                <a:cs typeface="Times New Roman" pitchFamily="18" charset="0"/>
              </a:rPr>
              <a:t>(</a:t>
            </a:r>
            <a:endParaRPr lang="cs-CZ" sz="1800" smtClean="0">
              <a:cs typeface="Times New Roman" pitchFamily="18" charset="0"/>
            </a:endParaRPr>
          </a:p>
          <a:p>
            <a:pPr lvl="1" eaLnBrk="1" hangingPunct="1">
              <a:buFont typeface="Wingdings" pitchFamily="2" charset="2"/>
              <a:buNone/>
            </a:pPr>
            <a:r>
              <a:rPr lang="cs-CZ" sz="1600" smtClean="0">
                <a:cs typeface="Times New Roman" pitchFamily="18" charset="0"/>
              </a:rPr>
              <a:t>	- eroze, ruptura plátu, embolizace ateromových hmot</a:t>
            </a:r>
          </a:p>
          <a:p>
            <a:pPr lvl="1" eaLnBrk="1" hangingPunct="1">
              <a:buFont typeface="Wingdings" pitchFamily="2" charset="2"/>
              <a:buNone/>
            </a:pPr>
            <a:endParaRPr lang="cs-CZ" sz="1600" smtClean="0">
              <a:cs typeface="Times New Roman" pitchFamily="18" charset="0"/>
            </a:endParaRPr>
          </a:p>
          <a:p>
            <a:pPr eaLnBrk="1" hangingPunct="1"/>
            <a:r>
              <a:rPr lang="cs-CZ" sz="1600" smtClean="0">
                <a:cs typeface="Times New Roman" pitchFamily="18" charset="0"/>
              </a:rPr>
              <a:t> </a:t>
            </a:r>
            <a:r>
              <a:rPr lang="cs-CZ" sz="1800" b="1" smtClean="0">
                <a:cs typeface="Arial" charset="0"/>
              </a:rPr>
              <a:t>trombóza</a:t>
            </a:r>
            <a:r>
              <a:rPr lang="cs-CZ" sz="1800" smtClean="0">
                <a:cs typeface="Times New Roman" pitchFamily="18" charset="0"/>
              </a:rPr>
              <a:t> 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cs-CZ" sz="1600" smtClean="0">
                <a:cs typeface="Times New Roman" pitchFamily="18" charset="0"/>
              </a:rPr>
              <a:t>	- akutní ischémie / embolizace</a:t>
            </a:r>
          </a:p>
          <a:p>
            <a:pPr lvl="1" eaLnBrk="1" hangingPunct="1">
              <a:buFont typeface="Wingdings" pitchFamily="2" charset="2"/>
              <a:buNone/>
            </a:pPr>
            <a:endParaRPr lang="cs-CZ" sz="1600" smtClean="0">
              <a:cs typeface="Times New Roman" pitchFamily="18" charset="0"/>
            </a:endParaRPr>
          </a:p>
          <a:p>
            <a:pPr eaLnBrk="1" hangingPunct="1"/>
            <a:r>
              <a:rPr lang="cs-CZ" sz="1600" smtClean="0">
                <a:cs typeface="Times New Roman" pitchFamily="18" charset="0"/>
              </a:rPr>
              <a:t> </a:t>
            </a:r>
            <a:r>
              <a:rPr lang="cs-CZ" sz="1800" b="1" smtClean="0">
                <a:cs typeface="Arial" charset="0"/>
              </a:rPr>
              <a:t>krvácení 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cs-CZ" sz="1600" smtClean="0">
                <a:cs typeface="Times New Roman" pitchFamily="18" charset="0"/>
              </a:rPr>
              <a:t>	- fisurou z lumen / z cév v plátu → akutní uzávěr → akutní ischémie</a:t>
            </a:r>
          </a:p>
          <a:p>
            <a:pPr lvl="1" eaLnBrk="1" hangingPunct="1">
              <a:buFont typeface="Wingdings" pitchFamily="2" charset="2"/>
              <a:buNone/>
            </a:pPr>
            <a:endParaRPr lang="cs-CZ" sz="1600" smtClean="0">
              <a:cs typeface="Times New Roman" pitchFamily="18" charset="0"/>
            </a:endParaRPr>
          </a:p>
          <a:p>
            <a:pPr eaLnBrk="1" hangingPunct="1"/>
            <a:r>
              <a:rPr lang="cs-CZ" sz="1600" smtClean="0">
                <a:cs typeface="Times New Roman" pitchFamily="18" charset="0"/>
              </a:rPr>
              <a:t> </a:t>
            </a:r>
            <a:r>
              <a:rPr lang="cs-CZ" sz="1800" b="1" smtClean="0">
                <a:cs typeface="Arial" charset="0"/>
              </a:rPr>
              <a:t>kalcifikace 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cs-CZ" sz="1600" smtClean="0">
                <a:cs typeface="Times New Roman" pitchFamily="18" charset="0"/>
              </a:rPr>
              <a:t>	- pružníková hypertenze → → →</a:t>
            </a:r>
          </a:p>
          <a:p>
            <a:pPr lvl="1" eaLnBrk="1" hangingPunct="1">
              <a:buFont typeface="Wingdings" pitchFamily="2" charset="2"/>
              <a:buNone/>
            </a:pPr>
            <a:endParaRPr lang="cs-CZ" sz="1600" smtClean="0">
              <a:cs typeface="Times New Roman" pitchFamily="18" charset="0"/>
            </a:endParaRPr>
          </a:p>
          <a:p>
            <a:pPr eaLnBrk="1" hangingPunct="1"/>
            <a:r>
              <a:rPr lang="cs-CZ" sz="1800" b="1" smtClean="0">
                <a:cs typeface="Arial" charset="0"/>
              </a:rPr>
              <a:t> aneurysma 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cs-CZ" sz="1600" smtClean="0">
                <a:cs typeface="Times New Roman" pitchFamily="18" charset="0"/>
              </a:rPr>
              <a:t> 	- zeslabení medie + ↑TK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smtClean="0"/>
              <a:t>Komplikace aterosklerózy</a:t>
            </a:r>
          </a:p>
        </p:txBody>
      </p:sp>
      <p:sp>
        <p:nvSpPr>
          <p:cNvPr id="2355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 smtClean="0"/>
              <a:t>akutní</a:t>
            </a:r>
          </a:p>
          <a:p>
            <a:pPr lvl="1"/>
            <a:r>
              <a:rPr lang="cs-CZ" sz="1400" dirty="0" smtClean="0"/>
              <a:t>akutní ischémie/nekróza</a:t>
            </a:r>
          </a:p>
          <a:p>
            <a:pPr lvl="1"/>
            <a:r>
              <a:rPr lang="cs-CZ" sz="1400" dirty="0" smtClean="0"/>
              <a:t>trombóza</a:t>
            </a:r>
          </a:p>
          <a:p>
            <a:pPr lvl="1"/>
            <a:r>
              <a:rPr lang="cs-CZ" sz="1400" dirty="0" smtClean="0"/>
              <a:t>embolie</a:t>
            </a:r>
          </a:p>
          <a:p>
            <a:r>
              <a:rPr lang="cs-CZ" sz="1800" dirty="0" smtClean="0"/>
              <a:t>chronické</a:t>
            </a:r>
          </a:p>
          <a:p>
            <a:pPr lvl="1"/>
            <a:r>
              <a:rPr lang="cs-CZ" sz="1400" dirty="0" smtClean="0"/>
              <a:t>hypoxická/vaskulární atrofie (mozek, ledvina - + renální hypertenze)</a:t>
            </a:r>
          </a:p>
          <a:p>
            <a:pPr lvl="1"/>
            <a:r>
              <a:rPr lang="cs-CZ" sz="1400" dirty="0" err="1" smtClean="0"/>
              <a:t>angina</a:t>
            </a:r>
            <a:r>
              <a:rPr lang="cs-CZ" sz="1400" dirty="0" smtClean="0"/>
              <a:t> </a:t>
            </a:r>
            <a:r>
              <a:rPr lang="cs-CZ" sz="1400" dirty="0" err="1" smtClean="0"/>
              <a:t>pectoris</a:t>
            </a:r>
            <a:r>
              <a:rPr lang="cs-CZ" sz="1400" dirty="0" smtClean="0"/>
              <a:t>, </a:t>
            </a:r>
            <a:r>
              <a:rPr lang="cs-CZ" sz="1400" dirty="0" err="1" smtClean="0"/>
              <a:t>progredující</a:t>
            </a:r>
            <a:r>
              <a:rPr lang="cs-CZ" sz="1400" dirty="0" smtClean="0"/>
              <a:t> selhání LK</a:t>
            </a:r>
          </a:p>
          <a:p>
            <a:pPr lvl="1"/>
            <a:r>
              <a:rPr lang="cs-CZ" sz="1400" dirty="0" err="1" smtClean="0"/>
              <a:t>aneuryzma</a:t>
            </a:r>
            <a:r>
              <a:rPr lang="cs-CZ" sz="1400" dirty="0" smtClean="0"/>
              <a:t> zvl. abdominální aorty</a:t>
            </a:r>
          </a:p>
          <a:p>
            <a:pPr lvl="1"/>
            <a:r>
              <a:rPr lang="cs-CZ" sz="1400" dirty="0" smtClean="0"/>
              <a:t>hypoxie/</a:t>
            </a:r>
            <a:r>
              <a:rPr lang="cs-CZ" sz="1400" dirty="0" err="1" smtClean="0"/>
              <a:t>ischemizace</a:t>
            </a:r>
            <a:r>
              <a:rPr lang="cs-CZ" sz="1400" dirty="0" smtClean="0"/>
              <a:t> s funkčními poruchami (</a:t>
            </a:r>
            <a:r>
              <a:rPr lang="cs-CZ" sz="1400" dirty="0" err="1" smtClean="0"/>
              <a:t>claudicatio</a:t>
            </a:r>
            <a:r>
              <a:rPr lang="cs-CZ" sz="1400" dirty="0" smtClean="0"/>
              <a:t> </a:t>
            </a:r>
            <a:r>
              <a:rPr lang="cs-CZ" sz="1400" dirty="0" err="1" smtClean="0"/>
              <a:t>intermittens</a:t>
            </a:r>
            <a:r>
              <a:rPr lang="cs-CZ" sz="1400" dirty="0" smtClean="0"/>
              <a:t> DK, </a:t>
            </a:r>
            <a:r>
              <a:rPr lang="cs-CZ" sz="1400" dirty="0" err="1" smtClean="0"/>
              <a:t>angina</a:t>
            </a:r>
            <a:r>
              <a:rPr lang="cs-CZ" sz="1400" dirty="0" smtClean="0"/>
              <a:t> </a:t>
            </a:r>
            <a:r>
              <a:rPr lang="cs-CZ" sz="1400" dirty="0" err="1" smtClean="0"/>
              <a:t>abdominalis</a:t>
            </a:r>
            <a:r>
              <a:rPr lang="cs-CZ" sz="1400" dirty="0" smtClean="0"/>
              <a:t>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2"/>
          <p:cNvSpPr>
            <a:spLocks noGrp="1"/>
          </p:cNvSpPr>
          <p:nvPr>
            <p:ph type="title"/>
          </p:nvPr>
        </p:nvSpPr>
        <p:spPr>
          <a:xfrm>
            <a:off x="611188" y="260350"/>
            <a:ext cx="7886700" cy="1325563"/>
          </a:xfrm>
        </p:spPr>
        <p:txBody>
          <a:bodyPr/>
          <a:lstStyle/>
          <a:p>
            <a:pPr eaLnBrk="1" hangingPunct="1"/>
            <a:r>
              <a:rPr lang="cs-CZ" sz="2800" b="1" smtClean="0"/>
              <a:t>A</a:t>
            </a:r>
            <a:r>
              <a:rPr lang="en-US" sz="2800" b="1" smtClean="0"/>
              <a:t>teroskler</a:t>
            </a:r>
            <a:r>
              <a:rPr lang="cs-CZ" sz="2800" b="1" smtClean="0"/>
              <a:t>óza – lipoidní skvrny</a:t>
            </a:r>
          </a:p>
        </p:txBody>
      </p:sp>
      <p:pic>
        <p:nvPicPr>
          <p:cNvPr id="24579" name="Picture 5" descr="CV01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535113"/>
            <a:ext cx="3219450" cy="4902200"/>
          </a:xfrm>
          <a:noFill/>
        </p:spPr>
      </p:pic>
      <p:pic>
        <p:nvPicPr>
          <p:cNvPr id="24580" name="Picture 15" descr="_aorta-fatty-streaks-1-330c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962525" y="1541463"/>
            <a:ext cx="3743325" cy="4840287"/>
          </a:xfrm>
          <a:noFill/>
        </p:spPr>
      </p:pic>
      <p:sp>
        <p:nvSpPr>
          <p:cNvPr id="11273" name="Line 11"/>
          <p:cNvSpPr>
            <a:spLocks noChangeShapeType="1"/>
          </p:cNvSpPr>
          <p:nvPr/>
        </p:nvSpPr>
        <p:spPr bwMode="auto">
          <a:xfrm flipV="1">
            <a:off x="7283450" y="3144838"/>
            <a:ext cx="6477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/>
          </a:extLst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74" name="Line 12"/>
          <p:cNvSpPr>
            <a:spLocks noChangeShapeType="1"/>
          </p:cNvSpPr>
          <p:nvPr/>
        </p:nvSpPr>
        <p:spPr bwMode="auto">
          <a:xfrm flipH="1" flipV="1">
            <a:off x="6245225" y="3660775"/>
            <a:ext cx="6477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/>
          </a:extLst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75" name="Line 13"/>
          <p:cNvSpPr>
            <a:spLocks noChangeShapeType="1"/>
          </p:cNvSpPr>
          <p:nvPr/>
        </p:nvSpPr>
        <p:spPr bwMode="auto">
          <a:xfrm flipV="1">
            <a:off x="1458913" y="4857750"/>
            <a:ext cx="576262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/>
          </a:extLst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76" name="Line 16"/>
          <p:cNvSpPr>
            <a:spLocks noChangeShapeType="1"/>
          </p:cNvSpPr>
          <p:nvPr/>
        </p:nvSpPr>
        <p:spPr bwMode="auto">
          <a:xfrm flipV="1">
            <a:off x="1395413" y="3314700"/>
            <a:ext cx="576262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/>
          </a:extLst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b="1" dirty="0" smtClean="0"/>
              <a:t>A</a:t>
            </a:r>
            <a:r>
              <a:rPr lang="en-US" sz="2800" b="1" dirty="0" err="1" smtClean="0"/>
              <a:t>teroskler</a:t>
            </a:r>
            <a:r>
              <a:rPr lang="cs-CZ" sz="2800" b="1" dirty="0" err="1" smtClean="0"/>
              <a:t>óza</a:t>
            </a:r>
            <a:r>
              <a:rPr lang="cs-CZ" sz="2800" b="1" dirty="0" smtClean="0"/>
              <a:t> – </a:t>
            </a:r>
            <a:br>
              <a:rPr lang="cs-CZ" sz="2800" b="1" dirty="0" smtClean="0"/>
            </a:br>
            <a:r>
              <a:rPr lang="cs-CZ" sz="2800" b="1" dirty="0" smtClean="0"/>
              <a:t>fibrózní a ateromové pláty</a:t>
            </a:r>
          </a:p>
        </p:txBody>
      </p:sp>
      <p:pic>
        <p:nvPicPr>
          <p:cNvPr id="25603" name="Picture 3" descr="_ath-obliterating-330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18233" r="9483" b="25894"/>
          <a:stretch>
            <a:fillRect/>
          </a:stretch>
        </p:blipFill>
        <p:spPr>
          <a:xfrm>
            <a:off x="0" y="1484313"/>
            <a:ext cx="9144000" cy="4616450"/>
          </a:xfrm>
          <a:noFill/>
        </p:spPr>
      </p:pic>
      <p:sp>
        <p:nvSpPr>
          <p:cNvPr id="12291" name="Line 4"/>
          <p:cNvSpPr>
            <a:spLocks noChangeShapeType="1"/>
          </p:cNvSpPr>
          <p:nvPr/>
        </p:nvSpPr>
        <p:spPr bwMode="auto">
          <a:xfrm flipV="1">
            <a:off x="7164388" y="4941888"/>
            <a:ext cx="0" cy="6477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/>
          </a:extLst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292" name="Line 5"/>
          <p:cNvSpPr>
            <a:spLocks noChangeShapeType="1"/>
          </p:cNvSpPr>
          <p:nvPr/>
        </p:nvSpPr>
        <p:spPr bwMode="auto">
          <a:xfrm flipV="1">
            <a:off x="5435600" y="4365625"/>
            <a:ext cx="0" cy="6477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/>
          </a:extLst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293" name="Line 6"/>
          <p:cNvSpPr>
            <a:spLocks noChangeShapeType="1"/>
          </p:cNvSpPr>
          <p:nvPr/>
        </p:nvSpPr>
        <p:spPr bwMode="auto">
          <a:xfrm flipH="1" flipV="1">
            <a:off x="3708400" y="4508500"/>
            <a:ext cx="0" cy="57626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/>
          </a:extLst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294" name="Line 7"/>
          <p:cNvSpPr>
            <a:spLocks noChangeShapeType="1"/>
          </p:cNvSpPr>
          <p:nvPr/>
        </p:nvSpPr>
        <p:spPr bwMode="auto">
          <a:xfrm flipH="1" flipV="1">
            <a:off x="2195513" y="4797425"/>
            <a:ext cx="0" cy="57626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/>
          </a:extLst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b="1" dirty="0" smtClean="0"/>
              <a:t>A</a:t>
            </a:r>
            <a:r>
              <a:rPr lang="en-US" sz="2800" b="1" dirty="0" err="1" smtClean="0"/>
              <a:t>teroskler</a:t>
            </a:r>
            <a:r>
              <a:rPr lang="cs-CZ" sz="2800" b="1" dirty="0" err="1" smtClean="0"/>
              <a:t>óza</a:t>
            </a:r>
            <a:r>
              <a:rPr lang="cs-CZ" sz="2800" b="1" dirty="0" smtClean="0"/>
              <a:t> – </a:t>
            </a:r>
            <a:br>
              <a:rPr lang="cs-CZ" sz="2800" b="1" dirty="0" smtClean="0"/>
            </a:br>
            <a:r>
              <a:rPr lang="cs-CZ" sz="2800" b="1" dirty="0" smtClean="0"/>
              <a:t>ulcerace plátů, nástěnná trombóza</a:t>
            </a:r>
          </a:p>
        </p:txBody>
      </p:sp>
      <p:pic>
        <p:nvPicPr>
          <p:cNvPr id="26627" name="Picture 4" descr="_aorta-heavy-athero-330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5121" r="8264"/>
          <a:stretch>
            <a:fillRect/>
          </a:stretch>
        </p:blipFill>
        <p:spPr>
          <a:xfrm>
            <a:off x="752475" y="1503363"/>
            <a:ext cx="7667625" cy="5049837"/>
          </a:xfrm>
          <a:noFill/>
        </p:spPr>
      </p:pic>
      <p:sp>
        <p:nvSpPr>
          <p:cNvPr id="13315" name="Line 5"/>
          <p:cNvSpPr>
            <a:spLocks noChangeShapeType="1"/>
          </p:cNvSpPr>
          <p:nvPr/>
        </p:nvSpPr>
        <p:spPr bwMode="auto">
          <a:xfrm flipH="1">
            <a:off x="4211638" y="2133600"/>
            <a:ext cx="0" cy="8636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/>
          </a:extLst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16" name="Line 6"/>
          <p:cNvSpPr>
            <a:spLocks noChangeShapeType="1"/>
          </p:cNvSpPr>
          <p:nvPr/>
        </p:nvSpPr>
        <p:spPr bwMode="auto">
          <a:xfrm flipH="1">
            <a:off x="1670050" y="3014663"/>
            <a:ext cx="0" cy="7191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/>
          </a:extLst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17" name="Line 7"/>
          <p:cNvSpPr>
            <a:spLocks noChangeShapeType="1"/>
          </p:cNvSpPr>
          <p:nvPr/>
        </p:nvSpPr>
        <p:spPr bwMode="auto">
          <a:xfrm flipH="1">
            <a:off x="6948488" y="3429000"/>
            <a:ext cx="0" cy="792163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/>
          </a:extLst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18" name="Line 8"/>
          <p:cNvSpPr>
            <a:spLocks noChangeShapeType="1"/>
          </p:cNvSpPr>
          <p:nvPr/>
        </p:nvSpPr>
        <p:spPr bwMode="auto">
          <a:xfrm flipH="1">
            <a:off x="4841875" y="3106738"/>
            <a:ext cx="0" cy="8636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/>
          </a:extLst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19" name="Line 9"/>
          <p:cNvSpPr>
            <a:spLocks noChangeShapeType="1"/>
          </p:cNvSpPr>
          <p:nvPr/>
        </p:nvSpPr>
        <p:spPr bwMode="auto">
          <a:xfrm flipH="1">
            <a:off x="3922713" y="3817938"/>
            <a:ext cx="0" cy="8636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/>
          </a:extLst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b="1" smtClean="0"/>
              <a:t>A</a:t>
            </a:r>
            <a:r>
              <a:rPr lang="en-US" sz="2800" b="1" smtClean="0"/>
              <a:t>teroskler</a:t>
            </a:r>
            <a:r>
              <a:rPr lang="cs-CZ" sz="2800" b="1" smtClean="0"/>
              <a:t>óza – koronární arterie</a:t>
            </a:r>
          </a:p>
        </p:txBody>
      </p:sp>
      <p:pic>
        <p:nvPicPr>
          <p:cNvPr id="27651" name="Picture 4" descr="obr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331913" y="1484313"/>
            <a:ext cx="6321425" cy="4986337"/>
          </a:xfrm>
          <a:noFill/>
        </p:spPr>
      </p:pic>
      <p:sp>
        <p:nvSpPr>
          <p:cNvPr id="14339" name="Rectangle 6"/>
          <p:cNvSpPr>
            <a:spLocks noChangeArrowheads="1"/>
          </p:cNvSpPr>
          <p:nvPr/>
        </p:nvSpPr>
        <p:spPr bwMode="auto">
          <a:xfrm>
            <a:off x="1331913" y="5373688"/>
            <a:ext cx="3924300" cy="1076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/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zúžené lumen tepny</a:t>
            </a: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aterosklerotický plát v intimě cévy</a:t>
            </a: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3 stěna tepny s jemnou intimou</a:t>
            </a: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4 tuková tkáň epikardu</a:t>
            </a:r>
          </a:p>
        </p:txBody>
      </p:sp>
      <p:sp>
        <p:nvSpPr>
          <p:cNvPr id="14340" name="Text Box 7"/>
          <p:cNvSpPr txBox="1">
            <a:spLocks noChangeArrowheads="1"/>
          </p:cNvSpPr>
          <p:nvPr/>
        </p:nvSpPr>
        <p:spPr bwMode="auto">
          <a:xfrm>
            <a:off x="4859338" y="3860800"/>
            <a:ext cx="393700" cy="5857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14341" name="Rectangle 9"/>
          <p:cNvSpPr>
            <a:spLocks noChangeArrowheads="1"/>
          </p:cNvSpPr>
          <p:nvPr/>
        </p:nvSpPr>
        <p:spPr bwMode="auto">
          <a:xfrm>
            <a:off x="3708400" y="3141663"/>
            <a:ext cx="392113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14342" name="Rectangle 14"/>
          <p:cNvSpPr>
            <a:spLocks noChangeArrowheads="1"/>
          </p:cNvSpPr>
          <p:nvPr/>
        </p:nvSpPr>
        <p:spPr bwMode="auto">
          <a:xfrm>
            <a:off x="5867400" y="4365625"/>
            <a:ext cx="393700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14343" name="Rectangle 16"/>
          <p:cNvSpPr>
            <a:spLocks noChangeArrowheads="1"/>
          </p:cNvSpPr>
          <p:nvPr/>
        </p:nvSpPr>
        <p:spPr bwMode="auto">
          <a:xfrm>
            <a:off x="6877050" y="4078288"/>
            <a:ext cx="392113" cy="584200"/>
          </a:xfrm>
          <a:prstGeom prst="rect">
            <a:avLst/>
          </a:prstGeom>
          <a:solidFill>
            <a:srgbClr val="FFFF00">
              <a:alpha val="65881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b="1" smtClean="0"/>
              <a:t>A</a:t>
            </a:r>
            <a:r>
              <a:rPr lang="en-US" sz="2800" b="1" smtClean="0"/>
              <a:t>teroskler</a:t>
            </a:r>
            <a:r>
              <a:rPr lang="cs-CZ" sz="2800" b="1" smtClean="0"/>
              <a:t>óza – fibrózní plát</a:t>
            </a:r>
          </a:p>
        </p:txBody>
      </p:sp>
      <p:pic>
        <p:nvPicPr>
          <p:cNvPr id="28675" name="Picture 4" descr="obr0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16013" y="1557338"/>
            <a:ext cx="6361112" cy="5019675"/>
          </a:xfrm>
          <a:noFill/>
        </p:spPr>
      </p:pic>
      <p:sp>
        <p:nvSpPr>
          <p:cNvPr id="15363" name="Rectangle 6"/>
          <p:cNvSpPr>
            <a:spLocks noChangeArrowheads="1"/>
          </p:cNvSpPr>
          <p:nvPr/>
        </p:nvSpPr>
        <p:spPr bwMode="auto">
          <a:xfrm>
            <a:off x="4500563" y="5516563"/>
            <a:ext cx="3086100" cy="1077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/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fibrózní plát v intimě cévy</a:t>
            </a: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lumen cévy</a:t>
            </a: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3 svalová vrstva stěny cévy</a:t>
            </a: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4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adventicie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8677" name="Rectangle 9"/>
          <p:cNvSpPr>
            <a:spLocks noChangeArrowheads="1"/>
          </p:cNvSpPr>
          <p:nvPr/>
        </p:nvSpPr>
        <p:spPr bwMode="auto">
          <a:xfrm>
            <a:off x="5894388" y="1600200"/>
            <a:ext cx="354012" cy="5238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800">
                <a:solidFill>
                  <a:schemeClr val="tx1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28678" name="Rectangle 11"/>
          <p:cNvSpPr>
            <a:spLocks noChangeArrowheads="1"/>
          </p:cNvSpPr>
          <p:nvPr/>
        </p:nvSpPr>
        <p:spPr bwMode="auto">
          <a:xfrm>
            <a:off x="6813550" y="3028950"/>
            <a:ext cx="366713" cy="5238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olidFill>
                  <a:schemeClr val="tx1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28679" name="Rectangle 13"/>
          <p:cNvSpPr>
            <a:spLocks noChangeArrowheads="1"/>
          </p:cNvSpPr>
          <p:nvPr/>
        </p:nvSpPr>
        <p:spPr bwMode="auto">
          <a:xfrm>
            <a:off x="4500563" y="3933825"/>
            <a:ext cx="366712" cy="5222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olidFill>
                  <a:schemeClr val="tx1"/>
                </a:solidFill>
                <a:latin typeface="Calibri" pitchFamily="34" charset="0"/>
              </a:rPr>
              <a:t>3</a:t>
            </a:r>
          </a:p>
        </p:txBody>
      </p:sp>
      <p:sp>
        <p:nvSpPr>
          <p:cNvPr id="28680" name="Rectangle 17"/>
          <p:cNvSpPr>
            <a:spLocks noChangeArrowheads="1"/>
          </p:cNvSpPr>
          <p:nvPr/>
        </p:nvSpPr>
        <p:spPr bwMode="auto">
          <a:xfrm>
            <a:off x="3492500" y="4941888"/>
            <a:ext cx="366713" cy="5222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olidFill>
                  <a:schemeClr val="tx1"/>
                </a:solidFill>
                <a:latin typeface="Calibri" pitchFamily="34" charset="0"/>
              </a:rPr>
              <a:t>4</a:t>
            </a:r>
          </a:p>
        </p:txBody>
      </p:sp>
      <p:sp>
        <p:nvSpPr>
          <p:cNvPr id="28681" name="Rectangle 19"/>
          <p:cNvSpPr>
            <a:spLocks noChangeArrowheads="1"/>
          </p:cNvSpPr>
          <p:nvPr/>
        </p:nvSpPr>
        <p:spPr bwMode="auto">
          <a:xfrm>
            <a:off x="4268788" y="2284413"/>
            <a:ext cx="366712" cy="5238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olidFill>
                  <a:schemeClr val="tx1"/>
                </a:solidFill>
                <a:latin typeface="Calibri" pitchFamily="34" charset="0"/>
              </a:rPr>
              <a:t>1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smtClean="0"/>
              <a:t>Hypertenze</a:t>
            </a:r>
          </a:p>
        </p:txBody>
      </p:sp>
      <p:sp>
        <p:nvSpPr>
          <p:cNvPr id="1331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smtClean="0"/>
              <a:t>systémová</a:t>
            </a:r>
          </a:p>
          <a:p>
            <a:r>
              <a:rPr lang="cs-CZ" sz="1800" smtClean="0"/>
              <a:t>plicní</a:t>
            </a:r>
          </a:p>
          <a:p>
            <a:r>
              <a:rPr lang="cs-CZ" sz="1800" smtClean="0"/>
              <a:t>portální</a:t>
            </a:r>
          </a:p>
          <a:p>
            <a:endParaRPr lang="cs-CZ" sz="1800" smtClean="0"/>
          </a:p>
          <a:p>
            <a:pPr>
              <a:buFont typeface="Wingdings" pitchFamily="2" charset="2"/>
              <a:buNone/>
            </a:pPr>
            <a:r>
              <a:rPr lang="cs-CZ" sz="1800" smtClean="0"/>
              <a:t>Různé lokalizace, odlišná etiologie a problematika</a:t>
            </a:r>
          </a:p>
          <a:p>
            <a:pPr>
              <a:buFont typeface="Wingdings" pitchFamily="2" charset="2"/>
              <a:buNone/>
            </a:pPr>
            <a:endParaRPr lang="cs-CZ" sz="1800" smtClean="0"/>
          </a:p>
          <a:p>
            <a:pPr>
              <a:buFont typeface="Wingdings" pitchFamily="2" charset="2"/>
              <a:buNone/>
            </a:pPr>
            <a:r>
              <a:rPr lang="cs-CZ" sz="1800" smtClean="0"/>
              <a:t>Systémová esenciální hypertenze</a:t>
            </a:r>
          </a:p>
          <a:p>
            <a:pPr lvl="1"/>
            <a:r>
              <a:rPr lang="cs-CZ" sz="1400" smtClean="0"/>
              <a:t>multifaktoriální příčiny</a:t>
            </a:r>
          </a:p>
          <a:p>
            <a:pPr lvl="1"/>
            <a:r>
              <a:rPr lang="cs-CZ" sz="1400" smtClean="0"/>
              <a:t>genetika vč. abnormálního transmembránového trasportu Na/K v renálních tubulech</a:t>
            </a:r>
          </a:p>
          <a:p>
            <a:pPr lvl="1"/>
            <a:r>
              <a:rPr lang="cs-CZ" sz="1400" smtClean="0"/>
              <a:t>vrozené změny (vč. nízké porodní váhy a počtu nefronů)</a:t>
            </a:r>
          </a:p>
          <a:p>
            <a:pPr lvl="1"/>
            <a:r>
              <a:rPr lang="cs-CZ" sz="1400" smtClean="0"/>
              <a:t>získané rizikové faktory životního stylu (obezita, příjem Na a P, stres, nedostatek pohybu, aj.)		</a:t>
            </a:r>
          </a:p>
          <a:p>
            <a:pPr>
              <a:buFont typeface="Wingdings" pitchFamily="2" charset="2"/>
              <a:buNone/>
            </a:pPr>
            <a:endParaRPr lang="cs-CZ" sz="1800" smtClean="0"/>
          </a:p>
          <a:p>
            <a:pPr>
              <a:buFont typeface="Wingdings" pitchFamily="2" charset="2"/>
              <a:buNone/>
            </a:pPr>
            <a:endParaRPr lang="cs-CZ" sz="1800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b="1" dirty="0" smtClean="0"/>
              <a:t>A</a:t>
            </a:r>
            <a:r>
              <a:rPr lang="en-US" sz="2800" b="1" dirty="0" err="1" smtClean="0"/>
              <a:t>teroskler</a:t>
            </a:r>
            <a:r>
              <a:rPr lang="cs-CZ" sz="2800" b="1" dirty="0" err="1" smtClean="0"/>
              <a:t>óza</a:t>
            </a:r>
            <a:r>
              <a:rPr lang="cs-CZ" sz="2800" b="1" dirty="0" smtClean="0"/>
              <a:t> – ateromový plát</a:t>
            </a:r>
          </a:p>
        </p:txBody>
      </p:sp>
      <p:pic>
        <p:nvPicPr>
          <p:cNvPr id="29699" name="Picture 7" descr="obr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00113" y="1484313"/>
            <a:ext cx="7178675" cy="5229225"/>
          </a:xfrm>
          <a:noFill/>
        </p:spPr>
      </p:pic>
      <p:sp>
        <p:nvSpPr>
          <p:cNvPr id="16387" name="Rectangle 9"/>
          <p:cNvSpPr>
            <a:spLocks noChangeArrowheads="1"/>
          </p:cNvSpPr>
          <p:nvPr/>
        </p:nvSpPr>
        <p:spPr bwMode="auto">
          <a:xfrm>
            <a:off x="900113" y="5445125"/>
            <a:ext cx="3376612" cy="11699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/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cs-CZ" sz="1400" b="0" i="0" dirty="0">
                <a:solidFill>
                  <a:schemeClr val="tx1"/>
                </a:solidFill>
                <a:latin typeface="+mj-lt"/>
              </a:rPr>
              <a:t>1 ateromový plát v intimě cévy</a:t>
            </a:r>
          </a:p>
          <a:p>
            <a:pPr algn="l">
              <a:defRPr/>
            </a:pPr>
            <a:r>
              <a:rPr lang="cs-CZ" sz="1400" b="0" i="0" dirty="0">
                <a:solidFill>
                  <a:schemeClr val="tx1"/>
                </a:solidFill>
                <a:latin typeface="+mj-lt"/>
              </a:rPr>
              <a:t>2 lumen cévy</a:t>
            </a:r>
          </a:p>
          <a:p>
            <a:pPr algn="l">
              <a:defRPr/>
            </a:pPr>
            <a:r>
              <a:rPr lang="cs-CZ" sz="1400" b="0" i="0" dirty="0">
                <a:solidFill>
                  <a:schemeClr val="tx1"/>
                </a:solidFill>
                <a:latin typeface="+mj-lt"/>
              </a:rPr>
              <a:t>3 svalová vrstva stěny cévy</a:t>
            </a:r>
          </a:p>
          <a:p>
            <a:pPr algn="l">
              <a:defRPr/>
            </a:pPr>
            <a:r>
              <a:rPr lang="cs-CZ" sz="1400" b="0" i="0" dirty="0">
                <a:solidFill>
                  <a:schemeClr val="tx1"/>
                </a:solidFill>
                <a:latin typeface="+mj-lt"/>
              </a:rPr>
              <a:t>4 </a:t>
            </a:r>
            <a:r>
              <a:rPr lang="cs-CZ" sz="1400" b="0" i="0" dirty="0" err="1">
                <a:solidFill>
                  <a:schemeClr val="tx1"/>
                </a:solidFill>
                <a:latin typeface="+mj-lt"/>
              </a:rPr>
              <a:t>adventicie</a:t>
            </a:r>
            <a:endParaRPr lang="cs-CZ" sz="1400" b="0" i="0" dirty="0">
              <a:solidFill>
                <a:schemeClr val="tx1"/>
              </a:solidFill>
              <a:latin typeface="+mj-lt"/>
            </a:endParaRPr>
          </a:p>
          <a:p>
            <a:pPr algn="l">
              <a:defRPr/>
            </a:pPr>
            <a:r>
              <a:rPr lang="cs-CZ" sz="1400" b="0" i="0" dirty="0">
                <a:solidFill>
                  <a:schemeClr val="tx1"/>
                </a:solidFill>
                <a:latin typeface="+mj-lt"/>
              </a:rPr>
              <a:t>5 vaskularizace intimy</a:t>
            </a:r>
          </a:p>
        </p:txBody>
      </p:sp>
      <p:sp>
        <p:nvSpPr>
          <p:cNvPr id="16388" name="Rectangle 11"/>
          <p:cNvSpPr>
            <a:spLocks noChangeArrowheads="1"/>
          </p:cNvSpPr>
          <p:nvPr/>
        </p:nvSpPr>
        <p:spPr bwMode="auto">
          <a:xfrm>
            <a:off x="3289300" y="1557338"/>
            <a:ext cx="339725" cy="4603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16389" name="Rectangle 13"/>
          <p:cNvSpPr>
            <a:spLocks noChangeArrowheads="1"/>
          </p:cNvSpPr>
          <p:nvPr/>
        </p:nvSpPr>
        <p:spPr bwMode="auto">
          <a:xfrm>
            <a:off x="5521325" y="2781300"/>
            <a:ext cx="341313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16390" name="Rectangle 15"/>
          <p:cNvSpPr>
            <a:spLocks noChangeArrowheads="1"/>
          </p:cNvSpPr>
          <p:nvPr/>
        </p:nvSpPr>
        <p:spPr bwMode="auto">
          <a:xfrm>
            <a:off x="2627313" y="4508500"/>
            <a:ext cx="341312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16391" name="Rectangle 17"/>
          <p:cNvSpPr>
            <a:spLocks noChangeArrowheads="1"/>
          </p:cNvSpPr>
          <p:nvPr/>
        </p:nvSpPr>
        <p:spPr bwMode="auto">
          <a:xfrm>
            <a:off x="3360738" y="2852738"/>
            <a:ext cx="341312" cy="4619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16392" name="Rectangle 19"/>
          <p:cNvSpPr>
            <a:spLocks noChangeArrowheads="1"/>
          </p:cNvSpPr>
          <p:nvPr/>
        </p:nvSpPr>
        <p:spPr bwMode="auto">
          <a:xfrm>
            <a:off x="4997450" y="5332413"/>
            <a:ext cx="341313" cy="4619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</a:t>
            </a:r>
          </a:p>
        </p:txBody>
      </p:sp>
      <p:sp>
        <p:nvSpPr>
          <p:cNvPr id="16393" name="Rectangle 21"/>
          <p:cNvSpPr>
            <a:spLocks noChangeArrowheads="1"/>
          </p:cNvSpPr>
          <p:nvPr/>
        </p:nvSpPr>
        <p:spPr bwMode="auto">
          <a:xfrm>
            <a:off x="4945063" y="3429000"/>
            <a:ext cx="341312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5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b="1" smtClean="0"/>
              <a:t>A</a:t>
            </a:r>
            <a:r>
              <a:rPr lang="en-US" sz="2800" b="1" smtClean="0"/>
              <a:t>teroskler</a:t>
            </a:r>
            <a:r>
              <a:rPr lang="cs-CZ" sz="2800" b="1" smtClean="0"/>
              <a:t>óza – </a:t>
            </a:r>
            <a:br>
              <a:rPr lang="cs-CZ" sz="2800" b="1" smtClean="0"/>
            </a:br>
            <a:r>
              <a:rPr lang="cs-CZ" sz="2800" b="1" smtClean="0"/>
              <a:t>ateromový plát, kapilarizace intimy</a:t>
            </a:r>
          </a:p>
        </p:txBody>
      </p:sp>
      <p:pic>
        <p:nvPicPr>
          <p:cNvPr id="30723" name="Picture 4" descr="obr0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b="7227"/>
          <a:stretch>
            <a:fillRect/>
          </a:stretch>
        </p:blipFill>
        <p:spPr>
          <a:xfrm>
            <a:off x="1000125" y="1484313"/>
            <a:ext cx="7178675" cy="4935537"/>
          </a:xfrm>
          <a:noFill/>
        </p:spPr>
      </p:pic>
      <p:sp>
        <p:nvSpPr>
          <p:cNvPr id="17411" name="Rectangle 6"/>
          <p:cNvSpPr>
            <a:spLocks noChangeArrowheads="1"/>
          </p:cNvSpPr>
          <p:nvPr/>
        </p:nvSpPr>
        <p:spPr bwMode="auto">
          <a:xfrm>
            <a:off x="971550" y="5359400"/>
            <a:ext cx="3708400" cy="1077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/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lumen cévy</a:t>
            </a: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svalová vrstva stěny cévy</a:t>
            </a: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3 vaskularizace intimy</a:t>
            </a: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4 cholesterolové krystaly</a:t>
            </a:r>
          </a:p>
        </p:txBody>
      </p:sp>
      <p:sp>
        <p:nvSpPr>
          <p:cNvPr id="17412" name="Text Box 7"/>
          <p:cNvSpPr txBox="1">
            <a:spLocks noChangeArrowheads="1"/>
          </p:cNvSpPr>
          <p:nvPr/>
        </p:nvSpPr>
        <p:spPr bwMode="auto">
          <a:xfrm>
            <a:off x="6634163" y="4772025"/>
            <a:ext cx="311150" cy="457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17413" name="Rectangle 9"/>
          <p:cNvSpPr>
            <a:spLocks noChangeArrowheads="1"/>
          </p:cNvSpPr>
          <p:nvPr/>
        </p:nvSpPr>
        <p:spPr bwMode="auto">
          <a:xfrm>
            <a:off x="1238250" y="1827213"/>
            <a:ext cx="341313" cy="4619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17414" name="Rectangle 11"/>
          <p:cNvSpPr>
            <a:spLocks noChangeArrowheads="1"/>
          </p:cNvSpPr>
          <p:nvPr/>
        </p:nvSpPr>
        <p:spPr bwMode="auto">
          <a:xfrm>
            <a:off x="2130425" y="3213100"/>
            <a:ext cx="341313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</a:t>
            </a:r>
          </a:p>
        </p:txBody>
      </p:sp>
      <p:sp>
        <p:nvSpPr>
          <p:cNvPr id="17415" name="Rectangle 13"/>
          <p:cNvSpPr>
            <a:spLocks noChangeArrowheads="1"/>
          </p:cNvSpPr>
          <p:nvPr/>
        </p:nvSpPr>
        <p:spPr bwMode="auto">
          <a:xfrm>
            <a:off x="6373813" y="2043113"/>
            <a:ext cx="341312" cy="4619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</a:t>
            </a:r>
          </a:p>
        </p:txBody>
      </p:sp>
      <p:sp>
        <p:nvSpPr>
          <p:cNvPr id="17416" name="Line 14"/>
          <p:cNvSpPr>
            <a:spLocks noChangeShapeType="1"/>
          </p:cNvSpPr>
          <p:nvPr/>
        </p:nvSpPr>
        <p:spPr bwMode="auto">
          <a:xfrm flipH="1">
            <a:off x="5976938" y="4983163"/>
            <a:ext cx="6477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/>
          </a:extLst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417" name="Line 15"/>
          <p:cNvSpPr>
            <a:spLocks noChangeShapeType="1"/>
          </p:cNvSpPr>
          <p:nvPr/>
        </p:nvSpPr>
        <p:spPr bwMode="auto">
          <a:xfrm flipV="1">
            <a:off x="6769100" y="4024313"/>
            <a:ext cx="215900" cy="71913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/>
          </a:extLst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418" name="Line 16"/>
          <p:cNvSpPr>
            <a:spLocks noChangeShapeType="1"/>
          </p:cNvSpPr>
          <p:nvPr/>
        </p:nvSpPr>
        <p:spPr bwMode="auto">
          <a:xfrm>
            <a:off x="6950075" y="5002213"/>
            <a:ext cx="346075" cy="4603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/>
          </a:extLst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419" name="Rectangle 18"/>
          <p:cNvSpPr>
            <a:spLocks noChangeArrowheads="1"/>
          </p:cNvSpPr>
          <p:nvPr/>
        </p:nvSpPr>
        <p:spPr bwMode="auto">
          <a:xfrm>
            <a:off x="6300788" y="5949950"/>
            <a:ext cx="339725" cy="4603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b="1" smtClean="0"/>
              <a:t>A</a:t>
            </a:r>
            <a:r>
              <a:rPr lang="en-US" sz="2800" b="1" smtClean="0"/>
              <a:t>teroskler</a:t>
            </a:r>
            <a:r>
              <a:rPr lang="cs-CZ" sz="2800" b="1" smtClean="0"/>
              <a:t>óza – </a:t>
            </a:r>
            <a:br>
              <a:rPr lang="cs-CZ" sz="2800" b="1" smtClean="0"/>
            </a:br>
            <a:r>
              <a:rPr lang="cs-CZ" sz="2800" b="1" smtClean="0"/>
              <a:t>lipofágy v ateromovém plátu</a:t>
            </a:r>
          </a:p>
        </p:txBody>
      </p:sp>
      <p:pic>
        <p:nvPicPr>
          <p:cNvPr id="31747" name="Picture 4" descr="obr0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58888" y="1552575"/>
            <a:ext cx="6626225" cy="5227638"/>
          </a:xfrm>
          <a:noFill/>
        </p:spPr>
      </p:pic>
      <p:sp>
        <p:nvSpPr>
          <p:cNvPr id="18435" name="Rectangle 6"/>
          <p:cNvSpPr>
            <a:spLocks noChangeArrowheads="1"/>
          </p:cNvSpPr>
          <p:nvPr/>
        </p:nvSpPr>
        <p:spPr bwMode="auto">
          <a:xfrm>
            <a:off x="3257550" y="6165850"/>
            <a:ext cx="4645025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/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jádra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lipofágů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tukové látky fagocytované v cytoplasmě </a:t>
            </a:r>
          </a:p>
        </p:txBody>
      </p:sp>
      <p:sp>
        <p:nvSpPr>
          <p:cNvPr id="18436" name="Line 7"/>
          <p:cNvSpPr>
            <a:spLocks noChangeShapeType="1"/>
          </p:cNvSpPr>
          <p:nvPr/>
        </p:nvSpPr>
        <p:spPr bwMode="auto">
          <a:xfrm flipH="1">
            <a:off x="5940425" y="3933825"/>
            <a:ext cx="650875" cy="7143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/>
          </a:extLst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437" name="Text Box 9"/>
          <p:cNvSpPr txBox="1">
            <a:spLocks noChangeArrowheads="1"/>
          </p:cNvSpPr>
          <p:nvPr/>
        </p:nvSpPr>
        <p:spPr bwMode="auto">
          <a:xfrm>
            <a:off x="6516688" y="3860800"/>
            <a:ext cx="339725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18438" name="Line 10"/>
          <p:cNvSpPr>
            <a:spLocks noChangeShapeType="1"/>
          </p:cNvSpPr>
          <p:nvPr/>
        </p:nvSpPr>
        <p:spPr bwMode="auto">
          <a:xfrm flipH="1" flipV="1">
            <a:off x="6596063" y="3081338"/>
            <a:ext cx="14287" cy="79533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/>
          </a:extLst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439" name="Rectangle 14"/>
          <p:cNvSpPr>
            <a:spLocks noChangeArrowheads="1"/>
          </p:cNvSpPr>
          <p:nvPr/>
        </p:nvSpPr>
        <p:spPr bwMode="auto">
          <a:xfrm>
            <a:off x="5364163" y="2492375"/>
            <a:ext cx="339725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18440" name="Rectangle 16"/>
          <p:cNvSpPr>
            <a:spLocks noChangeArrowheads="1"/>
          </p:cNvSpPr>
          <p:nvPr/>
        </p:nvSpPr>
        <p:spPr bwMode="auto">
          <a:xfrm>
            <a:off x="1979613" y="5157788"/>
            <a:ext cx="352425" cy="457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2" descr="C:\Documents and Settings\Patol\Dokumenty\Haškovcová\patologie myokardu\c-1.jpg"/>
          <p:cNvPicPr>
            <a:picLocks noChangeAspect="1" noChangeArrowheads="1"/>
          </p:cNvPicPr>
          <p:nvPr/>
        </p:nvPicPr>
        <p:blipFill>
          <a:blip r:embed="rId4" cstate="print">
            <a:lum bright="6000" contrast="18000"/>
          </a:blip>
          <a:srcRect l="2937" t="2113" b="8130"/>
          <a:stretch>
            <a:fillRect/>
          </a:stretch>
        </p:blipFill>
        <p:spPr bwMode="auto">
          <a:xfrm>
            <a:off x="5003800" y="1628775"/>
            <a:ext cx="3776663" cy="472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Nadpis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b="1" dirty="0" smtClean="0"/>
              <a:t>Komplikace aterosklerózy – trombóza/</a:t>
            </a:r>
            <a:r>
              <a:rPr lang="cs-CZ" sz="2800" b="1" dirty="0" err="1" smtClean="0"/>
              <a:t>trombembolie</a:t>
            </a:r>
            <a:endParaRPr lang="cs-CZ" sz="2800" b="1" dirty="0" smtClean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>
            <p:ph sz="half" idx="2"/>
          </p:nvPr>
        </p:nvGraphicFramePr>
        <p:xfrm>
          <a:off x="222250" y="1620838"/>
          <a:ext cx="4721225" cy="4716462"/>
        </p:xfrm>
        <a:graphic>
          <a:graphicData uri="http://schemas.openxmlformats.org/presentationml/2006/ole">
            <p:oleObj spid="_x0000_s1026" name="Fotografie" r:id="rId5" imgW="6858594" imgH="6850974" progId="">
              <p:embed/>
            </p:oleObj>
          </a:graphicData>
        </a:graphic>
      </p:graphicFrame>
      <p:pic>
        <p:nvPicPr>
          <p:cNvPr id="80900" name="Picture 6" descr="GI03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 cstate="print"/>
          <a:srcRect l="9224" r="10339"/>
          <a:stretch>
            <a:fillRect/>
          </a:stretch>
        </p:blipFill>
        <p:spPr>
          <a:xfrm>
            <a:off x="0" y="3679825"/>
            <a:ext cx="3238500" cy="2932113"/>
          </a:xfrm>
          <a:noFill/>
        </p:spPr>
      </p:pic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200025" y="5297488"/>
            <a:ext cx="3132138" cy="1016000"/>
          </a:xfrm>
          <a:prstGeom prst="rect">
            <a:avLst/>
          </a:prstGeom>
          <a:solidFill>
            <a:srgbClr val="FFFFFF">
              <a:alpha val="65097"/>
            </a:srgbClr>
          </a:solidFill>
          <a:ln>
            <a:noFill/>
          </a:ln>
          <a:extLst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sz="2000" b="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 abdominální aorta</a:t>
            </a:r>
          </a:p>
          <a:p>
            <a:pPr eaLnBrk="1" hangingPunct="1">
              <a:defRPr/>
            </a:pPr>
            <a:r>
              <a:rPr lang="cs-CZ" sz="2000" b="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 trombóza a. </a:t>
            </a:r>
            <a:r>
              <a:rPr lang="cs-CZ" sz="2000" b="0" i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mesenterica</a:t>
            </a:r>
            <a:endParaRPr lang="cs-CZ" sz="2000" b="0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eaLnBrk="1" hangingPunct="1">
              <a:defRPr/>
            </a:pPr>
            <a:r>
              <a:rPr lang="cs-CZ" sz="2000" b="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 </a:t>
            </a:r>
            <a:r>
              <a:rPr lang="cs-CZ" sz="2000" b="0" i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truncus</a:t>
            </a:r>
            <a:r>
              <a:rPr lang="cs-CZ" sz="2000" b="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cs-CZ" sz="2000" b="0" i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coeliacus</a:t>
            </a:r>
            <a:endParaRPr lang="cs-CZ" sz="2000" b="0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1368425" y="2195513"/>
            <a:ext cx="341313" cy="461962"/>
          </a:xfrm>
          <a:prstGeom prst="rect">
            <a:avLst/>
          </a:prstGeom>
          <a:solidFill>
            <a:srgbClr val="FFFF00">
              <a:alpha val="65097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1031" name="Rectangle 10"/>
          <p:cNvSpPr>
            <a:spLocks noChangeArrowheads="1"/>
          </p:cNvSpPr>
          <p:nvPr/>
        </p:nvSpPr>
        <p:spPr bwMode="auto">
          <a:xfrm>
            <a:off x="3522663" y="2627313"/>
            <a:ext cx="339725" cy="461962"/>
          </a:xfrm>
          <a:prstGeom prst="rect">
            <a:avLst/>
          </a:prstGeom>
          <a:solidFill>
            <a:srgbClr val="FFFF00">
              <a:alpha val="65097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1032" name="Rectangle 10"/>
          <p:cNvSpPr>
            <a:spLocks noChangeArrowheads="1"/>
          </p:cNvSpPr>
          <p:nvPr/>
        </p:nvSpPr>
        <p:spPr bwMode="auto">
          <a:xfrm>
            <a:off x="1663700" y="2719388"/>
            <a:ext cx="339725" cy="461962"/>
          </a:xfrm>
          <a:prstGeom prst="rect">
            <a:avLst/>
          </a:prstGeom>
          <a:solidFill>
            <a:srgbClr val="FFFF00">
              <a:alpha val="65097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1034" name="Text Box 8"/>
          <p:cNvSpPr txBox="1">
            <a:spLocks noChangeArrowheads="1"/>
          </p:cNvSpPr>
          <p:nvPr/>
        </p:nvSpPr>
        <p:spPr bwMode="auto">
          <a:xfrm>
            <a:off x="6143625" y="5940425"/>
            <a:ext cx="2749550" cy="401638"/>
          </a:xfrm>
          <a:prstGeom prst="rect">
            <a:avLst/>
          </a:prstGeom>
          <a:solidFill>
            <a:srgbClr val="FFFFFF">
              <a:alpha val="65097"/>
            </a:srgbClr>
          </a:solidFill>
          <a:ln>
            <a:noFill/>
          </a:ln>
          <a:extLst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sz="2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 trombóza koronární a.</a:t>
            </a:r>
          </a:p>
        </p:txBody>
      </p:sp>
      <p:sp>
        <p:nvSpPr>
          <p:cNvPr id="1035" name="Rectangle 10"/>
          <p:cNvSpPr>
            <a:spLocks noChangeArrowheads="1"/>
          </p:cNvSpPr>
          <p:nvPr/>
        </p:nvSpPr>
        <p:spPr bwMode="auto">
          <a:xfrm>
            <a:off x="6878638" y="3486150"/>
            <a:ext cx="339725" cy="461963"/>
          </a:xfrm>
          <a:prstGeom prst="rect">
            <a:avLst/>
          </a:prstGeom>
          <a:solidFill>
            <a:srgbClr val="FFFF00">
              <a:alpha val="65097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</a:t>
            </a:r>
          </a:p>
        </p:txBody>
      </p:sp>
      <p:pic>
        <p:nvPicPr>
          <p:cNvPr id="22" name="Picture 4" descr="C:\Documents and Settings\Patol\Dokumenty\Haškovcová\patologie myokardu\d-1.jpg"/>
          <p:cNvPicPr>
            <a:picLocks noChangeAspect="1" noChangeArrowheads="1"/>
          </p:cNvPicPr>
          <p:nvPr/>
        </p:nvPicPr>
        <p:blipFill>
          <a:blip r:embed="rId7" cstate="print"/>
          <a:srcRect l="2760" r="1605" b="10245"/>
          <a:stretch>
            <a:fillRect/>
          </a:stretch>
        </p:blipFill>
        <p:spPr bwMode="auto">
          <a:xfrm>
            <a:off x="5191125" y="3879850"/>
            <a:ext cx="3695700" cy="273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err="1" smtClean="0"/>
              <a:t>Aneuryzma</a:t>
            </a:r>
            <a:r>
              <a:rPr lang="cs-CZ" sz="2800" b="1" dirty="0" smtClean="0"/>
              <a:t/>
            </a:r>
            <a:br>
              <a:rPr lang="cs-CZ" sz="2800" b="1" dirty="0" smtClean="0"/>
            </a:br>
            <a:endParaRPr lang="cs-CZ" sz="2800" b="1" dirty="0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288" y="1628775"/>
            <a:ext cx="8291512" cy="4525963"/>
          </a:xfrm>
        </p:spPr>
        <p:txBody>
          <a:bodyPr/>
          <a:lstStyle/>
          <a:p>
            <a:pPr>
              <a:defRPr/>
            </a:pPr>
            <a:r>
              <a:rPr lang="cs-CZ" sz="1800" dirty="0" smtClean="0">
                <a:solidFill>
                  <a:schemeClr val="bg1"/>
                </a:solidFill>
              </a:rPr>
              <a:t> lokalizované rozšíření tepny </a:t>
            </a:r>
          </a:p>
          <a:p>
            <a:pPr lvl="1">
              <a:defRPr/>
            </a:pPr>
            <a:r>
              <a:rPr lang="cs-CZ" sz="1400" dirty="0" smtClean="0"/>
              <a:t> </a:t>
            </a:r>
            <a:r>
              <a:rPr lang="cs-CZ" sz="1600" dirty="0" smtClean="0"/>
              <a:t>nejčastěji aorta, mozkové tepny</a:t>
            </a:r>
          </a:p>
          <a:p>
            <a:pPr lvl="1">
              <a:defRPr/>
            </a:pPr>
            <a:endParaRPr lang="cs-CZ" sz="1600" dirty="0" smtClean="0"/>
          </a:p>
          <a:p>
            <a:pPr>
              <a:defRPr/>
            </a:pPr>
            <a:r>
              <a:rPr lang="cs-CZ" sz="1800" dirty="0" smtClean="0"/>
              <a:t> různé formy</a:t>
            </a:r>
          </a:p>
          <a:p>
            <a:pPr lvl="1">
              <a:defRPr/>
            </a:pPr>
            <a:r>
              <a:rPr lang="cs-CZ" sz="1400" dirty="0" smtClean="0"/>
              <a:t>vakovité</a:t>
            </a:r>
          </a:p>
          <a:p>
            <a:pPr lvl="1">
              <a:defRPr/>
            </a:pPr>
            <a:r>
              <a:rPr lang="cs-CZ" sz="1400" dirty="0" err="1" smtClean="0"/>
              <a:t>fuziformní</a:t>
            </a:r>
            <a:endParaRPr lang="cs-CZ" sz="1400" dirty="0" smtClean="0"/>
          </a:p>
          <a:p>
            <a:pPr lvl="1">
              <a:defRPr/>
            </a:pPr>
            <a:r>
              <a:rPr lang="cs-CZ" sz="1400" dirty="0" smtClean="0"/>
              <a:t>hadovité</a:t>
            </a:r>
          </a:p>
          <a:p>
            <a:pPr lvl="1">
              <a:defRPr/>
            </a:pPr>
            <a:r>
              <a:rPr lang="cs-CZ" sz="1400" dirty="0" smtClean="0"/>
              <a:t>arteriovenózní malformace/</a:t>
            </a:r>
            <a:r>
              <a:rPr lang="cs-CZ" sz="1400" dirty="0" err="1" smtClean="0"/>
              <a:t>aneuryzma</a:t>
            </a:r>
            <a:endParaRPr lang="cs-CZ" sz="1400" dirty="0" smtClean="0"/>
          </a:p>
          <a:p>
            <a:pPr>
              <a:defRPr/>
            </a:pPr>
            <a:endParaRPr lang="cs-CZ" sz="1800" dirty="0" smtClean="0"/>
          </a:p>
          <a:p>
            <a:pPr>
              <a:defRPr/>
            </a:pPr>
            <a:r>
              <a:rPr lang="cs-CZ" sz="1800" dirty="0" smtClean="0"/>
              <a:t> příčiny:</a:t>
            </a:r>
          </a:p>
          <a:p>
            <a:pPr lvl="1">
              <a:defRPr/>
            </a:pPr>
            <a:r>
              <a:rPr lang="cs-CZ" sz="1400" dirty="0" smtClean="0"/>
              <a:t>vrozené i získané defekty struktury (elastika, hladká svalovina)</a:t>
            </a:r>
          </a:p>
          <a:p>
            <a:pPr lvl="1">
              <a:defRPr/>
            </a:pPr>
            <a:r>
              <a:rPr lang="cs-CZ" sz="1400" dirty="0" smtClean="0"/>
              <a:t>ateroskleróza, záněty (vaskulitidy i </a:t>
            </a:r>
            <a:r>
              <a:rPr lang="cs-CZ" sz="1400" dirty="0" err="1" smtClean="0"/>
              <a:t>perifokální</a:t>
            </a:r>
            <a:r>
              <a:rPr lang="cs-CZ" sz="1400" dirty="0" smtClean="0"/>
              <a:t> záněty), úrazy …</a:t>
            </a:r>
          </a:p>
          <a:p>
            <a:pPr lvl="1">
              <a:defRPr/>
            </a:pPr>
            <a:endParaRPr lang="cs-CZ" sz="1600" dirty="0" smtClean="0"/>
          </a:p>
          <a:p>
            <a:pPr>
              <a:defRPr/>
            </a:pPr>
            <a:r>
              <a:rPr lang="cs-CZ" sz="1800" dirty="0" smtClean="0"/>
              <a:t> nepravé </a:t>
            </a:r>
            <a:r>
              <a:rPr lang="cs-CZ" sz="1800" dirty="0" err="1" smtClean="0"/>
              <a:t>aneuryzma</a:t>
            </a:r>
            <a:endParaRPr lang="cs-CZ" sz="1800" dirty="0" smtClean="0"/>
          </a:p>
          <a:p>
            <a:pPr>
              <a:defRPr/>
            </a:pPr>
            <a:endParaRPr lang="cs-CZ" sz="1800" dirty="0" smtClean="0"/>
          </a:p>
          <a:p>
            <a:pPr>
              <a:defRPr/>
            </a:pPr>
            <a:r>
              <a:rPr lang="cs-CZ" sz="1800" dirty="0" smtClean="0"/>
              <a:t> </a:t>
            </a:r>
          </a:p>
          <a:p>
            <a:pPr lvl="1">
              <a:buFont typeface="Wingdings" pitchFamily="2" charset="2"/>
              <a:buNone/>
              <a:defRPr/>
            </a:pPr>
            <a:endParaRPr lang="cs-CZ" sz="1600" dirty="0" smtClean="0"/>
          </a:p>
          <a:p>
            <a:pPr lvl="1">
              <a:buFont typeface="Wingdings" pitchFamily="2" charset="2"/>
              <a:buNone/>
              <a:defRPr/>
            </a:pPr>
            <a:endParaRPr lang="cs-CZ" sz="1600" dirty="0" smtClean="0"/>
          </a:p>
          <a:p>
            <a:pPr lvl="1" indent="-539750">
              <a:buFont typeface="Wingdings" pitchFamily="2" charset="2"/>
              <a:buNone/>
              <a:defRPr/>
            </a:pPr>
            <a:endParaRPr lang="cs-CZ" sz="1600" dirty="0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b="1" dirty="0" err="1" smtClean="0"/>
              <a:t>Aneuryzma</a:t>
            </a:r>
            <a:r>
              <a:rPr lang="cs-CZ" sz="2800" b="1" dirty="0" smtClean="0"/>
              <a:t/>
            </a:r>
            <a:br>
              <a:rPr lang="cs-CZ" sz="2800" b="1" dirty="0" smtClean="0"/>
            </a:br>
            <a:endParaRPr lang="cs-CZ" sz="2800" dirty="0" smtClean="0">
              <a:solidFill>
                <a:srgbClr val="FFFF00"/>
              </a:solidFill>
            </a:endParaRPr>
          </a:p>
        </p:txBody>
      </p:sp>
      <p:pic>
        <p:nvPicPr>
          <p:cNvPr id="33795" name="Picture 4" descr="_aorta-abd-aneurysm-330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74725" y="1484313"/>
            <a:ext cx="2946400" cy="4470400"/>
          </a:xfrm>
          <a:noFill/>
        </p:spPr>
      </p:pic>
      <p:pic>
        <p:nvPicPr>
          <p:cNvPr id="33796" name="Picture 5" descr="_aneurysm-circ-willis-331f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038850" y="1484313"/>
            <a:ext cx="3105150" cy="4470400"/>
          </a:xfrm>
          <a:noFill/>
        </p:spPr>
      </p:pic>
      <p:sp>
        <p:nvSpPr>
          <p:cNvPr id="19460" name="Rectangle 9"/>
          <p:cNvSpPr>
            <a:spLocks noChangeArrowheads="1"/>
          </p:cNvSpPr>
          <p:nvPr/>
        </p:nvSpPr>
        <p:spPr bwMode="auto">
          <a:xfrm>
            <a:off x="5056188" y="5214938"/>
            <a:ext cx="3117850" cy="1323975"/>
          </a:xfrm>
          <a:prstGeom prst="rect">
            <a:avLst/>
          </a:prstGeom>
          <a:solidFill>
            <a:srgbClr val="FFFFFF">
              <a:alpha val="65097"/>
            </a:srgbClr>
          </a:solidFill>
          <a:ln>
            <a:noFill/>
          </a:ln>
          <a:extLst>
            <a:ext uri="{91240B29-F687-4F45-9708-019B960494DF}"/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3 a.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cerebri</a:t>
            </a:r>
            <a:r>
              <a:rPr lang="cs-CZ" sz="1600" b="0" i="0" dirty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anterior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4 a.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cerebri</a:t>
            </a:r>
            <a:r>
              <a:rPr lang="cs-CZ" sz="1600" b="0" i="0" dirty="0">
                <a:solidFill>
                  <a:schemeClr val="tx1"/>
                </a:solidFill>
                <a:latin typeface="+mj-lt"/>
              </a:rPr>
              <a:t> media</a:t>
            </a: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5 a.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cerebri</a:t>
            </a:r>
            <a:r>
              <a:rPr lang="cs-CZ" sz="1600" b="0" i="0" dirty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posterior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6 a.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basilaris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7 aneurysma</a:t>
            </a:r>
          </a:p>
        </p:txBody>
      </p:sp>
      <p:sp>
        <p:nvSpPr>
          <p:cNvPr id="19461" name="Rectangle 11"/>
          <p:cNvSpPr>
            <a:spLocks noChangeArrowheads="1"/>
          </p:cNvSpPr>
          <p:nvPr/>
        </p:nvSpPr>
        <p:spPr bwMode="auto">
          <a:xfrm>
            <a:off x="944563" y="5954713"/>
            <a:ext cx="2978150" cy="584200"/>
          </a:xfrm>
          <a:prstGeom prst="rect">
            <a:avLst/>
          </a:prstGeom>
          <a:solidFill>
            <a:srgbClr val="FFFFFF">
              <a:alpha val="65097"/>
            </a:srgbClr>
          </a:solidFill>
          <a:ln>
            <a:noFill/>
          </a:ln>
          <a:extLst>
            <a:ext uri="{91240B29-F687-4F45-9708-019B960494DF}"/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abdominální aorta</a:t>
            </a: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vakovité aneurysma</a:t>
            </a:r>
          </a:p>
        </p:txBody>
      </p:sp>
      <p:sp>
        <p:nvSpPr>
          <p:cNvPr id="19463" name="Rectangle 10"/>
          <p:cNvSpPr>
            <a:spLocks noChangeArrowheads="1"/>
          </p:cNvSpPr>
          <p:nvPr/>
        </p:nvSpPr>
        <p:spPr bwMode="auto">
          <a:xfrm>
            <a:off x="1368425" y="2195513"/>
            <a:ext cx="341313" cy="461962"/>
          </a:xfrm>
          <a:prstGeom prst="rect">
            <a:avLst/>
          </a:prstGeom>
          <a:solidFill>
            <a:srgbClr val="FFFF00">
              <a:alpha val="65097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19464" name="Rectangle 10"/>
          <p:cNvSpPr>
            <a:spLocks noChangeArrowheads="1"/>
          </p:cNvSpPr>
          <p:nvPr/>
        </p:nvSpPr>
        <p:spPr bwMode="auto">
          <a:xfrm>
            <a:off x="1782763" y="3954463"/>
            <a:ext cx="339725" cy="461962"/>
          </a:xfrm>
          <a:prstGeom prst="rect">
            <a:avLst/>
          </a:prstGeom>
          <a:solidFill>
            <a:srgbClr val="FFFF00">
              <a:alpha val="65097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19465" name="Rectangle 10"/>
          <p:cNvSpPr>
            <a:spLocks noChangeArrowheads="1"/>
          </p:cNvSpPr>
          <p:nvPr/>
        </p:nvSpPr>
        <p:spPr bwMode="auto">
          <a:xfrm>
            <a:off x="6726238" y="1671638"/>
            <a:ext cx="339725" cy="461962"/>
          </a:xfrm>
          <a:prstGeom prst="rect">
            <a:avLst/>
          </a:prstGeom>
          <a:solidFill>
            <a:srgbClr val="FFFF00">
              <a:alpha val="65097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7305675" y="2586038"/>
            <a:ext cx="341313" cy="461962"/>
          </a:xfrm>
          <a:prstGeom prst="rect">
            <a:avLst/>
          </a:prstGeom>
          <a:solidFill>
            <a:srgbClr val="FFFF00">
              <a:alpha val="65097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</a:t>
            </a:r>
          </a:p>
        </p:txBody>
      </p:sp>
      <p:sp>
        <p:nvSpPr>
          <p:cNvPr id="19467" name="Rectangle 10"/>
          <p:cNvSpPr>
            <a:spLocks noChangeArrowheads="1"/>
          </p:cNvSpPr>
          <p:nvPr/>
        </p:nvSpPr>
        <p:spPr bwMode="auto">
          <a:xfrm>
            <a:off x="7083425" y="3433763"/>
            <a:ext cx="339725" cy="461962"/>
          </a:xfrm>
          <a:prstGeom prst="rect">
            <a:avLst/>
          </a:prstGeom>
          <a:solidFill>
            <a:srgbClr val="FFFF00">
              <a:alpha val="65097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5</a:t>
            </a:r>
          </a:p>
        </p:txBody>
      </p:sp>
      <p:sp>
        <p:nvSpPr>
          <p:cNvPr id="19468" name="Rectangle 10"/>
          <p:cNvSpPr>
            <a:spLocks noChangeArrowheads="1"/>
          </p:cNvSpPr>
          <p:nvPr/>
        </p:nvSpPr>
        <p:spPr bwMode="auto">
          <a:xfrm>
            <a:off x="6202363" y="4135438"/>
            <a:ext cx="339725" cy="461962"/>
          </a:xfrm>
          <a:prstGeom prst="rect">
            <a:avLst/>
          </a:prstGeom>
          <a:solidFill>
            <a:srgbClr val="FFFF00">
              <a:alpha val="65097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6</a:t>
            </a:r>
          </a:p>
        </p:txBody>
      </p:sp>
      <p:sp>
        <p:nvSpPr>
          <p:cNvPr id="19469" name="Rectangle 10"/>
          <p:cNvSpPr>
            <a:spLocks noChangeArrowheads="1"/>
          </p:cNvSpPr>
          <p:nvPr/>
        </p:nvSpPr>
        <p:spPr bwMode="auto">
          <a:xfrm>
            <a:off x="5292725" y="2852738"/>
            <a:ext cx="341313" cy="461962"/>
          </a:xfrm>
          <a:prstGeom prst="rect">
            <a:avLst/>
          </a:prstGeom>
          <a:solidFill>
            <a:srgbClr val="FFFF00">
              <a:alpha val="65097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7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1484313"/>
            <a:ext cx="8569325" cy="4611687"/>
          </a:xfrm>
        </p:spPr>
        <p:txBody>
          <a:bodyPr/>
          <a:lstStyle/>
          <a:p>
            <a:r>
              <a:rPr lang="cs-CZ" sz="1800" dirty="0" smtClean="0">
                <a:solidFill>
                  <a:schemeClr val="bg1"/>
                </a:solidFill>
              </a:rPr>
              <a:t>krevní proud vniká do stěny aorty (intramurální krvácení) a šíří se stěnou na různou vzdálenost</a:t>
            </a:r>
            <a:endParaRPr lang="cs-CZ" sz="1800" dirty="0" smtClean="0"/>
          </a:p>
          <a:p>
            <a:endParaRPr lang="cs-CZ" sz="1000" dirty="0" smtClean="0"/>
          </a:p>
          <a:p>
            <a:r>
              <a:rPr lang="cs-CZ" sz="1800" dirty="0" smtClean="0"/>
              <a:t>typicky ve vzestupné části hrudní aorty, 1–8 cm nad aortální chlopní</a:t>
            </a:r>
          </a:p>
          <a:p>
            <a:endParaRPr lang="cs-CZ" sz="1000" dirty="0" smtClean="0"/>
          </a:p>
          <a:p>
            <a:r>
              <a:rPr lang="cs-CZ" sz="1800" dirty="0" smtClean="0"/>
              <a:t>trhlina intimy a části </a:t>
            </a:r>
            <a:r>
              <a:rPr lang="cs-CZ" sz="1800" dirty="0" err="1" smtClean="0"/>
              <a:t>medie</a:t>
            </a:r>
            <a:r>
              <a:rPr lang="cs-CZ" sz="1800" dirty="0" smtClean="0"/>
              <a:t>, vzniká nepravé lumen</a:t>
            </a:r>
          </a:p>
          <a:p>
            <a:endParaRPr lang="cs-CZ" sz="1000" dirty="0" smtClean="0"/>
          </a:p>
          <a:p>
            <a:r>
              <a:rPr lang="cs-CZ" sz="1800" dirty="0" smtClean="0"/>
              <a:t>šíří se ante– i retrográdně až ke kořeni aorty</a:t>
            </a:r>
          </a:p>
          <a:p>
            <a:endParaRPr lang="cs-CZ" sz="1000" dirty="0" smtClean="0"/>
          </a:p>
          <a:p>
            <a:r>
              <a:rPr lang="cs-CZ" sz="1800" dirty="0" smtClean="0"/>
              <a:t>v nepravém </a:t>
            </a:r>
            <a:r>
              <a:rPr lang="cs-CZ" sz="1800" dirty="0" err="1" smtClean="0"/>
              <a:t>luminu</a:t>
            </a:r>
            <a:r>
              <a:rPr lang="cs-CZ" sz="1800" dirty="0" smtClean="0"/>
              <a:t> se často tvoří tromby</a:t>
            </a:r>
          </a:p>
          <a:p>
            <a:endParaRPr lang="cs-CZ" sz="1000" dirty="0" smtClean="0"/>
          </a:p>
          <a:p>
            <a:r>
              <a:rPr lang="cs-CZ" sz="1800" dirty="0" smtClean="0"/>
              <a:t>hrozí zevní ruptura (vč.</a:t>
            </a:r>
            <a:r>
              <a:rPr lang="cs-CZ" sz="1800" dirty="0" smtClean="0">
                <a:sym typeface="Wingdings" pitchFamily="2" charset="2"/>
              </a:rPr>
              <a:t> </a:t>
            </a:r>
            <a:r>
              <a:rPr lang="cs-CZ" sz="1800" dirty="0" err="1" smtClean="0"/>
              <a:t>hemoperikardu</a:t>
            </a:r>
            <a:r>
              <a:rPr lang="cs-CZ" sz="1800" dirty="0" smtClean="0"/>
              <a:t> a tamponády), aortální regurgitace, přechod </a:t>
            </a:r>
            <a:r>
              <a:rPr lang="cs-CZ" sz="1800" dirty="0" err="1" smtClean="0"/>
              <a:t>disekce</a:t>
            </a:r>
            <a:r>
              <a:rPr lang="cs-CZ" sz="1800" dirty="0" smtClean="0"/>
              <a:t> na větve aorty (</a:t>
            </a:r>
            <a:r>
              <a:rPr lang="cs-CZ" sz="1800" dirty="0" smtClean="0">
                <a:latin typeface="Garamond"/>
                <a:sym typeface="Wingdings" pitchFamily="2" charset="2"/>
              </a:rPr>
              <a:t>→</a:t>
            </a:r>
            <a:r>
              <a:rPr lang="cs-CZ" sz="1800" dirty="0" smtClean="0">
                <a:sym typeface="Wingdings" pitchFamily="2" charset="2"/>
              </a:rPr>
              <a:t> </a:t>
            </a:r>
            <a:r>
              <a:rPr lang="cs-CZ" sz="1800" dirty="0" smtClean="0"/>
              <a:t>ischémie orgánů) a také selhání srdce</a:t>
            </a:r>
          </a:p>
          <a:p>
            <a:endParaRPr lang="cs-CZ" sz="1000" dirty="0" smtClean="0"/>
          </a:p>
          <a:p>
            <a:r>
              <a:rPr lang="cs-CZ" sz="1800" dirty="0" smtClean="0"/>
              <a:t>predispozice – hypertenze, mediální degenerace vč. </a:t>
            </a:r>
            <a:r>
              <a:rPr lang="cs-CZ" sz="1800" dirty="0" err="1" smtClean="0"/>
              <a:t>Marfanova</a:t>
            </a:r>
            <a:r>
              <a:rPr lang="cs-CZ" sz="1800" dirty="0" smtClean="0"/>
              <a:t> </a:t>
            </a:r>
            <a:r>
              <a:rPr lang="cs-CZ" sz="1800" dirty="0" err="1" smtClean="0"/>
              <a:t>sy</a:t>
            </a:r>
            <a:r>
              <a:rPr lang="cs-CZ" sz="1800" dirty="0" smtClean="0"/>
              <a:t>, aj. familiární léze</a:t>
            </a:r>
            <a:r>
              <a:rPr lang="cs-CZ" sz="1800" dirty="0" smtClean="0">
                <a:solidFill>
                  <a:schemeClr val="bg1"/>
                </a:solidFill>
              </a:rPr>
              <a:t>, …</a:t>
            </a:r>
          </a:p>
        </p:txBody>
      </p:sp>
      <p:sp>
        <p:nvSpPr>
          <p:cNvPr id="3" name="Obdélník 2"/>
          <p:cNvSpPr/>
          <p:nvPr/>
        </p:nvSpPr>
        <p:spPr>
          <a:xfrm>
            <a:off x="467544" y="549275"/>
            <a:ext cx="43176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cs-CZ" sz="2800" i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</a:t>
            </a:r>
            <a:r>
              <a:rPr lang="cs-CZ" sz="2800" i="0" dirty="0" err="1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isekce</a:t>
            </a:r>
            <a:r>
              <a:rPr lang="cs-CZ" sz="2800" i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2800" i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aorty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typy disekcí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1557338"/>
            <a:ext cx="5810250" cy="507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/>
          <p:nvPr/>
        </p:nvSpPr>
        <p:spPr>
          <a:xfrm>
            <a:off x="467544" y="549275"/>
            <a:ext cx="43176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cs-CZ" sz="2800" i="0" dirty="0" err="1">
                <a:solidFill>
                  <a:schemeClr val="tx1"/>
                </a:solidFill>
                <a:latin typeface="+mj-lt"/>
              </a:rPr>
              <a:t>Disekce</a:t>
            </a:r>
            <a:r>
              <a:rPr lang="cs-CZ" sz="2800" i="0" dirty="0">
                <a:solidFill>
                  <a:schemeClr val="tx1"/>
                </a:solidFill>
                <a:latin typeface="+mj-lt"/>
              </a:rPr>
              <a:t> aorty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disekce aor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1484313"/>
            <a:ext cx="7272337" cy="50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/>
          <p:nvPr/>
        </p:nvSpPr>
        <p:spPr>
          <a:xfrm>
            <a:off x="467544" y="549275"/>
            <a:ext cx="44074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cs-CZ" sz="2800" i="0" dirty="0" err="1">
                <a:solidFill>
                  <a:schemeClr val="tx1"/>
                </a:solidFill>
                <a:latin typeface="+mj-lt"/>
              </a:rPr>
              <a:t>Disekce</a:t>
            </a:r>
            <a:r>
              <a:rPr lang="cs-CZ" sz="2800" i="0" dirty="0">
                <a:solidFill>
                  <a:schemeClr val="tx1"/>
                </a:solidFill>
                <a:latin typeface="+mj-lt"/>
              </a:rPr>
              <a:t> aorty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err="1" smtClean="0"/>
              <a:t>Disekce</a:t>
            </a:r>
            <a:r>
              <a:rPr lang="cs-CZ" sz="2800" b="1" dirty="0" smtClean="0"/>
              <a:t> aorty</a:t>
            </a:r>
            <a:br>
              <a:rPr lang="cs-CZ" sz="2800" b="1" dirty="0" smtClean="0"/>
            </a:br>
            <a:r>
              <a:rPr lang="cs-CZ" sz="1600" b="1" dirty="0" smtClean="0"/>
              <a:t>(barvení na elastiku)</a:t>
            </a:r>
            <a:endParaRPr lang="cs-CZ" sz="2800" b="1" dirty="0" smtClean="0"/>
          </a:p>
        </p:txBody>
      </p:sp>
      <p:pic>
        <p:nvPicPr>
          <p:cNvPr id="3789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671638" y="1825625"/>
            <a:ext cx="5800725" cy="4351338"/>
          </a:xfr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smtClean="0"/>
              <a:t>Systémová hypertenze</a:t>
            </a:r>
          </a:p>
        </p:txBody>
      </p:sp>
      <p:sp>
        <p:nvSpPr>
          <p:cNvPr id="1433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1800" smtClean="0"/>
              <a:t>Dle etiologie</a:t>
            </a:r>
          </a:p>
          <a:p>
            <a:r>
              <a:rPr lang="cs-CZ" sz="1800" smtClean="0"/>
              <a:t>esenciální (primární) v 90 %</a:t>
            </a:r>
          </a:p>
          <a:p>
            <a:r>
              <a:rPr lang="cs-CZ" sz="1800" smtClean="0"/>
              <a:t>sekundární (jiné základní onemocnění – ledviny, endokrinní, aj.)</a:t>
            </a:r>
          </a:p>
          <a:p>
            <a:endParaRPr lang="cs-CZ" sz="1800" smtClean="0"/>
          </a:p>
          <a:p>
            <a:pPr>
              <a:buFont typeface="Wingdings" pitchFamily="2" charset="2"/>
              <a:buNone/>
            </a:pPr>
            <a:r>
              <a:rPr lang="cs-CZ" sz="1800" smtClean="0"/>
              <a:t>Dle klinického průběhu</a:t>
            </a:r>
          </a:p>
          <a:p>
            <a:r>
              <a:rPr lang="cs-CZ" sz="1800" smtClean="0"/>
              <a:t>benigní</a:t>
            </a:r>
          </a:p>
          <a:p>
            <a:pPr lvl="1"/>
            <a:r>
              <a:rPr lang="cs-CZ" sz="1400" smtClean="0"/>
              <a:t>95 %, dlouhodobě asymptomatická, komplikace pozdní, ale závažné – nutný screening + terapie</a:t>
            </a:r>
          </a:p>
          <a:p>
            <a:r>
              <a:rPr lang="cs-CZ" sz="1800" smtClean="0"/>
              <a:t>maligní</a:t>
            </a:r>
          </a:p>
          <a:p>
            <a:pPr lvl="1"/>
            <a:r>
              <a:rPr lang="cs-CZ" sz="1400" smtClean="0"/>
              <a:t>diastolický TK &gt; 140 mmHg</a:t>
            </a:r>
          </a:p>
          <a:p>
            <a:pPr lvl="1"/>
            <a:r>
              <a:rPr lang="cs-CZ" sz="1400" smtClean="0"/>
              <a:t>rychlý rozvoj (i týdny), nutná okamžitá terapie</a:t>
            </a:r>
          </a:p>
          <a:p>
            <a:pPr lvl="1"/>
            <a:r>
              <a:rPr lang="cs-CZ" sz="1400" smtClean="0"/>
              <a:t>akcelerovaná fáze „benigní“ HT léčené špatně nebo vůbec</a:t>
            </a:r>
          </a:p>
          <a:p>
            <a:pPr lvl="1"/>
            <a:r>
              <a:rPr lang="cs-CZ" sz="1400" smtClean="0"/>
              <a:t>nebo v rámci sekundární HT (renální, feochromocytom nadledviny, některé autoimunitní choroby)</a:t>
            </a:r>
          </a:p>
          <a:p>
            <a:pPr lvl="1"/>
            <a:r>
              <a:rPr lang="cs-CZ" sz="1400" smtClean="0"/>
              <a:t>fibrinoidní nekróza malých arterií/arteriol, zvl. ledvin – maligní nefroskleróza </a:t>
            </a:r>
            <a:r>
              <a:rPr lang="cs-CZ" sz="1400" smtClean="0">
                <a:latin typeface="Garamond" pitchFamily="18" charset="0"/>
              </a:rPr>
              <a:t>→ </a:t>
            </a:r>
            <a:r>
              <a:rPr lang="cs-CZ" sz="1400" smtClean="0"/>
              <a:t>hematurie, selhání</a:t>
            </a:r>
          </a:p>
          <a:p>
            <a:pPr lvl="1"/>
            <a:r>
              <a:rPr lang="cs-CZ" sz="1400" smtClean="0"/>
              <a:t>hypertrofie + dilatace LK </a:t>
            </a:r>
            <a:r>
              <a:rPr lang="cs-CZ" sz="1400" smtClean="0">
                <a:latin typeface="Garamond" pitchFamily="18" charset="0"/>
              </a:rPr>
              <a:t>→ </a:t>
            </a:r>
            <a:r>
              <a:rPr lang="cs-CZ" sz="1400" smtClean="0"/>
              <a:t>selhání LK</a:t>
            </a:r>
          </a:p>
          <a:p>
            <a:pPr lvl="1"/>
            <a:r>
              <a:rPr lang="cs-CZ" sz="1400" smtClean="0"/>
              <a:t>bolest hlavy, intracerebrální krvácení</a:t>
            </a:r>
          </a:p>
          <a:p>
            <a:pPr lvl="1"/>
            <a:r>
              <a:rPr lang="cs-CZ" sz="1400" smtClean="0"/>
              <a:t>hypertenzní retinopatie s hemoragiemi, edémem papily optického nervu</a:t>
            </a:r>
          </a:p>
          <a:p>
            <a:pPr lvl="1"/>
            <a:endParaRPr lang="cs-CZ" sz="1400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Zástupný symbol pro obsah 2"/>
          <p:cNvSpPr>
            <a:spLocks noGrp="1"/>
          </p:cNvSpPr>
          <p:nvPr>
            <p:ph idx="4294967295"/>
          </p:nvPr>
        </p:nvSpPr>
        <p:spPr>
          <a:xfrm>
            <a:off x="852488" y="1600200"/>
            <a:ext cx="8291512" cy="4525963"/>
          </a:xfrm>
        </p:spPr>
        <p:txBody>
          <a:bodyPr/>
          <a:lstStyle/>
          <a:p>
            <a:pPr eaLnBrk="1" hangingPunct="1"/>
            <a:r>
              <a:rPr lang="cs-CZ" sz="1800" b="1" dirty="0" smtClean="0"/>
              <a:t> </a:t>
            </a:r>
            <a:r>
              <a:rPr lang="cs-CZ" sz="1800" dirty="0" smtClean="0"/>
              <a:t>zánět cévní stěny</a:t>
            </a:r>
          </a:p>
          <a:p>
            <a:pPr eaLnBrk="1" hangingPunct="1">
              <a:buFont typeface="Wingdings" pitchFamily="2" charset="2"/>
              <a:buNone/>
            </a:pPr>
            <a:endParaRPr lang="cs-CZ" sz="1800" b="1" dirty="0" smtClean="0"/>
          </a:p>
          <a:p>
            <a:pPr eaLnBrk="1" hangingPunct="1"/>
            <a:r>
              <a:rPr lang="cs-CZ" sz="1800" dirty="0" smtClean="0"/>
              <a:t>postižené orgány: všechny, které mají cévy </a:t>
            </a:r>
            <a:r>
              <a:rPr lang="cs-CZ" sz="1800" dirty="0" smtClean="0">
                <a:sym typeface="Wingdings" pitchFamily="2" charset="2"/>
              </a:rPr>
              <a:t></a:t>
            </a:r>
          </a:p>
          <a:p>
            <a:pPr eaLnBrk="1" hangingPunct="1"/>
            <a:r>
              <a:rPr lang="cs-CZ" sz="1800" dirty="0" smtClean="0">
                <a:sym typeface="Wingdings" pitchFamily="2" charset="2"/>
              </a:rPr>
              <a:t>symptomy</a:t>
            </a:r>
          </a:p>
          <a:p>
            <a:pPr lvl="1" eaLnBrk="1" hangingPunct="1"/>
            <a:r>
              <a:rPr lang="cs-CZ" sz="1400" dirty="0" smtClean="0">
                <a:sym typeface="Wingdings" pitchFamily="2" charset="2"/>
              </a:rPr>
              <a:t>lokální : ischemie → nekróza (infarkt, ulcerace)</a:t>
            </a:r>
          </a:p>
          <a:p>
            <a:pPr lvl="1" eaLnBrk="1" hangingPunct="1"/>
            <a:r>
              <a:rPr lang="cs-CZ" sz="1400" dirty="0" smtClean="0">
                <a:sym typeface="Wingdings" pitchFamily="2" charset="2"/>
              </a:rPr>
              <a:t>systémové při chronické zánětlivé lézi</a:t>
            </a:r>
          </a:p>
          <a:p>
            <a:pPr eaLnBrk="1" hangingPunct="1"/>
            <a:endParaRPr lang="cs-CZ" sz="1800" dirty="0" smtClean="0"/>
          </a:p>
          <a:p>
            <a:pPr eaLnBrk="1" hangingPunct="1"/>
            <a:r>
              <a:rPr lang="cs-CZ" sz="1800" dirty="0" smtClean="0"/>
              <a:t>základní dělení:</a:t>
            </a:r>
          </a:p>
          <a:p>
            <a:pPr eaLnBrk="1" hangingPunct="1"/>
            <a:endParaRPr lang="cs-CZ" sz="1800" dirty="0" smtClean="0"/>
          </a:p>
          <a:p>
            <a:pPr lvl="1" eaLnBrk="1" hangingPunct="1"/>
            <a:r>
              <a:rPr lang="cs-CZ" sz="1400" dirty="0" smtClean="0"/>
              <a:t> </a:t>
            </a:r>
            <a:r>
              <a:rPr lang="cs-CZ" dirty="0" smtClean="0"/>
              <a:t>NEINFEKČNÍ :</a:t>
            </a:r>
          </a:p>
          <a:p>
            <a:pPr lvl="3" eaLnBrk="1" hangingPunct="1">
              <a:buFont typeface="Wingdings" pitchFamily="2" charset="2"/>
              <a:buChar char="§"/>
            </a:pPr>
            <a:r>
              <a:rPr lang="cs-CZ" sz="1800" dirty="0" smtClean="0"/>
              <a:t> ANCA</a:t>
            </a:r>
            <a:r>
              <a:rPr lang="cs-CZ" sz="1800" baseline="30000" dirty="0" smtClean="0"/>
              <a:t>+</a:t>
            </a:r>
            <a:r>
              <a:rPr lang="cs-CZ" sz="1800" dirty="0" smtClean="0"/>
              <a:t> vaskulitidy</a:t>
            </a:r>
          </a:p>
          <a:p>
            <a:pPr lvl="3" eaLnBrk="1" hangingPunct="1">
              <a:buFont typeface="Wingdings" pitchFamily="2" charset="2"/>
              <a:buChar char="§"/>
            </a:pPr>
            <a:r>
              <a:rPr lang="cs-CZ" sz="1800" dirty="0" smtClean="0"/>
              <a:t>ANCA</a:t>
            </a:r>
            <a:r>
              <a:rPr lang="cs-CZ" sz="1800" baseline="40000" dirty="0" smtClean="0"/>
              <a:t>-</a:t>
            </a:r>
            <a:r>
              <a:rPr lang="cs-CZ" sz="1800" dirty="0" smtClean="0"/>
              <a:t> vaskulitidy</a:t>
            </a:r>
          </a:p>
          <a:p>
            <a:pPr lvl="3" eaLnBrk="1" hangingPunct="1">
              <a:buFont typeface="Wingdings" pitchFamily="2" charset="2"/>
              <a:buChar char="§"/>
            </a:pPr>
            <a:r>
              <a:rPr lang="cs-CZ" sz="1800" dirty="0" smtClean="0"/>
              <a:t>toxiny, trauma, radiace</a:t>
            </a:r>
          </a:p>
          <a:p>
            <a:pPr lvl="3" eaLnBrk="1" hangingPunct="1">
              <a:buFont typeface="Wingdings" pitchFamily="2" charset="2"/>
              <a:buChar char="Ø"/>
            </a:pPr>
            <a:endParaRPr lang="cs-CZ" sz="1800" dirty="0" smtClean="0"/>
          </a:p>
          <a:p>
            <a:pPr lvl="1" eaLnBrk="1" hangingPunct="1"/>
            <a:r>
              <a:rPr lang="cs-CZ" dirty="0" smtClean="0"/>
              <a:t> INFEKČNÍ  (mykózy, syfilis, aj.)</a:t>
            </a:r>
          </a:p>
          <a:p>
            <a:pPr lvl="1" eaLnBrk="1" hangingPunct="1">
              <a:buFont typeface="Wingdings" pitchFamily="2" charset="2"/>
              <a:buNone/>
            </a:pPr>
            <a:endParaRPr lang="cs-CZ" dirty="0" smtClean="0"/>
          </a:p>
          <a:p>
            <a:pPr lvl="1" eaLnBrk="1" hangingPunct="1">
              <a:buFont typeface="Arial" charset="0"/>
              <a:buNone/>
            </a:pPr>
            <a:endParaRPr lang="cs-CZ" sz="2400" dirty="0" smtClean="0">
              <a:latin typeface="Times New Roman" pitchFamily="18" charset="0"/>
            </a:endParaRPr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274638"/>
            <a:ext cx="7834064" cy="1143000"/>
          </a:xfrm>
        </p:spPr>
        <p:txBody>
          <a:bodyPr/>
          <a:lstStyle/>
          <a:p>
            <a:pPr eaLnBrk="1" hangingPunct="1"/>
            <a:r>
              <a:rPr lang="cs-CZ" sz="2800" b="1" dirty="0" smtClean="0"/>
              <a:t>Vaskulitidy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1520" y="332656"/>
            <a:ext cx="7978080" cy="1008063"/>
          </a:xfrm>
        </p:spPr>
        <p:txBody>
          <a:bodyPr/>
          <a:lstStyle/>
          <a:p>
            <a:pPr eaLnBrk="1" hangingPunct="1"/>
            <a:r>
              <a:rPr lang="cs-CZ" sz="2800" b="1" dirty="0" smtClean="0"/>
              <a:t>Vaskulitidy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idx="4294967295"/>
          </p:nvPr>
        </p:nvSpPr>
        <p:spPr>
          <a:xfrm>
            <a:off x="852488" y="1600200"/>
            <a:ext cx="8291512" cy="4525963"/>
          </a:xfrm>
        </p:spPr>
        <p:txBody>
          <a:bodyPr/>
          <a:lstStyle/>
          <a:p>
            <a:pPr eaLnBrk="1" hangingPunct="1">
              <a:defRPr/>
            </a:pPr>
            <a:r>
              <a:rPr lang="cs-CZ" sz="1800" b="1" dirty="0" smtClean="0"/>
              <a:t>ANCA</a:t>
            </a:r>
            <a:r>
              <a:rPr lang="cs-CZ" sz="1800" b="1" baseline="30000" dirty="0" smtClean="0"/>
              <a:t>+ </a:t>
            </a:r>
            <a:r>
              <a:rPr lang="cs-CZ" sz="1800" b="1" dirty="0" smtClean="0"/>
              <a:t>vaskulitidy</a:t>
            </a:r>
            <a:r>
              <a:rPr lang="cs-CZ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sz="1400" dirty="0" smtClean="0">
                <a:solidFill>
                  <a:schemeClr val="bg1"/>
                </a:solidFill>
              </a:rPr>
              <a:t>(nerozpoznané jsou velmi závažné a během několika let fatální)</a:t>
            </a:r>
            <a:endParaRPr lang="cs-CZ" sz="1400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tabLst>
                <a:tab pos="630238" algn="l"/>
              </a:tabLst>
              <a:defRPr/>
            </a:pPr>
            <a:r>
              <a:rPr lang="cs-CZ" dirty="0" smtClean="0"/>
              <a:t> </a:t>
            </a:r>
            <a:r>
              <a:rPr lang="cs-CZ" dirty="0" err="1" smtClean="0"/>
              <a:t>granulomatóza</a:t>
            </a:r>
            <a:r>
              <a:rPr lang="cs-CZ" dirty="0" smtClean="0"/>
              <a:t> s </a:t>
            </a:r>
            <a:r>
              <a:rPr lang="cs-CZ" dirty="0" err="1" smtClean="0"/>
              <a:t>polyangiitidou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smtClean="0"/>
              <a:t>(</a:t>
            </a:r>
            <a:r>
              <a:rPr lang="cs-CZ" dirty="0" err="1" smtClean="0"/>
              <a:t>Wegenerova</a:t>
            </a:r>
            <a:r>
              <a:rPr lang="cs-CZ" dirty="0" smtClean="0"/>
              <a:t> </a:t>
            </a:r>
            <a:r>
              <a:rPr lang="cs-CZ" dirty="0" err="1" smtClean="0"/>
              <a:t>granulomatóza</a:t>
            </a:r>
            <a:r>
              <a:rPr lang="cs-CZ" dirty="0" smtClean="0"/>
              <a:t>)</a:t>
            </a:r>
          </a:p>
          <a:p>
            <a:pPr lvl="1" eaLnBrk="1" hangingPunct="1">
              <a:tabLst>
                <a:tab pos="630238" algn="l"/>
              </a:tabLst>
              <a:defRPr/>
            </a:pPr>
            <a:r>
              <a:rPr lang="cs-CZ" dirty="0" smtClean="0"/>
              <a:t> </a:t>
            </a:r>
            <a:r>
              <a:rPr lang="cs-CZ" dirty="0" err="1" smtClean="0"/>
              <a:t>Churg</a:t>
            </a:r>
            <a:r>
              <a:rPr lang="cs-CZ" dirty="0" smtClean="0"/>
              <a:t>-</a:t>
            </a:r>
            <a:r>
              <a:rPr lang="cs-CZ" dirty="0" err="1" smtClean="0"/>
              <a:t>Straussové</a:t>
            </a:r>
            <a:r>
              <a:rPr lang="cs-CZ" dirty="0" smtClean="0"/>
              <a:t> syndrom</a:t>
            </a:r>
          </a:p>
          <a:p>
            <a:pPr lvl="1" eaLnBrk="1" hangingPunct="1">
              <a:tabLst>
                <a:tab pos="630238" algn="l"/>
              </a:tabLst>
              <a:defRPr/>
            </a:pPr>
            <a:r>
              <a:rPr lang="cs-CZ" dirty="0" smtClean="0"/>
              <a:t> mikroskopická </a:t>
            </a:r>
            <a:r>
              <a:rPr lang="cs-CZ" dirty="0" err="1" smtClean="0"/>
              <a:t>polyangiitida</a:t>
            </a:r>
            <a:endParaRPr lang="cs-CZ" dirty="0" smtClean="0"/>
          </a:p>
          <a:p>
            <a:pPr lvl="1" eaLnBrk="1" hangingPunct="1">
              <a:buFont typeface="Arial" charset="0"/>
              <a:buNone/>
              <a:defRPr/>
            </a:pPr>
            <a:endParaRPr lang="cs-CZ" dirty="0" smtClean="0"/>
          </a:p>
          <a:p>
            <a:pPr eaLnBrk="1" hangingPunct="1">
              <a:defRPr/>
            </a:pPr>
            <a:r>
              <a:rPr lang="cs-CZ" sz="1800" b="1" dirty="0" smtClean="0"/>
              <a:t>ANCA</a:t>
            </a:r>
            <a:r>
              <a:rPr lang="cs-CZ" sz="1800" b="1" baseline="30000" dirty="0" smtClean="0"/>
              <a:t>-</a:t>
            </a:r>
            <a:r>
              <a:rPr lang="cs-CZ" sz="1800" b="1" dirty="0" smtClean="0"/>
              <a:t>  vaskulitidy:</a:t>
            </a:r>
          </a:p>
          <a:p>
            <a:pPr lvl="1" eaLnBrk="1" hangingPunct="1">
              <a:defRPr/>
            </a:pPr>
            <a:r>
              <a:rPr lang="cs-CZ" dirty="0" smtClean="0"/>
              <a:t> </a:t>
            </a:r>
            <a:r>
              <a:rPr lang="cs-CZ" dirty="0" err="1" smtClean="0"/>
              <a:t>polyarteritis</a:t>
            </a:r>
            <a:r>
              <a:rPr lang="cs-CZ" dirty="0" smtClean="0"/>
              <a:t> </a:t>
            </a:r>
            <a:r>
              <a:rPr lang="cs-CZ" dirty="0" err="1" smtClean="0"/>
              <a:t>nodosa</a:t>
            </a:r>
            <a:endParaRPr lang="cs-CZ" dirty="0" smtClean="0"/>
          </a:p>
          <a:p>
            <a:pPr lvl="1" eaLnBrk="1" hangingPunct="1">
              <a:defRPr/>
            </a:pPr>
            <a:r>
              <a:rPr lang="cs-CZ" dirty="0" smtClean="0"/>
              <a:t> </a:t>
            </a:r>
            <a:r>
              <a:rPr lang="cs-CZ" dirty="0" err="1" smtClean="0"/>
              <a:t>Kawasakiho</a:t>
            </a:r>
            <a:r>
              <a:rPr lang="cs-CZ" dirty="0" smtClean="0"/>
              <a:t> nemoc</a:t>
            </a:r>
          </a:p>
          <a:p>
            <a:pPr lvl="1" eaLnBrk="1" hangingPunct="1">
              <a:defRPr/>
            </a:pPr>
            <a:r>
              <a:rPr lang="cs-CZ" dirty="0" smtClean="0"/>
              <a:t> </a:t>
            </a:r>
            <a:r>
              <a:rPr lang="cs-CZ" dirty="0" err="1" smtClean="0"/>
              <a:t>obrovskobuněčná</a:t>
            </a:r>
            <a:r>
              <a:rPr lang="cs-CZ" dirty="0" smtClean="0"/>
              <a:t> </a:t>
            </a:r>
            <a:r>
              <a:rPr lang="cs-CZ" dirty="0" err="1" smtClean="0"/>
              <a:t>arteritida</a:t>
            </a:r>
            <a:r>
              <a:rPr lang="cs-CZ" dirty="0" smtClean="0"/>
              <a:t> (</a:t>
            </a:r>
            <a:r>
              <a:rPr lang="cs-CZ" dirty="0" err="1" smtClean="0"/>
              <a:t>Hortonova</a:t>
            </a:r>
            <a:r>
              <a:rPr lang="cs-CZ" dirty="0" smtClean="0"/>
              <a:t>)</a:t>
            </a:r>
          </a:p>
          <a:p>
            <a:pPr lvl="1" eaLnBrk="1" hangingPunct="1">
              <a:defRPr/>
            </a:pPr>
            <a:r>
              <a:rPr lang="cs-CZ" dirty="0" smtClean="0"/>
              <a:t> </a:t>
            </a:r>
            <a:r>
              <a:rPr lang="cs-CZ" dirty="0" err="1" smtClean="0"/>
              <a:t>Takayasuova</a:t>
            </a:r>
            <a:r>
              <a:rPr lang="cs-CZ" dirty="0" smtClean="0"/>
              <a:t> nemoc</a:t>
            </a:r>
          </a:p>
          <a:p>
            <a:pPr lvl="1" eaLnBrk="1" hangingPunct="1">
              <a:tabLst>
                <a:tab pos="630238" algn="l"/>
              </a:tabLst>
              <a:defRPr/>
            </a:pPr>
            <a:r>
              <a:rPr lang="cs-CZ" dirty="0" smtClean="0"/>
              <a:t> </a:t>
            </a:r>
            <a:r>
              <a:rPr lang="cs-CZ" dirty="0" err="1" smtClean="0"/>
              <a:t>trombangiitis</a:t>
            </a:r>
            <a:r>
              <a:rPr lang="cs-CZ" dirty="0" smtClean="0"/>
              <a:t> </a:t>
            </a:r>
            <a:r>
              <a:rPr lang="cs-CZ" dirty="0" err="1" smtClean="0"/>
              <a:t>obliterans</a:t>
            </a:r>
            <a:r>
              <a:rPr lang="cs-CZ" dirty="0" smtClean="0"/>
              <a:t> (</a:t>
            </a:r>
            <a:r>
              <a:rPr lang="cs-CZ" dirty="0" err="1" smtClean="0"/>
              <a:t>Bürgerova</a:t>
            </a:r>
            <a:r>
              <a:rPr lang="cs-CZ" dirty="0" smtClean="0"/>
              <a:t> nemoc)</a:t>
            </a:r>
          </a:p>
          <a:p>
            <a:pPr lvl="1" eaLnBrk="1" hangingPunct="1">
              <a:tabLst>
                <a:tab pos="630238" algn="l"/>
              </a:tabLst>
              <a:defRPr/>
            </a:pPr>
            <a:r>
              <a:rPr lang="cs-CZ" dirty="0" smtClean="0"/>
              <a:t> </a:t>
            </a:r>
            <a:r>
              <a:rPr lang="cs-CZ" dirty="0" err="1" smtClean="0"/>
              <a:t>leukocytoklastická</a:t>
            </a:r>
            <a:r>
              <a:rPr lang="cs-CZ" dirty="0" smtClean="0"/>
              <a:t> (alergická) vaskulitida – cca 30% případů)</a:t>
            </a:r>
          </a:p>
          <a:p>
            <a:pPr lvl="1" eaLnBrk="1" hangingPunct="1">
              <a:buFont typeface="Arial" charset="0"/>
              <a:buNone/>
              <a:defRPr/>
            </a:pPr>
            <a:endParaRPr lang="cs-CZ" dirty="0" smtClean="0">
              <a:latin typeface="Times New Roman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52488" y="1600200"/>
            <a:ext cx="8291512" cy="4525963"/>
          </a:xfrm>
        </p:spPr>
        <p:txBody>
          <a:bodyPr/>
          <a:lstStyle/>
          <a:p>
            <a:pPr eaLnBrk="1" hangingPunct="1"/>
            <a:endParaRPr lang="cs-CZ" b="1" smtClean="0">
              <a:latin typeface="Times New Roman" pitchFamily="18" charset="0"/>
            </a:endParaRPr>
          </a:p>
          <a:p>
            <a:pPr eaLnBrk="1" hangingPunct="1"/>
            <a:r>
              <a:rPr lang="cs-CZ" sz="1800" b="1" smtClean="0"/>
              <a:t>imunitně podmíněné/asociované procesy</a:t>
            </a:r>
          </a:p>
          <a:p>
            <a:pPr eaLnBrk="1" hangingPunct="1"/>
            <a:endParaRPr lang="cs-CZ" sz="1800" b="1" smtClean="0"/>
          </a:p>
          <a:p>
            <a:pPr eaLnBrk="1" hangingPunct="1"/>
            <a:r>
              <a:rPr lang="cs-CZ" sz="1800" b="1" smtClean="0"/>
              <a:t>infekce </a:t>
            </a:r>
          </a:p>
          <a:p>
            <a:pPr lvl="1" eaLnBrk="1" hangingPunct="1"/>
            <a:r>
              <a:rPr lang="cs-CZ" sz="1600" smtClean="0"/>
              <a:t>např. streptococcus, …</a:t>
            </a:r>
          </a:p>
          <a:p>
            <a:pPr lvl="1" eaLnBrk="1" hangingPunct="1"/>
            <a:r>
              <a:rPr lang="cs-CZ" sz="1600" smtClean="0"/>
              <a:t>infekce může být příčinou jak infekční, tak neinfekční vaskulitidy, kdy se infekcí nastartují patologické imunitní reakce</a:t>
            </a:r>
          </a:p>
          <a:p>
            <a:pPr eaLnBrk="1" hangingPunct="1"/>
            <a:r>
              <a:rPr lang="cs-CZ" sz="1800" b="1" smtClean="0"/>
              <a:t>jiné</a:t>
            </a: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1520" y="274638"/>
            <a:ext cx="7978080" cy="1143000"/>
          </a:xfrm>
        </p:spPr>
        <p:txBody>
          <a:bodyPr/>
          <a:lstStyle/>
          <a:p>
            <a:pPr eaLnBrk="1" hangingPunct="1"/>
            <a:r>
              <a:rPr lang="cs-CZ" sz="2800" b="1" dirty="0" smtClean="0"/>
              <a:t>Etiologie vaskulitid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idx="4294967295"/>
          </p:nvPr>
        </p:nvSpPr>
        <p:spPr>
          <a:xfrm>
            <a:off x="852488" y="1600200"/>
            <a:ext cx="8291512" cy="45259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cs-CZ" sz="1800" b="1" dirty="0" smtClean="0">
                <a:solidFill>
                  <a:schemeClr val="bg1"/>
                </a:solidFill>
              </a:rPr>
              <a:t>ORL:	</a:t>
            </a:r>
            <a:r>
              <a:rPr lang="cs-CZ" sz="1800" b="1" dirty="0" smtClean="0"/>
              <a:t>- </a:t>
            </a:r>
            <a:r>
              <a:rPr lang="cs-CZ" sz="1600" u="sng" dirty="0" smtClean="0"/>
              <a:t>opakované záněty HCD, DCD</a:t>
            </a:r>
          </a:p>
          <a:p>
            <a:pPr eaLnBrk="1" hangingPunct="1">
              <a:buFont typeface="Arial" charset="0"/>
              <a:buNone/>
            </a:pPr>
            <a:r>
              <a:rPr lang="cs-CZ" sz="1600" dirty="0" smtClean="0"/>
              <a:t>		- hojné </a:t>
            </a:r>
            <a:r>
              <a:rPr lang="cs-CZ" sz="1600" dirty="0" err="1" smtClean="0"/>
              <a:t>plazmocyty</a:t>
            </a:r>
            <a:r>
              <a:rPr lang="cs-CZ" sz="1600" dirty="0" smtClean="0"/>
              <a:t> + eozinofily</a:t>
            </a:r>
          </a:p>
          <a:p>
            <a:pPr eaLnBrk="1" hangingPunct="1">
              <a:buFont typeface="Arial" charset="0"/>
              <a:buNone/>
            </a:pPr>
            <a:endParaRPr lang="cs-CZ" sz="1000" dirty="0" smtClean="0"/>
          </a:p>
          <a:p>
            <a:pPr eaLnBrk="1" hangingPunct="1">
              <a:buFont typeface="Arial" charset="0"/>
              <a:buNone/>
            </a:pPr>
            <a:r>
              <a:rPr lang="cs-CZ" sz="1800" b="1" dirty="0" smtClean="0"/>
              <a:t>LEDVINY: </a:t>
            </a:r>
            <a:r>
              <a:rPr lang="cs-CZ" sz="1600" dirty="0" smtClean="0"/>
              <a:t>- </a:t>
            </a:r>
            <a:r>
              <a:rPr lang="cs-CZ" sz="1600" u="sng" dirty="0" smtClean="0"/>
              <a:t>glomerulonefritidy</a:t>
            </a:r>
          </a:p>
          <a:p>
            <a:pPr eaLnBrk="1" hangingPunct="1">
              <a:buFont typeface="Arial" charset="0"/>
              <a:buNone/>
            </a:pPr>
            <a:endParaRPr lang="cs-CZ" sz="1000" b="1" dirty="0" smtClean="0"/>
          </a:p>
          <a:p>
            <a:pPr eaLnBrk="1" hangingPunct="1">
              <a:buFont typeface="Arial" charset="0"/>
              <a:buNone/>
            </a:pPr>
            <a:r>
              <a:rPr lang="cs-CZ" sz="1800" b="1" dirty="0" smtClean="0"/>
              <a:t>Plíce:	</a:t>
            </a:r>
            <a:r>
              <a:rPr lang="cs-CZ" sz="1600" dirty="0" smtClean="0"/>
              <a:t>- měnlivý obraz plicních chorob + </a:t>
            </a:r>
            <a:r>
              <a:rPr lang="cs-CZ" sz="1600" u="sng" dirty="0" smtClean="0"/>
              <a:t>hemoptýza</a:t>
            </a:r>
          </a:p>
          <a:p>
            <a:pPr eaLnBrk="1" hangingPunct="1">
              <a:buFont typeface="Arial" charset="0"/>
              <a:buNone/>
            </a:pPr>
            <a:endParaRPr lang="cs-CZ" sz="1000" b="1" u="sng" dirty="0" smtClean="0"/>
          </a:p>
          <a:p>
            <a:pPr eaLnBrk="1" hangingPunct="1">
              <a:buFont typeface="Arial" charset="0"/>
              <a:buNone/>
            </a:pPr>
            <a:r>
              <a:rPr lang="cs-CZ" sz="1800" b="1" dirty="0" smtClean="0"/>
              <a:t>Kůže:	</a:t>
            </a:r>
            <a:r>
              <a:rPr lang="cs-CZ" sz="1600" dirty="0" smtClean="0"/>
              <a:t>- ulcerace, nekrózy, petechie-purpura</a:t>
            </a:r>
          </a:p>
          <a:p>
            <a:pPr eaLnBrk="1" hangingPunct="1">
              <a:buFont typeface="Arial" charset="0"/>
              <a:buNone/>
            </a:pPr>
            <a:endParaRPr lang="cs-CZ" sz="1000" b="1" dirty="0" smtClean="0"/>
          </a:p>
          <a:p>
            <a:pPr eaLnBrk="1" hangingPunct="1">
              <a:buFont typeface="Arial" charset="0"/>
              <a:buNone/>
            </a:pPr>
            <a:r>
              <a:rPr lang="cs-CZ" sz="1800" b="1" dirty="0" smtClean="0"/>
              <a:t>GIT:	</a:t>
            </a:r>
            <a:r>
              <a:rPr lang="cs-CZ" sz="1800" dirty="0" smtClean="0"/>
              <a:t>- ischemické ulcerace (</a:t>
            </a:r>
            <a:r>
              <a:rPr lang="cs-CZ" sz="1400" dirty="0" smtClean="0"/>
              <a:t>ostré ulcerace bez HP, s minimálním zánětem</a:t>
            </a:r>
            <a:r>
              <a:rPr lang="cs-CZ" sz="1800" dirty="0" smtClean="0"/>
              <a:t>)</a:t>
            </a:r>
          </a:p>
          <a:p>
            <a:pPr eaLnBrk="1" hangingPunct="1">
              <a:buFont typeface="Arial" charset="0"/>
              <a:buNone/>
            </a:pPr>
            <a:endParaRPr lang="cs-CZ" sz="1000" b="1" dirty="0" smtClean="0"/>
          </a:p>
          <a:p>
            <a:pPr eaLnBrk="1" hangingPunct="1">
              <a:buFont typeface="Arial" charset="0"/>
              <a:buNone/>
            </a:pPr>
            <a:r>
              <a:rPr lang="cs-CZ" sz="1600" b="1" dirty="0" smtClean="0"/>
              <a:t>Chronické onemocnění s povšechným chátráním – klinicky </a:t>
            </a:r>
            <a:r>
              <a:rPr lang="cs-CZ" sz="1600" b="1" u="sng" dirty="0" smtClean="0"/>
              <a:t>imponuje jako tumor</a:t>
            </a:r>
            <a:r>
              <a:rPr lang="cs-CZ" sz="1600" b="1" dirty="0" smtClean="0"/>
              <a:t>!!</a:t>
            </a:r>
          </a:p>
          <a:p>
            <a:pPr eaLnBrk="1" hangingPunct="1">
              <a:buFont typeface="Arial" charset="0"/>
              <a:buNone/>
            </a:pPr>
            <a:endParaRPr lang="cs-CZ" sz="2400" b="1" dirty="0" smtClean="0">
              <a:latin typeface="Times New Roman" pitchFamily="18" charset="0"/>
            </a:endParaRPr>
          </a:p>
        </p:txBody>
      </p:sp>
      <p:sp>
        <p:nvSpPr>
          <p:cNvPr id="41987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323528" y="274638"/>
            <a:ext cx="7906072" cy="1143000"/>
          </a:xfrm>
        </p:spPr>
        <p:txBody>
          <a:bodyPr/>
          <a:lstStyle/>
          <a:p>
            <a:pPr eaLnBrk="1" hangingPunct="1"/>
            <a:r>
              <a:rPr lang="cs-CZ" sz="2400" b="1" dirty="0" smtClean="0"/>
              <a:t>Kdy pomyslet na systémovou vaskulitidu??!!!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28775"/>
            <a:ext cx="8291513" cy="4525963"/>
          </a:xfrm>
        </p:spPr>
        <p:txBody>
          <a:bodyPr/>
          <a:lstStyle/>
          <a:p>
            <a:pPr lvl="2" algn="ctr" eaLnBrk="1" hangingPunct="1">
              <a:defRPr/>
            </a:pPr>
            <a:r>
              <a:rPr lang="cs-CZ" sz="2000" b="1" dirty="0" smtClean="0"/>
              <a:t> horečka, nevolnost, myalgie, artralgie</a:t>
            </a:r>
          </a:p>
          <a:p>
            <a:pPr lvl="2" algn="ctr" eaLnBrk="1" hangingPunct="1">
              <a:defRPr/>
            </a:pPr>
            <a:r>
              <a:rPr lang="cs-CZ" sz="2000" b="1" dirty="0" smtClean="0"/>
              <a:t> na kůži purpura</a:t>
            </a:r>
          </a:p>
          <a:p>
            <a:pPr lvl="2" algn="ctr" eaLnBrk="1" hangingPunct="1">
              <a:defRPr/>
            </a:pPr>
            <a:r>
              <a:rPr lang="cs-CZ" sz="2000" b="1" dirty="0" smtClean="0"/>
              <a:t> projevy nefritidy</a:t>
            </a:r>
          </a:p>
          <a:p>
            <a:pPr lvl="2" algn="ctr" eaLnBrk="1" hangingPunct="1">
              <a:defRPr/>
            </a:pPr>
            <a:r>
              <a:rPr lang="cs-CZ" sz="2000" b="1" dirty="0" smtClean="0"/>
              <a:t> bolesti břicha</a:t>
            </a:r>
          </a:p>
          <a:p>
            <a:pPr lvl="2" algn="ctr" eaLnBrk="1" hangingPunct="1">
              <a:buFont typeface="Arial" charset="0"/>
              <a:buNone/>
              <a:defRPr/>
            </a:pPr>
            <a:endParaRPr lang="cs-CZ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lvl="2" algn="ctr" eaLnBrk="1" hangingPunct="1">
              <a:buFont typeface="Arial" charset="0"/>
              <a:buNone/>
              <a:defRPr/>
            </a:pPr>
            <a:endParaRPr lang="cs-CZ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lvl="2" algn="ctr" eaLnBrk="1" hangingPunct="1">
              <a:buFont typeface="Arial" charset="0"/>
              <a:buNone/>
              <a:defRPr/>
            </a:pPr>
            <a:endParaRPr lang="cs-CZ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lvl="2" algn="ctr" eaLnBrk="1" hangingPunct="1">
              <a:buFont typeface="Arial" charset="0"/>
              <a:buNone/>
              <a:defRPr/>
            </a:pPr>
            <a:r>
              <a:rPr lang="cs-CZ" sz="1600" dirty="0" smtClean="0"/>
              <a:t>celková schvácenost (~ těžká chřipka, ale trvá dlouho a nereaguje na běžnou </a:t>
            </a:r>
            <a:r>
              <a:rPr lang="cs-CZ" sz="1600" dirty="0" err="1" smtClean="0"/>
              <a:t>th</a:t>
            </a:r>
            <a:r>
              <a:rPr lang="cs-CZ" sz="1600" dirty="0" smtClean="0"/>
              <a:t>.)</a:t>
            </a:r>
          </a:p>
          <a:p>
            <a:pPr lvl="2" algn="ctr" eaLnBrk="1" hangingPunct="1">
              <a:buFont typeface="Arial" charset="0"/>
              <a:buNone/>
              <a:defRPr/>
            </a:pPr>
            <a:r>
              <a:rPr lang="cs-CZ" sz="1600" dirty="0" smtClean="0"/>
              <a:t>klinický průběh má sinusový charakter (vzplanutí --- remise --- vzplanutí--)</a:t>
            </a:r>
          </a:p>
          <a:p>
            <a:pPr lvl="2" algn="ctr" eaLnBrk="1" hangingPunct="1">
              <a:buFont typeface="Arial" charset="0"/>
              <a:buNone/>
              <a:defRPr/>
            </a:pPr>
            <a:r>
              <a:rPr lang="cs-CZ" sz="1600" dirty="0" smtClean="0"/>
              <a:t>obraz ANCA+ vaskulitidy</a:t>
            </a:r>
          </a:p>
          <a:p>
            <a:pPr lvl="2" algn="ctr" eaLnBrk="1" hangingPunct="1">
              <a:buFont typeface="Arial" charset="0"/>
              <a:buNone/>
              <a:defRPr/>
            </a:pPr>
            <a:endParaRPr lang="cs-CZ" sz="1600" dirty="0" smtClean="0"/>
          </a:p>
          <a:p>
            <a:pPr lvl="2" algn="ctr" eaLnBrk="1" hangingPunct="1">
              <a:buFont typeface="Arial" charset="0"/>
              <a:buNone/>
              <a:defRPr/>
            </a:pPr>
            <a:endParaRPr lang="cs-CZ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43011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251520" y="274638"/>
            <a:ext cx="7978080" cy="1143000"/>
          </a:xfrm>
        </p:spPr>
        <p:txBody>
          <a:bodyPr/>
          <a:lstStyle/>
          <a:p>
            <a:pPr eaLnBrk="1" hangingPunct="1"/>
            <a:r>
              <a:rPr lang="cs-CZ" sz="2800" b="1" dirty="0" smtClean="0"/>
              <a:t>Jak vypadá pacient s vaskulitidou??!!!</a:t>
            </a:r>
          </a:p>
        </p:txBody>
      </p:sp>
      <p:sp>
        <p:nvSpPr>
          <p:cNvPr id="7" name="Šrafovaná šipka doprava 6"/>
          <p:cNvSpPr/>
          <p:nvPr/>
        </p:nvSpPr>
        <p:spPr>
          <a:xfrm rot="5400000">
            <a:off x="4249961" y="3174975"/>
            <a:ext cx="785812" cy="285750"/>
          </a:xfrm>
          <a:prstGeom prst="striped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Zástupný symbol pro obsah 2"/>
          <p:cNvSpPr>
            <a:spLocks noGrp="1"/>
          </p:cNvSpPr>
          <p:nvPr>
            <p:ph idx="4294967295"/>
          </p:nvPr>
        </p:nvSpPr>
        <p:spPr>
          <a:xfrm>
            <a:off x="852488" y="1600200"/>
            <a:ext cx="8291512" cy="4525963"/>
          </a:xfrm>
        </p:spPr>
        <p:txBody>
          <a:bodyPr/>
          <a:lstStyle/>
          <a:p>
            <a:pPr eaLnBrk="1" hangingPunct="1"/>
            <a:r>
              <a:rPr lang="cs-CZ" sz="1800" b="1" smtClean="0">
                <a:solidFill>
                  <a:srgbClr val="FF0000"/>
                </a:solidFill>
              </a:rPr>
              <a:t> klasifikace podle nejmenšího kalibru postižených cév</a:t>
            </a:r>
            <a:r>
              <a:rPr lang="cs-CZ" sz="1800" smtClean="0">
                <a:solidFill>
                  <a:schemeClr val="bg1"/>
                </a:solidFill>
              </a:rPr>
              <a:t>:</a:t>
            </a:r>
          </a:p>
          <a:p>
            <a:pPr eaLnBrk="1" hangingPunct="1"/>
            <a:endParaRPr lang="cs-CZ" sz="1800" smtClean="0">
              <a:solidFill>
                <a:schemeClr val="bg1"/>
              </a:solidFill>
            </a:endParaRPr>
          </a:p>
          <a:p>
            <a:pPr eaLnBrk="1" hangingPunct="1"/>
            <a:r>
              <a:rPr lang="cs-CZ" sz="1800" smtClean="0"/>
              <a:t> Vaskulitidy cév velkých kalibrů</a:t>
            </a:r>
          </a:p>
          <a:p>
            <a:pPr lvl="1" eaLnBrk="1" hangingPunct="1"/>
            <a:r>
              <a:rPr lang="cs-CZ" sz="1600" smtClean="0"/>
              <a:t>aorta a její větve</a:t>
            </a:r>
          </a:p>
          <a:p>
            <a:pPr lvl="2" eaLnBrk="1" hangingPunct="1"/>
            <a:r>
              <a:rPr lang="cs-CZ" sz="1200" smtClean="0">
                <a:latin typeface="Times New Roman" pitchFamily="18" charset="0"/>
              </a:rPr>
              <a:t>Takayasuova choroba (u nás vzácně, spíše mladé ženy, zúžená tepna- bezpulzová nemoc, granulomy)</a:t>
            </a:r>
          </a:p>
          <a:p>
            <a:pPr lvl="2" eaLnBrk="1" hangingPunct="1"/>
            <a:r>
              <a:rPr lang="cs-CZ" sz="1200" smtClean="0">
                <a:latin typeface="Times New Roman" pitchFamily="18" charset="0"/>
              </a:rPr>
              <a:t>Obrovskobuněčná/temporální arteritida,(starší, přev. ženy, bolesti hlavy, poruchy zraku, reaguje na steroidy)</a:t>
            </a:r>
          </a:p>
          <a:p>
            <a:pPr eaLnBrk="1" hangingPunct="1"/>
            <a:r>
              <a:rPr lang="cs-CZ" sz="1800" smtClean="0"/>
              <a:t>Vaskulitidy cév středních kalibrů</a:t>
            </a:r>
          </a:p>
          <a:p>
            <a:pPr lvl="1" eaLnBrk="1" hangingPunct="1"/>
            <a:r>
              <a:rPr lang="cs-CZ" sz="1600" smtClean="0"/>
              <a:t>svalové arterie středního a malého kalibru</a:t>
            </a:r>
          </a:p>
          <a:p>
            <a:pPr lvl="2" eaLnBrk="1" hangingPunct="1"/>
            <a:r>
              <a:rPr lang="cs-CZ" sz="1200" smtClean="0"/>
              <a:t>Polyarteritis nodosa (vzácně, fibrinoidní nekróza stěny, bez GN, ANCA neg).</a:t>
            </a:r>
          </a:p>
          <a:p>
            <a:pPr lvl="2" eaLnBrk="1" hangingPunct="1"/>
            <a:r>
              <a:rPr lang="cs-CZ" sz="1200" smtClean="0"/>
              <a:t>Kawasakiho syndrom (vzácně, děti, akutní, mukokutánní + LU, postiženy i koronární aa. – ICHS, infarkt, aneurysma)</a:t>
            </a:r>
          </a:p>
          <a:p>
            <a:pPr eaLnBrk="1" hangingPunct="1"/>
            <a:r>
              <a:rPr lang="cs-CZ" sz="2000" smtClean="0"/>
              <a:t>Vaskulitidy malých cév</a:t>
            </a:r>
          </a:p>
          <a:p>
            <a:pPr lvl="1" eaLnBrk="1" hangingPunct="1"/>
            <a:r>
              <a:rPr lang="cs-CZ" sz="1600" smtClean="0"/>
              <a:t>ANCA+, dle obrazu IMF séra, ↑ incidence, fibrinoidní nekróza arteriol, venul + kapilaritida (GN)</a:t>
            </a:r>
          </a:p>
          <a:p>
            <a:pPr lvl="2" eaLnBrk="1" hangingPunct="1"/>
            <a:r>
              <a:rPr lang="cs-CZ" sz="1200" smtClean="0"/>
              <a:t>cytoplazmatické cANCA, antigen PR3</a:t>
            </a:r>
          </a:p>
          <a:p>
            <a:pPr lvl="2" eaLnBrk="1" hangingPunct="1"/>
            <a:r>
              <a:rPr lang="cs-CZ" sz="1200" smtClean="0"/>
              <a:t>perinukleární pANCA, antigen myeloperoxidáza MPO</a:t>
            </a:r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3528" y="274638"/>
            <a:ext cx="7906072" cy="1143000"/>
          </a:xfrm>
        </p:spPr>
        <p:txBody>
          <a:bodyPr/>
          <a:lstStyle/>
          <a:p>
            <a:pPr eaLnBrk="1" hangingPunct="1"/>
            <a:r>
              <a:rPr lang="cs-CZ" sz="2800" b="1" dirty="0" smtClean="0"/>
              <a:t>Vaskulitidy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 descr="D:\SCContent\9781416031215\graphics\fullsize\S9781416031215-011-f022.jpg"/>
          <p:cNvPicPr>
            <a:picLocks noChangeAspect="1" noChangeArrowheads="1"/>
          </p:cNvPicPr>
          <p:nvPr/>
        </p:nvPicPr>
        <p:blipFill>
          <a:blip r:embed="rId3" cstate="print"/>
          <a:srcRect b="7515"/>
          <a:stretch>
            <a:fillRect/>
          </a:stretch>
        </p:blipFill>
        <p:spPr bwMode="auto">
          <a:xfrm>
            <a:off x="-3175" y="1071563"/>
            <a:ext cx="9147175" cy="4816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9635" name="TextovéPole 4"/>
          <p:cNvSpPr txBox="1">
            <a:spLocks noChangeArrowheads="1"/>
          </p:cNvSpPr>
          <p:nvPr/>
        </p:nvSpPr>
        <p:spPr bwMode="auto">
          <a:xfrm>
            <a:off x="6715125" y="3857625"/>
            <a:ext cx="1357313" cy="338138"/>
          </a:xfrm>
          <a:prstGeom prst="rect">
            <a:avLst/>
          </a:prstGeom>
          <a:solidFill>
            <a:srgbClr val="FFFF9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>
              <a:defRPr sz="1600" b="0" i="0">
                <a:solidFill>
                  <a:schemeClr val="tx1"/>
                </a:solidFill>
                <a:effectLst/>
                <a:latin typeface="+mj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cs-CZ" dirty="0" smtClean="0"/>
              <a:t>ANCA</a:t>
            </a:r>
          </a:p>
        </p:txBody>
      </p:sp>
      <p:sp>
        <p:nvSpPr>
          <p:cNvPr id="6" name="Obdélník 5"/>
          <p:cNvSpPr/>
          <p:nvPr/>
        </p:nvSpPr>
        <p:spPr>
          <a:xfrm>
            <a:off x="1357313" y="3714750"/>
            <a:ext cx="1143000" cy="357188"/>
          </a:xfrm>
          <a:prstGeom prst="rect">
            <a:avLst/>
          </a:prstGeom>
          <a:solidFill>
            <a:srgbClr val="FFFF9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PAN</a:t>
            </a:r>
          </a:p>
        </p:txBody>
      </p:sp>
      <p:sp>
        <p:nvSpPr>
          <p:cNvPr id="7" name="Obdélník 6"/>
          <p:cNvSpPr/>
          <p:nvPr/>
        </p:nvSpPr>
        <p:spPr>
          <a:xfrm>
            <a:off x="2571750" y="3714750"/>
            <a:ext cx="1285875" cy="357188"/>
          </a:xfrm>
          <a:prstGeom prst="rect">
            <a:avLst/>
          </a:prstGeom>
          <a:solidFill>
            <a:srgbClr val="FFFF9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Kawasaki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357188" y="5000625"/>
            <a:ext cx="1838325" cy="660400"/>
          </a:xfrm>
          <a:prstGeom prst="rect">
            <a:avLst/>
          </a:prstGeom>
          <a:solidFill>
            <a:srgbClr val="FFFF9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Obrovskobun. a.,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Takayasu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4429125" y="3357563"/>
            <a:ext cx="1143000" cy="357187"/>
          </a:xfrm>
          <a:prstGeom prst="rect">
            <a:avLst/>
          </a:prstGeom>
          <a:solidFill>
            <a:srgbClr val="FFFF9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Mikroskop. </a:t>
            </a:r>
            <a:r>
              <a:rPr lang="cs-CZ" sz="1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polyangiitida</a:t>
            </a:r>
            <a:endParaRPr lang="cs-CZ" sz="1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5715000" y="3357563"/>
            <a:ext cx="1214438" cy="357187"/>
          </a:xfrm>
          <a:prstGeom prst="rect">
            <a:avLst/>
          </a:prstGeom>
          <a:solidFill>
            <a:srgbClr val="FFFF9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800" i="0" dirty="0" err="1">
                <a:solidFill>
                  <a:schemeClr val="tx1"/>
                </a:solidFill>
                <a:latin typeface="+mj-lt"/>
              </a:rPr>
              <a:t>Granulomatóza</a:t>
            </a:r>
            <a:r>
              <a:rPr lang="cs-CZ" sz="800" i="0" dirty="0">
                <a:solidFill>
                  <a:schemeClr val="tx1"/>
                </a:solidFill>
                <a:latin typeface="+mj-lt"/>
              </a:rPr>
              <a:t> s </a:t>
            </a:r>
            <a:r>
              <a:rPr lang="cs-CZ" sz="800" i="0" dirty="0" err="1">
                <a:solidFill>
                  <a:schemeClr val="tx1"/>
                </a:solidFill>
                <a:latin typeface="+mj-lt"/>
              </a:rPr>
              <a:t>polyangiitidou</a:t>
            </a:r>
            <a:r>
              <a:rPr lang="cs-CZ" sz="800" i="0" dirty="0">
                <a:solidFill>
                  <a:schemeClr val="tx1"/>
                </a:solidFill>
                <a:latin typeface="+mj-lt"/>
              </a:rPr>
              <a:t> (</a:t>
            </a:r>
            <a:r>
              <a:rPr lang="cs-CZ" sz="800" i="0" dirty="0" err="1">
                <a:solidFill>
                  <a:schemeClr val="tx1"/>
                </a:solidFill>
                <a:latin typeface="+mj-lt"/>
              </a:rPr>
              <a:t>Wegener</a:t>
            </a:r>
            <a:r>
              <a:rPr lang="cs-CZ" sz="800" i="0" dirty="0">
                <a:solidFill>
                  <a:schemeClr val="tx1"/>
                </a:solidFill>
                <a:latin typeface="+mj-lt"/>
              </a:rPr>
              <a:t>)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7143750" y="3357563"/>
            <a:ext cx="1143000" cy="357187"/>
          </a:xfrm>
          <a:prstGeom prst="rect">
            <a:avLst/>
          </a:prstGeom>
          <a:solidFill>
            <a:srgbClr val="FFFF9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Churg-Strauss. sy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52488" y="1600200"/>
            <a:ext cx="8291512" cy="4525963"/>
          </a:xfrm>
        </p:spPr>
        <p:txBody>
          <a:bodyPr/>
          <a:lstStyle/>
          <a:p>
            <a:pPr eaLnBrk="1" hangingPunct="1"/>
            <a:r>
              <a:rPr lang="cs-CZ" sz="1800" dirty="0" smtClean="0"/>
              <a:t>incidence v ČR: ????</a:t>
            </a:r>
          </a:p>
          <a:p>
            <a:pPr lvl="1" eaLnBrk="1" hangingPunct="1"/>
            <a:r>
              <a:rPr lang="cs-CZ" sz="1600" dirty="0" smtClean="0"/>
              <a:t> ≤20/1mil. obyvatel</a:t>
            </a:r>
          </a:p>
          <a:p>
            <a:pPr lvl="1" eaLnBrk="1" hangingPunct="1"/>
            <a:r>
              <a:rPr lang="cs-CZ" sz="1600" dirty="0" smtClean="0"/>
              <a:t> ale ve věku 65+ je to již 53/1mil. obyvatel</a:t>
            </a:r>
          </a:p>
          <a:p>
            <a:pPr eaLnBrk="1" hangingPunct="1"/>
            <a:endParaRPr lang="cs-CZ" sz="1800" dirty="0" smtClean="0"/>
          </a:p>
          <a:p>
            <a:pPr eaLnBrk="1" hangingPunct="1"/>
            <a:r>
              <a:rPr lang="cs-CZ" sz="1800" dirty="0" smtClean="0"/>
              <a:t>prognóza:</a:t>
            </a:r>
          </a:p>
          <a:p>
            <a:pPr lvl="1" eaLnBrk="1" hangingPunct="1"/>
            <a:r>
              <a:rPr lang="cs-CZ" sz="1400" dirty="0" smtClean="0"/>
              <a:t>  </a:t>
            </a:r>
            <a:r>
              <a:rPr lang="cs-CZ" dirty="0" smtClean="0"/>
              <a:t>neléčená ANCA</a:t>
            </a:r>
            <a:r>
              <a:rPr lang="cs-CZ" baseline="40000" dirty="0" smtClean="0"/>
              <a:t>+ </a:t>
            </a:r>
            <a:r>
              <a:rPr lang="cs-CZ" dirty="0" smtClean="0"/>
              <a:t>vaskulitida ≥80% fatální do 2 let</a:t>
            </a:r>
          </a:p>
          <a:p>
            <a:pPr lvl="1" eaLnBrk="1" hangingPunct="1"/>
            <a:r>
              <a:rPr lang="cs-CZ" dirty="0" smtClean="0"/>
              <a:t> léčená ANCA+ vaskulitida: ≥80% přežívá 5 let</a:t>
            </a:r>
          </a:p>
          <a:p>
            <a:pPr lvl="1" eaLnBrk="1" hangingPunct="1"/>
            <a:r>
              <a:rPr lang="cs-CZ" dirty="0" smtClean="0"/>
              <a:t> </a:t>
            </a:r>
            <a:r>
              <a:rPr lang="cs-CZ" dirty="0" smtClean="0">
                <a:solidFill>
                  <a:srgbClr val="FF0000"/>
                </a:solidFill>
              </a:rPr>
              <a:t>příčinou renálního selhávání u starších 70 let je ve 40% ANCA</a:t>
            </a:r>
            <a:r>
              <a:rPr lang="cs-CZ" baseline="40000" dirty="0" smtClean="0">
                <a:solidFill>
                  <a:srgbClr val="FF0000"/>
                </a:solidFill>
              </a:rPr>
              <a:t>+</a:t>
            </a:r>
            <a:r>
              <a:rPr lang="cs-CZ" dirty="0" smtClean="0">
                <a:solidFill>
                  <a:srgbClr val="FF0000"/>
                </a:solidFill>
              </a:rPr>
              <a:t>  vaskulitida</a:t>
            </a:r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552" y="274638"/>
            <a:ext cx="7690048" cy="1143000"/>
          </a:xfrm>
        </p:spPr>
        <p:txBody>
          <a:bodyPr/>
          <a:lstStyle/>
          <a:p>
            <a:pPr eaLnBrk="1" hangingPunct="1"/>
            <a:r>
              <a:rPr lang="cs-CZ" sz="2800" b="1" dirty="0" smtClean="0"/>
              <a:t>ANCA+ vaskulitidy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52488" y="1600200"/>
            <a:ext cx="8291512" cy="45259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cs-CZ" sz="1800" b="1" dirty="0" smtClean="0">
              <a:solidFill>
                <a:srgbClr val="FF0000"/>
              </a:solidFill>
            </a:endParaRPr>
          </a:p>
          <a:p>
            <a:pPr marL="914400" lvl="1" indent="-457200" eaLnBrk="1" hangingPunct="1">
              <a:buFont typeface="Arial" charset="0"/>
              <a:buNone/>
            </a:pPr>
            <a:endParaRPr lang="cs-CZ" sz="2000" dirty="0" smtClean="0">
              <a:latin typeface="Times New Roman" pitchFamily="18" charset="0"/>
            </a:endParaRPr>
          </a:p>
          <a:p>
            <a:pPr marL="914400" lvl="1" indent="-457200" eaLnBrk="1" hangingPunct="1">
              <a:buFont typeface="Arial" charset="0"/>
              <a:buNone/>
            </a:pPr>
            <a:endParaRPr lang="cs-CZ" sz="2000" dirty="0" smtClean="0">
              <a:latin typeface="Times New Roman" pitchFamily="18" charset="0"/>
            </a:endParaRPr>
          </a:p>
          <a:p>
            <a:pPr eaLnBrk="1" hangingPunct="1"/>
            <a:r>
              <a:rPr lang="cs-CZ" sz="1800" dirty="0" smtClean="0"/>
              <a:t>klinicky jako </a:t>
            </a:r>
            <a:r>
              <a:rPr lang="cs-CZ" sz="1800" dirty="0" err="1" smtClean="0"/>
              <a:t>perzistující</a:t>
            </a:r>
            <a:r>
              <a:rPr lang="cs-CZ" sz="1800" dirty="0" smtClean="0"/>
              <a:t> pneumonitida na </a:t>
            </a:r>
            <a:r>
              <a:rPr lang="cs-CZ" sz="1800" b="1" dirty="0" smtClean="0"/>
              <a:t>RTG </a:t>
            </a:r>
            <a:r>
              <a:rPr lang="cs-CZ" sz="1800" dirty="0" smtClean="0"/>
              <a:t>s </a:t>
            </a:r>
            <a:r>
              <a:rPr lang="cs-CZ" sz="1800" dirty="0" err="1" smtClean="0"/>
              <a:t>bilat</a:t>
            </a:r>
            <a:r>
              <a:rPr lang="cs-CZ" sz="1800" dirty="0" smtClean="0"/>
              <a:t>. </a:t>
            </a:r>
            <a:r>
              <a:rPr lang="cs-CZ" sz="1800" dirty="0" err="1" smtClean="0"/>
              <a:t>nodulárními</a:t>
            </a:r>
            <a:r>
              <a:rPr lang="cs-CZ" sz="1800" dirty="0" smtClean="0"/>
              <a:t> infiltráty, chronická sinusitida se slizničními ulceracemi </a:t>
            </a:r>
            <a:r>
              <a:rPr lang="cs-CZ" sz="1800" dirty="0" err="1" smtClean="0"/>
              <a:t>nazofaryngu</a:t>
            </a:r>
            <a:r>
              <a:rPr lang="cs-CZ" sz="1800" dirty="0" smtClean="0"/>
              <a:t> (někdy až destruující </a:t>
            </a:r>
            <a:r>
              <a:rPr lang="cs-CZ" sz="1800" dirty="0" err="1" smtClean="0"/>
              <a:t>středočárové</a:t>
            </a:r>
            <a:r>
              <a:rPr lang="cs-CZ" sz="1800" dirty="0" smtClean="0"/>
              <a:t> struktury), ARI/CHRI </a:t>
            </a:r>
            <a:r>
              <a:rPr lang="cs-CZ" sz="1400" dirty="0" smtClean="0"/>
              <a:t>(fokální nekrotizující, srpkovitá GLN)</a:t>
            </a:r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274638"/>
            <a:ext cx="7834064" cy="1143000"/>
          </a:xfrm>
        </p:spPr>
        <p:txBody>
          <a:bodyPr/>
          <a:lstStyle/>
          <a:p>
            <a:pPr eaLnBrk="1" hangingPunct="1"/>
            <a:r>
              <a:rPr lang="cs-CZ" sz="2800" b="1" dirty="0" err="1" smtClean="0"/>
              <a:t>Granulomatóza</a:t>
            </a:r>
            <a:r>
              <a:rPr lang="cs-CZ" sz="2800" b="1" dirty="0" smtClean="0"/>
              <a:t> s </a:t>
            </a:r>
            <a:r>
              <a:rPr lang="cs-CZ" sz="2800" b="1" dirty="0" err="1" smtClean="0"/>
              <a:t>polyangiitidou</a:t>
            </a:r>
            <a:r>
              <a:rPr lang="cs-CZ" sz="2800" b="1" dirty="0" smtClean="0"/>
              <a:t> </a:t>
            </a:r>
            <a:br>
              <a:rPr lang="cs-CZ" sz="2800" b="1" dirty="0" smtClean="0"/>
            </a:br>
            <a:r>
              <a:rPr lang="cs-CZ" sz="2800" b="1" dirty="0" smtClean="0"/>
              <a:t>(</a:t>
            </a:r>
            <a:r>
              <a:rPr lang="cs-CZ" sz="2800" b="1" dirty="0" err="1" smtClean="0"/>
              <a:t>Wegenerova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granulomatóza</a:t>
            </a:r>
            <a:r>
              <a:rPr lang="cs-CZ" sz="2800" b="1" dirty="0" smtClean="0"/>
              <a:t>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 descr="D:\SCContent\9781416031215\graphics\fullsize\S9781416031215-011-f026.jpg"/>
          <p:cNvPicPr>
            <a:picLocks noChangeAspect="1" noChangeArrowheads="1"/>
          </p:cNvPicPr>
          <p:nvPr/>
        </p:nvPicPr>
        <p:blipFill>
          <a:blip r:embed="rId3" cstate="print"/>
          <a:srcRect l="60457" b="9503"/>
          <a:stretch>
            <a:fillRect/>
          </a:stretch>
        </p:blipFill>
        <p:spPr bwMode="auto">
          <a:xfrm>
            <a:off x="0" y="0"/>
            <a:ext cx="5995988" cy="5643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1" descr="D:\SCContent\9781416031215\graphics\fullsize\S9781416031215-011-f026.jpg"/>
          <p:cNvPicPr>
            <a:picLocks noChangeAspect="1" noChangeArrowheads="1"/>
          </p:cNvPicPr>
          <p:nvPr/>
        </p:nvPicPr>
        <p:blipFill>
          <a:blip r:embed="rId3" cstate="print"/>
          <a:srcRect l="25410" r="41612" b="15295"/>
          <a:stretch>
            <a:fillRect/>
          </a:stretch>
        </p:blipFill>
        <p:spPr bwMode="auto">
          <a:xfrm>
            <a:off x="3214688" y="0"/>
            <a:ext cx="5929312" cy="6262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ovéPole 6"/>
          <p:cNvSpPr txBox="1">
            <a:spLocks noChangeArrowheads="1"/>
          </p:cNvSpPr>
          <p:nvPr/>
        </p:nvSpPr>
        <p:spPr bwMode="auto">
          <a:xfrm>
            <a:off x="3214688" y="5661025"/>
            <a:ext cx="5929312" cy="584200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sz="1600" b="0" i="0" dirty="0" smtClean="0">
                <a:latin typeface="+mj-lt"/>
              </a:rPr>
              <a:t>Vaskulitida malé cévy s doprovodnou </a:t>
            </a:r>
            <a:r>
              <a:rPr lang="cs-CZ" sz="1600" b="0" i="0" dirty="0" err="1" smtClean="0">
                <a:latin typeface="+mj-lt"/>
              </a:rPr>
              <a:t>obrovskobuněčnou</a:t>
            </a:r>
            <a:r>
              <a:rPr lang="cs-CZ" sz="1600" b="0" i="0" dirty="0" smtClean="0">
                <a:latin typeface="+mj-lt"/>
              </a:rPr>
              <a:t> </a:t>
            </a:r>
            <a:r>
              <a:rPr lang="cs-CZ" sz="1600" b="0" i="0" dirty="0" err="1" smtClean="0">
                <a:latin typeface="+mj-lt"/>
              </a:rPr>
              <a:t>granulomatózní</a:t>
            </a:r>
            <a:r>
              <a:rPr lang="cs-CZ" sz="1600" b="0" i="0" dirty="0" smtClean="0">
                <a:latin typeface="+mj-lt"/>
              </a:rPr>
              <a:t> reakcí (šipky)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smtClean="0"/>
              <a:t>Systémová hypertenze</a:t>
            </a:r>
          </a:p>
        </p:txBody>
      </p:sp>
      <p:sp>
        <p:nvSpPr>
          <p:cNvPr id="1536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smtClean="0"/>
              <a:t>morfologicky léze endotelu + cévní stěny</a:t>
            </a:r>
          </a:p>
          <a:p>
            <a:r>
              <a:rPr lang="cs-CZ" sz="1800" smtClean="0"/>
              <a:t>akcelerace AS</a:t>
            </a:r>
          </a:p>
          <a:p>
            <a:r>
              <a:rPr lang="cs-CZ" sz="1800" smtClean="0"/>
              <a:t>arterioly</a:t>
            </a:r>
          </a:p>
          <a:p>
            <a:pPr lvl="1"/>
            <a:r>
              <a:rPr lang="cs-CZ" sz="1400" smtClean="0"/>
              <a:t>plazmatické insudáty  ve stěně – hyalinní arterioloskleróza s homogenním vzhledem</a:t>
            </a:r>
          </a:p>
          <a:p>
            <a:pPr lvl="1"/>
            <a:r>
              <a:rPr lang="cs-CZ" sz="1400" smtClean="0"/>
              <a:t>postupně cirkulární hyperplastická arterioloskleróza, </a:t>
            </a:r>
          </a:p>
          <a:p>
            <a:pPr lvl="1"/>
            <a:r>
              <a:rPr lang="cs-CZ" sz="1400" smtClean="0"/>
              <a:t>fibrinoidní nekróza + trombóza u maligní hypertenze</a:t>
            </a:r>
          </a:p>
          <a:p>
            <a:endParaRPr lang="cs-CZ" sz="1800" smtClean="0"/>
          </a:p>
          <a:p>
            <a:r>
              <a:rPr lang="cs-CZ" sz="1800" smtClean="0"/>
              <a:t>arterie</a:t>
            </a:r>
          </a:p>
          <a:p>
            <a:pPr lvl="1"/>
            <a:r>
              <a:rPr lang="cs-CZ" sz="1400" smtClean="0"/>
              <a:t>poškození endotelu s dysfunkcí (↓ NO vazodilatace + ↑sekrece vasokonstriktorů vč. prostaglandinů)</a:t>
            </a:r>
          </a:p>
          <a:p>
            <a:pPr lvl="1"/>
            <a:r>
              <a:rPr lang="cs-CZ" sz="1400" smtClean="0"/>
              <a:t>intimální hyperplázie, fibroelastóza, hyperplazie hladké svaloviny, zúžené lumen</a:t>
            </a:r>
          </a:p>
          <a:p>
            <a:endParaRPr lang="cs-CZ" sz="1800" smtClean="0"/>
          </a:p>
          <a:p>
            <a:r>
              <a:rPr lang="cs-CZ" sz="1800" smtClean="0"/>
              <a:t>kapiláry</a:t>
            </a:r>
          </a:p>
          <a:p>
            <a:pPr lvl="1"/>
            <a:r>
              <a:rPr lang="cs-CZ" sz="1400" smtClean="0"/>
              <a:t>možná ruptura, trombóza</a:t>
            </a:r>
          </a:p>
          <a:p>
            <a:endParaRPr lang="cs-CZ" sz="1800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52488" y="1600200"/>
            <a:ext cx="8291512" cy="4525963"/>
          </a:xfrm>
        </p:spPr>
        <p:txBody>
          <a:bodyPr/>
          <a:lstStyle/>
          <a:p>
            <a:pPr eaLnBrk="1" hangingPunct="1"/>
            <a:r>
              <a:rPr lang="cs-CZ" sz="1800" b="1" dirty="0" smtClean="0">
                <a:solidFill>
                  <a:schemeClr val="bg1"/>
                </a:solidFill>
              </a:rPr>
              <a:t>ANCA</a:t>
            </a:r>
            <a:r>
              <a:rPr lang="cs-CZ" sz="1800" dirty="0" smtClean="0">
                <a:solidFill>
                  <a:schemeClr val="bg1"/>
                </a:solidFill>
              </a:rPr>
              <a:t> prokazujeme v cca </a:t>
            </a:r>
            <a:r>
              <a:rPr lang="cs-CZ" sz="1800" b="1" dirty="0" smtClean="0">
                <a:solidFill>
                  <a:schemeClr val="bg1"/>
                </a:solidFill>
              </a:rPr>
              <a:t>70%</a:t>
            </a:r>
            <a:r>
              <a:rPr lang="cs-CZ" sz="1800" dirty="0" smtClean="0">
                <a:solidFill>
                  <a:schemeClr val="bg1"/>
                </a:solidFill>
              </a:rPr>
              <a:t> </a:t>
            </a:r>
            <a:r>
              <a:rPr lang="cs-CZ" sz="1200" dirty="0" smtClean="0">
                <a:solidFill>
                  <a:schemeClr val="bg1"/>
                </a:solidFill>
              </a:rPr>
              <a:t>(zbývající příklady vyvolané </a:t>
            </a:r>
            <a:r>
              <a:rPr lang="cs-CZ" sz="1200" dirty="0" err="1" smtClean="0">
                <a:solidFill>
                  <a:schemeClr val="bg1"/>
                </a:solidFill>
              </a:rPr>
              <a:t>imunokomplexy</a:t>
            </a:r>
            <a:r>
              <a:rPr lang="cs-CZ" sz="1200" dirty="0" smtClean="0">
                <a:solidFill>
                  <a:schemeClr val="bg1"/>
                </a:solidFill>
              </a:rPr>
              <a:t> či protilátkami)</a:t>
            </a:r>
          </a:p>
          <a:p>
            <a:pPr eaLnBrk="1" hangingPunct="1">
              <a:buFont typeface="Arial" charset="0"/>
              <a:buNone/>
            </a:pPr>
            <a:endParaRPr lang="cs-CZ" sz="1800" dirty="0" smtClean="0"/>
          </a:p>
          <a:p>
            <a:pPr eaLnBrk="1" hangingPunct="1"/>
            <a:r>
              <a:rPr lang="cs-CZ" sz="1800" dirty="0" smtClean="0"/>
              <a:t>= </a:t>
            </a:r>
            <a:r>
              <a:rPr lang="cs-CZ" sz="1800" b="1" dirty="0" smtClean="0"/>
              <a:t>nekrotizující vaskulitida</a:t>
            </a:r>
            <a:r>
              <a:rPr lang="cs-CZ" sz="1800" dirty="0" smtClean="0"/>
              <a:t> postihující kapiláry, arterioly a </a:t>
            </a:r>
            <a:r>
              <a:rPr lang="cs-CZ" sz="1800" dirty="0" err="1" smtClean="0"/>
              <a:t>venuly</a:t>
            </a:r>
            <a:r>
              <a:rPr lang="cs-CZ" sz="1800" dirty="0" smtClean="0"/>
              <a:t> (synonyma: </a:t>
            </a:r>
            <a:r>
              <a:rPr lang="cs-CZ" sz="1800" dirty="0" err="1" smtClean="0"/>
              <a:t>leukocytoklastická</a:t>
            </a:r>
            <a:r>
              <a:rPr lang="cs-CZ" sz="1800" dirty="0" smtClean="0"/>
              <a:t> v., hypersenzitivní v., alergická v.); popisná kategorie, ne diagnóza</a:t>
            </a:r>
          </a:p>
          <a:p>
            <a:pPr eaLnBrk="1" hangingPunct="1"/>
            <a:endParaRPr lang="cs-CZ" sz="1800" dirty="0" smtClean="0"/>
          </a:p>
          <a:p>
            <a:pPr eaLnBrk="1" hangingPunct="1"/>
            <a:r>
              <a:rPr lang="cs-CZ" sz="1800" dirty="0" smtClean="0"/>
              <a:t>postižené orgány: </a:t>
            </a:r>
            <a:r>
              <a:rPr lang="cs-CZ" sz="1800" b="1" dirty="0" smtClean="0"/>
              <a:t>KŮŽE</a:t>
            </a:r>
            <a:r>
              <a:rPr lang="cs-CZ" sz="1800" dirty="0" smtClean="0"/>
              <a:t>, ledviny, plíce, GIT, mozek…</a:t>
            </a:r>
          </a:p>
          <a:p>
            <a:pPr eaLnBrk="1" hangingPunct="1"/>
            <a:endParaRPr lang="cs-CZ" sz="1800" dirty="0" smtClean="0"/>
          </a:p>
          <a:p>
            <a:pPr eaLnBrk="1" hangingPunct="1"/>
            <a:r>
              <a:rPr lang="cs-CZ" sz="1800" dirty="0" err="1" smtClean="0"/>
              <a:t>etiopatogeneze</a:t>
            </a:r>
            <a:r>
              <a:rPr lang="cs-CZ" sz="1800" dirty="0" smtClean="0"/>
              <a:t> velmi různorodá </a:t>
            </a:r>
            <a:r>
              <a:rPr lang="cs-CZ" sz="1600" dirty="0" smtClean="0"/>
              <a:t>(spolu se systémovými chorobami pojiva; jako systémová hypersenzitivní/alergická odpověď na exogenní antigeny/hapteny – bakterie, viry, léky) </a:t>
            </a:r>
          </a:p>
          <a:p>
            <a:pPr eaLnBrk="1" hangingPunct="1">
              <a:buFont typeface="Arial" charset="0"/>
              <a:buNone/>
            </a:pPr>
            <a:endParaRPr lang="cs-CZ" sz="1800" dirty="0" smtClean="0"/>
          </a:p>
          <a:p>
            <a:pPr eaLnBrk="1" hangingPunct="1"/>
            <a:r>
              <a:rPr lang="cs-CZ" sz="1800" dirty="0" err="1" smtClean="0"/>
              <a:t>mikro</a:t>
            </a:r>
            <a:r>
              <a:rPr lang="cs-CZ" sz="1800" dirty="0" smtClean="0"/>
              <a:t>:	</a:t>
            </a:r>
          </a:p>
          <a:p>
            <a:pPr lvl="1" eaLnBrk="1" hangingPunct="1"/>
            <a:r>
              <a:rPr lang="cs-CZ" dirty="0" smtClean="0"/>
              <a:t>nekróza stěny cév prostoupená </a:t>
            </a:r>
            <a:r>
              <a:rPr lang="cs-CZ" dirty="0" err="1" smtClean="0"/>
              <a:t>neutrofily</a:t>
            </a:r>
            <a:r>
              <a:rPr lang="cs-CZ" dirty="0" smtClean="0"/>
              <a:t> a chromatinovým popraškem z neutrofilních jader (tzv. </a:t>
            </a:r>
            <a:r>
              <a:rPr lang="cs-CZ" dirty="0" err="1" smtClean="0"/>
              <a:t>leukocytoklázie</a:t>
            </a:r>
            <a:r>
              <a:rPr lang="cs-CZ" dirty="0" smtClean="0"/>
              <a:t>)</a:t>
            </a:r>
          </a:p>
          <a:p>
            <a:pPr lvl="1" eaLnBrk="1" hangingPunct="1"/>
            <a:r>
              <a:rPr lang="cs-CZ" u="sng" dirty="0" smtClean="0"/>
              <a:t>všechny léze jsou ve stejném stádiu vývoje </a:t>
            </a:r>
            <a:r>
              <a:rPr lang="cs-CZ" dirty="0" smtClean="0"/>
              <a:t>(X  </a:t>
            </a:r>
            <a:r>
              <a:rPr lang="cs-CZ" dirty="0" err="1" smtClean="0"/>
              <a:t>polyarteritis</a:t>
            </a:r>
            <a:r>
              <a:rPr lang="cs-CZ" dirty="0" smtClean="0"/>
              <a:t> </a:t>
            </a:r>
            <a:r>
              <a:rPr lang="cs-CZ" dirty="0" err="1" smtClean="0"/>
              <a:t>nodosa</a:t>
            </a:r>
            <a:r>
              <a:rPr lang="cs-CZ" dirty="0" smtClean="0"/>
              <a:t>)</a:t>
            </a:r>
          </a:p>
        </p:txBody>
      </p:sp>
      <p:sp>
        <p:nvSpPr>
          <p:cNvPr id="4915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1560" y="274638"/>
            <a:ext cx="7618040" cy="1143000"/>
          </a:xfrm>
        </p:spPr>
        <p:txBody>
          <a:bodyPr/>
          <a:lstStyle/>
          <a:p>
            <a:pPr eaLnBrk="1" hangingPunct="1"/>
            <a:r>
              <a:rPr lang="cs-CZ" sz="2800" b="1" dirty="0" smtClean="0"/>
              <a:t>Mikroskopická </a:t>
            </a:r>
            <a:r>
              <a:rPr lang="cs-CZ" sz="2800" b="1" dirty="0" err="1" smtClean="0"/>
              <a:t>polyangiitida</a:t>
            </a:r>
            <a:endParaRPr lang="cs-CZ" sz="2800" b="1" dirty="0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S01871-011-f026b"/>
          <p:cNvPicPr>
            <a:picLocks noChangeAspect="1" noChangeArrowheads="1"/>
          </p:cNvPicPr>
          <p:nvPr/>
        </p:nvPicPr>
        <p:blipFill>
          <a:blip r:embed="rId3" cstate="print"/>
          <a:srcRect r="-150" b="15642"/>
          <a:stretch>
            <a:fillRect/>
          </a:stretch>
        </p:blipFill>
        <p:spPr bwMode="auto">
          <a:xfrm>
            <a:off x="1655763" y="1633538"/>
            <a:ext cx="5832475" cy="358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1655763" y="5229225"/>
            <a:ext cx="5832475" cy="584200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Ve stěně malé cévy a kolem ní jsou fragmenty jader neutrofilních granulocytů. </a:t>
            </a:r>
          </a:p>
        </p:txBody>
      </p:sp>
      <p:sp>
        <p:nvSpPr>
          <p:cNvPr id="50180" name="Nadpis 12"/>
          <p:cNvSpPr>
            <a:spLocks noGrp="1"/>
          </p:cNvSpPr>
          <p:nvPr>
            <p:ph type="title" idx="4294967295"/>
          </p:nvPr>
        </p:nvSpPr>
        <p:spPr>
          <a:xfrm>
            <a:off x="539552" y="274638"/>
            <a:ext cx="7690048" cy="1143000"/>
          </a:xfrm>
        </p:spPr>
        <p:txBody>
          <a:bodyPr/>
          <a:lstStyle/>
          <a:p>
            <a:pPr eaLnBrk="1" hangingPunct="1"/>
            <a:r>
              <a:rPr lang="cs-CZ" sz="2800" b="1" dirty="0" err="1" smtClean="0"/>
              <a:t>Leukocytoklastická</a:t>
            </a:r>
            <a:r>
              <a:rPr lang="cs-CZ" sz="2800" b="1" dirty="0" smtClean="0"/>
              <a:t> vaskulitida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01194+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 b="5331"/>
          <a:stretch>
            <a:fillRect/>
          </a:stretch>
        </p:blipFill>
        <p:spPr>
          <a:xfrm>
            <a:off x="0" y="1463675"/>
            <a:ext cx="7529513" cy="5180013"/>
          </a:xfrm>
          <a:noFill/>
        </p:spPr>
      </p:pic>
      <p:sp>
        <p:nvSpPr>
          <p:cNvPr id="78852" name="Rectangle 6"/>
          <p:cNvSpPr>
            <a:spLocks noChangeArrowheads="1"/>
          </p:cNvSpPr>
          <p:nvPr/>
        </p:nvSpPr>
        <p:spPr bwMode="auto">
          <a:xfrm>
            <a:off x="4572000" y="5373688"/>
            <a:ext cx="3554413" cy="1076325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anchor="ctr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lumen cévy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trombotizováno</a:t>
            </a:r>
            <a:r>
              <a:rPr lang="cs-CZ" sz="1600" b="0" i="0" dirty="0">
                <a:solidFill>
                  <a:schemeClr val="tx1"/>
                </a:solidFill>
                <a:latin typeface="+mj-lt"/>
              </a:rPr>
              <a:t> </a:t>
            </a:r>
          </a:p>
          <a:p>
            <a:pPr algn="l">
              <a:spcBef>
                <a:spcPct val="50000"/>
              </a:spcBef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depozita fibrinu</a:t>
            </a:r>
          </a:p>
          <a:p>
            <a:pPr algn="l">
              <a:spcBef>
                <a:spcPct val="50000"/>
              </a:spcBef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3 smíšený zánětlivý infiltrát</a:t>
            </a:r>
          </a:p>
        </p:txBody>
      </p:sp>
      <p:sp>
        <p:nvSpPr>
          <p:cNvPr id="78853" name="Rectangle 8"/>
          <p:cNvSpPr>
            <a:spLocks noChangeArrowheads="1"/>
          </p:cNvSpPr>
          <p:nvPr/>
        </p:nvSpPr>
        <p:spPr bwMode="auto">
          <a:xfrm>
            <a:off x="5487988" y="3789363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78857" name="Rectangle 16"/>
          <p:cNvSpPr>
            <a:spLocks noChangeArrowheads="1"/>
          </p:cNvSpPr>
          <p:nvPr/>
        </p:nvSpPr>
        <p:spPr bwMode="auto">
          <a:xfrm>
            <a:off x="5076825" y="2924175"/>
            <a:ext cx="354013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  <a:p>
            <a:pPr>
              <a:defRPr/>
            </a:pPr>
            <a:endParaRPr lang="cs-CZ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3" name="Nadpis 12"/>
          <p:cNvSpPr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/>
          <a:p>
            <a:pPr algn="l" eaLnBrk="1" hangingPunct="1">
              <a:defRPr/>
            </a:pPr>
            <a:r>
              <a:rPr lang="cs-CZ" sz="2800" i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</a:t>
            </a:r>
            <a:r>
              <a:rPr lang="cs-CZ" sz="2800" i="0" dirty="0" err="1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olyarteritis</a:t>
            </a:r>
            <a:r>
              <a:rPr lang="cs-CZ" sz="2800" i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2800" i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nodosa</a:t>
            </a:r>
            <a:endParaRPr lang="cs-CZ" sz="2800" i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8862" name="Rectangle 8"/>
          <p:cNvSpPr>
            <a:spLocks noChangeArrowheads="1"/>
          </p:cNvSpPr>
          <p:nvPr/>
        </p:nvSpPr>
        <p:spPr bwMode="auto">
          <a:xfrm>
            <a:off x="2455863" y="3429000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78863" name="Rectangle 8"/>
          <p:cNvSpPr>
            <a:spLocks noChangeArrowheads="1"/>
          </p:cNvSpPr>
          <p:nvPr/>
        </p:nvSpPr>
        <p:spPr bwMode="auto">
          <a:xfrm>
            <a:off x="2768600" y="2700338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78864" name="Rectangle 8"/>
          <p:cNvSpPr>
            <a:spLocks noChangeArrowheads="1"/>
          </p:cNvSpPr>
          <p:nvPr/>
        </p:nvSpPr>
        <p:spPr bwMode="auto">
          <a:xfrm>
            <a:off x="1835150" y="4797425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78865" name="Rectangle 8"/>
          <p:cNvSpPr>
            <a:spLocks noChangeArrowheads="1"/>
          </p:cNvSpPr>
          <p:nvPr/>
        </p:nvSpPr>
        <p:spPr bwMode="auto">
          <a:xfrm>
            <a:off x="3348038" y="1557338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78866" name="Rectangle 8"/>
          <p:cNvSpPr>
            <a:spLocks noChangeArrowheads="1"/>
          </p:cNvSpPr>
          <p:nvPr/>
        </p:nvSpPr>
        <p:spPr bwMode="auto">
          <a:xfrm>
            <a:off x="6743700" y="2346325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01527+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 t="3516" b="6729"/>
          <a:stretch>
            <a:fillRect/>
          </a:stretch>
        </p:blipFill>
        <p:spPr>
          <a:xfrm>
            <a:off x="0" y="1363663"/>
            <a:ext cx="7902575" cy="5186362"/>
          </a:xfrm>
          <a:noFill/>
        </p:spPr>
      </p:pic>
      <p:sp>
        <p:nvSpPr>
          <p:cNvPr id="80900" name="Rectangle 6"/>
          <p:cNvSpPr>
            <a:spLocks noChangeArrowheads="1"/>
          </p:cNvSpPr>
          <p:nvPr/>
        </p:nvSpPr>
        <p:spPr bwMode="auto">
          <a:xfrm>
            <a:off x="611188" y="5229225"/>
            <a:ext cx="3482975" cy="1076325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anchor="ctr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lumen cévy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trombotizováno</a:t>
            </a:r>
            <a:r>
              <a:rPr lang="cs-CZ" sz="1600" b="0" i="0" dirty="0">
                <a:solidFill>
                  <a:schemeClr val="tx1"/>
                </a:solidFill>
                <a:latin typeface="+mj-lt"/>
              </a:rPr>
              <a:t> </a:t>
            </a:r>
          </a:p>
          <a:p>
            <a:pPr algn="l">
              <a:spcBef>
                <a:spcPct val="50000"/>
              </a:spcBef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depozita fibrinu</a:t>
            </a:r>
          </a:p>
          <a:p>
            <a:pPr algn="l">
              <a:spcBef>
                <a:spcPct val="50000"/>
              </a:spcBef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3 smíšený zánětlivý infiltrát</a:t>
            </a:r>
          </a:p>
        </p:txBody>
      </p:sp>
      <p:sp>
        <p:nvSpPr>
          <p:cNvPr id="13" name="Nadpis 12"/>
          <p:cNvSpPr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/>
          <a:p>
            <a:pPr algn="l" eaLnBrk="1" hangingPunct="1">
              <a:defRPr/>
            </a:pPr>
            <a:r>
              <a:rPr lang="cs-CZ" sz="2800" i="0" dirty="0" err="1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Polyarteritis</a:t>
            </a:r>
            <a:r>
              <a:rPr lang="cs-CZ" sz="2800" i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2800" i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nodosa</a:t>
            </a:r>
            <a:endParaRPr lang="cs-CZ" sz="2800" i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0906" name="Rectangle 8"/>
          <p:cNvSpPr>
            <a:spLocks noChangeArrowheads="1"/>
          </p:cNvSpPr>
          <p:nvPr/>
        </p:nvSpPr>
        <p:spPr bwMode="auto">
          <a:xfrm>
            <a:off x="3059113" y="4005263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80907" name="Rectangle 8"/>
          <p:cNvSpPr>
            <a:spLocks noChangeArrowheads="1"/>
          </p:cNvSpPr>
          <p:nvPr/>
        </p:nvSpPr>
        <p:spPr bwMode="auto">
          <a:xfrm>
            <a:off x="4572000" y="2259013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80908" name="Rectangle 8"/>
          <p:cNvSpPr>
            <a:spLocks noChangeArrowheads="1"/>
          </p:cNvSpPr>
          <p:nvPr/>
        </p:nvSpPr>
        <p:spPr bwMode="auto">
          <a:xfrm>
            <a:off x="4140200" y="4149725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80909" name="Rectangle 8"/>
          <p:cNvSpPr>
            <a:spLocks noChangeArrowheads="1"/>
          </p:cNvSpPr>
          <p:nvPr/>
        </p:nvSpPr>
        <p:spPr bwMode="auto">
          <a:xfrm>
            <a:off x="5746750" y="5151438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t="3157" b="2666"/>
          <a:stretch>
            <a:fillRect/>
          </a:stretch>
        </p:blipFill>
        <p:spPr>
          <a:xfrm>
            <a:off x="468313" y="1484313"/>
            <a:ext cx="3887787" cy="4262437"/>
          </a:xfrm>
        </p:spPr>
      </p:pic>
      <p:pic>
        <p:nvPicPr>
          <p:cNvPr id="53251" name="Picture 5" descr="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572000" y="1471613"/>
            <a:ext cx="4032250" cy="4044950"/>
          </a:xfrm>
        </p:spPr>
      </p:pic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395288" y="5732463"/>
            <a:ext cx="3960812" cy="523875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cs-CZ" sz="1400" b="0" i="0" dirty="0">
                <a:solidFill>
                  <a:schemeClr val="tx1"/>
                </a:solidFill>
                <a:latin typeface="+mj-lt"/>
              </a:rPr>
              <a:t>Srdce dítěte zemřelého na </a:t>
            </a:r>
            <a:r>
              <a:rPr lang="cs-CZ" sz="1400" b="0" i="0" dirty="0" err="1">
                <a:solidFill>
                  <a:schemeClr val="tx1"/>
                </a:solidFill>
                <a:latin typeface="+mj-lt"/>
              </a:rPr>
              <a:t>Kawasakiho</a:t>
            </a:r>
            <a:r>
              <a:rPr lang="cs-CZ" sz="1400" b="0" i="0" dirty="0">
                <a:solidFill>
                  <a:schemeClr val="tx1"/>
                </a:solidFill>
                <a:latin typeface="+mj-lt"/>
              </a:rPr>
              <a:t> nemoc s velkými koronárními </a:t>
            </a:r>
            <a:r>
              <a:rPr lang="cs-CZ" sz="1400" b="0" i="0" dirty="0" err="1">
                <a:solidFill>
                  <a:schemeClr val="tx1"/>
                </a:solidFill>
                <a:latin typeface="+mj-lt"/>
              </a:rPr>
              <a:t>neurysmaty</a:t>
            </a:r>
            <a:r>
              <a:rPr lang="cs-CZ" sz="1400" b="0" i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81927" name="Text Box 7"/>
          <p:cNvSpPr txBox="1">
            <a:spLocks noChangeArrowheads="1"/>
          </p:cNvSpPr>
          <p:nvPr/>
        </p:nvSpPr>
        <p:spPr bwMode="auto">
          <a:xfrm>
            <a:off x="4572000" y="5516563"/>
            <a:ext cx="4032250" cy="739775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cs-CZ" sz="1400" b="0" i="0" dirty="0">
                <a:solidFill>
                  <a:schemeClr val="tx1"/>
                </a:solidFill>
                <a:latin typeface="+mj-lt"/>
              </a:rPr>
              <a:t>Koronární tepna s dvěma velkými defekty lamina </a:t>
            </a:r>
            <a:r>
              <a:rPr lang="cs-CZ" sz="1400" b="0" i="0" dirty="0" err="1">
                <a:solidFill>
                  <a:schemeClr val="tx1"/>
                </a:solidFill>
                <a:latin typeface="+mj-lt"/>
              </a:rPr>
              <a:t>elastica</a:t>
            </a:r>
            <a:r>
              <a:rPr lang="cs-CZ" sz="1400" b="0" i="0" dirty="0">
                <a:solidFill>
                  <a:schemeClr val="tx1"/>
                </a:solidFill>
                <a:latin typeface="+mj-lt"/>
              </a:rPr>
              <a:t> interna (šipky) a s dvěma aneurysmaty vyplněnými trombem </a:t>
            </a:r>
          </a:p>
        </p:txBody>
      </p:sp>
      <p:sp>
        <p:nvSpPr>
          <p:cNvPr id="13" name="Nadpis 12"/>
          <p:cNvSpPr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/>
          <a:p>
            <a:pPr algn="l" eaLnBrk="1" hangingPunct="1">
              <a:defRPr/>
            </a:pPr>
            <a:r>
              <a:rPr lang="cs-CZ" sz="2800" i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Kawasakiho</a:t>
            </a:r>
            <a:r>
              <a:rPr lang="cs-CZ" sz="2800" i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nemoc</a:t>
            </a:r>
          </a:p>
        </p:txBody>
      </p:sp>
      <p:sp>
        <p:nvSpPr>
          <p:cNvPr id="81930" name="AutoShape 10"/>
          <p:cNvSpPr>
            <a:spLocks noChangeArrowheads="1"/>
          </p:cNvSpPr>
          <p:nvPr/>
        </p:nvSpPr>
        <p:spPr bwMode="auto">
          <a:xfrm rot="1824665">
            <a:off x="7337425" y="3395663"/>
            <a:ext cx="266700" cy="84137"/>
          </a:xfrm>
          <a:prstGeom prst="rightArrow">
            <a:avLst>
              <a:gd name="adj1" fmla="val 50000"/>
              <a:gd name="adj2" fmla="val 79246"/>
            </a:avLst>
          </a:prstGeom>
          <a:solidFill>
            <a:schemeClr val="accent1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931" name="AutoShape 11"/>
          <p:cNvSpPr>
            <a:spLocks noChangeArrowheads="1"/>
          </p:cNvSpPr>
          <p:nvPr/>
        </p:nvSpPr>
        <p:spPr bwMode="auto">
          <a:xfrm rot="12382381">
            <a:off x="5892800" y="3560763"/>
            <a:ext cx="266700" cy="84137"/>
          </a:xfrm>
          <a:prstGeom prst="rightArrow">
            <a:avLst>
              <a:gd name="adj1" fmla="val 50000"/>
              <a:gd name="adj2" fmla="val 79246"/>
            </a:avLst>
          </a:prstGeom>
          <a:solidFill>
            <a:schemeClr val="accent1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 rot="10800000" wrap="none"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3257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8538" y="6308725"/>
            <a:ext cx="4124325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 descr="S01871-011-f026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b="11510"/>
          <a:stretch>
            <a:fillRect/>
          </a:stretch>
        </p:blipFill>
        <p:spPr>
          <a:xfrm>
            <a:off x="179388" y="1700213"/>
            <a:ext cx="4392612" cy="3457575"/>
          </a:xfrm>
          <a:noFill/>
        </p:spPr>
      </p:pic>
      <p:pic>
        <p:nvPicPr>
          <p:cNvPr id="54275" name="Picture 4" descr="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572000" y="1700213"/>
            <a:ext cx="4392613" cy="3446462"/>
          </a:xfrm>
          <a:noFill/>
        </p:spPr>
      </p:pic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179388" y="5300663"/>
            <a:ext cx="4392612" cy="461962"/>
          </a:xfrm>
          <a:prstGeom prst="rect">
            <a:avLst/>
          </a:prstGeom>
          <a:solidFill>
            <a:srgbClr val="FFFFFF">
              <a:alpha val="64999"/>
            </a:srgbClr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cs-CZ" sz="1200" b="0" i="0" dirty="0">
                <a:solidFill>
                  <a:schemeClr val="tx1"/>
                </a:solidFill>
                <a:latin typeface="+mj-lt"/>
              </a:rPr>
              <a:t>V lumen postižených tepen bývá trombóza s granulomem, v jehož centru je </a:t>
            </a:r>
            <a:r>
              <a:rPr lang="cs-CZ" sz="1200" b="0" i="0" dirty="0" err="1">
                <a:solidFill>
                  <a:schemeClr val="tx1"/>
                </a:solidFill>
                <a:latin typeface="+mj-lt"/>
              </a:rPr>
              <a:t>mikroabsces</a:t>
            </a:r>
            <a:r>
              <a:rPr lang="cs-CZ" sz="1200" b="0" i="0" dirty="0">
                <a:solidFill>
                  <a:schemeClr val="tx1"/>
                </a:solidFill>
                <a:latin typeface="+mj-lt"/>
              </a:rPr>
              <a:t> (šipka) </a:t>
            </a:r>
          </a:p>
        </p:txBody>
      </p:sp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4572000" y="5300663"/>
            <a:ext cx="4392613" cy="338137"/>
          </a:xfrm>
          <a:prstGeom prst="rect">
            <a:avLst/>
          </a:prstGeom>
          <a:solidFill>
            <a:srgbClr val="FFFFFF">
              <a:alpha val="64999"/>
            </a:srgbClr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nekrózy konců prstů</a:t>
            </a:r>
          </a:p>
        </p:txBody>
      </p:sp>
      <p:sp>
        <p:nvSpPr>
          <p:cNvPr id="13" name="Nadpis 12"/>
          <p:cNvSpPr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/>
          <a:p>
            <a:pPr algn="l" eaLnBrk="1" hangingPunct="1">
              <a:defRPr/>
            </a:pPr>
            <a:r>
              <a:rPr lang="cs-CZ" sz="2800" i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</a:t>
            </a:r>
            <a:r>
              <a:rPr lang="cs-CZ" sz="2800" i="0" dirty="0" err="1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rombangiitis</a:t>
            </a:r>
            <a:r>
              <a:rPr lang="cs-CZ" sz="2800" i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2800" i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obliterans</a:t>
            </a:r>
            <a:r>
              <a:rPr lang="cs-CZ" sz="2800" i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algn="l" eaLnBrk="1" hangingPunct="1">
              <a:defRPr/>
            </a:pPr>
            <a:r>
              <a:rPr lang="cs-CZ" sz="2800" i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</a:t>
            </a:r>
            <a:r>
              <a:rPr lang="cs-CZ" sz="2800" i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Bürgerova</a:t>
            </a:r>
            <a:r>
              <a:rPr lang="cs-CZ" sz="2800" i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nemoc)</a:t>
            </a:r>
          </a:p>
          <a:p>
            <a:pPr algn="l" eaLnBrk="1" hangingPunct="1">
              <a:defRPr/>
            </a:pPr>
            <a:r>
              <a:rPr lang="cs-CZ" sz="1400" i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asociace s kouřením, hl. muži &gt; 50 let, periferní gangrény</a:t>
            </a:r>
          </a:p>
        </p:txBody>
      </p:sp>
      <p:sp>
        <p:nvSpPr>
          <p:cNvPr id="82952" name="AutoShape 8"/>
          <p:cNvSpPr>
            <a:spLocks noChangeArrowheads="1"/>
          </p:cNvSpPr>
          <p:nvPr/>
        </p:nvSpPr>
        <p:spPr bwMode="auto">
          <a:xfrm rot="3031843">
            <a:off x="2822575" y="3621088"/>
            <a:ext cx="574675" cy="209550"/>
          </a:xfrm>
          <a:prstGeom prst="rightArrow">
            <a:avLst>
              <a:gd name="adj1" fmla="val 50000"/>
              <a:gd name="adj2" fmla="val 68561"/>
            </a:avLst>
          </a:prstGeom>
          <a:solidFill>
            <a:schemeClr val="accent1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 rot="10800000" vert="eaVert" wrap="none"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4280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313" y="5876925"/>
            <a:ext cx="4124325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52488" y="1600200"/>
            <a:ext cx="8291512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sz="1800" smtClean="0"/>
              <a:t>vzácné</a:t>
            </a:r>
          </a:p>
          <a:p>
            <a:pPr eaLnBrk="1" hangingPunct="1">
              <a:lnSpc>
                <a:spcPct val="80000"/>
              </a:lnSpc>
            </a:pPr>
            <a:endParaRPr lang="cs-CZ" sz="1800" smtClean="0"/>
          </a:p>
          <a:p>
            <a:pPr eaLnBrk="1" hangingPunct="1">
              <a:lnSpc>
                <a:spcPct val="80000"/>
              </a:lnSpc>
            </a:pPr>
            <a:r>
              <a:rPr lang="cs-CZ" sz="1800" smtClean="0"/>
              <a:t>vznikají:</a:t>
            </a:r>
          </a:p>
          <a:p>
            <a:pPr lvl="1" eaLnBrk="1" hangingPunct="1">
              <a:lnSpc>
                <a:spcPct val="80000"/>
              </a:lnSpc>
            </a:pPr>
            <a:r>
              <a:rPr lang="cs-CZ" sz="1600" smtClean="0"/>
              <a:t>přestupem infekce z okolních tkání</a:t>
            </a:r>
          </a:p>
          <a:p>
            <a:pPr lvl="1" eaLnBrk="1" hangingPunct="1">
              <a:lnSpc>
                <a:spcPct val="80000"/>
              </a:lnSpc>
            </a:pPr>
            <a:r>
              <a:rPr lang="cs-CZ" sz="1600" smtClean="0"/>
              <a:t>infikovaným embolem při pyémii</a:t>
            </a:r>
          </a:p>
          <a:p>
            <a:pPr eaLnBrk="1" hangingPunct="1">
              <a:lnSpc>
                <a:spcPct val="80000"/>
              </a:lnSpc>
            </a:pPr>
            <a:endParaRPr lang="cs-CZ" sz="1800" smtClean="0"/>
          </a:p>
          <a:p>
            <a:pPr eaLnBrk="1" hangingPunct="1">
              <a:lnSpc>
                <a:spcPct val="80000"/>
              </a:lnSpc>
            </a:pPr>
            <a:r>
              <a:rPr lang="cs-CZ" sz="1800" smtClean="0"/>
              <a:t>bakteriální, často při sepsi</a:t>
            </a:r>
          </a:p>
          <a:p>
            <a:pPr lvl="1" eaLnBrk="1" hangingPunct="1">
              <a:lnSpc>
                <a:spcPct val="80000"/>
              </a:lnSpc>
            </a:pPr>
            <a:r>
              <a:rPr lang="cs-CZ" sz="1600" smtClean="0"/>
              <a:t> Staph., Str., Neisseria</a:t>
            </a:r>
          </a:p>
          <a:p>
            <a:pPr lvl="1" eaLnBrk="1" hangingPunct="1">
              <a:lnSpc>
                <a:spcPct val="80000"/>
              </a:lnSpc>
            </a:pPr>
            <a:r>
              <a:rPr lang="cs-CZ" sz="1600" smtClean="0"/>
              <a:t> G- tyčky</a:t>
            </a:r>
          </a:p>
          <a:p>
            <a:pPr lvl="1" eaLnBrk="1" hangingPunct="1">
              <a:lnSpc>
                <a:spcPct val="80000"/>
              </a:lnSpc>
            </a:pPr>
            <a:r>
              <a:rPr lang="cs-CZ" sz="1600" smtClean="0"/>
              <a:t> mykobakteria</a:t>
            </a:r>
          </a:p>
          <a:p>
            <a:pPr lvl="1" eaLnBrk="1" hangingPunct="1">
              <a:lnSpc>
                <a:spcPct val="80000"/>
              </a:lnSpc>
            </a:pPr>
            <a:r>
              <a:rPr lang="cs-CZ" sz="1600" smtClean="0"/>
              <a:t>  aortitis luetica</a:t>
            </a:r>
          </a:p>
          <a:p>
            <a:pPr lvl="1" eaLnBrk="1" hangingPunct="1">
              <a:lnSpc>
                <a:spcPct val="80000"/>
              </a:lnSpc>
            </a:pPr>
            <a:r>
              <a:rPr lang="cs-CZ" sz="1600" smtClean="0"/>
              <a:t>  bacilární angiomatóza = oportunní infekce B. henselae (např. u AIDS)</a:t>
            </a:r>
          </a:p>
          <a:p>
            <a:pPr eaLnBrk="1" hangingPunct="1">
              <a:lnSpc>
                <a:spcPct val="80000"/>
              </a:lnSpc>
            </a:pPr>
            <a:r>
              <a:rPr lang="cs-CZ" sz="1800" smtClean="0"/>
              <a:t>mykózy</a:t>
            </a:r>
          </a:p>
          <a:p>
            <a:pPr lvl="1" eaLnBrk="1" hangingPunct="1">
              <a:lnSpc>
                <a:spcPct val="80000"/>
              </a:lnSpc>
            </a:pPr>
            <a:r>
              <a:rPr lang="cs-CZ" sz="1400" smtClean="0"/>
              <a:t>Aspergillus, Mucor, aj.</a:t>
            </a:r>
          </a:p>
          <a:p>
            <a:pPr eaLnBrk="1" hangingPunct="1">
              <a:lnSpc>
                <a:spcPct val="80000"/>
              </a:lnSpc>
            </a:pPr>
            <a:r>
              <a:rPr lang="cs-CZ" sz="1800" smtClean="0"/>
              <a:t>virové</a:t>
            </a:r>
          </a:p>
          <a:p>
            <a:pPr lvl="1" eaLnBrk="1" hangingPunct="1">
              <a:lnSpc>
                <a:spcPct val="80000"/>
              </a:lnSpc>
            </a:pPr>
            <a:r>
              <a:rPr lang="cs-CZ" sz="1400" smtClean="0"/>
              <a:t>hepatitidy B, C</a:t>
            </a:r>
          </a:p>
          <a:p>
            <a:pPr lvl="1" eaLnBrk="1" hangingPunct="1">
              <a:lnSpc>
                <a:spcPct val="80000"/>
              </a:lnSpc>
            </a:pPr>
            <a:r>
              <a:rPr lang="cs-CZ" sz="1400" smtClean="0"/>
              <a:t>HIV, CMV</a:t>
            </a:r>
          </a:p>
          <a:p>
            <a:pPr eaLnBrk="1" hangingPunct="1">
              <a:lnSpc>
                <a:spcPct val="80000"/>
              </a:lnSpc>
            </a:pPr>
            <a:r>
              <a:rPr lang="cs-CZ" sz="1800" smtClean="0"/>
              <a:t>paraziti</a:t>
            </a:r>
          </a:p>
          <a:p>
            <a:pPr lvl="1" eaLnBrk="1" hangingPunct="1">
              <a:lnSpc>
                <a:spcPct val="80000"/>
              </a:lnSpc>
            </a:pPr>
            <a:r>
              <a:rPr lang="cs-CZ" sz="1400" smtClean="0"/>
              <a:t>améby, Schistosoma, aj.</a:t>
            </a:r>
          </a:p>
          <a:p>
            <a:pPr lvl="1" eaLnBrk="1" hangingPunct="1">
              <a:lnSpc>
                <a:spcPct val="80000"/>
              </a:lnSpc>
              <a:buFont typeface="Arial" charset="0"/>
              <a:buNone/>
            </a:pPr>
            <a:r>
              <a:rPr lang="cs-CZ" smtClean="0"/>
              <a:t>			</a:t>
            </a:r>
          </a:p>
        </p:txBody>
      </p:sp>
      <p:sp>
        <p:nvSpPr>
          <p:cNvPr id="552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3528" y="274638"/>
            <a:ext cx="7906072" cy="1143000"/>
          </a:xfrm>
        </p:spPr>
        <p:txBody>
          <a:bodyPr/>
          <a:lstStyle/>
          <a:p>
            <a:pPr eaLnBrk="1" hangingPunct="1"/>
            <a:r>
              <a:rPr lang="cs-CZ" sz="2800" b="1" dirty="0" smtClean="0"/>
              <a:t>Infekční vaskulitidy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52488" y="1600200"/>
            <a:ext cx="8291512" cy="45259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cs-CZ" sz="1800" b="1" smtClean="0">
              <a:solidFill>
                <a:srgbClr val="FF0000"/>
              </a:solidFill>
            </a:endParaRPr>
          </a:p>
          <a:p>
            <a:pPr marL="914400" lvl="1" indent="-457200" eaLnBrk="1" hangingPunct="1">
              <a:buFont typeface="Arial" charset="0"/>
              <a:buNone/>
            </a:pPr>
            <a:endParaRPr lang="cs-CZ" sz="2000" smtClean="0">
              <a:latin typeface="Times New Roman" pitchFamily="18" charset="0"/>
            </a:endParaRPr>
          </a:p>
          <a:p>
            <a:pPr marL="914400" lvl="1" indent="-457200" eaLnBrk="1" hangingPunct="1">
              <a:buFont typeface="Arial" charset="0"/>
              <a:buNone/>
            </a:pPr>
            <a:endParaRPr lang="cs-CZ" sz="2000" smtClean="0">
              <a:latin typeface="Times New Roman" pitchFamily="18" charset="0"/>
            </a:endParaRPr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274638"/>
            <a:ext cx="7762056" cy="1143000"/>
          </a:xfrm>
        </p:spPr>
        <p:txBody>
          <a:bodyPr/>
          <a:lstStyle/>
          <a:p>
            <a:pPr eaLnBrk="1" hangingPunct="1"/>
            <a:r>
              <a:rPr lang="cs-CZ" sz="2800" dirty="0" smtClean="0">
                <a:solidFill>
                  <a:srgbClr val="FFFF00"/>
                </a:solidFill>
              </a:rPr>
              <a:t/>
            </a:r>
            <a:br>
              <a:rPr lang="cs-CZ" sz="2800" dirty="0" smtClean="0">
                <a:solidFill>
                  <a:srgbClr val="FFFF00"/>
                </a:solidFill>
              </a:rPr>
            </a:br>
            <a:r>
              <a:rPr lang="cs-CZ" sz="2800" b="1" dirty="0" smtClean="0"/>
              <a:t>Sekundární vaskulitida 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09600" y="1752600"/>
            <a:ext cx="829151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2563" indent="-182563" algn="l" eaLnBrk="1" hangingPunct="1">
              <a:spcBef>
                <a:spcPct val="20000"/>
              </a:spcBef>
              <a:buClr>
                <a:srgbClr val="FF9900"/>
              </a:buClr>
              <a:buFont typeface="Arial" charset="0"/>
              <a:buNone/>
              <a:defRPr/>
            </a:pPr>
            <a:endParaRPr lang="cs-CZ" sz="1800" i="0" kern="0">
              <a:solidFill>
                <a:srgbClr val="FF0000"/>
              </a:solidFill>
              <a:latin typeface="+mn-lt"/>
            </a:endParaRPr>
          </a:p>
          <a:p>
            <a:pPr marL="914400" lvl="1" indent="-457200" algn="l" eaLnBrk="1" hangingPunct="1">
              <a:spcBef>
                <a:spcPct val="20000"/>
              </a:spcBef>
              <a:buClr>
                <a:srgbClr val="FF9900"/>
              </a:buClr>
              <a:buFont typeface="Arial" charset="0"/>
              <a:buNone/>
              <a:defRPr/>
            </a:pPr>
            <a:endParaRPr lang="cs-CZ" sz="2000" kern="0">
              <a:solidFill>
                <a:schemeClr val="bg1"/>
              </a:solidFill>
              <a:latin typeface="Times New Roman" pitchFamily="18" charset="0"/>
            </a:endParaRPr>
          </a:p>
          <a:p>
            <a:pPr marL="914400" lvl="1" indent="-457200" algn="l" eaLnBrk="1" hangingPunct="1">
              <a:spcBef>
                <a:spcPct val="20000"/>
              </a:spcBef>
              <a:buClr>
                <a:srgbClr val="FF9900"/>
              </a:buClr>
              <a:buFont typeface="Arial" charset="0"/>
              <a:buNone/>
              <a:defRPr/>
            </a:pPr>
            <a:endParaRPr lang="cs-CZ" sz="2000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56325" name="Picture 4" descr="Sec-vasc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2060575"/>
            <a:ext cx="5662613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mtClean="0"/>
              <a:t>patologie srdce</a:t>
            </a:r>
          </a:p>
        </p:txBody>
      </p:sp>
      <p:sp>
        <p:nvSpPr>
          <p:cNvPr id="57347" name="Rectang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04800"/>
            <a:ext cx="7772400" cy="914400"/>
          </a:xfrm>
        </p:spPr>
        <p:txBody>
          <a:bodyPr/>
          <a:lstStyle/>
          <a:p>
            <a:r>
              <a:rPr lang="cs-CZ" sz="2800" b="1" dirty="0" smtClean="0"/>
              <a:t>Morfologie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defRPr/>
            </a:pPr>
            <a:r>
              <a:rPr lang="cs-CZ" sz="1800" dirty="0" smtClean="0"/>
              <a:t> uloženo v </a:t>
            </a:r>
            <a:r>
              <a:rPr lang="cs-CZ" sz="1800" dirty="0" err="1" smtClean="0"/>
              <a:t>perikardiálním</a:t>
            </a:r>
            <a:r>
              <a:rPr lang="cs-CZ" sz="1800" dirty="0" smtClean="0"/>
              <a:t> vaku – cca 30ml nažloutlé tekutiny</a:t>
            </a:r>
          </a:p>
          <a:p>
            <a:pPr marL="0" indent="0">
              <a:defRPr/>
            </a:pPr>
            <a:endParaRPr lang="cs-CZ" sz="1800" dirty="0" smtClean="0"/>
          </a:p>
          <a:p>
            <a:pPr marL="0" indent="0">
              <a:defRPr/>
            </a:pPr>
            <a:r>
              <a:rPr lang="cs-CZ" sz="1800" dirty="0" smtClean="0"/>
              <a:t> </a:t>
            </a:r>
            <a:r>
              <a:rPr lang="cs-CZ" sz="1800" b="1" dirty="0" smtClean="0"/>
              <a:t>muž = 300 – 350 g</a:t>
            </a:r>
            <a:r>
              <a:rPr lang="cs-CZ" sz="1800" dirty="0" smtClean="0"/>
              <a:t>, </a:t>
            </a:r>
          </a:p>
          <a:p>
            <a:pPr marL="357187" lvl="1" indent="0">
              <a:buFont typeface="Wingdings" pitchFamily="2" charset="2"/>
              <a:buNone/>
              <a:tabLst>
                <a:tab pos="719138" algn="l"/>
              </a:tabLst>
              <a:defRPr/>
            </a:pPr>
            <a:r>
              <a:rPr lang="cs-CZ" sz="1600" dirty="0" smtClean="0"/>
              <a:t>	- hypertrofie &gt; 400g</a:t>
            </a:r>
          </a:p>
          <a:p>
            <a:pPr marL="0" indent="0">
              <a:defRPr/>
            </a:pPr>
            <a:endParaRPr lang="cs-CZ" sz="1800" dirty="0" smtClean="0"/>
          </a:p>
          <a:p>
            <a:pPr marL="0" indent="0">
              <a:defRPr/>
            </a:pPr>
            <a:r>
              <a:rPr lang="cs-CZ" sz="1800" b="1" dirty="0" smtClean="0"/>
              <a:t> tloušťka myokardu:</a:t>
            </a:r>
          </a:p>
          <a:p>
            <a:pPr marL="0" indent="0">
              <a:buFont typeface="Wingdings" pitchFamily="2" charset="2"/>
              <a:buNone/>
              <a:tabLst>
                <a:tab pos="719138" algn="l"/>
              </a:tabLst>
              <a:defRPr/>
            </a:pPr>
            <a:r>
              <a:rPr lang="cs-CZ" sz="1800" b="1" dirty="0" smtClean="0">
                <a:sym typeface="Wingdings" pitchFamily="2" charset="2"/>
              </a:rPr>
              <a:t>	</a:t>
            </a:r>
            <a:r>
              <a:rPr lang="cs-CZ" sz="1800" dirty="0" smtClean="0">
                <a:latin typeface="Garamond"/>
                <a:sym typeface="Wingdings" pitchFamily="2" charset="2"/>
              </a:rPr>
              <a:t>→</a:t>
            </a:r>
            <a:r>
              <a:rPr lang="cs-CZ" sz="1800" dirty="0" smtClean="0">
                <a:sym typeface="Wingdings" pitchFamily="2" charset="2"/>
              </a:rPr>
              <a:t> PK  3 </a:t>
            </a:r>
            <a:r>
              <a:rPr lang="cs-CZ" sz="1800" dirty="0" smtClean="0"/>
              <a:t>– 4 mm</a:t>
            </a:r>
          </a:p>
          <a:p>
            <a:pPr marL="0" indent="0">
              <a:buFont typeface="Wingdings" pitchFamily="2" charset="2"/>
              <a:buNone/>
              <a:tabLst>
                <a:tab pos="630238" algn="l"/>
                <a:tab pos="719138" algn="l"/>
              </a:tabLst>
              <a:defRPr/>
            </a:pPr>
            <a:r>
              <a:rPr lang="cs-CZ" sz="1800" dirty="0" smtClean="0"/>
              <a:t>	 	</a:t>
            </a:r>
            <a:r>
              <a:rPr lang="cs-CZ" sz="1800" dirty="0" smtClean="0">
                <a:latin typeface="Garamond"/>
                <a:sym typeface="Wingdings" pitchFamily="2" charset="2"/>
              </a:rPr>
              <a:t> →</a:t>
            </a:r>
            <a:r>
              <a:rPr lang="cs-CZ" sz="1800" dirty="0" smtClean="0">
                <a:sym typeface="Wingdings" pitchFamily="2" charset="2"/>
              </a:rPr>
              <a:t> LK  12 </a:t>
            </a:r>
            <a:r>
              <a:rPr lang="cs-CZ" sz="1800" dirty="0" smtClean="0"/>
              <a:t>– 15 mm</a:t>
            </a:r>
          </a:p>
          <a:p>
            <a:pPr marL="0" indent="0">
              <a:buFont typeface="Wingdings" pitchFamily="2" charset="2"/>
              <a:buNone/>
              <a:tabLst>
                <a:tab pos="630238" algn="l"/>
                <a:tab pos="719138" algn="l"/>
              </a:tabLst>
              <a:defRPr/>
            </a:pPr>
            <a:endParaRPr lang="cs-CZ" sz="1800" dirty="0" smtClean="0"/>
          </a:p>
          <a:p>
            <a:pPr marL="0" indent="0">
              <a:defRPr/>
            </a:pPr>
            <a:r>
              <a:rPr lang="cs-CZ" sz="1800" dirty="0" smtClean="0">
                <a:sym typeface="Wingdings" pitchFamily="2" charset="2"/>
              </a:rPr>
              <a:t> </a:t>
            </a:r>
            <a:r>
              <a:rPr lang="cs-CZ" sz="1800" b="1" dirty="0" err="1" smtClean="0"/>
              <a:t>foramen</a:t>
            </a:r>
            <a:r>
              <a:rPr lang="cs-CZ" sz="1800" b="1" dirty="0" smtClean="0"/>
              <a:t> </a:t>
            </a:r>
            <a:r>
              <a:rPr lang="cs-CZ" sz="1800" b="1" dirty="0" err="1" smtClean="0"/>
              <a:t>ovale</a:t>
            </a:r>
            <a:r>
              <a:rPr lang="cs-CZ" sz="1800" b="1" dirty="0" smtClean="0"/>
              <a:t> </a:t>
            </a:r>
          </a:p>
          <a:p>
            <a:pPr marL="357187" lvl="1" indent="0">
              <a:buFont typeface="Wingdings" pitchFamily="2" charset="2"/>
              <a:buNone/>
              <a:tabLst>
                <a:tab pos="719138" algn="l"/>
              </a:tabLst>
              <a:defRPr/>
            </a:pPr>
            <a:r>
              <a:rPr lang="cs-CZ" sz="1600" dirty="0" smtClean="0"/>
              <a:t>	-  uzavřené x otevřené </a:t>
            </a:r>
            <a:r>
              <a:rPr lang="cs-CZ" sz="1600" dirty="0" smtClean="0">
                <a:latin typeface="Garamond"/>
                <a:sym typeface="Wingdings" pitchFamily="2" charset="2"/>
              </a:rPr>
              <a:t>→</a:t>
            </a:r>
            <a:r>
              <a:rPr lang="cs-CZ" sz="1600" dirty="0" smtClean="0">
                <a:sym typeface="Wingdings" pitchFamily="2" charset="2"/>
              </a:rPr>
              <a:t> paradoxní embolie</a:t>
            </a:r>
          </a:p>
          <a:p>
            <a:pPr>
              <a:buFont typeface="Wingdings" pitchFamily="2" charset="2"/>
              <a:buChar char="è"/>
              <a:defRPr/>
            </a:pPr>
            <a:endParaRPr lang="cs-CZ" sz="2800" dirty="0" smtClean="0">
              <a:latin typeface="Garamond" pitchFamily="18" charset="0"/>
              <a:sym typeface="Symbol" pitchFamily="18" charset="2"/>
            </a:endParaRPr>
          </a:p>
        </p:txBody>
      </p:sp>
      <p:pic>
        <p:nvPicPr>
          <p:cNvPr id="58372" name="Picture 4" descr="srdce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388938"/>
            <a:ext cx="838200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r>
              <a:rPr lang="cs-CZ" sz="2800" b="1" dirty="0" smtClean="0"/>
              <a:t>S</a:t>
            </a:r>
            <a:r>
              <a:rPr lang="cs-CZ" sz="2800" b="1" dirty="0" smtClean="0"/>
              <a:t>ystémová </a:t>
            </a:r>
            <a:r>
              <a:rPr lang="cs-CZ" sz="2800" b="1" dirty="0" smtClean="0"/>
              <a:t>hypertenze a srdce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196752"/>
            <a:ext cx="8291512" cy="4813523"/>
          </a:xfrm>
        </p:spPr>
        <p:txBody>
          <a:bodyPr/>
          <a:lstStyle/>
          <a:p>
            <a:pPr>
              <a:defRPr/>
            </a:pPr>
            <a:r>
              <a:rPr lang="cs-CZ" sz="1600" dirty="0" smtClean="0"/>
              <a:t>90–95% esenciální , rizikový faktor aterosklerózy</a:t>
            </a:r>
          </a:p>
          <a:p>
            <a:pPr>
              <a:defRPr/>
            </a:pPr>
            <a:endParaRPr lang="cs-CZ" sz="1000" dirty="0" smtClean="0"/>
          </a:p>
          <a:p>
            <a:pPr>
              <a:defRPr/>
            </a:pPr>
            <a:r>
              <a:rPr lang="cs-CZ" sz="1600" dirty="0" smtClean="0">
                <a:cs typeface="Arial" pitchFamily="34" charset="0"/>
              </a:rPr>
              <a:t>zatěžuje srdce </a:t>
            </a:r>
            <a:r>
              <a:rPr lang="cs-CZ" sz="1600" dirty="0" smtClean="0">
                <a:sym typeface="Wingdings" pitchFamily="2" charset="2"/>
              </a:rPr>
              <a:t> LK se adaptuje na </a:t>
            </a:r>
            <a:r>
              <a:rPr lang="cs-CZ" sz="1600" dirty="0" smtClean="0">
                <a:sym typeface="Symbol" pitchFamily="18" charset="2"/>
              </a:rPr>
              <a:t> rezistenci periferie</a:t>
            </a:r>
            <a:r>
              <a:rPr lang="cs-CZ" sz="1600" dirty="0" smtClean="0">
                <a:sym typeface="Wingdings" pitchFamily="2" charset="2"/>
              </a:rPr>
              <a:t> = </a:t>
            </a:r>
            <a:r>
              <a:rPr lang="cs-CZ" sz="1600" b="1" dirty="0" err="1" smtClean="0">
                <a:sym typeface="Wingdings" pitchFamily="2" charset="2"/>
              </a:rPr>
              <a:t>cor</a:t>
            </a:r>
            <a:r>
              <a:rPr lang="cs-CZ" sz="1600" b="1" dirty="0" smtClean="0">
                <a:sym typeface="Wingdings" pitchFamily="2" charset="2"/>
              </a:rPr>
              <a:t> </a:t>
            </a:r>
            <a:r>
              <a:rPr lang="cs-CZ" sz="1600" b="1" dirty="0" err="1" smtClean="0">
                <a:sym typeface="Wingdings" pitchFamily="2" charset="2"/>
              </a:rPr>
              <a:t>hypertonicum</a:t>
            </a:r>
            <a:r>
              <a:rPr lang="cs-CZ" sz="1600" b="1" dirty="0" smtClean="0"/>
              <a:t> </a:t>
            </a:r>
            <a:r>
              <a:rPr lang="cs-CZ" sz="1600" dirty="0" smtClean="0"/>
              <a:t>(koncentrická hypertrofie LK) </a:t>
            </a:r>
            <a:r>
              <a:rPr lang="cs-CZ" sz="1600" dirty="0" smtClean="0">
                <a:sym typeface="Wingdings" pitchFamily="2" charset="2"/>
              </a:rPr>
              <a:t> omezené kompenzační mechanizmy </a:t>
            </a:r>
            <a:r>
              <a:rPr lang="cs-CZ" sz="1600" dirty="0" smtClean="0"/>
              <a:t> </a:t>
            </a:r>
            <a:r>
              <a:rPr lang="cs-CZ" sz="1600" dirty="0" smtClean="0">
                <a:sym typeface="Wingdings" pitchFamily="2" charset="2"/>
              </a:rPr>
              <a:t> </a:t>
            </a:r>
            <a:r>
              <a:rPr lang="cs-CZ" sz="1600" b="1" dirty="0" err="1" smtClean="0">
                <a:sym typeface="Wingdings" pitchFamily="2" charset="2"/>
              </a:rPr>
              <a:t>cor</a:t>
            </a:r>
            <a:r>
              <a:rPr lang="cs-CZ" sz="1600" b="1" dirty="0" smtClean="0">
                <a:sym typeface="Wingdings" pitchFamily="2" charset="2"/>
              </a:rPr>
              <a:t> </a:t>
            </a:r>
            <a:r>
              <a:rPr lang="cs-CZ" sz="1600" b="1" dirty="0" err="1" smtClean="0">
                <a:sym typeface="Wingdings" pitchFamily="2" charset="2"/>
              </a:rPr>
              <a:t>hypertonicum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decompensatum</a:t>
            </a:r>
            <a:r>
              <a:rPr lang="cs-CZ" sz="1600" b="1" dirty="0" smtClean="0"/>
              <a:t> </a:t>
            </a:r>
            <a:r>
              <a:rPr lang="cs-CZ" sz="1600" dirty="0" smtClean="0"/>
              <a:t>(dilatace hypertrofické LK)</a:t>
            </a:r>
          </a:p>
          <a:p>
            <a:pPr>
              <a:defRPr/>
            </a:pPr>
            <a:endParaRPr lang="cs-CZ" sz="1000" dirty="0" smtClean="0"/>
          </a:p>
          <a:p>
            <a:pPr>
              <a:defRPr/>
            </a:pPr>
            <a:r>
              <a:rPr lang="cs-CZ" sz="1600" dirty="0" smtClean="0">
                <a:sym typeface="Wingdings" pitchFamily="2" charset="2"/>
              </a:rPr>
              <a:t></a:t>
            </a:r>
            <a:r>
              <a:rPr lang="cs-CZ" sz="1600" dirty="0" smtClean="0"/>
              <a:t> </a:t>
            </a:r>
            <a:r>
              <a:rPr lang="cs-CZ" sz="1600" b="1" dirty="0" smtClean="0"/>
              <a:t>srdce selhává </a:t>
            </a:r>
            <a:r>
              <a:rPr lang="cs-CZ" sz="1600" dirty="0" smtClean="0">
                <a:sym typeface="Wingdings 3" pitchFamily="18" charset="2"/>
              </a:rPr>
              <a:t></a:t>
            </a:r>
            <a:r>
              <a:rPr lang="cs-CZ" sz="1600" dirty="0" smtClean="0"/>
              <a:t> relativní koronární nedostatečnost</a:t>
            </a:r>
          </a:p>
        </p:txBody>
      </p:sp>
      <p:pic>
        <p:nvPicPr>
          <p:cNvPr id="108548" name="Picture 2" descr="hypertrofie myokardu LK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3309938"/>
            <a:ext cx="5400675" cy="354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/>
              <a:t>Vrozené srdeční vady</a:t>
            </a:r>
          </a:p>
        </p:txBody>
      </p:sp>
      <p:sp>
        <p:nvSpPr>
          <p:cNvPr id="593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smtClean="0"/>
              <a:t>morfologické anomálie</a:t>
            </a:r>
          </a:p>
          <a:p>
            <a:r>
              <a:rPr lang="cs-CZ" sz="1800" smtClean="0"/>
              <a:t>cca 2,5 % živě narozených dětí</a:t>
            </a:r>
          </a:p>
          <a:p>
            <a:r>
              <a:rPr lang="cs-CZ" sz="1800" smtClean="0"/>
              <a:t>u dětí nejčastěji defekt septa komor (40 % VSV)</a:t>
            </a:r>
          </a:p>
          <a:p>
            <a:r>
              <a:rPr lang="cs-CZ" sz="1800" smtClean="0"/>
              <a:t>u dospělých nejčastěji defekt síňového septa (30 % VSV)</a:t>
            </a:r>
          </a:p>
          <a:p>
            <a:r>
              <a:rPr lang="cs-CZ" sz="1800" smtClean="0"/>
              <a:t>izolované, nebo v kombinaci s jinými defekty – syndromy</a:t>
            </a:r>
          </a:p>
          <a:p>
            <a:r>
              <a:rPr lang="cs-CZ" sz="1800" smtClean="0"/>
              <a:t>různý klinický význam</a:t>
            </a:r>
          </a:p>
          <a:p>
            <a:r>
              <a:rPr lang="cs-CZ" sz="1800" smtClean="0"/>
              <a:t>prenatální diagnostika!</a:t>
            </a:r>
          </a:p>
          <a:p>
            <a:endParaRPr lang="cs-CZ" sz="1800" smtClean="0"/>
          </a:p>
          <a:p>
            <a:r>
              <a:rPr lang="cs-CZ" sz="1800" smtClean="0"/>
              <a:t>možné klinické známky</a:t>
            </a:r>
          </a:p>
          <a:p>
            <a:pPr lvl="1"/>
            <a:r>
              <a:rPr lang="cs-CZ" sz="1400" smtClean="0"/>
              <a:t>dušnost, někdy cyanóza, polycytémie</a:t>
            </a:r>
          </a:p>
          <a:p>
            <a:pPr lvl="1"/>
            <a:r>
              <a:rPr lang="cs-CZ" sz="1400" smtClean="0"/>
              <a:t>neprospívání, růstová retardace</a:t>
            </a:r>
          </a:p>
          <a:p>
            <a:pPr lvl="1"/>
            <a:r>
              <a:rPr lang="cs-CZ" sz="1400" smtClean="0"/>
              <a:t>paličkovité prsty</a:t>
            </a:r>
          </a:p>
          <a:p>
            <a:pPr lvl="1"/>
            <a:r>
              <a:rPr lang="cs-CZ" sz="1400" smtClean="0"/>
              <a:t>šelest v prekordiu</a:t>
            </a:r>
          </a:p>
          <a:p>
            <a:pPr lvl="1"/>
            <a:r>
              <a:rPr lang="cs-CZ" sz="1400" smtClean="0"/>
              <a:t>opakované infekce (plíce, srdeční chlopně)</a:t>
            </a:r>
          </a:p>
          <a:p>
            <a:pPr lvl="1"/>
            <a:r>
              <a:rPr lang="cs-CZ" sz="1400" smtClean="0"/>
              <a:t>možná paradoxní embolizace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/>
              <a:t>Vrozené srdeční vady</a:t>
            </a:r>
            <a:endParaRPr lang="cs-CZ" sz="2800" dirty="0" smtClean="0"/>
          </a:p>
        </p:txBody>
      </p:sp>
      <p:sp>
        <p:nvSpPr>
          <p:cNvPr id="6041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 smtClean="0"/>
              <a:t>Klasifikace dle morfologie</a:t>
            </a:r>
          </a:p>
          <a:p>
            <a:pPr lvl="1"/>
            <a:r>
              <a:rPr lang="cs-CZ" sz="1400" dirty="0" smtClean="0"/>
              <a:t>abnormální polohy celého srdce</a:t>
            </a:r>
          </a:p>
          <a:p>
            <a:pPr lvl="1"/>
            <a:r>
              <a:rPr lang="cs-CZ" sz="1400" dirty="0" smtClean="0"/>
              <a:t>poruchy vývoje srdečních přepážek (různé defekty septa)</a:t>
            </a:r>
          </a:p>
          <a:p>
            <a:pPr lvl="1"/>
            <a:r>
              <a:rPr lang="cs-CZ" sz="1400" dirty="0" smtClean="0"/>
              <a:t>poruchy spojení komor a arterií (transpozice, aj.)</a:t>
            </a:r>
          </a:p>
          <a:p>
            <a:pPr lvl="1"/>
            <a:r>
              <a:rPr lang="cs-CZ" sz="1400" dirty="0" smtClean="0"/>
              <a:t>malformace srdečních chlopní (až kompletní atrézie)</a:t>
            </a:r>
          </a:p>
          <a:p>
            <a:pPr lvl="1"/>
            <a:r>
              <a:rPr lang="cs-CZ" sz="1400" dirty="0" err="1" smtClean="0"/>
              <a:t>perzistující</a:t>
            </a:r>
            <a:r>
              <a:rPr lang="cs-CZ" sz="1400" dirty="0" smtClean="0"/>
              <a:t> </a:t>
            </a:r>
            <a:r>
              <a:rPr lang="cs-CZ" sz="1400" dirty="0" err="1" smtClean="0"/>
              <a:t>dct</a:t>
            </a:r>
            <a:r>
              <a:rPr lang="cs-CZ" sz="1400" dirty="0" smtClean="0"/>
              <a:t>. </a:t>
            </a:r>
            <a:r>
              <a:rPr lang="cs-CZ" sz="1400" dirty="0" err="1" smtClean="0"/>
              <a:t>arteriosus</a:t>
            </a:r>
            <a:endParaRPr lang="cs-CZ" sz="1400" dirty="0" smtClean="0"/>
          </a:p>
          <a:p>
            <a:pPr lvl="1"/>
            <a:r>
              <a:rPr lang="cs-CZ" sz="1400" dirty="0" smtClean="0"/>
              <a:t>další vč. kombinovaných (</a:t>
            </a:r>
            <a:r>
              <a:rPr lang="cs-CZ" sz="1400" dirty="0" err="1" smtClean="0"/>
              <a:t>Fallotova</a:t>
            </a:r>
            <a:r>
              <a:rPr lang="cs-CZ" sz="1400" dirty="0" smtClean="0"/>
              <a:t> tetralogie)</a:t>
            </a:r>
          </a:p>
          <a:p>
            <a:pPr lvl="1"/>
            <a:endParaRPr lang="cs-CZ" sz="1400" dirty="0" smtClean="0"/>
          </a:p>
          <a:p>
            <a:r>
              <a:rPr lang="cs-CZ" sz="1800" dirty="0" smtClean="0"/>
              <a:t>Klasifikace funkční</a:t>
            </a:r>
          </a:p>
          <a:p>
            <a:pPr lvl="1"/>
            <a:r>
              <a:rPr lang="cs-CZ" sz="1400" dirty="0" smtClean="0"/>
              <a:t>VSV bez zkratu / obstrukční</a:t>
            </a:r>
          </a:p>
          <a:p>
            <a:pPr lvl="1"/>
            <a:r>
              <a:rPr lang="cs-CZ" sz="1400" dirty="0" smtClean="0"/>
              <a:t>VSV se zkratem – </a:t>
            </a:r>
            <a:r>
              <a:rPr lang="cs-CZ" sz="1400" dirty="0" err="1" smtClean="0"/>
              <a:t>shunt</a:t>
            </a:r>
            <a:r>
              <a:rPr lang="cs-CZ" sz="1400" dirty="0" smtClean="0"/>
              <a:t> </a:t>
            </a:r>
            <a:r>
              <a:rPr lang="cs-CZ" sz="1400" dirty="0" err="1" smtClean="0"/>
              <a:t>pravo</a:t>
            </a:r>
            <a:r>
              <a:rPr lang="cs-CZ" sz="1400" dirty="0" smtClean="0"/>
              <a:t>-levý (cyanóza), </a:t>
            </a:r>
            <a:r>
              <a:rPr lang="cs-CZ" sz="1400" dirty="0" err="1" smtClean="0"/>
              <a:t>shunt</a:t>
            </a:r>
            <a:r>
              <a:rPr lang="cs-CZ" sz="1400" dirty="0" smtClean="0"/>
              <a:t> </a:t>
            </a:r>
            <a:r>
              <a:rPr lang="cs-CZ" sz="1400" dirty="0" err="1" smtClean="0"/>
              <a:t>levo</a:t>
            </a:r>
            <a:r>
              <a:rPr lang="cs-CZ" sz="1400" dirty="0" smtClean="0"/>
              <a:t>-pravý (plicní hypertenze)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/>
              <a:t>Choroby endokardu a chlopní</a:t>
            </a:r>
          </a:p>
        </p:txBody>
      </p:sp>
      <p:sp>
        <p:nvSpPr>
          <p:cNvPr id="61443" name="Zástupný symbol pro obsah 2"/>
          <p:cNvSpPr>
            <a:spLocks noGrp="1"/>
          </p:cNvSpPr>
          <p:nvPr>
            <p:ph sz="half" idx="2"/>
          </p:nvPr>
        </p:nvSpPr>
        <p:spPr>
          <a:xfrm>
            <a:off x="539552" y="1600200"/>
            <a:ext cx="8209161" cy="4525963"/>
          </a:xfrm>
        </p:spPr>
        <p:txBody>
          <a:bodyPr/>
          <a:lstStyle/>
          <a:p>
            <a:pPr eaLnBrk="1" hangingPunct="1"/>
            <a:r>
              <a:rPr lang="cs-CZ" sz="1800" dirty="0" smtClean="0">
                <a:cs typeface="Times New Roman" pitchFamily="18" charset="0"/>
              </a:rPr>
              <a:t>endokarditidy</a:t>
            </a:r>
          </a:p>
          <a:p>
            <a:pPr lvl="1" eaLnBrk="1" hangingPunct="1"/>
            <a:r>
              <a:rPr lang="cs-CZ" sz="1600" dirty="0" smtClean="0">
                <a:cs typeface="Arial" charset="0"/>
              </a:rPr>
              <a:t>infekční či imunitní (SLE, revmatický) zánět endokardu , zvl. chlopní</a:t>
            </a:r>
          </a:p>
          <a:p>
            <a:pPr lvl="1" eaLnBrk="1" hangingPunct="1"/>
            <a:endParaRPr lang="cs-CZ" dirty="0" smtClean="0">
              <a:cs typeface="Times New Roman" pitchFamily="18" charset="0"/>
            </a:endParaRPr>
          </a:p>
          <a:p>
            <a:pPr eaLnBrk="1" hangingPunct="1"/>
            <a:r>
              <a:rPr lang="cs-CZ" sz="1800" dirty="0" smtClean="0">
                <a:cs typeface="Times New Roman" pitchFamily="18" charset="0"/>
              </a:rPr>
              <a:t>degenerativní choroby</a:t>
            </a:r>
          </a:p>
          <a:p>
            <a:pPr lvl="1" eaLnBrk="1" hangingPunct="1"/>
            <a:r>
              <a:rPr lang="cs-CZ" sz="1600" dirty="0" smtClean="0">
                <a:cs typeface="Arial" charset="0"/>
              </a:rPr>
              <a:t>kalcifikující aortální (vzácně mitrální) stenóza, prolaps mitrální chlopně, </a:t>
            </a:r>
            <a:r>
              <a:rPr lang="cs-CZ" sz="1600" dirty="0" err="1" smtClean="0">
                <a:cs typeface="Arial" charset="0"/>
              </a:rPr>
              <a:t>anulární</a:t>
            </a:r>
            <a:r>
              <a:rPr lang="cs-CZ" sz="1600" dirty="0" smtClean="0">
                <a:cs typeface="Arial" charset="0"/>
              </a:rPr>
              <a:t> a marginální skleróza</a:t>
            </a:r>
          </a:p>
          <a:p>
            <a:pPr lvl="1" eaLnBrk="1" hangingPunct="1"/>
            <a:endParaRPr lang="cs-CZ" dirty="0" smtClean="0">
              <a:cs typeface="Times New Roman" pitchFamily="18" charset="0"/>
            </a:endParaRPr>
          </a:p>
          <a:p>
            <a:pPr eaLnBrk="1" hangingPunct="1"/>
            <a:r>
              <a:rPr lang="cs-CZ" sz="1800" dirty="0" smtClean="0">
                <a:cs typeface="Times New Roman" pitchFamily="18" charset="0"/>
              </a:rPr>
              <a:t>endokrinní choroby</a:t>
            </a:r>
          </a:p>
          <a:p>
            <a:pPr lvl="1" eaLnBrk="1" hangingPunct="1"/>
            <a:r>
              <a:rPr lang="cs-CZ" sz="1600" dirty="0" err="1" smtClean="0">
                <a:cs typeface="Times New Roman" pitchFamily="18" charset="0"/>
              </a:rPr>
              <a:t>karcinoidový</a:t>
            </a:r>
            <a:r>
              <a:rPr lang="cs-CZ" sz="1600" dirty="0" smtClean="0">
                <a:cs typeface="Times New Roman" pitchFamily="18" charset="0"/>
              </a:rPr>
              <a:t> syndrom</a:t>
            </a:r>
          </a:p>
          <a:p>
            <a:pPr eaLnBrk="1" hangingPunct="1"/>
            <a:r>
              <a:rPr lang="cs-CZ" sz="1800" dirty="0" smtClean="0">
                <a:cs typeface="Times New Roman" pitchFamily="18" charset="0"/>
              </a:rPr>
              <a:t>nebakteriální trombotická endokarditida </a:t>
            </a:r>
          </a:p>
          <a:p>
            <a:pPr lvl="1" eaLnBrk="1" hangingPunct="1"/>
            <a:r>
              <a:rPr lang="cs-CZ" sz="1600" dirty="0" err="1" smtClean="0">
                <a:cs typeface="Times New Roman" pitchFamily="18" charset="0"/>
              </a:rPr>
              <a:t>hyperkoagulační</a:t>
            </a:r>
            <a:r>
              <a:rPr lang="cs-CZ" sz="1600" dirty="0" smtClean="0">
                <a:cs typeface="Times New Roman" pitchFamily="18" charset="0"/>
              </a:rPr>
              <a:t> stav s trombózou, často </a:t>
            </a:r>
            <a:r>
              <a:rPr lang="cs-CZ" sz="1600" dirty="0" err="1" smtClean="0">
                <a:cs typeface="Times New Roman" pitchFamily="18" charset="0"/>
              </a:rPr>
              <a:t>paraneoplastický</a:t>
            </a:r>
            <a:r>
              <a:rPr lang="cs-CZ" sz="1600" dirty="0" smtClean="0">
                <a:cs typeface="Times New Roman" pitchFamily="18" charset="0"/>
              </a:rPr>
              <a:t>, </a:t>
            </a:r>
          </a:p>
          <a:p>
            <a:pPr eaLnBrk="1" hangingPunct="1">
              <a:buFont typeface="Wingdings" pitchFamily="2" charset="2"/>
              <a:buNone/>
            </a:pPr>
            <a:endParaRPr lang="cs-CZ" sz="1800" dirty="0" smtClean="0">
              <a:cs typeface="Times New Roman" pitchFamily="18" charset="0"/>
            </a:endParaRPr>
          </a:p>
          <a:p>
            <a:pPr eaLnBrk="1" hangingPunct="1"/>
            <a:endParaRPr lang="cs-CZ" dirty="0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/>
              <a:t>Infekční endokarditida</a:t>
            </a:r>
            <a:endParaRPr lang="cs-CZ" sz="2800" dirty="0" smtClean="0">
              <a:solidFill>
                <a:srgbClr val="FFFF00"/>
              </a:solidFill>
            </a:endParaRPr>
          </a:p>
        </p:txBody>
      </p:sp>
      <p:sp>
        <p:nvSpPr>
          <p:cNvPr id="65539" name="Zástupný symbol pro obsah 4"/>
          <p:cNvSpPr>
            <a:spLocks noGrp="1"/>
          </p:cNvSpPr>
          <p:nvPr>
            <p:ph sz="half" idx="2"/>
          </p:nvPr>
        </p:nvSpPr>
        <p:spPr>
          <a:xfrm>
            <a:off x="457200" y="1484313"/>
            <a:ext cx="8291513" cy="4641850"/>
          </a:xfrm>
        </p:spPr>
        <p:txBody>
          <a:bodyPr/>
          <a:lstStyle/>
          <a:p>
            <a:pPr eaLnBrk="1" hangingPunct="1"/>
            <a:r>
              <a:rPr lang="cs-CZ" sz="1800" dirty="0" smtClean="0">
                <a:cs typeface="Arial" charset="0"/>
              </a:rPr>
              <a:t>dříve: subakutní, na předem poškozených chlopních, méně virulentní</a:t>
            </a:r>
          </a:p>
          <a:p>
            <a:pPr eaLnBrk="1" hangingPunct="1"/>
            <a:r>
              <a:rPr lang="cs-CZ" sz="1800" dirty="0" smtClean="0">
                <a:cs typeface="Arial" charset="0"/>
              </a:rPr>
              <a:t>nyní: často silně virulentní mikroorganismy, i nepoškozené chlopně, </a:t>
            </a:r>
            <a:r>
              <a:rPr lang="cs-CZ" sz="1800" dirty="0" err="1" smtClean="0">
                <a:cs typeface="Arial" charset="0"/>
              </a:rPr>
              <a:t>iatrogenní</a:t>
            </a:r>
            <a:r>
              <a:rPr lang="cs-CZ" sz="1800" dirty="0" smtClean="0">
                <a:cs typeface="Arial" charset="0"/>
              </a:rPr>
              <a:t> </a:t>
            </a:r>
          </a:p>
          <a:p>
            <a:pPr lvl="1" eaLnBrk="1" hangingPunct="1"/>
            <a:r>
              <a:rPr lang="cs-CZ" sz="1600" dirty="0" smtClean="0">
                <a:cs typeface="Times New Roman" pitchFamily="18" charset="0"/>
              </a:rPr>
              <a:t>stafylokok, pyogenní streptokok, pneumokok, …, orální mikroorganismy, </a:t>
            </a:r>
            <a:r>
              <a:rPr lang="cs-CZ" sz="1600" dirty="0" err="1" smtClean="0">
                <a:cs typeface="Times New Roman" pitchFamily="18" charset="0"/>
              </a:rPr>
              <a:t>ev</a:t>
            </a:r>
            <a:r>
              <a:rPr lang="cs-CZ" sz="1600" dirty="0" smtClean="0">
                <a:cs typeface="Times New Roman" pitchFamily="18" charset="0"/>
              </a:rPr>
              <a:t>. mykózy</a:t>
            </a:r>
          </a:p>
          <a:p>
            <a:pPr lvl="1" eaLnBrk="1" hangingPunct="1"/>
            <a:endParaRPr lang="cs-CZ" sz="1000" dirty="0" smtClean="0">
              <a:cs typeface="Times New Roman" pitchFamily="18" charset="0"/>
            </a:endParaRPr>
          </a:p>
          <a:p>
            <a:pPr eaLnBrk="1" hangingPunct="1"/>
            <a:r>
              <a:rPr lang="cs-CZ" sz="1800" b="1" dirty="0" smtClean="0">
                <a:cs typeface="Times New Roman" pitchFamily="18" charset="0"/>
              </a:rPr>
              <a:t>z klinického hlediska: </a:t>
            </a:r>
          </a:p>
          <a:p>
            <a:pPr lvl="1" eaLnBrk="1" hangingPunct="1"/>
            <a:r>
              <a:rPr lang="cs-CZ" sz="1600" dirty="0" smtClean="0">
                <a:cs typeface="Times New Roman" pitchFamily="18" charset="0"/>
              </a:rPr>
              <a:t> akutní</a:t>
            </a:r>
          </a:p>
          <a:p>
            <a:pPr lvl="1" eaLnBrk="1" hangingPunct="1"/>
            <a:r>
              <a:rPr lang="cs-CZ" sz="1600" dirty="0" smtClean="0">
                <a:cs typeface="Times New Roman" pitchFamily="18" charset="0"/>
              </a:rPr>
              <a:t> subakutní </a:t>
            </a:r>
          </a:p>
          <a:p>
            <a:pPr eaLnBrk="1" hangingPunct="1"/>
            <a:endParaRPr lang="cs-CZ" sz="1000" dirty="0" smtClean="0">
              <a:cs typeface="Times New Roman" pitchFamily="18" charset="0"/>
            </a:endParaRPr>
          </a:p>
          <a:p>
            <a:pPr eaLnBrk="1" hangingPunct="1"/>
            <a:r>
              <a:rPr lang="cs-CZ" sz="1800" dirty="0" smtClean="0">
                <a:cs typeface="Times New Roman" pitchFamily="18" charset="0"/>
              </a:rPr>
              <a:t> </a:t>
            </a:r>
            <a:r>
              <a:rPr lang="cs-CZ" sz="1800" b="1" dirty="0" smtClean="0">
                <a:cs typeface="Times New Roman" pitchFamily="18" charset="0"/>
              </a:rPr>
              <a:t>predispozice</a:t>
            </a:r>
            <a:r>
              <a:rPr lang="cs-CZ" sz="1800" dirty="0" smtClean="0">
                <a:cs typeface="Times New Roman" pitchFamily="18" charset="0"/>
              </a:rPr>
              <a:t>: </a:t>
            </a:r>
          </a:p>
          <a:p>
            <a:pPr lvl="1" eaLnBrk="1" hangingPunct="1"/>
            <a:r>
              <a:rPr lang="cs-CZ" sz="1600" dirty="0" smtClean="0">
                <a:cs typeface="Times New Roman" pitchFamily="18" charset="0"/>
              </a:rPr>
              <a:t> </a:t>
            </a:r>
            <a:r>
              <a:rPr lang="cs-CZ" sz="1600" dirty="0" smtClean="0">
                <a:cs typeface="Arial" charset="0"/>
              </a:rPr>
              <a:t>anatom. změněná chlopeň, umělá chlopeň, katetrizace síně/komory, i.v. narkomani, získaný </a:t>
            </a:r>
            <a:r>
              <a:rPr lang="cs-CZ" sz="1600" dirty="0" err="1" smtClean="0">
                <a:cs typeface="Arial" charset="0"/>
              </a:rPr>
              <a:t>imunodeficit</a:t>
            </a:r>
            <a:endParaRPr lang="cs-CZ" sz="1600" dirty="0" smtClean="0">
              <a:cs typeface="Arial" charset="0"/>
            </a:endParaRPr>
          </a:p>
          <a:p>
            <a:pPr eaLnBrk="1" hangingPunct="1"/>
            <a:endParaRPr lang="cs-CZ" sz="1000" dirty="0" smtClean="0">
              <a:cs typeface="Times New Roman" pitchFamily="18" charset="0"/>
            </a:endParaRPr>
          </a:p>
          <a:p>
            <a:pPr eaLnBrk="1" hangingPunct="1"/>
            <a:endParaRPr lang="cs-CZ" sz="1000" dirty="0" smtClean="0">
              <a:cs typeface="Times New Roman" pitchFamily="18" charset="0"/>
            </a:endParaRPr>
          </a:p>
          <a:p>
            <a:pPr eaLnBrk="1" hangingPunct="1"/>
            <a:r>
              <a:rPr lang="cs-CZ" sz="1800" dirty="0" smtClean="0">
                <a:cs typeface="Arial" charset="0"/>
              </a:rPr>
              <a:t>bakteriémie </a:t>
            </a:r>
            <a:r>
              <a:rPr lang="cs-CZ" sz="1800" b="1" dirty="0" smtClean="0">
                <a:cs typeface="Arial" charset="0"/>
              </a:rPr>
              <a:t>→ </a:t>
            </a:r>
            <a:r>
              <a:rPr lang="cs-CZ" sz="1800" dirty="0" smtClean="0">
                <a:cs typeface="Arial" charset="0"/>
              </a:rPr>
              <a:t>mikrob se usadí na chlopni</a:t>
            </a:r>
            <a:r>
              <a:rPr lang="cs-CZ" sz="1800" b="1" dirty="0" smtClean="0">
                <a:cs typeface="Arial" charset="0"/>
              </a:rPr>
              <a:t> → </a:t>
            </a:r>
            <a:r>
              <a:rPr lang="cs-CZ" sz="1800" dirty="0" smtClean="0">
                <a:cs typeface="Arial" charset="0"/>
              </a:rPr>
              <a:t>množí se </a:t>
            </a:r>
            <a:r>
              <a:rPr lang="cs-CZ" sz="1800" b="1" dirty="0" smtClean="0">
                <a:cs typeface="Arial" charset="0"/>
              </a:rPr>
              <a:t>→ </a:t>
            </a:r>
            <a:r>
              <a:rPr lang="cs-CZ" sz="1800" dirty="0" smtClean="0">
                <a:cs typeface="Arial" charset="0"/>
              </a:rPr>
              <a:t>poškození </a:t>
            </a:r>
            <a:r>
              <a:rPr lang="cs-CZ" sz="1800" dirty="0" err="1" smtClean="0">
                <a:cs typeface="Arial" charset="0"/>
              </a:rPr>
              <a:t>endotelu</a:t>
            </a:r>
            <a:r>
              <a:rPr lang="cs-CZ" sz="1800" b="1" dirty="0" smtClean="0">
                <a:cs typeface="Arial" charset="0"/>
              </a:rPr>
              <a:t>→</a:t>
            </a:r>
            <a:r>
              <a:rPr lang="cs-CZ" sz="1800" dirty="0" smtClean="0">
                <a:cs typeface="Arial" charset="0"/>
              </a:rPr>
              <a:t> vznik trombu = infekční vegetace </a:t>
            </a:r>
            <a:r>
              <a:rPr lang="cs-CZ" sz="1800" b="1" dirty="0" smtClean="0">
                <a:cs typeface="Arial" charset="0"/>
              </a:rPr>
              <a:t>→ </a:t>
            </a:r>
            <a:r>
              <a:rPr lang="cs-CZ" sz="1800" dirty="0" smtClean="0">
                <a:cs typeface="Arial" charset="0"/>
              </a:rPr>
              <a:t>organismus reaguje zánětem</a:t>
            </a:r>
          </a:p>
          <a:p>
            <a:pPr eaLnBrk="1" hangingPunct="1"/>
            <a:endParaRPr lang="cs-CZ" sz="1000" dirty="0" smtClean="0">
              <a:cs typeface="Times New Roman" pitchFamily="18" charset="0"/>
            </a:endParaRPr>
          </a:p>
          <a:p>
            <a:pPr lvl="1" eaLnBrk="1" hangingPunct="1"/>
            <a:endParaRPr lang="cs-CZ" sz="2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/>
              <a:t>Infekční endokarditida</a:t>
            </a:r>
          </a:p>
        </p:txBody>
      </p:sp>
      <p:sp>
        <p:nvSpPr>
          <p:cNvPr id="6451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sz="1800" b="1" dirty="0" smtClean="0">
                <a:cs typeface="Arial" charset="0"/>
              </a:rPr>
              <a:t>makro: </a:t>
            </a:r>
            <a:r>
              <a:rPr lang="cs-CZ" sz="1800" dirty="0" smtClean="0">
                <a:cs typeface="Arial" charset="0"/>
              </a:rPr>
              <a:t>křehká hnědočervená prominence na vtokové ploše - trombus</a:t>
            </a:r>
          </a:p>
          <a:p>
            <a:pPr eaLnBrk="1" hangingPunct="1"/>
            <a:endParaRPr lang="cs-CZ" sz="1000" dirty="0" smtClean="0">
              <a:cs typeface="Times New Roman" pitchFamily="18" charset="0"/>
            </a:endParaRPr>
          </a:p>
          <a:p>
            <a:pPr eaLnBrk="1" hangingPunct="1"/>
            <a:endParaRPr lang="cs-CZ" sz="1000" dirty="0" smtClean="0">
              <a:cs typeface="Times New Roman" pitchFamily="18" charset="0"/>
            </a:endParaRPr>
          </a:p>
          <a:p>
            <a:pPr eaLnBrk="1" hangingPunct="1"/>
            <a:r>
              <a:rPr lang="cs-CZ" sz="1800" b="1" dirty="0" err="1" smtClean="0">
                <a:cs typeface="Times New Roman" pitchFamily="18" charset="0"/>
              </a:rPr>
              <a:t>mikro</a:t>
            </a:r>
            <a:r>
              <a:rPr lang="cs-CZ" sz="1800" b="1" dirty="0" smtClean="0">
                <a:cs typeface="Times New Roman" pitchFamily="18" charset="0"/>
              </a:rPr>
              <a:t>: </a:t>
            </a:r>
          </a:p>
          <a:p>
            <a:pPr lvl="1" eaLnBrk="1" hangingPunct="1"/>
            <a:r>
              <a:rPr lang="cs-CZ" sz="1600" dirty="0" smtClean="0">
                <a:cs typeface="Arial" charset="0"/>
              </a:rPr>
              <a:t> fibrin + kolonie bakterií + </a:t>
            </a:r>
            <a:r>
              <a:rPr lang="cs-CZ" sz="1600" dirty="0" err="1" smtClean="0">
                <a:cs typeface="Arial" charset="0"/>
              </a:rPr>
              <a:t>polymorfonukleáry</a:t>
            </a:r>
            <a:r>
              <a:rPr lang="cs-CZ" sz="1600" dirty="0" smtClean="0">
                <a:cs typeface="Arial" charset="0"/>
              </a:rPr>
              <a:t> (+ granulační tkáň)</a:t>
            </a:r>
          </a:p>
          <a:p>
            <a:pPr lvl="1" eaLnBrk="1" hangingPunct="1"/>
            <a:r>
              <a:rPr lang="cs-CZ" sz="1600" dirty="0" smtClean="0">
                <a:cs typeface="Arial" charset="0"/>
              </a:rPr>
              <a:t> v přilehlé chlopni zánět (</a:t>
            </a:r>
            <a:r>
              <a:rPr lang="cs-CZ" sz="1600" dirty="0" err="1" smtClean="0">
                <a:cs typeface="Arial" charset="0"/>
              </a:rPr>
              <a:t>ev</a:t>
            </a:r>
            <a:r>
              <a:rPr lang="cs-CZ" sz="1600" dirty="0" smtClean="0">
                <a:cs typeface="Arial" charset="0"/>
              </a:rPr>
              <a:t>. nekróza)</a:t>
            </a:r>
          </a:p>
          <a:p>
            <a:pPr lvl="1" eaLnBrk="1" hangingPunct="1"/>
            <a:endParaRPr lang="cs-CZ" sz="1000" dirty="0" smtClean="0">
              <a:cs typeface="Times New Roman" pitchFamily="18" charset="0"/>
            </a:endParaRPr>
          </a:p>
          <a:p>
            <a:pPr lvl="1" eaLnBrk="1" hangingPunct="1"/>
            <a:endParaRPr lang="cs-CZ" sz="1000" dirty="0" smtClean="0">
              <a:cs typeface="Times New Roman" pitchFamily="18" charset="0"/>
            </a:endParaRPr>
          </a:p>
          <a:p>
            <a:pPr eaLnBrk="1" hangingPunct="1"/>
            <a:r>
              <a:rPr lang="cs-CZ" sz="1800" b="1" dirty="0" smtClean="0">
                <a:cs typeface="Times New Roman" pitchFamily="18" charset="0"/>
              </a:rPr>
              <a:t>komplikace</a:t>
            </a:r>
            <a:r>
              <a:rPr lang="cs-CZ" sz="1800" dirty="0" smtClean="0">
                <a:cs typeface="Times New Roman" pitchFamily="18" charset="0"/>
              </a:rPr>
              <a:t>: </a:t>
            </a:r>
          </a:p>
          <a:p>
            <a:pPr lvl="1" eaLnBrk="1" hangingPunct="1"/>
            <a:r>
              <a:rPr lang="cs-CZ" sz="1600" dirty="0" smtClean="0">
                <a:cs typeface="Arial" charset="0"/>
              </a:rPr>
              <a:t> poškození chlopní, septická </a:t>
            </a:r>
            <a:r>
              <a:rPr lang="cs-CZ" sz="1600" dirty="0" err="1" smtClean="0">
                <a:cs typeface="Arial" charset="0"/>
              </a:rPr>
              <a:t>abscedující</a:t>
            </a:r>
            <a:r>
              <a:rPr lang="cs-CZ" sz="1600" dirty="0" smtClean="0">
                <a:cs typeface="Arial" charset="0"/>
              </a:rPr>
              <a:t> myokarditida, centrální pyémie, </a:t>
            </a:r>
            <a:r>
              <a:rPr lang="cs-CZ" sz="1600" dirty="0" err="1" smtClean="0">
                <a:cs typeface="Arial" charset="0"/>
              </a:rPr>
              <a:t>embolizace</a:t>
            </a:r>
            <a:r>
              <a:rPr lang="cs-CZ" sz="1600" dirty="0" smtClean="0">
                <a:cs typeface="Arial" charset="0"/>
              </a:rPr>
              <a:t> vegetací (infarkty)</a:t>
            </a:r>
          </a:p>
          <a:p>
            <a:endParaRPr lang="cs-CZ" dirty="0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_heart-endocarditis-bacterial-valve-destructi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5121" t="14410" r="3542" b="35321"/>
          <a:stretch>
            <a:fillRect/>
          </a:stretch>
        </p:blipFill>
        <p:spPr>
          <a:xfrm>
            <a:off x="687388" y="1574800"/>
            <a:ext cx="7485062" cy="5095875"/>
          </a:xfrm>
          <a:noFill/>
        </p:spPr>
      </p:pic>
      <p:sp>
        <p:nvSpPr>
          <p:cNvPr id="102404" name="Rectangle 6"/>
          <p:cNvSpPr>
            <a:spLocks noChangeArrowheads="1"/>
          </p:cNvSpPr>
          <p:nvPr/>
        </p:nvSpPr>
        <p:spPr bwMode="auto">
          <a:xfrm>
            <a:off x="682625" y="5403850"/>
            <a:ext cx="2051050" cy="1077913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>
            <a:spAutoFit/>
          </a:bodyPr>
          <a:lstStyle/>
          <a:p>
            <a:pPr algn="l" eaLnBrk="1" hangingPunct="1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vegetace</a:t>
            </a:r>
          </a:p>
          <a:p>
            <a:pPr algn="l" eaLnBrk="1" hangingPunct="1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endokard síně</a:t>
            </a:r>
          </a:p>
          <a:p>
            <a:pPr algn="l" eaLnBrk="1" hangingPunct="1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3 papilární sval</a:t>
            </a:r>
          </a:p>
          <a:p>
            <a:pPr algn="l" eaLnBrk="1" hangingPunct="1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4 myokard</a:t>
            </a:r>
          </a:p>
        </p:txBody>
      </p:sp>
      <p:sp>
        <p:nvSpPr>
          <p:cNvPr id="102410" name="Nadpis 1"/>
          <p:cNvSpPr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/>
          <a:p>
            <a:pPr algn="l" eaLnBrk="1" hangingPunct="1">
              <a:defRPr/>
            </a:pPr>
            <a:r>
              <a:rPr lang="cs-CZ" sz="2800" i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</a:t>
            </a:r>
            <a:r>
              <a:rPr lang="cs-CZ" sz="2800" i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nfekční </a:t>
            </a:r>
            <a:r>
              <a:rPr lang="cs-CZ" sz="2800" i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endokarditis – </a:t>
            </a:r>
            <a:r>
              <a:rPr lang="cs-CZ" sz="2800" i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destrukce </a:t>
            </a:r>
            <a:r>
              <a:rPr lang="cs-CZ" sz="2800" i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chlopně</a:t>
            </a:r>
          </a:p>
        </p:txBody>
      </p:sp>
      <p:sp>
        <p:nvSpPr>
          <p:cNvPr id="102411" name="Rectangle 12"/>
          <p:cNvSpPr>
            <a:spLocks noChangeArrowheads="1"/>
          </p:cNvSpPr>
          <p:nvPr/>
        </p:nvSpPr>
        <p:spPr bwMode="auto">
          <a:xfrm>
            <a:off x="4051300" y="3429000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102412" name="Rectangle 12"/>
          <p:cNvSpPr>
            <a:spLocks noChangeArrowheads="1"/>
          </p:cNvSpPr>
          <p:nvPr/>
        </p:nvSpPr>
        <p:spPr bwMode="auto">
          <a:xfrm>
            <a:off x="4716463" y="1628775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102413" name="Rectangle 12"/>
          <p:cNvSpPr>
            <a:spLocks noChangeArrowheads="1"/>
          </p:cNvSpPr>
          <p:nvPr/>
        </p:nvSpPr>
        <p:spPr bwMode="auto">
          <a:xfrm>
            <a:off x="6515100" y="5926138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102414" name="Rectangle 12"/>
          <p:cNvSpPr>
            <a:spLocks noChangeArrowheads="1"/>
          </p:cNvSpPr>
          <p:nvPr/>
        </p:nvSpPr>
        <p:spPr bwMode="auto">
          <a:xfrm>
            <a:off x="7539038" y="5221288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i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Infekční endokarditis</a:t>
            </a:r>
            <a:endParaRPr lang="cs-CZ" sz="2800" dirty="0" smtClean="0">
              <a:solidFill>
                <a:srgbClr val="FFFF00"/>
              </a:solidFill>
            </a:endParaRPr>
          </a:p>
        </p:txBody>
      </p:sp>
      <p:pic>
        <p:nvPicPr>
          <p:cNvPr id="66563" name="Zástupný symbol pro obsah 3" descr="9 - IE.em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r="2397" b="2446"/>
          <a:stretch>
            <a:fillRect/>
          </a:stretch>
        </p:blipFill>
        <p:spPr>
          <a:xfrm>
            <a:off x="342900" y="1557338"/>
            <a:ext cx="8335963" cy="5300662"/>
          </a:xfrm>
        </p:spPr>
      </p:pic>
      <p:sp>
        <p:nvSpPr>
          <p:cNvPr id="60420" name="TextovéPole 4"/>
          <p:cNvSpPr txBox="1">
            <a:spLocks noChangeArrowheads="1"/>
          </p:cNvSpPr>
          <p:nvPr/>
        </p:nvSpPr>
        <p:spPr bwMode="auto">
          <a:xfrm>
            <a:off x="330200" y="3903663"/>
            <a:ext cx="4241800" cy="338137"/>
          </a:xfrm>
          <a:prstGeom prst="rect">
            <a:avLst/>
          </a:prstGeom>
          <a:solidFill>
            <a:srgbClr val="FFFFFF">
              <a:alpha val="74901"/>
            </a:srgbClr>
          </a:solidFill>
          <a:ln>
            <a:noFill/>
          </a:ln>
          <a:extLst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sz="1600" b="0" i="0" dirty="0" smtClean="0">
                <a:latin typeface="+mj-lt"/>
              </a:rPr>
              <a:t>křehké červené vegetace na Mi chlopni</a:t>
            </a:r>
          </a:p>
        </p:txBody>
      </p:sp>
      <p:sp>
        <p:nvSpPr>
          <p:cNvPr id="60421" name="TextovéPole 5"/>
          <p:cNvSpPr txBox="1">
            <a:spLocks noChangeArrowheads="1"/>
          </p:cNvSpPr>
          <p:nvPr/>
        </p:nvSpPr>
        <p:spPr bwMode="auto">
          <a:xfrm>
            <a:off x="4572000" y="3905250"/>
            <a:ext cx="2443163" cy="338138"/>
          </a:xfrm>
          <a:prstGeom prst="rect">
            <a:avLst/>
          </a:prstGeom>
          <a:solidFill>
            <a:srgbClr val="FFFFFF">
              <a:alpha val="74901"/>
            </a:srgbClr>
          </a:solidFill>
          <a:ln>
            <a:noFill/>
          </a:ln>
          <a:extLst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sz="1600" b="0" i="0" dirty="0" smtClean="0">
                <a:latin typeface="+mj-lt"/>
              </a:rPr>
              <a:t>destrukce </a:t>
            </a:r>
            <a:r>
              <a:rPr lang="cs-CZ" sz="1600" b="0" i="0" dirty="0" err="1" smtClean="0">
                <a:latin typeface="+mj-lt"/>
              </a:rPr>
              <a:t>Ao</a:t>
            </a:r>
            <a:r>
              <a:rPr lang="cs-CZ" sz="1600" b="0" i="0" dirty="0" smtClean="0">
                <a:latin typeface="+mj-lt"/>
              </a:rPr>
              <a:t> chlopně </a:t>
            </a:r>
          </a:p>
        </p:txBody>
      </p:sp>
      <p:sp>
        <p:nvSpPr>
          <p:cNvPr id="60422" name="TextovéPole 6"/>
          <p:cNvSpPr txBox="1">
            <a:spLocks noChangeArrowheads="1"/>
          </p:cNvSpPr>
          <p:nvPr/>
        </p:nvSpPr>
        <p:spPr bwMode="auto">
          <a:xfrm>
            <a:off x="330200" y="6170613"/>
            <a:ext cx="4241800" cy="338137"/>
          </a:xfrm>
          <a:prstGeom prst="rect">
            <a:avLst/>
          </a:prstGeom>
          <a:solidFill>
            <a:srgbClr val="FFFFFF">
              <a:alpha val="74901"/>
            </a:srgbClr>
          </a:solidFill>
          <a:ln>
            <a:noFill/>
          </a:ln>
          <a:extLst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sz="1600" b="0" i="0" dirty="0" smtClean="0">
                <a:latin typeface="+mj-lt"/>
              </a:rPr>
              <a:t>purulentní zánět ve vegetaci</a:t>
            </a:r>
          </a:p>
        </p:txBody>
      </p:sp>
      <p:sp>
        <p:nvSpPr>
          <p:cNvPr id="60423" name="TextovéPole 7"/>
          <p:cNvSpPr txBox="1">
            <a:spLocks noChangeArrowheads="1"/>
          </p:cNvSpPr>
          <p:nvPr/>
        </p:nvSpPr>
        <p:spPr bwMode="auto">
          <a:xfrm>
            <a:off x="4572000" y="5994400"/>
            <a:ext cx="4241800" cy="584200"/>
          </a:xfrm>
          <a:prstGeom prst="rect">
            <a:avLst/>
          </a:prstGeom>
          <a:solidFill>
            <a:srgbClr val="FFFFFF">
              <a:alpha val="74901"/>
            </a:srgbClr>
          </a:solidFill>
          <a:ln>
            <a:noFill/>
          </a:ln>
          <a:extLst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sz="1600" b="0" i="0" dirty="0" smtClean="0">
                <a:latin typeface="+mj-lt"/>
              </a:rPr>
              <a:t>zhojená IE (destrukce Mi chlopně, ale bez akutních vegetací)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obr2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b="18596"/>
          <a:stretch>
            <a:fillRect/>
          </a:stretch>
        </p:blipFill>
        <p:spPr>
          <a:xfrm>
            <a:off x="684213" y="1533525"/>
            <a:ext cx="7559675" cy="4978400"/>
          </a:xfrm>
          <a:noFill/>
        </p:spPr>
      </p:pic>
      <p:sp>
        <p:nvSpPr>
          <p:cNvPr id="103428" name="Rectangle 6"/>
          <p:cNvSpPr>
            <a:spLocks noChangeArrowheads="1"/>
          </p:cNvSpPr>
          <p:nvPr/>
        </p:nvSpPr>
        <p:spPr bwMode="auto">
          <a:xfrm>
            <a:off x="684213" y="5661025"/>
            <a:ext cx="2987675" cy="830263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>
            <a:spAutoFit/>
          </a:bodyPr>
          <a:lstStyle/>
          <a:p>
            <a:pPr algn="l" eaLnBrk="1" hangingPunct="1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bakteriální kolonie</a:t>
            </a:r>
          </a:p>
          <a:p>
            <a:pPr algn="l" eaLnBrk="1" hangingPunct="1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vlastní trombus</a:t>
            </a:r>
          </a:p>
          <a:p>
            <a:pPr algn="l" eaLnBrk="1" hangingPunct="1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3 erytrocyty a leukocyty</a:t>
            </a:r>
          </a:p>
        </p:txBody>
      </p:sp>
      <p:sp>
        <p:nvSpPr>
          <p:cNvPr id="103431" name="Rectangle 12"/>
          <p:cNvSpPr>
            <a:spLocks noChangeArrowheads="1"/>
          </p:cNvSpPr>
          <p:nvPr/>
        </p:nvSpPr>
        <p:spPr bwMode="auto">
          <a:xfrm>
            <a:off x="7635875" y="5462588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103434" name="Rectangle 18"/>
          <p:cNvSpPr>
            <a:spLocks noChangeArrowheads="1"/>
          </p:cNvSpPr>
          <p:nvPr/>
        </p:nvSpPr>
        <p:spPr bwMode="auto">
          <a:xfrm>
            <a:off x="3421063" y="1563688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103436" name="Nadpis 1"/>
          <p:cNvSpPr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/>
          <a:p>
            <a:pPr algn="l" eaLnBrk="1" hangingPunct="1">
              <a:defRPr/>
            </a:pPr>
            <a:r>
              <a:rPr lang="cs-CZ" sz="2800" i="0" dirty="0">
                <a:solidFill>
                  <a:schemeClr val="tx1"/>
                </a:solidFill>
                <a:latin typeface="+mj-lt"/>
              </a:rPr>
              <a:t>Infekční endokarditis </a:t>
            </a:r>
            <a:r>
              <a:rPr lang="cs-CZ" sz="2800" i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 </a:t>
            </a:r>
            <a:r>
              <a:rPr lang="cs-CZ" sz="2800" i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vegetace</a:t>
            </a:r>
          </a:p>
        </p:txBody>
      </p:sp>
      <p:sp>
        <p:nvSpPr>
          <p:cNvPr id="103437" name="Rectangle 12"/>
          <p:cNvSpPr>
            <a:spLocks noChangeArrowheads="1"/>
          </p:cNvSpPr>
          <p:nvPr/>
        </p:nvSpPr>
        <p:spPr bwMode="auto">
          <a:xfrm>
            <a:off x="2408238" y="3429000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103438" name="Rectangle 12"/>
          <p:cNvSpPr>
            <a:spLocks noChangeArrowheads="1"/>
          </p:cNvSpPr>
          <p:nvPr/>
        </p:nvSpPr>
        <p:spPr bwMode="auto">
          <a:xfrm>
            <a:off x="7121525" y="2971800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103439" name="Rectangle 12"/>
          <p:cNvSpPr>
            <a:spLocks noChangeArrowheads="1"/>
          </p:cNvSpPr>
          <p:nvPr/>
        </p:nvSpPr>
        <p:spPr bwMode="auto">
          <a:xfrm>
            <a:off x="4029075" y="3948113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 descr="obr2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10612" t="8652" b="15950"/>
          <a:stretch>
            <a:fillRect/>
          </a:stretch>
        </p:blipFill>
        <p:spPr>
          <a:xfrm>
            <a:off x="684213" y="1557338"/>
            <a:ext cx="7667625" cy="5119687"/>
          </a:xfrm>
          <a:noFill/>
        </p:spPr>
      </p:pic>
      <p:sp>
        <p:nvSpPr>
          <p:cNvPr id="104452" name="Rectangle 6"/>
          <p:cNvSpPr>
            <a:spLocks noChangeArrowheads="1"/>
          </p:cNvSpPr>
          <p:nvPr/>
        </p:nvSpPr>
        <p:spPr bwMode="auto">
          <a:xfrm>
            <a:off x="684213" y="5876925"/>
            <a:ext cx="3419475" cy="830263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>
            <a:spAutoFit/>
          </a:bodyPr>
          <a:lstStyle/>
          <a:p>
            <a:pPr algn="l" eaLnBrk="1" hangingPunct="1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bakteriální kolonie</a:t>
            </a:r>
          </a:p>
          <a:p>
            <a:pPr algn="l" eaLnBrk="1" hangingPunct="1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chlopeň infiltrovaná neutrofilními granulocyty</a:t>
            </a:r>
          </a:p>
        </p:txBody>
      </p:sp>
      <p:sp>
        <p:nvSpPr>
          <p:cNvPr id="104456" name="Nadpis 1"/>
          <p:cNvSpPr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/>
          <a:p>
            <a:pPr algn="l" eaLnBrk="1" hangingPunct="1">
              <a:defRPr/>
            </a:pPr>
            <a:r>
              <a:rPr lang="cs-CZ" sz="2800" i="0" dirty="0">
                <a:solidFill>
                  <a:schemeClr val="tx1"/>
                </a:solidFill>
                <a:latin typeface="+mj-lt"/>
              </a:rPr>
              <a:t>Infekční endokarditis - vegetace</a:t>
            </a:r>
          </a:p>
        </p:txBody>
      </p:sp>
      <p:sp>
        <p:nvSpPr>
          <p:cNvPr id="104457" name="Rectangle 12"/>
          <p:cNvSpPr>
            <a:spLocks noChangeArrowheads="1"/>
          </p:cNvSpPr>
          <p:nvPr/>
        </p:nvSpPr>
        <p:spPr bwMode="auto">
          <a:xfrm>
            <a:off x="1593850" y="1908175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104458" name="Rectangle 12"/>
          <p:cNvSpPr>
            <a:spLocks noChangeArrowheads="1"/>
          </p:cNvSpPr>
          <p:nvPr/>
        </p:nvSpPr>
        <p:spPr bwMode="auto">
          <a:xfrm>
            <a:off x="5648325" y="4675188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Nadpis 1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29600" cy="792163"/>
          </a:xfrm>
        </p:spPr>
        <p:txBody>
          <a:bodyPr/>
          <a:lstStyle/>
          <a:p>
            <a:r>
              <a:rPr lang="cs-CZ" sz="2800" dirty="0" smtClean="0">
                <a:solidFill>
                  <a:srgbClr val="FFFF00"/>
                </a:solidFill>
              </a:rPr>
              <a:t/>
            </a:r>
            <a:br>
              <a:rPr lang="cs-CZ" sz="2800" dirty="0" smtClean="0">
                <a:solidFill>
                  <a:srgbClr val="FFFF00"/>
                </a:solidFill>
              </a:rPr>
            </a:br>
            <a:r>
              <a:rPr lang="cs-CZ" sz="2800" b="1" dirty="0" smtClean="0"/>
              <a:t>Infekční endokarditis - vegetace</a:t>
            </a:r>
            <a:r>
              <a:rPr lang="cs-CZ" b="1" dirty="0" smtClean="0"/>
              <a:t/>
            </a:r>
            <a:br>
              <a:rPr lang="cs-CZ" b="1" dirty="0" smtClean="0"/>
            </a:br>
            <a:endParaRPr lang="cs-CZ" b="1" dirty="0" smtClean="0"/>
          </a:p>
        </p:txBody>
      </p:sp>
      <p:pic>
        <p:nvPicPr>
          <p:cNvPr id="69635" name="Zástupný symbol pro obsah 3" descr="endocarditis 100x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1557338"/>
            <a:ext cx="8021638" cy="4714875"/>
          </a:xfrm>
        </p:spPr>
      </p:pic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732588" y="5373688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7596188" y="1844675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971550" y="1916113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3419475" y="1989138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6227763" y="1700213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10" name="Rectangle 18"/>
          <p:cNvSpPr>
            <a:spLocks noChangeArrowheads="1"/>
          </p:cNvSpPr>
          <p:nvPr/>
        </p:nvSpPr>
        <p:spPr bwMode="auto">
          <a:xfrm>
            <a:off x="6372225" y="3213100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250825" y="5445125"/>
            <a:ext cx="2987675" cy="830263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>
            <a:spAutoFit/>
          </a:bodyPr>
          <a:lstStyle/>
          <a:p>
            <a:pPr algn="l" eaLnBrk="1" hangingPunct="1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bakteriální kolonie</a:t>
            </a:r>
          </a:p>
          <a:p>
            <a:pPr algn="l" eaLnBrk="1" hangingPunct="1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vlastní trombus</a:t>
            </a:r>
          </a:p>
          <a:p>
            <a:pPr algn="l" eaLnBrk="1" hangingPunct="1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3 zánětlivý infiltrát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smtClean="0"/>
              <a:t>Hyalinní arterioloskleróza</a:t>
            </a:r>
          </a:p>
        </p:txBody>
      </p:sp>
      <p:pic>
        <p:nvPicPr>
          <p:cNvPr id="16387" name="Picture 4" descr="Image028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639888" y="2087563"/>
            <a:ext cx="5864225" cy="3827462"/>
          </a:xfr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b="1" dirty="0" smtClean="0"/>
              <a:t>Nebakteriální trombotická endokarditida</a:t>
            </a:r>
          </a:p>
        </p:txBody>
      </p:sp>
      <p:sp>
        <p:nvSpPr>
          <p:cNvPr id="70659" name="Rectangle 3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91264" cy="4525963"/>
          </a:xfrm>
        </p:spPr>
        <p:txBody>
          <a:bodyPr/>
          <a:lstStyle/>
          <a:p>
            <a:r>
              <a:rPr lang="cs-CZ" sz="1800" b="1" dirty="0" smtClean="0">
                <a:cs typeface="Arial" charset="0"/>
              </a:rPr>
              <a:t>sterilní</a:t>
            </a:r>
            <a:r>
              <a:rPr lang="cs-CZ" sz="1800" dirty="0" smtClean="0">
                <a:cs typeface="Arial" charset="0"/>
              </a:rPr>
              <a:t> trombotické vegetace jsou projevem </a:t>
            </a:r>
            <a:r>
              <a:rPr lang="cs-CZ" sz="1800" b="1" dirty="0" err="1" smtClean="0">
                <a:cs typeface="Arial" charset="0"/>
              </a:rPr>
              <a:t>hyperkoagulačního</a:t>
            </a:r>
            <a:r>
              <a:rPr lang="cs-CZ" sz="1800" b="1" dirty="0" smtClean="0">
                <a:cs typeface="Arial" charset="0"/>
              </a:rPr>
              <a:t> stavu </a:t>
            </a:r>
            <a:r>
              <a:rPr lang="cs-CZ" sz="1800" dirty="0" smtClean="0">
                <a:latin typeface="Garamond"/>
                <a:cs typeface="Arial" charset="0"/>
                <a:sym typeface="Symbol" pitchFamily="18" charset="2"/>
              </a:rPr>
              <a:t>→</a:t>
            </a:r>
            <a:r>
              <a:rPr lang="cs-CZ" sz="1800" dirty="0" smtClean="0">
                <a:cs typeface="Arial" charset="0"/>
                <a:sym typeface="Symbol" pitchFamily="18" charset="2"/>
              </a:rPr>
              <a:t> současně jsou i žilní trombózy a plicní </a:t>
            </a:r>
            <a:r>
              <a:rPr lang="cs-CZ" sz="1800" dirty="0" err="1" smtClean="0">
                <a:cs typeface="Arial" charset="0"/>
                <a:sym typeface="Symbol" pitchFamily="18" charset="2"/>
              </a:rPr>
              <a:t>embolizace</a:t>
            </a:r>
            <a:endParaRPr lang="cs-CZ" sz="1800" dirty="0" smtClean="0">
              <a:cs typeface="Arial" charset="0"/>
              <a:sym typeface="Symbol" pitchFamily="18" charset="2"/>
            </a:endParaRPr>
          </a:p>
          <a:p>
            <a:endParaRPr lang="cs-CZ" sz="1800" dirty="0" smtClean="0">
              <a:sym typeface="Symbol" pitchFamily="18" charset="2"/>
            </a:endParaRPr>
          </a:p>
          <a:p>
            <a:r>
              <a:rPr lang="cs-CZ" sz="1800" b="1" u="sng" dirty="0" smtClean="0"/>
              <a:t>při generalizovaných zhoubných nádorech</a:t>
            </a:r>
            <a:r>
              <a:rPr lang="cs-CZ" sz="1800" dirty="0" smtClean="0"/>
              <a:t>, ale i při chronických nefropatiích s urémií, CHOPN aj.</a:t>
            </a:r>
            <a:endParaRPr lang="cs-CZ" sz="1800" dirty="0" smtClean="0">
              <a:sym typeface="Symbol" pitchFamily="18" charset="2"/>
            </a:endParaRPr>
          </a:p>
          <a:p>
            <a:endParaRPr lang="cs-CZ" sz="1000" dirty="0" smtClean="0">
              <a:sym typeface="Symbol" pitchFamily="18" charset="2"/>
            </a:endParaRPr>
          </a:p>
          <a:p>
            <a:r>
              <a:rPr lang="cs-CZ" sz="1800" dirty="0" smtClean="0">
                <a:cs typeface="Arial" charset="0"/>
              </a:rPr>
              <a:t>nejčastěji na </a:t>
            </a:r>
            <a:r>
              <a:rPr lang="cs-CZ" sz="1800" b="1" dirty="0" smtClean="0">
                <a:cs typeface="Arial" charset="0"/>
              </a:rPr>
              <a:t>mitrální</a:t>
            </a:r>
            <a:r>
              <a:rPr lang="cs-CZ" sz="1800" dirty="0" smtClean="0">
                <a:cs typeface="Arial" charset="0"/>
              </a:rPr>
              <a:t> chlopni </a:t>
            </a:r>
            <a:r>
              <a:rPr lang="cs-CZ" sz="1600" dirty="0" smtClean="0">
                <a:cs typeface="Arial" charset="0"/>
              </a:rPr>
              <a:t>(normální, nepoškozené !)</a:t>
            </a:r>
          </a:p>
          <a:p>
            <a:endParaRPr lang="cs-CZ" sz="1600" dirty="0" smtClean="0"/>
          </a:p>
          <a:p>
            <a:r>
              <a:rPr lang="cs-CZ" sz="1600" dirty="0" err="1" smtClean="0">
                <a:cs typeface="Arial" charset="0"/>
              </a:rPr>
              <a:t>mikro</a:t>
            </a:r>
            <a:r>
              <a:rPr lang="cs-CZ" sz="1600" dirty="0" smtClean="0">
                <a:cs typeface="Arial" charset="0"/>
              </a:rPr>
              <a:t>: bradavčité vegetace (solidní x vícečetné), 2-10mm, chlopeň bez známek zánětu</a:t>
            </a:r>
          </a:p>
          <a:p>
            <a:endParaRPr lang="cs-CZ" sz="1000" dirty="0" smtClean="0">
              <a:sym typeface="Symbol" pitchFamily="18" charset="2"/>
            </a:endParaRPr>
          </a:p>
          <a:p>
            <a:endParaRPr lang="cs-CZ" sz="1000" dirty="0" smtClean="0"/>
          </a:p>
          <a:p>
            <a:r>
              <a:rPr lang="cs-CZ" sz="1800" dirty="0" smtClean="0">
                <a:cs typeface="Arial" charset="0"/>
              </a:rPr>
              <a:t>komplikace: </a:t>
            </a:r>
            <a:r>
              <a:rPr lang="cs-CZ" sz="1800" b="1" dirty="0" err="1" smtClean="0">
                <a:cs typeface="Arial" charset="0"/>
              </a:rPr>
              <a:t>embolizace</a:t>
            </a:r>
            <a:r>
              <a:rPr lang="cs-CZ" sz="1800" dirty="0" smtClean="0">
                <a:cs typeface="Arial" charset="0"/>
              </a:rPr>
              <a:t> do systémového oběhu </a:t>
            </a:r>
            <a:r>
              <a:rPr lang="cs-CZ" sz="1800" dirty="0" smtClean="0">
                <a:latin typeface="Garamond"/>
                <a:cs typeface="Arial" charset="0"/>
                <a:sym typeface="Symbol" pitchFamily="18" charset="2"/>
              </a:rPr>
              <a:t>→</a:t>
            </a:r>
            <a:r>
              <a:rPr lang="cs-CZ" sz="1800" dirty="0" smtClean="0">
                <a:cs typeface="Arial" charset="0"/>
                <a:sym typeface="Symbol" pitchFamily="18" charset="2"/>
              </a:rPr>
              <a:t> infarkty</a:t>
            </a:r>
            <a:endParaRPr lang="cs-CZ" sz="1800" dirty="0" smtClean="0"/>
          </a:p>
          <a:p>
            <a:r>
              <a:rPr lang="cs-CZ" sz="1800" dirty="0" smtClean="0">
                <a:solidFill>
                  <a:schemeClr val="bg1"/>
                </a:solidFill>
                <a:cs typeface="Arial" charset="0"/>
              </a:rPr>
              <a:t>→ infarkty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 descr="_endocarditis-nonbacterial-thrombotic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t="13573" b="36493"/>
          <a:stretch>
            <a:fillRect/>
          </a:stretch>
        </p:blipFill>
        <p:spPr>
          <a:xfrm>
            <a:off x="539750" y="1557338"/>
            <a:ext cx="7877175" cy="5186362"/>
          </a:xfrm>
          <a:noFill/>
        </p:spPr>
      </p:pic>
      <p:sp>
        <p:nvSpPr>
          <p:cNvPr id="105476" name="Rectangle 6"/>
          <p:cNvSpPr>
            <a:spLocks noChangeArrowheads="1"/>
          </p:cNvSpPr>
          <p:nvPr/>
        </p:nvSpPr>
        <p:spPr bwMode="auto">
          <a:xfrm>
            <a:off x="539750" y="5535613"/>
            <a:ext cx="2339975" cy="1322387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anchor="ctr">
            <a:spAutoFit/>
          </a:bodyPr>
          <a:lstStyle/>
          <a:p>
            <a:pPr algn="l" eaLnBrk="1" hangingPunct="1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cípatá chlopeň</a:t>
            </a:r>
          </a:p>
          <a:p>
            <a:pPr algn="l" eaLnBrk="1" hangingPunct="1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endokard síně</a:t>
            </a:r>
          </a:p>
          <a:p>
            <a:pPr algn="l" eaLnBrk="1" hangingPunct="1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3 papilární svaly</a:t>
            </a:r>
          </a:p>
          <a:p>
            <a:pPr algn="l" eaLnBrk="1" hangingPunct="1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4 nástěnné tromby</a:t>
            </a:r>
          </a:p>
          <a:p>
            <a:pPr algn="l" eaLnBrk="1" hangingPunct="1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5 myokard</a:t>
            </a:r>
          </a:p>
        </p:txBody>
      </p:sp>
      <p:sp>
        <p:nvSpPr>
          <p:cNvPr id="105486" name="Rectangle 12"/>
          <p:cNvSpPr>
            <a:spLocks noChangeArrowheads="1"/>
          </p:cNvSpPr>
          <p:nvPr/>
        </p:nvSpPr>
        <p:spPr bwMode="auto">
          <a:xfrm>
            <a:off x="4867275" y="1611313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105487" name="Rectangle 12"/>
          <p:cNvSpPr>
            <a:spLocks noChangeArrowheads="1"/>
          </p:cNvSpPr>
          <p:nvPr/>
        </p:nvSpPr>
        <p:spPr bwMode="auto">
          <a:xfrm>
            <a:off x="2382838" y="3200400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105488" name="Rectangle 12"/>
          <p:cNvSpPr>
            <a:spLocks noChangeArrowheads="1"/>
          </p:cNvSpPr>
          <p:nvPr/>
        </p:nvSpPr>
        <p:spPr bwMode="auto">
          <a:xfrm>
            <a:off x="5141913" y="5203825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105489" name="Rectangle 12"/>
          <p:cNvSpPr>
            <a:spLocks noChangeArrowheads="1"/>
          </p:cNvSpPr>
          <p:nvPr/>
        </p:nvSpPr>
        <p:spPr bwMode="auto">
          <a:xfrm>
            <a:off x="3103563" y="3429000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</a:t>
            </a:r>
          </a:p>
        </p:txBody>
      </p:sp>
      <p:sp>
        <p:nvSpPr>
          <p:cNvPr id="105490" name="Rectangle 12"/>
          <p:cNvSpPr>
            <a:spLocks noChangeArrowheads="1"/>
          </p:cNvSpPr>
          <p:nvPr/>
        </p:nvSpPr>
        <p:spPr bwMode="auto">
          <a:xfrm>
            <a:off x="4906963" y="2774950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</a:t>
            </a:r>
          </a:p>
        </p:txBody>
      </p:sp>
      <p:sp>
        <p:nvSpPr>
          <p:cNvPr id="105491" name="Rectangle 12"/>
          <p:cNvSpPr>
            <a:spLocks noChangeArrowheads="1"/>
          </p:cNvSpPr>
          <p:nvPr/>
        </p:nvSpPr>
        <p:spPr bwMode="auto">
          <a:xfrm>
            <a:off x="6927850" y="2627313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</a:t>
            </a:r>
          </a:p>
        </p:txBody>
      </p:sp>
      <p:sp>
        <p:nvSpPr>
          <p:cNvPr id="105492" name="Rectangle 12"/>
          <p:cNvSpPr>
            <a:spLocks noChangeArrowheads="1"/>
          </p:cNvSpPr>
          <p:nvPr/>
        </p:nvSpPr>
        <p:spPr bwMode="auto">
          <a:xfrm>
            <a:off x="911225" y="4178300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5</a:t>
            </a:r>
          </a:p>
        </p:txBody>
      </p:sp>
      <p:sp>
        <p:nvSpPr>
          <p:cNvPr id="105493" name="Nadpis 1"/>
          <p:cNvSpPr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/>
          <a:p>
            <a:pPr algn="l" eaLnBrk="1" hangingPunct="1">
              <a:defRPr/>
            </a:pPr>
            <a:r>
              <a:rPr lang="cs-CZ" sz="2800" i="0" dirty="0">
                <a:solidFill>
                  <a:schemeClr val="tx1"/>
                </a:solidFill>
                <a:latin typeface="+mj-lt"/>
              </a:rPr>
              <a:t>Nebakteriální trombotická endokarditida</a:t>
            </a:r>
            <a:endParaRPr lang="cs-CZ" sz="2800" i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Nadpis 1"/>
          <p:cNvSpPr>
            <a:spLocks noGrp="1"/>
          </p:cNvSpPr>
          <p:nvPr>
            <p:ph type="title"/>
          </p:nvPr>
        </p:nvSpPr>
        <p:spPr>
          <a:xfrm>
            <a:off x="107950" y="274638"/>
            <a:ext cx="8856663" cy="1143000"/>
          </a:xfrm>
        </p:spPr>
        <p:txBody>
          <a:bodyPr/>
          <a:lstStyle/>
          <a:p>
            <a:r>
              <a:rPr lang="cs-CZ" sz="2800" b="1" dirty="0" smtClean="0"/>
              <a:t>Revmatická horečka a </a:t>
            </a:r>
            <a:r>
              <a:rPr lang="cs-CZ" sz="2800" b="1" dirty="0" err="1" smtClean="0"/>
              <a:t>porevmatické</a:t>
            </a:r>
            <a:r>
              <a:rPr lang="cs-CZ" sz="2800" b="1" dirty="0" smtClean="0"/>
              <a:t> postižení srdce</a:t>
            </a:r>
          </a:p>
        </p:txBody>
      </p:sp>
      <p:sp>
        <p:nvSpPr>
          <p:cNvPr id="71683" name="Zástupný symbol pro obsah 2"/>
          <p:cNvSpPr>
            <a:spLocks noGrp="1"/>
          </p:cNvSpPr>
          <p:nvPr>
            <p:ph sz="half" idx="2"/>
          </p:nvPr>
        </p:nvSpPr>
        <p:spPr>
          <a:xfrm>
            <a:off x="107950" y="1557338"/>
            <a:ext cx="8567738" cy="4525962"/>
          </a:xfrm>
        </p:spPr>
        <p:txBody>
          <a:bodyPr/>
          <a:lstStyle/>
          <a:p>
            <a:pPr algn="just" eaLnBrk="1" hangingPunct="1"/>
            <a:r>
              <a:rPr lang="cs-CZ" sz="1800" dirty="0" smtClean="0">
                <a:cs typeface="Arial" charset="0"/>
              </a:rPr>
              <a:t>akutní nehnisavý, </a:t>
            </a:r>
            <a:r>
              <a:rPr lang="cs-CZ" sz="1800" b="1" dirty="0" smtClean="0">
                <a:cs typeface="Arial" charset="0"/>
              </a:rPr>
              <a:t>imunitně podmíněný </a:t>
            </a:r>
            <a:r>
              <a:rPr lang="cs-CZ" sz="1800" dirty="0" smtClean="0">
                <a:cs typeface="Arial" charset="0"/>
              </a:rPr>
              <a:t>systémový zánět jako reakce na předchozí infekci </a:t>
            </a:r>
            <a:r>
              <a:rPr lang="el-GR" sz="1800" dirty="0" smtClean="0">
                <a:cs typeface="Arial" charset="0"/>
              </a:rPr>
              <a:t>β</a:t>
            </a:r>
            <a:r>
              <a:rPr lang="cs-CZ" sz="1800" dirty="0" smtClean="0">
                <a:cs typeface="Arial" charset="0"/>
              </a:rPr>
              <a:t>-hemolytickým streptokokem</a:t>
            </a:r>
          </a:p>
          <a:p>
            <a:pPr algn="just" eaLnBrk="1" hangingPunct="1"/>
            <a:endParaRPr lang="cs-CZ" sz="1800" dirty="0" smtClean="0">
              <a:cs typeface="Gautami" pitchFamily="2" charset="0"/>
            </a:endParaRPr>
          </a:p>
          <a:p>
            <a:pPr eaLnBrk="1" hangingPunct="1"/>
            <a:r>
              <a:rPr lang="cs-CZ" sz="1800" b="1" dirty="0" smtClean="0">
                <a:cs typeface="Arial" charset="0"/>
              </a:rPr>
              <a:t>akutní fáze: PANKARDITIDA</a:t>
            </a:r>
          </a:p>
          <a:p>
            <a:pPr marL="355600" lvl="1" indent="6350" eaLnBrk="1" hangingPunct="1"/>
            <a:r>
              <a:rPr lang="cs-CZ" sz="1600" dirty="0" smtClean="0">
                <a:cs typeface="Gautami" pitchFamily="2" charset="0"/>
              </a:rPr>
              <a:t> </a:t>
            </a:r>
            <a:r>
              <a:rPr lang="cs-CZ" sz="1600" dirty="0" err="1" smtClean="0">
                <a:cs typeface="Gautami" pitchFamily="2" charset="0"/>
              </a:rPr>
              <a:t>fibrinózní</a:t>
            </a:r>
            <a:r>
              <a:rPr lang="cs-CZ" sz="1600" dirty="0" smtClean="0">
                <a:cs typeface="Gautami" pitchFamily="2" charset="0"/>
              </a:rPr>
              <a:t> perikarditida  + myokarditida s </a:t>
            </a:r>
            <a:r>
              <a:rPr lang="cs-CZ" sz="1600" dirty="0" err="1" smtClean="0">
                <a:cs typeface="Gautami" pitchFamily="2" charset="0"/>
              </a:rPr>
              <a:t>Aschoffovými</a:t>
            </a:r>
            <a:r>
              <a:rPr lang="cs-CZ" sz="1600" dirty="0" smtClean="0">
                <a:cs typeface="Gautami" pitchFamily="2" charset="0"/>
              </a:rPr>
              <a:t> uzly + </a:t>
            </a:r>
            <a:r>
              <a:rPr lang="cs-CZ" sz="1600" dirty="0" err="1" smtClean="0">
                <a:cs typeface="Gautami" pitchFamily="2" charset="0"/>
              </a:rPr>
              <a:t>verukózní</a:t>
            </a:r>
            <a:r>
              <a:rPr lang="cs-CZ" sz="1600" dirty="0" smtClean="0">
                <a:cs typeface="Gautami" pitchFamily="2" charset="0"/>
              </a:rPr>
              <a:t>  endokarditida</a:t>
            </a:r>
            <a:endParaRPr lang="cs-CZ" sz="1600" dirty="0" smtClean="0">
              <a:cs typeface="Arial" charset="0"/>
            </a:endParaRPr>
          </a:p>
          <a:p>
            <a:pPr marL="355600" lvl="1" indent="6350" algn="just" eaLnBrk="1" hangingPunct="1"/>
            <a:endParaRPr lang="cs-CZ" sz="1400" dirty="0" smtClean="0">
              <a:cs typeface="Gautami" pitchFamily="2" charset="0"/>
            </a:endParaRPr>
          </a:p>
          <a:p>
            <a:pPr marL="355600" lvl="1" indent="6350" algn="just" eaLnBrk="1" hangingPunct="1"/>
            <a:r>
              <a:rPr lang="cs-CZ" sz="1600" dirty="0" smtClean="0">
                <a:cs typeface="Gautami" pitchFamily="2" charset="0"/>
              </a:rPr>
              <a:t> akutní endokarditida může přejít do chronické fáze</a:t>
            </a:r>
          </a:p>
          <a:p>
            <a:pPr marL="355600" lvl="1" indent="6350" algn="just" eaLnBrk="1" hangingPunct="1"/>
            <a:endParaRPr lang="cs-CZ" dirty="0" smtClean="0">
              <a:cs typeface="Gautami" pitchFamily="2" charset="0"/>
            </a:endParaRPr>
          </a:p>
          <a:p>
            <a:pPr eaLnBrk="1" hangingPunct="1"/>
            <a:r>
              <a:rPr lang="cs-CZ" sz="1800" b="1" dirty="0" smtClean="0">
                <a:cs typeface="Gautami" pitchFamily="2" charset="0"/>
              </a:rPr>
              <a:t>chronické fáze:</a:t>
            </a:r>
          </a:p>
          <a:p>
            <a:pPr marL="355600" lvl="1" indent="6350" eaLnBrk="1" hangingPunct="1"/>
            <a:r>
              <a:rPr lang="cs-CZ" sz="1600" dirty="0" smtClean="0">
                <a:cs typeface="Gautami" pitchFamily="2" charset="0"/>
              </a:rPr>
              <a:t> </a:t>
            </a:r>
            <a:r>
              <a:rPr lang="cs-CZ" sz="1600" dirty="0" err="1" smtClean="0">
                <a:cs typeface="Gautami" pitchFamily="2" charset="0"/>
              </a:rPr>
              <a:t>fibrohyalinní</a:t>
            </a:r>
            <a:r>
              <a:rPr lang="cs-CZ" sz="1600" dirty="0" smtClean="0">
                <a:cs typeface="Gautami" pitchFamily="2" charset="0"/>
              </a:rPr>
              <a:t> ztluštění chlopní  </a:t>
            </a:r>
            <a:r>
              <a:rPr lang="cs-CZ" sz="1400" dirty="0" smtClean="0">
                <a:cs typeface="Gautami" pitchFamily="2" charset="0"/>
              </a:rPr>
              <a:t>(kapří ústa/knoflíková dírka)</a:t>
            </a:r>
            <a:r>
              <a:rPr lang="cs-CZ" sz="1600" dirty="0" smtClean="0">
                <a:latin typeface="Garamond"/>
                <a:cs typeface="Arial" charset="0"/>
                <a:sym typeface="Symbol" pitchFamily="18" charset="2"/>
              </a:rPr>
              <a:t> →</a:t>
            </a:r>
            <a:r>
              <a:rPr lang="cs-CZ" sz="1600" dirty="0" smtClean="0">
                <a:cs typeface="Gautami" pitchFamily="2" charset="0"/>
              </a:rPr>
              <a:t> srůsty komisur </a:t>
            </a:r>
            <a:r>
              <a:rPr lang="cs-CZ" sz="1600" dirty="0" smtClean="0">
                <a:latin typeface="Garamond"/>
                <a:cs typeface="Arial" charset="0"/>
                <a:sym typeface="Symbol" pitchFamily="18" charset="2"/>
              </a:rPr>
              <a:t>→</a:t>
            </a:r>
            <a:r>
              <a:rPr lang="cs-CZ" sz="1600" dirty="0" smtClean="0">
                <a:cs typeface="Gautami" pitchFamily="2" charset="0"/>
              </a:rPr>
              <a:t> dystrofická kalcifikace </a:t>
            </a:r>
            <a:r>
              <a:rPr lang="cs-CZ" sz="1600" dirty="0" smtClean="0">
                <a:latin typeface="Garamond"/>
                <a:cs typeface="Arial" charset="0"/>
                <a:sym typeface="Symbol" pitchFamily="18" charset="2"/>
              </a:rPr>
              <a:t>→</a:t>
            </a:r>
            <a:r>
              <a:rPr lang="cs-CZ" sz="1600" dirty="0" smtClean="0">
                <a:cs typeface="Gautami" pitchFamily="2" charset="0"/>
              </a:rPr>
              <a:t>  porušená funkce chlopní </a:t>
            </a:r>
            <a:r>
              <a:rPr lang="cs-CZ" sz="1400" dirty="0" smtClean="0">
                <a:cs typeface="Gautami" pitchFamily="2" charset="0"/>
              </a:rPr>
              <a:t>(stenóza + insuficience)</a:t>
            </a:r>
          </a:p>
          <a:p>
            <a:pPr marL="355600" lvl="1" indent="6350" algn="just" eaLnBrk="1" hangingPunct="1">
              <a:buFont typeface="Arial" charset="0"/>
              <a:buNone/>
            </a:pPr>
            <a:endParaRPr lang="cs-CZ" sz="2000" dirty="0" smtClean="0">
              <a:cs typeface="Times New Roman" pitchFamily="18" charset="0"/>
            </a:endParaRPr>
          </a:p>
          <a:p>
            <a:pPr eaLnBrk="1" hangingPunct="1"/>
            <a:endParaRPr lang="cs-CZ" dirty="0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Zástupný symbol pro obsah 3" descr="7 - revmatické postižení srdce.emf"/>
          <p:cNvPicPr>
            <a:picLocks noChangeAspect="1"/>
          </p:cNvPicPr>
          <p:nvPr/>
        </p:nvPicPr>
        <p:blipFill>
          <a:blip r:embed="rId3" cstate="print"/>
          <a:srcRect l="3365" r="6265" b="53938"/>
          <a:stretch>
            <a:fillRect/>
          </a:stretch>
        </p:blipFill>
        <p:spPr bwMode="auto">
          <a:xfrm>
            <a:off x="684213" y="1557338"/>
            <a:ext cx="7261225" cy="273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cs-CZ" sz="2800" b="1" dirty="0" smtClean="0"/>
              <a:t>Revmatické poškození srdce</a:t>
            </a:r>
          </a:p>
        </p:txBody>
      </p:sp>
      <p:sp>
        <p:nvSpPr>
          <p:cNvPr id="58372" name="TextovéPole 4"/>
          <p:cNvSpPr txBox="1">
            <a:spLocks noChangeArrowheads="1"/>
          </p:cNvSpPr>
          <p:nvPr/>
        </p:nvSpPr>
        <p:spPr bwMode="auto">
          <a:xfrm>
            <a:off x="944563" y="3616325"/>
            <a:ext cx="2754312" cy="338138"/>
          </a:xfrm>
          <a:prstGeom prst="rect">
            <a:avLst/>
          </a:prstGeom>
          <a:solidFill>
            <a:srgbClr val="FFFFFF">
              <a:alpha val="74901"/>
            </a:srgbClr>
          </a:solidFill>
          <a:ln>
            <a:noFill/>
          </a:ln>
          <a:extLst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algn="l">
              <a:defRPr/>
            </a:pPr>
            <a:r>
              <a:rPr lang="cs-CZ" sz="1600" b="0" i="0" dirty="0" err="1" smtClean="0">
                <a:latin typeface="+mj-lt"/>
              </a:rPr>
              <a:t>Verukózní</a:t>
            </a:r>
            <a:r>
              <a:rPr lang="cs-CZ" sz="1600" b="0" i="0" dirty="0" smtClean="0">
                <a:latin typeface="+mj-lt"/>
              </a:rPr>
              <a:t> endokarditida</a:t>
            </a:r>
          </a:p>
        </p:txBody>
      </p:sp>
      <p:sp>
        <p:nvSpPr>
          <p:cNvPr id="58373" name="TextovéPole 5"/>
          <p:cNvSpPr txBox="1">
            <a:spLocks noChangeArrowheads="1"/>
          </p:cNvSpPr>
          <p:nvPr/>
        </p:nvSpPr>
        <p:spPr bwMode="auto">
          <a:xfrm>
            <a:off x="4068763" y="3603625"/>
            <a:ext cx="1773237" cy="338138"/>
          </a:xfrm>
          <a:prstGeom prst="rect">
            <a:avLst/>
          </a:prstGeom>
          <a:solidFill>
            <a:srgbClr val="FFFFFF">
              <a:alpha val="74901"/>
            </a:srgbClr>
          </a:solidFill>
          <a:ln>
            <a:noFill/>
          </a:ln>
          <a:extLst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sz="1600" b="0" i="0" dirty="0" err="1" smtClean="0">
                <a:latin typeface="+mj-lt"/>
              </a:rPr>
              <a:t>Aschoffův</a:t>
            </a:r>
            <a:r>
              <a:rPr lang="cs-CZ" sz="1600" b="0" i="0" dirty="0" smtClean="0">
                <a:latin typeface="+mj-lt"/>
              </a:rPr>
              <a:t> uzlík</a:t>
            </a:r>
          </a:p>
        </p:txBody>
      </p:sp>
      <p:pic>
        <p:nvPicPr>
          <p:cNvPr id="73734" name="Zástupný symbol pro obsah 3" descr="7 - revmatické postižení srdce.emf"/>
          <p:cNvPicPr>
            <a:picLocks noChangeAspect="1"/>
          </p:cNvPicPr>
          <p:nvPr/>
        </p:nvPicPr>
        <p:blipFill>
          <a:blip r:embed="rId3" cstate="print"/>
          <a:srcRect l="61655" t="45750" r="6265" b="8022"/>
          <a:stretch>
            <a:fillRect/>
          </a:stretch>
        </p:blipFill>
        <p:spPr bwMode="auto">
          <a:xfrm>
            <a:off x="2771775" y="4005263"/>
            <a:ext cx="25717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5" name="TextovéPole 6"/>
          <p:cNvSpPr txBox="1">
            <a:spLocks noChangeArrowheads="1"/>
          </p:cNvSpPr>
          <p:nvPr/>
        </p:nvSpPr>
        <p:spPr bwMode="auto">
          <a:xfrm>
            <a:off x="2909888" y="6324600"/>
            <a:ext cx="1662112" cy="338138"/>
          </a:xfrm>
          <a:prstGeom prst="rect">
            <a:avLst/>
          </a:prstGeom>
          <a:solidFill>
            <a:srgbClr val="FFFFFF">
              <a:alpha val="74901"/>
            </a:srgbClr>
          </a:solidFill>
          <a:ln>
            <a:noFill/>
          </a:ln>
          <a:extLst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algn="l">
              <a:defRPr/>
            </a:pPr>
            <a:r>
              <a:rPr lang="cs-CZ" sz="1600" b="0" i="0" dirty="0" smtClean="0">
                <a:latin typeface="+mj-lt"/>
              </a:rPr>
              <a:t>Srůst komisur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b="1" dirty="0" err="1" smtClean="0"/>
              <a:t>Karcinoidový</a:t>
            </a:r>
            <a:r>
              <a:rPr lang="cs-CZ" sz="2800" b="1" dirty="0" smtClean="0"/>
              <a:t> syndrom</a:t>
            </a:r>
          </a:p>
        </p:txBody>
      </p:sp>
      <p:grpSp>
        <p:nvGrpSpPr>
          <p:cNvPr id="74755" name="Group 12"/>
          <p:cNvGrpSpPr>
            <a:grpSpLocks/>
          </p:cNvGrpSpPr>
          <p:nvPr/>
        </p:nvGrpSpPr>
        <p:grpSpPr bwMode="auto">
          <a:xfrm>
            <a:off x="1763713" y="1557338"/>
            <a:ext cx="5903912" cy="4471988"/>
            <a:chOff x="1391" y="1023"/>
            <a:chExt cx="3583" cy="2817"/>
          </a:xfrm>
        </p:grpSpPr>
        <p:pic>
          <p:nvPicPr>
            <p:cNvPr id="74756" name="Picture 10" descr="11 - karcinoidový syndrom - chlopně"/>
            <p:cNvPicPr>
              <a:picLocks noChangeAspect="1" noChangeArrowheads="1"/>
            </p:cNvPicPr>
            <p:nvPr/>
          </p:nvPicPr>
          <p:blipFill>
            <a:blip r:embed="rId3" cstate="print"/>
            <a:srcRect r="51678" b="11980"/>
            <a:stretch>
              <a:fillRect/>
            </a:stretch>
          </p:blipFill>
          <p:spPr bwMode="auto">
            <a:xfrm>
              <a:off x="1391" y="1023"/>
              <a:ext cx="3583" cy="2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9339" name="Rectangle 6"/>
            <p:cNvSpPr>
              <a:spLocks noChangeArrowheads="1"/>
            </p:cNvSpPr>
            <p:nvPr/>
          </p:nvSpPr>
          <p:spPr bwMode="auto">
            <a:xfrm>
              <a:off x="1391" y="3472"/>
              <a:ext cx="3583" cy="368"/>
            </a:xfrm>
            <a:prstGeom prst="rect">
              <a:avLst/>
            </a:prstGeom>
            <a:solidFill>
              <a:srgbClr val="FFFFFF">
                <a:alpha val="64999"/>
              </a:srgbClr>
            </a:solidFill>
            <a:ln>
              <a:noFill/>
            </a:ln>
            <a:extLst>
              <a:ext uri="{91240B29-F687-4F45-9708-019B960494DF}"/>
            </a:extLst>
          </p:spPr>
          <p:txBody>
            <a:bodyPr>
              <a:spAutoFit/>
            </a:bodyPr>
            <a:lstStyle/>
            <a:p>
              <a:pPr algn="l" eaLnBrk="1" hangingPunct="1">
                <a:defRPr/>
              </a:pPr>
              <a:r>
                <a:rPr lang="cs-CZ" sz="1600" b="0" i="0" dirty="0">
                  <a:solidFill>
                    <a:schemeClr val="tx1"/>
                  </a:solidFill>
                  <a:latin typeface="+mj-lt"/>
                </a:rPr>
                <a:t>ztluštění endokardu pravostranných srdečních </a:t>
              </a:r>
              <a:r>
                <a:rPr lang="cs-CZ" sz="1600" b="0" i="0" dirty="0" smtClean="0">
                  <a:solidFill>
                    <a:schemeClr val="tx1"/>
                  </a:solidFill>
                  <a:latin typeface="+mj-lt"/>
                </a:rPr>
                <a:t>oddílů, </a:t>
              </a:r>
              <a:r>
                <a:rPr lang="cs-CZ" sz="1600" b="0" i="0" dirty="0" err="1" smtClean="0">
                  <a:solidFill>
                    <a:schemeClr val="tx1"/>
                  </a:solidFill>
                  <a:latin typeface="+mj-lt"/>
                </a:rPr>
                <a:t>patol</a:t>
              </a:r>
              <a:r>
                <a:rPr lang="cs-CZ" sz="1600" b="0" i="0" dirty="0" smtClean="0">
                  <a:solidFill>
                    <a:schemeClr val="tx1"/>
                  </a:solidFill>
                  <a:latin typeface="+mj-lt"/>
                </a:rPr>
                <a:t>. sekrece serotoninu z jaterních metastáz, </a:t>
              </a:r>
              <a:r>
                <a:rPr lang="cs-CZ" sz="1600" b="0" i="0" dirty="0" err="1" smtClean="0">
                  <a:solidFill>
                    <a:schemeClr val="tx1"/>
                  </a:solidFill>
                  <a:latin typeface="+mj-lt"/>
                </a:rPr>
                <a:t>endokardiální</a:t>
              </a:r>
              <a:r>
                <a:rPr lang="cs-CZ" sz="1600" b="0" i="0" dirty="0" smtClean="0">
                  <a:solidFill>
                    <a:schemeClr val="tx1"/>
                  </a:solidFill>
                  <a:latin typeface="+mj-lt"/>
                </a:rPr>
                <a:t> fibróza</a:t>
              </a:r>
              <a:endParaRPr lang="cs-CZ" sz="1600" b="0" i="0" dirty="0">
                <a:solidFill>
                  <a:schemeClr val="tx1"/>
                </a:solidFill>
                <a:latin typeface="+mj-lt"/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/>
              <a:t>Chlopenní vady</a:t>
            </a:r>
            <a:endParaRPr lang="cs-CZ" sz="2800" b="1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91264" cy="4525963"/>
          </a:xfrm>
        </p:spPr>
        <p:txBody>
          <a:bodyPr/>
          <a:lstStyle/>
          <a:p>
            <a:r>
              <a:rPr lang="cs-CZ" sz="1800" dirty="0" smtClean="0"/>
              <a:t>vrozené</a:t>
            </a:r>
          </a:p>
          <a:p>
            <a:r>
              <a:rPr lang="cs-CZ" sz="1800" dirty="0" smtClean="0"/>
              <a:t>získané, tč. většina na podkladě degenerativních změn</a:t>
            </a:r>
            <a:endParaRPr lang="cs-CZ" sz="1800" dirty="0" smtClean="0"/>
          </a:p>
          <a:p>
            <a:endParaRPr lang="cs-CZ" dirty="0" smtClean="0"/>
          </a:p>
          <a:p>
            <a:r>
              <a:rPr lang="cs-CZ" sz="1800" dirty="0" smtClean="0"/>
              <a:t>dysfunkce</a:t>
            </a:r>
          </a:p>
          <a:p>
            <a:pPr lvl="1"/>
            <a:r>
              <a:rPr lang="cs-CZ" sz="1500" dirty="0" smtClean="0"/>
              <a:t>stenóza</a:t>
            </a:r>
          </a:p>
          <a:p>
            <a:pPr lvl="1"/>
            <a:r>
              <a:rPr lang="cs-CZ" sz="1500" dirty="0" smtClean="0"/>
              <a:t>insuficience</a:t>
            </a:r>
          </a:p>
          <a:p>
            <a:pPr lvl="1"/>
            <a:r>
              <a:rPr lang="cs-CZ" sz="1500" dirty="0" smtClean="0"/>
              <a:t>kombinované vady</a:t>
            </a:r>
          </a:p>
          <a:p>
            <a:endParaRPr lang="cs-CZ" dirty="0" smtClean="0"/>
          </a:p>
          <a:p>
            <a:r>
              <a:rPr lang="cs-CZ" sz="1800" dirty="0" smtClean="0"/>
              <a:t>izolované vady – jedna chlopeň</a:t>
            </a:r>
          </a:p>
          <a:p>
            <a:r>
              <a:rPr lang="cs-CZ" sz="1800" dirty="0" smtClean="0"/>
              <a:t>současně více chlopní, nejčastěji </a:t>
            </a:r>
            <a:r>
              <a:rPr lang="cs-CZ" sz="1800" dirty="0" err="1" smtClean="0"/>
              <a:t>aortomitrální</a:t>
            </a:r>
            <a:endParaRPr lang="cs-CZ" sz="1800" dirty="0" smtClean="0"/>
          </a:p>
          <a:p>
            <a:endParaRPr lang="cs-CZ" sz="1800" dirty="0" smtClean="0"/>
          </a:p>
          <a:p>
            <a:r>
              <a:rPr lang="cs-CZ" sz="1800" dirty="0" smtClean="0"/>
              <a:t>vlastní valvulární  léze</a:t>
            </a:r>
          </a:p>
          <a:p>
            <a:r>
              <a:rPr lang="cs-CZ" sz="1800" dirty="0" smtClean="0"/>
              <a:t>abnormity sub-, nebo </a:t>
            </a:r>
            <a:r>
              <a:rPr lang="cs-CZ" sz="1800" dirty="0" err="1" smtClean="0"/>
              <a:t>supravalvulární</a:t>
            </a:r>
            <a:r>
              <a:rPr lang="cs-CZ" sz="1800" dirty="0" smtClean="0"/>
              <a:t>, včetně relativní insuficience</a:t>
            </a:r>
            <a:endParaRPr lang="cs-CZ" sz="18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702993" y="1600200"/>
            <a:ext cx="45719" cy="4525963"/>
          </a:xfrm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  <p:transition>
    <p:dissolv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Nadpis 4"/>
          <p:cNvSpPr>
            <a:spLocks noGrp="1"/>
          </p:cNvSpPr>
          <p:nvPr>
            <p:ph type="title"/>
          </p:nvPr>
        </p:nvSpPr>
        <p:spPr>
          <a:xfrm>
            <a:off x="611560" y="332656"/>
            <a:ext cx="7886700" cy="1325563"/>
          </a:xfrm>
        </p:spPr>
        <p:txBody>
          <a:bodyPr/>
          <a:lstStyle/>
          <a:p>
            <a:pPr eaLnBrk="1" hangingPunct="1"/>
            <a:r>
              <a:rPr lang="cs-CZ" sz="2800" b="1" dirty="0" smtClean="0"/>
              <a:t>Ischemická choroba srdeční (ICHS)</a:t>
            </a:r>
          </a:p>
        </p:txBody>
      </p:sp>
      <p:sp>
        <p:nvSpPr>
          <p:cNvPr id="24579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sz="1800" dirty="0" smtClean="0"/>
              <a:t>skupina příbuzných patologických jednotek, společný stav </a:t>
            </a:r>
            <a:r>
              <a:rPr lang="cs-CZ" sz="1800" b="1" dirty="0" smtClean="0"/>
              <a:t>ischémie myokardu </a:t>
            </a:r>
            <a:r>
              <a:rPr lang="cs-CZ" sz="1800" dirty="0" smtClean="0"/>
              <a:t>s jeho hypoxií až anoxií</a:t>
            </a:r>
          </a:p>
          <a:p>
            <a:pPr>
              <a:defRPr/>
            </a:pPr>
            <a:endParaRPr lang="cs-CZ" sz="1000" dirty="0" smtClean="0"/>
          </a:p>
          <a:p>
            <a:pPr>
              <a:defRPr/>
            </a:pPr>
            <a:r>
              <a:rPr lang="cs-CZ" sz="1800" dirty="0" smtClean="0"/>
              <a:t>nepoměr poptávky po okysličené krvi myokardem a dodávky koronárními </a:t>
            </a:r>
            <a:r>
              <a:rPr lang="cs-CZ" sz="1800" dirty="0" err="1" smtClean="0"/>
              <a:t>aa</a:t>
            </a:r>
            <a:r>
              <a:rPr lang="cs-CZ" sz="1800" dirty="0" smtClean="0"/>
              <a:t>.</a:t>
            </a:r>
          </a:p>
          <a:p>
            <a:pPr lvl="1">
              <a:defRPr/>
            </a:pPr>
            <a:r>
              <a:rPr lang="cs-CZ" sz="1500" dirty="0" smtClean="0"/>
              <a:t>zvýšená potřeba myokardu</a:t>
            </a:r>
          </a:p>
          <a:p>
            <a:pPr lvl="1">
              <a:defRPr/>
            </a:pPr>
            <a:r>
              <a:rPr lang="cs-CZ" sz="1500" dirty="0" smtClean="0"/>
              <a:t>snížení množství kyslíku v krvi</a:t>
            </a:r>
          </a:p>
          <a:p>
            <a:pPr lvl="1">
              <a:defRPr/>
            </a:pPr>
            <a:r>
              <a:rPr lang="cs-CZ" sz="1500" dirty="0" smtClean="0"/>
              <a:t>snížení přítoku krve do myokardu - </a:t>
            </a:r>
            <a:r>
              <a:rPr lang="cs-CZ" sz="1800" dirty="0" smtClean="0"/>
              <a:t> </a:t>
            </a:r>
            <a:r>
              <a:rPr lang="cs-CZ" sz="1600" b="1" dirty="0" smtClean="0">
                <a:cs typeface="Times New Roman" pitchFamily="18" charset="0"/>
              </a:rPr>
              <a:t>role koronární aterosklerózy</a:t>
            </a:r>
          </a:p>
          <a:p>
            <a:pPr>
              <a:defRPr/>
            </a:pPr>
            <a:endParaRPr lang="cs-CZ" sz="1000" b="1" dirty="0" smtClean="0">
              <a:cs typeface="Times New Roman" pitchFamily="18" charset="0"/>
            </a:endParaRPr>
          </a:p>
          <a:p>
            <a:pPr>
              <a:defRPr/>
            </a:pPr>
            <a:r>
              <a:rPr lang="cs-CZ" sz="1800" b="1" dirty="0" smtClean="0">
                <a:cs typeface="Times New Roman" pitchFamily="18" charset="0"/>
              </a:rPr>
              <a:t> </a:t>
            </a:r>
            <a:r>
              <a:rPr lang="cs-CZ" sz="1800" dirty="0" smtClean="0">
                <a:cs typeface="Times New Roman" pitchFamily="18" charset="0"/>
              </a:rPr>
              <a:t>formy akutní, chronické:</a:t>
            </a:r>
            <a:r>
              <a:rPr lang="cs-CZ" sz="1800" dirty="0" smtClean="0">
                <a:latin typeface="+mj-lt"/>
                <a:cs typeface="Times New Roman" pitchFamily="18" charset="0"/>
              </a:rPr>
              <a:t>	</a:t>
            </a:r>
          </a:p>
          <a:p>
            <a:pPr lvl="1">
              <a:defRPr/>
            </a:pPr>
            <a:r>
              <a:rPr lang="cs-CZ" sz="1600" dirty="0" smtClean="0">
                <a:cs typeface="Times New Roman" pitchFamily="18" charset="0"/>
              </a:rPr>
              <a:t>náhlá koronární smrt – maligní arytmie</a:t>
            </a:r>
          </a:p>
          <a:p>
            <a:pPr lvl="1">
              <a:defRPr/>
            </a:pPr>
            <a:r>
              <a:rPr lang="cs-CZ" sz="1600" dirty="0" smtClean="0">
                <a:cs typeface="Times New Roman" pitchFamily="18" charset="0"/>
              </a:rPr>
              <a:t>akutní infarkt myokardu (AIM)</a:t>
            </a:r>
          </a:p>
          <a:p>
            <a:pPr lvl="1">
              <a:defRPr/>
            </a:pPr>
            <a:r>
              <a:rPr lang="cs-CZ" sz="1600" dirty="0" err="1" smtClean="0">
                <a:cs typeface="Times New Roman" pitchFamily="18" charset="0"/>
              </a:rPr>
              <a:t>angina</a:t>
            </a:r>
            <a:r>
              <a:rPr lang="cs-CZ" sz="1600" dirty="0" smtClean="0">
                <a:cs typeface="Times New Roman" pitchFamily="18" charset="0"/>
              </a:rPr>
              <a:t> </a:t>
            </a:r>
            <a:r>
              <a:rPr lang="cs-CZ" sz="1600" dirty="0" err="1" smtClean="0">
                <a:cs typeface="Times New Roman" pitchFamily="18" charset="0"/>
              </a:rPr>
              <a:t>pectoris</a:t>
            </a:r>
            <a:r>
              <a:rPr lang="cs-CZ" sz="1600" dirty="0" smtClean="0">
                <a:cs typeface="Times New Roman" pitchFamily="18" charset="0"/>
              </a:rPr>
              <a:t> </a:t>
            </a:r>
          </a:p>
          <a:p>
            <a:pPr lvl="1">
              <a:defRPr/>
            </a:pPr>
            <a:r>
              <a:rPr lang="cs-CZ" sz="1600" dirty="0" smtClean="0">
                <a:cs typeface="Times New Roman" pitchFamily="18" charset="0"/>
              </a:rPr>
              <a:t> jiné formy chronické ischemické choroby srdeční (CHICHS)</a:t>
            </a:r>
          </a:p>
          <a:p>
            <a:pPr lvl="1">
              <a:defRPr/>
            </a:pPr>
            <a:endParaRPr lang="cs-CZ" sz="1600" dirty="0" smtClean="0">
              <a:cs typeface="Times New Roman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332656"/>
            <a:ext cx="7886700" cy="1325563"/>
          </a:xfrm>
        </p:spPr>
        <p:txBody>
          <a:bodyPr/>
          <a:lstStyle/>
          <a:p>
            <a:r>
              <a:rPr lang="cs-CZ" sz="2800" b="1" dirty="0" smtClean="0"/>
              <a:t>Patogeneze ICHS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266700" indent="-266700">
              <a:buFont typeface="+mj-lt"/>
              <a:buAutoNum type="arabicParenR"/>
              <a:defRPr/>
            </a:pPr>
            <a:r>
              <a:rPr lang="cs-CZ" sz="1800" b="1" dirty="0" smtClean="0"/>
              <a:t>postižení koronárních </a:t>
            </a:r>
            <a:r>
              <a:rPr lang="cs-CZ" sz="1800" b="1" dirty="0" err="1" smtClean="0"/>
              <a:t>aa</a:t>
            </a:r>
            <a:r>
              <a:rPr lang="cs-CZ" sz="1800" b="1" dirty="0" smtClean="0"/>
              <a:t>. arteriosklerózou</a:t>
            </a:r>
          </a:p>
          <a:p>
            <a:pPr marL="0" indent="0">
              <a:tabLst>
                <a:tab pos="355600" algn="l"/>
              </a:tabLst>
              <a:defRPr/>
            </a:pPr>
            <a:r>
              <a:rPr lang="cs-CZ" sz="1600" i="1" dirty="0" smtClean="0"/>
              <a:t>	 </a:t>
            </a:r>
            <a:r>
              <a:rPr lang="cs-CZ" sz="1600" dirty="0" smtClean="0"/>
              <a:t>hlavně při odstupech </a:t>
            </a:r>
          </a:p>
          <a:p>
            <a:pPr marL="0" indent="0">
              <a:tabLst>
                <a:tab pos="355600" algn="l"/>
              </a:tabLst>
              <a:defRPr/>
            </a:pPr>
            <a:r>
              <a:rPr lang="cs-CZ" sz="1600" dirty="0" smtClean="0"/>
              <a:t>	 cirkulárně nebo excentricky</a:t>
            </a:r>
          </a:p>
          <a:p>
            <a:pPr marL="0" indent="0">
              <a:tabLst>
                <a:tab pos="355600" algn="l"/>
              </a:tabLst>
              <a:defRPr/>
            </a:pPr>
            <a:r>
              <a:rPr lang="cs-CZ" sz="1600" dirty="0" smtClean="0"/>
              <a:t>	 typy plátu (fibrózní, ateromový) – ruptura - trombóza</a:t>
            </a:r>
          </a:p>
          <a:p>
            <a:pPr marL="0" indent="0">
              <a:tabLst>
                <a:tab pos="355600" algn="l"/>
              </a:tabLst>
              <a:defRPr/>
            </a:pPr>
            <a:r>
              <a:rPr lang="cs-CZ" sz="1600" dirty="0" smtClean="0"/>
              <a:t>	 75% stenóza - ischémie myokardu při námaze</a:t>
            </a:r>
          </a:p>
          <a:p>
            <a:pPr marL="0" indent="0">
              <a:tabLst>
                <a:tab pos="355600" algn="l"/>
              </a:tabLst>
              <a:defRPr/>
            </a:pPr>
            <a:r>
              <a:rPr lang="cs-CZ" sz="1600" dirty="0" smtClean="0"/>
              <a:t>	 90% stenóza -ischémie myokardu v klidu</a:t>
            </a:r>
          </a:p>
          <a:p>
            <a:pPr marL="0" indent="0">
              <a:buFont typeface="Wingdings" pitchFamily="2" charset="2"/>
              <a:buNone/>
              <a:tabLst>
                <a:tab pos="355600" algn="l"/>
              </a:tabLst>
              <a:defRPr/>
            </a:pPr>
            <a:endParaRPr lang="cs-CZ" sz="1600" i="1" dirty="0" smtClean="0"/>
          </a:p>
          <a:p>
            <a:pPr marL="342900" indent="-342900">
              <a:buFont typeface="Wingdings" pitchFamily="2" charset="2"/>
              <a:buNone/>
              <a:defRPr/>
            </a:pPr>
            <a:r>
              <a:rPr lang="cs-CZ" sz="1800" b="1" dirty="0" smtClean="0"/>
              <a:t>2) </a:t>
            </a:r>
            <a:r>
              <a:rPr lang="cs-CZ" sz="1800" b="1" dirty="0" err="1" smtClean="0">
                <a:cs typeface="Arial" pitchFamily="34" charset="0"/>
              </a:rPr>
              <a:t>neaterosklerotické</a:t>
            </a:r>
            <a:r>
              <a:rPr lang="cs-CZ" sz="1800" b="1" dirty="0" smtClean="0">
                <a:cs typeface="Arial" pitchFamily="34" charset="0"/>
              </a:rPr>
              <a:t> příčiny</a:t>
            </a:r>
          </a:p>
          <a:p>
            <a:pPr marL="342900" indent="-342900">
              <a:defRPr/>
            </a:pPr>
            <a:r>
              <a:rPr lang="cs-CZ" sz="1600" dirty="0" smtClean="0">
                <a:cs typeface="Arial" pitchFamily="34" charset="0"/>
              </a:rPr>
              <a:t> </a:t>
            </a:r>
            <a:r>
              <a:rPr lang="cs-CZ" sz="1600" dirty="0" err="1" smtClean="0">
                <a:cs typeface="Arial" pitchFamily="34" charset="0"/>
              </a:rPr>
              <a:t>vazospasmus</a:t>
            </a:r>
            <a:endParaRPr lang="cs-CZ" sz="1600" dirty="0" smtClean="0">
              <a:cs typeface="Arial" pitchFamily="34" charset="0"/>
            </a:endParaRPr>
          </a:p>
          <a:p>
            <a:pPr marL="0" indent="0">
              <a:tabLst>
                <a:tab pos="355600" algn="l"/>
              </a:tabLst>
              <a:defRPr/>
            </a:pPr>
            <a:r>
              <a:rPr lang="cs-CZ" sz="1600" i="1" dirty="0" smtClean="0"/>
              <a:t>	</a:t>
            </a:r>
            <a:r>
              <a:rPr lang="cs-CZ" sz="1600" dirty="0" smtClean="0"/>
              <a:t> koronární embolie – endokarditidy</a:t>
            </a:r>
          </a:p>
          <a:p>
            <a:pPr marL="0" indent="0">
              <a:tabLst>
                <a:tab pos="355600" algn="l"/>
              </a:tabLst>
              <a:defRPr/>
            </a:pPr>
            <a:r>
              <a:rPr lang="cs-CZ" sz="1600" dirty="0" smtClean="0"/>
              <a:t>	 přechod disekce aorty, prim. disekce</a:t>
            </a:r>
          </a:p>
          <a:p>
            <a:pPr marL="0" indent="0">
              <a:tabLst>
                <a:tab pos="355600" algn="l"/>
              </a:tabLst>
              <a:defRPr/>
            </a:pPr>
            <a:r>
              <a:rPr lang="cs-CZ" sz="1600" dirty="0" smtClean="0"/>
              <a:t>	 koronární vaskulitidy (</a:t>
            </a:r>
            <a:r>
              <a:rPr lang="cs-CZ" sz="1600" dirty="0" err="1" smtClean="0"/>
              <a:t>Kawasaki</a:t>
            </a:r>
            <a:r>
              <a:rPr lang="cs-CZ" sz="1600" dirty="0" smtClean="0"/>
              <a:t>, COVID)</a:t>
            </a:r>
          </a:p>
          <a:p>
            <a:pPr marL="0" indent="0">
              <a:tabLst>
                <a:tab pos="355600" algn="l"/>
              </a:tabLst>
              <a:defRPr/>
            </a:pPr>
            <a:r>
              <a:rPr lang="cs-CZ" sz="1600" dirty="0" smtClean="0"/>
              <a:t>	 vrozené malformace koronárních </a:t>
            </a:r>
            <a:r>
              <a:rPr lang="cs-CZ" sz="1600" dirty="0" err="1" smtClean="0"/>
              <a:t>aa</a:t>
            </a:r>
            <a:r>
              <a:rPr lang="cs-CZ" sz="1600" dirty="0" smtClean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cs-CZ" sz="2000" dirty="0" smtClean="0">
              <a:latin typeface="+mj-lt"/>
            </a:endParaRPr>
          </a:p>
          <a:p>
            <a:pPr>
              <a:defRPr/>
            </a:pPr>
            <a:endParaRPr lang="cs-CZ" dirty="0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/>
              <a:t>Náhlá koronární smrt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cs-CZ" sz="1800" dirty="0" smtClean="0">
                <a:solidFill>
                  <a:schemeClr val="bg1"/>
                </a:solidFill>
              </a:rPr>
              <a:t>= </a:t>
            </a:r>
            <a:r>
              <a:rPr lang="cs-CZ" sz="1800" dirty="0" smtClean="0"/>
              <a:t>neočekávaná smrt ze srdečních příčin bez symptomů nebo do 1 hodiny od vzniku symptomů</a:t>
            </a:r>
          </a:p>
          <a:p>
            <a:pPr>
              <a:buFontTx/>
              <a:buNone/>
            </a:pPr>
            <a:endParaRPr lang="cs-CZ" sz="1800" dirty="0" smtClean="0"/>
          </a:p>
          <a:p>
            <a:r>
              <a:rPr lang="cs-CZ" sz="1800" dirty="0" smtClean="0"/>
              <a:t>nejčastěji na podkladě maligní arytmie (fibrilace komor)</a:t>
            </a:r>
          </a:p>
          <a:p>
            <a:endParaRPr lang="cs-CZ" sz="1800" dirty="0" smtClean="0"/>
          </a:p>
          <a:p>
            <a:r>
              <a:rPr lang="cs-CZ" sz="1800" b="1" dirty="0" smtClean="0"/>
              <a:t>klinicky</a:t>
            </a:r>
            <a:r>
              <a:rPr lang="cs-CZ" sz="1800" dirty="0" smtClean="0"/>
              <a:t>: </a:t>
            </a:r>
            <a:r>
              <a:rPr lang="cs-CZ" sz="1600" dirty="0" smtClean="0"/>
              <a:t>náhlý kolaps – „vteřinová smrt“ bez projevů akutního infarktu myokardu</a:t>
            </a:r>
          </a:p>
          <a:p>
            <a:pPr>
              <a:buFontTx/>
              <a:buNone/>
            </a:pPr>
            <a:endParaRPr lang="cs-CZ" dirty="0" smtClean="0">
              <a:latin typeface="Garamond" pitchFamily="18" charset="0"/>
            </a:endParaRPr>
          </a:p>
          <a:p>
            <a:pPr>
              <a:buFontTx/>
              <a:buNone/>
            </a:pPr>
            <a:endParaRPr lang="cs-CZ" dirty="0" smtClean="0">
              <a:latin typeface="Garamond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/>
              <a:t>Ischemická choroba srdeční (ICHS) - patologie</a:t>
            </a:r>
          </a:p>
        </p:txBody>
      </p:sp>
      <p:sp>
        <p:nvSpPr>
          <p:cNvPr id="77827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4313"/>
            <a:ext cx="8291513" cy="5373687"/>
          </a:xfrm>
        </p:spPr>
        <p:txBody>
          <a:bodyPr/>
          <a:lstStyle/>
          <a:p>
            <a:pPr eaLnBrk="1" hangingPunct="1"/>
            <a:r>
              <a:rPr lang="cs-CZ" sz="1800" dirty="0" smtClean="0">
                <a:solidFill>
                  <a:schemeClr val="bg1"/>
                </a:solidFill>
                <a:cs typeface="Times New Roman" pitchFamily="18" charset="0"/>
              </a:rPr>
              <a:t>morfologický korelát ischémie myokardu:</a:t>
            </a:r>
          </a:p>
          <a:p>
            <a:pPr lvl="1" eaLnBrk="1" hangingPunct="1"/>
            <a:r>
              <a:rPr lang="cs-CZ" sz="1400" dirty="0" err="1" smtClean="0">
                <a:cs typeface="Times New Roman" pitchFamily="18" charset="0"/>
              </a:rPr>
              <a:t>myomalacie</a:t>
            </a:r>
            <a:r>
              <a:rPr lang="cs-CZ" sz="1400" dirty="0" smtClean="0">
                <a:cs typeface="Times New Roman" pitchFamily="18" charset="0"/>
              </a:rPr>
              <a:t> (= částečná nekróza – pouze </a:t>
            </a:r>
            <a:r>
              <a:rPr lang="cs-CZ" sz="1400" dirty="0" err="1" smtClean="0">
                <a:cs typeface="Times New Roman" pitchFamily="18" charset="0"/>
              </a:rPr>
              <a:t>kardiomyocytů</a:t>
            </a:r>
            <a:r>
              <a:rPr lang="cs-CZ" sz="1400" dirty="0" smtClean="0">
                <a:cs typeface="Times New Roman" pitchFamily="18" charset="0"/>
              </a:rPr>
              <a:t>)</a:t>
            </a:r>
          </a:p>
          <a:p>
            <a:pPr lvl="1" eaLnBrk="1" hangingPunct="1"/>
            <a:r>
              <a:rPr lang="cs-CZ" sz="1400" dirty="0" smtClean="0">
                <a:cs typeface="Times New Roman" pitchFamily="18" charset="0"/>
              </a:rPr>
              <a:t>disperzní / splývající </a:t>
            </a:r>
            <a:r>
              <a:rPr lang="cs-CZ" sz="1400" dirty="0" err="1" smtClean="0">
                <a:cs typeface="Times New Roman" pitchFamily="18" charset="0"/>
              </a:rPr>
              <a:t>myofibróza</a:t>
            </a:r>
            <a:endParaRPr lang="cs-CZ" sz="1400" dirty="0" smtClean="0">
              <a:cs typeface="Times New Roman" pitchFamily="18" charset="0"/>
            </a:endParaRPr>
          </a:p>
          <a:p>
            <a:pPr lvl="1" eaLnBrk="1" hangingPunct="1"/>
            <a:r>
              <a:rPr lang="cs-CZ" sz="1400" dirty="0" smtClean="0">
                <a:cs typeface="Times New Roman" pitchFamily="18" charset="0"/>
              </a:rPr>
              <a:t>infarkt myokardu: </a:t>
            </a:r>
            <a:r>
              <a:rPr lang="cs-CZ" sz="1400" dirty="0" err="1" smtClean="0">
                <a:cs typeface="Times New Roman" pitchFamily="18" charset="0"/>
              </a:rPr>
              <a:t>transmurální</a:t>
            </a:r>
            <a:r>
              <a:rPr lang="cs-CZ" sz="1400" dirty="0" smtClean="0">
                <a:cs typeface="Times New Roman" pitchFamily="18" charset="0"/>
              </a:rPr>
              <a:t>/</a:t>
            </a:r>
            <a:r>
              <a:rPr lang="cs-CZ" sz="1400" dirty="0" err="1" smtClean="0">
                <a:cs typeface="Times New Roman" pitchFamily="18" charset="0"/>
              </a:rPr>
              <a:t>subendokardiální</a:t>
            </a:r>
            <a:r>
              <a:rPr lang="cs-CZ" sz="1400" dirty="0" smtClean="0">
                <a:cs typeface="Times New Roman" pitchFamily="18" charset="0"/>
              </a:rPr>
              <a:t> (koagulační nekróza buněk i </a:t>
            </a:r>
            <a:r>
              <a:rPr lang="cs-CZ" sz="1400" dirty="0" err="1" smtClean="0">
                <a:cs typeface="Times New Roman" pitchFamily="18" charset="0"/>
              </a:rPr>
              <a:t>intersticia</a:t>
            </a:r>
            <a:r>
              <a:rPr lang="cs-CZ" sz="1400" dirty="0" smtClean="0">
                <a:cs typeface="Times New Roman" pitchFamily="18" charset="0"/>
              </a:rPr>
              <a:t>)</a:t>
            </a:r>
          </a:p>
          <a:p>
            <a:pPr>
              <a:buFont typeface="Wingdings" pitchFamily="2" charset="2"/>
              <a:buNone/>
            </a:pPr>
            <a:endParaRPr lang="cs-CZ" dirty="0" smtClean="0"/>
          </a:p>
        </p:txBody>
      </p:sp>
      <p:pic>
        <p:nvPicPr>
          <p:cNvPr id="77828" name="Obrázek 3" descr="disp.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2997200"/>
            <a:ext cx="5713412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/>
              <a:t>Plicní hypertenze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 smtClean="0"/>
              <a:t>zvýšení středního tlaku v plicnici nad 25 </a:t>
            </a:r>
            <a:r>
              <a:rPr lang="cs-CZ" sz="1800" dirty="0" err="1" smtClean="0"/>
              <a:t>mmHg</a:t>
            </a:r>
            <a:r>
              <a:rPr lang="cs-CZ" sz="1800" dirty="0" smtClean="0"/>
              <a:t> (v klidu), 30 </a:t>
            </a:r>
            <a:r>
              <a:rPr lang="cs-CZ" sz="1800" dirty="0" err="1" smtClean="0"/>
              <a:t>mmmHg</a:t>
            </a:r>
            <a:r>
              <a:rPr lang="cs-CZ" sz="1800" dirty="0" smtClean="0"/>
              <a:t> (při zátěži)</a:t>
            </a:r>
          </a:p>
          <a:p>
            <a:r>
              <a:rPr lang="cs-CZ" sz="1800" dirty="0" smtClean="0"/>
              <a:t>hyperkinetický typ</a:t>
            </a:r>
          </a:p>
          <a:p>
            <a:pPr lvl="1"/>
            <a:r>
              <a:rPr lang="cs-CZ" sz="1400" dirty="0" smtClean="0"/>
              <a:t>vrozené srdeční vady s </a:t>
            </a:r>
            <a:r>
              <a:rPr lang="cs-CZ" sz="1400" dirty="0" err="1" smtClean="0"/>
              <a:t>levopravým</a:t>
            </a:r>
            <a:r>
              <a:rPr lang="cs-CZ" sz="1400" dirty="0" smtClean="0"/>
              <a:t> zkratem</a:t>
            </a:r>
          </a:p>
          <a:p>
            <a:r>
              <a:rPr lang="cs-CZ" sz="1700" dirty="0" smtClean="0"/>
              <a:t>pasivní žilní typ</a:t>
            </a:r>
          </a:p>
          <a:p>
            <a:pPr lvl="1"/>
            <a:r>
              <a:rPr lang="cs-CZ" sz="1400" dirty="0" smtClean="0"/>
              <a:t>porucha plicního žilního odtoku – selhání LK, mitrální stenóza</a:t>
            </a:r>
          </a:p>
          <a:p>
            <a:r>
              <a:rPr lang="cs-CZ" sz="1700" dirty="0" err="1" smtClean="0"/>
              <a:t>hypoxemický</a:t>
            </a:r>
            <a:r>
              <a:rPr lang="cs-CZ" sz="1700" dirty="0" smtClean="0"/>
              <a:t> typ</a:t>
            </a:r>
          </a:p>
          <a:p>
            <a:pPr lvl="1"/>
            <a:r>
              <a:rPr lang="cs-CZ" sz="1400" dirty="0" smtClean="0"/>
              <a:t>difuzní onemocnění plic – CHOPN, fibróza</a:t>
            </a:r>
          </a:p>
          <a:p>
            <a:r>
              <a:rPr lang="cs-CZ" sz="1700" dirty="0" smtClean="0"/>
              <a:t>hypoventilační typ</a:t>
            </a:r>
          </a:p>
          <a:p>
            <a:pPr lvl="1"/>
            <a:r>
              <a:rPr lang="cs-CZ" sz="1400" dirty="0" smtClean="0"/>
              <a:t>snížená pohyblivost hrudníku</a:t>
            </a:r>
          </a:p>
          <a:p>
            <a:r>
              <a:rPr lang="cs-CZ" sz="1700" dirty="0" smtClean="0"/>
              <a:t>idiopatická</a:t>
            </a:r>
          </a:p>
          <a:p>
            <a:endParaRPr lang="cs-CZ" sz="1700" dirty="0" smtClean="0"/>
          </a:p>
          <a:p>
            <a:r>
              <a:rPr lang="cs-CZ" sz="1700" dirty="0" smtClean="0"/>
              <a:t>ateroskleróza plicních arterií; hypertrofie svaloviny + </a:t>
            </a:r>
            <a:r>
              <a:rPr lang="cs-CZ" sz="1700" dirty="0" err="1" smtClean="0"/>
              <a:t>fibrointimální</a:t>
            </a:r>
            <a:r>
              <a:rPr lang="cs-CZ" sz="1700" dirty="0" smtClean="0"/>
              <a:t> změny arteriol; hypertrofie PK – </a:t>
            </a:r>
            <a:r>
              <a:rPr lang="cs-CZ" sz="1700" dirty="0" err="1" smtClean="0"/>
              <a:t>cor</a:t>
            </a:r>
            <a:r>
              <a:rPr lang="cs-CZ" sz="1700" dirty="0" smtClean="0"/>
              <a:t> </a:t>
            </a:r>
            <a:r>
              <a:rPr lang="cs-CZ" sz="1700" dirty="0" err="1" smtClean="0"/>
              <a:t>pulmonale</a:t>
            </a:r>
            <a:r>
              <a:rPr lang="cs-CZ" sz="1700" dirty="0" smtClean="0"/>
              <a:t> </a:t>
            </a:r>
            <a:r>
              <a:rPr lang="cs-CZ" sz="1700" dirty="0" err="1" smtClean="0"/>
              <a:t>chronicum</a:t>
            </a:r>
            <a:endParaRPr lang="cs-CZ" sz="1700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/>
              <a:t>Infarkt myokardu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cs-CZ" sz="1800" b="1" dirty="0" err="1" smtClean="0"/>
              <a:t>transmurální</a:t>
            </a:r>
            <a:r>
              <a:rPr lang="cs-CZ" sz="1800" b="1" dirty="0" smtClean="0"/>
              <a:t> (QIM, STEMI)</a:t>
            </a:r>
          </a:p>
          <a:p>
            <a:pPr marL="0" indent="0">
              <a:tabLst>
                <a:tab pos="266700" algn="l"/>
              </a:tabLst>
              <a:defRPr/>
            </a:pPr>
            <a:r>
              <a:rPr lang="cs-CZ" sz="1600" dirty="0" smtClean="0"/>
              <a:t>	 alespoň ¾ tloušťky stěny myokardu, &gt;25 mm</a:t>
            </a:r>
          </a:p>
          <a:p>
            <a:pPr marL="0" indent="0">
              <a:tabLst>
                <a:tab pos="266700" algn="l"/>
              </a:tabLst>
              <a:defRPr/>
            </a:pPr>
            <a:r>
              <a:rPr lang="cs-CZ" sz="1600" dirty="0" smtClean="0"/>
              <a:t>	 vznik při trombotickém uzávěru koronární arterie</a:t>
            </a:r>
          </a:p>
          <a:p>
            <a:pPr marL="0" indent="0">
              <a:buFont typeface="Wingdings" pitchFamily="2" charset="2"/>
              <a:buNone/>
              <a:tabLst>
                <a:tab pos="266700" algn="l"/>
              </a:tabLst>
              <a:defRPr/>
            </a:pPr>
            <a:r>
              <a:rPr lang="cs-CZ" sz="1600" dirty="0" smtClean="0"/>
              <a:t>      </a:t>
            </a:r>
          </a:p>
          <a:p>
            <a:pPr marL="0" indent="0">
              <a:buFont typeface="Wingdings" pitchFamily="2" charset="2"/>
              <a:buNone/>
              <a:tabLst>
                <a:tab pos="266700" algn="l"/>
              </a:tabLst>
              <a:defRPr/>
            </a:pPr>
            <a:endParaRPr lang="cs-CZ" sz="1600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cs-CZ" sz="1800" dirty="0" smtClean="0"/>
          </a:p>
          <a:p>
            <a:pPr marL="0" indent="0">
              <a:buNone/>
              <a:defRPr/>
            </a:pPr>
            <a:r>
              <a:rPr lang="cs-CZ" sz="1800" b="1" dirty="0" smtClean="0"/>
              <a:t> </a:t>
            </a:r>
            <a:r>
              <a:rPr lang="cs-CZ" sz="1800" b="1" dirty="0" err="1" smtClean="0"/>
              <a:t>netransmurální</a:t>
            </a:r>
            <a:r>
              <a:rPr lang="cs-CZ" sz="1800" b="1" dirty="0" smtClean="0"/>
              <a:t> (</a:t>
            </a:r>
            <a:r>
              <a:rPr lang="cs-CZ" sz="1800" b="1" dirty="0" err="1" smtClean="0"/>
              <a:t>subendokardiální</a:t>
            </a:r>
            <a:r>
              <a:rPr lang="cs-CZ" sz="1800" b="1" dirty="0" smtClean="0"/>
              <a:t>, NSTEMI)</a:t>
            </a:r>
          </a:p>
          <a:p>
            <a:pPr marL="0" indent="0">
              <a:defRPr/>
            </a:pPr>
            <a:r>
              <a:rPr lang="cs-CZ" sz="1800" b="1" dirty="0" smtClean="0"/>
              <a:t>    </a:t>
            </a:r>
            <a:r>
              <a:rPr lang="cs-CZ" sz="1600" dirty="0" smtClean="0"/>
              <a:t>bez elevace ST úseku na EKG</a:t>
            </a:r>
          </a:p>
          <a:p>
            <a:pPr marL="0" indent="0">
              <a:tabLst>
                <a:tab pos="266700" algn="l"/>
              </a:tabLst>
              <a:defRPr/>
            </a:pPr>
            <a:r>
              <a:rPr lang="cs-CZ" sz="1600" dirty="0" smtClean="0"/>
              <a:t>	 vnitřní třetina až ½ stěny LK</a:t>
            </a:r>
          </a:p>
          <a:p>
            <a:pPr marL="0" indent="0">
              <a:tabLst>
                <a:tab pos="266700" algn="l"/>
              </a:tabLst>
              <a:defRPr/>
            </a:pPr>
            <a:r>
              <a:rPr lang="cs-CZ" sz="1600" dirty="0" smtClean="0"/>
              <a:t>	 kolaterály nebo neúplný uzávěr, příp. kratší ischemie </a:t>
            </a:r>
          </a:p>
          <a:p>
            <a:pPr marL="0" indent="0">
              <a:tabLst>
                <a:tab pos="266700" algn="l"/>
              </a:tabLst>
              <a:defRPr/>
            </a:pPr>
            <a:r>
              <a:rPr lang="cs-CZ" sz="1600" dirty="0" smtClean="0"/>
              <a:t>     stenóza + systémový </a:t>
            </a:r>
            <a:r>
              <a:rPr lang="cs-CZ" sz="1600" dirty="0" err="1" smtClean="0"/>
              <a:t>hemodynamický</a:t>
            </a:r>
            <a:r>
              <a:rPr lang="cs-CZ" sz="1600" dirty="0" smtClean="0"/>
              <a:t> problém (hypotenze, námaha, ...)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/>
              <a:t>Klasifikace AIM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 smtClean="0"/>
              <a:t>Typ 1: spontánní IM </a:t>
            </a:r>
          </a:p>
          <a:p>
            <a:pPr lvl="1"/>
            <a:r>
              <a:rPr lang="cs-CZ" sz="1600" dirty="0" smtClean="0"/>
              <a:t> změny AS plátu + trombus</a:t>
            </a:r>
          </a:p>
          <a:p>
            <a:r>
              <a:rPr lang="cs-CZ" sz="1900" dirty="0" smtClean="0"/>
              <a:t>Typ 2: IM při ischemické nerovnováze –</a:t>
            </a:r>
          </a:p>
          <a:p>
            <a:pPr lvl="1"/>
            <a:r>
              <a:rPr lang="cs-CZ" sz="1600" dirty="0" smtClean="0"/>
              <a:t> nepoměr potřeby a zásobení</a:t>
            </a:r>
          </a:p>
          <a:p>
            <a:pPr lvl="1"/>
            <a:r>
              <a:rPr lang="cs-CZ" sz="1600" dirty="0" smtClean="0"/>
              <a:t>hypotenze, anémie, sepse, operace, ...</a:t>
            </a:r>
          </a:p>
          <a:p>
            <a:r>
              <a:rPr lang="cs-CZ" sz="1900" dirty="0" smtClean="0"/>
              <a:t>Typ 3: srdeční smrt v důsledku IM</a:t>
            </a:r>
          </a:p>
          <a:p>
            <a:r>
              <a:rPr lang="cs-CZ" sz="1900" dirty="0" smtClean="0"/>
              <a:t>Typ 4: IM spojený s </a:t>
            </a:r>
            <a:r>
              <a:rPr lang="cs-CZ" sz="1900" dirty="0" err="1" smtClean="0"/>
              <a:t>revaskularizací</a:t>
            </a:r>
            <a:r>
              <a:rPr lang="cs-CZ" sz="1900" dirty="0" smtClean="0"/>
              <a:t> PCI (perkutánní koronární intervence – </a:t>
            </a:r>
            <a:r>
              <a:rPr lang="cs-CZ" sz="1900" dirty="0" err="1" smtClean="0"/>
              <a:t>stent</a:t>
            </a:r>
            <a:r>
              <a:rPr lang="cs-CZ" sz="1900" dirty="0" smtClean="0"/>
              <a:t>)</a:t>
            </a:r>
          </a:p>
          <a:p>
            <a:r>
              <a:rPr lang="cs-CZ" sz="1900" dirty="0" smtClean="0"/>
              <a:t>Typ 5: IM spojený s </a:t>
            </a:r>
            <a:r>
              <a:rPr lang="cs-CZ" sz="1900" dirty="0" err="1" smtClean="0"/>
              <a:t>revaskularizací</a:t>
            </a:r>
            <a:r>
              <a:rPr lang="cs-CZ" sz="1900" dirty="0" smtClean="0"/>
              <a:t> </a:t>
            </a:r>
            <a:r>
              <a:rPr lang="cs-CZ" sz="1900" dirty="0" err="1" smtClean="0"/>
              <a:t>ao</a:t>
            </a:r>
            <a:r>
              <a:rPr lang="cs-CZ" sz="1900" dirty="0" smtClean="0"/>
              <a:t>-</a:t>
            </a:r>
            <a:r>
              <a:rPr lang="cs-CZ" sz="1900" dirty="0" err="1" smtClean="0"/>
              <a:t>koronár</a:t>
            </a:r>
            <a:r>
              <a:rPr lang="cs-CZ" sz="1900" dirty="0" smtClean="0"/>
              <a:t>. bypassem</a:t>
            </a:r>
          </a:p>
          <a:p>
            <a:endParaRPr lang="cs-CZ" sz="1900" dirty="0" smtClean="0"/>
          </a:p>
          <a:p>
            <a:r>
              <a:rPr lang="cs-CZ" sz="1900" dirty="0" smtClean="0"/>
              <a:t>IM incidentní</a:t>
            </a:r>
          </a:p>
          <a:p>
            <a:r>
              <a:rPr lang="cs-CZ" sz="1900" dirty="0" err="1" smtClean="0"/>
              <a:t>reinfarkt</a:t>
            </a:r>
            <a:r>
              <a:rPr lang="cs-CZ" sz="1900" dirty="0" smtClean="0"/>
              <a:t>: v průběhu 28 dní po IM</a:t>
            </a:r>
          </a:p>
          <a:p>
            <a:r>
              <a:rPr lang="cs-CZ" sz="1900" dirty="0" smtClean="0"/>
              <a:t>rekurentní IM: po 28 dnech</a:t>
            </a:r>
          </a:p>
          <a:p>
            <a:pPr lvl="1"/>
            <a:endParaRPr lang="cs-CZ" sz="1500" dirty="0" smtClean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8" descr="_myoc-fresh-ihf-322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887" r="2658" b="37750"/>
          <a:stretch>
            <a:fillRect/>
          </a:stretch>
        </p:blipFill>
        <p:spPr>
          <a:xfrm>
            <a:off x="755650" y="1484313"/>
            <a:ext cx="7578725" cy="4984750"/>
          </a:xfrm>
          <a:noFill/>
        </p:spPr>
      </p:pic>
      <p:sp>
        <p:nvSpPr>
          <p:cNvPr id="24581" name="Rectangle 10"/>
          <p:cNvSpPr>
            <a:spLocks noChangeArrowheads="1"/>
          </p:cNvSpPr>
          <p:nvPr/>
        </p:nvSpPr>
        <p:spPr bwMode="auto">
          <a:xfrm>
            <a:off x="790575" y="5567363"/>
            <a:ext cx="7529513" cy="584200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koagulační nekróza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subendokardiálně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hyperemický lem    3 normální myokard     4 epikard</a:t>
            </a:r>
          </a:p>
        </p:txBody>
      </p:sp>
      <p:sp>
        <p:nvSpPr>
          <p:cNvPr id="24584" name="Rectangle 17"/>
          <p:cNvSpPr>
            <a:spLocks noChangeArrowheads="1"/>
          </p:cNvSpPr>
          <p:nvPr/>
        </p:nvSpPr>
        <p:spPr bwMode="auto">
          <a:xfrm>
            <a:off x="4572000" y="1771650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24589" name="Rectangle 27"/>
          <p:cNvSpPr>
            <a:spLocks noChangeArrowheads="1"/>
          </p:cNvSpPr>
          <p:nvPr/>
        </p:nvSpPr>
        <p:spPr bwMode="auto">
          <a:xfrm>
            <a:off x="4427538" y="24209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99" name="Nadpis 1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cs-CZ" sz="2800" i="0" dirty="0" smtClean="0">
                <a:latin typeface="+mj-lt"/>
                <a:ea typeface="+mj-ea"/>
                <a:cs typeface="+mj-cs"/>
              </a:rPr>
              <a:t>AIM – koagulační nekróza</a:t>
            </a:r>
            <a:endParaRPr lang="cs-CZ" sz="2800" i="0" dirty="0">
              <a:latin typeface="+mj-lt"/>
              <a:ea typeface="+mj-ea"/>
              <a:cs typeface="+mj-cs"/>
            </a:endParaRPr>
          </a:p>
        </p:txBody>
      </p:sp>
      <p:sp>
        <p:nvSpPr>
          <p:cNvPr id="24592" name="Rectangle 17"/>
          <p:cNvSpPr>
            <a:spLocks noChangeArrowheads="1"/>
          </p:cNvSpPr>
          <p:nvPr/>
        </p:nvSpPr>
        <p:spPr bwMode="auto">
          <a:xfrm>
            <a:off x="4876800" y="4279900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24593" name="Rectangle 17"/>
          <p:cNvSpPr>
            <a:spLocks noChangeArrowheads="1"/>
          </p:cNvSpPr>
          <p:nvPr/>
        </p:nvSpPr>
        <p:spPr bwMode="auto">
          <a:xfrm>
            <a:off x="3890963" y="2303463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24594" name="Rectangle 17"/>
          <p:cNvSpPr>
            <a:spLocks noChangeArrowheads="1"/>
          </p:cNvSpPr>
          <p:nvPr/>
        </p:nvSpPr>
        <p:spPr bwMode="auto">
          <a:xfrm>
            <a:off x="3214688" y="3994150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24595" name="Rectangle 17"/>
          <p:cNvSpPr>
            <a:spLocks noChangeArrowheads="1"/>
          </p:cNvSpPr>
          <p:nvPr/>
        </p:nvSpPr>
        <p:spPr bwMode="auto">
          <a:xfrm>
            <a:off x="2673350" y="1581150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</a:t>
            </a:r>
          </a:p>
        </p:txBody>
      </p:sp>
      <p:sp>
        <p:nvSpPr>
          <p:cNvPr id="24596" name="Rectangle 17"/>
          <p:cNvSpPr>
            <a:spLocks noChangeArrowheads="1"/>
          </p:cNvSpPr>
          <p:nvPr/>
        </p:nvSpPr>
        <p:spPr bwMode="auto">
          <a:xfrm>
            <a:off x="5665788" y="3690938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/>
              <a:t>AIM – akutní infarkt myokardu</a:t>
            </a:r>
          </a:p>
        </p:txBody>
      </p:sp>
      <p:sp>
        <p:nvSpPr>
          <p:cNvPr id="8192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tabLst>
                <a:tab pos="266700" algn="l"/>
              </a:tabLst>
            </a:pPr>
            <a:r>
              <a:rPr lang="cs-CZ" sz="1800" b="1" u="sng" smtClean="0">
                <a:cs typeface="Arial" charset="0"/>
              </a:rPr>
              <a:t>mikroskopické změny ložiska</a:t>
            </a:r>
            <a:r>
              <a:rPr lang="cs-CZ" sz="1800" b="1" u="sng" smtClean="0">
                <a:cs typeface="Times New Roman" pitchFamily="18" charset="0"/>
              </a:rPr>
              <a:t>:</a:t>
            </a:r>
          </a:p>
          <a:p>
            <a:pPr eaLnBrk="1" hangingPunct="1">
              <a:tabLst>
                <a:tab pos="266700" algn="l"/>
              </a:tabLst>
            </a:pPr>
            <a:endParaRPr lang="cs-CZ" sz="1800" b="1" u="sng" smtClean="0">
              <a:cs typeface="Times New Roman" pitchFamily="18" charset="0"/>
            </a:endParaRPr>
          </a:p>
          <a:p>
            <a:pPr marL="361950" lvl="1" indent="0" eaLnBrk="1" hangingPunct="1">
              <a:tabLst>
                <a:tab pos="266700" algn="l"/>
              </a:tabLst>
            </a:pPr>
            <a:r>
              <a:rPr lang="cs-CZ" smtClean="0">
                <a:cs typeface="Times New Roman" pitchFamily="18" charset="0"/>
              </a:rPr>
              <a:t> 12-24 hod: edém, hypereozinofilie cytoplazmy, karyolýza/pyknóza</a:t>
            </a:r>
          </a:p>
          <a:p>
            <a:pPr marL="361950" lvl="1" indent="0" eaLnBrk="1" hangingPunct="1">
              <a:tabLst>
                <a:tab pos="266700" algn="l"/>
              </a:tabLst>
            </a:pPr>
            <a:r>
              <a:rPr lang="cs-CZ" smtClean="0">
                <a:cs typeface="Times New Roman" pitchFamily="18" charset="0"/>
              </a:rPr>
              <a:t> 2-3 dny: polymorfonukleáry</a:t>
            </a:r>
          </a:p>
          <a:p>
            <a:pPr marL="361950" lvl="1" indent="0" eaLnBrk="1" hangingPunct="1">
              <a:tabLst>
                <a:tab pos="266700" algn="l"/>
              </a:tabLst>
            </a:pPr>
            <a:r>
              <a:rPr lang="cs-CZ" smtClean="0">
                <a:cs typeface="Times New Roman" pitchFamily="18" charset="0"/>
              </a:rPr>
              <a:t> 3-7 dny:  makrofágy</a:t>
            </a:r>
          </a:p>
          <a:p>
            <a:pPr marL="361950" lvl="1" indent="0" eaLnBrk="1" hangingPunct="1">
              <a:tabLst>
                <a:tab pos="266700" algn="l"/>
              </a:tabLst>
            </a:pPr>
            <a:r>
              <a:rPr lang="cs-CZ" smtClean="0">
                <a:cs typeface="Times New Roman" pitchFamily="18" charset="0"/>
              </a:rPr>
              <a:t> cca od 7.dne:  granulační tkáň </a:t>
            </a:r>
          </a:p>
          <a:p>
            <a:pPr marL="361950" lvl="1" indent="0" eaLnBrk="1" hangingPunct="1">
              <a:tabLst>
                <a:tab pos="266700" algn="l"/>
              </a:tabLst>
            </a:pPr>
            <a:r>
              <a:rPr lang="cs-CZ" smtClean="0">
                <a:cs typeface="Times New Roman" pitchFamily="18" charset="0"/>
              </a:rPr>
              <a:t> 4.-6. týden: kompletní vazivová jizva</a:t>
            </a:r>
          </a:p>
          <a:p>
            <a:pPr>
              <a:tabLst>
                <a:tab pos="266700" algn="l"/>
              </a:tabLst>
            </a:pPr>
            <a:endParaRPr lang="cs-CZ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 descr="obr10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554163"/>
            <a:ext cx="7618413" cy="5060950"/>
          </a:xfrm>
          <a:noFill/>
        </p:spPr>
      </p:pic>
      <p:sp>
        <p:nvSpPr>
          <p:cNvPr id="93188" name="Rectangle 5"/>
          <p:cNvSpPr>
            <a:spLocks noChangeArrowheads="1"/>
          </p:cNvSpPr>
          <p:nvPr/>
        </p:nvSpPr>
        <p:spPr bwMode="auto">
          <a:xfrm>
            <a:off x="611188" y="5589588"/>
            <a:ext cx="3132137" cy="831850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myomalacie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normální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kardiomyocyty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3 infarkt myokardu</a:t>
            </a:r>
          </a:p>
        </p:txBody>
      </p:sp>
      <p:sp>
        <p:nvSpPr>
          <p:cNvPr id="93195" name="Rectangle 17"/>
          <p:cNvSpPr>
            <a:spLocks noChangeArrowheads="1"/>
          </p:cNvSpPr>
          <p:nvPr/>
        </p:nvSpPr>
        <p:spPr bwMode="auto">
          <a:xfrm>
            <a:off x="6372225" y="4437063"/>
            <a:ext cx="339725" cy="461962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93196" name="Rectangle 17"/>
          <p:cNvSpPr>
            <a:spLocks noChangeArrowheads="1"/>
          </p:cNvSpPr>
          <p:nvPr/>
        </p:nvSpPr>
        <p:spPr bwMode="auto">
          <a:xfrm>
            <a:off x="4500563" y="5013325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93197" name="Rectangle 17"/>
          <p:cNvSpPr>
            <a:spLocks noChangeArrowheads="1"/>
          </p:cNvSpPr>
          <p:nvPr/>
        </p:nvSpPr>
        <p:spPr bwMode="auto">
          <a:xfrm>
            <a:off x="2447925" y="1554163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93198" name="Rectangle 17"/>
          <p:cNvSpPr>
            <a:spLocks noChangeArrowheads="1"/>
          </p:cNvSpPr>
          <p:nvPr/>
        </p:nvSpPr>
        <p:spPr bwMode="auto">
          <a:xfrm>
            <a:off x="3708400" y="2349500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399" name="Nadpis 1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cs-CZ" sz="2800" i="0" dirty="0" smtClean="0">
                <a:latin typeface="+mj-lt"/>
                <a:ea typeface="+mj-ea"/>
                <a:cs typeface="+mj-cs"/>
              </a:rPr>
              <a:t>Disperzní </a:t>
            </a:r>
            <a:r>
              <a:rPr lang="cs-CZ" sz="2800" i="0" dirty="0" err="1" smtClean="0">
                <a:latin typeface="+mj-lt"/>
                <a:ea typeface="+mj-ea"/>
                <a:cs typeface="+mj-cs"/>
              </a:rPr>
              <a:t>myomalacie</a:t>
            </a:r>
            <a:r>
              <a:rPr lang="cs-CZ" sz="2800" i="0" dirty="0" smtClean="0">
                <a:latin typeface="+mj-lt"/>
                <a:ea typeface="+mj-ea"/>
                <a:cs typeface="+mj-cs"/>
              </a:rPr>
              <a:t>, infarkt myokardu</a:t>
            </a:r>
            <a:endParaRPr lang="cs-CZ" sz="2800" i="0" dirty="0">
              <a:latin typeface="+mj-lt"/>
              <a:ea typeface="+mj-ea"/>
              <a:cs typeface="+mj-cs"/>
            </a:endParaRPr>
          </a:p>
        </p:txBody>
      </p:sp>
      <p:sp>
        <p:nvSpPr>
          <p:cNvPr id="9" name="Rectangle 17"/>
          <p:cNvSpPr>
            <a:spLocks noChangeArrowheads="1"/>
          </p:cNvSpPr>
          <p:nvPr/>
        </p:nvSpPr>
        <p:spPr bwMode="auto">
          <a:xfrm>
            <a:off x="611188" y="1628775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70" name="Skupina 380"/>
          <p:cNvGrpSpPr>
            <a:grpSpLocks/>
          </p:cNvGrpSpPr>
          <p:nvPr/>
        </p:nvGrpSpPr>
        <p:grpSpPr bwMode="auto">
          <a:xfrm>
            <a:off x="354013" y="1520825"/>
            <a:ext cx="5297487" cy="4356100"/>
            <a:chOff x="1973766" y="1806498"/>
            <a:chExt cx="5296829" cy="4356149"/>
          </a:xfrm>
        </p:grpSpPr>
        <p:sp>
          <p:nvSpPr>
            <p:cNvPr id="4" name="Obdélník 3"/>
            <p:cNvSpPr/>
            <p:nvPr/>
          </p:nvSpPr>
          <p:spPr>
            <a:xfrm>
              <a:off x="1973766" y="1806498"/>
              <a:ext cx="5296829" cy="43482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" name="Volný tvar 4"/>
            <p:cNvSpPr/>
            <p:nvPr/>
          </p:nvSpPr>
          <p:spPr>
            <a:xfrm>
              <a:off x="4051545" y="2816159"/>
              <a:ext cx="1936509" cy="3149635"/>
            </a:xfrm>
            <a:custGeom>
              <a:avLst/>
              <a:gdLst>
                <a:gd name="connsiteX0" fmla="*/ 330619 w 1936395"/>
                <a:gd name="connsiteY0" fmla="*/ 1165130 h 3150338"/>
                <a:gd name="connsiteX1" fmla="*/ 308317 w 1936395"/>
                <a:gd name="connsiteY1" fmla="*/ 551813 h 3150338"/>
                <a:gd name="connsiteX2" fmla="*/ 319468 w 1936395"/>
                <a:gd name="connsiteY2" fmla="*/ 484906 h 3150338"/>
                <a:gd name="connsiteX3" fmla="*/ 453283 w 1936395"/>
                <a:gd name="connsiteY3" fmla="*/ 518360 h 3150338"/>
                <a:gd name="connsiteX4" fmla="*/ 464434 w 1936395"/>
                <a:gd name="connsiteY4" fmla="*/ 663325 h 3150338"/>
                <a:gd name="connsiteX5" fmla="*/ 475585 w 1936395"/>
                <a:gd name="connsiteY5" fmla="*/ 596418 h 3150338"/>
                <a:gd name="connsiteX6" fmla="*/ 375224 w 1936395"/>
                <a:gd name="connsiteY6" fmla="*/ 373394 h 3150338"/>
                <a:gd name="connsiteX7" fmla="*/ 364073 w 1936395"/>
                <a:gd name="connsiteY7" fmla="*/ 317638 h 3150338"/>
                <a:gd name="connsiteX8" fmla="*/ 419829 w 1936395"/>
                <a:gd name="connsiteY8" fmla="*/ 295335 h 3150338"/>
                <a:gd name="connsiteX9" fmla="*/ 553644 w 1936395"/>
                <a:gd name="connsiteY9" fmla="*/ 373394 h 3150338"/>
                <a:gd name="connsiteX10" fmla="*/ 709761 w 1936395"/>
                <a:gd name="connsiteY10" fmla="*/ 261882 h 3150338"/>
                <a:gd name="connsiteX11" fmla="*/ 720912 w 1936395"/>
                <a:gd name="connsiteY11" fmla="*/ 50008 h 3150338"/>
                <a:gd name="connsiteX12" fmla="*/ 932785 w 1936395"/>
                <a:gd name="connsiteY12" fmla="*/ 38857 h 3150338"/>
                <a:gd name="connsiteX13" fmla="*/ 966239 w 1936395"/>
                <a:gd name="connsiteY13" fmla="*/ 61160 h 3150338"/>
                <a:gd name="connsiteX14" fmla="*/ 999692 w 1936395"/>
                <a:gd name="connsiteY14" fmla="*/ 139218 h 3150338"/>
                <a:gd name="connsiteX15" fmla="*/ 1166961 w 1936395"/>
                <a:gd name="connsiteY15" fmla="*/ 50008 h 3150338"/>
                <a:gd name="connsiteX16" fmla="*/ 1222717 w 1936395"/>
                <a:gd name="connsiteY16" fmla="*/ 5404 h 3150338"/>
                <a:gd name="connsiteX17" fmla="*/ 1278473 w 1936395"/>
                <a:gd name="connsiteY17" fmla="*/ 27706 h 3150338"/>
                <a:gd name="connsiteX18" fmla="*/ 1267322 w 1936395"/>
                <a:gd name="connsiteY18" fmla="*/ 105765 h 3150338"/>
                <a:gd name="connsiteX19" fmla="*/ 1233868 w 1936395"/>
                <a:gd name="connsiteY19" fmla="*/ 139218 h 3150338"/>
                <a:gd name="connsiteX20" fmla="*/ 1579556 w 1936395"/>
                <a:gd name="connsiteY20" fmla="*/ 462604 h 3150338"/>
                <a:gd name="connsiteX21" fmla="*/ 1557253 w 1936395"/>
                <a:gd name="connsiteY21" fmla="*/ 663325 h 3150338"/>
                <a:gd name="connsiteX22" fmla="*/ 1434590 w 1936395"/>
                <a:gd name="connsiteY22" fmla="*/ 696779 h 3150338"/>
                <a:gd name="connsiteX23" fmla="*/ 1389985 w 1936395"/>
                <a:gd name="connsiteY23" fmla="*/ 763686 h 3150338"/>
                <a:gd name="connsiteX24" fmla="*/ 1523800 w 1936395"/>
                <a:gd name="connsiteY24" fmla="*/ 908652 h 3150338"/>
                <a:gd name="connsiteX25" fmla="*/ 1891790 w 1936395"/>
                <a:gd name="connsiteY25" fmla="*/ 1187433 h 3150338"/>
                <a:gd name="connsiteX26" fmla="*/ 1936395 w 1936395"/>
                <a:gd name="connsiteY26" fmla="*/ 1377004 h 3150338"/>
                <a:gd name="connsiteX27" fmla="*/ 1757975 w 1936395"/>
                <a:gd name="connsiteY27" fmla="*/ 1644633 h 3150338"/>
                <a:gd name="connsiteX28" fmla="*/ 1122356 w 1936395"/>
                <a:gd name="connsiteY28" fmla="*/ 1778447 h 3150338"/>
                <a:gd name="connsiteX29" fmla="*/ 1267322 w 1936395"/>
                <a:gd name="connsiteY29" fmla="*/ 1968018 h 3150338"/>
                <a:gd name="connsiteX30" fmla="*/ 1256170 w 1936395"/>
                <a:gd name="connsiteY30" fmla="*/ 2380613 h 3150338"/>
                <a:gd name="connsiteX31" fmla="*/ 1178112 w 1936395"/>
                <a:gd name="connsiteY31" fmla="*/ 2480974 h 3150338"/>
                <a:gd name="connsiteX32" fmla="*/ 1077751 w 1936395"/>
                <a:gd name="connsiteY32" fmla="*/ 2559033 h 3150338"/>
                <a:gd name="connsiteX33" fmla="*/ 999692 w 1936395"/>
                <a:gd name="connsiteY33" fmla="*/ 2425218 h 3150338"/>
                <a:gd name="connsiteX34" fmla="*/ 988541 w 1936395"/>
                <a:gd name="connsiteY34" fmla="*/ 2280252 h 3150338"/>
                <a:gd name="connsiteX35" fmla="*/ 977390 w 1936395"/>
                <a:gd name="connsiteY35" fmla="*/ 2213345 h 3150338"/>
                <a:gd name="connsiteX36" fmla="*/ 877029 w 1936395"/>
                <a:gd name="connsiteY36" fmla="*/ 2291404 h 3150338"/>
                <a:gd name="connsiteX37" fmla="*/ 676307 w 1936395"/>
                <a:gd name="connsiteY37" fmla="*/ 2871267 h 3150338"/>
                <a:gd name="connsiteX38" fmla="*/ 631702 w 1936395"/>
                <a:gd name="connsiteY38" fmla="*/ 2860116 h 3150338"/>
                <a:gd name="connsiteX39" fmla="*/ 598249 w 1936395"/>
                <a:gd name="connsiteY39" fmla="*/ 2804360 h 3150338"/>
                <a:gd name="connsiteX40" fmla="*/ 575946 w 1936395"/>
                <a:gd name="connsiteY40" fmla="*/ 2882418 h 3150338"/>
                <a:gd name="connsiteX41" fmla="*/ 475585 w 1936395"/>
                <a:gd name="connsiteY41" fmla="*/ 3150047 h 3150338"/>
                <a:gd name="connsiteX42" fmla="*/ 419829 w 1936395"/>
                <a:gd name="connsiteY42" fmla="*/ 3105443 h 3150338"/>
                <a:gd name="connsiteX43" fmla="*/ 676307 w 1936395"/>
                <a:gd name="connsiteY43" fmla="*/ 2503277 h 3150338"/>
                <a:gd name="connsiteX44" fmla="*/ 687458 w 1936395"/>
                <a:gd name="connsiteY44" fmla="*/ 2336008 h 3150338"/>
                <a:gd name="connsiteX45" fmla="*/ 464434 w 1936395"/>
                <a:gd name="connsiteY45" fmla="*/ 2124135 h 3150338"/>
                <a:gd name="connsiteX46" fmla="*/ 375224 w 1936395"/>
                <a:gd name="connsiteY46" fmla="*/ 2257950 h 3150338"/>
                <a:gd name="connsiteX47" fmla="*/ 341770 w 1936395"/>
                <a:gd name="connsiteY47" fmla="*/ 2391765 h 3150338"/>
                <a:gd name="connsiteX48" fmla="*/ 252561 w 1936395"/>
                <a:gd name="connsiteY48" fmla="*/ 2503277 h 3150338"/>
                <a:gd name="connsiteX49" fmla="*/ 29536 w 1936395"/>
                <a:gd name="connsiteY49" fmla="*/ 2425218 h 3150338"/>
                <a:gd name="connsiteX50" fmla="*/ 107595 w 1936395"/>
                <a:gd name="connsiteY50" fmla="*/ 2224496 h 3150338"/>
                <a:gd name="connsiteX51" fmla="*/ 341770 w 1936395"/>
                <a:gd name="connsiteY51" fmla="*/ 2001472 h 3150338"/>
                <a:gd name="connsiteX52" fmla="*/ 386375 w 1936395"/>
                <a:gd name="connsiteY52" fmla="*/ 1845355 h 3150338"/>
                <a:gd name="connsiteX53" fmla="*/ 364073 w 1936395"/>
                <a:gd name="connsiteY53" fmla="*/ 1823052 h 3150338"/>
                <a:gd name="connsiteX54" fmla="*/ 286014 w 1936395"/>
                <a:gd name="connsiteY54" fmla="*/ 1600028 h 3150338"/>
                <a:gd name="connsiteX55" fmla="*/ 129897 w 1936395"/>
                <a:gd name="connsiteY55" fmla="*/ 1466213 h 3150338"/>
                <a:gd name="connsiteX56" fmla="*/ 274863 w 1936395"/>
                <a:gd name="connsiteY56" fmla="*/ 1287794 h 3150338"/>
                <a:gd name="connsiteX57" fmla="*/ 308317 w 1936395"/>
                <a:gd name="connsiteY57" fmla="*/ 1265491 h 3150338"/>
                <a:gd name="connsiteX58" fmla="*/ 241410 w 1936395"/>
                <a:gd name="connsiteY58" fmla="*/ 1176282 h 3150338"/>
                <a:gd name="connsiteX59" fmla="*/ 207956 w 1936395"/>
                <a:gd name="connsiteY59" fmla="*/ 1098223 h 3150338"/>
                <a:gd name="connsiteX60" fmla="*/ 241410 w 1936395"/>
                <a:gd name="connsiteY60" fmla="*/ 1075921 h 3150338"/>
                <a:gd name="connsiteX61" fmla="*/ 352922 w 1936395"/>
                <a:gd name="connsiteY61" fmla="*/ 1098223 h 3150338"/>
                <a:gd name="connsiteX62" fmla="*/ 330619 w 1936395"/>
                <a:gd name="connsiteY62" fmla="*/ 1165130 h 315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936395" h="3150338">
                  <a:moveTo>
                    <a:pt x="330619" y="1165130"/>
                  </a:moveTo>
                  <a:cubicBezTo>
                    <a:pt x="323185" y="1074062"/>
                    <a:pt x="311670" y="756360"/>
                    <a:pt x="308317" y="551813"/>
                  </a:cubicBezTo>
                  <a:cubicBezTo>
                    <a:pt x="307946" y="529206"/>
                    <a:pt x="297437" y="489990"/>
                    <a:pt x="319468" y="484906"/>
                  </a:cubicBezTo>
                  <a:cubicBezTo>
                    <a:pt x="364268" y="474568"/>
                    <a:pt x="408678" y="507209"/>
                    <a:pt x="453283" y="518360"/>
                  </a:cubicBezTo>
                  <a:cubicBezTo>
                    <a:pt x="457000" y="566682"/>
                    <a:pt x="451120" y="616725"/>
                    <a:pt x="464434" y="663325"/>
                  </a:cubicBezTo>
                  <a:cubicBezTo>
                    <a:pt x="470645" y="685065"/>
                    <a:pt x="482234" y="618028"/>
                    <a:pt x="475585" y="596418"/>
                  </a:cubicBezTo>
                  <a:cubicBezTo>
                    <a:pt x="451611" y="518501"/>
                    <a:pt x="408678" y="447735"/>
                    <a:pt x="375224" y="373394"/>
                  </a:cubicBezTo>
                  <a:cubicBezTo>
                    <a:pt x="371507" y="354809"/>
                    <a:pt x="354670" y="334094"/>
                    <a:pt x="364073" y="317638"/>
                  </a:cubicBezTo>
                  <a:cubicBezTo>
                    <a:pt x="374004" y="300258"/>
                    <a:pt x="400625" y="289687"/>
                    <a:pt x="419829" y="295335"/>
                  </a:cubicBezTo>
                  <a:cubicBezTo>
                    <a:pt x="469370" y="309906"/>
                    <a:pt x="509039" y="347374"/>
                    <a:pt x="553644" y="373394"/>
                  </a:cubicBezTo>
                  <a:cubicBezTo>
                    <a:pt x="570378" y="473797"/>
                    <a:pt x="574313" y="600503"/>
                    <a:pt x="709761" y="261882"/>
                  </a:cubicBezTo>
                  <a:cubicBezTo>
                    <a:pt x="736027" y="196218"/>
                    <a:pt x="670904" y="100016"/>
                    <a:pt x="720912" y="50008"/>
                  </a:cubicBezTo>
                  <a:cubicBezTo>
                    <a:pt x="770920" y="0"/>
                    <a:pt x="862161" y="42574"/>
                    <a:pt x="932785" y="38857"/>
                  </a:cubicBezTo>
                  <a:cubicBezTo>
                    <a:pt x="943936" y="46291"/>
                    <a:pt x="962988" y="48158"/>
                    <a:pt x="966239" y="61160"/>
                  </a:cubicBezTo>
                  <a:cubicBezTo>
                    <a:pt x="989024" y="152298"/>
                    <a:pt x="908443" y="116406"/>
                    <a:pt x="999692" y="139218"/>
                  </a:cubicBezTo>
                  <a:cubicBezTo>
                    <a:pt x="1055448" y="109481"/>
                    <a:pt x="1112775" y="82519"/>
                    <a:pt x="1166961" y="50008"/>
                  </a:cubicBezTo>
                  <a:cubicBezTo>
                    <a:pt x="1187370" y="37763"/>
                    <a:pt x="1199379" y="10072"/>
                    <a:pt x="1222717" y="5404"/>
                  </a:cubicBezTo>
                  <a:cubicBezTo>
                    <a:pt x="1242345" y="1478"/>
                    <a:pt x="1259888" y="20272"/>
                    <a:pt x="1278473" y="27706"/>
                  </a:cubicBezTo>
                  <a:cubicBezTo>
                    <a:pt x="1274756" y="53726"/>
                    <a:pt x="1277084" y="81361"/>
                    <a:pt x="1267322" y="105765"/>
                  </a:cubicBezTo>
                  <a:cubicBezTo>
                    <a:pt x="1261465" y="120407"/>
                    <a:pt x="1227517" y="124783"/>
                    <a:pt x="1233868" y="139218"/>
                  </a:cubicBezTo>
                  <a:cubicBezTo>
                    <a:pt x="1354015" y="412281"/>
                    <a:pt x="1351583" y="368732"/>
                    <a:pt x="1579556" y="462604"/>
                  </a:cubicBezTo>
                  <a:cubicBezTo>
                    <a:pt x="1572122" y="529511"/>
                    <a:pt x="1592687" y="606086"/>
                    <a:pt x="1557253" y="663325"/>
                  </a:cubicBezTo>
                  <a:cubicBezTo>
                    <a:pt x="1534945" y="699360"/>
                    <a:pt x="1470931" y="674974"/>
                    <a:pt x="1434590" y="696779"/>
                  </a:cubicBezTo>
                  <a:cubicBezTo>
                    <a:pt x="1411606" y="710570"/>
                    <a:pt x="1404853" y="741384"/>
                    <a:pt x="1389985" y="763686"/>
                  </a:cubicBezTo>
                  <a:cubicBezTo>
                    <a:pt x="1434590" y="812008"/>
                    <a:pt x="1473556" y="866224"/>
                    <a:pt x="1523800" y="908652"/>
                  </a:cubicBezTo>
                  <a:cubicBezTo>
                    <a:pt x="1641375" y="1007938"/>
                    <a:pt x="1790065" y="1071961"/>
                    <a:pt x="1891790" y="1187433"/>
                  </a:cubicBezTo>
                  <a:cubicBezTo>
                    <a:pt x="1934701" y="1236143"/>
                    <a:pt x="1921527" y="1313814"/>
                    <a:pt x="1936395" y="1377004"/>
                  </a:cubicBezTo>
                  <a:cubicBezTo>
                    <a:pt x="1876922" y="1466214"/>
                    <a:pt x="1841128" y="1576950"/>
                    <a:pt x="1757975" y="1644633"/>
                  </a:cubicBezTo>
                  <a:cubicBezTo>
                    <a:pt x="1564181" y="1802372"/>
                    <a:pt x="1348359" y="1770914"/>
                    <a:pt x="1122356" y="1778447"/>
                  </a:cubicBezTo>
                  <a:cubicBezTo>
                    <a:pt x="1170678" y="1841637"/>
                    <a:pt x="1235535" y="1895096"/>
                    <a:pt x="1267322" y="1968018"/>
                  </a:cubicBezTo>
                  <a:cubicBezTo>
                    <a:pt x="1336573" y="2126887"/>
                    <a:pt x="1328218" y="2236517"/>
                    <a:pt x="1256170" y="2380613"/>
                  </a:cubicBezTo>
                  <a:cubicBezTo>
                    <a:pt x="1237217" y="2418520"/>
                    <a:pt x="1205868" y="2448947"/>
                    <a:pt x="1178112" y="2480974"/>
                  </a:cubicBezTo>
                  <a:cubicBezTo>
                    <a:pt x="1116996" y="2551493"/>
                    <a:pt x="1135871" y="2539660"/>
                    <a:pt x="1077751" y="2559033"/>
                  </a:cubicBezTo>
                  <a:cubicBezTo>
                    <a:pt x="1051731" y="2514428"/>
                    <a:pt x="1015430" y="2474401"/>
                    <a:pt x="999692" y="2425218"/>
                  </a:cubicBezTo>
                  <a:cubicBezTo>
                    <a:pt x="984921" y="2379059"/>
                    <a:pt x="993614" y="2328450"/>
                    <a:pt x="988541" y="2280252"/>
                  </a:cubicBezTo>
                  <a:cubicBezTo>
                    <a:pt x="986174" y="2257766"/>
                    <a:pt x="981107" y="2235647"/>
                    <a:pt x="977390" y="2213345"/>
                  </a:cubicBezTo>
                  <a:cubicBezTo>
                    <a:pt x="943936" y="2239365"/>
                    <a:pt x="894665" y="2252866"/>
                    <a:pt x="877029" y="2291404"/>
                  </a:cubicBezTo>
                  <a:cubicBezTo>
                    <a:pt x="791915" y="2477394"/>
                    <a:pt x="676307" y="2871267"/>
                    <a:pt x="676307" y="2871267"/>
                  </a:cubicBezTo>
                  <a:cubicBezTo>
                    <a:pt x="661439" y="2867550"/>
                    <a:pt x="643338" y="2870090"/>
                    <a:pt x="631702" y="2860116"/>
                  </a:cubicBezTo>
                  <a:cubicBezTo>
                    <a:pt x="615246" y="2846011"/>
                    <a:pt x="618373" y="2796311"/>
                    <a:pt x="598249" y="2804360"/>
                  </a:cubicBezTo>
                  <a:cubicBezTo>
                    <a:pt x="573124" y="2814410"/>
                    <a:pt x="581429" y="2855919"/>
                    <a:pt x="575946" y="2882418"/>
                  </a:cubicBezTo>
                  <a:cubicBezTo>
                    <a:pt x="520514" y="3150338"/>
                    <a:pt x="610258" y="3096179"/>
                    <a:pt x="475585" y="3150047"/>
                  </a:cubicBezTo>
                  <a:cubicBezTo>
                    <a:pt x="457000" y="3135179"/>
                    <a:pt x="415046" y="3128758"/>
                    <a:pt x="419829" y="3105443"/>
                  </a:cubicBezTo>
                  <a:cubicBezTo>
                    <a:pt x="465837" y="2881153"/>
                    <a:pt x="573045" y="2699475"/>
                    <a:pt x="676307" y="2503277"/>
                  </a:cubicBezTo>
                  <a:cubicBezTo>
                    <a:pt x="680024" y="2447521"/>
                    <a:pt x="709282" y="2387450"/>
                    <a:pt x="687458" y="2336008"/>
                  </a:cubicBezTo>
                  <a:cubicBezTo>
                    <a:pt x="604292" y="2139972"/>
                    <a:pt x="584650" y="2148178"/>
                    <a:pt x="464434" y="2124135"/>
                  </a:cubicBezTo>
                  <a:cubicBezTo>
                    <a:pt x="434697" y="2168740"/>
                    <a:pt x="397560" y="2209216"/>
                    <a:pt x="375224" y="2257950"/>
                  </a:cubicBezTo>
                  <a:cubicBezTo>
                    <a:pt x="356067" y="2299747"/>
                    <a:pt x="362332" y="2350641"/>
                    <a:pt x="341770" y="2391765"/>
                  </a:cubicBezTo>
                  <a:cubicBezTo>
                    <a:pt x="320482" y="2434341"/>
                    <a:pt x="282297" y="2466106"/>
                    <a:pt x="252561" y="2503277"/>
                  </a:cubicBezTo>
                  <a:cubicBezTo>
                    <a:pt x="178219" y="2477257"/>
                    <a:pt x="88405" y="2477546"/>
                    <a:pt x="29536" y="2425218"/>
                  </a:cubicBezTo>
                  <a:cubicBezTo>
                    <a:pt x="0" y="2398964"/>
                    <a:pt x="102356" y="2230339"/>
                    <a:pt x="107595" y="2224496"/>
                  </a:cubicBezTo>
                  <a:cubicBezTo>
                    <a:pt x="179553" y="2144235"/>
                    <a:pt x="263712" y="2075813"/>
                    <a:pt x="341770" y="2001472"/>
                  </a:cubicBezTo>
                  <a:cubicBezTo>
                    <a:pt x="356638" y="1949433"/>
                    <a:pt x="379662" y="1899058"/>
                    <a:pt x="386375" y="1845355"/>
                  </a:cubicBezTo>
                  <a:cubicBezTo>
                    <a:pt x="387679" y="1834923"/>
                    <a:pt x="367609" y="1832953"/>
                    <a:pt x="364073" y="1823052"/>
                  </a:cubicBezTo>
                  <a:cubicBezTo>
                    <a:pt x="340489" y="1757018"/>
                    <a:pt x="338213" y="1658027"/>
                    <a:pt x="286014" y="1600028"/>
                  </a:cubicBezTo>
                  <a:cubicBezTo>
                    <a:pt x="240164" y="1549083"/>
                    <a:pt x="181936" y="1510818"/>
                    <a:pt x="129897" y="1466213"/>
                  </a:cubicBezTo>
                  <a:cubicBezTo>
                    <a:pt x="178219" y="1406740"/>
                    <a:pt x="223953" y="1345067"/>
                    <a:pt x="274863" y="1287794"/>
                  </a:cubicBezTo>
                  <a:cubicBezTo>
                    <a:pt x="283767" y="1277777"/>
                    <a:pt x="306837" y="1278811"/>
                    <a:pt x="308317" y="1265491"/>
                  </a:cubicBezTo>
                  <a:cubicBezTo>
                    <a:pt x="317632" y="1181654"/>
                    <a:pt x="291975" y="1188923"/>
                    <a:pt x="241410" y="1176282"/>
                  </a:cubicBezTo>
                  <a:cubicBezTo>
                    <a:pt x="230197" y="1159462"/>
                    <a:pt x="199955" y="1122226"/>
                    <a:pt x="207956" y="1098223"/>
                  </a:cubicBezTo>
                  <a:cubicBezTo>
                    <a:pt x="212194" y="1085509"/>
                    <a:pt x="230259" y="1083355"/>
                    <a:pt x="241410" y="1075921"/>
                  </a:cubicBezTo>
                  <a:cubicBezTo>
                    <a:pt x="278581" y="1083355"/>
                    <a:pt x="321382" y="1077196"/>
                    <a:pt x="352922" y="1098223"/>
                  </a:cubicBezTo>
                  <a:cubicBezTo>
                    <a:pt x="365674" y="1106724"/>
                    <a:pt x="338053" y="1256198"/>
                    <a:pt x="330619" y="1165130"/>
                  </a:cubicBezTo>
                  <a:close/>
                </a:path>
              </a:pathLst>
            </a:custGeom>
            <a:solidFill>
              <a:srgbClr val="FFD833"/>
            </a:solidFill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Volný tvar 5"/>
            <p:cNvSpPr/>
            <p:nvPr/>
          </p:nvSpPr>
          <p:spPr>
            <a:xfrm>
              <a:off x="3908688" y="2884423"/>
              <a:ext cx="373017" cy="1419241"/>
            </a:xfrm>
            <a:custGeom>
              <a:avLst/>
              <a:gdLst>
                <a:gd name="connsiteX0" fmla="*/ 372893 w 372893"/>
                <a:gd name="connsiteY0" fmla="*/ 672742 h 1419874"/>
                <a:gd name="connsiteX1" fmla="*/ 294835 w 372893"/>
                <a:gd name="connsiteY1" fmla="*/ 583532 h 1419874"/>
                <a:gd name="connsiteX2" fmla="*/ 127566 w 372893"/>
                <a:gd name="connsiteY2" fmla="*/ 25971 h 1419874"/>
                <a:gd name="connsiteX3" fmla="*/ 49508 w 372893"/>
                <a:gd name="connsiteY3" fmla="*/ 48274 h 1419874"/>
                <a:gd name="connsiteX4" fmla="*/ 60659 w 372893"/>
                <a:gd name="connsiteY4" fmla="*/ 170937 h 1419874"/>
                <a:gd name="connsiteX5" fmla="*/ 149869 w 372893"/>
                <a:gd name="connsiteY5" fmla="*/ 382810 h 1419874"/>
                <a:gd name="connsiteX6" fmla="*/ 60659 w 372893"/>
                <a:gd name="connsiteY6" fmla="*/ 561230 h 1419874"/>
                <a:gd name="connsiteX7" fmla="*/ 16054 w 372893"/>
                <a:gd name="connsiteY7" fmla="*/ 639288 h 1419874"/>
                <a:gd name="connsiteX8" fmla="*/ 82962 w 372893"/>
                <a:gd name="connsiteY8" fmla="*/ 951523 h 1419874"/>
                <a:gd name="connsiteX9" fmla="*/ 105264 w 372893"/>
                <a:gd name="connsiteY9" fmla="*/ 1074186 h 1419874"/>
                <a:gd name="connsiteX10" fmla="*/ 94113 w 372893"/>
                <a:gd name="connsiteY10" fmla="*/ 1196849 h 1419874"/>
                <a:gd name="connsiteX11" fmla="*/ 60659 w 372893"/>
                <a:gd name="connsiteY11" fmla="*/ 1263757 h 1419874"/>
                <a:gd name="connsiteX12" fmla="*/ 183323 w 372893"/>
                <a:gd name="connsiteY12" fmla="*/ 1330664 h 1419874"/>
                <a:gd name="connsiteX13" fmla="*/ 216776 w 372893"/>
                <a:gd name="connsiteY13" fmla="*/ 1352966 h 1419874"/>
                <a:gd name="connsiteX14" fmla="*/ 261381 w 372893"/>
                <a:gd name="connsiteY14" fmla="*/ 1375269 h 1419874"/>
                <a:gd name="connsiteX15" fmla="*/ 261381 w 372893"/>
                <a:gd name="connsiteY15" fmla="*/ 1419874 h 1419874"/>
                <a:gd name="connsiteX16" fmla="*/ 261381 w 372893"/>
                <a:gd name="connsiteY16" fmla="*/ 1386420 h 1419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2893" h="1419874">
                  <a:moveTo>
                    <a:pt x="372893" y="672742"/>
                  </a:moveTo>
                  <a:cubicBezTo>
                    <a:pt x="346874" y="643005"/>
                    <a:pt x="305595" y="621552"/>
                    <a:pt x="294835" y="583532"/>
                  </a:cubicBezTo>
                  <a:cubicBezTo>
                    <a:pt x="129685" y="0"/>
                    <a:pt x="357111" y="189930"/>
                    <a:pt x="127566" y="25971"/>
                  </a:cubicBezTo>
                  <a:cubicBezTo>
                    <a:pt x="101547" y="33405"/>
                    <a:pt x="72024" y="33263"/>
                    <a:pt x="49508" y="48274"/>
                  </a:cubicBezTo>
                  <a:cubicBezTo>
                    <a:pt x="0" y="81280"/>
                    <a:pt x="45425" y="140470"/>
                    <a:pt x="60659" y="170937"/>
                  </a:cubicBezTo>
                  <a:cubicBezTo>
                    <a:pt x="146451" y="342521"/>
                    <a:pt x="94071" y="196819"/>
                    <a:pt x="149869" y="382810"/>
                  </a:cubicBezTo>
                  <a:cubicBezTo>
                    <a:pt x="120132" y="442283"/>
                    <a:pt x="91417" y="502278"/>
                    <a:pt x="60659" y="561230"/>
                  </a:cubicBezTo>
                  <a:cubicBezTo>
                    <a:pt x="46797" y="587799"/>
                    <a:pt x="14344" y="609369"/>
                    <a:pt x="16054" y="639288"/>
                  </a:cubicBezTo>
                  <a:cubicBezTo>
                    <a:pt x="22127" y="745556"/>
                    <a:pt x="61573" y="847253"/>
                    <a:pt x="82962" y="951523"/>
                  </a:cubicBezTo>
                  <a:cubicBezTo>
                    <a:pt x="91313" y="992233"/>
                    <a:pt x="97830" y="1033298"/>
                    <a:pt x="105264" y="1074186"/>
                  </a:cubicBezTo>
                  <a:cubicBezTo>
                    <a:pt x="101547" y="1115074"/>
                    <a:pt x="103517" y="1156884"/>
                    <a:pt x="94113" y="1196849"/>
                  </a:cubicBezTo>
                  <a:cubicBezTo>
                    <a:pt x="88402" y="1221121"/>
                    <a:pt x="46827" y="1243010"/>
                    <a:pt x="60659" y="1263757"/>
                  </a:cubicBezTo>
                  <a:cubicBezTo>
                    <a:pt x="86494" y="1302510"/>
                    <a:pt x="142885" y="1307557"/>
                    <a:pt x="183323" y="1330664"/>
                  </a:cubicBezTo>
                  <a:cubicBezTo>
                    <a:pt x="194959" y="1337313"/>
                    <a:pt x="205140" y="1346317"/>
                    <a:pt x="216776" y="1352966"/>
                  </a:cubicBezTo>
                  <a:cubicBezTo>
                    <a:pt x="231209" y="1361214"/>
                    <a:pt x="252160" y="1361437"/>
                    <a:pt x="261381" y="1375269"/>
                  </a:cubicBezTo>
                  <a:cubicBezTo>
                    <a:pt x="269628" y="1387640"/>
                    <a:pt x="261381" y="1405006"/>
                    <a:pt x="261381" y="1419874"/>
                  </a:cubicBezTo>
                  <a:lnTo>
                    <a:pt x="261381" y="1386420"/>
                  </a:lnTo>
                </a:path>
              </a:pathLst>
            </a:custGeom>
            <a:solidFill>
              <a:srgbClr val="FFD833"/>
            </a:solidFill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Volný tvar 6"/>
            <p:cNvSpPr/>
            <p:nvPr/>
          </p:nvSpPr>
          <p:spPr>
            <a:xfrm>
              <a:off x="5251546" y="4594179"/>
              <a:ext cx="525398" cy="1293828"/>
            </a:xfrm>
            <a:custGeom>
              <a:avLst/>
              <a:gdLst>
                <a:gd name="connsiteX0" fmla="*/ 267630 w 524108"/>
                <a:gd name="connsiteY0" fmla="*/ 0 h 1293542"/>
                <a:gd name="connsiteX1" fmla="*/ 301083 w 524108"/>
                <a:gd name="connsiteY1" fmla="*/ 111513 h 1293542"/>
                <a:gd name="connsiteX2" fmla="*/ 267630 w 524108"/>
                <a:gd name="connsiteY2" fmla="*/ 312235 h 1293542"/>
                <a:gd name="connsiteX3" fmla="*/ 501805 w 524108"/>
                <a:gd name="connsiteY3" fmla="*/ 401444 h 1293542"/>
                <a:gd name="connsiteX4" fmla="*/ 490654 w 524108"/>
                <a:gd name="connsiteY4" fmla="*/ 568713 h 1293542"/>
                <a:gd name="connsiteX5" fmla="*/ 501805 w 524108"/>
                <a:gd name="connsiteY5" fmla="*/ 669074 h 1293542"/>
                <a:gd name="connsiteX6" fmla="*/ 524108 w 524108"/>
                <a:gd name="connsiteY6" fmla="*/ 758283 h 1293542"/>
                <a:gd name="connsiteX7" fmla="*/ 479503 w 524108"/>
                <a:gd name="connsiteY7" fmla="*/ 858644 h 1293542"/>
                <a:gd name="connsiteX8" fmla="*/ 457200 w 524108"/>
                <a:gd name="connsiteY8" fmla="*/ 1048215 h 1293542"/>
                <a:gd name="connsiteX9" fmla="*/ 446049 w 524108"/>
                <a:gd name="connsiteY9" fmla="*/ 1237786 h 1293542"/>
                <a:gd name="connsiteX10" fmla="*/ 401444 w 524108"/>
                <a:gd name="connsiteY10" fmla="*/ 1293542 h 1293542"/>
                <a:gd name="connsiteX11" fmla="*/ 356839 w 524108"/>
                <a:gd name="connsiteY11" fmla="*/ 1204332 h 1293542"/>
                <a:gd name="connsiteX12" fmla="*/ 323386 w 524108"/>
                <a:gd name="connsiteY12" fmla="*/ 1003610 h 1293542"/>
                <a:gd name="connsiteX13" fmla="*/ 312235 w 524108"/>
                <a:gd name="connsiteY13" fmla="*/ 892098 h 1293542"/>
                <a:gd name="connsiteX14" fmla="*/ 133815 w 524108"/>
                <a:gd name="connsiteY14" fmla="*/ 825191 h 1293542"/>
                <a:gd name="connsiteX15" fmla="*/ 200722 w 524108"/>
                <a:gd name="connsiteY15" fmla="*/ 691376 h 1293542"/>
                <a:gd name="connsiteX16" fmla="*/ 267630 w 524108"/>
                <a:gd name="connsiteY16" fmla="*/ 657922 h 1293542"/>
                <a:gd name="connsiteX17" fmla="*/ 312235 w 524108"/>
                <a:gd name="connsiteY17" fmla="*/ 557561 h 1293542"/>
                <a:gd name="connsiteX18" fmla="*/ 100361 w 524108"/>
                <a:gd name="connsiteY18" fmla="*/ 512957 h 1293542"/>
                <a:gd name="connsiteX19" fmla="*/ 122664 w 524108"/>
                <a:gd name="connsiteY19" fmla="*/ 479503 h 1293542"/>
                <a:gd name="connsiteX20" fmla="*/ 133815 w 524108"/>
                <a:gd name="connsiteY20" fmla="*/ 479503 h 1293542"/>
                <a:gd name="connsiteX21" fmla="*/ 0 w 524108"/>
                <a:gd name="connsiteY21" fmla="*/ 22303 h 1293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24108" h="1293542">
                  <a:moveTo>
                    <a:pt x="267630" y="0"/>
                  </a:moveTo>
                  <a:cubicBezTo>
                    <a:pt x="278781" y="37171"/>
                    <a:pt x="299532" y="72736"/>
                    <a:pt x="301083" y="111513"/>
                  </a:cubicBezTo>
                  <a:cubicBezTo>
                    <a:pt x="304917" y="207362"/>
                    <a:pt x="290782" y="242777"/>
                    <a:pt x="267630" y="312235"/>
                  </a:cubicBezTo>
                  <a:cubicBezTo>
                    <a:pt x="288995" y="317165"/>
                    <a:pt x="482102" y="345148"/>
                    <a:pt x="501805" y="401444"/>
                  </a:cubicBezTo>
                  <a:cubicBezTo>
                    <a:pt x="520265" y="454187"/>
                    <a:pt x="494371" y="512957"/>
                    <a:pt x="490654" y="568713"/>
                  </a:cubicBezTo>
                  <a:cubicBezTo>
                    <a:pt x="494371" y="602167"/>
                    <a:pt x="495955" y="635927"/>
                    <a:pt x="501805" y="669074"/>
                  </a:cubicBezTo>
                  <a:cubicBezTo>
                    <a:pt x="507132" y="699259"/>
                    <a:pt x="524108" y="727631"/>
                    <a:pt x="524108" y="758283"/>
                  </a:cubicBezTo>
                  <a:cubicBezTo>
                    <a:pt x="524108" y="798093"/>
                    <a:pt x="499715" y="828326"/>
                    <a:pt x="479503" y="858644"/>
                  </a:cubicBezTo>
                  <a:cubicBezTo>
                    <a:pt x="460993" y="951198"/>
                    <a:pt x="466576" y="912261"/>
                    <a:pt x="457200" y="1048215"/>
                  </a:cubicBezTo>
                  <a:cubicBezTo>
                    <a:pt x="452845" y="1111365"/>
                    <a:pt x="460077" y="1176061"/>
                    <a:pt x="446049" y="1237786"/>
                  </a:cubicBezTo>
                  <a:cubicBezTo>
                    <a:pt x="440774" y="1260995"/>
                    <a:pt x="416312" y="1274957"/>
                    <a:pt x="401444" y="1293542"/>
                  </a:cubicBezTo>
                  <a:cubicBezTo>
                    <a:pt x="386576" y="1263805"/>
                    <a:pt x="367904" y="1235683"/>
                    <a:pt x="356839" y="1204332"/>
                  </a:cubicBezTo>
                  <a:cubicBezTo>
                    <a:pt x="335777" y="1144656"/>
                    <a:pt x="329932" y="1065798"/>
                    <a:pt x="323386" y="1003610"/>
                  </a:cubicBezTo>
                  <a:cubicBezTo>
                    <a:pt x="319475" y="966459"/>
                    <a:pt x="339438" y="917700"/>
                    <a:pt x="312235" y="892098"/>
                  </a:cubicBezTo>
                  <a:cubicBezTo>
                    <a:pt x="265981" y="848565"/>
                    <a:pt x="193288" y="847493"/>
                    <a:pt x="133815" y="825191"/>
                  </a:cubicBezTo>
                  <a:cubicBezTo>
                    <a:pt x="156117" y="780586"/>
                    <a:pt x="169569" y="730318"/>
                    <a:pt x="200722" y="691376"/>
                  </a:cubicBezTo>
                  <a:cubicBezTo>
                    <a:pt x="216299" y="671905"/>
                    <a:pt x="249998" y="675554"/>
                    <a:pt x="267630" y="657922"/>
                  </a:cubicBezTo>
                  <a:cubicBezTo>
                    <a:pt x="286983" y="638569"/>
                    <a:pt x="302323" y="587296"/>
                    <a:pt x="312235" y="557561"/>
                  </a:cubicBezTo>
                  <a:cubicBezTo>
                    <a:pt x="241610" y="542693"/>
                    <a:pt x="167098" y="540437"/>
                    <a:pt x="100361" y="512957"/>
                  </a:cubicBezTo>
                  <a:cubicBezTo>
                    <a:pt x="87968" y="507854"/>
                    <a:pt x="113187" y="488980"/>
                    <a:pt x="122664" y="479503"/>
                  </a:cubicBezTo>
                  <a:cubicBezTo>
                    <a:pt x="125292" y="476875"/>
                    <a:pt x="130098" y="479503"/>
                    <a:pt x="133815" y="479503"/>
                  </a:cubicBezTo>
                  <a:lnTo>
                    <a:pt x="0" y="22303"/>
                  </a:lnTo>
                </a:path>
              </a:pathLst>
            </a:custGeom>
            <a:solidFill>
              <a:srgbClr val="FFD833"/>
            </a:solidFill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Volný tvar 7"/>
            <p:cNvSpPr/>
            <p:nvPr/>
          </p:nvSpPr>
          <p:spPr>
            <a:xfrm>
              <a:off x="4613450" y="5062498"/>
              <a:ext cx="917461" cy="892185"/>
            </a:xfrm>
            <a:custGeom>
              <a:avLst/>
              <a:gdLst>
                <a:gd name="connsiteX0" fmla="*/ 47238 w 917033"/>
                <a:gd name="connsiteY0" fmla="*/ 892097 h 892097"/>
                <a:gd name="connsiteX1" fmla="*/ 114145 w 917033"/>
                <a:gd name="connsiteY1" fmla="*/ 869795 h 892097"/>
                <a:gd name="connsiteX2" fmla="*/ 136448 w 917033"/>
                <a:gd name="connsiteY2" fmla="*/ 802887 h 892097"/>
                <a:gd name="connsiteX3" fmla="*/ 214506 w 917033"/>
                <a:gd name="connsiteY3" fmla="*/ 624468 h 892097"/>
                <a:gd name="connsiteX4" fmla="*/ 259111 w 917033"/>
                <a:gd name="connsiteY4" fmla="*/ 635619 h 892097"/>
                <a:gd name="connsiteX5" fmla="*/ 348321 w 917033"/>
                <a:gd name="connsiteY5" fmla="*/ 446048 h 892097"/>
                <a:gd name="connsiteX6" fmla="*/ 448682 w 917033"/>
                <a:gd name="connsiteY6" fmla="*/ 379141 h 892097"/>
                <a:gd name="connsiteX7" fmla="*/ 549043 w 917033"/>
                <a:gd name="connsiteY7" fmla="*/ 401444 h 892097"/>
                <a:gd name="connsiteX8" fmla="*/ 627101 w 917033"/>
                <a:gd name="connsiteY8" fmla="*/ 412595 h 892097"/>
                <a:gd name="connsiteX9" fmla="*/ 682857 w 917033"/>
                <a:gd name="connsiteY9" fmla="*/ 334536 h 892097"/>
                <a:gd name="connsiteX10" fmla="*/ 716311 w 917033"/>
                <a:gd name="connsiteY10" fmla="*/ 312234 h 892097"/>
                <a:gd name="connsiteX11" fmla="*/ 772067 w 917033"/>
                <a:gd name="connsiteY11" fmla="*/ 312234 h 892097"/>
                <a:gd name="connsiteX12" fmla="*/ 917033 w 917033"/>
                <a:gd name="connsiteY12" fmla="*/ 122663 h 892097"/>
                <a:gd name="connsiteX13" fmla="*/ 705160 w 917033"/>
                <a:gd name="connsiteY13" fmla="*/ 111512 h 892097"/>
                <a:gd name="connsiteX14" fmla="*/ 515589 w 917033"/>
                <a:gd name="connsiteY14" fmla="*/ 323385 h 892097"/>
                <a:gd name="connsiteX15" fmla="*/ 370623 w 917033"/>
                <a:gd name="connsiteY15" fmla="*/ 89209 h 892097"/>
                <a:gd name="connsiteX16" fmla="*/ 404077 w 917033"/>
                <a:gd name="connsiteY16" fmla="*/ 0 h 892097"/>
                <a:gd name="connsiteX17" fmla="*/ 236808 w 917033"/>
                <a:gd name="connsiteY17" fmla="*/ 334536 h 892097"/>
                <a:gd name="connsiteX18" fmla="*/ 91843 w 917033"/>
                <a:gd name="connsiteY18" fmla="*/ 613317 h 892097"/>
                <a:gd name="connsiteX19" fmla="*/ 36087 w 917033"/>
                <a:gd name="connsiteY19" fmla="*/ 646770 h 892097"/>
                <a:gd name="connsiteX20" fmla="*/ 47238 w 917033"/>
                <a:gd name="connsiteY20" fmla="*/ 892097 h 892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17033" h="892097">
                  <a:moveTo>
                    <a:pt x="47238" y="892097"/>
                  </a:moveTo>
                  <a:cubicBezTo>
                    <a:pt x="69540" y="884663"/>
                    <a:pt x="97522" y="886418"/>
                    <a:pt x="114145" y="869795"/>
                  </a:cubicBezTo>
                  <a:cubicBezTo>
                    <a:pt x="130768" y="853172"/>
                    <a:pt x="127547" y="824646"/>
                    <a:pt x="136448" y="802887"/>
                  </a:cubicBezTo>
                  <a:cubicBezTo>
                    <a:pt x="161027" y="742805"/>
                    <a:pt x="188487" y="683941"/>
                    <a:pt x="214506" y="624468"/>
                  </a:cubicBezTo>
                  <a:cubicBezTo>
                    <a:pt x="229374" y="628185"/>
                    <a:pt x="244463" y="640126"/>
                    <a:pt x="259111" y="635619"/>
                  </a:cubicBezTo>
                  <a:cubicBezTo>
                    <a:pt x="401408" y="591835"/>
                    <a:pt x="359365" y="578574"/>
                    <a:pt x="348321" y="446048"/>
                  </a:cubicBezTo>
                  <a:cubicBezTo>
                    <a:pt x="381775" y="423746"/>
                    <a:pt x="409433" y="387863"/>
                    <a:pt x="448682" y="379141"/>
                  </a:cubicBezTo>
                  <a:cubicBezTo>
                    <a:pt x="482136" y="371707"/>
                    <a:pt x="515360" y="395128"/>
                    <a:pt x="549043" y="401444"/>
                  </a:cubicBezTo>
                  <a:cubicBezTo>
                    <a:pt x="574876" y="406288"/>
                    <a:pt x="601082" y="408878"/>
                    <a:pt x="627101" y="412595"/>
                  </a:cubicBezTo>
                  <a:cubicBezTo>
                    <a:pt x="649648" y="367503"/>
                    <a:pt x="644109" y="366826"/>
                    <a:pt x="682857" y="334536"/>
                  </a:cubicBezTo>
                  <a:cubicBezTo>
                    <a:pt x="693153" y="325956"/>
                    <a:pt x="703309" y="315484"/>
                    <a:pt x="716311" y="312234"/>
                  </a:cubicBezTo>
                  <a:cubicBezTo>
                    <a:pt x="734341" y="307726"/>
                    <a:pt x="753482" y="312234"/>
                    <a:pt x="772067" y="312234"/>
                  </a:cubicBezTo>
                  <a:lnTo>
                    <a:pt x="917033" y="122663"/>
                  </a:lnTo>
                  <a:lnTo>
                    <a:pt x="705160" y="111512"/>
                  </a:lnTo>
                  <a:lnTo>
                    <a:pt x="515589" y="323385"/>
                  </a:lnTo>
                  <a:lnTo>
                    <a:pt x="370623" y="89209"/>
                  </a:lnTo>
                  <a:lnTo>
                    <a:pt x="404077" y="0"/>
                  </a:lnTo>
                  <a:lnTo>
                    <a:pt x="236808" y="334536"/>
                  </a:lnTo>
                  <a:cubicBezTo>
                    <a:pt x="90181" y="627793"/>
                    <a:pt x="91843" y="732519"/>
                    <a:pt x="91843" y="613317"/>
                  </a:cubicBezTo>
                  <a:cubicBezTo>
                    <a:pt x="21610" y="648432"/>
                    <a:pt x="0" y="646770"/>
                    <a:pt x="36087" y="646770"/>
                  </a:cubicBezTo>
                  <a:lnTo>
                    <a:pt x="47238" y="892097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Volný tvar 8"/>
            <p:cNvSpPr/>
            <p:nvPr/>
          </p:nvSpPr>
          <p:spPr>
            <a:xfrm>
              <a:off x="3769005" y="2327204"/>
              <a:ext cx="2568256" cy="3775117"/>
            </a:xfrm>
            <a:custGeom>
              <a:avLst/>
              <a:gdLst>
                <a:gd name="connsiteX0" fmla="*/ 913723 w 2567877"/>
                <a:gd name="connsiteY0" fmla="*/ 3627603 h 3774442"/>
                <a:gd name="connsiteX1" fmla="*/ 902572 w 2567877"/>
                <a:gd name="connsiteY1" fmla="*/ 3661057 h 3774442"/>
                <a:gd name="connsiteX2" fmla="*/ 813362 w 2567877"/>
                <a:gd name="connsiteY2" fmla="*/ 3705662 h 3774442"/>
                <a:gd name="connsiteX3" fmla="*/ 579187 w 2567877"/>
                <a:gd name="connsiteY3" fmla="*/ 3761418 h 3774442"/>
                <a:gd name="connsiteX4" fmla="*/ 534582 w 2567877"/>
                <a:gd name="connsiteY4" fmla="*/ 3705662 h 3774442"/>
                <a:gd name="connsiteX5" fmla="*/ 523431 w 2567877"/>
                <a:gd name="connsiteY5" fmla="*/ 3527242 h 3774442"/>
                <a:gd name="connsiteX6" fmla="*/ 590338 w 2567877"/>
                <a:gd name="connsiteY6" fmla="*/ 3493789 h 3774442"/>
                <a:gd name="connsiteX7" fmla="*/ 657245 w 2567877"/>
                <a:gd name="connsiteY7" fmla="*/ 3304218 h 3774442"/>
                <a:gd name="connsiteX8" fmla="*/ 690699 w 2567877"/>
                <a:gd name="connsiteY8" fmla="*/ 3226159 h 3774442"/>
                <a:gd name="connsiteX9" fmla="*/ 713001 w 2567877"/>
                <a:gd name="connsiteY9" fmla="*/ 3170403 h 3774442"/>
                <a:gd name="connsiteX10" fmla="*/ 735304 w 2567877"/>
                <a:gd name="connsiteY10" fmla="*/ 3136950 h 3774442"/>
                <a:gd name="connsiteX11" fmla="*/ 813362 w 2567877"/>
                <a:gd name="connsiteY11" fmla="*/ 3058891 h 3774442"/>
                <a:gd name="connsiteX12" fmla="*/ 802211 w 2567877"/>
                <a:gd name="connsiteY12" fmla="*/ 3014286 h 3774442"/>
                <a:gd name="connsiteX13" fmla="*/ 679548 w 2567877"/>
                <a:gd name="connsiteY13" fmla="*/ 3058891 h 3774442"/>
                <a:gd name="connsiteX14" fmla="*/ 646094 w 2567877"/>
                <a:gd name="connsiteY14" fmla="*/ 3159252 h 3774442"/>
                <a:gd name="connsiteX15" fmla="*/ 634943 w 2567877"/>
                <a:gd name="connsiteY15" fmla="*/ 3203857 h 3774442"/>
                <a:gd name="connsiteX16" fmla="*/ 601489 w 2567877"/>
                <a:gd name="connsiteY16" fmla="*/ 3237311 h 3774442"/>
                <a:gd name="connsiteX17" fmla="*/ 523431 w 2567877"/>
                <a:gd name="connsiteY17" fmla="*/ 3270764 h 3774442"/>
                <a:gd name="connsiteX18" fmla="*/ 400767 w 2567877"/>
                <a:gd name="connsiteY18" fmla="*/ 3170403 h 3774442"/>
                <a:gd name="connsiteX19" fmla="*/ 278104 w 2567877"/>
                <a:gd name="connsiteY19" fmla="*/ 3136950 h 3774442"/>
                <a:gd name="connsiteX20" fmla="*/ 233499 w 2567877"/>
                <a:gd name="connsiteY20" fmla="*/ 3103496 h 3774442"/>
                <a:gd name="connsiteX21" fmla="*/ 200045 w 2567877"/>
                <a:gd name="connsiteY21" fmla="*/ 3092345 h 3774442"/>
                <a:gd name="connsiteX22" fmla="*/ 188894 w 2567877"/>
                <a:gd name="connsiteY22" fmla="*/ 3047740 h 3774442"/>
                <a:gd name="connsiteX23" fmla="*/ 177743 w 2567877"/>
                <a:gd name="connsiteY23" fmla="*/ 3014286 h 3774442"/>
                <a:gd name="connsiteX24" fmla="*/ 188894 w 2567877"/>
                <a:gd name="connsiteY24" fmla="*/ 2958530 h 3774442"/>
                <a:gd name="connsiteX25" fmla="*/ 166591 w 2567877"/>
                <a:gd name="connsiteY25" fmla="*/ 2802413 h 3774442"/>
                <a:gd name="connsiteX26" fmla="*/ 200045 w 2567877"/>
                <a:gd name="connsiteY26" fmla="*/ 2713203 h 3774442"/>
                <a:gd name="connsiteX27" fmla="*/ 333860 w 2567877"/>
                <a:gd name="connsiteY27" fmla="*/ 2568237 h 3774442"/>
                <a:gd name="connsiteX28" fmla="*/ 322709 w 2567877"/>
                <a:gd name="connsiteY28" fmla="*/ 2512481 h 3774442"/>
                <a:gd name="connsiteX29" fmla="*/ 266952 w 2567877"/>
                <a:gd name="connsiteY29" fmla="*/ 2568237 h 3774442"/>
                <a:gd name="connsiteX30" fmla="*/ 211196 w 2567877"/>
                <a:gd name="connsiteY30" fmla="*/ 2601691 h 3774442"/>
                <a:gd name="connsiteX31" fmla="*/ 188894 w 2567877"/>
                <a:gd name="connsiteY31" fmla="*/ 2467876 h 3774442"/>
                <a:gd name="connsiteX32" fmla="*/ 200045 w 2567877"/>
                <a:gd name="connsiteY32" fmla="*/ 2400969 h 3774442"/>
                <a:gd name="connsiteX33" fmla="*/ 244650 w 2567877"/>
                <a:gd name="connsiteY33" fmla="*/ 2378667 h 3774442"/>
                <a:gd name="connsiteX34" fmla="*/ 545733 w 2567877"/>
                <a:gd name="connsiteY34" fmla="*/ 2356364 h 3774442"/>
                <a:gd name="connsiteX35" fmla="*/ 523431 w 2567877"/>
                <a:gd name="connsiteY35" fmla="*/ 2256003 h 3774442"/>
                <a:gd name="connsiteX36" fmla="*/ 456523 w 2567877"/>
                <a:gd name="connsiteY36" fmla="*/ 2267154 h 3774442"/>
                <a:gd name="connsiteX37" fmla="*/ 367313 w 2567877"/>
                <a:gd name="connsiteY37" fmla="*/ 2311759 h 3774442"/>
                <a:gd name="connsiteX38" fmla="*/ 289255 w 2567877"/>
                <a:gd name="connsiteY38" fmla="*/ 2244852 h 3774442"/>
                <a:gd name="connsiteX39" fmla="*/ 300406 w 2567877"/>
                <a:gd name="connsiteY39" fmla="*/ 2133340 h 3774442"/>
                <a:gd name="connsiteX40" fmla="*/ 266952 w 2567877"/>
                <a:gd name="connsiteY40" fmla="*/ 2099886 h 3774442"/>
                <a:gd name="connsiteX41" fmla="*/ 188894 w 2567877"/>
                <a:gd name="connsiteY41" fmla="*/ 1999525 h 3774442"/>
                <a:gd name="connsiteX42" fmla="*/ 144289 w 2567877"/>
                <a:gd name="connsiteY42" fmla="*/ 1899164 h 3774442"/>
                <a:gd name="connsiteX43" fmla="*/ 121987 w 2567877"/>
                <a:gd name="connsiteY43" fmla="*/ 1843408 h 3774442"/>
                <a:gd name="connsiteX44" fmla="*/ 155440 w 2567877"/>
                <a:gd name="connsiteY44" fmla="*/ 1520023 h 3774442"/>
                <a:gd name="connsiteX45" fmla="*/ 133138 w 2567877"/>
                <a:gd name="connsiteY45" fmla="*/ 1352754 h 3774442"/>
                <a:gd name="connsiteX46" fmla="*/ 110835 w 2567877"/>
                <a:gd name="connsiteY46" fmla="*/ 1296998 h 3774442"/>
                <a:gd name="connsiteX47" fmla="*/ 77382 w 2567877"/>
                <a:gd name="connsiteY47" fmla="*/ 1185486 h 3774442"/>
                <a:gd name="connsiteX48" fmla="*/ 88533 w 2567877"/>
                <a:gd name="connsiteY48" fmla="*/ 1096276 h 3774442"/>
                <a:gd name="connsiteX49" fmla="*/ 121987 w 2567877"/>
                <a:gd name="connsiteY49" fmla="*/ 873252 h 3774442"/>
                <a:gd name="connsiteX50" fmla="*/ 144289 w 2567877"/>
                <a:gd name="connsiteY50" fmla="*/ 828647 h 3774442"/>
                <a:gd name="connsiteX51" fmla="*/ 88533 w 2567877"/>
                <a:gd name="connsiteY51" fmla="*/ 739437 h 3774442"/>
                <a:gd name="connsiteX52" fmla="*/ 10474 w 2567877"/>
                <a:gd name="connsiteY52" fmla="*/ 627925 h 3774442"/>
                <a:gd name="connsiteX53" fmla="*/ 32777 w 2567877"/>
                <a:gd name="connsiteY53" fmla="*/ 482959 h 3774442"/>
                <a:gd name="connsiteX54" fmla="*/ 88533 w 2567877"/>
                <a:gd name="connsiteY54" fmla="*/ 416052 h 3774442"/>
                <a:gd name="connsiteX55" fmla="*/ 177743 w 2567877"/>
                <a:gd name="connsiteY55" fmla="*/ 282237 h 3774442"/>
                <a:gd name="connsiteX56" fmla="*/ 200045 w 2567877"/>
                <a:gd name="connsiteY56" fmla="*/ 215330 h 3774442"/>
                <a:gd name="connsiteX57" fmla="*/ 211196 w 2567877"/>
                <a:gd name="connsiteY57" fmla="*/ 248784 h 3774442"/>
                <a:gd name="connsiteX58" fmla="*/ 233499 w 2567877"/>
                <a:gd name="connsiteY58" fmla="*/ 382598 h 3774442"/>
                <a:gd name="connsiteX59" fmla="*/ 278104 w 2567877"/>
                <a:gd name="connsiteY59" fmla="*/ 282237 h 3774442"/>
                <a:gd name="connsiteX60" fmla="*/ 255801 w 2567877"/>
                <a:gd name="connsiteY60" fmla="*/ 70364 h 3774442"/>
                <a:gd name="connsiteX61" fmla="*/ 367313 w 2567877"/>
                <a:gd name="connsiteY61" fmla="*/ 81515 h 3774442"/>
                <a:gd name="connsiteX62" fmla="*/ 389616 w 2567877"/>
                <a:gd name="connsiteY62" fmla="*/ 360296 h 3774442"/>
                <a:gd name="connsiteX63" fmla="*/ 411918 w 2567877"/>
                <a:gd name="connsiteY63" fmla="*/ 416052 h 3774442"/>
                <a:gd name="connsiteX64" fmla="*/ 445372 w 2567877"/>
                <a:gd name="connsiteY64" fmla="*/ 494111 h 3774442"/>
                <a:gd name="connsiteX65" fmla="*/ 534582 w 2567877"/>
                <a:gd name="connsiteY65" fmla="*/ 850950 h 3774442"/>
                <a:gd name="connsiteX66" fmla="*/ 523431 w 2567877"/>
                <a:gd name="connsiteY66" fmla="*/ 1274696 h 3774442"/>
                <a:gd name="connsiteX67" fmla="*/ 478826 w 2567877"/>
                <a:gd name="connsiteY67" fmla="*/ 1341603 h 3774442"/>
                <a:gd name="connsiteX68" fmla="*/ 467674 w 2567877"/>
                <a:gd name="connsiteY68" fmla="*/ 1375057 h 3774442"/>
                <a:gd name="connsiteX69" fmla="*/ 445372 w 2567877"/>
                <a:gd name="connsiteY69" fmla="*/ 1720745 h 3774442"/>
                <a:gd name="connsiteX70" fmla="*/ 400767 w 2567877"/>
                <a:gd name="connsiteY70" fmla="*/ 1798803 h 3774442"/>
                <a:gd name="connsiteX71" fmla="*/ 378465 w 2567877"/>
                <a:gd name="connsiteY71" fmla="*/ 1843408 h 3774442"/>
                <a:gd name="connsiteX72" fmla="*/ 545733 w 2567877"/>
                <a:gd name="connsiteY72" fmla="*/ 1832257 h 3774442"/>
                <a:gd name="connsiteX73" fmla="*/ 556884 w 2567877"/>
                <a:gd name="connsiteY73" fmla="*/ 1575779 h 3774442"/>
                <a:gd name="connsiteX74" fmla="*/ 568035 w 2567877"/>
                <a:gd name="connsiteY74" fmla="*/ 1363906 h 3774442"/>
                <a:gd name="connsiteX75" fmla="*/ 512279 w 2567877"/>
                <a:gd name="connsiteY75" fmla="*/ 772891 h 3774442"/>
                <a:gd name="connsiteX76" fmla="*/ 501128 w 2567877"/>
                <a:gd name="connsiteY76" fmla="*/ 728286 h 3774442"/>
                <a:gd name="connsiteX77" fmla="*/ 534582 w 2567877"/>
                <a:gd name="connsiteY77" fmla="*/ 438354 h 3774442"/>
                <a:gd name="connsiteX78" fmla="*/ 568035 w 2567877"/>
                <a:gd name="connsiteY78" fmla="*/ 404901 h 3774442"/>
                <a:gd name="connsiteX79" fmla="*/ 612640 w 2567877"/>
                <a:gd name="connsiteY79" fmla="*/ 393750 h 3774442"/>
                <a:gd name="connsiteX80" fmla="*/ 634943 w 2567877"/>
                <a:gd name="connsiteY80" fmla="*/ 516413 h 3774442"/>
                <a:gd name="connsiteX81" fmla="*/ 646094 w 2567877"/>
                <a:gd name="connsiteY81" fmla="*/ 549867 h 3774442"/>
                <a:gd name="connsiteX82" fmla="*/ 757606 w 2567877"/>
                <a:gd name="connsiteY82" fmla="*/ 527564 h 3774442"/>
                <a:gd name="connsiteX83" fmla="*/ 802211 w 2567877"/>
                <a:gd name="connsiteY83" fmla="*/ 460657 h 3774442"/>
                <a:gd name="connsiteX84" fmla="*/ 824513 w 2567877"/>
                <a:gd name="connsiteY84" fmla="*/ 404901 h 3774442"/>
                <a:gd name="connsiteX85" fmla="*/ 913723 w 2567877"/>
                <a:gd name="connsiteY85" fmla="*/ 337993 h 3774442"/>
                <a:gd name="connsiteX86" fmla="*/ 958328 w 2567877"/>
                <a:gd name="connsiteY86" fmla="*/ 259935 h 3774442"/>
                <a:gd name="connsiteX87" fmla="*/ 1192504 w 2567877"/>
                <a:gd name="connsiteY87" fmla="*/ 170725 h 3774442"/>
                <a:gd name="connsiteX88" fmla="*/ 1259411 w 2567877"/>
                <a:gd name="connsiteY88" fmla="*/ 114969 h 3774442"/>
                <a:gd name="connsiteX89" fmla="*/ 1304016 w 2567877"/>
                <a:gd name="connsiteY89" fmla="*/ 226481 h 3774442"/>
                <a:gd name="connsiteX90" fmla="*/ 1382074 w 2567877"/>
                <a:gd name="connsiteY90" fmla="*/ 393750 h 3774442"/>
                <a:gd name="connsiteX91" fmla="*/ 1448982 w 2567877"/>
                <a:gd name="connsiteY91" fmla="*/ 360296 h 3774442"/>
                <a:gd name="connsiteX92" fmla="*/ 1627401 w 2567877"/>
                <a:gd name="connsiteY92" fmla="*/ 371447 h 3774442"/>
                <a:gd name="connsiteX93" fmla="*/ 1727762 w 2567877"/>
                <a:gd name="connsiteY93" fmla="*/ 761740 h 3774442"/>
                <a:gd name="connsiteX94" fmla="*/ 1995391 w 2567877"/>
                <a:gd name="connsiteY94" fmla="*/ 795193 h 3774442"/>
                <a:gd name="connsiteX95" fmla="*/ 2184962 w 2567877"/>
                <a:gd name="connsiteY95" fmla="*/ 1096276 h 3774442"/>
                <a:gd name="connsiteX96" fmla="*/ 2452591 w 2567877"/>
                <a:gd name="connsiteY96" fmla="*/ 1218940 h 3774442"/>
                <a:gd name="connsiteX97" fmla="*/ 2497196 w 2567877"/>
                <a:gd name="connsiteY97" fmla="*/ 1274696 h 3774442"/>
                <a:gd name="connsiteX98" fmla="*/ 2541801 w 2567877"/>
                <a:gd name="connsiteY98" fmla="*/ 1676140 h 3774442"/>
                <a:gd name="connsiteX99" fmla="*/ 2486045 w 2567877"/>
                <a:gd name="connsiteY99" fmla="*/ 1854559 h 3774442"/>
                <a:gd name="connsiteX100" fmla="*/ 2508348 w 2567877"/>
                <a:gd name="connsiteY100" fmla="*/ 2099886 h 3774442"/>
                <a:gd name="connsiteX101" fmla="*/ 2497196 w 2567877"/>
                <a:gd name="connsiteY101" fmla="*/ 2189096 h 3774442"/>
                <a:gd name="connsiteX102" fmla="*/ 2374533 w 2567877"/>
                <a:gd name="connsiteY102" fmla="*/ 2356364 h 3774442"/>
                <a:gd name="connsiteX103" fmla="*/ 2296474 w 2567877"/>
                <a:gd name="connsiteY103" fmla="*/ 2423272 h 3774442"/>
                <a:gd name="connsiteX104" fmla="*/ 2151509 w 2567877"/>
                <a:gd name="connsiteY104" fmla="*/ 2479028 h 3774442"/>
                <a:gd name="connsiteX105" fmla="*/ 2118055 w 2567877"/>
                <a:gd name="connsiteY105" fmla="*/ 2557086 h 3774442"/>
                <a:gd name="connsiteX106" fmla="*/ 2062299 w 2567877"/>
                <a:gd name="connsiteY106" fmla="*/ 2601691 h 3774442"/>
                <a:gd name="connsiteX107" fmla="*/ 2073450 w 2567877"/>
                <a:gd name="connsiteY107" fmla="*/ 2746657 h 3774442"/>
                <a:gd name="connsiteX108" fmla="*/ 2129206 w 2567877"/>
                <a:gd name="connsiteY108" fmla="*/ 3192706 h 3774442"/>
                <a:gd name="connsiteX109" fmla="*/ 2118055 w 2567877"/>
                <a:gd name="connsiteY109" fmla="*/ 3270764 h 3774442"/>
                <a:gd name="connsiteX110" fmla="*/ 2095752 w 2567877"/>
                <a:gd name="connsiteY110" fmla="*/ 3337672 h 3774442"/>
                <a:gd name="connsiteX111" fmla="*/ 2073450 w 2567877"/>
                <a:gd name="connsiteY111" fmla="*/ 3560696 h 3774442"/>
                <a:gd name="connsiteX112" fmla="*/ 2017694 w 2567877"/>
                <a:gd name="connsiteY112" fmla="*/ 3605301 h 3774442"/>
                <a:gd name="connsiteX113" fmla="*/ 1950787 w 2567877"/>
                <a:gd name="connsiteY113" fmla="*/ 3627603 h 3774442"/>
                <a:gd name="connsiteX114" fmla="*/ 1861577 w 2567877"/>
                <a:gd name="connsiteY114" fmla="*/ 3605301 h 3774442"/>
                <a:gd name="connsiteX115" fmla="*/ 1828123 w 2567877"/>
                <a:gd name="connsiteY115" fmla="*/ 3527242 h 3774442"/>
                <a:gd name="connsiteX116" fmla="*/ 1805821 w 2567877"/>
                <a:gd name="connsiteY116" fmla="*/ 3460335 h 3774442"/>
                <a:gd name="connsiteX117" fmla="*/ 1761216 w 2567877"/>
                <a:gd name="connsiteY117" fmla="*/ 3281915 h 3774442"/>
                <a:gd name="connsiteX118" fmla="*/ 1705460 w 2567877"/>
                <a:gd name="connsiteY118" fmla="*/ 3226159 h 3774442"/>
                <a:gd name="connsiteX119" fmla="*/ 1649704 w 2567877"/>
                <a:gd name="connsiteY119" fmla="*/ 3181554 h 3774442"/>
                <a:gd name="connsiteX120" fmla="*/ 1582796 w 2567877"/>
                <a:gd name="connsiteY120" fmla="*/ 3192706 h 3774442"/>
                <a:gd name="connsiteX121" fmla="*/ 1538191 w 2567877"/>
                <a:gd name="connsiteY121" fmla="*/ 3181554 h 3774442"/>
                <a:gd name="connsiteX122" fmla="*/ 1437831 w 2567877"/>
                <a:gd name="connsiteY122" fmla="*/ 3203857 h 3774442"/>
                <a:gd name="connsiteX123" fmla="*/ 1270562 w 2567877"/>
                <a:gd name="connsiteY123" fmla="*/ 3281915 h 3774442"/>
                <a:gd name="connsiteX124" fmla="*/ 1248260 w 2567877"/>
                <a:gd name="connsiteY124" fmla="*/ 3304218 h 3774442"/>
                <a:gd name="connsiteX125" fmla="*/ 1214806 w 2567877"/>
                <a:gd name="connsiteY125" fmla="*/ 3382276 h 3774442"/>
                <a:gd name="connsiteX126" fmla="*/ 1159050 w 2567877"/>
                <a:gd name="connsiteY126" fmla="*/ 3426881 h 3774442"/>
                <a:gd name="connsiteX127" fmla="*/ 1136748 w 2567877"/>
                <a:gd name="connsiteY127" fmla="*/ 3449184 h 3774442"/>
                <a:gd name="connsiteX128" fmla="*/ 1058689 w 2567877"/>
                <a:gd name="connsiteY128" fmla="*/ 3493789 h 3774442"/>
                <a:gd name="connsiteX129" fmla="*/ 980631 w 2567877"/>
                <a:gd name="connsiteY129" fmla="*/ 3594150 h 3774442"/>
                <a:gd name="connsiteX130" fmla="*/ 958328 w 2567877"/>
                <a:gd name="connsiteY130" fmla="*/ 3627603 h 3774442"/>
                <a:gd name="connsiteX131" fmla="*/ 891421 w 2567877"/>
                <a:gd name="connsiteY131" fmla="*/ 3638754 h 3774442"/>
                <a:gd name="connsiteX132" fmla="*/ 846816 w 2567877"/>
                <a:gd name="connsiteY132" fmla="*/ 3661057 h 3774442"/>
                <a:gd name="connsiteX133" fmla="*/ 646094 w 2567877"/>
                <a:gd name="connsiteY133" fmla="*/ 3627603 h 3774442"/>
                <a:gd name="connsiteX134" fmla="*/ 679548 w 2567877"/>
                <a:gd name="connsiteY134" fmla="*/ 3527242 h 3774442"/>
                <a:gd name="connsiteX135" fmla="*/ 690699 w 2567877"/>
                <a:gd name="connsiteY135" fmla="*/ 3393428 h 3774442"/>
                <a:gd name="connsiteX136" fmla="*/ 768757 w 2567877"/>
                <a:gd name="connsiteY136" fmla="*/ 3315369 h 3774442"/>
                <a:gd name="connsiteX137" fmla="*/ 813362 w 2567877"/>
                <a:gd name="connsiteY137" fmla="*/ 3159252 h 3774442"/>
                <a:gd name="connsiteX138" fmla="*/ 869118 w 2567877"/>
                <a:gd name="connsiteY138" fmla="*/ 3148101 h 3774442"/>
                <a:gd name="connsiteX139" fmla="*/ 902572 w 2567877"/>
                <a:gd name="connsiteY139" fmla="*/ 3103496 h 3774442"/>
                <a:gd name="connsiteX140" fmla="*/ 936026 w 2567877"/>
                <a:gd name="connsiteY140" fmla="*/ 3070042 h 3774442"/>
                <a:gd name="connsiteX141" fmla="*/ 913723 w 2567877"/>
                <a:gd name="connsiteY141" fmla="*/ 2735506 h 3774442"/>
                <a:gd name="connsiteX142" fmla="*/ 891421 w 2567877"/>
                <a:gd name="connsiteY142" fmla="*/ 2702052 h 3774442"/>
                <a:gd name="connsiteX143" fmla="*/ 846816 w 2567877"/>
                <a:gd name="connsiteY143" fmla="*/ 2668598 h 3774442"/>
                <a:gd name="connsiteX144" fmla="*/ 779909 w 2567877"/>
                <a:gd name="connsiteY144" fmla="*/ 2635145 h 3774442"/>
                <a:gd name="connsiteX145" fmla="*/ 746455 w 2567877"/>
                <a:gd name="connsiteY145" fmla="*/ 2657447 h 3774442"/>
                <a:gd name="connsiteX146" fmla="*/ 713001 w 2567877"/>
                <a:gd name="connsiteY146" fmla="*/ 2668598 h 3774442"/>
                <a:gd name="connsiteX147" fmla="*/ 701850 w 2567877"/>
                <a:gd name="connsiteY147" fmla="*/ 2713203 h 3774442"/>
                <a:gd name="connsiteX148" fmla="*/ 690699 w 2567877"/>
                <a:gd name="connsiteY148" fmla="*/ 2813564 h 3774442"/>
                <a:gd name="connsiteX149" fmla="*/ 657245 w 2567877"/>
                <a:gd name="connsiteY149" fmla="*/ 2835867 h 3774442"/>
                <a:gd name="connsiteX150" fmla="*/ 612640 w 2567877"/>
                <a:gd name="connsiteY150" fmla="*/ 2847018 h 3774442"/>
                <a:gd name="connsiteX151" fmla="*/ 568035 w 2567877"/>
                <a:gd name="connsiteY151" fmla="*/ 2869320 h 3774442"/>
                <a:gd name="connsiteX152" fmla="*/ 556884 w 2567877"/>
                <a:gd name="connsiteY152" fmla="*/ 2913925 h 3774442"/>
                <a:gd name="connsiteX153" fmla="*/ 501128 w 2567877"/>
                <a:gd name="connsiteY153" fmla="*/ 2958530 h 3774442"/>
                <a:gd name="connsiteX154" fmla="*/ 434221 w 2567877"/>
                <a:gd name="connsiteY154" fmla="*/ 2980832 h 3774442"/>
                <a:gd name="connsiteX155" fmla="*/ 423070 w 2567877"/>
                <a:gd name="connsiteY155" fmla="*/ 2947379 h 3774442"/>
                <a:gd name="connsiteX156" fmla="*/ 345011 w 2567877"/>
                <a:gd name="connsiteY156" fmla="*/ 2902774 h 3774442"/>
                <a:gd name="connsiteX157" fmla="*/ 311557 w 2567877"/>
                <a:gd name="connsiteY157" fmla="*/ 2847018 h 3774442"/>
                <a:gd name="connsiteX158" fmla="*/ 333860 w 2567877"/>
                <a:gd name="connsiteY158" fmla="*/ 2713203 h 3774442"/>
                <a:gd name="connsiteX159" fmla="*/ 367313 w 2567877"/>
                <a:gd name="connsiteY159" fmla="*/ 2679750 h 3774442"/>
                <a:gd name="connsiteX160" fmla="*/ 456523 w 2567877"/>
                <a:gd name="connsiteY160" fmla="*/ 2601691 h 3774442"/>
                <a:gd name="connsiteX161" fmla="*/ 501128 w 2567877"/>
                <a:gd name="connsiteY161" fmla="*/ 2534784 h 3774442"/>
                <a:gd name="connsiteX162" fmla="*/ 512279 w 2567877"/>
                <a:gd name="connsiteY162" fmla="*/ 2501330 h 3774442"/>
                <a:gd name="connsiteX163" fmla="*/ 523431 w 2567877"/>
                <a:gd name="connsiteY163" fmla="*/ 2456725 h 3774442"/>
                <a:gd name="connsiteX164" fmla="*/ 556884 w 2567877"/>
                <a:gd name="connsiteY164" fmla="*/ 2378667 h 3774442"/>
                <a:gd name="connsiteX165" fmla="*/ 579187 w 2567877"/>
                <a:gd name="connsiteY165" fmla="*/ 2356364 h 3774442"/>
                <a:gd name="connsiteX166" fmla="*/ 590338 w 2567877"/>
                <a:gd name="connsiteY166" fmla="*/ 2300608 h 3774442"/>
                <a:gd name="connsiteX167" fmla="*/ 556884 w 2567877"/>
                <a:gd name="connsiteY167" fmla="*/ 2177945 h 3774442"/>
                <a:gd name="connsiteX168" fmla="*/ 523431 w 2567877"/>
                <a:gd name="connsiteY168" fmla="*/ 2088735 h 3774442"/>
                <a:gd name="connsiteX169" fmla="*/ 501128 w 2567877"/>
                <a:gd name="connsiteY169" fmla="*/ 2044130 h 3774442"/>
                <a:gd name="connsiteX170" fmla="*/ 467674 w 2567877"/>
                <a:gd name="connsiteY170" fmla="*/ 2021828 h 3774442"/>
                <a:gd name="connsiteX171" fmla="*/ 434221 w 2567877"/>
                <a:gd name="connsiteY171" fmla="*/ 1988374 h 3774442"/>
                <a:gd name="connsiteX172" fmla="*/ 378465 w 2567877"/>
                <a:gd name="connsiteY172" fmla="*/ 1899164 h 3774442"/>
                <a:gd name="connsiteX173" fmla="*/ 345011 w 2567877"/>
                <a:gd name="connsiteY173" fmla="*/ 1888013 h 3774442"/>
                <a:gd name="connsiteX174" fmla="*/ 244650 w 2567877"/>
                <a:gd name="connsiteY174" fmla="*/ 1843408 h 3774442"/>
                <a:gd name="connsiteX175" fmla="*/ 222348 w 2567877"/>
                <a:gd name="connsiteY175" fmla="*/ 1798803 h 3774442"/>
                <a:gd name="connsiteX176" fmla="*/ 244650 w 2567877"/>
                <a:gd name="connsiteY176" fmla="*/ 1731896 h 3774442"/>
                <a:gd name="connsiteX177" fmla="*/ 255801 w 2567877"/>
                <a:gd name="connsiteY177" fmla="*/ 1642686 h 3774442"/>
                <a:gd name="connsiteX178" fmla="*/ 244650 w 2567877"/>
                <a:gd name="connsiteY178" fmla="*/ 1531174 h 3774442"/>
                <a:gd name="connsiteX179" fmla="*/ 200045 w 2567877"/>
                <a:gd name="connsiteY179" fmla="*/ 1319301 h 3774442"/>
                <a:gd name="connsiteX180" fmla="*/ 177743 w 2567877"/>
                <a:gd name="connsiteY180" fmla="*/ 1185486 h 3774442"/>
                <a:gd name="connsiteX181" fmla="*/ 200045 w 2567877"/>
                <a:gd name="connsiteY181" fmla="*/ 1073974 h 3774442"/>
                <a:gd name="connsiteX182" fmla="*/ 222348 w 2567877"/>
                <a:gd name="connsiteY182" fmla="*/ 984764 h 3774442"/>
                <a:gd name="connsiteX183" fmla="*/ 289255 w 2567877"/>
                <a:gd name="connsiteY183" fmla="*/ 906706 h 3774442"/>
                <a:gd name="connsiteX184" fmla="*/ 311557 w 2567877"/>
                <a:gd name="connsiteY184" fmla="*/ 850950 h 3774442"/>
                <a:gd name="connsiteX185" fmla="*/ 266952 w 2567877"/>
                <a:gd name="connsiteY185" fmla="*/ 761740 h 3774442"/>
                <a:gd name="connsiteX186" fmla="*/ 233499 w 2567877"/>
                <a:gd name="connsiteY186" fmla="*/ 728286 h 3774442"/>
                <a:gd name="connsiteX187" fmla="*/ 200045 w 2567877"/>
                <a:gd name="connsiteY187" fmla="*/ 683681 h 3774442"/>
                <a:gd name="connsiteX188" fmla="*/ 222348 w 2567877"/>
                <a:gd name="connsiteY188" fmla="*/ 627925 h 3774442"/>
                <a:gd name="connsiteX189" fmla="*/ 367313 w 2567877"/>
                <a:gd name="connsiteY189" fmla="*/ 627925 h 3774442"/>
                <a:gd name="connsiteX190" fmla="*/ 445372 w 2567877"/>
                <a:gd name="connsiteY190" fmla="*/ 1163184 h 3774442"/>
                <a:gd name="connsiteX191" fmla="*/ 478826 w 2567877"/>
                <a:gd name="connsiteY191" fmla="*/ 1174335 h 3774442"/>
                <a:gd name="connsiteX192" fmla="*/ 489977 w 2567877"/>
                <a:gd name="connsiteY192" fmla="*/ 1218940 h 3774442"/>
                <a:gd name="connsiteX193" fmla="*/ 501128 w 2567877"/>
                <a:gd name="connsiteY193" fmla="*/ 1274696 h 3774442"/>
                <a:gd name="connsiteX194" fmla="*/ 523431 w 2567877"/>
                <a:gd name="connsiteY194" fmla="*/ 1296998 h 3774442"/>
                <a:gd name="connsiteX195" fmla="*/ 512279 w 2567877"/>
                <a:gd name="connsiteY195" fmla="*/ 962462 h 3774442"/>
                <a:gd name="connsiteX196" fmla="*/ 523431 w 2567877"/>
                <a:gd name="connsiteY196" fmla="*/ 929008 h 3774442"/>
                <a:gd name="connsiteX197" fmla="*/ 601489 w 2567877"/>
                <a:gd name="connsiteY197" fmla="*/ 940159 h 3774442"/>
                <a:gd name="connsiteX198" fmla="*/ 601489 w 2567877"/>
                <a:gd name="connsiteY198" fmla="*/ 862101 h 3774442"/>
                <a:gd name="connsiteX199" fmla="*/ 590338 w 2567877"/>
                <a:gd name="connsiteY199" fmla="*/ 806345 h 3774442"/>
                <a:gd name="connsiteX200" fmla="*/ 612640 w 2567877"/>
                <a:gd name="connsiteY200" fmla="*/ 772891 h 3774442"/>
                <a:gd name="connsiteX201" fmla="*/ 701850 w 2567877"/>
                <a:gd name="connsiteY201" fmla="*/ 761740 h 3774442"/>
                <a:gd name="connsiteX202" fmla="*/ 746455 w 2567877"/>
                <a:gd name="connsiteY202" fmla="*/ 750589 h 3774442"/>
                <a:gd name="connsiteX203" fmla="*/ 802211 w 2567877"/>
                <a:gd name="connsiteY203" fmla="*/ 817496 h 3774442"/>
                <a:gd name="connsiteX204" fmla="*/ 835665 w 2567877"/>
                <a:gd name="connsiteY204" fmla="*/ 850950 h 3774442"/>
                <a:gd name="connsiteX205" fmla="*/ 913723 w 2567877"/>
                <a:gd name="connsiteY205" fmla="*/ 862101 h 3774442"/>
                <a:gd name="connsiteX206" fmla="*/ 1002933 w 2567877"/>
                <a:gd name="connsiteY206" fmla="*/ 806345 h 3774442"/>
                <a:gd name="connsiteX207" fmla="*/ 1025235 w 2567877"/>
                <a:gd name="connsiteY207" fmla="*/ 505262 h 3774442"/>
                <a:gd name="connsiteX208" fmla="*/ 1214806 w 2567877"/>
                <a:gd name="connsiteY208" fmla="*/ 538715 h 3774442"/>
                <a:gd name="connsiteX209" fmla="*/ 1270562 w 2567877"/>
                <a:gd name="connsiteY209" fmla="*/ 594472 h 3774442"/>
                <a:gd name="connsiteX210" fmla="*/ 1627401 w 2567877"/>
                <a:gd name="connsiteY210" fmla="*/ 594472 h 3774442"/>
                <a:gd name="connsiteX211" fmla="*/ 1616250 w 2567877"/>
                <a:gd name="connsiteY211" fmla="*/ 639076 h 3774442"/>
                <a:gd name="connsiteX212" fmla="*/ 1627401 w 2567877"/>
                <a:gd name="connsiteY212" fmla="*/ 705984 h 3774442"/>
                <a:gd name="connsiteX213" fmla="*/ 1660855 w 2567877"/>
                <a:gd name="connsiteY213" fmla="*/ 739437 h 3774442"/>
                <a:gd name="connsiteX214" fmla="*/ 1716611 w 2567877"/>
                <a:gd name="connsiteY214" fmla="*/ 817496 h 3774442"/>
                <a:gd name="connsiteX215" fmla="*/ 1783518 w 2567877"/>
                <a:gd name="connsiteY215" fmla="*/ 850950 h 3774442"/>
                <a:gd name="connsiteX216" fmla="*/ 1917333 w 2567877"/>
                <a:gd name="connsiteY216" fmla="*/ 1107428 h 3774442"/>
                <a:gd name="connsiteX217" fmla="*/ 1883879 w 2567877"/>
                <a:gd name="connsiteY217" fmla="*/ 1152032 h 3774442"/>
                <a:gd name="connsiteX218" fmla="*/ 1794670 w 2567877"/>
                <a:gd name="connsiteY218" fmla="*/ 1196637 h 3774442"/>
                <a:gd name="connsiteX219" fmla="*/ 1694309 w 2567877"/>
                <a:gd name="connsiteY219" fmla="*/ 1218940 h 3774442"/>
                <a:gd name="connsiteX220" fmla="*/ 1727762 w 2567877"/>
                <a:gd name="connsiteY220" fmla="*/ 1296998 h 3774442"/>
                <a:gd name="connsiteX221" fmla="*/ 1738913 w 2567877"/>
                <a:gd name="connsiteY221" fmla="*/ 1375057 h 3774442"/>
                <a:gd name="connsiteX222" fmla="*/ 1783518 w 2567877"/>
                <a:gd name="connsiteY222" fmla="*/ 1453115 h 3774442"/>
                <a:gd name="connsiteX223" fmla="*/ 1816972 w 2567877"/>
                <a:gd name="connsiteY223" fmla="*/ 1520023 h 3774442"/>
                <a:gd name="connsiteX224" fmla="*/ 1850426 w 2567877"/>
                <a:gd name="connsiteY224" fmla="*/ 1531174 h 3774442"/>
                <a:gd name="connsiteX225" fmla="*/ 2006543 w 2567877"/>
                <a:gd name="connsiteY225" fmla="*/ 1542325 h 3774442"/>
                <a:gd name="connsiteX226" fmla="*/ 2028845 w 2567877"/>
                <a:gd name="connsiteY226" fmla="*/ 1586930 h 3774442"/>
                <a:gd name="connsiteX227" fmla="*/ 2051148 w 2567877"/>
                <a:gd name="connsiteY227" fmla="*/ 1653837 h 3774442"/>
                <a:gd name="connsiteX228" fmla="*/ 2129206 w 2567877"/>
                <a:gd name="connsiteY228" fmla="*/ 1598081 h 3774442"/>
                <a:gd name="connsiteX229" fmla="*/ 2196113 w 2567877"/>
                <a:gd name="connsiteY229" fmla="*/ 1664989 h 3774442"/>
                <a:gd name="connsiteX230" fmla="*/ 2184962 w 2567877"/>
                <a:gd name="connsiteY230" fmla="*/ 1843408 h 3774442"/>
                <a:gd name="connsiteX231" fmla="*/ 2162660 w 2567877"/>
                <a:gd name="connsiteY231" fmla="*/ 1876862 h 3774442"/>
                <a:gd name="connsiteX232" fmla="*/ 2073450 w 2567877"/>
                <a:gd name="connsiteY232" fmla="*/ 2055281 h 3774442"/>
                <a:gd name="connsiteX233" fmla="*/ 2039996 w 2567877"/>
                <a:gd name="connsiteY233" fmla="*/ 2088735 h 3774442"/>
                <a:gd name="connsiteX234" fmla="*/ 1961938 w 2567877"/>
                <a:gd name="connsiteY234" fmla="*/ 2222550 h 3774442"/>
                <a:gd name="connsiteX235" fmla="*/ 1883879 w 2567877"/>
                <a:gd name="connsiteY235" fmla="*/ 2244852 h 3774442"/>
                <a:gd name="connsiteX236" fmla="*/ 1816972 w 2567877"/>
                <a:gd name="connsiteY236" fmla="*/ 2267154 h 3774442"/>
                <a:gd name="connsiteX237" fmla="*/ 1794670 w 2567877"/>
                <a:gd name="connsiteY237" fmla="*/ 2590540 h 3774442"/>
                <a:gd name="connsiteX238" fmla="*/ 1883879 w 2567877"/>
                <a:gd name="connsiteY238" fmla="*/ 2601691 h 3774442"/>
                <a:gd name="connsiteX239" fmla="*/ 1895031 w 2567877"/>
                <a:gd name="connsiteY239" fmla="*/ 2534784 h 3774442"/>
                <a:gd name="connsiteX240" fmla="*/ 1883879 w 2567877"/>
                <a:gd name="connsiteY240" fmla="*/ 2479028 h 3774442"/>
                <a:gd name="connsiteX241" fmla="*/ 1995391 w 2567877"/>
                <a:gd name="connsiteY241" fmla="*/ 2467876 h 3774442"/>
                <a:gd name="connsiteX242" fmla="*/ 1928484 w 2567877"/>
                <a:gd name="connsiteY242" fmla="*/ 2479028 h 3774442"/>
                <a:gd name="connsiteX243" fmla="*/ 1917333 w 2567877"/>
                <a:gd name="connsiteY243" fmla="*/ 2512481 h 3774442"/>
                <a:gd name="connsiteX244" fmla="*/ 1895031 w 2567877"/>
                <a:gd name="connsiteY244" fmla="*/ 2612842 h 3774442"/>
                <a:gd name="connsiteX245" fmla="*/ 1973089 w 2567877"/>
                <a:gd name="connsiteY245" fmla="*/ 2757808 h 3774442"/>
                <a:gd name="connsiteX246" fmla="*/ 1950787 w 2567877"/>
                <a:gd name="connsiteY246" fmla="*/ 3460335 h 3774442"/>
                <a:gd name="connsiteX247" fmla="*/ 1861577 w 2567877"/>
                <a:gd name="connsiteY247" fmla="*/ 3571847 h 3774442"/>
                <a:gd name="connsiteX248" fmla="*/ 1816972 w 2567877"/>
                <a:gd name="connsiteY248" fmla="*/ 3504940 h 3774442"/>
                <a:gd name="connsiteX249" fmla="*/ 1750065 w 2567877"/>
                <a:gd name="connsiteY249" fmla="*/ 3125798 h 3774442"/>
                <a:gd name="connsiteX250" fmla="*/ 1672006 w 2567877"/>
                <a:gd name="connsiteY250" fmla="*/ 3103496 h 3774442"/>
                <a:gd name="connsiteX251" fmla="*/ 1571645 w 2567877"/>
                <a:gd name="connsiteY251" fmla="*/ 3014286 h 3774442"/>
                <a:gd name="connsiteX252" fmla="*/ 1482435 w 2567877"/>
                <a:gd name="connsiteY252" fmla="*/ 3036589 h 3774442"/>
                <a:gd name="connsiteX253" fmla="*/ 1426679 w 2567877"/>
                <a:gd name="connsiteY253" fmla="*/ 3070042 h 3774442"/>
                <a:gd name="connsiteX254" fmla="*/ 1214806 w 2567877"/>
                <a:gd name="connsiteY254" fmla="*/ 3081193 h 3774442"/>
                <a:gd name="connsiteX255" fmla="*/ 1181352 w 2567877"/>
                <a:gd name="connsiteY255" fmla="*/ 3125798 h 3774442"/>
                <a:gd name="connsiteX256" fmla="*/ 1147899 w 2567877"/>
                <a:gd name="connsiteY256" fmla="*/ 3315369 h 3774442"/>
                <a:gd name="connsiteX257" fmla="*/ 1092143 w 2567877"/>
                <a:gd name="connsiteY257" fmla="*/ 3326520 h 3774442"/>
                <a:gd name="connsiteX258" fmla="*/ 1025235 w 2567877"/>
                <a:gd name="connsiteY258" fmla="*/ 3382276 h 3774442"/>
                <a:gd name="connsiteX259" fmla="*/ 1002933 w 2567877"/>
                <a:gd name="connsiteY259" fmla="*/ 3404579 h 3774442"/>
                <a:gd name="connsiteX260" fmla="*/ 969479 w 2567877"/>
                <a:gd name="connsiteY260" fmla="*/ 3549545 h 3774442"/>
                <a:gd name="connsiteX261" fmla="*/ 936026 w 2567877"/>
                <a:gd name="connsiteY261" fmla="*/ 3560696 h 3774442"/>
                <a:gd name="connsiteX262" fmla="*/ 891421 w 2567877"/>
                <a:gd name="connsiteY262" fmla="*/ 3594150 h 3774442"/>
                <a:gd name="connsiteX263" fmla="*/ 813362 w 2567877"/>
                <a:gd name="connsiteY263" fmla="*/ 3649906 h 3774442"/>
                <a:gd name="connsiteX264" fmla="*/ 724152 w 2567877"/>
                <a:gd name="connsiteY264" fmla="*/ 3649906 h 377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</a:cxnLst>
              <a:rect l="l" t="t" r="r" b="b"/>
              <a:pathLst>
                <a:path w="2567877" h="3774442">
                  <a:moveTo>
                    <a:pt x="913723" y="3627603"/>
                  </a:moveTo>
                  <a:cubicBezTo>
                    <a:pt x="910006" y="3638754"/>
                    <a:pt x="910097" y="3652027"/>
                    <a:pt x="902572" y="3661057"/>
                  </a:cubicBezTo>
                  <a:cubicBezTo>
                    <a:pt x="862213" y="3709489"/>
                    <a:pt x="862386" y="3685235"/>
                    <a:pt x="813362" y="3705662"/>
                  </a:cubicBezTo>
                  <a:cubicBezTo>
                    <a:pt x="648289" y="3774442"/>
                    <a:pt x="804699" y="3744071"/>
                    <a:pt x="579187" y="3761418"/>
                  </a:cubicBezTo>
                  <a:cubicBezTo>
                    <a:pt x="564319" y="3742833"/>
                    <a:pt x="546828" y="3726071"/>
                    <a:pt x="534582" y="3705662"/>
                  </a:cubicBezTo>
                  <a:cubicBezTo>
                    <a:pt x="504010" y="3654709"/>
                    <a:pt x="496151" y="3581801"/>
                    <a:pt x="523431" y="3527242"/>
                  </a:cubicBezTo>
                  <a:cubicBezTo>
                    <a:pt x="534582" y="3504940"/>
                    <a:pt x="568036" y="3504940"/>
                    <a:pt x="590338" y="3493789"/>
                  </a:cubicBezTo>
                  <a:cubicBezTo>
                    <a:pt x="682218" y="3401908"/>
                    <a:pt x="636292" y="3471844"/>
                    <a:pt x="657245" y="3304218"/>
                  </a:cubicBezTo>
                  <a:cubicBezTo>
                    <a:pt x="664981" y="3242328"/>
                    <a:pt x="665723" y="3276110"/>
                    <a:pt x="690699" y="3226159"/>
                  </a:cubicBezTo>
                  <a:cubicBezTo>
                    <a:pt x="699651" y="3208255"/>
                    <a:pt x="704049" y="3188307"/>
                    <a:pt x="713001" y="3170403"/>
                  </a:cubicBezTo>
                  <a:cubicBezTo>
                    <a:pt x="718995" y="3158416"/>
                    <a:pt x="726339" y="3146912"/>
                    <a:pt x="735304" y="3136950"/>
                  </a:cubicBezTo>
                  <a:cubicBezTo>
                    <a:pt x="759920" y="3109599"/>
                    <a:pt x="813362" y="3058891"/>
                    <a:pt x="813362" y="3058891"/>
                  </a:cubicBezTo>
                  <a:cubicBezTo>
                    <a:pt x="809645" y="3044023"/>
                    <a:pt x="817079" y="3018003"/>
                    <a:pt x="802211" y="3014286"/>
                  </a:cubicBezTo>
                  <a:cubicBezTo>
                    <a:pt x="775342" y="3007569"/>
                    <a:pt x="707093" y="3045119"/>
                    <a:pt x="679548" y="3058891"/>
                  </a:cubicBezTo>
                  <a:cubicBezTo>
                    <a:pt x="668397" y="3092345"/>
                    <a:pt x="654646" y="3125042"/>
                    <a:pt x="646094" y="3159252"/>
                  </a:cubicBezTo>
                  <a:cubicBezTo>
                    <a:pt x="642377" y="3174120"/>
                    <a:pt x="642547" y="3190550"/>
                    <a:pt x="634943" y="3203857"/>
                  </a:cubicBezTo>
                  <a:cubicBezTo>
                    <a:pt x="627119" y="3217550"/>
                    <a:pt x="614322" y="3228145"/>
                    <a:pt x="601489" y="3237311"/>
                  </a:cubicBezTo>
                  <a:cubicBezTo>
                    <a:pt x="577376" y="3254534"/>
                    <a:pt x="550730" y="3261664"/>
                    <a:pt x="523431" y="3270764"/>
                  </a:cubicBezTo>
                  <a:cubicBezTo>
                    <a:pt x="348427" y="3183265"/>
                    <a:pt x="568108" y="3304276"/>
                    <a:pt x="400767" y="3170403"/>
                  </a:cubicBezTo>
                  <a:cubicBezTo>
                    <a:pt x="372492" y="3147783"/>
                    <a:pt x="310003" y="3142266"/>
                    <a:pt x="278104" y="3136950"/>
                  </a:cubicBezTo>
                  <a:cubicBezTo>
                    <a:pt x="263236" y="3125799"/>
                    <a:pt x="249636" y="3112717"/>
                    <a:pt x="233499" y="3103496"/>
                  </a:cubicBezTo>
                  <a:cubicBezTo>
                    <a:pt x="223293" y="3097664"/>
                    <a:pt x="207388" y="3101524"/>
                    <a:pt x="200045" y="3092345"/>
                  </a:cubicBezTo>
                  <a:cubicBezTo>
                    <a:pt x="190471" y="3080377"/>
                    <a:pt x="193104" y="3062476"/>
                    <a:pt x="188894" y="3047740"/>
                  </a:cubicBezTo>
                  <a:cubicBezTo>
                    <a:pt x="185665" y="3036438"/>
                    <a:pt x="181460" y="3025437"/>
                    <a:pt x="177743" y="3014286"/>
                  </a:cubicBezTo>
                  <a:cubicBezTo>
                    <a:pt x="181460" y="2995701"/>
                    <a:pt x="189890" y="2977457"/>
                    <a:pt x="188894" y="2958530"/>
                  </a:cubicBezTo>
                  <a:cubicBezTo>
                    <a:pt x="186131" y="2906035"/>
                    <a:pt x="164204" y="2854926"/>
                    <a:pt x="166591" y="2802413"/>
                  </a:cubicBezTo>
                  <a:cubicBezTo>
                    <a:pt x="168033" y="2770687"/>
                    <a:pt x="183484" y="2740302"/>
                    <a:pt x="200045" y="2713203"/>
                  </a:cubicBezTo>
                  <a:cubicBezTo>
                    <a:pt x="256918" y="2620139"/>
                    <a:pt x="268332" y="2617383"/>
                    <a:pt x="333860" y="2568237"/>
                  </a:cubicBezTo>
                  <a:cubicBezTo>
                    <a:pt x="330143" y="2549652"/>
                    <a:pt x="341662" y="2512481"/>
                    <a:pt x="322709" y="2512481"/>
                  </a:cubicBezTo>
                  <a:cubicBezTo>
                    <a:pt x="296425" y="2512481"/>
                    <a:pt x="289490" y="2554714"/>
                    <a:pt x="266952" y="2568237"/>
                  </a:cubicBezTo>
                  <a:lnTo>
                    <a:pt x="211196" y="2601691"/>
                  </a:lnTo>
                  <a:cubicBezTo>
                    <a:pt x="203762" y="2557086"/>
                    <a:pt x="191402" y="2513027"/>
                    <a:pt x="188894" y="2467876"/>
                  </a:cubicBezTo>
                  <a:cubicBezTo>
                    <a:pt x="187640" y="2445301"/>
                    <a:pt x="188062" y="2420142"/>
                    <a:pt x="200045" y="2400969"/>
                  </a:cubicBezTo>
                  <a:cubicBezTo>
                    <a:pt x="208855" y="2386873"/>
                    <a:pt x="228163" y="2380794"/>
                    <a:pt x="244650" y="2378667"/>
                  </a:cubicBezTo>
                  <a:cubicBezTo>
                    <a:pt x="344459" y="2365788"/>
                    <a:pt x="445372" y="2363798"/>
                    <a:pt x="545733" y="2356364"/>
                  </a:cubicBezTo>
                  <a:cubicBezTo>
                    <a:pt x="551958" y="2325240"/>
                    <a:pt x="576661" y="2273746"/>
                    <a:pt x="523431" y="2256003"/>
                  </a:cubicBezTo>
                  <a:cubicBezTo>
                    <a:pt x="501981" y="2248853"/>
                    <a:pt x="478826" y="2263437"/>
                    <a:pt x="456523" y="2267154"/>
                  </a:cubicBezTo>
                  <a:cubicBezTo>
                    <a:pt x="439899" y="2278237"/>
                    <a:pt x="385502" y="2317822"/>
                    <a:pt x="367313" y="2311759"/>
                  </a:cubicBezTo>
                  <a:cubicBezTo>
                    <a:pt x="334802" y="2300922"/>
                    <a:pt x="315274" y="2267154"/>
                    <a:pt x="289255" y="2244852"/>
                  </a:cubicBezTo>
                  <a:cubicBezTo>
                    <a:pt x="292972" y="2207681"/>
                    <a:pt x="306086" y="2170262"/>
                    <a:pt x="300406" y="2133340"/>
                  </a:cubicBezTo>
                  <a:cubicBezTo>
                    <a:pt x="298008" y="2117753"/>
                    <a:pt x="276634" y="2112334"/>
                    <a:pt x="266952" y="2099886"/>
                  </a:cubicBezTo>
                  <a:cubicBezTo>
                    <a:pt x="173585" y="1979842"/>
                    <a:pt x="264844" y="2075475"/>
                    <a:pt x="188894" y="1999525"/>
                  </a:cubicBezTo>
                  <a:cubicBezTo>
                    <a:pt x="174026" y="1966071"/>
                    <a:pt x="158710" y="1932813"/>
                    <a:pt x="144289" y="1899164"/>
                  </a:cubicBezTo>
                  <a:cubicBezTo>
                    <a:pt x="136404" y="1880765"/>
                    <a:pt x="122701" y="1863412"/>
                    <a:pt x="121987" y="1843408"/>
                  </a:cubicBezTo>
                  <a:cubicBezTo>
                    <a:pt x="114134" y="1623520"/>
                    <a:pt x="111579" y="1651608"/>
                    <a:pt x="155440" y="1520023"/>
                  </a:cubicBezTo>
                  <a:cubicBezTo>
                    <a:pt x="148006" y="1464267"/>
                    <a:pt x="144169" y="1407911"/>
                    <a:pt x="133138" y="1352754"/>
                  </a:cubicBezTo>
                  <a:cubicBezTo>
                    <a:pt x="129212" y="1333126"/>
                    <a:pt x="116102" y="1316310"/>
                    <a:pt x="110835" y="1296998"/>
                  </a:cubicBezTo>
                  <a:cubicBezTo>
                    <a:pt x="77512" y="1174814"/>
                    <a:pt x="124088" y="1278899"/>
                    <a:pt x="77382" y="1185486"/>
                  </a:cubicBezTo>
                  <a:cubicBezTo>
                    <a:pt x="81099" y="1155749"/>
                    <a:pt x="85032" y="1126039"/>
                    <a:pt x="88533" y="1096276"/>
                  </a:cubicBezTo>
                  <a:cubicBezTo>
                    <a:pt x="97479" y="1020233"/>
                    <a:pt x="102051" y="948011"/>
                    <a:pt x="121987" y="873252"/>
                  </a:cubicBezTo>
                  <a:cubicBezTo>
                    <a:pt x="126270" y="857190"/>
                    <a:pt x="136855" y="843515"/>
                    <a:pt x="144289" y="828647"/>
                  </a:cubicBezTo>
                  <a:cubicBezTo>
                    <a:pt x="125704" y="798910"/>
                    <a:pt x="108915" y="767972"/>
                    <a:pt x="88533" y="739437"/>
                  </a:cubicBezTo>
                  <a:cubicBezTo>
                    <a:pt x="0" y="615491"/>
                    <a:pt x="58435" y="723845"/>
                    <a:pt x="10474" y="627925"/>
                  </a:cubicBezTo>
                  <a:cubicBezTo>
                    <a:pt x="17908" y="579603"/>
                    <a:pt x="15875" y="528835"/>
                    <a:pt x="32777" y="482959"/>
                  </a:cubicBezTo>
                  <a:cubicBezTo>
                    <a:pt x="42813" y="455718"/>
                    <a:pt x="72008" y="439921"/>
                    <a:pt x="88533" y="416052"/>
                  </a:cubicBezTo>
                  <a:cubicBezTo>
                    <a:pt x="233595" y="206518"/>
                    <a:pt x="44012" y="449400"/>
                    <a:pt x="177743" y="282237"/>
                  </a:cubicBezTo>
                  <a:cubicBezTo>
                    <a:pt x="185177" y="259935"/>
                    <a:pt x="183422" y="231953"/>
                    <a:pt x="200045" y="215330"/>
                  </a:cubicBezTo>
                  <a:cubicBezTo>
                    <a:pt x="208357" y="207018"/>
                    <a:pt x="208891" y="237258"/>
                    <a:pt x="211196" y="248784"/>
                  </a:cubicBezTo>
                  <a:cubicBezTo>
                    <a:pt x="220064" y="293126"/>
                    <a:pt x="226065" y="337993"/>
                    <a:pt x="233499" y="382598"/>
                  </a:cubicBezTo>
                  <a:cubicBezTo>
                    <a:pt x="248367" y="349144"/>
                    <a:pt x="273563" y="318563"/>
                    <a:pt x="278104" y="282237"/>
                  </a:cubicBezTo>
                  <a:cubicBezTo>
                    <a:pt x="289260" y="192989"/>
                    <a:pt x="274107" y="143588"/>
                    <a:pt x="255801" y="70364"/>
                  </a:cubicBezTo>
                  <a:cubicBezTo>
                    <a:pt x="282426" y="52615"/>
                    <a:pt x="341112" y="0"/>
                    <a:pt x="367313" y="81515"/>
                  </a:cubicBezTo>
                  <a:cubicBezTo>
                    <a:pt x="395840" y="170267"/>
                    <a:pt x="377295" y="267890"/>
                    <a:pt x="389616" y="360296"/>
                  </a:cubicBezTo>
                  <a:cubicBezTo>
                    <a:pt x="392262" y="380137"/>
                    <a:pt x="403788" y="397760"/>
                    <a:pt x="411918" y="416052"/>
                  </a:cubicBezTo>
                  <a:cubicBezTo>
                    <a:pt x="430158" y="457091"/>
                    <a:pt x="435555" y="454842"/>
                    <a:pt x="445372" y="494111"/>
                  </a:cubicBezTo>
                  <a:cubicBezTo>
                    <a:pt x="537734" y="863558"/>
                    <a:pt x="487141" y="708624"/>
                    <a:pt x="534582" y="850950"/>
                  </a:cubicBezTo>
                  <a:cubicBezTo>
                    <a:pt x="530865" y="992199"/>
                    <a:pt x="539385" y="1134302"/>
                    <a:pt x="523431" y="1274696"/>
                  </a:cubicBezTo>
                  <a:cubicBezTo>
                    <a:pt x="520405" y="1301329"/>
                    <a:pt x="491843" y="1318172"/>
                    <a:pt x="478826" y="1341603"/>
                  </a:cubicBezTo>
                  <a:cubicBezTo>
                    <a:pt x="473117" y="1351878"/>
                    <a:pt x="471391" y="1363906"/>
                    <a:pt x="467674" y="1375057"/>
                  </a:cubicBezTo>
                  <a:cubicBezTo>
                    <a:pt x="460240" y="1490286"/>
                    <a:pt x="463381" y="1606689"/>
                    <a:pt x="445372" y="1720745"/>
                  </a:cubicBezTo>
                  <a:cubicBezTo>
                    <a:pt x="440698" y="1750346"/>
                    <a:pt x="415117" y="1772494"/>
                    <a:pt x="400767" y="1798803"/>
                  </a:cubicBezTo>
                  <a:cubicBezTo>
                    <a:pt x="392807" y="1813396"/>
                    <a:pt x="385899" y="1828540"/>
                    <a:pt x="378465" y="1843408"/>
                  </a:cubicBezTo>
                  <a:cubicBezTo>
                    <a:pt x="417103" y="1882048"/>
                    <a:pt x="478872" y="1956428"/>
                    <a:pt x="545733" y="1832257"/>
                  </a:cubicBezTo>
                  <a:cubicBezTo>
                    <a:pt x="586303" y="1756912"/>
                    <a:pt x="552814" y="1661256"/>
                    <a:pt x="556884" y="1575779"/>
                  </a:cubicBezTo>
                  <a:cubicBezTo>
                    <a:pt x="560248" y="1505137"/>
                    <a:pt x="564318" y="1434530"/>
                    <a:pt x="568035" y="1363906"/>
                  </a:cubicBezTo>
                  <a:cubicBezTo>
                    <a:pt x="517453" y="571430"/>
                    <a:pt x="592041" y="1038761"/>
                    <a:pt x="512279" y="772891"/>
                  </a:cubicBezTo>
                  <a:cubicBezTo>
                    <a:pt x="507875" y="758211"/>
                    <a:pt x="504845" y="743154"/>
                    <a:pt x="501128" y="728286"/>
                  </a:cubicBezTo>
                  <a:cubicBezTo>
                    <a:pt x="505432" y="663718"/>
                    <a:pt x="509430" y="508778"/>
                    <a:pt x="534582" y="438354"/>
                  </a:cubicBezTo>
                  <a:cubicBezTo>
                    <a:pt x="539886" y="423503"/>
                    <a:pt x="554343" y="412725"/>
                    <a:pt x="568035" y="404901"/>
                  </a:cubicBezTo>
                  <a:cubicBezTo>
                    <a:pt x="581342" y="397297"/>
                    <a:pt x="597772" y="397467"/>
                    <a:pt x="612640" y="393750"/>
                  </a:cubicBezTo>
                  <a:cubicBezTo>
                    <a:pt x="620074" y="434638"/>
                    <a:pt x="626235" y="475777"/>
                    <a:pt x="634943" y="516413"/>
                  </a:cubicBezTo>
                  <a:cubicBezTo>
                    <a:pt x="637406" y="527907"/>
                    <a:pt x="634388" y="548803"/>
                    <a:pt x="646094" y="549867"/>
                  </a:cubicBezTo>
                  <a:cubicBezTo>
                    <a:pt x="683845" y="553299"/>
                    <a:pt x="720435" y="534998"/>
                    <a:pt x="757606" y="527564"/>
                  </a:cubicBezTo>
                  <a:cubicBezTo>
                    <a:pt x="772474" y="505262"/>
                    <a:pt x="789376" y="484188"/>
                    <a:pt x="802211" y="460657"/>
                  </a:cubicBezTo>
                  <a:cubicBezTo>
                    <a:pt x="811796" y="443084"/>
                    <a:pt x="813410" y="421556"/>
                    <a:pt x="824513" y="404901"/>
                  </a:cubicBezTo>
                  <a:cubicBezTo>
                    <a:pt x="852692" y="362632"/>
                    <a:pt x="872590" y="358560"/>
                    <a:pt x="913723" y="337993"/>
                  </a:cubicBezTo>
                  <a:cubicBezTo>
                    <a:pt x="928591" y="311974"/>
                    <a:pt x="936307" y="280262"/>
                    <a:pt x="958328" y="259935"/>
                  </a:cubicBezTo>
                  <a:cubicBezTo>
                    <a:pt x="1022135" y="201037"/>
                    <a:pt x="1113766" y="190410"/>
                    <a:pt x="1192504" y="170725"/>
                  </a:cubicBezTo>
                  <a:cubicBezTo>
                    <a:pt x="1214806" y="152140"/>
                    <a:pt x="1233445" y="101986"/>
                    <a:pt x="1259411" y="114969"/>
                  </a:cubicBezTo>
                  <a:cubicBezTo>
                    <a:pt x="1295219" y="132873"/>
                    <a:pt x="1290692" y="188729"/>
                    <a:pt x="1304016" y="226481"/>
                  </a:cubicBezTo>
                  <a:cubicBezTo>
                    <a:pt x="1353215" y="365880"/>
                    <a:pt x="1289604" y="245798"/>
                    <a:pt x="1382074" y="393750"/>
                  </a:cubicBezTo>
                  <a:cubicBezTo>
                    <a:pt x="1404377" y="382599"/>
                    <a:pt x="1424149" y="362554"/>
                    <a:pt x="1448982" y="360296"/>
                  </a:cubicBezTo>
                  <a:cubicBezTo>
                    <a:pt x="1508326" y="354901"/>
                    <a:pt x="1593942" y="322139"/>
                    <a:pt x="1627401" y="371447"/>
                  </a:cubicBezTo>
                  <a:cubicBezTo>
                    <a:pt x="1754852" y="559270"/>
                    <a:pt x="1567178" y="647037"/>
                    <a:pt x="1727762" y="761740"/>
                  </a:cubicBezTo>
                  <a:cubicBezTo>
                    <a:pt x="1770054" y="791949"/>
                    <a:pt x="1989977" y="794855"/>
                    <a:pt x="1995391" y="795193"/>
                  </a:cubicBezTo>
                  <a:cubicBezTo>
                    <a:pt x="2096628" y="1086249"/>
                    <a:pt x="2001885" y="1014910"/>
                    <a:pt x="2184962" y="1096276"/>
                  </a:cubicBezTo>
                  <a:cubicBezTo>
                    <a:pt x="2564345" y="997307"/>
                    <a:pt x="2392080" y="952691"/>
                    <a:pt x="2452591" y="1218940"/>
                  </a:cubicBezTo>
                  <a:cubicBezTo>
                    <a:pt x="2457866" y="1242149"/>
                    <a:pt x="2482328" y="1256111"/>
                    <a:pt x="2497196" y="1274696"/>
                  </a:cubicBezTo>
                  <a:cubicBezTo>
                    <a:pt x="2501847" y="1314231"/>
                    <a:pt x="2541801" y="1647166"/>
                    <a:pt x="2541801" y="1676140"/>
                  </a:cubicBezTo>
                  <a:cubicBezTo>
                    <a:pt x="2541801" y="1847108"/>
                    <a:pt x="2567877" y="1827283"/>
                    <a:pt x="2486045" y="1854559"/>
                  </a:cubicBezTo>
                  <a:cubicBezTo>
                    <a:pt x="2493479" y="1936335"/>
                    <a:pt x="2505612" y="2017819"/>
                    <a:pt x="2508348" y="2099886"/>
                  </a:cubicBezTo>
                  <a:cubicBezTo>
                    <a:pt x="2509346" y="2129837"/>
                    <a:pt x="2509494" y="2161767"/>
                    <a:pt x="2497196" y="2189096"/>
                  </a:cubicBezTo>
                  <a:cubicBezTo>
                    <a:pt x="2471086" y="2247119"/>
                    <a:pt x="2424759" y="2311161"/>
                    <a:pt x="2374533" y="2356364"/>
                  </a:cubicBezTo>
                  <a:cubicBezTo>
                    <a:pt x="2349060" y="2379289"/>
                    <a:pt x="2325535" y="2405109"/>
                    <a:pt x="2296474" y="2423272"/>
                  </a:cubicBezTo>
                  <a:cubicBezTo>
                    <a:pt x="2237179" y="2460331"/>
                    <a:pt x="2208574" y="2464760"/>
                    <a:pt x="2151509" y="2479028"/>
                  </a:cubicBezTo>
                  <a:cubicBezTo>
                    <a:pt x="2140358" y="2505047"/>
                    <a:pt x="2131803" y="2532340"/>
                    <a:pt x="2118055" y="2557086"/>
                  </a:cubicBezTo>
                  <a:cubicBezTo>
                    <a:pt x="2108708" y="2573911"/>
                    <a:pt x="2075905" y="2592620"/>
                    <a:pt x="2062299" y="2601691"/>
                  </a:cubicBezTo>
                  <a:cubicBezTo>
                    <a:pt x="2041129" y="2707543"/>
                    <a:pt x="2053033" y="2606652"/>
                    <a:pt x="2073450" y="2746657"/>
                  </a:cubicBezTo>
                  <a:cubicBezTo>
                    <a:pt x="2095073" y="2894929"/>
                    <a:pt x="2110621" y="3044023"/>
                    <a:pt x="2129206" y="3192706"/>
                  </a:cubicBezTo>
                  <a:cubicBezTo>
                    <a:pt x="2125489" y="3218725"/>
                    <a:pt x="2123965" y="3245154"/>
                    <a:pt x="2118055" y="3270764"/>
                  </a:cubicBezTo>
                  <a:cubicBezTo>
                    <a:pt x="2112769" y="3293671"/>
                    <a:pt x="2099327" y="3314436"/>
                    <a:pt x="2095752" y="3337672"/>
                  </a:cubicBezTo>
                  <a:cubicBezTo>
                    <a:pt x="2084391" y="3411515"/>
                    <a:pt x="2094369" y="3488972"/>
                    <a:pt x="2073450" y="3560696"/>
                  </a:cubicBezTo>
                  <a:cubicBezTo>
                    <a:pt x="2066786" y="3583545"/>
                    <a:pt x="2038589" y="3593904"/>
                    <a:pt x="2017694" y="3605301"/>
                  </a:cubicBezTo>
                  <a:cubicBezTo>
                    <a:pt x="1997056" y="3616558"/>
                    <a:pt x="1950787" y="3627603"/>
                    <a:pt x="1950787" y="3627603"/>
                  </a:cubicBezTo>
                  <a:cubicBezTo>
                    <a:pt x="1921050" y="3620169"/>
                    <a:pt x="1885300" y="3624711"/>
                    <a:pt x="1861577" y="3605301"/>
                  </a:cubicBezTo>
                  <a:cubicBezTo>
                    <a:pt x="1839667" y="3587375"/>
                    <a:pt x="1838285" y="3553664"/>
                    <a:pt x="1828123" y="3527242"/>
                  </a:cubicBezTo>
                  <a:cubicBezTo>
                    <a:pt x="1819684" y="3505300"/>
                    <a:pt x="1812007" y="3483015"/>
                    <a:pt x="1805821" y="3460335"/>
                  </a:cubicBezTo>
                  <a:cubicBezTo>
                    <a:pt x="1789691" y="3401191"/>
                    <a:pt x="1785365" y="3338262"/>
                    <a:pt x="1761216" y="3281915"/>
                  </a:cubicBezTo>
                  <a:cubicBezTo>
                    <a:pt x="1750862" y="3257757"/>
                    <a:pt x="1722768" y="3245939"/>
                    <a:pt x="1705460" y="3226159"/>
                  </a:cubicBezTo>
                  <a:cubicBezTo>
                    <a:pt x="1663922" y="3178687"/>
                    <a:pt x="1707023" y="3200662"/>
                    <a:pt x="1649704" y="3181554"/>
                  </a:cubicBezTo>
                  <a:cubicBezTo>
                    <a:pt x="1538027" y="3293233"/>
                    <a:pt x="1626611" y="3236521"/>
                    <a:pt x="1582796" y="3192706"/>
                  </a:cubicBezTo>
                  <a:cubicBezTo>
                    <a:pt x="1571959" y="3181869"/>
                    <a:pt x="1553059" y="3185271"/>
                    <a:pt x="1538191" y="3181554"/>
                  </a:cubicBezTo>
                  <a:cubicBezTo>
                    <a:pt x="1516100" y="3185972"/>
                    <a:pt x="1461450" y="3195984"/>
                    <a:pt x="1437831" y="3203857"/>
                  </a:cubicBezTo>
                  <a:cubicBezTo>
                    <a:pt x="1381219" y="3222727"/>
                    <a:pt x="1321644" y="3256374"/>
                    <a:pt x="1270562" y="3281915"/>
                  </a:cubicBezTo>
                  <a:cubicBezTo>
                    <a:pt x="1263128" y="3289349"/>
                    <a:pt x="1252962" y="3294814"/>
                    <a:pt x="1248260" y="3304218"/>
                  </a:cubicBezTo>
                  <a:cubicBezTo>
                    <a:pt x="1222668" y="3355404"/>
                    <a:pt x="1255397" y="3341686"/>
                    <a:pt x="1214806" y="3382276"/>
                  </a:cubicBezTo>
                  <a:cubicBezTo>
                    <a:pt x="1197976" y="3399106"/>
                    <a:pt x="1177121" y="3411391"/>
                    <a:pt x="1159050" y="3426881"/>
                  </a:cubicBezTo>
                  <a:cubicBezTo>
                    <a:pt x="1151068" y="3433723"/>
                    <a:pt x="1145496" y="3443352"/>
                    <a:pt x="1136748" y="3449184"/>
                  </a:cubicBezTo>
                  <a:cubicBezTo>
                    <a:pt x="1111813" y="3465807"/>
                    <a:pt x="1084709" y="3478921"/>
                    <a:pt x="1058689" y="3493789"/>
                  </a:cubicBezTo>
                  <a:cubicBezTo>
                    <a:pt x="1032670" y="3527243"/>
                    <a:pt x="1004141" y="3558887"/>
                    <a:pt x="980631" y="3594150"/>
                  </a:cubicBezTo>
                  <a:cubicBezTo>
                    <a:pt x="973197" y="3605301"/>
                    <a:pt x="970315" y="3621610"/>
                    <a:pt x="958328" y="3627603"/>
                  </a:cubicBezTo>
                  <a:cubicBezTo>
                    <a:pt x="938105" y="3637714"/>
                    <a:pt x="913723" y="3635037"/>
                    <a:pt x="891421" y="3638754"/>
                  </a:cubicBezTo>
                  <a:cubicBezTo>
                    <a:pt x="876553" y="3646188"/>
                    <a:pt x="863439" y="3661057"/>
                    <a:pt x="846816" y="3661057"/>
                  </a:cubicBezTo>
                  <a:cubicBezTo>
                    <a:pt x="451729" y="3661057"/>
                    <a:pt x="532632" y="3650295"/>
                    <a:pt x="646094" y="3627603"/>
                  </a:cubicBezTo>
                  <a:cubicBezTo>
                    <a:pt x="657245" y="3594149"/>
                    <a:pt x="676620" y="3562383"/>
                    <a:pt x="679548" y="3527242"/>
                  </a:cubicBezTo>
                  <a:cubicBezTo>
                    <a:pt x="683265" y="3482637"/>
                    <a:pt x="679843" y="3436851"/>
                    <a:pt x="690699" y="3393428"/>
                  </a:cubicBezTo>
                  <a:cubicBezTo>
                    <a:pt x="698705" y="3361403"/>
                    <a:pt x="745882" y="3332525"/>
                    <a:pt x="768757" y="3315369"/>
                  </a:cubicBezTo>
                  <a:cubicBezTo>
                    <a:pt x="778167" y="3277733"/>
                    <a:pt x="803751" y="3172467"/>
                    <a:pt x="813362" y="3159252"/>
                  </a:cubicBezTo>
                  <a:cubicBezTo>
                    <a:pt x="824510" y="3143924"/>
                    <a:pt x="850533" y="3151818"/>
                    <a:pt x="869118" y="3148101"/>
                  </a:cubicBezTo>
                  <a:cubicBezTo>
                    <a:pt x="880269" y="3133233"/>
                    <a:pt x="890477" y="3117607"/>
                    <a:pt x="902572" y="3103496"/>
                  </a:cubicBezTo>
                  <a:cubicBezTo>
                    <a:pt x="912835" y="3091522"/>
                    <a:pt x="935548" y="3085805"/>
                    <a:pt x="936026" y="3070042"/>
                  </a:cubicBezTo>
                  <a:cubicBezTo>
                    <a:pt x="939411" y="2958334"/>
                    <a:pt x="927171" y="2846453"/>
                    <a:pt x="913723" y="2735506"/>
                  </a:cubicBezTo>
                  <a:cubicBezTo>
                    <a:pt x="912110" y="2722201"/>
                    <a:pt x="900898" y="2711529"/>
                    <a:pt x="891421" y="2702052"/>
                  </a:cubicBezTo>
                  <a:cubicBezTo>
                    <a:pt x="878279" y="2688910"/>
                    <a:pt x="861940" y="2679401"/>
                    <a:pt x="846816" y="2668598"/>
                  </a:cubicBezTo>
                  <a:cubicBezTo>
                    <a:pt x="808988" y="2641578"/>
                    <a:pt x="821335" y="2648954"/>
                    <a:pt x="779909" y="2635145"/>
                  </a:cubicBezTo>
                  <a:cubicBezTo>
                    <a:pt x="768758" y="2642579"/>
                    <a:pt x="758442" y="2651454"/>
                    <a:pt x="746455" y="2657447"/>
                  </a:cubicBezTo>
                  <a:cubicBezTo>
                    <a:pt x="735941" y="2662704"/>
                    <a:pt x="720344" y="2659419"/>
                    <a:pt x="713001" y="2668598"/>
                  </a:cubicBezTo>
                  <a:cubicBezTo>
                    <a:pt x="703427" y="2680566"/>
                    <a:pt x="705567" y="2698335"/>
                    <a:pt x="701850" y="2713203"/>
                  </a:cubicBezTo>
                  <a:cubicBezTo>
                    <a:pt x="698133" y="2746657"/>
                    <a:pt x="702202" y="2781931"/>
                    <a:pt x="690699" y="2813564"/>
                  </a:cubicBezTo>
                  <a:cubicBezTo>
                    <a:pt x="686119" y="2826159"/>
                    <a:pt x="669564" y="2830588"/>
                    <a:pt x="657245" y="2835867"/>
                  </a:cubicBezTo>
                  <a:cubicBezTo>
                    <a:pt x="643158" y="2841904"/>
                    <a:pt x="626990" y="2841637"/>
                    <a:pt x="612640" y="2847018"/>
                  </a:cubicBezTo>
                  <a:cubicBezTo>
                    <a:pt x="597075" y="2852855"/>
                    <a:pt x="582903" y="2861886"/>
                    <a:pt x="568035" y="2869320"/>
                  </a:cubicBezTo>
                  <a:cubicBezTo>
                    <a:pt x="564318" y="2884188"/>
                    <a:pt x="563738" y="2900217"/>
                    <a:pt x="556884" y="2913925"/>
                  </a:cubicBezTo>
                  <a:cubicBezTo>
                    <a:pt x="550263" y="2927168"/>
                    <a:pt x="511260" y="2954027"/>
                    <a:pt x="501128" y="2958530"/>
                  </a:cubicBezTo>
                  <a:cubicBezTo>
                    <a:pt x="479645" y="2968078"/>
                    <a:pt x="434221" y="2980832"/>
                    <a:pt x="434221" y="2980832"/>
                  </a:cubicBezTo>
                  <a:cubicBezTo>
                    <a:pt x="430504" y="2969681"/>
                    <a:pt x="430413" y="2956557"/>
                    <a:pt x="423070" y="2947379"/>
                  </a:cubicBezTo>
                  <a:cubicBezTo>
                    <a:pt x="412561" y="2934243"/>
                    <a:pt x="355989" y="2908263"/>
                    <a:pt x="345011" y="2902774"/>
                  </a:cubicBezTo>
                  <a:cubicBezTo>
                    <a:pt x="333860" y="2884189"/>
                    <a:pt x="312830" y="2868655"/>
                    <a:pt x="311557" y="2847018"/>
                  </a:cubicBezTo>
                  <a:cubicBezTo>
                    <a:pt x="308902" y="2801876"/>
                    <a:pt x="319560" y="2756103"/>
                    <a:pt x="333860" y="2713203"/>
                  </a:cubicBezTo>
                  <a:cubicBezTo>
                    <a:pt x="338847" y="2698242"/>
                    <a:pt x="357050" y="2691723"/>
                    <a:pt x="367313" y="2679750"/>
                  </a:cubicBezTo>
                  <a:cubicBezTo>
                    <a:pt x="427435" y="2609607"/>
                    <a:pt x="368896" y="2654268"/>
                    <a:pt x="456523" y="2601691"/>
                  </a:cubicBezTo>
                  <a:cubicBezTo>
                    <a:pt x="471391" y="2579389"/>
                    <a:pt x="492652" y="2560213"/>
                    <a:pt x="501128" y="2534784"/>
                  </a:cubicBezTo>
                  <a:cubicBezTo>
                    <a:pt x="504845" y="2523633"/>
                    <a:pt x="509050" y="2512632"/>
                    <a:pt x="512279" y="2501330"/>
                  </a:cubicBezTo>
                  <a:cubicBezTo>
                    <a:pt x="516489" y="2486594"/>
                    <a:pt x="519221" y="2471461"/>
                    <a:pt x="523431" y="2456725"/>
                  </a:cubicBezTo>
                  <a:cubicBezTo>
                    <a:pt x="530865" y="2430706"/>
                    <a:pt x="542016" y="2400969"/>
                    <a:pt x="556884" y="2378667"/>
                  </a:cubicBezTo>
                  <a:cubicBezTo>
                    <a:pt x="562716" y="2369919"/>
                    <a:pt x="571753" y="2363798"/>
                    <a:pt x="579187" y="2356364"/>
                  </a:cubicBezTo>
                  <a:cubicBezTo>
                    <a:pt x="582904" y="2337779"/>
                    <a:pt x="590338" y="2319561"/>
                    <a:pt x="590338" y="2300608"/>
                  </a:cubicBezTo>
                  <a:cubicBezTo>
                    <a:pt x="590338" y="2233097"/>
                    <a:pt x="582402" y="2228980"/>
                    <a:pt x="556884" y="2177945"/>
                  </a:cubicBezTo>
                  <a:cubicBezTo>
                    <a:pt x="539536" y="2091201"/>
                    <a:pt x="558770" y="2150578"/>
                    <a:pt x="523431" y="2088735"/>
                  </a:cubicBezTo>
                  <a:cubicBezTo>
                    <a:pt x="515184" y="2074302"/>
                    <a:pt x="511770" y="2056900"/>
                    <a:pt x="501128" y="2044130"/>
                  </a:cubicBezTo>
                  <a:cubicBezTo>
                    <a:pt x="492548" y="2033834"/>
                    <a:pt x="477970" y="2030408"/>
                    <a:pt x="467674" y="2021828"/>
                  </a:cubicBezTo>
                  <a:cubicBezTo>
                    <a:pt x="455559" y="2011732"/>
                    <a:pt x="445372" y="1999525"/>
                    <a:pt x="434221" y="1988374"/>
                  </a:cubicBezTo>
                  <a:cubicBezTo>
                    <a:pt x="420247" y="1946451"/>
                    <a:pt x="420890" y="1935528"/>
                    <a:pt x="378465" y="1899164"/>
                  </a:cubicBezTo>
                  <a:cubicBezTo>
                    <a:pt x="369540" y="1891514"/>
                    <a:pt x="356017" y="1892140"/>
                    <a:pt x="345011" y="1888013"/>
                  </a:cubicBezTo>
                  <a:cubicBezTo>
                    <a:pt x="288057" y="1866656"/>
                    <a:pt x="295336" y="1868751"/>
                    <a:pt x="244650" y="1843408"/>
                  </a:cubicBezTo>
                  <a:cubicBezTo>
                    <a:pt x="237216" y="1828540"/>
                    <a:pt x="222348" y="1815426"/>
                    <a:pt x="222348" y="1798803"/>
                  </a:cubicBezTo>
                  <a:cubicBezTo>
                    <a:pt x="222348" y="1775294"/>
                    <a:pt x="239724" y="1754883"/>
                    <a:pt x="244650" y="1731896"/>
                  </a:cubicBezTo>
                  <a:cubicBezTo>
                    <a:pt x="250929" y="1702593"/>
                    <a:pt x="252084" y="1672423"/>
                    <a:pt x="255801" y="1642686"/>
                  </a:cubicBezTo>
                  <a:cubicBezTo>
                    <a:pt x="252084" y="1605515"/>
                    <a:pt x="250191" y="1568117"/>
                    <a:pt x="244650" y="1531174"/>
                  </a:cubicBezTo>
                  <a:cubicBezTo>
                    <a:pt x="231892" y="1446120"/>
                    <a:pt x="215867" y="1402366"/>
                    <a:pt x="200045" y="1319301"/>
                  </a:cubicBezTo>
                  <a:cubicBezTo>
                    <a:pt x="191584" y="1274879"/>
                    <a:pt x="177743" y="1185486"/>
                    <a:pt x="177743" y="1185486"/>
                  </a:cubicBezTo>
                  <a:cubicBezTo>
                    <a:pt x="199258" y="1034877"/>
                    <a:pt x="176691" y="1159605"/>
                    <a:pt x="200045" y="1073974"/>
                  </a:cubicBezTo>
                  <a:cubicBezTo>
                    <a:pt x="208110" y="1044402"/>
                    <a:pt x="200674" y="1006438"/>
                    <a:pt x="222348" y="984764"/>
                  </a:cubicBezTo>
                  <a:cubicBezTo>
                    <a:pt x="247701" y="959411"/>
                    <a:pt x="271374" y="938892"/>
                    <a:pt x="289255" y="906706"/>
                  </a:cubicBezTo>
                  <a:cubicBezTo>
                    <a:pt x="298976" y="889208"/>
                    <a:pt x="304123" y="869535"/>
                    <a:pt x="311557" y="850950"/>
                  </a:cubicBezTo>
                  <a:cubicBezTo>
                    <a:pt x="296689" y="821213"/>
                    <a:pt x="284801" y="789789"/>
                    <a:pt x="266952" y="761740"/>
                  </a:cubicBezTo>
                  <a:cubicBezTo>
                    <a:pt x="258485" y="748435"/>
                    <a:pt x="243762" y="740260"/>
                    <a:pt x="233499" y="728286"/>
                  </a:cubicBezTo>
                  <a:cubicBezTo>
                    <a:pt x="221404" y="714175"/>
                    <a:pt x="211196" y="698549"/>
                    <a:pt x="200045" y="683681"/>
                  </a:cubicBezTo>
                  <a:cubicBezTo>
                    <a:pt x="207479" y="665096"/>
                    <a:pt x="208194" y="642079"/>
                    <a:pt x="222348" y="627925"/>
                  </a:cubicBezTo>
                  <a:cubicBezTo>
                    <a:pt x="247457" y="602816"/>
                    <a:pt x="366256" y="627808"/>
                    <a:pt x="367313" y="627925"/>
                  </a:cubicBezTo>
                  <a:cubicBezTo>
                    <a:pt x="375905" y="1005928"/>
                    <a:pt x="242867" y="1050681"/>
                    <a:pt x="445372" y="1163184"/>
                  </a:cubicBezTo>
                  <a:cubicBezTo>
                    <a:pt x="455647" y="1168892"/>
                    <a:pt x="467675" y="1170618"/>
                    <a:pt x="478826" y="1174335"/>
                  </a:cubicBezTo>
                  <a:cubicBezTo>
                    <a:pt x="482543" y="1189203"/>
                    <a:pt x="486652" y="1203979"/>
                    <a:pt x="489977" y="1218940"/>
                  </a:cubicBezTo>
                  <a:cubicBezTo>
                    <a:pt x="494088" y="1237442"/>
                    <a:pt x="493662" y="1257275"/>
                    <a:pt x="501128" y="1274696"/>
                  </a:cubicBezTo>
                  <a:cubicBezTo>
                    <a:pt x="505270" y="1284359"/>
                    <a:pt x="515997" y="1289564"/>
                    <a:pt x="523431" y="1296998"/>
                  </a:cubicBezTo>
                  <a:cubicBezTo>
                    <a:pt x="519714" y="1185486"/>
                    <a:pt x="512279" y="1074036"/>
                    <a:pt x="512279" y="962462"/>
                  </a:cubicBezTo>
                  <a:cubicBezTo>
                    <a:pt x="512279" y="950707"/>
                    <a:pt x="512027" y="931859"/>
                    <a:pt x="523431" y="929008"/>
                  </a:cubicBezTo>
                  <a:cubicBezTo>
                    <a:pt x="548930" y="922633"/>
                    <a:pt x="575470" y="936442"/>
                    <a:pt x="601489" y="940159"/>
                  </a:cubicBezTo>
                  <a:cubicBezTo>
                    <a:pt x="666812" y="983708"/>
                    <a:pt x="632529" y="970742"/>
                    <a:pt x="601489" y="862101"/>
                  </a:cubicBezTo>
                  <a:cubicBezTo>
                    <a:pt x="596282" y="843877"/>
                    <a:pt x="594055" y="824930"/>
                    <a:pt x="590338" y="806345"/>
                  </a:cubicBezTo>
                  <a:cubicBezTo>
                    <a:pt x="597772" y="795194"/>
                    <a:pt x="600196" y="777868"/>
                    <a:pt x="612640" y="772891"/>
                  </a:cubicBezTo>
                  <a:cubicBezTo>
                    <a:pt x="640465" y="761761"/>
                    <a:pt x="672290" y="766667"/>
                    <a:pt x="701850" y="761740"/>
                  </a:cubicBezTo>
                  <a:cubicBezTo>
                    <a:pt x="716967" y="759220"/>
                    <a:pt x="731587" y="754306"/>
                    <a:pt x="746455" y="750589"/>
                  </a:cubicBezTo>
                  <a:cubicBezTo>
                    <a:pt x="783129" y="823936"/>
                    <a:pt x="748171" y="772462"/>
                    <a:pt x="802211" y="817496"/>
                  </a:cubicBezTo>
                  <a:cubicBezTo>
                    <a:pt x="814326" y="827592"/>
                    <a:pt x="821023" y="845093"/>
                    <a:pt x="835665" y="850950"/>
                  </a:cubicBezTo>
                  <a:cubicBezTo>
                    <a:pt x="860069" y="860711"/>
                    <a:pt x="887704" y="858384"/>
                    <a:pt x="913723" y="862101"/>
                  </a:cubicBezTo>
                  <a:cubicBezTo>
                    <a:pt x="946971" y="895347"/>
                    <a:pt x="972497" y="935697"/>
                    <a:pt x="1002933" y="806345"/>
                  </a:cubicBezTo>
                  <a:cubicBezTo>
                    <a:pt x="1025982" y="708384"/>
                    <a:pt x="1017801" y="605623"/>
                    <a:pt x="1025235" y="505262"/>
                  </a:cubicBezTo>
                  <a:cubicBezTo>
                    <a:pt x="1088425" y="516413"/>
                    <a:pt x="1154503" y="516786"/>
                    <a:pt x="1214806" y="538715"/>
                  </a:cubicBezTo>
                  <a:cubicBezTo>
                    <a:pt x="1239507" y="547697"/>
                    <a:pt x="1270562" y="594472"/>
                    <a:pt x="1270562" y="594472"/>
                  </a:cubicBezTo>
                  <a:cubicBezTo>
                    <a:pt x="1727245" y="552955"/>
                    <a:pt x="1670153" y="444837"/>
                    <a:pt x="1627401" y="594472"/>
                  </a:cubicBezTo>
                  <a:cubicBezTo>
                    <a:pt x="1623191" y="609208"/>
                    <a:pt x="1619967" y="624208"/>
                    <a:pt x="1616250" y="639076"/>
                  </a:cubicBezTo>
                  <a:cubicBezTo>
                    <a:pt x="1619967" y="661379"/>
                    <a:pt x="1618218" y="685322"/>
                    <a:pt x="1627401" y="705984"/>
                  </a:cubicBezTo>
                  <a:cubicBezTo>
                    <a:pt x="1633806" y="720395"/>
                    <a:pt x="1650759" y="727322"/>
                    <a:pt x="1660855" y="739437"/>
                  </a:cubicBezTo>
                  <a:cubicBezTo>
                    <a:pt x="1677270" y="759135"/>
                    <a:pt x="1697576" y="802691"/>
                    <a:pt x="1716611" y="817496"/>
                  </a:cubicBezTo>
                  <a:cubicBezTo>
                    <a:pt x="1736293" y="832805"/>
                    <a:pt x="1761216" y="839799"/>
                    <a:pt x="1783518" y="850950"/>
                  </a:cubicBezTo>
                  <a:cubicBezTo>
                    <a:pt x="1972013" y="1098348"/>
                    <a:pt x="2049711" y="1041238"/>
                    <a:pt x="1917333" y="1107428"/>
                  </a:cubicBezTo>
                  <a:cubicBezTo>
                    <a:pt x="1906182" y="1122296"/>
                    <a:pt x="1900502" y="1143720"/>
                    <a:pt x="1883879" y="1152032"/>
                  </a:cubicBezTo>
                  <a:cubicBezTo>
                    <a:pt x="1854143" y="1166900"/>
                    <a:pt x="1827271" y="1190117"/>
                    <a:pt x="1794670" y="1196637"/>
                  </a:cubicBezTo>
                  <a:cubicBezTo>
                    <a:pt x="1723885" y="1210795"/>
                    <a:pt x="1757301" y="1203192"/>
                    <a:pt x="1694309" y="1218940"/>
                  </a:cubicBezTo>
                  <a:cubicBezTo>
                    <a:pt x="1663199" y="1405587"/>
                    <a:pt x="1673042" y="1209446"/>
                    <a:pt x="1727762" y="1296998"/>
                  </a:cubicBezTo>
                  <a:cubicBezTo>
                    <a:pt x="1741692" y="1319287"/>
                    <a:pt x="1730073" y="1350304"/>
                    <a:pt x="1738913" y="1375057"/>
                  </a:cubicBezTo>
                  <a:cubicBezTo>
                    <a:pt x="1748992" y="1403279"/>
                    <a:pt x="1769310" y="1426729"/>
                    <a:pt x="1783518" y="1453115"/>
                  </a:cubicBezTo>
                  <a:cubicBezTo>
                    <a:pt x="1795340" y="1475070"/>
                    <a:pt x="1800744" y="1501091"/>
                    <a:pt x="1816972" y="1520023"/>
                  </a:cubicBezTo>
                  <a:cubicBezTo>
                    <a:pt x="1824622" y="1528948"/>
                    <a:pt x="1838752" y="1529801"/>
                    <a:pt x="1850426" y="1531174"/>
                  </a:cubicBezTo>
                  <a:cubicBezTo>
                    <a:pt x="1902240" y="1537270"/>
                    <a:pt x="1954504" y="1538608"/>
                    <a:pt x="2006543" y="1542325"/>
                  </a:cubicBezTo>
                  <a:cubicBezTo>
                    <a:pt x="2013977" y="1557193"/>
                    <a:pt x="2022671" y="1571496"/>
                    <a:pt x="2028845" y="1586930"/>
                  </a:cubicBezTo>
                  <a:cubicBezTo>
                    <a:pt x="2037576" y="1608757"/>
                    <a:pt x="2027783" y="1651241"/>
                    <a:pt x="2051148" y="1653837"/>
                  </a:cubicBezTo>
                  <a:cubicBezTo>
                    <a:pt x="2082928" y="1657368"/>
                    <a:pt x="2103187" y="1616666"/>
                    <a:pt x="2129206" y="1598081"/>
                  </a:cubicBezTo>
                  <a:cubicBezTo>
                    <a:pt x="2151508" y="1620384"/>
                    <a:pt x="2198080" y="1633510"/>
                    <a:pt x="2196113" y="1664989"/>
                  </a:cubicBezTo>
                  <a:cubicBezTo>
                    <a:pt x="2192396" y="1724462"/>
                    <a:pt x="2194255" y="1784548"/>
                    <a:pt x="2184962" y="1843408"/>
                  </a:cubicBezTo>
                  <a:cubicBezTo>
                    <a:pt x="2182872" y="1856646"/>
                    <a:pt x="2168654" y="1864875"/>
                    <a:pt x="2162660" y="1876862"/>
                  </a:cubicBezTo>
                  <a:cubicBezTo>
                    <a:pt x="2137121" y="1927941"/>
                    <a:pt x="2111102" y="2005079"/>
                    <a:pt x="2073450" y="2055281"/>
                  </a:cubicBezTo>
                  <a:cubicBezTo>
                    <a:pt x="2063988" y="2067897"/>
                    <a:pt x="2048744" y="2075613"/>
                    <a:pt x="2039996" y="2088735"/>
                  </a:cubicBezTo>
                  <a:cubicBezTo>
                    <a:pt x="2011352" y="2131702"/>
                    <a:pt x="2010927" y="2206221"/>
                    <a:pt x="1961938" y="2222550"/>
                  </a:cubicBezTo>
                  <a:cubicBezTo>
                    <a:pt x="1849500" y="2260028"/>
                    <a:pt x="2023912" y="2202843"/>
                    <a:pt x="1883879" y="2244852"/>
                  </a:cubicBezTo>
                  <a:cubicBezTo>
                    <a:pt x="1861362" y="2251607"/>
                    <a:pt x="1816972" y="2267154"/>
                    <a:pt x="1816972" y="2267154"/>
                  </a:cubicBezTo>
                  <a:cubicBezTo>
                    <a:pt x="1721321" y="2362805"/>
                    <a:pt x="1704748" y="2356741"/>
                    <a:pt x="1794670" y="2590540"/>
                  </a:cubicBezTo>
                  <a:cubicBezTo>
                    <a:pt x="1805428" y="2618510"/>
                    <a:pt x="1854143" y="2597974"/>
                    <a:pt x="1883879" y="2601691"/>
                  </a:cubicBezTo>
                  <a:cubicBezTo>
                    <a:pt x="1887596" y="2579389"/>
                    <a:pt x="1895031" y="2557394"/>
                    <a:pt x="1895031" y="2534784"/>
                  </a:cubicBezTo>
                  <a:cubicBezTo>
                    <a:pt x="1895031" y="2515831"/>
                    <a:pt x="1868109" y="2489542"/>
                    <a:pt x="1883879" y="2479028"/>
                  </a:cubicBezTo>
                  <a:cubicBezTo>
                    <a:pt x="1914961" y="2458306"/>
                    <a:pt x="1958035" y="2467876"/>
                    <a:pt x="1995391" y="2467876"/>
                  </a:cubicBezTo>
                  <a:cubicBezTo>
                    <a:pt x="2018001" y="2467876"/>
                    <a:pt x="1950786" y="2475311"/>
                    <a:pt x="1928484" y="2479028"/>
                  </a:cubicBezTo>
                  <a:cubicBezTo>
                    <a:pt x="1924767" y="2490179"/>
                    <a:pt x="1919883" y="2501007"/>
                    <a:pt x="1917333" y="2512481"/>
                  </a:cubicBezTo>
                  <a:cubicBezTo>
                    <a:pt x="1891166" y="2630233"/>
                    <a:pt x="1920133" y="2537535"/>
                    <a:pt x="1895031" y="2612842"/>
                  </a:cubicBezTo>
                  <a:cubicBezTo>
                    <a:pt x="1998471" y="2630082"/>
                    <a:pt x="1975140" y="2603974"/>
                    <a:pt x="1973089" y="2757808"/>
                  </a:cubicBezTo>
                  <a:cubicBezTo>
                    <a:pt x="1969965" y="2992081"/>
                    <a:pt x="1963966" y="3226412"/>
                    <a:pt x="1950787" y="3460335"/>
                  </a:cubicBezTo>
                  <a:cubicBezTo>
                    <a:pt x="1944891" y="3564982"/>
                    <a:pt x="1940606" y="3545504"/>
                    <a:pt x="1861577" y="3571847"/>
                  </a:cubicBezTo>
                  <a:cubicBezTo>
                    <a:pt x="1846709" y="3549545"/>
                    <a:pt x="1821379" y="3531379"/>
                    <a:pt x="1816972" y="3504940"/>
                  </a:cubicBezTo>
                  <a:cubicBezTo>
                    <a:pt x="1788435" y="3333717"/>
                    <a:pt x="1874606" y="3214755"/>
                    <a:pt x="1750065" y="3125798"/>
                  </a:cubicBezTo>
                  <a:cubicBezTo>
                    <a:pt x="1741451" y="3119645"/>
                    <a:pt x="1676670" y="3104662"/>
                    <a:pt x="1672006" y="3103496"/>
                  </a:cubicBezTo>
                  <a:cubicBezTo>
                    <a:pt x="1603108" y="3034598"/>
                    <a:pt x="1637277" y="3063510"/>
                    <a:pt x="1571645" y="3014286"/>
                  </a:cubicBezTo>
                  <a:cubicBezTo>
                    <a:pt x="1541908" y="3021720"/>
                    <a:pt x="1511044" y="3025586"/>
                    <a:pt x="1482435" y="3036589"/>
                  </a:cubicBezTo>
                  <a:cubicBezTo>
                    <a:pt x="1462206" y="3044369"/>
                    <a:pt x="1448058" y="3066479"/>
                    <a:pt x="1426679" y="3070042"/>
                  </a:cubicBezTo>
                  <a:cubicBezTo>
                    <a:pt x="1356919" y="3081668"/>
                    <a:pt x="1285430" y="3077476"/>
                    <a:pt x="1214806" y="3081193"/>
                  </a:cubicBezTo>
                  <a:cubicBezTo>
                    <a:pt x="1203655" y="3096061"/>
                    <a:pt x="1186458" y="3107928"/>
                    <a:pt x="1181352" y="3125798"/>
                  </a:cubicBezTo>
                  <a:cubicBezTo>
                    <a:pt x="1163724" y="3187496"/>
                    <a:pt x="1173959" y="3256733"/>
                    <a:pt x="1147899" y="3315369"/>
                  </a:cubicBezTo>
                  <a:cubicBezTo>
                    <a:pt x="1140201" y="3332689"/>
                    <a:pt x="1110728" y="3322803"/>
                    <a:pt x="1092143" y="3326520"/>
                  </a:cubicBezTo>
                  <a:cubicBezTo>
                    <a:pt x="1041699" y="3376964"/>
                    <a:pt x="1104766" y="3316000"/>
                    <a:pt x="1025235" y="3382276"/>
                  </a:cubicBezTo>
                  <a:cubicBezTo>
                    <a:pt x="1017158" y="3389007"/>
                    <a:pt x="1010367" y="3397145"/>
                    <a:pt x="1002933" y="3404579"/>
                  </a:cubicBezTo>
                  <a:cubicBezTo>
                    <a:pt x="999572" y="3438185"/>
                    <a:pt x="1009230" y="3517744"/>
                    <a:pt x="969479" y="3549545"/>
                  </a:cubicBezTo>
                  <a:cubicBezTo>
                    <a:pt x="960301" y="3556888"/>
                    <a:pt x="947177" y="3556979"/>
                    <a:pt x="936026" y="3560696"/>
                  </a:cubicBezTo>
                  <a:cubicBezTo>
                    <a:pt x="921158" y="3571847"/>
                    <a:pt x="905312" y="3581802"/>
                    <a:pt x="891421" y="3594150"/>
                  </a:cubicBezTo>
                  <a:cubicBezTo>
                    <a:pt x="822782" y="3655163"/>
                    <a:pt x="864106" y="3649906"/>
                    <a:pt x="813362" y="3649906"/>
                  </a:cubicBezTo>
                  <a:lnTo>
                    <a:pt x="724152" y="3649906"/>
                  </a:lnTo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Volný tvar 9"/>
            <p:cNvSpPr/>
            <p:nvPr/>
          </p:nvSpPr>
          <p:spPr>
            <a:xfrm>
              <a:off x="5361070" y="2865373"/>
              <a:ext cx="366666" cy="577856"/>
            </a:xfrm>
            <a:custGeom>
              <a:avLst/>
              <a:gdLst>
                <a:gd name="connsiteX0" fmla="*/ 24503 w 365894"/>
                <a:gd name="connsiteY0" fmla="*/ 0 h 577025"/>
                <a:gd name="connsiteX1" fmla="*/ 2201 w 365894"/>
                <a:gd name="connsiteY1" fmla="*/ 33454 h 577025"/>
                <a:gd name="connsiteX2" fmla="*/ 24503 w 365894"/>
                <a:gd name="connsiteY2" fmla="*/ 122664 h 577025"/>
                <a:gd name="connsiteX3" fmla="*/ 24503 w 365894"/>
                <a:gd name="connsiteY3" fmla="*/ 200722 h 577025"/>
                <a:gd name="connsiteX4" fmla="*/ 80259 w 365894"/>
                <a:gd name="connsiteY4" fmla="*/ 223025 h 577025"/>
                <a:gd name="connsiteX5" fmla="*/ 124864 w 365894"/>
                <a:gd name="connsiteY5" fmla="*/ 323386 h 577025"/>
                <a:gd name="connsiteX6" fmla="*/ 180620 w 365894"/>
                <a:gd name="connsiteY6" fmla="*/ 334537 h 577025"/>
                <a:gd name="connsiteX7" fmla="*/ 258679 w 365894"/>
                <a:gd name="connsiteY7" fmla="*/ 345688 h 577025"/>
                <a:gd name="connsiteX8" fmla="*/ 314435 w 365894"/>
                <a:gd name="connsiteY8" fmla="*/ 468352 h 577025"/>
                <a:gd name="connsiteX9" fmla="*/ 359040 w 365894"/>
                <a:gd name="connsiteY9" fmla="*/ 490654 h 577025"/>
                <a:gd name="connsiteX10" fmla="*/ 347888 w 365894"/>
                <a:gd name="connsiteY10" fmla="*/ 535259 h 577025"/>
                <a:gd name="connsiteX11" fmla="*/ 336737 w 365894"/>
                <a:gd name="connsiteY11" fmla="*/ 568713 h 577025"/>
                <a:gd name="connsiteX12" fmla="*/ 336737 w 365894"/>
                <a:gd name="connsiteY12" fmla="*/ 524108 h 577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5894" h="577025">
                  <a:moveTo>
                    <a:pt x="24503" y="0"/>
                  </a:moveTo>
                  <a:cubicBezTo>
                    <a:pt x="17069" y="11151"/>
                    <a:pt x="2201" y="20052"/>
                    <a:pt x="2201" y="33454"/>
                  </a:cubicBezTo>
                  <a:cubicBezTo>
                    <a:pt x="2201" y="64106"/>
                    <a:pt x="24503" y="122664"/>
                    <a:pt x="24503" y="122664"/>
                  </a:cubicBezTo>
                  <a:cubicBezTo>
                    <a:pt x="16560" y="146494"/>
                    <a:pt x="0" y="176218"/>
                    <a:pt x="24503" y="200722"/>
                  </a:cubicBezTo>
                  <a:cubicBezTo>
                    <a:pt x="38657" y="214876"/>
                    <a:pt x="61674" y="215591"/>
                    <a:pt x="80259" y="223025"/>
                  </a:cubicBezTo>
                  <a:cubicBezTo>
                    <a:pt x="83095" y="231532"/>
                    <a:pt x="103036" y="310913"/>
                    <a:pt x="124864" y="323386"/>
                  </a:cubicBezTo>
                  <a:cubicBezTo>
                    <a:pt x="141320" y="332790"/>
                    <a:pt x="161924" y="331421"/>
                    <a:pt x="180620" y="334537"/>
                  </a:cubicBezTo>
                  <a:cubicBezTo>
                    <a:pt x="206546" y="338858"/>
                    <a:pt x="232659" y="341971"/>
                    <a:pt x="258679" y="345688"/>
                  </a:cubicBezTo>
                  <a:cubicBezTo>
                    <a:pt x="277264" y="386576"/>
                    <a:pt x="288870" y="431424"/>
                    <a:pt x="314435" y="468352"/>
                  </a:cubicBezTo>
                  <a:cubicBezTo>
                    <a:pt x="323897" y="482019"/>
                    <a:pt x="351606" y="475786"/>
                    <a:pt x="359040" y="490654"/>
                  </a:cubicBezTo>
                  <a:cubicBezTo>
                    <a:pt x="365894" y="504362"/>
                    <a:pt x="352098" y="520523"/>
                    <a:pt x="347888" y="535259"/>
                  </a:cubicBezTo>
                  <a:cubicBezTo>
                    <a:pt x="344659" y="546561"/>
                    <a:pt x="345049" y="577025"/>
                    <a:pt x="336737" y="568713"/>
                  </a:cubicBezTo>
                  <a:lnTo>
                    <a:pt x="336737" y="524108"/>
                  </a:lnTo>
                </a:path>
              </a:pathLst>
            </a:custGeom>
            <a:ln w="38100">
              <a:solidFill>
                <a:srgbClr val="FFD8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Volný tvar 10"/>
            <p:cNvSpPr/>
            <p:nvPr/>
          </p:nvSpPr>
          <p:spPr>
            <a:xfrm>
              <a:off x="5227737" y="2966974"/>
              <a:ext cx="549207" cy="579444"/>
            </a:xfrm>
            <a:custGeom>
              <a:avLst/>
              <a:gdLst>
                <a:gd name="connsiteX0" fmla="*/ 247956 w 549039"/>
                <a:gd name="connsiteY0" fmla="*/ 223025 h 579864"/>
                <a:gd name="connsiteX1" fmla="*/ 192200 w 549039"/>
                <a:gd name="connsiteY1" fmla="*/ 189571 h 579864"/>
                <a:gd name="connsiteX2" fmla="*/ 158746 w 549039"/>
                <a:gd name="connsiteY2" fmla="*/ 167269 h 579864"/>
                <a:gd name="connsiteX3" fmla="*/ 181048 w 549039"/>
                <a:gd name="connsiteY3" fmla="*/ 133815 h 579864"/>
                <a:gd name="connsiteX4" fmla="*/ 225653 w 549039"/>
                <a:gd name="connsiteY4" fmla="*/ 156117 h 579864"/>
                <a:gd name="connsiteX5" fmla="*/ 214502 w 549039"/>
                <a:gd name="connsiteY5" fmla="*/ 189571 h 579864"/>
                <a:gd name="connsiteX6" fmla="*/ 158746 w 549039"/>
                <a:gd name="connsiteY6" fmla="*/ 156117 h 579864"/>
                <a:gd name="connsiteX7" fmla="*/ 203351 w 549039"/>
                <a:gd name="connsiteY7" fmla="*/ 178420 h 579864"/>
                <a:gd name="connsiteX8" fmla="*/ 225653 w 549039"/>
                <a:gd name="connsiteY8" fmla="*/ 234176 h 579864"/>
                <a:gd name="connsiteX9" fmla="*/ 192200 w 549039"/>
                <a:gd name="connsiteY9" fmla="*/ 211874 h 579864"/>
                <a:gd name="connsiteX10" fmla="*/ 292561 w 549039"/>
                <a:gd name="connsiteY10" fmla="*/ 245327 h 579864"/>
                <a:gd name="connsiteX11" fmla="*/ 426375 w 549039"/>
                <a:gd name="connsiteY11" fmla="*/ 256478 h 579864"/>
                <a:gd name="connsiteX12" fmla="*/ 526736 w 549039"/>
                <a:gd name="connsiteY12" fmla="*/ 379142 h 579864"/>
                <a:gd name="connsiteX13" fmla="*/ 470980 w 549039"/>
                <a:gd name="connsiteY13" fmla="*/ 401444 h 579864"/>
                <a:gd name="connsiteX14" fmla="*/ 426375 w 549039"/>
                <a:gd name="connsiteY14" fmla="*/ 457200 h 579864"/>
                <a:gd name="connsiteX15" fmla="*/ 448678 w 549039"/>
                <a:gd name="connsiteY15" fmla="*/ 512956 h 579864"/>
                <a:gd name="connsiteX16" fmla="*/ 482131 w 549039"/>
                <a:gd name="connsiteY16" fmla="*/ 501805 h 579864"/>
                <a:gd name="connsiteX17" fmla="*/ 493283 w 549039"/>
                <a:gd name="connsiteY17" fmla="*/ 524108 h 579864"/>
                <a:gd name="connsiteX18" fmla="*/ 504434 w 549039"/>
                <a:gd name="connsiteY18" fmla="*/ 479503 h 579864"/>
                <a:gd name="connsiteX19" fmla="*/ 526736 w 549039"/>
                <a:gd name="connsiteY19" fmla="*/ 557561 h 579864"/>
                <a:gd name="connsiteX20" fmla="*/ 482131 w 549039"/>
                <a:gd name="connsiteY20" fmla="*/ 568713 h 579864"/>
                <a:gd name="connsiteX21" fmla="*/ 470980 w 549039"/>
                <a:gd name="connsiteY21" fmla="*/ 479503 h 579864"/>
                <a:gd name="connsiteX22" fmla="*/ 504434 w 549039"/>
                <a:gd name="connsiteY22" fmla="*/ 468352 h 579864"/>
                <a:gd name="connsiteX23" fmla="*/ 493283 w 549039"/>
                <a:gd name="connsiteY23" fmla="*/ 501805 h 579864"/>
                <a:gd name="connsiteX24" fmla="*/ 459829 w 549039"/>
                <a:gd name="connsiteY24" fmla="*/ 457200 h 579864"/>
                <a:gd name="connsiteX25" fmla="*/ 549039 w 549039"/>
                <a:gd name="connsiteY25" fmla="*/ 479503 h 579864"/>
                <a:gd name="connsiteX26" fmla="*/ 504434 w 549039"/>
                <a:gd name="connsiteY26" fmla="*/ 401444 h 579864"/>
                <a:gd name="connsiteX27" fmla="*/ 493283 w 549039"/>
                <a:gd name="connsiteY27" fmla="*/ 434898 h 579864"/>
                <a:gd name="connsiteX28" fmla="*/ 470980 w 549039"/>
                <a:gd name="connsiteY28" fmla="*/ 412596 h 579864"/>
                <a:gd name="connsiteX29" fmla="*/ 459829 w 549039"/>
                <a:gd name="connsiteY29" fmla="*/ 535259 h 579864"/>
                <a:gd name="connsiteX30" fmla="*/ 404073 w 549039"/>
                <a:gd name="connsiteY30" fmla="*/ 568713 h 579864"/>
                <a:gd name="connsiteX31" fmla="*/ 437527 w 549039"/>
                <a:gd name="connsiteY31" fmla="*/ 579864 h 579864"/>
                <a:gd name="connsiteX32" fmla="*/ 415224 w 549039"/>
                <a:gd name="connsiteY32" fmla="*/ 524108 h 579864"/>
                <a:gd name="connsiteX33" fmla="*/ 526736 w 549039"/>
                <a:gd name="connsiteY33" fmla="*/ 490654 h 579864"/>
                <a:gd name="connsiteX34" fmla="*/ 437527 w 549039"/>
                <a:gd name="connsiteY34" fmla="*/ 301083 h 579864"/>
                <a:gd name="connsiteX35" fmla="*/ 437527 w 549039"/>
                <a:gd name="connsiteY35" fmla="*/ 278781 h 579864"/>
                <a:gd name="connsiteX36" fmla="*/ 426375 w 549039"/>
                <a:gd name="connsiteY36" fmla="*/ 245327 h 579864"/>
                <a:gd name="connsiteX37" fmla="*/ 192200 w 549039"/>
                <a:gd name="connsiteY37" fmla="*/ 245327 h 579864"/>
                <a:gd name="connsiteX38" fmla="*/ 147595 w 549039"/>
                <a:gd name="connsiteY38" fmla="*/ 223025 h 579864"/>
                <a:gd name="connsiteX39" fmla="*/ 158746 w 549039"/>
                <a:gd name="connsiteY39" fmla="*/ 156117 h 579864"/>
                <a:gd name="connsiteX40" fmla="*/ 169897 w 549039"/>
                <a:gd name="connsiteY40" fmla="*/ 189571 h 579864"/>
                <a:gd name="connsiteX41" fmla="*/ 214502 w 549039"/>
                <a:gd name="connsiteY41" fmla="*/ 167269 h 579864"/>
                <a:gd name="connsiteX42" fmla="*/ 181048 w 549039"/>
                <a:gd name="connsiteY42" fmla="*/ 122664 h 579864"/>
                <a:gd name="connsiteX43" fmla="*/ 158746 w 549039"/>
                <a:gd name="connsiteY43" fmla="*/ 55756 h 579864"/>
                <a:gd name="connsiteX44" fmla="*/ 136444 w 549039"/>
                <a:gd name="connsiteY44" fmla="*/ 0 h 579864"/>
                <a:gd name="connsiteX45" fmla="*/ 80687 w 549039"/>
                <a:gd name="connsiteY45" fmla="*/ 44605 h 579864"/>
                <a:gd name="connsiteX46" fmla="*/ 91839 w 549039"/>
                <a:gd name="connsiteY46" fmla="*/ 11152 h 579864"/>
                <a:gd name="connsiteX47" fmla="*/ 69536 w 549039"/>
                <a:gd name="connsiteY47" fmla="*/ 33454 h 579864"/>
                <a:gd name="connsiteX48" fmla="*/ 36083 w 549039"/>
                <a:gd name="connsiteY48" fmla="*/ 89210 h 579864"/>
                <a:gd name="connsiteX49" fmla="*/ 2629 w 549039"/>
                <a:gd name="connsiteY49" fmla="*/ 66908 h 579864"/>
                <a:gd name="connsiteX50" fmla="*/ 24931 w 549039"/>
                <a:gd name="connsiteY50" fmla="*/ 33454 h 579864"/>
                <a:gd name="connsiteX51" fmla="*/ 102990 w 549039"/>
                <a:gd name="connsiteY51" fmla="*/ 22303 h 579864"/>
                <a:gd name="connsiteX52" fmla="*/ 47234 w 549039"/>
                <a:gd name="connsiteY52" fmla="*/ 44605 h 579864"/>
                <a:gd name="connsiteX53" fmla="*/ 24931 w 549039"/>
                <a:gd name="connsiteY53" fmla="*/ 66908 h 579864"/>
                <a:gd name="connsiteX54" fmla="*/ 2629 w 549039"/>
                <a:gd name="connsiteY54" fmla="*/ 55756 h 579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549039" h="579864">
                  <a:moveTo>
                    <a:pt x="247956" y="223025"/>
                  </a:moveTo>
                  <a:cubicBezTo>
                    <a:pt x="229371" y="211874"/>
                    <a:pt x="210580" y="201058"/>
                    <a:pt x="192200" y="189571"/>
                  </a:cubicBezTo>
                  <a:cubicBezTo>
                    <a:pt x="180835" y="182468"/>
                    <a:pt x="161375" y="180411"/>
                    <a:pt x="158746" y="167269"/>
                  </a:cubicBezTo>
                  <a:cubicBezTo>
                    <a:pt x="156117" y="154127"/>
                    <a:pt x="173614" y="144966"/>
                    <a:pt x="181048" y="133815"/>
                  </a:cubicBezTo>
                  <a:cubicBezTo>
                    <a:pt x="195916" y="141249"/>
                    <a:pt x="217100" y="141863"/>
                    <a:pt x="225653" y="156117"/>
                  </a:cubicBezTo>
                  <a:cubicBezTo>
                    <a:pt x="231701" y="166196"/>
                    <a:pt x="226257" y="189571"/>
                    <a:pt x="214502" y="189571"/>
                  </a:cubicBezTo>
                  <a:cubicBezTo>
                    <a:pt x="192828" y="189571"/>
                    <a:pt x="177331" y="167268"/>
                    <a:pt x="158746" y="156117"/>
                  </a:cubicBezTo>
                  <a:cubicBezTo>
                    <a:pt x="210161" y="104704"/>
                    <a:pt x="183629" y="112678"/>
                    <a:pt x="203351" y="178420"/>
                  </a:cubicBezTo>
                  <a:cubicBezTo>
                    <a:pt x="209103" y="197593"/>
                    <a:pt x="231983" y="215186"/>
                    <a:pt x="225653" y="234176"/>
                  </a:cubicBezTo>
                  <a:cubicBezTo>
                    <a:pt x="221415" y="246890"/>
                    <a:pt x="178981" y="209671"/>
                    <a:pt x="192200" y="211874"/>
                  </a:cubicBezTo>
                  <a:cubicBezTo>
                    <a:pt x="226983" y="217671"/>
                    <a:pt x="257420" y="242399"/>
                    <a:pt x="292561" y="245327"/>
                  </a:cubicBezTo>
                  <a:lnTo>
                    <a:pt x="426375" y="256478"/>
                  </a:lnTo>
                  <a:cubicBezTo>
                    <a:pt x="459829" y="297366"/>
                    <a:pt x="511200" y="328648"/>
                    <a:pt x="526736" y="379142"/>
                  </a:cubicBezTo>
                  <a:cubicBezTo>
                    <a:pt x="532623" y="398274"/>
                    <a:pt x="488360" y="391513"/>
                    <a:pt x="470980" y="401444"/>
                  </a:cubicBezTo>
                  <a:cubicBezTo>
                    <a:pt x="453871" y="411221"/>
                    <a:pt x="435810" y="443048"/>
                    <a:pt x="426375" y="457200"/>
                  </a:cubicBezTo>
                  <a:cubicBezTo>
                    <a:pt x="433809" y="475785"/>
                    <a:pt x="433047" y="500451"/>
                    <a:pt x="448678" y="512956"/>
                  </a:cubicBezTo>
                  <a:cubicBezTo>
                    <a:pt x="457856" y="520299"/>
                    <a:pt x="470728" y="498954"/>
                    <a:pt x="482131" y="501805"/>
                  </a:cubicBezTo>
                  <a:cubicBezTo>
                    <a:pt x="490195" y="503821"/>
                    <a:pt x="493283" y="524108"/>
                    <a:pt x="493283" y="524108"/>
                  </a:cubicBezTo>
                  <a:cubicBezTo>
                    <a:pt x="497000" y="509240"/>
                    <a:pt x="493597" y="468666"/>
                    <a:pt x="504434" y="479503"/>
                  </a:cubicBezTo>
                  <a:cubicBezTo>
                    <a:pt x="523569" y="498638"/>
                    <a:pt x="533299" y="531309"/>
                    <a:pt x="526736" y="557561"/>
                  </a:cubicBezTo>
                  <a:cubicBezTo>
                    <a:pt x="523019" y="572429"/>
                    <a:pt x="496999" y="564996"/>
                    <a:pt x="482131" y="568713"/>
                  </a:cubicBezTo>
                  <a:cubicBezTo>
                    <a:pt x="472475" y="544572"/>
                    <a:pt x="443510" y="506972"/>
                    <a:pt x="470980" y="479503"/>
                  </a:cubicBezTo>
                  <a:cubicBezTo>
                    <a:pt x="479292" y="471191"/>
                    <a:pt x="493283" y="472069"/>
                    <a:pt x="504434" y="468352"/>
                  </a:cubicBezTo>
                  <a:cubicBezTo>
                    <a:pt x="500717" y="479503"/>
                    <a:pt x="504686" y="504656"/>
                    <a:pt x="493283" y="501805"/>
                  </a:cubicBezTo>
                  <a:cubicBezTo>
                    <a:pt x="475253" y="497297"/>
                    <a:pt x="442197" y="451322"/>
                    <a:pt x="459829" y="457200"/>
                  </a:cubicBezTo>
                  <a:cubicBezTo>
                    <a:pt x="511264" y="474346"/>
                    <a:pt x="481757" y="466047"/>
                    <a:pt x="549039" y="479503"/>
                  </a:cubicBezTo>
                  <a:cubicBezTo>
                    <a:pt x="534171" y="453483"/>
                    <a:pt x="527835" y="420165"/>
                    <a:pt x="504434" y="401444"/>
                  </a:cubicBezTo>
                  <a:cubicBezTo>
                    <a:pt x="495255" y="394101"/>
                    <a:pt x="504434" y="431181"/>
                    <a:pt x="493283" y="434898"/>
                  </a:cubicBezTo>
                  <a:cubicBezTo>
                    <a:pt x="483309" y="438223"/>
                    <a:pt x="478414" y="420030"/>
                    <a:pt x="470980" y="412596"/>
                  </a:cubicBezTo>
                  <a:cubicBezTo>
                    <a:pt x="467263" y="453484"/>
                    <a:pt x="476002" y="497522"/>
                    <a:pt x="459829" y="535259"/>
                  </a:cubicBezTo>
                  <a:cubicBezTo>
                    <a:pt x="451291" y="555181"/>
                    <a:pt x="413766" y="549327"/>
                    <a:pt x="404073" y="568713"/>
                  </a:cubicBezTo>
                  <a:cubicBezTo>
                    <a:pt x="398816" y="579227"/>
                    <a:pt x="426376" y="576147"/>
                    <a:pt x="437527" y="579864"/>
                  </a:cubicBezTo>
                  <a:cubicBezTo>
                    <a:pt x="430093" y="561279"/>
                    <a:pt x="425155" y="541488"/>
                    <a:pt x="415224" y="524108"/>
                  </a:cubicBezTo>
                  <a:cubicBezTo>
                    <a:pt x="383343" y="468316"/>
                    <a:pt x="288488" y="510508"/>
                    <a:pt x="526736" y="490654"/>
                  </a:cubicBezTo>
                  <a:cubicBezTo>
                    <a:pt x="443421" y="324023"/>
                    <a:pt x="467076" y="389733"/>
                    <a:pt x="437527" y="301083"/>
                  </a:cubicBezTo>
                  <a:cubicBezTo>
                    <a:pt x="515377" y="223233"/>
                    <a:pt x="459044" y="289540"/>
                    <a:pt x="437527" y="278781"/>
                  </a:cubicBezTo>
                  <a:cubicBezTo>
                    <a:pt x="427013" y="273524"/>
                    <a:pt x="430092" y="256478"/>
                    <a:pt x="426375" y="245327"/>
                  </a:cubicBezTo>
                  <a:cubicBezTo>
                    <a:pt x="335762" y="275531"/>
                    <a:pt x="368107" y="269314"/>
                    <a:pt x="192200" y="245327"/>
                  </a:cubicBezTo>
                  <a:cubicBezTo>
                    <a:pt x="175729" y="243081"/>
                    <a:pt x="162463" y="230459"/>
                    <a:pt x="147595" y="223025"/>
                  </a:cubicBezTo>
                  <a:cubicBezTo>
                    <a:pt x="151312" y="200722"/>
                    <a:pt x="146204" y="174930"/>
                    <a:pt x="158746" y="156117"/>
                  </a:cubicBezTo>
                  <a:cubicBezTo>
                    <a:pt x="165266" y="146337"/>
                    <a:pt x="169897" y="189571"/>
                    <a:pt x="169897" y="189571"/>
                  </a:cubicBezTo>
                  <a:cubicBezTo>
                    <a:pt x="184765" y="182137"/>
                    <a:pt x="211769" y="183666"/>
                    <a:pt x="214502" y="167269"/>
                  </a:cubicBezTo>
                  <a:cubicBezTo>
                    <a:pt x="217557" y="148936"/>
                    <a:pt x="189360" y="139287"/>
                    <a:pt x="181048" y="122664"/>
                  </a:cubicBezTo>
                  <a:cubicBezTo>
                    <a:pt x="170535" y="101637"/>
                    <a:pt x="166780" y="77850"/>
                    <a:pt x="158746" y="55756"/>
                  </a:cubicBezTo>
                  <a:cubicBezTo>
                    <a:pt x="151905" y="36944"/>
                    <a:pt x="143878" y="18585"/>
                    <a:pt x="136444" y="0"/>
                  </a:cubicBezTo>
                  <a:cubicBezTo>
                    <a:pt x="131185" y="15776"/>
                    <a:pt x="122693" y="72609"/>
                    <a:pt x="80687" y="44605"/>
                  </a:cubicBezTo>
                  <a:cubicBezTo>
                    <a:pt x="70907" y="38085"/>
                    <a:pt x="100151" y="19464"/>
                    <a:pt x="91839" y="11152"/>
                  </a:cubicBezTo>
                  <a:cubicBezTo>
                    <a:pt x="84405" y="3718"/>
                    <a:pt x="75647" y="24899"/>
                    <a:pt x="69536" y="33454"/>
                  </a:cubicBezTo>
                  <a:cubicBezTo>
                    <a:pt x="56938" y="51091"/>
                    <a:pt x="47234" y="70625"/>
                    <a:pt x="36083" y="89210"/>
                  </a:cubicBezTo>
                  <a:cubicBezTo>
                    <a:pt x="24932" y="81776"/>
                    <a:pt x="5258" y="80050"/>
                    <a:pt x="2629" y="66908"/>
                  </a:cubicBezTo>
                  <a:cubicBezTo>
                    <a:pt x="0" y="53766"/>
                    <a:pt x="12684" y="38897"/>
                    <a:pt x="24931" y="33454"/>
                  </a:cubicBezTo>
                  <a:cubicBezTo>
                    <a:pt x="48949" y="22779"/>
                    <a:pt x="76970" y="26020"/>
                    <a:pt x="102990" y="22303"/>
                  </a:cubicBezTo>
                  <a:cubicBezTo>
                    <a:pt x="84405" y="29737"/>
                    <a:pt x="64614" y="34674"/>
                    <a:pt x="47234" y="44605"/>
                  </a:cubicBezTo>
                  <a:cubicBezTo>
                    <a:pt x="38106" y="49821"/>
                    <a:pt x="35131" y="64358"/>
                    <a:pt x="24931" y="66908"/>
                  </a:cubicBezTo>
                  <a:cubicBezTo>
                    <a:pt x="16868" y="68924"/>
                    <a:pt x="10063" y="59473"/>
                    <a:pt x="2629" y="55756"/>
                  </a:cubicBezTo>
                </a:path>
              </a:pathLst>
            </a:custGeom>
            <a:ln w="57150">
              <a:solidFill>
                <a:srgbClr val="FFD8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Volný tvar 11"/>
            <p:cNvSpPr/>
            <p:nvPr/>
          </p:nvSpPr>
          <p:spPr>
            <a:xfrm>
              <a:off x="4281704" y="3049525"/>
              <a:ext cx="398413" cy="611194"/>
            </a:xfrm>
            <a:custGeom>
              <a:avLst/>
              <a:gdLst>
                <a:gd name="connsiteX0" fmla="*/ 34269 w 399615"/>
                <a:gd name="connsiteY0" fmla="*/ 496553 h 610507"/>
                <a:gd name="connsiteX1" fmla="*/ 23118 w 399615"/>
                <a:gd name="connsiteY1" fmla="*/ 429645 h 610507"/>
                <a:gd name="connsiteX2" fmla="*/ 815 w 399615"/>
                <a:gd name="connsiteY2" fmla="*/ 385041 h 610507"/>
                <a:gd name="connsiteX3" fmla="*/ 23118 w 399615"/>
                <a:gd name="connsiteY3" fmla="*/ 329285 h 610507"/>
                <a:gd name="connsiteX4" fmla="*/ 56571 w 399615"/>
                <a:gd name="connsiteY4" fmla="*/ 362738 h 610507"/>
                <a:gd name="connsiteX5" fmla="*/ 11967 w 399615"/>
                <a:gd name="connsiteY5" fmla="*/ 329285 h 610507"/>
                <a:gd name="connsiteX6" fmla="*/ 815 w 399615"/>
                <a:gd name="connsiteY6" fmla="*/ 273528 h 610507"/>
                <a:gd name="connsiteX7" fmla="*/ 23118 w 399615"/>
                <a:gd name="connsiteY7" fmla="*/ 541158 h 610507"/>
                <a:gd name="connsiteX8" fmla="*/ 11967 w 399615"/>
                <a:gd name="connsiteY8" fmla="*/ 329285 h 610507"/>
                <a:gd name="connsiteX9" fmla="*/ 45420 w 399615"/>
                <a:gd name="connsiteY9" fmla="*/ 128563 h 610507"/>
                <a:gd name="connsiteX10" fmla="*/ 101176 w 399615"/>
                <a:gd name="connsiteY10" fmla="*/ 139714 h 610507"/>
                <a:gd name="connsiteX11" fmla="*/ 123479 w 399615"/>
                <a:gd name="connsiteY11" fmla="*/ 351587 h 610507"/>
                <a:gd name="connsiteX12" fmla="*/ 67723 w 399615"/>
                <a:gd name="connsiteY12" fmla="*/ 240075 h 610507"/>
                <a:gd name="connsiteX13" fmla="*/ 56571 w 399615"/>
                <a:gd name="connsiteY13" fmla="*/ 206621 h 610507"/>
                <a:gd name="connsiteX14" fmla="*/ 11967 w 399615"/>
                <a:gd name="connsiteY14" fmla="*/ 217772 h 610507"/>
                <a:gd name="connsiteX15" fmla="*/ 112327 w 399615"/>
                <a:gd name="connsiteY15" fmla="*/ 251226 h 610507"/>
                <a:gd name="connsiteX16" fmla="*/ 67723 w 399615"/>
                <a:gd name="connsiteY16" fmla="*/ 128563 h 610507"/>
                <a:gd name="connsiteX17" fmla="*/ 168084 w 399615"/>
                <a:gd name="connsiteY17" fmla="*/ 72806 h 610507"/>
                <a:gd name="connsiteX18" fmla="*/ 123479 w 399615"/>
                <a:gd name="connsiteY18" fmla="*/ 61655 h 610507"/>
                <a:gd name="connsiteX19" fmla="*/ 90025 w 399615"/>
                <a:gd name="connsiteY19" fmla="*/ 128563 h 610507"/>
                <a:gd name="connsiteX20" fmla="*/ 134630 w 399615"/>
                <a:gd name="connsiteY20" fmla="*/ 217772 h 610507"/>
                <a:gd name="connsiteX21" fmla="*/ 67723 w 399615"/>
                <a:gd name="connsiteY21" fmla="*/ 139714 h 610507"/>
                <a:gd name="connsiteX22" fmla="*/ 45420 w 399615"/>
                <a:gd name="connsiteY22" fmla="*/ 72806 h 610507"/>
                <a:gd name="connsiteX23" fmla="*/ 368806 w 399615"/>
                <a:gd name="connsiteY23" fmla="*/ 72806 h 610507"/>
                <a:gd name="connsiteX24" fmla="*/ 379957 w 399615"/>
                <a:gd name="connsiteY24" fmla="*/ 173167 h 610507"/>
                <a:gd name="connsiteX25" fmla="*/ 391108 w 399615"/>
                <a:gd name="connsiteY25" fmla="*/ 228924 h 610507"/>
                <a:gd name="connsiteX26" fmla="*/ 379957 w 399615"/>
                <a:gd name="connsiteY26" fmla="*/ 150865 h 610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99615" h="610507">
                  <a:moveTo>
                    <a:pt x="34269" y="496553"/>
                  </a:moveTo>
                  <a:cubicBezTo>
                    <a:pt x="30552" y="474250"/>
                    <a:pt x="29615" y="451302"/>
                    <a:pt x="23118" y="429645"/>
                  </a:cubicBezTo>
                  <a:cubicBezTo>
                    <a:pt x="18341" y="413723"/>
                    <a:pt x="815" y="401664"/>
                    <a:pt x="815" y="385041"/>
                  </a:cubicBezTo>
                  <a:cubicBezTo>
                    <a:pt x="815" y="365024"/>
                    <a:pt x="15684" y="347870"/>
                    <a:pt x="23118" y="329285"/>
                  </a:cubicBezTo>
                  <a:cubicBezTo>
                    <a:pt x="34269" y="340436"/>
                    <a:pt x="72341" y="362738"/>
                    <a:pt x="56571" y="362738"/>
                  </a:cubicBezTo>
                  <a:cubicBezTo>
                    <a:pt x="37986" y="362738"/>
                    <a:pt x="21817" y="345045"/>
                    <a:pt x="11967" y="329285"/>
                  </a:cubicBezTo>
                  <a:cubicBezTo>
                    <a:pt x="1922" y="313212"/>
                    <a:pt x="4532" y="292114"/>
                    <a:pt x="815" y="273528"/>
                  </a:cubicBezTo>
                  <a:cubicBezTo>
                    <a:pt x="8249" y="362738"/>
                    <a:pt x="5561" y="453377"/>
                    <a:pt x="23118" y="541158"/>
                  </a:cubicBezTo>
                  <a:cubicBezTo>
                    <a:pt x="36988" y="610507"/>
                    <a:pt x="8150" y="399904"/>
                    <a:pt x="11967" y="329285"/>
                  </a:cubicBezTo>
                  <a:cubicBezTo>
                    <a:pt x="15628" y="261554"/>
                    <a:pt x="34269" y="195470"/>
                    <a:pt x="45420" y="128563"/>
                  </a:cubicBezTo>
                  <a:cubicBezTo>
                    <a:pt x="64005" y="132280"/>
                    <a:pt x="94915" y="121825"/>
                    <a:pt x="101176" y="139714"/>
                  </a:cubicBezTo>
                  <a:cubicBezTo>
                    <a:pt x="124636" y="206742"/>
                    <a:pt x="145935" y="284217"/>
                    <a:pt x="123479" y="351587"/>
                  </a:cubicBezTo>
                  <a:cubicBezTo>
                    <a:pt x="110337" y="391013"/>
                    <a:pt x="85138" y="277808"/>
                    <a:pt x="67723" y="240075"/>
                  </a:cubicBezTo>
                  <a:cubicBezTo>
                    <a:pt x="62797" y="229402"/>
                    <a:pt x="60288" y="217772"/>
                    <a:pt x="56571" y="206621"/>
                  </a:cubicBezTo>
                  <a:cubicBezTo>
                    <a:pt x="41703" y="210338"/>
                    <a:pt x="0" y="208198"/>
                    <a:pt x="11967" y="217772"/>
                  </a:cubicBezTo>
                  <a:cubicBezTo>
                    <a:pt x="39503" y="239801"/>
                    <a:pt x="80787" y="266996"/>
                    <a:pt x="112327" y="251226"/>
                  </a:cubicBezTo>
                  <a:cubicBezTo>
                    <a:pt x="154919" y="229930"/>
                    <a:pt x="77087" y="141048"/>
                    <a:pt x="67723" y="128563"/>
                  </a:cubicBezTo>
                  <a:cubicBezTo>
                    <a:pt x="101177" y="109977"/>
                    <a:pt x="143584" y="102206"/>
                    <a:pt x="168084" y="72806"/>
                  </a:cubicBezTo>
                  <a:cubicBezTo>
                    <a:pt x="177895" y="61032"/>
                    <a:pt x="135950" y="52747"/>
                    <a:pt x="123479" y="61655"/>
                  </a:cubicBezTo>
                  <a:cubicBezTo>
                    <a:pt x="103189" y="76148"/>
                    <a:pt x="101176" y="106260"/>
                    <a:pt x="90025" y="128563"/>
                  </a:cubicBezTo>
                  <a:cubicBezTo>
                    <a:pt x="114389" y="250385"/>
                    <a:pt x="85523" y="266879"/>
                    <a:pt x="134630" y="217772"/>
                  </a:cubicBezTo>
                  <a:cubicBezTo>
                    <a:pt x="106177" y="75504"/>
                    <a:pt x="155204" y="239692"/>
                    <a:pt x="67723" y="139714"/>
                  </a:cubicBezTo>
                  <a:cubicBezTo>
                    <a:pt x="52242" y="122022"/>
                    <a:pt x="52854" y="95109"/>
                    <a:pt x="45420" y="72806"/>
                  </a:cubicBezTo>
                  <a:cubicBezTo>
                    <a:pt x="156989" y="28179"/>
                    <a:pt x="203336" y="0"/>
                    <a:pt x="368806" y="72806"/>
                  </a:cubicBezTo>
                  <a:cubicBezTo>
                    <a:pt x="399615" y="86362"/>
                    <a:pt x="375197" y="139846"/>
                    <a:pt x="379957" y="173167"/>
                  </a:cubicBezTo>
                  <a:cubicBezTo>
                    <a:pt x="382637" y="191930"/>
                    <a:pt x="391108" y="247878"/>
                    <a:pt x="391108" y="228924"/>
                  </a:cubicBezTo>
                  <a:cubicBezTo>
                    <a:pt x="391108" y="202640"/>
                    <a:pt x="379957" y="150865"/>
                    <a:pt x="379957" y="150865"/>
                  </a:cubicBezTo>
                </a:path>
              </a:pathLst>
            </a:cu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Volný tvar 12"/>
            <p:cNvSpPr/>
            <p:nvPr/>
          </p:nvSpPr>
          <p:spPr>
            <a:xfrm>
              <a:off x="5634086" y="4749756"/>
              <a:ext cx="233333" cy="136527"/>
            </a:xfrm>
            <a:custGeom>
              <a:avLst/>
              <a:gdLst>
                <a:gd name="connsiteX0" fmla="*/ 86670 w 232791"/>
                <a:gd name="connsiteY0" fmla="*/ 133814 h 135672"/>
                <a:gd name="connsiteX1" fmla="*/ 53216 w 232791"/>
                <a:gd name="connsiteY1" fmla="*/ 111512 h 135672"/>
                <a:gd name="connsiteX2" fmla="*/ 8611 w 232791"/>
                <a:gd name="connsiteY2" fmla="*/ 89209 h 135672"/>
                <a:gd name="connsiteX3" fmla="*/ 19762 w 232791"/>
                <a:gd name="connsiteY3" fmla="*/ 0 h 135672"/>
                <a:gd name="connsiteX4" fmla="*/ 53216 w 232791"/>
                <a:gd name="connsiteY4" fmla="*/ 111512 h 135672"/>
                <a:gd name="connsiteX5" fmla="*/ 19762 w 232791"/>
                <a:gd name="connsiteY5" fmla="*/ 122663 h 135672"/>
                <a:gd name="connsiteX6" fmla="*/ 8611 w 232791"/>
                <a:gd name="connsiteY6" fmla="*/ 55756 h 135672"/>
                <a:gd name="connsiteX7" fmla="*/ 108972 w 232791"/>
                <a:gd name="connsiteY7" fmla="*/ 44604 h 135672"/>
                <a:gd name="connsiteX8" fmla="*/ 120123 w 232791"/>
                <a:gd name="connsiteY8" fmla="*/ 122663 h 135672"/>
                <a:gd name="connsiteX9" fmla="*/ 86670 w 232791"/>
                <a:gd name="connsiteY9" fmla="*/ 133814 h 135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2791" h="135672">
                  <a:moveTo>
                    <a:pt x="86670" y="133814"/>
                  </a:moveTo>
                  <a:cubicBezTo>
                    <a:pt x="75519" y="131956"/>
                    <a:pt x="64852" y="118161"/>
                    <a:pt x="53216" y="111512"/>
                  </a:cubicBezTo>
                  <a:cubicBezTo>
                    <a:pt x="38783" y="103265"/>
                    <a:pt x="13388" y="105131"/>
                    <a:pt x="8611" y="89209"/>
                  </a:cubicBezTo>
                  <a:cubicBezTo>
                    <a:pt x="0" y="60505"/>
                    <a:pt x="16045" y="29736"/>
                    <a:pt x="19762" y="0"/>
                  </a:cubicBezTo>
                  <a:cubicBezTo>
                    <a:pt x="30913" y="37171"/>
                    <a:pt x="53216" y="72705"/>
                    <a:pt x="53216" y="111512"/>
                  </a:cubicBezTo>
                  <a:cubicBezTo>
                    <a:pt x="53216" y="123267"/>
                    <a:pt x="27105" y="131842"/>
                    <a:pt x="19762" y="122663"/>
                  </a:cubicBezTo>
                  <a:cubicBezTo>
                    <a:pt x="5638" y="105008"/>
                    <a:pt x="12328" y="78058"/>
                    <a:pt x="8611" y="55756"/>
                  </a:cubicBezTo>
                  <a:cubicBezTo>
                    <a:pt x="42065" y="52039"/>
                    <a:pt x="77273" y="33283"/>
                    <a:pt x="108972" y="44604"/>
                  </a:cubicBezTo>
                  <a:cubicBezTo>
                    <a:pt x="232791" y="88825"/>
                    <a:pt x="162141" y="122663"/>
                    <a:pt x="120123" y="122663"/>
                  </a:cubicBezTo>
                  <a:cubicBezTo>
                    <a:pt x="111812" y="122663"/>
                    <a:pt x="97821" y="135672"/>
                    <a:pt x="86670" y="133814"/>
                  </a:cubicBez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Volný tvar 13"/>
            <p:cNvSpPr/>
            <p:nvPr/>
          </p:nvSpPr>
          <p:spPr>
            <a:xfrm>
              <a:off x="4237260" y="4637043"/>
              <a:ext cx="198412" cy="284165"/>
            </a:xfrm>
            <a:custGeom>
              <a:avLst/>
              <a:gdLst>
                <a:gd name="connsiteX0" fmla="*/ 10818 w 197563"/>
                <a:gd name="connsiteY0" fmla="*/ 247473 h 284212"/>
                <a:gd name="connsiteX1" fmla="*/ 21969 w 197563"/>
                <a:gd name="connsiteY1" fmla="*/ 214019 h 284212"/>
                <a:gd name="connsiteX2" fmla="*/ 44271 w 197563"/>
                <a:gd name="connsiteY2" fmla="*/ 169415 h 284212"/>
                <a:gd name="connsiteX3" fmla="*/ 66574 w 197563"/>
                <a:gd name="connsiteY3" fmla="*/ 91356 h 284212"/>
                <a:gd name="connsiteX4" fmla="*/ 88876 w 197563"/>
                <a:gd name="connsiteY4" fmla="*/ 57902 h 284212"/>
                <a:gd name="connsiteX5" fmla="*/ 122330 w 197563"/>
                <a:gd name="connsiteY5" fmla="*/ 2146 h 284212"/>
                <a:gd name="connsiteX6" fmla="*/ 144632 w 197563"/>
                <a:gd name="connsiteY6" fmla="*/ 24449 h 284212"/>
                <a:gd name="connsiteX7" fmla="*/ 178086 w 197563"/>
                <a:gd name="connsiteY7" fmla="*/ 46751 h 284212"/>
                <a:gd name="connsiteX8" fmla="*/ 111179 w 197563"/>
                <a:gd name="connsiteY8" fmla="*/ 169415 h 284212"/>
                <a:gd name="connsiteX9" fmla="*/ 88876 w 197563"/>
                <a:gd name="connsiteY9" fmla="*/ 191717 h 284212"/>
                <a:gd name="connsiteX10" fmla="*/ 55423 w 197563"/>
                <a:gd name="connsiteY10" fmla="*/ 269776 h 284212"/>
                <a:gd name="connsiteX11" fmla="*/ 10818 w 197563"/>
                <a:gd name="connsiteY11" fmla="*/ 247473 h 284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7563" h="284212">
                  <a:moveTo>
                    <a:pt x="10818" y="247473"/>
                  </a:moveTo>
                  <a:cubicBezTo>
                    <a:pt x="5242" y="238180"/>
                    <a:pt x="17339" y="224823"/>
                    <a:pt x="21969" y="214019"/>
                  </a:cubicBezTo>
                  <a:cubicBezTo>
                    <a:pt x="28517" y="198740"/>
                    <a:pt x="38590" y="185037"/>
                    <a:pt x="44271" y="169415"/>
                  </a:cubicBezTo>
                  <a:cubicBezTo>
                    <a:pt x="53519" y="143983"/>
                    <a:pt x="56524" y="116481"/>
                    <a:pt x="66574" y="91356"/>
                  </a:cubicBezTo>
                  <a:cubicBezTo>
                    <a:pt x="71551" y="78912"/>
                    <a:pt x="82882" y="69889"/>
                    <a:pt x="88876" y="57902"/>
                  </a:cubicBezTo>
                  <a:cubicBezTo>
                    <a:pt x="117827" y="0"/>
                    <a:pt x="78768" y="45708"/>
                    <a:pt x="122330" y="2146"/>
                  </a:cubicBezTo>
                  <a:cubicBezTo>
                    <a:pt x="129764" y="9580"/>
                    <a:pt x="136422" y="17881"/>
                    <a:pt x="144632" y="24449"/>
                  </a:cubicBezTo>
                  <a:cubicBezTo>
                    <a:pt x="155097" y="32821"/>
                    <a:pt x="175688" y="33565"/>
                    <a:pt x="178086" y="46751"/>
                  </a:cubicBezTo>
                  <a:cubicBezTo>
                    <a:pt x="197563" y="153871"/>
                    <a:pt x="178658" y="142423"/>
                    <a:pt x="111179" y="169415"/>
                  </a:cubicBezTo>
                  <a:cubicBezTo>
                    <a:pt x="103745" y="176849"/>
                    <a:pt x="93018" y="182054"/>
                    <a:pt x="88876" y="191717"/>
                  </a:cubicBezTo>
                  <a:cubicBezTo>
                    <a:pt x="49235" y="284212"/>
                    <a:pt x="105787" y="219410"/>
                    <a:pt x="55423" y="269776"/>
                  </a:cubicBezTo>
                  <a:cubicBezTo>
                    <a:pt x="0" y="255919"/>
                    <a:pt x="16394" y="256766"/>
                    <a:pt x="10818" y="247473"/>
                  </a:cubicBez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Volný tvar 14"/>
            <p:cNvSpPr/>
            <p:nvPr/>
          </p:nvSpPr>
          <p:spPr>
            <a:xfrm>
              <a:off x="4273767" y="5397463"/>
              <a:ext cx="431746" cy="765184"/>
            </a:xfrm>
            <a:custGeom>
              <a:avLst/>
              <a:gdLst>
                <a:gd name="connsiteX0" fmla="*/ 398092 w 431546"/>
                <a:gd name="connsiteY0" fmla="*/ 0 h 765457"/>
                <a:gd name="connsiteX1" fmla="*/ 241975 w 431546"/>
                <a:gd name="connsiteY1" fmla="*/ 66908 h 765457"/>
                <a:gd name="connsiteX2" fmla="*/ 186219 w 431546"/>
                <a:gd name="connsiteY2" fmla="*/ 122664 h 765457"/>
                <a:gd name="connsiteX3" fmla="*/ 175068 w 431546"/>
                <a:gd name="connsiteY3" fmla="*/ 189571 h 765457"/>
                <a:gd name="connsiteX4" fmla="*/ 152765 w 431546"/>
                <a:gd name="connsiteY4" fmla="*/ 379142 h 765457"/>
                <a:gd name="connsiteX5" fmla="*/ 85858 w 431546"/>
                <a:gd name="connsiteY5" fmla="*/ 468351 h 765457"/>
                <a:gd name="connsiteX6" fmla="*/ 63555 w 431546"/>
                <a:gd name="connsiteY6" fmla="*/ 501805 h 765457"/>
                <a:gd name="connsiteX7" fmla="*/ 18951 w 431546"/>
                <a:gd name="connsiteY7" fmla="*/ 557561 h 765457"/>
                <a:gd name="connsiteX8" fmla="*/ 41253 w 431546"/>
                <a:gd name="connsiteY8" fmla="*/ 613317 h 765457"/>
                <a:gd name="connsiteX9" fmla="*/ 63555 w 431546"/>
                <a:gd name="connsiteY9" fmla="*/ 635620 h 765457"/>
                <a:gd name="connsiteX10" fmla="*/ 108160 w 431546"/>
                <a:gd name="connsiteY10" fmla="*/ 691376 h 765457"/>
                <a:gd name="connsiteX11" fmla="*/ 420394 w 431546"/>
                <a:gd name="connsiteY11" fmla="*/ 635620 h 765457"/>
                <a:gd name="connsiteX12" fmla="*/ 431546 w 431546"/>
                <a:gd name="connsiteY12" fmla="*/ 546410 h 765457"/>
                <a:gd name="connsiteX13" fmla="*/ 409243 w 431546"/>
                <a:gd name="connsiteY13" fmla="*/ 512956 h 765457"/>
                <a:gd name="connsiteX14" fmla="*/ 342336 w 431546"/>
                <a:gd name="connsiteY14" fmla="*/ 535259 h 765457"/>
                <a:gd name="connsiteX15" fmla="*/ 275429 w 431546"/>
                <a:gd name="connsiteY15" fmla="*/ 546410 h 765457"/>
                <a:gd name="connsiteX16" fmla="*/ 197370 w 431546"/>
                <a:gd name="connsiteY16" fmla="*/ 524108 h 765457"/>
                <a:gd name="connsiteX17" fmla="*/ 208521 w 431546"/>
                <a:gd name="connsiteY17" fmla="*/ 468351 h 765457"/>
                <a:gd name="connsiteX18" fmla="*/ 219672 w 431546"/>
                <a:gd name="connsiteY18" fmla="*/ 312234 h 765457"/>
                <a:gd name="connsiteX19" fmla="*/ 253126 w 431546"/>
                <a:gd name="connsiteY19" fmla="*/ 267630 h 765457"/>
                <a:gd name="connsiteX20" fmla="*/ 275429 w 431546"/>
                <a:gd name="connsiteY20" fmla="*/ 234176 h 765457"/>
                <a:gd name="connsiteX21" fmla="*/ 308882 w 431546"/>
                <a:gd name="connsiteY21" fmla="*/ 178420 h 765457"/>
                <a:gd name="connsiteX22" fmla="*/ 375790 w 431546"/>
                <a:gd name="connsiteY22" fmla="*/ 111512 h 765457"/>
                <a:gd name="connsiteX23" fmla="*/ 398092 w 431546"/>
                <a:gd name="connsiteY23" fmla="*/ 0 h 765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31546" h="765457">
                  <a:moveTo>
                    <a:pt x="398092" y="0"/>
                  </a:moveTo>
                  <a:cubicBezTo>
                    <a:pt x="329845" y="17062"/>
                    <a:pt x="293315" y="15568"/>
                    <a:pt x="241975" y="66908"/>
                  </a:cubicBezTo>
                  <a:lnTo>
                    <a:pt x="186219" y="122664"/>
                  </a:lnTo>
                  <a:cubicBezTo>
                    <a:pt x="182502" y="144966"/>
                    <a:pt x="177992" y="167151"/>
                    <a:pt x="175068" y="189571"/>
                  </a:cubicBezTo>
                  <a:cubicBezTo>
                    <a:pt x="166839" y="252663"/>
                    <a:pt x="172157" y="318543"/>
                    <a:pt x="152765" y="379142"/>
                  </a:cubicBezTo>
                  <a:cubicBezTo>
                    <a:pt x="141436" y="414544"/>
                    <a:pt x="106477" y="437423"/>
                    <a:pt x="85858" y="468351"/>
                  </a:cubicBezTo>
                  <a:cubicBezTo>
                    <a:pt x="78424" y="479502"/>
                    <a:pt x="71927" y="491340"/>
                    <a:pt x="63555" y="501805"/>
                  </a:cubicBezTo>
                  <a:cubicBezTo>
                    <a:pt x="0" y="581250"/>
                    <a:pt x="87592" y="454600"/>
                    <a:pt x="18951" y="557561"/>
                  </a:cubicBezTo>
                  <a:cubicBezTo>
                    <a:pt x="26385" y="576146"/>
                    <a:pt x="31322" y="595937"/>
                    <a:pt x="41253" y="613317"/>
                  </a:cubicBezTo>
                  <a:cubicBezTo>
                    <a:pt x="46469" y="622445"/>
                    <a:pt x="56713" y="627638"/>
                    <a:pt x="63555" y="635620"/>
                  </a:cubicBezTo>
                  <a:cubicBezTo>
                    <a:pt x="79044" y="653691"/>
                    <a:pt x="93292" y="672791"/>
                    <a:pt x="108160" y="691376"/>
                  </a:cubicBezTo>
                  <a:cubicBezTo>
                    <a:pt x="222159" y="686992"/>
                    <a:pt x="387934" y="765457"/>
                    <a:pt x="420394" y="635620"/>
                  </a:cubicBezTo>
                  <a:cubicBezTo>
                    <a:pt x="427662" y="606547"/>
                    <a:pt x="427829" y="576147"/>
                    <a:pt x="431546" y="546410"/>
                  </a:cubicBezTo>
                  <a:cubicBezTo>
                    <a:pt x="424112" y="535259"/>
                    <a:pt x="422542" y="514618"/>
                    <a:pt x="409243" y="512956"/>
                  </a:cubicBezTo>
                  <a:cubicBezTo>
                    <a:pt x="385916" y="510040"/>
                    <a:pt x="365143" y="529557"/>
                    <a:pt x="342336" y="535259"/>
                  </a:cubicBezTo>
                  <a:cubicBezTo>
                    <a:pt x="320401" y="540743"/>
                    <a:pt x="297731" y="542693"/>
                    <a:pt x="275429" y="546410"/>
                  </a:cubicBezTo>
                  <a:cubicBezTo>
                    <a:pt x="249409" y="538976"/>
                    <a:pt x="214981" y="544654"/>
                    <a:pt x="197370" y="524108"/>
                  </a:cubicBezTo>
                  <a:cubicBezTo>
                    <a:pt x="185035" y="509717"/>
                    <a:pt x="206537" y="487201"/>
                    <a:pt x="208521" y="468351"/>
                  </a:cubicBezTo>
                  <a:cubicBezTo>
                    <a:pt x="213982" y="416466"/>
                    <a:pt x="208354" y="363163"/>
                    <a:pt x="219672" y="312234"/>
                  </a:cubicBezTo>
                  <a:cubicBezTo>
                    <a:pt x="223704" y="294091"/>
                    <a:pt x="242323" y="282753"/>
                    <a:pt x="253126" y="267630"/>
                  </a:cubicBezTo>
                  <a:cubicBezTo>
                    <a:pt x="260916" y="256724"/>
                    <a:pt x="268326" y="245541"/>
                    <a:pt x="275429" y="234176"/>
                  </a:cubicBezTo>
                  <a:cubicBezTo>
                    <a:pt x="286916" y="215797"/>
                    <a:pt x="295157" y="195195"/>
                    <a:pt x="308882" y="178420"/>
                  </a:cubicBezTo>
                  <a:cubicBezTo>
                    <a:pt x="328855" y="154009"/>
                    <a:pt x="375790" y="111512"/>
                    <a:pt x="375790" y="111512"/>
                  </a:cubicBezTo>
                  <a:lnTo>
                    <a:pt x="398092" y="0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" name="Volný tvar 15"/>
            <p:cNvSpPr/>
            <p:nvPr/>
          </p:nvSpPr>
          <p:spPr>
            <a:xfrm>
              <a:off x="5354721" y="2716146"/>
              <a:ext cx="442857" cy="417517"/>
            </a:xfrm>
            <a:custGeom>
              <a:avLst/>
              <a:gdLst>
                <a:gd name="connsiteX0" fmla="*/ 8247 w 441904"/>
                <a:gd name="connsiteY0" fmla="*/ 49831 h 417822"/>
                <a:gd name="connsiteX1" fmla="*/ 186666 w 441904"/>
                <a:gd name="connsiteY1" fmla="*/ 150192 h 417822"/>
                <a:gd name="connsiteX2" fmla="*/ 153212 w 441904"/>
                <a:gd name="connsiteY2" fmla="*/ 194797 h 417822"/>
                <a:gd name="connsiteX3" fmla="*/ 142061 w 441904"/>
                <a:gd name="connsiteY3" fmla="*/ 228251 h 417822"/>
                <a:gd name="connsiteX4" fmla="*/ 253573 w 441904"/>
                <a:gd name="connsiteY4" fmla="*/ 272856 h 417822"/>
                <a:gd name="connsiteX5" fmla="*/ 275876 w 441904"/>
                <a:gd name="connsiteY5" fmla="*/ 373217 h 417822"/>
                <a:gd name="connsiteX6" fmla="*/ 420842 w 441904"/>
                <a:gd name="connsiteY6" fmla="*/ 384368 h 417822"/>
                <a:gd name="connsiteX7" fmla="*/ 409690 w 441904"/>
                <a:gd name="connsiteY7" fmla="*/ 350914 h 417822"/>
                <a:gd name="connsiteX8" fmla="*/ 331632 w 441904"/>
                <a:gd name="connsiteY8" fmla="*/ 373217 h 417822"/>
                <a:gd name="connsiteX9" fmla="*/ 298178 w 441904"/>
                <a:gd name="connsiteY9" fmla="*/ 395519 h 417822"/>
                <a:gd name="connsiteX10" fmla="*/ 186666 w 441904"/>
                <a:gd name="connsiteY10" fmla="*/ 417822 h 417822"/>
                <a:gd name="connsiteX11" fmla="*/ 130910 w 441904"/>
                <a:gd name="connsiteY11" fmla="*/ 395519 h 417822"/>
                <a:gd name="connsiteX12" fmla="*/ 52851 w 441904"/>
                <a:gd name="connsiteY12" fmla="*/ 261705 h 417822"/>
                <a:gd name="connsiteX13" fmla="*/ 30549 w 441904"/>
                <a:gd name="connsiteY13" fmla="*/ 150192 h 417822"/>
                <a:gd name="connsiteX14" fmla="*/ 8247 w 441904"/>
                <a:gd name="connsiteY14" fmla="*/ 105588 h 417822"/>
                <a:gd name="connsiteX15" fmla="*/ 75154 w 441904"/>
                <a:gd name="connsiteY15" fmla="*/ 72134 h 41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1904" h="417822">
                  <a:moveTo>
                    <a:pt x="8247" y="49831"/>
                  </a:moveTo>
                  <a:cubicBezTo>
                    <a:pt x="162122" y="58883"/>
                    <a:pt x="236730" y="0"/>
                    <a:pt x="186666" y="150192"/>
                  </a:cubicBezTo>
                  <a:cubicBezTo>
                    <a:pt x="180789" y="167824"/>
                    <a:pt x="164363" y="179929"/>
                    <a:pt x="153212" y="194797"/>
                  </a:cubicBezTo>
                  <a:cubicBezTo>
                    <a:pt x="149495" y="205948"/>
                    <a:pt x="142061" y="216496"/>
                    <a:pt x="142061" y="228251"/>
                  </a:cubicBezTo>
                  <a:cubicBezTo>
                    <a:pt x="142061" y="291216"/>
                    <a:pt x="203940" y="267341"/>
                    <a:pt x="253573" y="272856"/>
                  </a:cubicBezTo>
                  <a:cubicBezTo>
                    <a:pt x="261007" y="306310"/>
                    <a:pt x="259466" y="343132"/>
                    <a:pt x="275876" y="373217"/>
                  </a:cubicBezTo>
                  <a:cubicBezTo>
                    <a:pt x="299356" y="416264"/>
                    <a:pt x="407694" y="385829"/>
                    <a:pt x="420842" y="384368"/>
                  </a:cubicBezTo>
                  <a:cubicBezTo>
                    <a:pt x="441904" y="279057"/>
                    <a:pt x="441041" y="336980"/>
                    <a:pt x="409690" y="350914"/>
                  </a:cubicBezTo>
                  <a:cubicBezTo>
                    <a:pt x="384962" y="361904"/>
                    <a:pt x="357651" y="365783"/>
                    <a:pt x="331632" y="373217"/>
                  </a:cubicBezTo>
                  <a:cubicBezTo>
                    <a:pt x="320481" y="380651"/>
                    <a:pt x="310497" y="390240"/>
                    <a:pt x="298178" y="395519"/>
                  </a:cubicBezTo>
                  <a:cubicBezTo>
                    <a:pt x="277009" y="404591"/>
                    <a:pt x="201756" y="415307"/>
                    <a:pt x="186666" y="417822"/>
                  </a:cubicBezTo>
                  <a:cubicBezTo>
                    <a:pt x="168081" y="410388"/>
                    <a:pt x="145064" y="409673"/>
                    <a:pt x="130910" y="395519"/>
                  </a:cubicBezTo>
                  <a:cubicBezTo>
                    <a:pt x="105087" y="369696"/>
                    <a:pt x="72471" y="300943"/>
                    <a:pt x="52851" y="261705"/>
                  </a:cubicBezTo>
                  <a:cubicBezTo>
                    <a:pt x="45417" y="224534"/>
                    <a:pt x="40963" y="186641"/>
                    <a:pt x="30549" y="150192"/>
                  </a:cubicBezTo>
                  <a:cubicBezTo>
                    <a:pt x="25982" y="134209"/>
                    <a:pt x="0" y="120021"/>
                    <a:pt x="8247" y="105588"/>
                  </a:cubicBezTo>
                  <a:cubicBezTo>
                    <a:pt x="20618" y="83939"/>
                    <a:pt x="75154" y="72134"/>
                    <a:pt x="75154" y="72134"/>
                  </a:cubicBezTo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" name="Volný tvar 16"/>
            <p:cNvSpPr/>
            <p:nvPr/>
          </p:nvSpPr>
          <p:spPr>
            <a:xfrm>
              <a:off x="3434085" y="4883108"/>
              <a:ext cx="531746" cy="1216039"/>
            </a:xfrm>
            <a:custGeom>
              <a:avLst/>
              <a:gdLst>
                <a:gd name="connsiteX0" fmla="*/ 56517 w 532766"/>
                <a:gd name="connsiteY0" fmla="*/ 960249 h 1216727"/>
                <a:gd name="connsiteX1" fmla="*/ 34214 w 532766"/>
                <a:gd name="connsiteY1" fmla="*/ 313478 h 1216727"/>
                <a:gd name="connsiteX2" fmla="*/ 56517 w 532766"/>
                <a:gd name="connsiteY2" fmla="*/ 135059 h 1216727"/>
                <a:gd name="connsiteX3" fmla="*/ 78819 w 532766"/>
                <a:gd name="connsiteY3" fmla="*/ 23547 h 1216727"/>
                <a:gd name="connsiteX4" fmla="*/ 168029 w 532766"/>
                <a:gd name="connsiteY4" fmla="*/ 1244 h 1216727"/>
                <a:gd name="connsiteX5" fmla="*/ 179180 w 532766"/>
                <a:gd name="connsiteY5" fmla="*/ 146210 h 1216727"/>
                <a:gd name="connsiteX6" fmla="*/ 168029 w 532766"/>
                <a:gd name="connsiteY6" fmla="*/ 268873 h 1216727"/>
                <a:gd name="connsiteX7" fmla="*/ 190331 w 532766"/>
                <a:gd name="connsiteY7" fmla="*/ 291176 h 1216727"/>
                <a:gd name="connsiteX8" fmla="*/ 234936 w 532766"/>
                <a:gd name="connsiteY8" fmla="*/ 79303 h 1216727"/>
                <a:gd name="connsiteX9" fmla="*/ 268390 w 532766"/>
                <a:gd name="connsiteY9" fmla="*/ 101605 h 1216727"/>
                <a:gd name="connsiteX10" fmla="*/ 357600 w 532766"/>
                <a:gd name="connsiteY10" fmla="*/ 659166 h 1216727"/>
                <a:gd name="connsiteX11" fmla="*/ 469112 w 532766"/>
                <a:gd name="connsiteY11" fmla="*/ 703771 h 1216727"/>
                <a:gd name="connsiteX12" fmla="*/ 379902 w 532766"/>
                <a:gd name="connsiteY12" fmla="*/ 1027156 h 1216727"/>
                <a:gd name="connsiteX13" fmla="*/ 301844 w 532766"/>
                <a:gd name="connsiteY13" fmla="*/ 1172122 h 1216727"/>
                <a:gd name="connsiteX14" fmla="*/ 257239 w 532766"/>
                <a:gd name="connsiteY14" fmla="*/ 1216727 h 1216727"/>
                <a:gd name="connsiteX15" fmla="*/ 223785 w 532766"/>
                <a:gd name="connsiteY15" fmla="*/ 1205576 h 1216727"/>
                <a:gd name="connsiteX16" fmla="*/ 112273 w 532766"/>
                <a:gd name="connsiteY16" fmla="*/ 1094064 h 1216727"/>
                <a:gd name="connsiteX17" fmla="*/ 101122 w 532766"/>
                <a:gd name="connsiteY17" fmla="*/ 1060610 h 1216727"/>
                <a:gd name="connsiteX18" fmla="*/ 78819 w 532766"/>
                <a:gd name="connsiteY18" fmla="*/ 1027156 h 1216727"/>
                <a:gd name="connsiteX19" fmla="*/ 67668 w 532766"/>
                <a:gd name="connsiteY19" fmla="*/ 982551 h 1216727"/>
                <a:gd name="connsiteX20" fmla="*/ 56517 w 532766"/>
                <a:gd name="connsiteY20" fmla="*/ 960249 h 1216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32766" h="1216727">
                  <a:moveTo>
                    <a:pt x="56517" y="960249"/>
                  </a:moveTo>
                  <a:cubicBezTo>
                    <a:pt x="50941" y="848737"/>
                    <a:pt x="0" y="843797"/>
                    <a:pt x="34214" y="313478"/>
                  </a:cubicBezTo>
                  <a:cubicBezTo>
                    <a:pt x="38073" y="253666"/>
                    <a:pt x="47403" y="194298"/>
                    <a:pt x="56517" y="135059"/>
                  </a:cubicBezTo>
                  <a:cubicBezTo>
                    <a:pt x="62281" y="97593"/>
                    <a:pt x="54552" y="52668"/>
                    <a:pt x="78819" y="23547"/>
                  </a:cubicBezTo>
                  <a:cubicBezTo>
                    <a:pt x="98442" y="0"/>
                    <a:pt x="138292" y="8678"/>
                    <a:pt x="168029" y="1244"/>
                  </a:cubicBezTo>
                  <a:cubicBezTo>
                    <a:pt x="171746" y="49566"/>
                    <a:pt x="179180" y="97745"/>
                    <a:pt x="179180" y="146210"/>
                  </a:cubicBezTo>
                  <a:cubicBezTo>
                    <a:pt x="179180" y="187266"/>
                    <a:pt x="164880" y="227938"/>
                    <a:pt x="168029" y="268873"/>
                  </a:cubicBezTo>
                  <a:cubicBezTo>
                    <a:pt x="168835" y="279356"/>
                    <a:pt x="182897" y="283742"/>
                    <a:pt x="190331" y="291176"/>
                  </a:cubicBezTo>
                  <a:cubicBezTo>
                    <a:pt x="198023" y="237333"/>
                    <a:pt x="212535" y="116638"/>
                    <a:pt x="234936" y="79303"/>
                  </a:cubicBezTo>
                  <a:cubicBezTo>
                    <a:pt x="241831" y="67811"/>
                    <a:pt x="257239" y="94171"/>
                    <a:pt x="268390" y="101605"/>
                  </a:cubicBezTo>
                  <a:cubicBezTo>
                    <a:pt x="298127" y="287459"/>
                    <a:pt x="298080" y="480607"/>
                    <a:pt x="357600" y="659166"/>
                  </a:cubicBezTo>
                  <a:cubicBezTo>
                    <a:pt x="370260" y="697146"/>
                    <a:pt x="459065" y="665018"/>
                    <a:pt x="469112" y="703771"/>
                  </a:cubicBezTo>
                  <a:cubicBezTo>
                    <a:pt x="532766" y="949296"/>
                    <a:pt x="456890" y="907397"/>
                    <a:pt x="379902" y="1027156"/>
                  </a:cubicBezTo>
                  <a:cubicBezTo>
                    <a:pt x="345666" y="1080413"/>
                    <a:pt x="339324" y="1123934"/>
                    <a:pt x="301844" y="1172122"/>
                  </a:cubicBezTo>
                  <a:cubicBezTo>
                    <a:pt x="288935" y="1188720"/>
                    <a:pt x="272107" y="1201859"/>
                    <a:pt x="257239" y="1216727"/>
                  </a:cubicBezTo>
                  <a:cubicBezTo>
                    <a:pt x="246088" y="1213010"/>
                    <a:pt x="232758" y="1213169"/>
                    <a:pt x="223785" y="1205576"/>
                  </a:cubicBezTo>
                  <a:cubicBezTo>
                    <a:pt x="183656" y="1171621"/>
                    <a:pt x="112273" y="1094064"/>
                    <a:pt x="112273" y="1094064"/>
                  </a:cubicBezTo>
                  <a:cubicBezTo>
                    <a:pt x="108556" y="1082913"/>
                    <a:pt x="106379" y="1071124"/>
                    <a:pt x="101122" y="1060610"/>
                  </a:cubicBezTo>
                  <a:cubicBezTo>
                    <a:pt x="95128" y="1048623"/>
                    <a:pt x="84098" y="1039475"/>
                    <a:pt x="78819" y="1027156"/>
                  </a:cubicBezTo>
                  <a:cubicBezTo>
                    <a:pt x="72782" y="1013069"/>
                    <a:pt x="72514" y="997090"/>
                    <a:pt x="67668" y="982551"/>
                  </a:cubicBezTo>
                  <a:cubicBezTo>
                    <a:pt x="65040" y="974666"/>
                    <a:pt x="62093" y="1071761"/>
                    <a:pt x="56517" y="960249"/>
                  </a:cubicBez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Volný tvar 17"/>
            <p:cNvSpPr/>
            <p:nvPr/>
          </p:nvSpPr>
          <p:spPr>
            <a:xfrm>
              <a:off x="5664245" y="2385943"/>
              <a:ext cx="165079" cy="669933"/>
            </a:xfrm>
            <a:custGeom>
              <a:avLst/>
              <a:gdLst>
                <a:gd name="connsiteX0" fmla="*/ 33453 w 163825"/>
                <a:gd name="connsiteY0" fmla="*/ 490654 h 669688"/>
                <a:gd name="connsiteX1" fmla="*/ 22302 w 163825"/>
                <a:gd name="connsiteY1" fmla="*/ 446049 h 669688"/>
                <a:gd name="connsiteX2" fmla="*/ 33453 w 163825"/>
                <a:gd name="connsiteY2" fmla="*/ 167268 h 669688"/>
                <a:gd name="connsiteX3" fmla="*/ 89209 w 163825"/>
                <a:gd name="connsiteY3" fmla="*/ 33454 h 669688"/>
                <a:gd name="connsiteX4" fmla="*/ 100360 w 163825"/>
                <a:gd name="connsiteY4" fmla="*/ 0 h 669688"/>
                <a:gd name="connsiteX5" fmla="*/ 122663 w 163825"/>
                <a:gd name="connsiteY5" fmla="*/ 33454 h 669688"/>
                <a:gd name="connsiteX6" fmla="*/ 144965 w 163825"/>
                <a:gd name="connsiteY6" fmla="*/ 479502 h 669688"/>
                <a:gd name="connsiteX7" fmla="*/ 55756 w 163825"/>
                <a:gd name="connsiteY7" fmla="*/ 613317 h 669688"/>
                <a:gd name="connsiteX8" fmla="*/ 11151 w 163825"/>
                <a:gd name="connsiteY8" fmla="*/ 579863 h 669688"/>
                <a:gd name="connsiteX9" fmla="*/ 0 w 163825"/>
                <a:gd name="connsiteY9" fmla="*/ 535259 h 669688"/>
                <a:gd name="connsiteX10" fmla="*/ 11151 w 163825"/>
                <a:gd name="connsiteY10" fmla="*/ 479502 h 669688"/>
                <a:gd name="connsiteX11" fmla="*/ 11151 w 163825"/>
                <a:gd name="connsiteY11" fmla="*/ 434898 h 669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3825" h="669688">
                  <a:moveTo>
                    <a:pt x="33453" y="490654"/>
                  </a:moveTo>
                  <a:cubicBezTo>
                    <a:pt x="29736" y="475786"/>
                    <a:pt x="24632" y="461197"/>
                    <a:pt x="22302" y="446049"/>
                  </a:cubicBezTo>
                  <a:cubicBezTo>
                    <a:pt x="5966" y="339863"/>
                    <a:pt x="4423" y="283388"/>
                    <a:pt x="33453" y="167268"/>
                  </a:cubicBezTo>
                  <a:cubicBezTo>
                    <a:pt x="45173" y="120389"/>
                    <a:pt x="71263" y="78320"/>
                    <a:pt x="89209" y="33454"/>
                  </a:cubicBezTo>
                  <a:cubicBezTo>
                    <a:pt x="93575" y="22540"/>
                    <a:pt x="96643" y="11151"/>
                    <a:pt x="100360" y="0"/>
                  </a:cubicBezTo>
                  <a:cubicBezTo>
                    <a:pt x="107794" y="11151"/>
                    <a:pt x="121635" y="20091"/>
                    <a:pt x="122663" y="33454"/>
                  </a:cubicBezTo>
                  <a:cubicBezTo>
                    <a:pt x="163825" y="568561"/>
                    <a:pt x="97960" y="291480"/>
                    <a:pt x="144965" y="479502"/>
                  </a:cubicBezTo>
                  <a:cubicBezTo>
                    <a:pt x="104970" y="619483"/>
                    <a:pt x="145949" y="669688"/>
                    <a:pt x="55756" y="613317"/>
                  </a:cubicBezTo>
                  <a:cubicBezTo>
                    <a:pt x="39996" y="603467"/>
                    <a:pt x="26019" y="591014"/>
                    <a:pt x="11151" y="579863"/>
                  </a:cubicBezTo>
                  <a:cubicBezTo>
                    <a:pt x="7434" y="564995"/>
                    <a:pt x="0" y="550585"/>
                    <a:pt x="0" y="535259"/>
                  </a:cubicBezTo>
                  <a:cubicBezTo>
                    <a:pt x="0" y="516305"/>
                    <a:pt x="9058" y="498340"/>
                    <a:pt x="11151" y="479502"/>
                  </a:cubicBezTo>
                  <a:cubicBezTo>
                    <a:pt x="12793" y="464725"/>
                    <a:pt x="11151" y="449766"/>
                    <a:pt x="11151" y="434898"/>
                  </a:cubicBezTo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Volný tvar 18"/>
            <p:cNvSpPr/>
            <p:nvPr/>
          </p:nvSpPr>
          <p:spPr>
            <a:xfrm>
              <a:off x="5921388" y="4829132"/>
              <a:ext cx="334921" cy="835034"/>
            </a:xfrm>
            <a:custGeom>
              <a:avLst/>
              <a:gdLst>
                <a:gd name="connsiteX0" fmla="*/ 111512 w 334536"/>
                <a:gd name="connsiteY0" fmla="*/ 289932 h 836342"/>
                <a:gd name="connsiteX1" fmla="*/ 189570 w 334536"/>
                <a:gd name="connsiteY1" fmla="*/ 11151 h 836342"/>
                <a:gd name="connsiteX2" fmla="*/ 223024 w 334536"/>
                <a:gd name="connsiteY2" fmla="*/ 0 h 836342"/>
                <a:gd name="connsiteX3" fmla="*/ 334536 w 334536"/>
                <a:gd name="connsiteY3" fmla="*/ 457200 h 836342"/>
                <a:gd name="connsiteX4" fmla="*/ 301082 w 334536"/>
                <a:gd name="connsiteY4" fmla="*/ 568712 h 836342"/>
                <a:gd name="connsiteX5" fmla="*/ 289931 w 334536"/>
                <a:gd name="connsiteY5" fmla="*/ 791737 h 836342"/>
                <a:gd name="connsiteX6" fmla="*/ 267629 w 334536"/>
                <a:gd name="connsiteY6" fmla="*/ 825190 h 836342"/>
                <a:gd name="connsiteX7" fmla="*/ 223024 w 334536"/>
                <a:gd name="connsiteY7" fmla="*/ 836342 h 836342"/>
                <a:gd name="connsiteX8" fmla="*/ 144965 w 334536"/>
                <a:gd name="connsiteY8" fmla="*/ 780585 h 836342"/>
                <a:gd name="connsiteX9" fmla="*/ 122663 w 334536"/>
                <a:gd name="connsiteY9" fmla="*/ 747132 h 836342"/>
                <a:gd name="connsiteX10" fmla="*/ 111512 w 334536"/>
                <a:gd name="connsiteY10" fmla="*/ 535259 h 836342"/>
                <a:gd name="connsiteX11" fmla="*/ 66907 w 334536"/>
                <a:gd name="connsiteY11" fmla="*/ 468351 h 836342"/>
                <a:gd name="connsiteX12" fmla="*/ 22302 w 334536"/>
                <a:gd name="connsiteY12" fmla="*/ 401444 h 836342"/>
                <a:gd name="connsiteX13" fmla="*/ 0 w 334536"/>
                <a:gd name="connsiteY13" fmla="*/ 345688 h 836342"/>
                <a:gd name="connsiteX14" fmla="*/ 78058 w 334536"/>
                <a:gd name="connsiteY14" fmla="*/ 312234 h 836342"/>
                <a:gd name="connsiteX15" fmla="*/ 111512 w 334536"/>
                <a:gd name="connsiteY15" fmla="*/ 289932 h 83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34536" h="836342">
                  <a:moveTo>
                    <a:pt x="111512" y="289932"/>
                  </a:moveTo>
                  <a:cubicBezTo>
                    <a:pt x="127455" y="154416"/>
                    <a:pt x="105855" y="105330"/>
                    <a:pt x="189570" y="11151"/>
                  </a:cubicBezTo>
                  <a:cubicBezTo>
                    <a:pt x="197379" y="2366"/>
                    <a:pt x="211873" y="3717"/>
                    <a:pt x="223024" y="0"/>
                  </a:cubicBezTo>
                  <a:cubicBezTo>
                    <a:pt x="275926" y="357088"/>
                    <a:pt x="227664" y="207830"/>
                    <a:pt x="334536" y="457200"/>
                  </a:cubicBezTo>
                  <a:cubicBezTo>
                    <a:pt x="301259" y="507117"/>
                    <a:pt x="307062" y="487989"/>
                    <a:pt x="301082" y="568712"/>
                  </a:cubicBezTo>
                  <a:cubicBezTo>
                    <a:pt x="295583" y="642943"/>
                    <a:pt x="299558" y="717928"/>
                    <a:pt x="289931" y="791737"/>
                  </a:cubicBezTo>
                  <a:cubicBezTo>
                    <a:pt x="288198" y="805026"/>
                    <a:pt x="278780" y="817756"/>
                    <a:pt x="267629" y="825190"/>
                  </a:cubicBezTo>
                  <a:cubicBezTo>
                    <a:pt x="254877" y="833691"/>
                    <a:pt x="237892" y="832625"/>
                    <a:pt x="223024" y="836342"/>
                  </a:cubicBezTo>
                  <a:cubicBezTo>
                    <a:pt x="204029" y="823679"/>
                    <a:pt x="158796" y="794416"/>
                    <a:pt x="144965" y="780585"/>
                  </a:cubicBezTo>
                  <a:cubicBezTo>
                    <a:pt x="135488" y="771108"/>
                    <a:pt x="130097" y="758283"/>
                    <a:pt x="122663" y="747132"/>
                  </a:cubicBezTo>
                  <a:cubicBezTo>
                    <a:pt x="118946" y="676508"/>
                    <a:pt x="125382" y="604608"/>
                    <a:pt x="111512" y="535259"/>
                  </a:cubicBezTo>
                  <a:cubicBezTo>
                    <a:pt x="106255" y="508975"/>
                    <a:pt x="79924" y="491782"/>
                    <a:pt x="66907" y="468351"/>
                  </a:cubicBezTo>
                  <a:cubicBezTo>
                    <a:pt x="26562" y="395730"/>
                    <a:pt x="96545" y="475687"/>
                    <a:pt x="22302" y="401444"/>
                  </a:cubicBezTo>
                  <a:cubicBezTo>
                    <a:pt x="14868" y="382859"/>
                    <a:pt x="0" y="365705"/>
                    <a:pt x="0" y="345688"/>
                  </a:cubicBezTo>
                  <a:cubicBezTo>
                    <a:pt x="0" y="317123"/>
                    <a:pt x="76358" y="312574"/>
                    <a:pt x="78058" y="312234"/>
                  </a:cubicBezTo>
                  <a:lnTo>
                    <a:pt x="111512" y="289932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Volný tvar 19"/>
            <p:cNvSpPr/>
            <p:nvPr/>
          </p:nvSpPr>
          <p:spPr>
            <a:xfrm>
              <a:off x="6180118" y="4219525"/>
              <a:ext cx="849207" cy="1490680"/>
            </a:xfrm>
            <a:custGeom>
              <a:avLst/>
              <a:gdLst>
                <a:gd name="connsiteX0" fmla="*/ 30349 w 848314"/>
                <a:gd name="connsiteY0" fmla="*/ 954175 h 1489455"/>
                <a:gd name="connsiteX1" fmla="*/ 52652 w 848314"/>
                <a:gd name="connsiteY1" fmla="*/ 798058 h 1489455"/>
                <a:gd name="connsiteX2" fmla="*/ 141861 w 848314"/>
                <a:gd name="connsiteY2" fmla="*/ 753453 h 1489455"/>
                <a:gd name="connsiteX3" fmla="*/ 164164 w 848314"/>
                <a:gd name="connsiteY3" fmla="*/ 708848 h 1489455"/>
                <a:gd name="connsiteX4" fmla="*/ 442944 w 848314"/>
                <a:gd name="connsiteY4" fmla="*/ 218194 h 1489455"/>
                <a:gd name="connsiteX5" fmla="*/ 654818 w 848314"/>
                <a:gd name="connsiteY5" fmla="*/ 117833 h 1489455"/>
                <a:gd name="connsiteX6" fmla="*/ 710574 w 848314"/>
                <a:gd name="connsiteY6" fmla="*/ 697697 h 1489455"/>
                <a:gd name="connsiteX7" fmla="*/ 777481 w 848314"/>
                <a:gd name="connsiteY7" fmla="*/ 831511 h 1489455"/>
                <a:gd name="connsiteX8" fmla="*/ 822086 w 848314"/>
                <a:gd name="connsiteY8" fmla="*/ 853814 h 1489455"/>
                <a:gd name="connsiteX9" fmla="*/ 844388 w 848314"/>
                <a:gd name="connsiteY9" fmla="*/ 909570 h 1489455"/>
                <a:gd name="connsiteX10" fmla="*/ 755179 w 848314"/>
                <a:gd name="connsiteY10" fmla="*/ 1065687 h 1489455"/>
                <a:gd name="connsiteX11" fmla="*/ 732876 w 848314"/>
                <a:gd name="connsiteY11" fmla="*/ 1110292 h 1489455"/>
                <a:gd name="connsiteX12" fmla="*/ 721725 w 848314"/>
                <a:gd name="connsiteY12" fmla="*/ 1355619 h 1489455"/>
                <a:gd name="connsiteX13" fmla="*/ 643666 w 848314"/>
                <a:gd name="connsiteY13" fmla="*/ 1377921 h 1489455"/>
                <a:gd name="connsiteX14" fmla="*/ 498700 w 848314"/>
                <a:gd name="connsiteY14" fmla="*/ 1389072 h 1489455"/>
                <a:gd name="connsiteX15" fmla="*/ 442944 w 848314"/>
                <a:gd name="connsiteY15" fmla="*/ 1422526 h 1489455"/>
                <a:gd name="connsiteX16" fmla="*/ 376037 w 848314"/>
                <a:gd name="connsiteY16" fmla="*/ 1478282 h 1489455"/>
                <a:gd name="connsiteX17" fmla="*/ 164164 w 848314"/>
                <a:gd name="connsiteY17" fmla="*/ 1467131 h 1489455"/>
                <a:gd name="connsiteX18" fmla="*/ 130710 w 848314"/>
                <a:gd name="connsiteY18" fmla="*/ 1444829 h 1489455"/>
                <a:gd name="connsiteX19" fmla="*/ 63803 w 848314"/>
                <a:gd name="connsiteY19" fmla="*/ 1377921 h 1489455"/>
                <a:gd name="connsiteX20" fmla="*/ 52652 w 848314"/>
                <a:gd name="connsiteY20" fmla="*/ 1333316 h 148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48314" h="1489455">
                  <a:moveTo>
                    <a:pt x="30349" y="954175"/>
                  </a:moveTo>
                  <a:cubicBezTo>
                    <a:pt x="15629" y="895293"/>
                    <a:pt x="0" y="865070"/>
                    <a:pt x="52652" y="798058"/>
                  </a:cubicBezTo>
                  <a:cubicBezTo>
                    <a:pt x="73192" y="771916"/>
                    <a:pt x="112125" y="768321"/>
                    <a:pt x="141861" y="753453"/>
                  </a:cubicBezTo>
                  <a:cubicBezTo>
                    <a:pt x="149295" y="738585"/>
                    <a:pt x="159743" y="724873"/>
                    <a:pt x="164164" y="708848"/>
                  </a:cubicBezTo>
                  <a:cubicBezTo>
                    <a:pt x="246937" y="408796"/>
                    <a:pt x="171275" y="418372"/>
                    <a:pt x="442944" y="218194"/>
                  </a:cubicBezTo>
                  <a:cubicBezTo>
                    <a:pt x="505857" y="171837"/>
                    <a:pt x="584193" y="151287"/>
                    <a:pt x="654818" y="117833"/>
                  </a:cubicBezTo>
                  <a:cubicBezTo>
                    <a:pt x="714297" y="444974"/>
                    <a:pt x="637897" y="0"/>
                    <a:pt x="710574" y="697697"/>
                  </a:cubicBezTo>
                  <a:cubicBezTo>
                    <a:pt x="716245" y="752143"/>
                    <a:pt x="736350" y="795521"/>
                    <a:pt x="777481" y="831511"/>
                  </a:cubicBezTo>
                  <a:cubicBezTo>
                    <a:pt x="789991" y="842458"/>
                    <a:pt x="807218" y="846380"/>
                    <a:pt x="822086" y="853814"/>
                  </a:cubicBezTo>
                  <a:cubicBezTo>
                    <a:pt x="829520" y="872399"/>
                    <a:pt x="848314" y="889942"/>
                    <a:pt x="844388" y="909570"/>
                  </a:cubicBezTo>
                  <a:cubicBezTo>
                    <a:pt x="826611" y="998452"/>
                    <a:pt x="792865" y="1005390"/>
                    <a:pt x="755179" y="1065687"/>
                  </a:cubicBezTo>
                  <a:cubicBezTo>
                    <a:pt x="746369" y="1079784"/>
                    <a:pt x="740310" y="1095424"/>
                    <a:pt x="732876" y="1110292"/>
                  </a:cubicBezTo>
                  <a:cubicBezTo>
                    <a:pt x="729159" y="1192068"/>
                    <a:pt x="747612" y="1277960"/>
                    <a:pt x="721725" y="1355619"/>
                  </a:cubicBezTo>
                  <a:cubicBezTo>
                    <a:pt x="713168" y="1381291"/>
                    <a:pt x="670427" y="1373907"/>
                    <a:pt x="643666" y="1377921"/>
                  </a:cubicBezTo>
                  <a:cubicBezTo>
                    <a:pt x="595737" y="1385110"/>
                    <a:pt x="547022" y="1385355"/>
                    <a:pt x="498700" y="1389072"/>
                  </a:cubicBezTo>
                  <a:cubicBezTo>
                    <a:pt x="480115" y="1400223"/>
                    <a:pt x="460473" y="1409778"/>
                    <a:pt x="442944" y="1422526"/>
                  </a:cubicBezTo>
                  <a:cubicBezTo>
                    <a:pt x="419465" y="1439601"/>
                    <a:pt x="404704" y="1473695"/>
                    <a:pt x="376037" y="1478282"/>
                  </a:cubicBezTo>
                  <a:cubicBezTo>
                    <a:pt x="306203" y="1489455"/>
                    <a:pt x="234788" y="1470848"/>
                    <a:pt x="164164" y="1467131"/>
                  </a:cubicBezTo>
                  <a:cubicBezTo>
                    <a:pt x="153013" y="1459697"/>
                    <a:pt x="140727" y="1453733"/>
                    <a:pt x="130710" y="1444829"/>
                  </a:cubicBezTo>
                  <a:cubicBezTo>
                    <a:pt x="107136" y="1423875"/>
                    <a:pt x="63803" y="1377921"/>
                    <a:pt x="63803" y="1377921"/>
                  </a:cubicBezTo>
                  <a:lnTo>
                    <a:pt x="52652" y="1333316"/>
                  </a:lnTo>
                </a:path>
              </a:pathLst>
            </a:custGeom>
            <a:solidFill>
              <a:srgbClr val="FFD833"/>
            </a:solidFill>
            <a:ln>
              <a:solidFill>
                <a:srgbClr val="FFD8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Volný tvar 20"/>
            <p:cNvSpPr/>
            <p:nvPr/>
          </p:nvSpPr>
          <p:spPr>
            <a:xfrm>
              <a:off x="5173768" y="2868548"/>
              <a:ext cx="244445" cy="398466"/>
            </a:xfrm>
            <a:custGeom>
              <a:avLst/>
              <a:gdLst>
                <a:gd name="connsiteX0" fmla="*/ 0 w 244676"/>
                <a:gd name="connsiteY0" fmla="*/ 242002 h 398119"/>
                <a:gd name="connsiteX1" fmla="*/ 33454 w 244676"/>
                <a:gd name="connsiteY1" fmla="*/ 52432 h 398119"/>
                <a:gd name="connsiteX2" fmla="*/ 78058 w 244676"/>
                <a:gd name="connsiteY2" fmla="*/ 7827 h 398119"/>
                <a:gd name="connsiteX3" fmla="*/ 189571 w 244676"/>
                <a:gd name="connsiteY3" fmla="*/ 18978 h 398119"/>
                <a:gd name="connsiteX4" fmla="*/ 189571 w 244676"/>
                <a:gd name="connsiteY4" fmla="*/ 364666 h 398119"/>
                <a:gd name="connsiteX5" fmla="*/ 156117 w 244676"/>
                <a:gd name="connsiteY5" fmla="*/ 398119 h 398119"/>
                <a:gd name="connsiteX6" fmla="*/ 66907 w 244676"/>
                <a:gd name="connsiteY6" fmla="*/ 353514 h 398119"/>
                <a:gd name="connsiteX7" fmla="*/ 0 w 244676"/>
                <a:gd name="connsiteY7" fmla="*/ 242002 h 398119"/>
                <a:gd name="connsiteX8" fmla="*/ 0 w 244676"/>
                <a:gd name="connsiteY8" fmla="*/ 242002 h 39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4676" h="398119">
                  <a:moveTo>
                    <a:pt x="0" y="242002"/>
                  </a:moveTo>
                  <a:cubicBezTo>
                    <a:pt x="5576" y="210407"/>
                    <a:pt x="13163" y="113306"/>
                    <a:pt x="33454" y="52432"/>
                  </a:cubicBezTo>
                  <a:cubicBezTo>
                    <a:pt x="40103" y="32484"/>
                    <a:pt x="57498" y="12233"/>
                    <a:pt x="78058" y="7827"/>
                  </a:cubicBezTo>
                  <a:cubicBezTo>
                    <a:pt x="114585" y="0"/>
                    <a:pt x="152400" y="15261"/>
                    <a:pt x="189571" y="18978"/>
                  </a:cubicBezTo>
                  <a:cubicBezTo>
                    <a:pt x="241907" y="175990"/>
                    <a:pt x="244676" y="135062"/>
                    <a:pt x="189571" y="364666"/>
                  </a:cubicBezTo>
                  <a:cubicBezTo>
                    <a:pt x="185891" y="380001"/>
                    <a:pt x="167268" y="386968"/>
                    <a:pt x="156117" y="398119"/>
                  </a:cubicBezTo>
                  <a:cubicBezTo>
                    <a:pt x="126380" y="383251"/>
                    <a:pt x="93795" y="373069"/>
                    <a:pt x="66907" y="353514"/>
                  </a:cubicBezTo>
                  <a:cubicBezTo>
                    <a:pt x="34345" y="329833"/>
                    <a:pt x="20497" y="270697"/>
                    <a:pt x="0" y="242002"/>
                  </a:cubicBezTo>
                  <a:lnTo>
                    <a:pt x="0" y="242002"/>
                  </a:lnTo>
                  <a:close/>
                </a:path>
              </a:pathLst>
            </a:custGeom>
            <a:solidFill>
              <a:srgbClr val="FFD833"/>
            </a:solidFill>
            <a:ln>
              <a:solidFill>
                <a:srgbClr val="FFD8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Volný tvar 21"/>
            <p:cNvSpPr/>
            <p:nvPr/>
          </p:nvSpPr>
          <p:spPr>
            <a:xfrm>
              <a:off x="3272180" y="2500244"/>
              <a:ext cx="488889" cy="1095387"/>
            </a:xfrm>
            <a:custGeom>
              <a:avLst/>
              <a:gdLst>
                <a:gd name="connsiteX0" fmla="*/ 27787 w 488733"/>
                <a:gd name="connsiteY0" fmla="*/ 564824 h 1095058"/>
                <a:gd name="connsiteX1" fmla="*/ 16636 w 488733"/>
                <a:gd name="connsiteY1" fmla="*/ 464463 h 1095058"/>
                <a:gd name="connsiteX2" fmla="*/ 5484 w 488733"/>
                <a:gd name="connsiteY2" fmla="*/ 397555 h 1095058"/>
                <a:gd name="connsiteX3" fmla="*/ 128148 w 488733"/>
                <a:gd name="connsiteY3" fmla="*/ 163380 h 1095058"/>
                <a:gd name="connsiteX4" fmla="*/ 195055 w 488733"/>
                <a:gd name="connsiteY4" fmla="*/ 7263 h 1095058"/>
                <a:gd name="connsiteX5" fmla="*/ 273114 w 488733"/>
                <a:gd name="connsiteY5" fmla="*/ 29565 h 1095058"/>
                <a:gd name="connsiteX6" fmla="*/ 295416 w 488733"/>
                <a:gd name="connsiteY6" fmla="*/ 564824 h 1095058"/>
                <a:gd name="connsiteX7" fmla="*/ 317719 w 488733"/>
                <a:gd name="connsiteY7" fmla="*/ 642882 h 1095058"/>
                <a:gd name="connsiteX8" fmla="*/ 406928 w 488733"/>
                <a:gd name="connsiteY8" fmla="*/ 676336 h 1095058"/>
                <a:gd name="connsiteX9" fmla="*/ 406928 w 488733"/>
                <a:gd name="connsiteY9" fmla="*/ 1066628 h 1095058"/>
                <a:gd name="connsiteX10" fmla="*/ 328870 w 488733"/>
                <a:gd name="connsiteY10" fmla="*/ 1022024 h 1095058"/>
                <a:gd name="connsiteX11" fmla="*/ 273114 w 488733"/>
                <a:gd name="connsiteY11" fmla="*/ 877058 h 1095058"/>
                <a:gd name="connsiteX12" fmla="*/ 239660 w 488733"/>
                <a:gd name="connsiteY12" fmla="*/ 821302 h 1095058"/>
                <a:gd name="connsiteX13" fmla="*/ 195055 w 488733"/>
                <a:gd name="connsiteY13" fmla="*/ 720941 h 1095058"/>
                <a:gd name="connsiteX14" fmla="*/ 94694 w 488733"/>
                <a:gd name="connsiteY14" fmla="*/ 654033 h 1095058"/>
                <a:gd name="connsiteX15" fmla="*/ 50089 w 488733"/>
                <a:gd name="connsiteY15" fmla="*/ 620580 h 1095058"/>
                <a:gd name="connsiteX16" fmla="*/ 38938 w 488733"/>
                <a:gd name="connsiteY16" fmla="*/ 575975 h 1095058"/>
                <a:gd name="connsiteX17" fmla="*/ 27787 w 488733"/>
                <a:gd name="connsiteY17" fmla="*/ 564824 h 1095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88733" h="1095058">
                  <a:moveTo>
                    <a:pt x="27787" y="564824"/>
                  </a:moveTo>
                  <a:cubicBezTo>
                    <a:pt x="24070" y="546239"/>
                    <a:pt x="21085" y="497827"/>
                    <a:pt x="16636" y="464463"/>
                  </a:cubicBezTo>
                  <a:cubicBezTo>
                    <a:pt x="13648" y="442051"/>
                    <a:pt x="0" y="419490"/>
                    <a:pt x="5484" y="397555"/>
                  </a:cubicBezTo>
                  <a:cubicBezTo>
                    <a:pt x="34023" y="283398"/>
                    <a:pt x="68267" y="247213"/>
                    <a:pt x="128148" y="163380"/>
                  </a:cubicBezTo>
                  <a:cubicBezTo>
                    <a:pt x="131047" y="150817"/>
                    <a:pt x="122423" y="0"/>
                    <a:pt x="195055" y="7263"/>
                  </a:cubicBezTo>
                  <a:cubicBezTo>
                    <a:pt x="221982" y="9956"/>
                    <a:pt x="247094" y="22131"/>
                    <a:pt x="273114" y="29565"/>
                  </a:cubicBezTo>
                  <a:cubicBezTo>
                    <a:pt x="280548" y="207985"/>
                    <a:pt x="282463" y="386720"/>
                    <a:pt x="295416" y="564824"/>
                  </a:cubicBezTo>
                  <a:cubicBezTo>
                    <a:pt x="297379" y="591813"/>
                    <a:pt x="304577" y="619227"/>
                    <a:pt x="317719" y="642882"/>
                  </a:cubicBezTo>
                  <a:cubicBezTo>
                    <a:pt x="332077" y="668726"/>
                    <a:pt x="387337" y="672418"/>
                    <a:pt x="406928" y="676336"/>
                  </a:cubicBezTo>
                  <a:cubicBezTo>
                    <a:pt x="472459" y="807395"/>
                    <a:pt x="488733" y="821213"/>
                    <a:pt x="406928" y="1066628"/>
                  </a:cubicBezTo>
                  <a:cubicBezTo>
                    <a:pt x="397451" y="1095058"/>
                    <a:pt x="354889" y="1036892"/>
                    <a:pt x="328870" y="1022024"/>
                  </a:cubicBezTo>
                  <a:cubicBezTo>
                    <a:pt x="310285" y="973702"/>
                    <a:pt x="299751" y="921453"/>
                    <a:pt x="273114" y="877058"/>
                  </a:cubicBezTo>
                  <a:cubicBezTo>
                    <a:pt x="261963" y="858473"/>
                    <a:pt x="249353" y="840688"/>
                    <a:pt x="239660" y="821302"/>
                  </a:cubicBezTo>
                  <a:cubicBezTo>
                    <a:pt x="223288" y="788558"/>
                    <a:pt x="215893" y="751041"/>
                    <a:pt x="195055" y="720941"/>
                  </a:cubicBezTo>
                  <a:cubicBezTo>
                    <a:pt x="165985" y="678952"/>
                    <a:pt x="132882" y="677900"/>
                    <a:pt x="94694" y="654033"/>
                  </a:cubicBezTo>
                  <a:cubicBezTo>
                    <a:pt x="78934" y="644183"/>
                    <a:pt x="64957" y="631731"/>
                    <a:pt x="50089" y="620580"/>
                  </a:cubicBezTo>
                  <a:cubicBezTo>
                    <a:pt x="46372" y="605712"/>
                    <a:pt x="43148" y="590711"/>
                    <a:pt x="38938" y="575975"/>
                  </a:cubicBezTo>
                  <a:cubicBezTo>
                    <a:pt x="26612" y="532832"/>
                    <a:pt x="31504" y="583409"/>
                    <a:pt x="27787" y="564824"/>
                  </a:cubicBezTo>
                  <a:close/>
                </a:path>
              </a:pathLst>
            </a:custGeom>
            <a:solidFill>
              <a:srgbClr val="FFD833"/>
            </a:solidFill>
            <a:ln>
              <a:solidFill>
                <a:srgbClr val="FFD8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57" name="Přímá spojovací čára 56"/>
            <p:cNvCxnSpPr/>
            <p:nvPr/>
          </p:nvCxnSpPr>
          <p:spPr>
            <a:xfrm rot="5400000">
              <a:off x="3183279" y="3295590"/>
              <a:ext cx="166690" cy="1587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Přímá spojovací čára 57"/>
            <p:cNvCxnSpPr/>
            <p:nvPr/>
          </p:nvCxnSpPr>
          <p:spPr>
            <a:xfrm rot="5400000">
              <a:off x="2900740" y="4462416"/>
              <a:ext cx="166689" cy="1587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Přímá spojovací čára 59"/>
            <p:cNvCxnSpPr/>
            <p:nvPr/>
          </p:nvCxnSpPr>
          <p:spPr>
            <a:xfrm rot="5400000">
              <a:off x="3161057" y="4376690"/>
              <a:ext cx="166689" cy="1587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Přímá spojovací čára 62"/>
            <p:cNvCxnSpPr/>
            <p:nvPr/>
          </p:nvCxnSpPr>
          <p:spPr>
            <a:xfrm rot="5400000">
              <a:off x="2805501" y="5302212"/>
              <a:ext cx="166690" cy="1587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Přímá spojovací čára 63"/>
            <p:cNvCxnSpPr/>
            <p:nvPr/>
          </p:nvCxnSpPr>
          <p:spPr>
            <a:xfrm rot="5400000">
              <a:off x="3124549" y="5075198"/>
              <a:ext cx="166689" cy="1588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Přímá spojovací čára 64"/>
            <p:cNvCxnSpPr/>
            <p:nvPr/>
          </p:nvCxnSpPr>
          <p:spPr>
            <a:xfrm rot="5400000">
              <a:off x="2764232" y="4559254"/>
              <a:ext cx="166690" cy="1587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Přímá spojovací čára 65"/>
            <p:cNvCxnSpPr/>
            <p:nvPr/>
          </p:nvCxnSpPr>
          <p:spPr>
            <a:xfrm rot="5400000">
              <a:off x="3038834" y="4733881"/>
              <a:ext cx="166690" cy="1588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Přímá spojovací čára 69"/>
            <p:cNvCxnSpPr/>
            <p:nvPr/>
          </p:nvCxnSpPr>
          <p:spPr>
            <a:xfrm rot="5400000">
              <a:off x="3068994" y="5778468"/>
              <a:ext cx="166690" cy="1587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Přímá spojovací čára 70"/>
            <p:cNvCxnSpPr/>
            <p:nvPr/>
          </p:nvCxnSpPr>
          <p:spPr>
            <a:xfrm rot="5400000">
              <a:off x="3242803" y="5852288"/>
              <a:ext cx="168277" cy="1587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Přímá spojovací čára 71"/>
            <p:cNvCxnSpPr/>
            <p:nvPr/>
          </p:nvCxnSpPr>
          <p:spPr>
            <a:xfrm rot="5400000">
              <a:off x="2916613" y="4845007"/>
              <a:ext cx="166690" cy="1587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Přímá spojovací čára 72"/>
            <p:cNvCxnSpPr/>
            <p:nvPr/>
          </p:nvCxnSpPr>
          <p:spPr>
            <a:xfrm rot="5400000">
              <a:off x="2945977" y="5087104"/>
              <a:ext cx="168277" cy="1588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Přímá spojovací čára 73"/>
            <p:cNvCxnSpPr/>
            <p:nvPr/>
          </p:nvCxnSpPr>
          <p:spPr>
            <a:xfrm rot="5400000">
              <a:off x="2942009" y="5584791"/>
              <a:ext cx="166690" cy="1587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Přímá spojovací čára 75"/>
            <p:cNvCxnSpPr/>
            <p:nvPr/>
          </p:nvCxnSpPr>
          <p:spPr>
            <a:xfrm rot="5400000">
              <a:off x="2734072" y="4952959"/>
              <a:ext cx="166690" cy="1588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4024" name="Skupina 80"/>
            <p:cNvGrpSpPr>
              <a:grpSpLocks/>
            </p:cNvGrpSpPr>
            <p:nvPr/>
          </p:nvGrpSpPr>
          <p:grpSpPr bwMode="auto">
            <a:xfrm>
              <a:off x="2686650" y="2677087"/>
              <a:ext cx="499676" cy="1671892"/>
              <a:chOff x="2686650" y="2677087"/>
              <a:chExt cx="499676" cy="1671892"/>
            </a:xfrm>
          </p:grpSpPr>
          <p:cxnSp>
            <p:nvCxnSpPr>
              <p:cNvPr id="24" name="Přímá spojovací čára 23"/>
              <p:cNvCxnSpPr/>
              <p:nvPr/>
            </p:nvCxnSpPr>
            <p:spPr>
              <a:xfrm rot="5400000">
                <a:off x="2725342" y="2837592"/>
                <a:ext cx="168277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Přímá spojovací čára 48"/>
              <p:cNvCxnSpPr/>
              <p:nvPr/>
            </p:nvCxnSpPr>
            <p:spPr>
              <a:xfrm rot="5400000">
                <a:off x="2877723" y="2989994"/>
                <a:ext cx="168277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Přímá spojovací čára 49"/>
              <p:cNvCxnSpPr/>
              <p:nvPr/>
            </p:nvCxnSpPr>
            <p:spPr>
              <a:xfrm rot="5400000">
                <a:off x="2930897" y="3332104"/>
                <a:ext cx="166689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Přímá spojovací čára 50"/>
              <p:cNvCxnSpPr/>
              <p:nvPr/>
            </p:nvCxnSpPr>
            <p:spPr>
              <a:xfrm rot="5400000">
                <a:off x="2949945" y="2759009"/>
                <a:ext cx="166690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Přímá spojovací čára 51"/>
              <p:cNvCxnSpPr/>
              <p:nvPr/>
            </p:nvCxnSpPr>
            <p:spPr>
              <a:xfrm rot="5400000">
                <a:off x="3102326" y="3213039"/>
                <a:ext cx="166690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Přímá spojovací čára 52"/>
              <p:cNvCxnSpPr/>
              <p:nvPr/>
            </p:nvCxnSpPr>
            <p:spPr>
              <a:xfrm rot="5400000">
                <a:off x="2730897" y="3343216"/>
                <a:ext cx="166690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Přímá spojovací čára 53"/>
              <p:cNvCxnSpPr/>
              <p:nvPr/>
            </p:nvCxnSpPr>
            <p:spPr>
              <a:xfrm rot="5400000">
                <a:off x="2916612" y="3819471"/>
                <a:ext cx="166690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Přímá spojovací čára 54"/>
              <p:cNvCxnSpPr/>
              <p:nvPr/>
            </p:nvCxnSpPr>
            <p:spPr>
              <a:xfrm rot="5400000">
                <a:off x="2811056" y="3067782"/>
                <a:ext cx="168277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Přímá spojovací čára 55"/>
              <p:cNvCxnSpPr/>
              <p:nvPr/>
            </p:nvCxnSpPr>
            <p:spPr>
              <a:xfrm rot="5400000">
                <a:off x="2908675" y="4113162"/>
                <a:ext cx="166689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Přímá spojovací čára 58"/>
              <p:cNvCxnSpPr/>
              <p:nvPr/>
            </p:nvCxnSpPr>
            <p:spPr>
              <a:xfrm rot="5400000">
                <a:off x="3043596" y="4124275"/>
                <a:ext cx="166690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Přímá spojovací čára 60"/>
              <p:cNvCxnSpPr/>
              <p:nvPr/>
            </p:nvCxnSpPr>
            <p:spPr>
              <a:xfrm rot="5400000">
                <a:off x="3024549" y="3581343"/>
                <a:ext cx="166690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Přímá spojovací čára 61"/>
              <p:cNvCxnSpPr/>
              <p:nvPr/>
            </p:nvCxnSpPr>
            <p:spPr>
              <a:xfrm rot="5400000">
                <a:off x="3030104" y="3142395"/>
                <a:ext cx="168277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Přímá spojovací čára 66"/>
              <p:cNvCxnSpPr/>
              <p:nvPr/>
            </p:nvCxnSpPr>
            <p:spPr>
              <a:xfrm rot="5400000">
                <a:off x="2767406" y="3559118"/>
                <a:ext cx="166690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Přímá spojovací čára 67"/>
              <p:cNvCxnSpPr/>
              <p:nvPr/>
            </p:nvCxnSpPr>
            <p:spPr>
              <a:xfrm rot="5400000">
                <a:off x="2742009" y="3968698"/>
                <a:ext cx="166690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Přímá spojovací čára 68"/>
              <p:cNvCxnSpPr/>
              <p:nvPr/>
            </p:nvCxnSpPr>
            <p:spPr>
              <a:xfrm rot="5400000">
                <a:off x="2882484" y="3607538"/>
                <a:ext cx="168277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Přímá spojovací čára 74"/>
              <p:cNvCxnSpPr/>
              <p:nvPr/>
            </p:nvCxnSpPr>
            <p:spPr>
              <a:xfrm rot="5400000">
                <a:off x="2603913" y="4143325"/>
                <a:ext cx="166690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Přímá spojovací čára 76"/>
              <p:cNvCxnSpPr/>
              <p:nvPr/>
            </p:nvCxnSpPr>
            <p:spPr>
              <a:xfrm rot="5400000">
                <a:off x="2661850" y="3097945"/>
                <a:ext cx="168277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Přímá spojovací čára 77"/>
              <p:cNvCxnSpPr/>
              <p:nvPr/>
            </p:nvCxnSpPr>
            <p:spPr>
              <a:xfrm rot="5400000">
                <a:off x="2681691" y="3730570"/>
                <a:ext cx="166690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Přímá spojovací čára 78"/>
              <p:cNvCxnSpPr/>
              <p:nvPr/>
            </p:nvCxnSpPr>
            <p:spPr>
              <a:xfrm rot="5400000">
                <a:off x="2740425" y="4271918"/>
                <a:ext cx="103188" cy="52382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025" name="Skupina 81"/>
            <p:cNvGrpSpPr>
              <a:grpSpLocks/>
            </p:cNvGrpSpPr>
            <p:nvPr/>
          </p:nvGrpSpPr>
          <p:grpSpPr bwMode="auto">
            <a:xfrm flipV="1">
              <a:off x="6396289" y="2138111"/>
              <a:ext cx="499676" cy="1671892"/>
              <a:chOff x="2686650" y="2677087"/>
              <a:chExt cx="499676" cy="1671892"/>
            </a:xfrm>
          </p:grpSpPr>
          <p:cxnSp>
            <p:nvCxnSpPr>
              <p:cNvPr id="83" name="Přímá spojovací čára 82"/>
              <p:cNvCxnSpPr/>
              <p:nvPr/>
            </p:nvCxnSpPr>
            <p:spPr>
              <a:xfrm rot="5400000">
                <a:off x="2725230" y="2838276"/>
                <a:ext cx="168277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Přímá spojovací čára 83"/>
              <p:cNvCxnSpPr/>
              <p:nvPr/>
            </p:nvCxnSpPr>
            <p:spPr>
              <a:xfrm rot="5400000">
                <a:off x="2878405" y="2989885"/>
                <a:ext cx="166690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Přímá spojovací čára 84"/>
              <p:cNvCxnSpPr/>
              <p:nvPr/>
            </p:nvCxnSpPr>
            <p:spPr>
              <a:xfrm rot="5400000">
                <a:off x="2930786" y="3332790"/>
                <a:ext cx="166690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Přímá spojovací čára 85"/>
              <p:cNvCxnSpPr/>
              <p:nvPr/>
            </p:nvCxnSpPr>
            <p:spPr>
              <a:xfrm rot="5400000">
                <a:off x="2949834" y="2759695"/>
                <a:ext cx="166689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Přímá spojovací čára 86"/>
              <p:cNvCxnSpPr/>
              <p:nvPr/>
            </p:nvCxnSpPr>
            <p:spPr>
              <a:xfrm rot="5400000">
                <a:off x="3102215" y="3213725"/>
                <a:ext cx="166689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Přímá spojovací čára 87"/>
              <p:cNvCxnSpPr/>
              <p:nvPr/>
            </p:nvCxnSpPr>
            <p:spPr>
              <a:xfrm rot="5400000">
                <a:off x="2730786" y="3343902"/>
                <a:ext cx="166689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Přímá spojovací čára 88"/>
              <p:cNvCxnSpPr/>
              <p:nvPr/>
            </p:nvCxnSpPr>
            <p:spPr>
              <a:xfrm rot="5400000">
                <a:off x="2915706" y="3819362"/>
                <a:ext cx="168277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Přímá spojovací čára 89"/>
              <p:cNvCxnSpPr/>
              <p:nvPr/>
            </p:nvCxnSpPr>
            <p:spPr>
              <a:xfrm rot="5400000">
                <a:off x="2810944" y="3068467"/>
                <a:ext cx="168277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Přímá spojovací čára 90"/>
              <p:cNvCxnSpPr/>
              <p:nvPr/>
            </p:nvCxnSpPr>
            <p:spPr>
              <a:xfrm rot="5400000">
                <a:off x="2907770" y="4113054"/>
                <a:ext cx="168277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Přímá spojovací čára 91"/>
              <p:cNvCxnSpPr/>
              <p:nvPr/>
            </p:nvCxnSpPr>
            <p:spPr>
              <a:xfrm rot="5400000">
                <a:off x="3042690" y="4124166"/>
                <a:ext cx="168277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Přímá spojovací čára 92"/>
              <p:cNvCxnSpPr/>
              <p:nvPr/>
            </p:nvCxnSpPr>
            <p:spPr>
              <a:xfrm rot="5400000">
                <a:off x="3023643" y="3581234"/>
                <a:ext cx="168277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Přímá spojovací čára 93"/>
              <p:cNvCxnSpPr/>
              <p:nvPr/>
            </p:nvCxnSpPr>
            <p:spPr>
              <a:xfrm rot="5400000">
                <a:off x="3030786" y="3142286"/>
                <a:ext cx="166690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Přímá spojovací čára 94"/>
              <p:cNvCxnSpPr/>
              <p:nvPr/>
            </p:nvCxnSpPr>
            <p:spPr>
              <a:xfrm rot="5400000">
                <a:off x="2766500" y="3559009"/>
                <a:ext cx="168277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Přímá spojovací čára 95"/>
              <p:cNvCxnSpPr/>
              <p:nvPr/>
            </p:nvCxnSpPr>
            <p:spPr>
              <a:xfrm rot="5400000">
                <a:off x="2741897" y="3967796"/>
                <a:ext cx="166690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Přímá spojovací čára 96"/>
              <p:cNvCxnSpPr/>
              <p:nvPr/>
            </p:nvCxnSpPr>
            <p:spPr>
              <a:xfrm rot="5400000">
                <a:off x="2883167" y="3607430"/>
                <a:ext cx="166689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Přímá spojovací čára 97"/>
              <p:cNvCxnSpPr/>
              <p:nvPr/>
            </p:nvCxnSpPr>
            <p:spPr>
              <a:xfrm rot="5400000">
                <a:off x="2603802" y="4142424"/>
                <a:ext cx="166690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Přímá spojovací čára 98"/>
              <p:cNvCxnSpPr/>
              <p:nvPr/>
            </p:nvCxnSpPr>
            <p:spPr>
              <a:xfrm rot="5400000">
                <a:off x="2662532" y="3097836"/>
                <a:ext cx="166690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Přímá spojovací čára 99"/>
              <p:cNvCxnSpPr/>
              <p:nvPr/>
            </p:nvCxnSpPr>
            <p:spPr>
              <a:xfrm rot="5400000">
                <a:off x="2681579" y="3729668"/>
                <a:ext cx="166690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Přímá spojovací čára 100"/>
              <p:cNvCxnSpPr/>
              <p:nvPr/>
            </p:nvCxnSpPr>
            <p:spPr>
              <a:xfrm rot="5400000">
                <a:off x="2740314" y="4271016"/>
                <a:ext cx="103188" cy="52381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026" name="Skupina 108"/>
            <p:cNvGrpSpPr>
              <a:grpSpLocks/>
            </p:cNvGrpSpPr>
            <p:nvPr/>
          </p:nvGrpSpPr>
          <p:grpSpPr bwMode="auto">
            <a:xfrm>
              <a:off x="2921307" y="2173996"/>
              <a:ext cx="337630" cy="339466"/>
              <a:chOff x="2921307" y="2173996"/>
              <a:chExt cx="337630" cy="339466"/>
            </a:xfrm>
          </p:grpSpPr>
          <p:sp>
            <p:nvSpPr>
              <p:cNvPr id="102" name="Elipsa 101"/>
              <p:cNvSpPr>
                <a:spLocks noChangeAspect="1"/>
              </p:cNvSpPr>
              <p:nvPr/>
            </p:nvSpPr>
            <p:spPr>
              <a:xfrm>
                <a:off x="2942020" y="2279578"/>
                <a:ext cx="53968" cy="5556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3" name="Elipsa 102"/>
              <p:cNvSpPr>
                <a:spLocks noChangeAspect="1"/>
              </p:cNvSpPr>
              <p:nvPr/>
            </p:nvSpPr>
            <p:spPr>
              <a:xfrm>
                <a:off x="3203925" y="2211315"/>
                <a:ext cx="55556" cy="5556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4" name="Elipsa 103"/>
              <p:cNvSpPr>
                <a:spLocks noChangeAspect="1"/>
              </p:cNvSpPr>
              <p:nvPr/>
            </p:nvSpPr>
            <p:spPr>
              <a:xfrm>
                <a:off x="3157894" y="2309742"/>
                <a:ext cx="55555" cy="5397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5" name="Elipsa 104"/>
              <p:cNvSpPr>
                <a:spLocks noChangeAspect="1"/>
              </p:cNvSpPr>
              <p:nvPr/>
            </p:nvSpPr>
            <p:spPr>
              <a:xfrm>
                <a:off x="3057893" y="2285928"/>
                <a:ext cx="53968" cy="5397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6" name="Elipsa 105"/>
              <p:cNvSpPr>
                <a:spLocks noChangeAspect="1"/>
              </p:cNvSpPr>
              <p:nvPr/>
            </p:nvSpPr>
            <p:spPr>
              <a:xfrm>
                <a:off x="3067417" y="2173215"/>
                <a:ext cx="53968" cy="5556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7" name="Elipsa 106"/>
              <p:cNvSpPr>
                <a:spLocks noChangeAspect="1"/>
              </p:cNvSpPr>
              <p:nvPr/>
            </p:nvSpPr>
            <p:spPr>
              <a:xfrm>
                <a:off x="2921385" y="2457380"/>
                <a:ext cx="55556" cy="5556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08" name="Elipsa 107"/>
            <p:cNvSpPr>
              <a:spLocks noChangeAspect="1"/>
            </p:cNvSpPr>
            <p:nvPr/>
          </p:nvSpPr>
          <p:spPr>
            <a:xfrm>
              <a:off x="3856307" y="3195577"/>
              <a:ext cx="53968" cy="53976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84028" name="Skupina 109"/>
            <p:cNvGrpSpPr>
              <a:grpSpLocks/>
            </p:cNvGrpSpPr>
            <p:nvPr/>
          </p:nvGrpSpPr>
          <p:grpSpPr bwMode="auto">
            <a:xfrm flipH="1">
              <a:off x="3481332" y="4022995"/>
              <a:ext cx="337630" cy="339466"/>
              <a:chOff x="2921307" y="2173996"/>
              <a:chExt cx="337630" cy="339466"/>
            </a:xfrm>
          </p:grpSpPr>
          <p:sp>
            <p:nvSpPr>
              <p:cNvPr id="111" name="Elipsa 110"/>
              <p:cNvSpPr>
                <a:spLocks noChangeAspect="1"/>
              </p:cNvSpPr>
              <p:nvPr/>
            </p:nvSpPr>
            <p:spPr>
              <a:xfrm>
                <a:off x="2942692" y="2280038"/>
                <a:ext cx="53968" cy="5556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" name="Elipsa 111"/>
              <p:cNvSpPr>
                <a:spLocks noChangeAspect="1"/>
              </p:cNvSpPr>
              <p:nvPr/>
            </p:nvSpPr>
            <p:spPr>
              <a:xfrm>
                <a:off x="3204597" y="2211774"/>
                <a:ext cx="53968" cy="5556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3" name="Elipsa 112"/>
              <p:cNvSpPr>
                <a:spLocks noChangeAspect="1"/>
              </p:cNvSpPr>
              <p:nvPr/>
            </p:nvSpPr>
            <p:spPr>
              <a:xfrm>
                <a:off x="3158565" y="2310201"/>
                <a:ext cx="53968" cy="5397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4" name="Elipsa 113"/>
              <p:cNvSpPr>
                <a:spLocks noChangeAspect="1"/>
              </p:cNvSpPr>
              <p:nvPr/>
            </p:nvSpPr>
            <p:spPr>
              <a:xfrm>
                <a:off x="3056978" y="2286388"/>
                <a:ext cx="55555" cy="5397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5" name="Elipsa 114"/>
              <p:cNvSpPr>
                <a:spLocks noChangeAspect="1"/>
              </p:cNvSpPr>
              <p:nvPr/>
            </p:nvSpPr>
            <p:spPr>
              <a:xfrm>
                <a:off x="3066502" y="2173674"/>
                <a:ext cx="55555" cy="5556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6" name="Elipsa 115"/>
              <p:cNvSpPr>
                <a:spLocks noChangeAspect="1"/>
              </p:cNvSpPr>
              <p:nvPr/>
            </p:nvSpPr>
            <p:spPr>
              <a:xfrm>
                <a:off x="2922057" y="2457840"/>
                <a:ext cx="53968" cy="5556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4029" name="Skupina 116"/>
            <p:cNvGrpSpPr>
              <a:grpSpLocks/>
            </p:cNvGrpSpPr>
            <p:nvPr/>
          </p:nvGrpSpPr>
          <p:grpSpPr bwMode="auto">
            <a:xfrm rot="-5400000">
              <a:off x="3237124" y="3426247"/>
              <a:ext cx="337630" cy="339466"/>
              <a:chOff x="2921307" y="2173996"/>
              <a:chExt cx="337630" cy="339466"/>
            </a:xfrm>
          </p:grpSpPr>
          <p:sp>
            <p:nvSpPr>
              <p:cNvPr id="118" name="Elipsa 117"/>
              <p:cNvSpPr>
                <a:spLocks noChangeAspect="1"/>
              </p:cNvSpPr>
              <p:nvPr/>
            </p:nvSpPr>
            <p:spPr>
              <a:xfrm>
                <a:off x="2903143" y="2279810"/>
                <a:ext cx="53976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9" name="Elipsa 118"/>
              <p:cNvSpPr>
                <a:spLocks noChangeAspect="1"/>
              </p:cNvSpPr>
              <p:nvPr/>
            </p:nvSpPr>
            <p:spPr>
              <a:xfrm>
                <a:off x="3203186" y="2211557"/>
                <a:ext cx="55563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0" name="Elipsa 119"/>
              <p:cNvSpPr>
                <a:spLocks noChangeAspect="1"/>
              </p:cNvSpPr>
              <p:nvPr/>
            </p:nvSpPr>
            <p:spPr>
              <a:xfrm>
                <a:off x="3157147" y="2309969"/>
                <a:ext cx="55564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1" name="Elipsa 120"/>
              <p:cNvSpPr>
                <a:spLocks noChangeAspect="1"/>
              </p:cNvSpPr>
              <p:nvPr/>
            </p:nvSpPr>
            <p:spPr>
              <a:xfrm>
                <a:off x="3019033" y="2286160"/>
                <a:ext cx="53976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2" name="Elipsa 121"/>
              <p:cNvSpPr>
                <a:spLocks noChangeAspect="1"/>
              </p:cNvSpPr>
              <p:nvPr/>
            </p:nvSpPr>
            <p:spPr>
              <a:xfrm>
                <a:off x="3028558" y="2173461"/>
                <a:ext cx="53976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3" name="Elipsa 122"/>
              <p:cNvSpPr>
                <a:spLocks noChangeAspect="1"/>
              </p:cNvSpPr>
              <p:nvPr/>
            </p:nvSpPr>
            <p:spPr>
              <a:xfrm>
                <a:off x="2920607" y="2457589"/>
                <a:ext cx="55563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4030" name="Skupina 123"/>
            <p:cNvGrpSpPr>
              <a:grpSpLocks/>
            </p:cNvGrpSpPr>
            <p:nvPr/>
          </p:nvGrpSpPr>
          <p:grpSpPr bwMode="auto">
            <a:xfrm>
              <a:off x="3433591" y="3721866"/>
              <a:ext cx="337630" cy="339466"/>
              <a:chOff x="2921307" y="2173996"/>
              <a:chExt cx="337630" cy="339466"/>
            </a:xfrm>
          </p:grpSpPr>
          <p:sp>
            <p:nvSpPr>
              <p:cNvPr id="125" name="Elipsa 124"/>
              <p:cNvSpPr>
                <a:spLocks noChangeAspect="1"/>
              </p:cNvSpPr>
              <p:nvPr/>
            </p:nvSpPr>
            <p:spPr>
              <a:xfrm>
                <a:off x="2942435" y="2281126"/>
                <a:ext cx="53968" cy="5397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6" name="Elipsa 125"/>
              <p:cNvSpPr>
                <a:spLocks noChangeAspect="1"/>
              </p:cNvSpPr>
              <p:nvPr/>
            </p:nvSpPr>
            <p:spPr>
              <a:xfrm>
                <a:off x="3204341" y="2212863"/>
                <a:ext cx="53968" cy="5556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7" name="Elipsa 126"/>
              <p:cNvSpPr>
                <a:spLocks noChangeAspect="1"/>
              </p:cNvSpPr>
              <p:nvPr/>
            </p:nvSpPr>
            <p:spPr>
              <a:xfrm>
                <a:off x="3158309" y="2309702"/>
                <a:ext cx="53968" cy="5556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8" name="Elipsa 127"/>
              <p:cNvSpPr>
                <a:spLocks noChangeAspect="1"/>
              </p:cNvSpPr>
              <p:nvPr/>
            </p:nvSpPr>
            <p:spPr>
              <a:xfrm>
                <a:off x="3056721" y="2285889"/>
                <a:ext cx="55556" cy="5556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9" name="Elipsa 128"/>
              <p:cNvSpPr>
                <a:spLocks noChangeAspect="1"/>
              </p:cNvSpPr>
              <p:nvPr/>
            </p:nvSpPr>
            <p:spPr>
              <a:xfrm>
                <a:off x="3066245" y="2174763"/>
                <a:ext cx="55556" cy="5397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0" name="Elipsa 129"/>
              <p:cNvSpPr>
                <a:spLocks noChangeAspect="1"/>
              </p:cNvSpPr>
              <p:nvPr/>
            </p:nvSpPr>
            <p:spPr>
              <a:xfrm>
                <a:off x="2921801" y="2458928"/>
                <a:ext cx="53968" cy="5397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4031" name="Skupina 130"/>
            <p:cNvGrpSpPr>
              <a:grpSpLocks/>
            </p:cNvGrpSpPr>
            <p:nvPr/>
          </p:nvGrpSpPr>
          <p:grpSpPr bwMode="auto">
            <a:xfrm rot="4014930">
              <a:off x="6483426" y="3951385"/>
              <a:ext cx="337630" cy="339466"/>
              <a:chOff x="2921307" y="2173996"/>
              <a:chExt cx="337630" cy="339466"/>
            </a:xfrm>
          </p:grpSpPr>
          <p:sp>
            <p:nvSpPr>
              <p:cNvPr id="132" name="Elipsa 131"/>
              <p:cNvSpPr>
                <a:spLocks noChangeAspect="1"/>
              </p:cNvSpPr>
              <p:nvPr/>
            </p:nvSpPr>
            <p:spPr>
              <a:xfrm>
                <a:off x="2942062" y="2272805"/>
                <a:ext cx="53976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3" name="Elipsa 132"/>
              <p:cNvSpPr>
                <a:spLocks noChangeAspect="1"/>
              </p:cNvSpPr>
              <p:nvPr/>
            </p:nvSpPr>
            <p:spPr>
              <a:xfrm>
                <a:off x="3175301" y="2208179"/>
                <a:ext cx="46038" cy="5079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4" name="Elipsa 133"/>
              <p:cNvSpPr>
                <a:spLocks noChangeAspect="1"/>
              </p:cNvSpPr>
              <p:nvPr/>
            </p:nvSpPr>
            <p:spPr>
              <a:xfrm>
                <a:off x="3150277" y="2309842"/>
                <a:ext cx="53976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5" name="Elipsa 134"/>
              <p:cNvSpPr>
                <a:spLocks noChangeAspect="1"/>
              </p:cNvSpPr>
              <p:nvPr/>
            </p:nvSpPr>
            <p:spPr>
              <a:xfrm>
                <a:off x="3051984" y="2285546"/>
                <a:ext cx="55563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6" name="Elipsa 135"/>
              <p:cNvSpPr>
                <a:spLocks noChangeAspect="1"/>
              </p:cNvSpPr>
              <p:nvPr/>
            </p:nvSpPr>
            <p:spPr>
              <a:xfrm>
                <a:off x="3060067" y="2189266"/>
                <a:ext cx="53976" cy="3174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7" name="Elipsa 136"/>
              <p:cNvSpPr>
                <a:spLocks noChangeAspect="1"/>
              </p:cNvSpPr>
              <p:nvPr/>
            </p:nvSpPr>
            <p:spPr>
              <a:xfrm>
                <a:off x="2914691" y="2428606"/>
                <a:ext cx="47626" cy="4761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4032" name="Skupina 137"/>
            <p:cNvGrpSpPr>
              <a:grpSpLocks/>
            </p:cNvGrpSpPr>
            <p:nvPr/>
          </p:nvGrpSpPr>
          <p:grpSpPr bwMode="auto">
            <a:xfrm rot="5400000">
              <a:off x="3374835" y="4324121"/>
              <a:ext cx="337630" cy="339466"/>
              <a:chOff x="2921307" y="2173996"/>
              <a:chExt cx="337630" cy="339466"/>
            </a:xfrm>
          </p:grpSpPr>
          <p:sp>
            <p:nvSpPr>
              <p:cNvPr id="139" name="Elipsa 138"/>
              <p:cNvSpPr>
                <a:spLocks noChangeAspect="1"/>
              </p:cNvSpPr>
              <p:nvPr/>
            </p:nvSpPr>
            <p:spPr>
              <a:xfrm>
                <a:off x="2941208" y="2318375"/>
                <a:ext cx="53976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0" name="Elipsa 139"/>
              <p:cNvSpPr>
                <a:spLocks noChangeAspect="1"/>
              </p:cNvSpPr>
              <p:nvPr/>
            </p:nvSpPr>
            <p:spPr>
              <a:xfrm>
                <a:off x="3203147" y="2250120"/>
                <a:ext cx="55564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1" name="Elipsa 140"/>
              <p:cNvSpPr>
                <a:spLocks noChangeAspect="1"/>
              </p:cNvSpPr>
              <p:nvPr/>
            </p:nvSpPr>
            <p:spPr>
              <a:xfrm>
                <a:off x="3157109" y="2310437"/>
                <a:ext cx="55563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2" name="Elipsa 141"/>
              <p:cNvSpPr>
                <a:spLocks noChangeAspect="1"/>
              </p:cNvSpPr>
              <p:nvPr/>
            </p:nvSpPr>
            <p:spPr>
              <a:xfrm>
                <a:off x="3057096" y="2286628"/>
                <a:ext cx="53976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3" name="Elipsa 142"/>
              <p:cNvSpPr>
                <a:spLocks noChangeAspect="1"/>
              </p:cNvSpPr>
              <p:nvPr/>
            </p:nvSpPr>
            <p:spPr>
              <a:xfrm>
                <a:off x="3066621" y="2212024"/>
                <a:ext cx="53976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4" name="Elipsa 143"/>
              <p:cNvSpPr>
                <a:spLocks noChangeAspect="1"/>
              </p:cNvSpPr>
              <p:nvPr/>
            </p:nvSpPr>
            <p:spPr>
              <a:xfrm>
                <a:off x="2920569" y="2496153"/>
                <a:ext cx="55564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4033" name="Skupina 144"/>
            <p:cNvGrpSpPr>
              <a:grpSpLocks/>
            </p:cNvGrpSpPr>
            <p:nvPr/>
          </p:nvGrpSpPr>
          <p:grpSpPr bwMode="auto">
            <a:xfrm rot="5400000">
              <a:off x="5930748" y="2241933"/>
              <a:ext cx="337630" cy="339466"/>
              <a:chOff x="2921307" y="2173996"/>
              <a:chExt cx="337630" cy="339466"/>
            </a:xfrm>
          </p:grpSpPr>
          <p:sp>
            <p:nvSpPr>
              <p:cNvPr id="146" name="Elipsa 145"/>
              <p:cNvSpPr>
                <a:spLocks noChangeAspect="1"/>
              </p:cNvSpPr>
              <p:nvPr/>
            </p:nvSpPr>
            <p:spPr>
              <a:xfrm>
                <a:off x="2942160" y="2318730"/>
                <a:ext cx="53976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7" name="Elipsa 146"/>
              <p:cNvSpPr>
                <a:spLocks noChangeAspect="1"/>
              </p:cNvSpPr>
              <p:nvPr/>
            </p:nvSpPr>
            <p:spPr>
              <a:xfrm>
                <a:off x="3204100" y="2250474"/>
                <a:ext cx="55563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8" name="Elipsa 147"/>
              <p:cNvSpPr>
                <a:spLocks noChangeAspect="1"/>
              </p:cNvSpPr>
              <p:nvPr/>
            </p:nvSpPr>
            <p:spPr>
              <a:xfrm>
                <a:off x="3158062" y="2310792"/>
                <a:ext cx="55564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9" name="Elipsa 148"/>
              <p:cNvSpPr>
                <a:spLocks noChangeAspect="1"/>
              </p:cNvSpPr>
              <p:nvPr/>
            </p:nvSpPr>
            <p:spPr>
              <a:xfrm>
                <a:off x="3058049" y="2286983"/>
                <a:ext cx="53976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" name="Elipsa 149"/>
              <p:cNvSpPr>
                <a:spLocks noChangeAspect="1"/>
              </p:cNvSpPr>
              <p:nvPr/>
            </p:nvSpPr>
            <p:spPr>
              <a:xfrm>
                <a:off x="3067574" y="2212379"/>
                <a:ext cx="53976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1" name="Elipsa 150"/>
              <p:cNvSpPr>
                <a:spLocks noChangeAspect="1"/>
              </p:cNvSpPr>
              <p:nvPr/>
            </p:nvSpPr>
            <p:spPr>
              <a:xfrm>
                <a:off x="2921522" y="2496507"/>
                <a:ext cx="55563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4034" name="Skupina 151"/>
            <p:cNvGrpSpPr>
              <a:grpSpLocks/>
            </p:cNvGrpSpPr>
            <p:nvPr/>
          </p:nvGrpSpPr>
          <p:grpSpPr bwMode="auto">
            <a:xfrm rot="9814725">
              <a:off x="5401938" y="2164815"/>
              <a:ext cx="337630" cy="339466"/>
              <a:chOff x="2921307" y="2173996"/>
              <a:chExt cx="337630" cy="339466"/>
            </a:xfrm>
          </p:grpSpPr>
          <p:sp>
            <p:nvSpPr>
              <p:cNvPr id="153" name="Elipsa 152"/>
              <p:cNvSpPr>
                <a:spLocks noChangeAspect="1"/>
              </p:cNvSpPr>
              <p:nvPr/>
            </p:nvSpPr>
            <p:spPr>
              <a:xfrm>
                <a:off x="2957120" y="2287783"/>
                <a:ext cx="50794" cy="57151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4" name="Elipsa 153"/>
              <p:cNvSpPr>
                <a:spLocks noChangeAspect="1"/>
              </p:cNvSpPr>
              <p:nvPr/>
            </p:nvSpPr>
            <p:spPr>
              <a:xfrm>
                <a:off x="3205310" y="2220729"/>
                <a:ext cx="53968" cy="57151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5" name="Elipsa 154"/>
              <p:cNvSpPr>
                <a:spLocks noChangeAspect="1"/>
              </p:cNvSpPr>
              <p:nvPr/>
            </p:nvSpPr>
            <p:spPr>
              <a:xfrm>
                <a:off x="3158946" y="2317882"/>
                <a:ext cx="53968" cy="5397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6" name="Elipsa 155"/>
              <p:cNvSpPr>
                <a:spLocks noChangeAspect="1"/>
              </p:cNvSpPr>
              <p:nvPr/>
            </p:nvSpPr>
            <p:spPr>
              <a:xfrm>
                <a:off x="3107837" y="2304306"/>
                <a:ext cx="52381" cy="57151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7" name="Elipsa 156"/>
              <p:cNvSpPr>
                <a:spLocks noChangeAspect="1"/>
              </p:cNvSpPr>
              <p:nvPr/>
            </p:nvSpPr>
            <p:spPr>
              <a:xfrm>
                <a:off x="3079467" y="2198531"/>
                <a:ext cx="53968" cy="57151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8" name="Elipsa 157"/>
              <p:cNvSpPr>
                <a:spLocks noChangeAspect="1"/>
              </p:cNvSpPr>
              <p:nvPr/>
            </p:nvSpPr>
            <p:spPr>
              <a:xfrm>
                <a:off x="2975347" y="2513006"/>
                <a:ext cx="49206" cy="5556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4035" name="Skupina 158"/>
            <p:cNvGrpSpPr>
              <a:grpSpLocks/>
            </p:cNvGrpSpPr>
            <p:nvPr/>
          </p:nvGrpSpPr>
          <p:grpSpPr bwMode="auto">
            <a:xfrm rot="1962588">
              <a:off x="6029900" y="2594473"/>
              <a:ext cx="337630" cy="339466"/>
              <a:chOff x="2921307" y="2173996"/>
              <a:chExt cx="337630" cy="339466"/>
            </a:xfrm>
          </p:grpSpPr>
          <p:sp>
            <p:nvSpPr>
              <p:cNvPr id="160" name="Elipsa 159"/>
              <p:cNvSpPr>
                <a:spLocks noChangeAspect="1"/>
              </p:cNvSpPr>
              <p:nvPr/>
            </p:nvSpPr>
            <p:spPr>
              <a:xfrm>
                <a:off x="2889398" y="2264184"/>
                <a:ext cx="58730" cy="5556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1" name="Elipsa 160"/>
              <p:cNvSpPr>
                <a:spLocks noChangeAspect="1"/>
              </p:cNvSpPr>
              <p:nvPr/>
            </p:nvSpPr>
            <p:spPr>
              <a:xfrm>
                <a:off x="3179082" y="2203807"/>
                <a:ext cx="55555" cy="57151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2" name="Elipsa 161"/>
              <p:cNvSpPr>
                <a:spLocks noChangeAspect="1"/>
              </p:cNvSpPr>
              <p:nvPr/>
            </p:nvSpPr>
            <p:spPr>
              <a:xfrm>
                <a:off x="3134690" y="2303716"/>
                <a:ext cx="55556" cy="5397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3" name="Elipsa 162"/>
              <p:cNvSpPr>
                <a:spLocks noChangeAspect="1"/>
              </p:cNvSpPr>
              <p:nvPr/>
            </p:nvSpPr>
            <p:spPr>
              <a:xfrm>
                <a:off x="3011055" y="2271963"/>
                <a:ext cx="55555" cy="5556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4" name="Elipsa 163"/>
              <p:cNvSpPr>
                <a:spLocks noChangeAspect="1"/>
              </p:cNvSpPr>
              <p:nvPr/>
            </p:nvSpPr>
            <p:spPr>
              <a:xfrm>
                <a:off x="3019768" y="2155709"/>
                <a:ext cx="53968" cy="57151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5" name="Elipsa 164"/>
              <p:cNvSpPr>
                <a:spLocks noChangeAspect="1"/>
              </p:cNvSpPr>
              <p:nvPr/>
            </p:nvSpPr>
            <p:spPr>
              <a:xfrm>
                <a:off x="2865315" y="2442719"/>
                <a:ext cx="57143" cy="5873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4036" name="Skupina 165"/>
            <p:cNvGrpSpPr>
              <a:grpSpLocks/>
            </p:cNvGrpSpPr>
            <p:nvPr/>
          </p:nvGrpSpPr>
          <p:grpSpPr bwMode="auto">
            <a:xfrm rot="5400000">
              <a:off x="3231615" y="1988546"/>
              <a:ext cx="337630" cy="339466"/>
              <a:chOff x="2921307" y="2173996"/>
              <a:chExt cx="337630" cy="339466"/>
            </a:xfrm>
          </p:grpSpPr>
          <p:sp>
            <p:nvSpPr>
              <p:cNvPr id="167" name="Elipsa 166"/>
              <p:cNvSpPr>
                <a:spLocks noChangeAspect="1"/>
              </p:cNvSpPr>
              <p:nvPr/>
            </p:nvSpPr>
            <p:spPr>
              <a:xfrm>
                <a:off x="2941544" y="2318012"/>
                <a:ext cx="53976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8" name="Elipsa 167"/>
              <p:cNvSpPr>
                <a:spLocks noChangeAspect="1"/>
              </p:cNvSpPr>
              <p:nvPr/>
            </p:nvSpPr>
            <p:spPr>
              <a:xfrm>
                <a:off x="3203484" y="2249756"/>
                <a:ext cx="55563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9" name="Elipsa 168"/>
              <p:cNvSpPr>
                <a:spLocks noChangeAspect="1"/>
              </p:cNvSpPr>
              <p:nvPr/>
            </p:nvSpPr>
            <p:spPr>
              <a:xfrm>
                <a:off x="3157446" y="2310074"/>
                <a:ext cx="55564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0" name="Elipsa 169"/>
              <p:cNvSpPr>
                <a:spLocks noChangeAspect="1"/>
              </p:cNvSpPr>
              <p:nvPr/>
            </p:nvSpPr>
            <p:spPr>
              <a:xfrm>
                <a:off x="3057433" y="2286265"/>
                <a:ext cx="53976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1" name="Elipsa 170"/>
              <p:cNvSpPr>
                <a:spLocks noChangeAspect="1"/>
              </p:cNvSpPr>
              <p:nvPr/>
            </p:nvSpPr>
            <p:spPr>
              <a:xfrm>
                <a:off x="3066958" y="2211661"/>
                <a:ext cx="53976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2" name="Elipsa 171"/>
              <p:cNvSpPr>
                <a:spLocks noChangeAspect="1"/>
              </p:cNvSpPr>
              <p:nvPr/>
            </p:nvSpPr>
            <p:spPr>
              <a:xfrm>
                <a:off x="2920906" y="2495789"/>
                <a:ext cx="55563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4037" name="Skupina 172"/>
            <p:cNvGrpSpPr>
              <a:grpSpLocks/>
            </p:cNvGrpSpPr>
            <p:nvPr/>
          </p:nvGrpSpPr>
          <p:grpSpPr bwMode="auto">
            <a:xfrm>
              <a:off x="3108593" y="4564656"/>
              <a:ext cx="337630" cy="339466"/>
              <a:chOff x="2921307" y="2173996"/>
              <a:chExt cx="337630" cy="339466"/>
            </a:xfrm>
          </p:grpSpPr>
          <p:sp>
            <p:nvSpPr>
              <p:cNvPr id="174" name="Elipsa 173"/>
              <p:cNvSpPr>
                <a:spLocks noChangeAspect="1"/>
              </p:cNvSpPr>
              <p:nvPr/>
            </p:nvSpPr>
            <p:spPr>
              <a:xfrm>
                <a:off x="2942036" y="2279720"/>
                <a:ext cx="53968" cy="5556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5" name="Elipsa 174"/>
              <p:cNvSpPr>
                <a:spLocks noChangeAspect="1"/>
              </p:cNvSpPr>
              <p:nvPr/>
            </p:nvSpPr>
            <p:spPr>
              <a:xfrm>
                <a:off x="3203941" y="2211457"/>
                <a:ext cx="55556" cy="5556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6" name="Elipsa 175"/>
              <p:cNvSpPr>
                <a:spLocks noChangeAspect="1"/>
              </p:cNvSpPr>
              <p:nvPr/>
            </p:nvSpPr>
            <p:spPr>
              <a:xfrm>
                <a:off x="3157910" y="2309884"/>
                <a:ext cx="55555" cy="5397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7" name="Elipsa 176"/>
              <p:cNvSpPr>
                <a:spLocks noChangeAspect="1"/>
              </p:cNvSpPr>
              <p:nvPr/>
            </p:nvSpPr>
            <p:spPr>
              <a:xfrm>
                <a:off x="3057909" y="2286070"/>
                <a:ext cx="53968" cy="5397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8" name="Elipsa 177"/>
              <p:cNvSpPr>
                <a:spLocks noChangeAspect="1"/>
              </p:cNvSpPr>
              <p:nvPr/>
            </p:nvSpPr>
            <p:spPr>
              <a:xfrm>
                <a:off x="3067433" y="2173357"/>
                <a:ext cx="53968" cy="5556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9" name="Elipsa 178"/>
              <p:cNvSpPr>
                <a:spLocks noChangeAspect="1"/>
              </p:cNvSpPr>
              <p:nvPr/>
            </p:nvSpPr>
            <p:spPr>
              <a:xfrm>
                <a:off x="2921401" y="2457522"/>
                <a:ext cx="55556" cy="5556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4038" name="Skupina 179"/>
            <p:cNvGrpSpPr>
              <a:grpSpLocks/>
            </p:cNvGrpSpPr>
            <p:nvPr/>
          </p:nvGrpSpPr>
          <p:grpSpPr bwMode="auto">
            <a:xfrm rot="5400000">
              <a:off x="3925678" y="5679197"/>
              <a:ext cx="337630" cy="339466"/>
              <a:chOff x="2921307" y="2173996"/>
              <a:chExt cx="337630" cy="339466"/>
            </a:xfrm>
          </p:grpSpPr>
          <p:sp>
            <p:nvSpPr>
              <p:cNvPr id="181" name="Elipsa 180"/>
              <p:cNvSpPr>
                <a:spLocks noChangeAspect="1"/>
              </p:cNvSpPr>
              <p:nvPr/>
            </p:nvSpPr>
            <p:spPr>
              <a:xfrm>
                <a:off x="2941872" y="2318422"/>
                <a:ext cx="53976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82" name="Elipsa 181"/>
              <p:cNvSpPr>
                <a:spLocks noChangeAspect="1"/>
              </p:cNvSpPr>
              <p:nvPr/>
            </p:nvSpPr>
            <p:spPr>
              <a:xfrm>
                <a:off x="3203813" y="2250169"/>
                <a:ext cx="55564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83" name="Elipsa 182"/>
              <p:cNvSpPr>
                <a:spLocks noChangeAspect="1"/>
              </p:cNvSpPr>
              <p:nvPr/>
            </p:nvSpPr>
            <p:spPr>
              <a:xfrm>
                <a:off x="3157774" y="2310486"/>
                <a:ext cx="55563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84" name="Elipsa 183"/>
              <p:cNvSpPr>
                <a:spLocks noChangeAspect="1"/>
              </p:cNvSpPr>
              <p:nvPr/>
            </p:nvSpPr>
            <p:spPr>
              <a:xfrm>
                <a:off x="3057761" y="2286676"/>
                <a:ext cx="53976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85" name="Elipsa 184"/>
              <p:cNvSpPr>
                <a:spLocks noChangeAspect="1"/>
              </p:cNvSpPr>
              <p:nvPr/>
            </p:nvSpPr>
            <p:spPr>
              <a:xfrm>
                <a:off x="3067286" y="2212074"/>
                <a:ext cx="53976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86" name="Elipsa 185"/>
              <p:cNvSpPr>
                <a:spLocks noChangeAspect="1"/>
              </p:cNvSpPr>
              <p:nvPr/>
            </p:nvSpPr>
            <p:spPr>
              <a:xfrm>
                <a:off x="2921234" y="2496200"/>
                <a:ext cx="55564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4039" name="Skupina 186"/>
            <p:cNvGrpSpPr>
              <a:grpSpLocks/>
            </p:cNvGrpSpPr>
            <p:nvPr/>
          </p:nvGrpSpPr>
          <p:grpSpPr bwMode="auto">
            <a:xfrm rot="5400000">
              <a:off x="2989244" y="3729210"/>
              <a:ext cx="337630" cy="339466"/>
              <a:chOff x="2921307" y="2173996"/>
              <a:chExt cx="337630" cy="339466"/>
            </a:xfrm>
          </p:grpSpPr>
          <p:sp>
            <p:nvSpPr>
              <p:cNvPr id="188" name="Elipsa 187"/>
              <p:cNvSpPr>
                <a:spLocks noChangeAspect="1"/>
              </p:cNvSpPr>
              <p:nvPr/>
            </p:nvSpPr>
            <p:spPr>
              <a:xfrm>
                <a:off x="2942387" y="2318497"/>
                <a:ext cx="53976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89" name="Elipsa 188"/>
              <p:cNvSpPr>
                <a:spLocks noChangeAspect="1"/>
              </p:cNvSpPr>
              <p:nvPr/>
            </p:nvSpPr>
            <p:spPr>
              <a:xfrm>
                <a:off x="3204328" y="2250244"/>
                <a:ext cx="53976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" name="Elipsa 189"/>
              <p:cNvSpPr>
                <a:spLocks noChangeAspect="1"/>
              </p:cNvSpPr>
              <p:nvPr/>
            </p:nvSpPr>
            <p:spPr>
              <a:xfrm>
                <a:off x="3158290" y="2310561"/>
                <a:ext cx="53976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1" name="Elipsa 190"/>
              <p:cNvSpPr>
                <a:spLocks noChangeAspect="1"/>
              </p:cNvSpPr>
              <p:nvPr/>
            </p:nvSpPr>
            <p:spPr>
              <a:xfrm>
                <a:off x="3056688" y="2286751"/>
                <a:ext cx="55563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2" name="Elipsa 191"/>
              <p:cNvSpPr>
                <a:spLocks noChangeAspect="1"/>
              </p:cNvSpPr>
              <p:nvPr/>
            </p:nvSpPr>
            <p:spPr>
              <a:xfrm>
                <a:off x="3066214" y="2212148"/>
                <a:ext cx="55563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3" name="Elipsa 192"/>
              <p:cNvSpPr>
                <a:spLocks noChangeAspect="1"/>
              </p:cNvSpPr>
              <p:nvPr/>
            </p:nvSpPr>
            <p:spPr>
              <a:xfrm>
                <a:off x="2921749" y="2496275"/>
                <a:ext cx="53976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4040" name="Skupina 193"/>
            <p:cNvGrpSpPr>
              <a:grpSpLocks/>
            </p:cNvGrpSpPr>
            <p:nvPr/>
          </p:nvGrpSpPr>
          <p:grpSpPr bwMode="auto">
            <a:xfrm rot="5400000">
              <a:off x="5016348" y="2175832"/>
              <a:ext cx="337630" cy="339466"/>
              <a:chOff x="2921307" y="2173996"/>
              <a:chExt cx="337630" cy="339466"/>
            </a:xfrm>
          </p:grpSpPr>
          <p:sp>
            <p:nvSpPr>
              <p:cNvPr id="195" name="Elipsa 194"/>
              <p:cNvSpPr>
                <a:spLocks noChangeAspect="1"/>
              </p:cNvSpPr>
              <p:nvPr/>
            </p:nvSpPr>
            <p:spPr>
              <a:xfrm>
                <a:off x="2941585" y="2318617"/>
                <a:ext cx="53976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6" name="Elipsa 195"/>
              <p:cNvSpPr>
                <a:spLocks noChangeAspect="1"/>
              </p:cNvSpPr>
              <p:nvPr/>
            </p:nvSpPr>
            <p:spPr>
              <a:xfrm>
                <a:off x="3203525" y="2250361"/>
                <a:ext cx="55563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7" name="Elipsa 196"/>
              <p:cNvSpPr>
                <a:spLocks noChangeAspect="1"/>
              </p:cNvSpPr>
              <p:nvPr/>
            </p:nvSpPr>
            <p:spPr>
              <a:xfrm>
                <a:off x="3157487" y="2310679"/>
                <a:ext cx="55564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8" name="Elipsa 197"/>
              <p:cNvSpPr>
                <a:spLocks noChangeAspect="1"/>
              </p:cNvSpPr>
              <p:nvPr/>
            </p:nvSpPr>
            <p:spPr>
              <a:xfrm>
                <a:off x="3057474" y="2286870"/>
                <a:ext cx="53976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9" name="Elipsa 198"/>
              <p:cNvSpPr>
                <a:spLocks noChangeAspect="1"/>
              </p:cNvSpPr>
              <p:nvPr/>
            </p:nvSpPr>
            <p:spPr>
              <a:xfrm>
                <a:off x="3066999" y="2212266"/>
                <a:ext cx="53976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00" name="Elipsa 199"/>
              <p:cNvSpPr>
                <a:spLocks noChangeAspect="1"/>
              </p:cNvSpPr>
              <p:nvPr/>
            </p:nvSpPr>
            <p:spPr>
              <a:xfrm>
                <a:off x="2920947" y="2496394"/>
                <a:ext cx="55563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4041" name="Skupina 200"/>
            <p:cNvGrpSpPr>
              <a:grpSpLocks/>
            </p:cNvGrpSpPr>
            <p:nvPr/>
          </p:nvGrpSpPr>
          <p:grpSpPr bwMode="auto">
            <a:xfrm rot="3824613">
              <a:off x="4265364" y="2173996"/>
              <a:ext cx="337630" cy="339466"/>
              <a:chOff x="2921307" y="2173996"/>
              <a:chExt cx="337630" cy="339466"/>
            </a:xfrm>
          </p:grpSpPr>
          <p:sp>
            <p:nvSpPr>
              <p:cNvPr id="202" name="Elipsa 201"/>
              <p:cNvSpPr>
                <a:spLocks noChangeAspect="1"/>
              </p:cNvSpPr>
              <p:nvPr/>
            </p:nvSpPr>
            <p:spPr>
              <a:xfrm>
                <a:off x="2931675" y="2293294"/>
                <a:ext cx="55563" cy="5714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03" name="Elipsa 202"/>
              <p:cNvSpPr>
                <a:spLocks noChangeAspect="1"/>
              </p:cNvSpPr>
              <p:nvPr/>
            </p:nvSpPr>
            <p:spPr>
              <a:xfrm>
                <a:off x="3175199" y="2260114"/>
                <a:ext cx="58738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04" name="Elipsa 203"/>
              <p:cNvSpPr>
                <a:spLocks noChangeAspect="1"/>
              </p:cNvSpPr>
              <p:nvPr/>
            </p:nvSpPr>
            <p:spPr>
              <a:xfrm>
                <a:off x="3157530" y="2310701"/>
                <a:ext cx="55563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05" name="Elipsa 204"/>
              <p:cNvSpPr>
                <a:spLocks noChangeAspect="1"/>
              </p:cNvSpPr>
              <p:nvPr/>
            </p:nvSpPr>
            <p:spPr>
              <a:xfrm>
                <a:off x="3026618" y="2324101"/>
                <a:ext cx="55563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06" name="Elipsa 205"/>
              <p:cNvSpPr>
                <a:spLocks noChangeAspect="1"/>
              </p:cNvSpPr>
              <p:nvPr/>
            </p:nvSpPr>
            <p:spPr>
              <a:xfrm>
                <a:off x="3058975" y="2185777"/>
                <a:ext cx="53976" cy="5714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07" name="Elipsa 206"/>
              <p:cNvSpPr>
                <a:spLocks noChangeAspect="1"/>
              </p:cNvSpPr>
              <p:nvPr/>
            </p:nvSpPr>
            <p:spPr>
              <a:xfrm>
                <a:off x="2892294" y="2495110"/>
                <a:ext cx="55563" cy="5714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4042" name="Skupina 207"/>
            <p:cNvGrpSpPr>
              <a:grpSpLocks/>
            </p:cNvGrpSpPr>
            <p:nvPr/>
          </p:nvGrpSpPr>
          <p:grpSpPr bwMode="auto">
            <a:xfrm rot="5400000">
              <a:off x="3837543" y="2286001"/>
              <a:ext cx="337630" cy="339466"/>
              <a:chOff x="2921307" y="2173996"/>
              <a:chExt cx="337630" cy="339466"/>
            </a:xfrm>
          </p:grpSpPr>
          <p:sp>
            <p:nvSpPr>
              <p:cNvPr id="209" name="Elipsa 208"/>
              <p:cNvSpPr>
                <a:spLocks noChangeAspect="1"/>
              </p:cNvSpPr>
              <p:nvPr/>
            </p:nvSpPr>
            <p:spPr>
              <a:xfrm>
                <a:off x="2942541" y="2242985"/>
                <a:ext cx="53976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10" name="Elipsa 209"/>
              <p:cNvSpPr>
                <a:spLocks noChangeAspect="1"/>
              </p:cNvSpPr>
              <p:nvPr/>
            </p:nvSpPr>
            <p:spPr>
              <a:xfrm>
                <a:off x="3204483" y="2212828"/>
                <a:ext cx="53976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11" name="Elipsa 210"/>
              <p:cNvSpPr>
                <a:spLocks noChangeAspect="1"/>
              </p:cNvSpPr>
              <p:nvPr/>
            </p:nvSpPr>
            <p:spPr>
              <a:xfrm>
                <a:off x="3158444" y="2309652"/>
                <a:ext cx="53976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12" name="Elipsa 211"/>
              <p:cNvSpPr>
                <a:spLocks noChangeAspect="1"/>
              </p:cNvSpPr>
              <p:nvPr/>
            </p:nvSpPr>
            <p:spPr>
              <a:xfrm>
                <a:off x="3056843" y="2285844"/>
                <a:ext cx="55564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13" name="Elipsa 212"/>
              <p:cNvSpPr>
                <a:spLocks noChangeAspect="1"/>
              </p:cNvSpPr>
              <p:nvPr/>
            </p:nvSpPr>
            <p:spPr>
              <a:xfrm>
                <a:off x="3066368" y="2160446"/>
                <a:ext cx="55564" cy="52382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14" name="Elipsa 213"/>
              <p:cNvSpPr>
                <a:spLocks noChangeAspect="1"/>
              </p:cNvSpPr>
              <p:nvPr/>
            </p:nvSpPr>
            <p:spPr>
              <a:xfrm>
                <a:off x="2921904" y="2420763"/>
                <a:ext cx="53976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1" name="Skupina 214"/>
            <p:cNvGrpSpPr/>
            <p:nvPr/>
          </p:nvGrpSpPr>
          <p:grpSpPr>
            <a:xfrm>
              <a:off x="3668617" y="4430617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216" name="Elipsa 215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17" name="Elipsa 216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18" name="Elipsa 217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19" name="Elipsa 218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20" name="Elipsa 219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21" name="Elipsa 220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2" name="Skupina 221"/>
            <p:cNvGrpSpPr/>
            <p:nvPr/>
          </p:nvGrpSpPr>
          <p:grpSpPr>
            <a:xfrm>
              <a:off x="3259158" y="3558449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223" name="Elipsa 222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24" name="Elipsa 223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25" name="Elipsa 224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26" name="Elipsa 225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27" name="Elipsa 226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28" name="Elipsa 227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3" name="Skupina 228"/>
            <p:cNvGrpSpPr/>
            <p:nvPr/>
          </p:nvGrpSpPr>
          <p:grpSpPr>
            <a:xfrm rot="5742184">
              <a:off x="3543759" y="3920169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230" name="Elipsa 229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31" name="Elipsa 230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32" name="Elipsa 231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33" name="Elipsa 232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34" name="Elipsa 233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35" name="Elipsa 234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4" name="Skupina 235"/>
            <p:cNvGrpSpPr/>
            <p:nvPr/>
          </p:nvGrpSpPr>
          <p:grpSpPr>
            <a:xfrm>
              <a:off x="3376670" y="4215789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237" name="Elipsa 236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38" name="Elipsa 237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39" name="Elipsa 238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0" name="Elipsa 239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1" name="Elipsa 240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2" name="Elipsa 241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5" name="Skupina 242"/>
            <p:cNvGrpSpPr/>
            <p:nvPr/>
          </p:nvGrpSpPr>
          <p:grpSpPr>
            <a:xfrm>
              <a:off x="3396868" y="3552940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244" name="Elipsa 243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5" name="Elipsa 244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6" name="Elipsa 245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7" name="Elipsa 246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8" name="Elipsa 247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9" name="Elipsa 248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6" name="Skupina 249"/>
            <p:cNvGrpSpPr/>
            <p:nvPr/>
          </p:nvGrpSpPr>
          <p:grpSpPr>
            <a:xfrm>
              <a:off x="3606189" y="2484305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251" name="Elipsa 250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52" name="Elipsa 251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53" name="Elipsa 252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54" name="Elipsa 253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55" name="Elipsa 254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56" name="Elipsa 255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7" name="Skupina 256"/>
            <p:cNvGrpSpPr/>
            <p:nvPr/>
          </p:nvGrpSpPr>
          <p:grpSpPr>
            <a:xfrm rot="14085939">
              <a:off x="5873827" y="2372300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258" name="Elipsa 257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59" name="Elipsa 258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60" name="Elipsa 259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61" name="Elipsa 260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62" name="Elipsa 261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63" name="Elipsa 262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8" name="Skupina 263"/>
            <p:cNvGrpSpPr/>
            <p:nvPr/>
          </p:nvGrpSpPr>
          <p:grpSpPr>
            <a:xfrm rot="6575592">
              <a:off x="3668618" y="5201798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265" name="Elipsa 264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66" name="Elipsa 265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67" name="Elipsa 266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68" name="Elipsa 267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69" name="Elipsa 268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70" name="Elipsa 269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0" name="Skupina 270"/>
            <p:cNvGrpSpPr/>
            <p:nvPr/>
          </p:nvGrpSpPr>
          <p:grpSpPr>
            <a:xfrm rot="7548310">
              <a:off x="3167350" y="4006469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272" name="Elipsa 271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73" name="Elipsa 272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74" name="Elipsa 273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75" name="Elipsa 274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76" name="Elipsa 275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77" name="Elipsa 276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1" name="Skupina 277"/>
            <p:cNvGrpSpPr/>
            <p:nvPr/>
          </p:nvGrpSpPr>
          <p:grpSpPr>
            <a:xfrm>
              <a:off x="3595171" y="2219901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279" name="Elipsa 278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80" name="Elipsa 279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81" name="Elipsa 280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82" name="Elipsa 281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83" name="Elipsa 282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84" name="Elipsa 283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2" name="Skupina 284"/>
            <p:cNvGrpSpPr/>
            <p:nvPr/>
          </p:nvGrpSpPr>
          <p:grpSpPr>
            <a:xfrm>
              <a:off x="4000959" y="5589225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286" name="Elipsa 285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87" name="Elipsa 286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88" name="Elipsa 287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89" name="Elipsa 288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90" name="Elipsa 289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91" name="Elipsa 290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4054" name="Skupina 291"/>
            <p:cNvGrpSpPr>
              <a:grpSpLocks/>
            </p:cNvGrpSpPr>
            <p:nvPr/>
          </p:nvGrpSpPr>
          <p:grpSpPr bwMode="auto">
            <a:xfrm rot="5400000">
              <a:off x="3527235" y="4476521"/>
              <a:ext cx="337630" cy="339466"/>
              <a:chOff x="2921307" y="2173996"/>
              <a:chExt cx="337630" cy="339466"/>
            </a:xfrm>
          </p:grpSpPr>
          <p:sp>
            <p:nvSpPr>
              <p:cNvPr id="293" name="Elipsa 292"/>
              <p:cNvSpPr>
                <a:spLocks noChangeAspect="1"/>
              </p:cNvSpPr>
              <p:nvPr/>
            </p:nvSpPr>
            <p:spPr>
              <a:xfrm>
                <a:off x="2941210" y="2318394"/>
                <a:ext cx="53976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94" name="Elipsa 293"/>
              <p:cNvSpPr>
                <a:spLocks noChangeAspect="1"/>
              </p:cNvSpPr>
              <p:nvPr/>
            </p:nvSpPr>
            <p:spPr>
              <a:xfrm>
                <a:off x="3203149" y="2250139"/>
                <a:ext cx="55564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95" name="Elipsa 294"/>
              <p:cNvSpPr>
                <a:spLocks noChangeAspect="1"/>
              </p:cNvSpPr>
              <p:nvPr/>
            </p:nvSpPr>
            <p:spPr>
              <a:xfrm>
                <a:off x="3157111" y="2310456"/>
                <a:ext cx="55563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96" name="Elipsa 295"/>
              <p:cNvSpPr>
                <a:spLocks noChangeAspect="1"/>
              </p:cNvSpPr>
              <p:nvPr/>
            </p:nvSpPr>
            <p:spPr>
              <a:xfrm>
                <a:off x="3057098" y="2286647"/>
                <a:ext cx="53976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97" name="Elipsa 296"/>
              <p:cNvSpPr>
                <a:spLocks noChangeAspect="1"/>
              </p:cNvSpPr>
              <p:nvPr/>
            </p:nvSpPr>
            <p:spPr>
              <a:xfrm>
                <a:off x="3066623" y="2212043"/>
                <a:ext cx="53976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98" name="Elipsa 297"/>
              <p:cNvSpPr>
                <a:spLocks noChangeAspect="1"/>
              </p:cNvSpPr>
              <p:nvPr/>
            </p:nvSpPr>
            <p:spPr>
              <a:xfrm>
                <a:off x="2920571" y="2496172"/>
                <a:ext cx="55564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4055" name="Skupina 298"/>
            <p:cNvGrpSpPr>
              <a:grpSpLocks/>
            </p:cNvGrpSpPr>
            <p:nvPr/>
          </p:nvGrpSpPr>
          <p:grpSpPr bwMode="auto">
            <a:xfrm rot="5400000">
              <a:off x="3128792" y="5102647"/>
              <a:ext cx="337630" cy="339466"/>
              <a:chOff x="2921307" y="2173996"/>
              <a:chExt cx="337630" cy="339466"/>
            </a:xfrm>
          </p:grpSpPr>
          <p:sp>
            <p:nvSpPr>
              <p:cNvPr id="300" name="Elipsa 299"/>
              <p:cNvSpPr>
                <a:spLocks noChangeAspect="1"/>
              </p:cNvSpPr>
              <p:nvPr/>
            </p:nvSpPr>
            <p:spPr>
              <a:xfrm>
                <a:off x="2942152" y="2318362"/>
                <a:ext cx="53976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1" name="Elipsa 300"/>
              <p:cNvSpPr>
                <a:spLocks noChangeAspect="1"/>
              </p:cNvSpPr>
              <p:nvPr/>
            </p:nvSpPr>
            <p:spPr>
              <a:xfrm>
                <a:off x="3204093" y="2250109"/>
                <a:ext cx="55563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2" name="Elipsa 301"/>
              <p:cNvSpPr>
                <a:spLocks noChangeAspect="1"/>
              </p:cNvSpPr>
              <p:nvPr/>
            </p:nvSpPr>
            <p:spPr>
              <a:xfrm>
                <a:off x="3158055" y="2310426"/>
                <a:ext cx="55564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3" name="Elipsa 302"/>
              <p:cNvSpPr>
                <a:spLocks noChangeAspect="1"/>
              </p:cNvSpPr>
              <p:nvPr/>
            </p:nvSpPr>
            <p:spPr>
              <a:xfrm>
                <a:off x="3058042" y="2286616"/>
                <a:ext cx="53976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4" name="Elipsa 303"/>
              <p:cNvSpPr>
                <a:spLocks noChangeAspect="1"/>
              </p:cNvSpPr>
              <p:nvPr/>
            </p:nvSpPr>
            <p:spPr>
              <a:xfrm>
                <a:off x="3067567" y="2212014"/>
                <a:ext cx="53976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5" name="Elipsa 304"/>
              <p:cNvSpPr>
                <a:spLocks noChangeAspect="1"/>
              </p:cNvSpPr>
              <p:nvPr/>
            </p:nvSpPr>
            <p:spPr>
              <a:xfrm>
                <a:off x="2921515" y="2496140"/>
                <a:ext cx="55563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4056" name="Skupina 305"/>
            <p:cNvGrpSpPr>
              <a:grpSpLocks/>
            </p:cNvGrpSpPr>
            <p:nvPr/>
          </p:nvGrpSpPr>
          <p:grpSpPr bwMode="auto">
            <a:xfrm rot="5400000">
              <a:off x="3798985" y="4494882"/>
              <a:ext cx="337630" cy="339466"/>
              <a:chOff x="2921307" y="2173996"/>
              <a:chExt cx="337630" cy="339466"/>
            </a:xfrm>
          </p:grpSpPr>
          <p:sp>
            <p:nvSpPr>
              <p:cNvPr id="307" name="Elipsa 306"/>
              <p:cNvSpPr>
                <a:spLocks noChangeAspect="1"/>
              </p:cNvSpPr>
              <p:nvPr/>
            </p:nvSpPr>
            <p:spPr>
              <a:xfrm>
                <a:off x="2941898" y="2318714"/>
                <a:ext cx="53976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8" name="Elipsa 307"/>
              <p:cNvSpPr>
                <a:spLocks noChangeAspect="1"/>
              </p:cNvSpPr>
              <p:nvPr/>
            </p:nvSpPr>
            <p:spPr>
              <a:xfrm>
                <a:off x="3203839" y="2250461"/>
                <a:ext cx="55564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9" name="Elipsa 308"/>
              <p:cNvSpPr>
                <a:spLocks noChangeAspect="1"/>
              </p:cNvSpPr>
              <p:nvPr/>
            </p:nvSpPr>
            <p:spPr>
              <a:xfrm>
                <a:off x="3157800" y="2310778"/>
                <a:ext cx="55563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0" name="Elipsa 309"/>
              <p:cNvSpPr>
                <a:spLocks noChangeAspect="1"/>
              </p:cNvSpPr>
              <p:nvPr/>
            </p:nvSpPr>
            <p:spPr>
              <a:xfrm>
                <a:off x="3057787" y="2286968"/>
                <a:ext cx="53976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1" name="Elipsa 310"/>
              <p:cNvSpPr>
                <a:spLocks noChangeAspect="1"/>
              </p:cNvSpPr>
              <p:nvPr/>
            </p:nvSpPr>
            <p:spPr>
              <a:xfrm>
                <a:off x="3067312" y="2212366"/>
                <a:ext cx="53976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2" name="Elipsa 311"/>
              <p:cNvSpPr>
                <a:spLocks noChangeAspect="1"/>
              </p:cNvSpPr>
              <p:nvPr/>
            </p:nvSpPr>
            <p:spPr>
              <a:xfrm>
                <a:off x="2921260" y="2496492"/>
                <a:ext cx="55564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24" name="Skupina 312"/>
            <p:cNvGrpSpPr/>
            <p:nvPr/>
          </p:nvGrpSpPr>
          <p:grpSpPr>
            <a:xfrm>
              <a:off x="3743899" y="4880474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314" name="Elipsa 313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5" name="Elipsa 314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6" name="Elipsa 315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7" name="Elipsa 316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8" name="Elipsa 317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9" name="Elipsa 318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31" name="Skupina 319"/>
            <p:cNvGrpSpPr/>
            <p:nvPr/>
          </p:nvGrpSpPr>
          <p:grpSpPr>
            <a:xfrm>
              <a:off x="3433591" y="3743900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321" name="Elipsa 320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22" name="Elipsa 321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23" name="Elipsa 322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24" name="Elipsa 323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25" name="Elipsa 324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26" name="Elipsa 325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38" name="Skupina 326"/>
            <p:cNvGrpSpPr/>
            <p:nvPr/>
          </p:nvGrpSpPr>
          <p:grpSpPr>
            <a:xfrm>
              <a:off x="3376671" y="4568329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328" name="Elipsa 327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29" name="Elipsa 328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30" name="Elipsa 329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31" name="Elipsa 330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32" name="Elipsa 331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33" name="Elipsa 332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45" name="Skupina 333"/>
            <p:cNvGrpSpPr/>
            <p:nvPr/>
          </p:nvGrpSpPr>
          <p:grpSpPr>
            <a:xfrm>
              <a:off x="3899972" y="2061992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335" name="Elipsa 334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36" name="Elipsa 335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37" name="Elipsa 336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38" name="Elipsa 337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39" name="Elipsa 338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40" name="Elipsa 339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52" name="Skupina 340"/>
            <p:cNvGrpSpPr/>
            <p:nvPr/>
          </p:nvGrpSpPr>
          <p:grpSpPr>
            <a:xfrm>
              <a:off x="4316776" y="2082190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342" name="Elipsa 341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43" name="Elipsa 342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44" name="Elipsa 343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45" name="Elipsa 344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46" name="Elipsa 345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47" name="Elipsa 346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59" name="Skupina 347"/>
            <p:cNvGrpSpPr/>
            <p:nvPr/>
          </p:nvGrpSpPr>
          <p:grpSpPr>
            <a:xfrm>
              <a:off x="4292907" y="2212556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349" name="Elipsa 348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50" name="Elipsa 349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51" name="Elipsa 350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52" name="Elipsa 351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53" name="Elipsa 352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54" name="Elipsa 353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66" name="Skupina 354"/>
            <p:cNvGrpSpPr/>
            <p:nvPr/>
          </p:nvGrpSpPr>
          <p:grpSpPr>
            <a:xfrm>
              <a:off x="6092328" y="2888257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356" name="Elipsa 355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57" name="Elipsa 356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58" name="Elipsa 357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59" name="Elipsa 358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0" name="Elipsa 359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1" name="Elipsa 360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73" name="Skupina 361"/>
            <p:cNvGrpSpPr/>
            <p:nvPr/>
          </p:nvGrpSpPr>
          <p:grpSpPr>
            <a:xfrm>
              <a:off x="5793037" y="2016089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363" name="Elipsa 362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" name="Elipsa 363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5" name="Elipsa 364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6" name="Elipsa 365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7" name="Elipsa 366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8" name="Elipsa 367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80" name="Skupina 368"/>
            <p:cNvGrpSpPr/>
            <p:nvPr/>
          </p:nvGrpSpPr>
          <p:grpSpPr>
            <a:xfrm>
              <a:off x="5934420" y="2807466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370" name="Elipsa 369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71" name="Elipsa 370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72" name="Elipsa 371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73" name="Elipsa 372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74" name="Elipsa 373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75" name="Elipsa 374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22623" name="Rectangle 10"/>
            <p:cNvSpPr>
              <a:spLocks noChangeArrowheads="1"/>
            </p:cNvSpPr>
            <p:nvPr/>
          </p:nvSpPr>
          <p:spPr bwMode="auto">
            <a:xfrm>
              <a:off x="4762657" y="3738508"/>
              <a:ext cx="341271" cy="461967"/>
            </a:xfrm>
            <a:prstGeom prst="rect">
              <a:avLst/>
            </a:prstGeom>
            <a:solidFill>
              <a:srgbClr val="FFFF00">
                <a:alpha val="65097"/>
              </a:srgbClr>
            </a:solidFill>
            <a:ln>
              <a:noFill/>
            </a:ln>
            <a:extLst>
              <a:ext uri="{91240B29-F687-4F45-9708-019B960494DF}"/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2400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1</a:t>
              </a:r>
            </a:p>
          </p:txBody>
        </p:sp>
        <p:sp>
          <p:nvSpPr>
            <p:cNvPr id="22624" name="Rectangle 10"/>
            <p:cNvSpPr>
              <a:spLocks noChangeArrowheads="1"/>
            </p:cNvSpPr>
            <p:nvPr/>
          </p:nvSpPr>
          <p:spPr bwMode="auto">
            <a:xfrm>
              <a:off x="5130911" y="2130352"/>
              <a:ext cx="339683" cy="460380"/>
            </a:xfrm>
            <a:prstGeom prst="rect">
              <a:avLst/>
            </a:prstGeom>
            <a:solidFill>
              <a:srgbClr val="FFFF00">
                <a:alpha val="65097"/>
              </a:srgbClr>
            </a:solidFill>
            <a:ln>
              <a:noFill/>
            </a:ln>
            <a:extLst>
              <a:ext uri="{91240B29-F687-4F45-9708-019B960494DF}"/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2400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3</a:t>
              </a:r>
            </a:p>
          </p:txBody>
        </p:sp>
        <p:sp>
          <p:nvSpPr>
            <p:cNvPr id="22625" name="Rectangle 10"/>
            <p:cNvSpPr>
              <a:spLocks noChangeArrowheads="1"/>
            </p:cNvSpPr>
            <p:nvPr/>
          </p:nvSpPr>
          <p:spPr bwMode="auto">
            <a:xfrm>
              <a:off x="4500752" y="2744722"/>
              <a:ext cx="339683" cy="461967"/>
            </a:xfrm>
            <a:prstGeom prst="rect">
              <a:avLst/>
            </a:prstGeom>
            <a:solidFill>
              <a:srgbClr val="FFFF00">
                <a:alpha val="65097"/>
              </a:srgbClr>
            </a:solidFill>
            <a:ln>
              <a:noFill/>
            </a:ln>
            <a:extLst>
              <a:ext uri="{91240B29-F687-4F45-9708-019B960494DF}"/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2400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2</a:t>
              </a:r>
            </a:p>
          </p:txBody>
        </p:sp>
        <p:sp>
          <p:nvSpPr>
            <p:cNvPr id="22626" name="Rectangle 10"/>
            <p:cNvSpPr>
              <a:spLocks noChangeArrowheads="1"/>
            </p:cNvSpPr>
            <p:nvPr/>
          </p:nvSpPr>
          <p:spPr bwMode="auto">
            <a:xfrm>
              <a:off x="6584880" y="2371654"/>
              <a:ext cx="339683" cy="461968"/>
            </a:xfrm>
            <a:prstGeom prst="rect">
              <a:avLst/>
            </a:prstGeom>
            <a:solidFill>
              <a:srgbClr val="FFFF00">
                <a:alpha val="65097"/>
              </a:srgbClr>
            </a:solidFill>
            <a:ln>
              <a:noFill/>
            </a:ln>
            <a:extLst>
              <a:ext uri="{91240B29-F687-4F45-9708-019B960494DF}"/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2400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5</a:t>
              </a:r>
            </a:p>
          </p:txBody>
        </p:sp>
        <p:sp>
          <p:nvSpPr>
            <p:cNvPr id="22627" name="Rectangle 10"/>
            <p:cNvSpPr>
              <a:spLocks noChangeArrowheads="1"/>
            </p:cNvSpPr>
            <p:nvPr/>
          </p:nvSpPr>
          <p:spPr bwMode="auto">
            <a:xfrm>
              <a:off x="6130912" y="2865373"/>
              <a:ext cx="341271" cy="461967"/>
            </a:xfrm>
            <a:prstGeom prst="rect">
              <a:avLst/>
            </a:prstGeom>
            <a:solidFill>
              <a:srgbClr val="FFFF00">
                <a:alpha val="65097"/>
              </a:srgbClr>
            </a:solidFill>
            <a:ln>
              <a:noFill/>
            </a:ln>
            <a:extLst>
              <a:ext uri="{91240B29-F687-4F45-9708-019B960494DF}"/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2400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4</a:t>
              </a:r>
            </a:p>
          </p:txBody>
        </p:sp>
      </p:grpSp>
      <p:grpSp>
        <p:nvGrpSpPr>
          <p:cNvPr id="83971" name="Skupina 397"/>
          <p:cNvGrpSpPr>
            <a:grpSpLocks/>
          </p:cNvGrpSpPr>
          <p:nvPr/>
        </p:nvGrpSpPr>
        <p:grpSpPr bwMode="auto">
          <a:xfrm>
            <a:off x="5724525" y="2708275"/>
            <a:ext cx="3117850" cy="1323975"/>
            <a:chOff x="183353" y="3381305"/>
            <a:chExt cx="3117463" cy="1323974"/>
          </a:xfrm>
        </p:grpSpPr>
        <p:sp>
          <p:nvSpPr>
            <p:cNvPr id="22533" name="Rectangle 9"/>
            <p:cNvSpPr>
              <a:spLocks noChangeArrowheads="1"/>
            </p:cNvSpPr>
            <p:nvPr/>
          </p:nvSpPr>
          <p:spPr bwMode="auto">
            <a:xfrm>
              <a:off x="183353" y="3381305"/>
              <a:ext cx="3117463" cy="1323974"/>
            </a:xfrm>
            <a:prstGeom prst="rect">
              <a:avLst/>
            </a:prstGeom>
            <a:solidFill>
              <a:srgbClr val="FFFFFF">
                <a:alpha val="65097"/>
              </a:srgbClr>
            </a:solidFill>
            <a:ln>
              <a:noFill/>
            </a:ln>
            <a:extLst>
              <a:ext uri="{91240B29-F687-4F45-9708-019B960494DF}"/>
            </a:extLst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cs-CZ" sz="1600" b="0" i="0" dirty="0">
                  <a:solidFill>
                    <a:schemeClr val="tx1"/>
                  </a:solidFill>
                  <a:latin typeface="+mj-lt"/>
                </a:rPr>
                <a:t>1 koagulační nekróza</a:t>
              </a:r>
            </a:p>
            <a:p>
              <a:pPr algn="l">
                <a:defRPr/>
              </a:pPr>
              <a:r>
                <a:rPr lang="cs-CZ" sz="1600" b="0" i="0" dirty="0">
                  <a:solidFill>
                    <a:schemeClr val="tx1"/>
                  </a:solidFill>
                  <a:latin typeface="+mj-lt"/>
                </a:rPr>
                <a:t>2 </a:t>
              </a:r>
              <a:r>
                <a:rPr lang="cs-CZ" sz="1600" b="0" i="0" dirty="0" err="1">
                  <a:solidFill>
                    <a:schemeClr val="tx1"/>
                  </a:solidFill>
                  <a:latin typeface="+mj-lt"/>
                </a:rPr>
                <a:t>myomalacie</a:t>
              </a:r>
              <a:endParaRPr lang="cs-CZ" sz="1600" b="0" i="0" dirty="0">
                <a:solidFill>
                  <a:schemeClr val="tx1"/>
                </a:solidFill>
                <a:latin typeface="+mj-lt"/>
              </a:endParaRPr>
            </a:p>
            <a:p>
              <a:pPr algn="l">
                <a:defRPr/>
              </a:pPr>
              <a:r>
                <a:rPr lang="cs-CZ" sz="1600" b="0" i="0" dirty="0">
                  <a:solidFill>
                    <a:schemeClr val="tx1"/>
                  </a:solidFill>
                  <a:latin typeface="+mj-lt"/>
                </a:rPr>
                <a:t>3 hyperemický lem</a:t>
              </a:r>
            </a:p>
            <a:p>
              <a:pPr algn="l">
                <a:defRPr/>
              </a:pPr>
              <a:r>
                <a:rPr lang="cs-CZ" sz="1600" b="0" i="0" dirty="0">
                  <a:solidFill>
                    <a:schemeClr val="tx1"/>
                  </a:solidFill>
                  <a:latin typeface="+mj-lt"/>
                </a:rPr>
                <a:t>4 </a:t>
              </a:r>
              <a:r>
                <a:rPr lang="cs-CZ" sz="1600" b="0" i="0" dirty="0" err="1">
                  <a:solidFill>
                    <a:schemeClr val="tx1"/>
                  </a:solidFill>
                  <a:latin typeface="+mj-lt"/>
                </a:rPr>
                <a:t>leukocytární</a:t>
              </a:r>
              <a:r>
                <a:rPr lang="cs-CZ" sz="1600" b="0" i="0" dirty="0">
                  <a:solidFill>
                    <a:schemeClr val="tx1"/>
                  </a:solidFill>
                  <a:latin typeface="+mj-lt"/>
                </a:rPr>
                <a:t> infiltrace </a:t>
              </a:r>
            </a:p>
            <a:p>
              <a:pPr algn="l">
                <a:defRPr/>
              </a:pPr>
              <a:r>
                <a:rPr lang="cs-CZ" sz="1600" b="0" i="0" dirty="0">
                  <a:solidFill>
                    <a:schemeClr val="tx1"/>
                  </a:solidFill>
                  <a:latin typeface="+mj-lt"/>
                </a:rPr>
                <a:t>5 steatóza</a:t>
              </a:r>
            </a:p>
          </p:txBody>
        </p:sp>
        <p:cxnSp>
          <p:nvCxnSpPr>
            <p:cNvPr id="383" name="Přímá spojovací čára 382"/>
            <p:cNvCxnSpPr/>
            <p:nvPr/>
          </p:nvCxnSpPr>
          <p:spPr>
            <a:xfrm rot="5400000">
              <a:off x="1539693" y="4544148"/>
              <a:ext cx="168275" cy="1587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Přímá spojovací čára 383"/>
            <p:cNvCxnSpPr/>
            <p:nvPr/>
          </p:nvCxnSpPr>
          <p:spPr>
            <a:xfrm rot="5400000">
              <a:off x="1469058" y="4543354"/>
              <a:ext cx="166688" cy="1588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Přímá spojovací čára 384"/>
            <p:cNvCxnSpPr/>
            <p:nvPr/>
          </p:nvCxnSpPr>
          <p:spPr>
            <a:xfrm rot="5400000">
              <a:off x="1684137" y="4544148"/>
              <a:ext cx="168275" cy="1588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Přímá spojovací čára 385"/>
            <p:cNvCxnSpPr/>
            <p:nvPr/>
          </p:nvCxnSpPr>
          <p:spPr>
            <a:xfrm rot="5400000">
              <a:off x="1613503" y="4543354"/>
              <a:ext cx="166688" cy="1587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7" name="Elipsa 386"/>
            <p:cNvSpPr>
              <a:spLocks noChangeAspect="1"/>
            </p:cNvSpPr>
            <p:nvPr/>
          </p:nvSpPr>
          <p:spPr>
            <a:xfrm>
              <a:off x="2719863" y="4189342"/>
              <a:ext cx="55556" cy="55562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88" name="Elipsa 387"/>
            <p:cNvSpPr>
              <a:spLocks noChangeAspect="1"/>
            </p:cNvSpPr>
            <p:nvPr/>
          </p:nvSpPr>
          <p:spPr>
            <a:xfrm>
              <a:off x="2792879" y="4173467"/>
              <a:ext cx="53968" cy="55562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89" name="Elipsa 388"/>
            <p:cNvSpPr>
              <a:spLocks noChangeAspect="1"/>
            </p:cNvSpPr>
            <p:nvPr/>
          </p:nvSpPr>
          <p:spPr>
            <a:xfrm>
              <a:off x="2846847" y="4244904"/>
              <a:ext cx="55556" cy="53975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0" name="Elipsa 389"/>
            <p:cNvSpPr>
              <a:spLocks noChangeAspect="1"/>
            </p:cNvSpPr>
            <p:nvPr/>
          </p:nvSpPr>
          <p:spPr>
            <a:xfrm>
              <a:off x="2775419" y="4244904"/>
              <a:ext cx="55555" cy="53975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1" name="Elipsa 390"/>
            <p:cNvSpPr>
              <a:spLocks noChangeAspect="1"/>
            </p:cNvSpPr>
            <p:nvPr/>
          </p:nvSpPr>
          <p:spPr>
            <a:xfrm>
              <a:off x="2846847" y="4173467"/>
              <a:ext cx="53968" cy="55562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2" name="Elipsa 391"/>
            <p:cNvSpPr>
              <a:spLocks noChangeAspect="1"/>
            </p:cNvSpPr>
            <p:nvPr/>
          </p:nvSpPr>
          <p:spPr>
            <a:xfrm rot="5400000">
              <a:off x="2270652" y="4029009"/>
              <a:ext cx="55563" cy="55555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3" name="Elipsa 392"/>
            <p:cNvSpPr>
              <a:spLocks noChangeAspect="1"/>
            </p:cNvSpPr>
            <p:nvPr/>
          </p:nvSpPr>
          <p:spPr>
            <a:xfrm rot="5400000">
              <a:off x="2342876" y="3958364"/>
              <a:ext cx="55562" cy="53968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4" name="Elipsa 393"/>
            <p:cNvSpPr>
              <a:spLocks noChangeAspect="1"/>
            </p:cNvSpPr>
            <p:nvPr/>
          </p:nvSpPr>
          <p:spPr>
            <a:xfrm rot="5400000">
              <a:off x="2343668" y="4102034"/>
              <a:ext cx="55563" cy="55555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5" name="Elipsa 394"/>
            <p:cNvSpPr>
              <a:spLocks noChangeAspect="1"/>
            </p:cNvSpPr>
            <p:nvPr/>
          </p:nvSpPr>
          <p:spPr>
            <a:xfrm rot="5400000">
              <a:off x="2415892" y="4028214"/>
              <a:ext cx="53975" cy="55556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6" name="Volný tvar 395"/>
            <p:cNvSpPr/>
            <p:nvPr/>
          </p:nvSpPr>
          <p:spPr>
            <a:xfrm>
              <a:off x="1767481" y="3668643"/>
              <a:ext cx="231746" cy="287337"/>
            </a:xfrm>
            <a:custGeom>
              <a:avLst/>
              <a:gdLst>
                <a:gd name="connsiteX0" fmla="*/ 55085 w 231355"/>
                <a:gd name="connsiteY0" fmla="*/ 187287 h 286439"/>
                <a:gd name="connsiteX1" fmla="*/ 55085 w 231355"/>
                <a:gd name="connsiteY1" fmla="*/ 33051 h 286439"/>
                <a:gd name="connsiteX2" fmla="*/ 88135 w 231355"/>
                <a:gd name="connsiteY2" fmla="*/ 77118 h 286439"/>
                <a:gd name="connsiteX3" fmla="*/ 143220 w 231355"/>
                <a:gd name="connsiteY3" fmla="*/ 66101 h 286439"/>
                <a:gd name="connsiteX4" fmla="*/ 165253 w 231355"/>
                <a:gd name="connsiteY4" fmla="*/ 33051 h 286439"/>
                <a:gd name="connsiteX5" fmla="*/ 209321 w 231355"/>
                <a:gd name="connsiteY5" fmla="*/ 0 h 286439"/>
                <a:gd name="connsiteX6" fmla="*/ 220338 w 231355"/>
                <a:gd name="connsiteY6" fmla="*/ 110169 h 286439"/>
                <a:gd name="connsiteX7" fmla="*/ 231355 w 231355"/>
                <a:gd name="connsiteY7" fmla="*/ 143219 h 286439"/>
                <a:gd name="connsiteX8" fmla="*/ 220338 w 231355"/>
                <a:gd name="connsiteY8" fmla="*/ 242371 h 286439"/>
                <a:gd name="connsiteX9" fmla="*/ 187287 w 231355"/>
                <a:gd name="connsiteY9" fmla="*/ 209321 h 286439"/>
                <a:gd name="connsiteX10" fmla="*/ 176270 w 231355"/>
                <a:gd name="connsiteY10" fmla="*/ 176270 h 286439"/>
                <a:gd name="connsiteX11" fmla="*/ 143220 w 231355"/>
                <a:gd name="connsiteY11" fmla="*/ 275422 h 286439"/>
                <a:gd name="connsiteX12" fmla="*/ 110169 w 231355"/>
                <a:gd name="connsiteY12" fmla="*/ 264405 h 286439"/>
                <a:gd name="connsiteX13" fmla="*/ 77118 w 231355"/>
                <a:gd name="connsiteY13" fmla="*/ 286439 h 286439"/>
                <a:gd name="connsiteX14" fmla="*/ 33051 w 231355"/>
                <a:gd name="connsiteY14" fmla="*/ 264405 h 286439"/>
                <a:gd name="connsiteX15" fmla="*/ 44068 w 231355"/>
                <a:gd name="connsiteY15" fmla="*/ 165253 h 286439"/>
                <a:gd name="connsiteX16" fmla="*/ 33051 w 231355"/>
                <a:gd name="connsiteY16" fmla="*/ 132203 h 286439"/>
                <a:gd name="connsiteX17" fmla="*/ 0 w 231355"/>
                <a:gd name="connsiteY17" fmla="*/ 121186 h 286439"/>
                <a:gd name="connsiteX18" fmla="*/ 55085 w 231355"/>
                <a:gd name="connsiteY18" fmla="*/ 88135 h 286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1355" h="286439">
                  <a:moveTo>
                    <a:pt x="55085" y="187287"/>
                  </a:moveTo>
                  <a:cubicBezTo>
                    <a:pt x="43058" y="139177"/>
                    <a:pt x="23207" y="80868"/>
                    <a:pt x="55085" y="33051"/>
                  </a:cubicBezTo>
                  <a:cubicBezTo>
                    <a:pt x="65270" y="17774"/>
                    <a:pt x="77118" y="62429"/>
                    <a:pt x="88135" y="77118"/>
                  </a:cubicBezTo>
                  <a:cubicBezTo>
                    <a:pt x="106497" y="73446"/>
                    <a:pt x="126962" y="75391"/>
                    <a:pt x="143220" y="66101"/>
                  </a:cubicBezTo>
                  <a:cubicBezTo>
                    <a:pt x="154716" y="59532"/>
                    <a:pt x="155891" y="42413"/>
                    <a:pt x="165253" y="33051"/>
                  </a:cubicBezTo>
                  <a:cubicBezTo>
                    <a:pt x="178237" y="20067"/>
                    <a:pt x="194632" y="11017"/>
                    <a:pt x="209321" y="0"/>
                  </a:cubicBezTo>
                  <a:cubicBezTo>
                    <a:pt x="212993" y="36723"/>
                    <a:pt x="214726" y="73692"/>
                    <a:pt x="220338" y="110169"/>
                  </a:cubicBezTo>
                  <a:cubicBezTo>
                    <a:pt x="222104" y="121647"/>
                    <a:pt x="231355" y="131606"/>
                    <a:pt x="231355" y="143219"/>
                  </a:cubicBezTo>
                  <a:cubicBezTo>
                    <a:pt x="231355" y="176473"/>
                    <a:pt x="224010" y="209320"/>
                    <a:pt x="220338" y="242371"/>
                  </a:cubicBezTo>
                  <a:cubicBezTo>
                    <a:pt x="209321" y="231354"/>
                    <a:pt x="195929" y="222284"/>
                    <a:pt x="187287" y="209321"/>
                  </a:cubicBezTo>
                  <a:cubicBezTo>
                    <a:pt x="180845" y="199658"/>
                    <a:pt x="182712" y="166607"/>
                    <a:pt x="176270" y="176270"/>
                  </a:cubicBezTo>
                  <a:cubicBezTo>
                    <a:pt x="156945" y="205257"/>
                    <a:pt x="143220" y="275422"/>
                    <a:pt x="143220" y="275422"/>
                  </a:cubicBezTo>
                  <a:cubicBezTo>
                    <a:pt x="132203" y="271750"/>
                    <a:pt x="116611" y="274068"/>
                    <a:pt x="110169" y="264405"/>
                  </a:cubicBezTo>
                  <a:cubicBezTo>
                    <a:pt x="82527" y="222942"/>
                    <a:pt x="120547" y="134439"/>
                    <a:pt x="77118" y="286439"/>
                  </a:cubicBezTo>
                  <a:cubicBezTo>
                    <a:pt x="62429" y="279094"/>
                    <a:pt x="37372" y="280249"/>
                    <a:pt x="33051" y="264405"/>
                  </a:cubicBezTo>
                  <a:cubicBezTo>
                    <a:pt x="24301" y="232323"/>
                    <a:pt x="44068" y="198507"/>
                    <a:pt x="44068" y="165253"/>
                  </a:cubicBezTo>
                  <a:cubicBezTo>
                    <a:pt x="44068" y="153640"/>
                    <a:pt x="41262" y="140414"/>
                    <a:pt x="33051" y="132203"/>
                  </a:cubicBezTo>
                  <a:cubicBezTo>
                    <a:pt x="24839" y="123992"/>
                    <a:pt x="11017" y="124858"/>
                    <a:pt x="0" y="121186"/>
                  </a:cubicBezTo>
                  <a:cubicBezTo>
                    <a:pt x="37978" y="70549"/>
                    <a:pt x="16628" y="68906"/>
                    <a:pt x="55085" y="88135"/>
                  </a:cubicBezTo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7" name="Volný tvar 396"/>
            <p:cNvSpPr/>
            <p:nvPr/>
          </p:nvSpPr>
          <p:spPr>
            <a:xfrm>
              <a:off x="2486530" y="3452743"/>
              <a:ext cx="385714" cy="334962"/>
            </a:xfrm>
            <a:custGeom>
              <a:avLst/>
              <a:gdLst>
                <a:gd name="connsiteX0" fmla="*/ 130253 w 385818"/>
                <a:gd name="connsiteY0" fmla="*/ 187287 h 334681"/>
                <a:gd name="connsiteX1" fmla="*/ 86186 w 385818"/>
                <a:gd name="connsiteY1" fmla="*/ 77118 h 334681"/>
                <a:gd name="connsiteX2" fmla="*/ 97202 w 385818"/>
                <a:gd name="connsiteY2" fmla="*/ 44067 h 334681"/>
                <a:gd name="connsiteX3" fmla="*/ 152287 w 385818"/>
                <a:gd name="connsiteY3" fmla="*/ 55084 h 334681"/>
                <a:gd name="connsiteX4" fmla="*/ 163304 w 385818"/>
                <a:gd name="connsiteY4" fmla="*/ 88135 h 334681"/>
                <a:gd name="connsiteX5" fmla="*/ 218388 w 385818"/>
                <a:gd name="connsiteY5" fmla="*/ 0 h 334681"/>
                <a:gd name="connsiteX6" fmla="*/ 251439 w 385818"/>
                <a:gd name="connsiteY6" fmla="*/ 22034 h 334681"/>
                <a:gd name="connsiteX7" fmla="*/ 284489 w 385818"/>
                <a:gd name="connsiteY7" fmla="*/ 88135 h 334681"/>
                <a:gd name="connsiteX8" fmla="*/ 317540 w 385818"/>
                <a:gd name="connsiteY8" fmla="*/ 77118 h 334681"/>
                <a:gd name="connsiteX9" fmla="*/ 361607 w 385818"/>
                <a:gd name="connsiteY9" fmla="*/ 66101 h 334681"/>
                <a:gd name="connsiteX10" fmla="*/ 383641 w 385818"/>
                <a:gd name="connsiteY10" fmla="*/ 99152 h 334681"/>
                <a:gd name="connsiteX11" fmla="*/ 306523 w 385818"/>
                <a:gd name="connsiteY11" fmla="*/ 154236 h 334681"/>
                <a:gd name="connsiteX12" fmla="*/ 295506 w 385818"/>
                <a:gd name="connsiteY12" fmla="*/ 319489 h 334681"/>
                <a:gd name="connsiteX13" fmla="*/ 273472 w 385818"/>
                <a:gd name="connsiteY13" fmla="*/ 264405 h 334681"/>
                <a:gd name="connsiteX14" fmla="*/ 251439 w 385818"/>
                <a:gd name="connsiteY14" fmla="*/ 198303 h 334681"/>
                <a:gd name="connsiteX15" fmla="*/ 185337 w 385818"/>
                <a:gd name="connsiteY15" fmla="*/ 220337 h 334681"/>
                <a:gd name="connsiteX16" fmla="*/ 119236 w 385818"/>
                <a:gd name="connsiteY16" fmla="*/ 253388 h 334681"/>
                <a:gd name="connsiteX17" fmla="*/ 75169 w 385818"/>
                <a:gd name="connsiteY17" fmla="*/ 242371 h 334681"/>
                <a:gd name="connsiteX18" fmla="*/ 20084 w 385818"/>
                <a:gd name="connsiteY18" fmla="*/ 209320 h 334681"/>
                <a:gd name="connsiteX19" fmla="*/ 9068 w 385818"/>
                <a:gd name="connsiteY19" fmla="*/ 176270 h 334681"/>
                <a:gd name="connsiteX20" fmla="*/ 75169 w 385818"/>
                <a:gd name="connsiteY20" fmla="*/ 165253 h 334681"/>
                <a:gd name="connsiteX21" fmla="*/ 108219 w 385818"/>
                <a:gd name="connsiteY21" fmla="*/ 154236 h 334681"/>
                <a:gd name="connsiteX22" fmla="*/ 86186 w 385818"/>
                <a:gd name="connsiteY22" fmla="*/ 110168 h 334681"/>
                <a:gd name="connsiteX23" fmla="*/ 86186 w 385818"/>
                <a:gd name="connsiteY23" fmla="*/ 99152 h 334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5818" h="334681">
                  <a:moveTo>
                    <a:pt x="130253" y="187287"/>
                  </a:moveTo>
                  <a:cubicBezTo>
                    <a:pt x="115564" y="150564"/>
                    <a:pt x="95080" y="115657"/>
                    <a:pt x="86186" y="77118"/>
                  </a:cubicBezTo>
                  <a:cubicBezTo>
                    <a:pt x="83575" y="65803"/>
                    <a:pt x="86185" y="47739"/>
                    <a:pt x="97202" y="44067"/>
                  </a:cubicBezTo>
                  <a:cubicBezTo>
                    <a:pt x="114966" y="38145"/>
                    <a:pt x="133925" y="51412"/>
                    <a:pt x="152287" y="55084"/>
                  </a:cubicBezTo>
                  <a:cubicBezTo>
                    <a:pt x="155959" y="66101"/>
                    <a:pt x="152522" y="92448"/>
                    <a:pt x="163304" y="88135"/>
                  </a:cubicBezTo>
                  <a:cubicBezTo>
                    <a:pt x="197846" y="74318"/>
                    <a:pt x="208221" y="30499"/>
                    <a:pt x="218388" y="0"/>
                  </a:cubicBezTo>
                  <a:cubicBezTo>
                    <a:pt x="229405" y="7345"/>
                    <a:pt x="243495" y="11441"/>
                    <a:pt x="251439" y="22034"/>
                  </a:cubicBezTo>
                  <a:cubicBezTo>
                    <a:pt x="266220" y="41741"/>
                    <a:pt x="265564" y="72365"/>
                    <a:pt x="284489" y="88135"/>
                  </a:cubicBezTo>
                  <a:cubicBezTo>
                    <a:pt x="293410" y="95569"/>
                    <a:pt x="306374" y="80308"/>
                    <a:pt x="317540" y="77118"/>
                  </a:cubicBezTo>
                  <a:cubicBezTo>
                    <a:pt x="332099" y="72958"/>
                    <a:pt x="346918" y="69773"/>
                    <a:pt x="361607" y="66101"/>
                  </a:cubicBezTo>
                  <a:cubicBezTo>
                    <a:pt x="368952" y="77118"/>
                    <a:pt x="385818" y="86091"/>
                    <a:pt x="383641" y="99152"/>
                  </a:cubicBezTo>
                  <a:cubicBezTo>
                    <a:pt x="379581" y="123512"/>
                    <a:pt x="321725" y="146635"/>
                    <a:pt x="306523" y="154236"/>
                  </a:cubicBezTo>
                  <a:cubicBezTo>
                    <a:pt x="335983" y="213155"/>
                    <a:pt x="361686" y="240073"/>
                    <a:pt x="295506" y="319489"/>
                  </a:cubicBezTo>
                  <a:cubicBezTo>
                    <a:pt x="282846" y="334681"/>
                    <a:pt x="280230" y="282990"/>
                    <a:pt x="273472" y="264405"/>
                  </a:cubicBezTo>
                  <a:cubicBezTo>
                    <a:pt x="265535" y="242578"/>
                    <a:pt x="258783" y="220337"/>
                    <a:pt x="251439" y="198303"/>
                  </a:cubicBezTo>
                  <a:cubicBezTo>
                    <a:pt x="229405" y="205648"/>
                    <a:pt x="206776" y="211404"/>
                    <a:pt x="185337" y="220337"/>
                  </a:cubicBezTo>
                  <a:cubicBezTo>
                    <a:pt x="162598" y="229812"/>
                    <a:pt x="143392" y="248557"/>
                    <a:pt x="119236" y="253388"/>
                  </a:cubicBezTo>
                  <a:cubicBezTo>
                    <a:pt x="104389" y="256357"/>
                    <a:pt x="89858" y="246043"/>
                    <a:pt x="75169" y="242371"/>
                  </a:cubicBezTo>
                  <a:cubicBezTo>
                    <a:pt x="56807" y="231354"/>
                    <a:pt x="35225" y="224461"/>
                    <a:pt x="20084" y="209320"/>
                  </a:cubicBezTo>
                  <a:cubicBezTo>
                    <a:pt x="11873" y="201109"/>
                    <a:pt x="0" y="183524"/>
                    <a:pt x="9068" y="176270"/>
                  </a:cubicBezTo>
                  <a:cubicBezTo>
                    <a:pt x="26511" y="162316"/>
                    <a:pt x="53135" y="168925"/>
                    <a:pt x="75169" y="165253"/>
                  </a:cubicBezTo>
                  <a:cubicBezTo>
                    <a:pt x="86186" y="161581"/>
                    <a:pt x="105942" y="165623"/>
                    <a:pt x="108219" y="154236"/>
                  </a:cubicBezTo>
                  <a:cubicBezTo>
                    <a:pt x="111440" y="138132"/>
                    <a:pt x="92285" y="125416"/>
                    <a:pt x="86186" y="110168"/>
                  </a:cubicBezTo>
                  <a:cubicBezTo>
                    <a:pt x="84822" y="106759"/>
                    <a:pt x="86186" y="102824"/>
                    <a:pt x="86186" y="99152"/>
                  </a:cubicBezTo>
                </a:path>
              </a:pathLst>
            </a:custGeom>
            <a:solidFill>
              <a:srgbClr val="FFD833"/>
            </a:solidFill>
            <a:ln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99" name="Nadpis 1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/>
          <a:lstStyle/>
          <a:p>
            <a:pPr algn="l">
              <a:defRPr/>
            </a:pPr>
            <a:r>
              <a:rPr lang="cs-CZ" sz="2800" i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Schéma </a:t>
            </a:r>
            <a:r>
              <a:rPr lang="cs-CZ" sz="2800" i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mikroskopických změn vyvinutého AIM</a:t>
            </a:r>
          </a:p>
        </p:txBody>
      </p:sp>
      <p:sp>
        <p:nvSpPr>
          <p:cNvPr id="377" name="Elipsa 376"/>
          <p:cNvSpPr>
            <a:spLocks noChangeAspect="1"/>
          </p:cNvSpPr>
          <p:nvPr/>
        </p:nvSpPr>
        <p:spPr bwMode="auto">
          <a:xfrm>
            <a:off x="4471988" y="1882775"/>
            <a:ext cx="53975" cy="55563"/>
          </a:xfrm>
          <a:prstGeom prst="ellipse">
            <a:avLst/>
          </a:prstGeom>
          <a:solidFill>
            <a:schemeClr val="tx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8" name="Elipsa 377"/>
          <p:cNvSpPr>
            <a:spLocks noChangeAspect="1"/>
          </p:cNvSpPr>
          <p:nvPr/>
        </p:nvSpPr>
        <p:spPr bwMode="auto">
          <a:xfrm>
            <a:off x="8388350" y="3652838"/>
            <a:ext cx="53975" cy="55562"/>
          </a:xfrm>
          <a:prstGeom prst="ellipse">
            <a:avLst/>
          </a:prstGeom>
          <a:solidFill>
            <a:schemeClr val="tx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9" name="Elipsa 378"/>
          <p:cNvSpPr>
            <a:spLocks noChangeAspect="1"/>
          </p:cNvSpPr>
          <p:nvPr/>
        </p:nvSpPr>
        <p:spPr bwMode="auto">
          <a:xfrm>
            <a:off x="8388350" y="3805238"/>
            <a:ext cx="53975" cy="55562"/>
          </a:xfrm>
          <a:prstGeom prst="ellipse">
            <a:avLst/>
          </a:prstGeom>
          <a:solidFill>
            <a:schemeClr val="tx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2800" b="1" dirty="0" smtClean="0"/>
              <a:t>Komplikace </a:t>
            </a:r>
            <a:r>
              <a:rPr lang="cs-CZ" sz="2800" b="1" dirty="0"/>
              <a:t>AIM</a:t>
            </a:r>
          </a:p>
        </p:txBody>
      </p:sp>
      <p:sp>
        <p:nvSpPr>
          <p:cNvPr id="8601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66700" indent="-266700" eaLnBrk="1" hangingPunct="1">
              <a:buFont typeface="Calibri" pitchFamily="34" charset="0"/>
              <a:buAutoNum type="arabicPeriod"/>
            </a:pPr>
            <a:r>
              <a:rPr lang="cs-CZ" sz="1800" b="1" dirty="0" smtClean="0">
                <a:cs typeface="Times New Roman" pitchFamily="18" charset="0"/>
              </a:rPr>
              <a:t>smrt</a:t>
            </a:r>
          </a:p>
          <a:p>
            <a:pPr marL="266700" indent="-266700" eaLnBrk="1" hangingPunct="1">
              <a:buFont typeface="Calibri" pitchFamily="34" charset="0"/>
              <a:buAutoNum type="arabicPeriod"/>
            </a:pPr>
            <a:r>
              <a:rPr lang="cs-CZ" sz="1800" b="1" dirty="0" err="1" smtClean="0">
                <a:cs typeface="Times New Roman" pitchFamily="18" charset="0"/>
              </a:rPr>
              <a:t>pericarditis</a:t>
            </a:r>
            <a:r>
              <a:rPr lang="cs-CZ" sz="1800" b="1" dirty="0" smtClean="0">
                <a:cs typeface="Times New Roman" pitchFamily="18" charset="0"/>
              </a:rPr>
              <a:t> </a:t>
            </a:r>
            <a:r>
              <a:rPr lang="cs-CZ" sz="1800" b="1" dirty="0" err="1" smtClean="0">
                <a:cs typeface="Times New Roman" pitchFamily="18" charset="0"/>
              </a:rPr>
              <a:t>epistenocardiaca</a:t>
            </a:r>
            <a:r>
              <a:rPr lang="cs-CZ" sz="1800" b="1" dirty="0" smtClean="0">
                <a:cs typeface="Times New Roman" pitchFamily="18" charset="0"/>
              </a:rPr>
              <a:t> </a:t>
            </a:r>
          </a:p>
          <a:p>
            <a:pPr marL="812800" lvl="1" indent="-457200" eaLnBrk="1" hangingPunct="1">
              <a:buFont typeface="Wingdings" pitchFamily="2" charset="2"/>
              <a:buNone/>
            </a:pPr>
            <a:r>
              <a:rPr lang="cs-CZ" sz="1600" dirty="0" smtClean="0">
                <a:cs typeface="Times New Roman" pitchFamily="18" charset="0"/>
              </a:rPr>
              <a:t>	 </a:t>
            </a:r>
            <a:r>
              <a:rPr lang="cs-CZ" sz="1600" dirty="0" err="1" smtClean="0">
                <a:cs typeface="Times New Roman" pitchFamily="18" charset="0"/>
              </a:rPr>
              <a:t>fibrinózní</a:t>
            </a:r>
            <a:r>
              <a:rPr lang="cs-CZ" sz="1600" dirty="0" smtClean="0">
                <a:cs typeface="Times New Roman" pitchFamily="18" charset="0"/>
              </a:rPr>
              <a:t> /</a:t>
            </a:r>
            <a:r>
              <a:rPr lang="cs-CZ" sz="1600" dirty="0" err="1" smtClean="0">
                <a:cs typeface="Times New Roman" pitchFamily="18" charset="0"/>
              </a:rPr>
              <a:t>serofibrinózní</a:t>
            </a:r>
            <a:r>
              <a:rPr lang="cs-CZ" sz="1600" dirty="0" smtClean="0">
                <a:cs typeface="Times New Roman" pitchFamily="18" charset="0"/>
              </a:rPr>
              <a:t> zánět</a:t>
            </a:r>
          </a:p>
          <a:p>
            <a:pPr marL="266700" indent="-266700" eaLnBrk="1" hangingPunct="1">
              <a:buFont typeface="Calibri" pitchFamily="34" charset="0"/>
              <a:buAutoNum type="arabicPeriod"/>
            </a:pPr>
            <a:r>
              <a:rPr lang="cs-CZ" sz="1800" b="1" dirty="0" smtClean="0">
                <a:cs typeface="Arial" charset="0"/>
              </a:rPr>
              <a:t>nástěnná trombóza </a:t>
            </a:r>
          </a:p>
          <a:p>
            <a:pPr marL="812800" lvl="1" indent="-457200" eaLnBrk="1" hangingPunct="1">
              <a:buFont typeface="Wingdings" pitchFamily="2" charset="2"/>
              <a:buNone/>
            </a:pPr>
            <a:r>
              <a:rPr lang="cs-CZ" sz="1600" dirty="0" smtClean="0">
                <a:cs typeface="Times New Roman" pitchFamily="18" charset="0"/>
              </a:rPr>
              <a:t>	 </a:t>
            </a:r>
            <a:r>
              <a:rPr lang="cs-CZ" sz="1600" dirty="0" err="1" smtClean="0">
                <a:cs typeface="Times New Roman" pitchFamily="18" charset="0"/>
              </a:rPr>
              <a:t>embolizace</a:t>
            </a:r>
            <a:r>
              <a:rPr lang="cs-CZ" sz="1600" dirty="0" smtClean="0">
                <a:cs typeface="Times New Roman" pitchFamily="18" charset="0"/>
              </a:rPr>
              <a:t> do systémového oběhu (-&gt; infarkty mozku, ledvin, sleziny, střev)</a:t>
            </a:r>
          </a:p>
          <a:p>
            <a:pPr marL="266700" indent="-266700" eaLnBrk="1" hangingPunct="1">
              <a:buFont typeface="Calibri" pitchFamily="34" charset="0"/>
              <a:buAutoNum type="arabicPeriod"/>
            </a:pPr>
            <a:r>
              <a:rPr lang="cs-CZ" sz="1800" b="1" dirty="0" smtClean="0">
                <a:cs typeface="Times New Roman" pitchFamily="18" charset="0"/>
              </a:rPr>
              <a:t>aneurysma</a:t>
            </a:r>
            <a:r>
              <a:rPr lang="cs-CZ" sz="2000" b="1" dirty="0" smtClean="0">
                <a:cs typeface="Times New Roman" pitchFamily="18" charset="0"/>
              </a:rPr>
              <a:t> </a:t>
            </a:r>
          </a:p>
          <a:p>
            <a:pPr marL="812800" lvl="1" indent="-457200" eaLnBrk="1" hangingPunct="1">
              <a:buFont typeface="Wingdings" pitchFamily="2" charset="2"/>
              <a:buNone/>
            </a:pPr>
            <a:r>
              <a:rPr lang="cs-CZ" sz="1600" dirty="0" smtClean="0">
                <a:cs typeface="Times New Roman" pitchFamily="18" charset="0"/>
              </a:rPr>
              <a:t>	 vrstevnatý trombus = riziko </a:t>
            </a:r>
            <a:r>
              <a:rPr lang="cs-CZ" sz="1600" dirty="0" err="1" smtClean="0">
                <a:cs typeface="Times New Roman" pitchFamily="18" charset="0"/>
              </a:rPr>
              <a:t>embolizace</a:t>
            </a:r>
            <a:r>
              <a:rPr lang="cs-CZ" sz="1600" dirty="0" smtClean="0">
                <a:cs typeface="Times New Roman" pitchFamily="18" charset="0"/>
              </a:rPr>
              <a:t>, ruptury</a:t>
            </a:r>
          </a:p>
          <a:p>
            <a:pPr marL="266700" indent="-266700" eaLnBrk="1" hangingPunct="1">
              <a:buFont typeface="Calibri" pitchFamily="34" charset="0"/>
              <a:buAutoNum type="arabicPeriod"/>
            </a:pPr>
            <a:r>
              <a:rPr lang="cs-CZ" sz="1800" b="1" dirty="0" smtClean="0">
                <a:cs typeface="Times New Roman" pitchFamily="18" charset="0"/>
              </a:rPr>
              <a:t>ruptura myokardu</a:t>
            </a:r>
            <a:r>
              <a:rPr lang="cs-CZ" sz="1800" dirty="0" smtClean="0">
                <a:cs typeface="Times New Roman" pitchFamily="18" charset="0"/>
              </a:rPr>
              <a:t> </a:t>
            </a:r>
          </a:p>
          <a:p>
            <a:pPr marL="812800" lvl="1" indent="-457200" eaLnBrk="1" hangingPunct="1">
              <a:buFont typeface="Wingdings" pitchFamily="2" charset="2"/>
              <a:buNone/>
            </a:pPr>
            <a:r>
              <a:rPr lang="cs-CZ" sz="1600" dirty="0" smtClean="0">
                <a:cs typeface="Times New Roman" pitchFamily="18" charset="0"/>
              </a:rPr>
              <a:t>	 tamponáda srdeční/akutní selhání srdce</a:t>
            </a:r>
          </a:p>
          <a:p>
            <a:pPr marL="266700" indent="-266700" eaLnBrk="1" hangingPunct="1">
              <a:buFont typeface="Calibri" pitchFamily="34" charset="0"/>
              <a:buAutoNum type="arabicPeriod"/>
            </a:pPr>
            <a:r>
              <a:rPr lang="cs-CZ" sz="1800" b="1" dirty="0" smtClean="0">
                <a:cs typeface="Times New Roman" pitchFamily="18" charset="0"/>
              </a:rPr>
              <a:t>ruptura papilárního svalu</a:t>
            </a:r>
            <a:r>
              <a:rPr lang="cs-CZ" sz="1800" dirty="0" smtClean="0">
                <a:cs typeface="Times New Roman" pitchFamily="18" charset="0"/>
              </a:rPr>
              <a:t> </a:t>
            </a:r>
          </a:p>
          <a:p>
            <a:pPr marL="812800" lvl="1" indent="-457200" eaLnBrk="1" hangingPunct="1">
              <a:buFont typeface="Wingdings" pitchFamily="2" charset="2"/>
              <a:buNone/>
            </a:pPr>
            <a:r>
              <a:rPr lang="cs-CZ" sz="1600" dirty="0" smtClean="0">
                <a:cs typeface="Times New Roman" pitchFamily="18" charset="0"/>
              </a:rPr>
              <a:t>	 chlopenní insuficience → akutní selhání srdce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4" descr="_heart-infarct+thrombu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11188" y="1412875"/>
            <a:ext cx="7767637" cy="5114925"/>
          </a:xfrm>
          <a:noFill/>
        </p:spPr>
      </p:pic>
      <p:sp>
        <p:nvSpPr>
          <p:cNvPr id="25604" name="Line 5"/>
          <p:cNvSpPr>
            <a:spLocks noChangeShapeType="1"/>
          </p:cNvSpPr>
          <p:nvPr/>
        </p:nvSpPr>
        <p:spPr bwMode="auto">
          <a:xfrm>
            <a:off x="2898775" y="4179888"/>
            <a:ext cx="60325" cy="71278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/>
          </a:extLst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605" name="Line 6"/>
          <p:cNvSpPr>
            <a:spLocks noChangeShapeType="1"/>
          </p:cNvSpPr>
          <p:nvPr/>
        </p:nvSpPr>
        <p:spPr bwMode="auto">
          <a:xfrm flipH="1">
            <a:off x="4210050" y="4392613"/>
            <a:ext cx="0" cy="849312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/>
          </a:extLst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" name="Nadpis 1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cs-CZ" sz="2800" i="0" dirty="0">
                <a:latin typeface="+mj-lt"/>
                <a:ea typeface="+mj-ea"/>
                <a:cs typeface="+mj-cs"/>
              </a:rPr>
              <a:t>AIM – nástěnná </a:t>
            </a:r>
            <a:r>
              <a:rPr lang="cs-CZ" sz="2800" i="0" dirty="0" smtClean="0">
                <a:latin typeface="+mj-lt"/>
                <a:ea typeface="+mj-ea"/>
                <a:cs typeface="+mj-cs"/>
              </a:rPr>
              <a:t>trombóza</a:t>
            </a:r>
            <a:endParaRPr lang="cs-CZ" sz="2800" i="0" dirty="0">
              <a:latin typeface="+mj-lt"/>
              <a:ea typeface="+mj-ea"/>
              <a:cs typeface="+mj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4" descr="_heart-ruptured-wall-in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9525" t="211" b="17529"/>
          <a:stretch>
            <a:fillRect/>
          </a:stretch>
        </p:blipFill>
        <p:spPr>
          <a:xfrm>
            <a:off x="1079500" y="1550988"/>
            <a:ext cx="6985000" cy="4613275"/>
          </a:xfrm>
          <a:noFill/>
        </p:spPr>
      </p:pic>
      <p:sp>
        <p:nvSpPr>
          <p:cNvPr id="26628" name="Line 5"/>
          <p:cNvSpPr>
            <a:spLocks noChangeShapeType="1"/>
          </p:cNvSpPr>
          <p:nvPr/>
        </p:nvSpPr>
        <p:spPr bwMode="auto">
          <a:xfrm flipH="1" flipV="1">
            <a:off x="6281738" y="3892550"/>
            <a:ext cx="26987" cy="601663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/>
          </a:extLst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629" name="Line 6"/>
          <p:cNvSpPr>
            <a:spLocks noChangeShapeType="1"/>
          </p:cNvSpPr>
          <p:nvPr/>
        </p:nvSpPr>
        <p:spPr bwMode="auto">
          <a:xfrm flipV="1">
            <a:off x="5237163" y="3578225"/>
            <a:ext cx="0" cy="655638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/>
          </a:extLst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" name="Nadpis 1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cs-CZ" sz="2800" i="0" dirty="0">
                <a:latin typeface="+mj-lt"/>
                <a:ea typeface="+mj-ea"/>
                <a:cs typeface="+mj-cs"/>
              </a:rPr>
              <a:t>AIM – ruptura myokardu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/>
              <a:t>AIM – ruptura myokardu, tamponáda</a:t>
            </a:r>
            <a:endParaRPr lang="cs-CZ" sz="2800" b="1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Picture 7" descr="_cardiac-tamponade-2-66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3719" b="5742"/>
          <a:stretch>
            <a:fillRect/>
          </a:stretch>
        </p:blipFill>
        <p:spPr>
          <a:xfrm>
            <a:off x="274638" y="1323975"/>
            <a:ext cx="4441825" cy="5534025"/>
          </a:xfrm>
          <a:noFill/>
        </p:spPr>
      </p:pic>
      <p:pic>
        <p:nvPicPr>
          <p:cNvPr id="6" name="Picture 6" descr="_cardiac-tamponade-1-66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t="3719" b="5742"/>
          <a:stretch>
            <a:fillRect/>
          </a:stretch>
        </p:blipFill>
        <p:spPr>
          <a:xfrm>
            <a:off x="4895883" y="1587074"/>
            <a:ext cx="3492601" cy="4650238"/>
          </a:xfrm>
          <a:noFill/>
        </p:spPr>
      </p:pic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1628800"/>
            <a:ext cx="3168351" cy="4617581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10" name="TextovéPole 9"/>
          <p:cNvSpPr txBox="1"/>
          <p:nvPr/>
        </p:nvSpPr>
        <p:spPr>
          <a:xfrm>
            <a:off x="166178" y="6453336"/>
            <a:ext cx="58805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0" i="0" dirty="0">
                <a:solidFill>
                  <a:schemeClr val="tx1"/>
                </a:solidFill>
                <a:latin typeface="+mn-lt"/>
              </a:rPr>
              <a:t>1 plíce     2 </a:t>
            </a:r>
            <a:r>
              <a:rPr lang="cs-CZ" sz="1600" b="0" i="0" dirty="0" err="1">
                <a:solidFill>
                  <a:schemeClr val="tx1"/>
                </a:solidFill>
                <a:latin typeface="+mn-lt"/>
              </a:rPr>
              <a:t>perikardiální</a:t>
            </a:r>
            <a:r>
              <a:rPr lang="cs-CZ" sz="1600" b="0" i="0" dirty="0">
                <a:solidFill>
                  <a:schemeClr val="tx1"/>
                </a:solidFill>
                <a:latin typeface="+mn-lt"/>
              </a:rPr>
              <a:t> vak      3 krevní </a:t>
            </a:r>
            <a:r>
              <a:rPr lang="cs-CZ" sz="1600" b="0" i="0" dirty="0" err="1">
                <a:solidFill>
                  <a:schemeClr val="tx1"/>
                </a:solidFill>
                <a:latin typeface="+mn-lt"/>
              </a:rPr>
              <a:t>koagulum</a:t>
            </a:r>
            <a:r>
              <a:rPr lang="cs-CZ" sz="1600" b="0" i="0" dirty="0">
                <a:solidFill>
                  <a:schemeClr val="tx1"/>
                </a:solidFill>
                <a:latin typeface="+mn-lt"/>
              </a:rPr>
              <a:t>      4 stěna hrudní</a:t>
            </a:r>
          </a:p>
          <a:p>
            <a:endParaRPr lang="cs-CZ" sz="1600" i="0" dirty="0">
              <a:latin typeface="+mn-lt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619672" y="3212976"/>
            <a:ext cx="288032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1600" i="0" dirty="0" smtClean="0">
                <a:solidFill>
                  <a:schemeClr val="tx1"/>
                </a:solidFill>
                <a:latin typeface="+mn-lt"/>
              </a:rPr>
              <a:t>1</a:t>
            </a:r>
            <a:endParaRPr lang="cs-CZ" sz="160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3001354" y="4077072"/>
            <a:ext cx="30168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cs-CZ" sz="1800" i="0" dirty="0" smtClean="0">
                <a:solidFill>
                  <a:schemeClr val="tx1"/>
                </a:solidFill>
                <a:latin typeface="+mn-lt"/>
              </a:rPr>
              <a:t>2</a:t>
            </a:r>
            <a:endParaRPr lang="cs-CZ" sz="180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6745770" y="4149080"/>
            <a:ext cx="30168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cs-CZ" sz="1800" i="0" dirty="0" smtClean="0">
                <a:solidFill>
                  <a:schemeClr val="tx1"/>
                </a:solidFill>
                <a:latin typeface="+mn-lt"/>
              </a:rPr>
              <a:t>3</a:t>
            </a:r>
            <a:endParaRPr lang="cs-CZ" sz="180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7609866" y="2996952"/>
            <a:ext cx="30168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cs-CZ" sz="1800" i="0" dirty="0" smtClean="0">
                <a:solidFill>
                  <a:schemeClr val="tx1"/>
                </a:solidFill>
                <a:latin typeface="+mn-lt"/>
              </a:rPr>
              <a:t>4</a:t>
            </a:r>
            <a:endParaRPr lang="cs-CZ" sz="1800" i="0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ransition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smtClean="0"/>
              <a:t>Degenerativní nemoci tepen</a:t>
            </a:r>
          </a:p>
        </p:txBody>
      </p:sp>
      <p:sp>
        <p:nvSpPr>
          <p:cNvPr id="17411" name="Zástupný symbol pro obsah 2"/>
          <p:cNvSpPr>
            <a:spLocks noGrp="1"/>
          </p:cNvSpPr>
          <p:nvPr>
            <p:ph idx="1"/>
          </p:nvPr>
        </p:nvSpPr>
        <p:spPr>
          <a:xfrm>
            <a:off x="468313" y="1628775"/>
            <a:ext cx="8291512" cy="4525963"/>
          </a:xfrm>
        </p:spPr>
        <p:txBody>
          <a:bodyPr/>
          <a:lstStyle/>
          <a:p>
            <a:r>
              <a:rPr lang="cs-CZ" sz="1800" smtClean="0"/>
              <a:t>Ateroskleróza </a:t>
            </a:r>
          </a:p>
          <a:p>
            <a:pPr lvl="1"/>
            <a:r>
              <a:rPr lang="cs-CZ" sz="1400" smtClean="0"/>
              <a:t>chronická progresivní  inflamatorní choroba s tvorbou aterosklerotických plátů ve velkých a středních arteriích</a:t>
            </a:r>
          </a:p>
          <a:p>
            <a:r>
              <a:rPr lang="cs-CZ" sz="1800" smtClean="0"/>
              <a:t>Arterioloskleróza </a:t>
            </a:r>
          </a:p>
          <a:p>
            <a:pPr lvl="1"/>
            <a:r>
              <a:rPr lang="cs-CZ" sz="1400" smtClean="0"/>
              <a:t>morfologický projev hypertenze v arteriolách, viz dále</a:t>
            </a:r>
          </a:p>
          <a:p>
            <a:r>
              <a:rPr lang="cs-CZ" sz="1800" smtClean="0"/>
              <a:t>Mediální degenerace aorty</a:t>
            </a:r>
          </a:p>
          <a:p>
            <a:pPr lvl="1"/>
            <a:r>
              <a:rPr lang="cs-CZ" sz="1400" smtClean="0"/>
              <a:t>nespecifická etiologie (hypertenze, vrozené léze – Marfanův sy, aj.)</a:t>
            </a:r>
          </a:p>
          <a:p>
            <a:pPr lvl="1"/>
            <a:r>
              <a:rPr lang="cs-CZ" sz="1400" smtClean="0"/>
              <a:t>asociované s aneurysmaty a disekcí, viz dále</a:t>
            </a:r>
          </a:p>
          <a:p>
            <a:r>
              <a:rPr lang="cs-CZ" sz="1800" smtClean="0"/>
              <a:t>jiné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4" descr="CV14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11188" y="1412875"/>
            <a:ext cx="7677150" cy="5060950"/>
          </a:xfrm>
          <a:noFill/>
        </p:spPr>
      </p:pic>
      <p:sp>
        <p:nvSpPr>
          <p:cNvPr id="28677" name="Rectangle 8"/>
          <p:cNvSpPr>
            <a:spLocks noChangeArrowheads="1"/>
          </p:cNvSpPr>
          <p:nvPr/>
        </p:nvSpPr>
        <p:spPr bwMode="auto">
          <a:xfrm>
            <a:off x="595313" y="4976813"/>
            <a:ext cx="3779837" cy="1323975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>
            <a:spAutoFit/>
          </a:bodyPr>
          <a:lstStyle/>
          <a:p>
            <a:pPr marL="342900" indent="-342900"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aneurysma </a:t>
            </a:r>
          </a:p>
          <a:p>
            <a:pPr marL="342900" indent="-342900"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s nástěnnou trombózou</a:t>
            </a:r>
          </a:p>
          <a:p>
            <a:pPr marL="342900" indent="-342900"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pravá komora srdeční</a:t>
            </a:r>
          </a:p>
          <a:p>
            <a:pPr marL="342900" indent="-342900"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3 levá komora srdeční</a:t>
            </a:r>
          </a:p>
          <a:p>
            <a:pPr marL="342900" indent="-342900"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4 mitrální chlopeň</a:t>
            </a:r>
          </a:p>
        </p:txBody>
      </p:sp>
      <p:sp>
        <p:nvSpPr>
          <p:cNvPr id="28684" name="Rectangle 17"/>
          <p:cNvSpPr>
            <a:spLocks noChangeArrowheads="1"/>
          </p:cNvSpPr>
          <p:nvPr/>
        </p:nvSpPr>
        <p:spPr bwMode="auto">
          <a:xfrm>
            <a:off x="4959350" y="3429000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</a:t>
            </a:r>
          </a:p>
        </p:txBody>
      </p:sp>
      <p:sp>
        <p:nvSpPr>
          <p:cNvPr id="28685" name="Rectangle 17"/>
          <p:cNvSpPr>
            <a:spLocks noChangeArrowheads="1"/>
          </p:cNvSpPr>
          <p:nvPr/>
        </p:nvSpPr>
        <p:spPr bwMode="auto">
          <a:xfrm>
            <a:off x="4938713" y="5684838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28686" name="Rectangle 17"/>
          <p:cNvSpPr>
            <a:spLocks noChangeArrowheads="1"/>
          </p:cNvSpPr>
          <p:nvPr/>
        </p:nvSpPr>
        <p:spPr bwMode="auto">
          <a:xfrm>
            <a:off x="2630488" y="3200400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28687" name="Rectangle 17"/>
          <p:cNvSpPr>
            <a:spLocks noChangeArrowheads="1"/>
          </p:cNvSpPr>
          <p:nvPr/>
        </p:nvSpPr>
        <p:spPr bwMode="auto">
          <a:xfrm>
            <a:off x="5611813" y="3429000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399" name="Nadpis 1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cs-CZ" sz="2800" i="0" dirty="0">
                <a:latin typeface="+mj-lt"/>
                <a:ea typeface="+mj-ea"/>
                <a:cs typeface="+mj-cs"/>
              </a:rPr>
              <a:t>AIM – aneurysma </a:t>
            </a:r>
            <a:r>
              <a:rPr lang="cs-CZ" sz="2800" i="0" dirty="0" smtClean="0">
                <a:latin typeface="+mj-lt"/>
                <a:ea typeface="+mj-ea"/>
                <a:cs typeface="+mj-cs"/>
              </a:rPr>
              <a:t>levé komory</a:t>
            </a:r>
            <a:endParaRPr lang="cs-CZ" sz="2800" i="0" dirty="0">
              <a:latin typeface="+mj-lt"/>
              <a:ea typeface="+mj-ea"/>
              <a:cs typeface="+mj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295400"/>
          </a:xfrm>
        </p:spPr>
        <p:txBody>
          <a:bodyPr/>
          <a:lstStyle/>
          <a:p>
            <a:r>
              <a:rPr lang="cs-CZ" sz="2800" b="1" dirty="0" err="1" smtClean="0"/>
              <a:t>Angina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pectoris</a:t>
            </a:r>
            <a:r>
              <a:rPr lang="cs-CZ" sz="2800" b="1" dirty="0" smtClean="0"/>
              <a:t> (AP)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557338"/>
            <a:ext cx="7772400" cy="4995862"/>
          </a:xfrm>
        </p:spPr>
        <p:txBody>
          <a:bodyPr/>
          <a:lstStyle/>
          <a:p>
            <a:pPr marL="0" indent="0">
              <a:defRPr/>
            </a:pPr>
            <a:r>
              <a:rPr lang="cs-CZ" sz="1800" b="1" dirty="0" smtClean="0"/>
              <a:t> reverzibilní ischémie myokardu </a:t>
            </a:r>
            <a:r>
              <a:rPr lang="cs-CZ" sz="1800" b="1" dirty="0" smtClean="0">
                <a:latin typeface="Garamond"/>
                <a:sym typeface="Wingdings" pitchFamily="2" charset="2"/>
              </a:rPr>
              <a:t>→</a:t>
            </a:r>
            <a:r>
              <a:rPr lang="cs-CZ" sz="1800" b="1" dirty="0" smtClean="0">
                <a:sym typeface="Wingdings" pitchFamily="2" charset="2"/>
              </a:rPr>
              <a:t> bolest, většinou typické stenokardie</a:t>
            </a:r>
          </a:p>
          <a:p>
            <a:pPr marL="0" indent="0">
              <a:buFontTx/>
              <a:buChar char="-"/>
              <a:defRPr/>
            </a:pPr>
            <a:endParaRPr lang="cs-CZ" sz="1000" b="1" dirty="0" smtClean="0">
              <a:solidFill>
                <a:srgbClr val="FF0000"/>
              </a:solidFill>
              <a:sym typeface="Wingdings" pitchFamily="2" charset="2"/>
            </a:endParaRPr>
          </a:p>
          <a:p>
            <a:pPr marL="609600" indent="-609600">
              <a:buFontTx/>
              <a:buNone/>
              <a:defRPr/>
            </a:pPr>
            <a:r>
              <a:rPr lang="cs-CZ" sz="1800" b="1" dirty="0" smtClean="0">
                <a:sym typeface="Wingdings" pitchFamily="2" charset="2"/>
              </a:rPr>
              <a:t>1. stabilní (typická)</a:t>
            </a:r>
          </a:p>
          <a:p>
            <a:pPr marL="609600" indent="-609600">
              <a:buFontTx/>
              <a:buNone/>
              <a:tabLst>
                <a:tab pos="266700" algn="l"/>
              </a:tabLst>
              <a:defRPr/>
            </a:pPr>
            <a:r>
              <a:rPr lang="cs-CZ" sz="1600" dirty="0" smtClean="0">
                <a:solidFill>
                  <a:schemeClr val="accent3"/>
                </a:solidFill>
              </a:rPr>
              <a:t>	</a:t>
            </a:r>
            <a:r>
              <a:rPr lang="cs-CZ" sz="1600" dirty="0" smtClean="0"/>
              <a:t>– námahová, ustupuje v klidu, trvá do 15 min</a:t>
            </a:r>
          </a:p>
          <a:p>
            <a:pPr marL="609600" indent="-609600">
              <a:buFontTx/>
              <a:buNone/>
              <a:tabLst>
                <a:tab pos="266700" algn="l"/>
              </a:tabLst>
              <a:defRPr/>
            </a:pPr>
            <a:r>
              <a:rPr lang="cs-CZ" sz="1600" dirty="0" smtClean="0"/>
              <a:t>	– nedochází k nekrózám myokardu</a:t>
            </a:r>
          </a:p>
          <a:p>
            <a:pPr marL="609600" indent="-609600">
              <a:buFontTx/>
              <a:buNone/>
              <a:tabLst>
                <a:tab pos="177800" algn="l"/>
                <a:tab pos="266700" algn="l"/>
              </a:tabLst>
              <a:defRPr/>
            </a:pPr>
            <a:r>
              <a:rPr lang="cs-CZ" sz="1600" dirty="0" smtClean="0"/>
              <a:t>	  – trpí </a:t>
            </a:r>
            <a:r>
              <a:rPr lang="cs-CZ" sz="1600" dirty="0" err="1" smtClean="0"/>
              <a:t>subendokardiální</a:t>
            </a:r>
            <a:r>
              <a:rPr lang="cs-CZ" sz="1600" dirty="0" smtClean="0"/>
              <a:t> myokard LK</a:t>
            </a:r>
          </a:p>
          <a:p>
            <a:pPr marL="609600" indent="-609600">
              <a:buFontTx/>
              <a:buNone/>
              <a:tabLst>
                <a:tab pos="266700" algn="l"/>
              </a:tabLst>
              <a:defRPr/>
            </a:pPr>
            <a:r>
              <a:rPr lang="cs-CZ" sz="1600" dirty="0" smtClean="0"/>
              <a:t>	– </a:t>
            </a:r>
            <a:r>
              <a:rPr lang="cs-CZ" sz="1600" dirty="0" err="1" smtClean="0"/>
              <a:t>ekg</a:t>
            </a:r>
            <a:r>
              <a:rPr lang="cs-CZ" sz="1600" dirty="0" smtClean="0"/>
              <a:t>: deprese ST úseků</a:t>
            </a:r>
          </a:p>
          <a:p>
            <a:pPr marL="609600" indent="-609600">
              <a:buFontTx/>
              <a:buNone/>
              <a:defRPr/>
            </a:pPr>
            <a:endParaRPr lang="cs-CZ" sz="1000" dirty="0" smtClean="0">
              <a:solidFill>
                <a:schemeClr val="accent3"/>
              </a:solidFill>
            </a:endParaRPr>
          </a:p>
          <a:p>
            <a:pPr>
              <a:buFontTx/>
              <a:buNone/>
              <a:defRPr/>
            </a:pPr>
            <a:r>
              <a:rPr lang="cs-CZ" sz="1800" b="1" dirty="0">
                <a:sym typeface="Wingdings" pitchFamily="2" charset="2"/>
              </a:rPr>
              <a:t>2. nestabilní</a:t>
            </a:r>
          </a:p>
          <a:p>
            <a:pPr>
              <a:buFontTx/>
              <a:buNone/>
              <a:tabLst>
                <a:tab pos="177800" algn="l"/>
                <a:tab pos="266700" algn="l"/>
              </a:tabLst>
              <a:defRPr/>
            </a:pPr>
            <a:r>
              <a:rPr lang="cs-CZ" sz="1600" i="1" dirty="0" smtClean="0"/>
              <a:t>	– </a:t>
            </a:r>
            <a:r>
              <a:rPr lang="cs-CZ" sz="1600" dirty="0">
                <a:cs typeface="Arial" pitchFamily="34" charset="0"/>
              </a:rPr>
              <a:t>vznik i v klidu, bolest intenzivnější, trvá delší dobu</a:t>
            </a:r>
          </a:p>
          <a:p>
            <a:pPr>
              <a:buFontTx/>
              <a:buNone/>
              <a:tabLst>
                <a:tab pos="177800" algn="l"/>
              </a:tabLst>
              <a:defRPr/>
            </a:pPr>
            <a:r>
              <a:rPr lang="cs-CZ" sz="1600" dirty="0" smtClean="0">
                <a:cs typeface="Arial" pitchFamily="34" charset="0"/>
              </a:rPr>
              <a:t>	– </a:t>
            </a:r>
            <a:r>
              <a:rPr lang="cs-CZ" sz="1600" dirty="0">
                <a:cs typeface="Arial" pitchFamily="34" charset="0"/>
                <a:sym typeface="Symbol" pitchFamily="18" charset="2"/>
              </a:rPr>
              <a:t> četnost záchvatů</a:t>
            </a:r>
            <a:endParaRPr lang="cs-CZ" sz="1600" dirty="0">
              <a:cs typeface="Arial" pitchFamily="34" charset="0"/>
            </a:endParaRPr>
          </a:p>
          <a:p>
            <a:pPr>
              <a:buFontTx/>
              <a:buNone/>
              <a:tabLst>
                <a:tab pos="177800" algn="l"/>
              </a:tabLst>
              <a:defRPr/>
            </a:pPr>
            <a:r>
              <a:rPr lang="cs-CZ" sz="1600" dirty="0" smtClean="0">
                <a:cs typeface="Arial" pitchFamily="34" charset="0"/>
              </a:rPr>
              <a:t>	– </a:t>
            </a:r>
            <a:r>
              <a:rPr lang="cs-CZ" sz="1600" u="sng" dirty="0" err="1">
                <a:cs typeface="Arial" pitchFamily="34" charset="0"/>
              </a:rPr>
              <a:t>preinfarktový</a:t>
            </a:r>
            <a:r>
              <a:rPr lang="cs-CZ" sz="1600" u="sng" dirty="0">
                <a:cs typeface="Arial" pitchFamily="34" charset="0"/>
              </a:rPr>
              <a:t> stav</a:t>
            </a:r>
          </a:p>
          <a:p>
            <a:pPr>
              <a:buFontTx/>
              <a:buNone/>
              <a:tabLst>
                <a:tab pos="177800" algn="l"/>
                <a:tab pos="355600" algn="l"/>
              </a:tabLst>
              <a:defRPr/>
            </a:pPr>
            <a:r>
              <a:rPr lang="cs-CZ" sz="1600" dirty="0" smtClean="0">
                <a:cs typeface="Arial" pitchFamily="34" charset="0"/>
              </a:rPr>
              <a:t>	– </a:t>
            </a:r>
            <a:r>
              <a:rPr lang="cs-CZ" sz="1600" dirty="0">
                <a:cs typeface="Arial" pitchFamily="34" charset="0"/>
              </a:rPr>
              <a:t>příčina – </a:t>
            </a:r>
            <a:r>
              <a:rPr lang="cs-CZ" sz="1600" u="sng" dirty="0">
                <a:cs typeface="Arial" pitchFamily="34" charset="0"/>
              </a:rPr>
              <a:t>náhlé</a:t>
            </a:r>
            <a:r>
              <a:rPr lang="cs-CZ" sz="1600" dirty="0">
                <a:cs typeface="Arial" pitchFamily="34" charset="0"/>
              </a:rPr>
              <a:t> </a:t>
            </a:r>
            <a:r>
              <a:rPr lang="cs-CZ" sz="1600" dirty="0">
                <a:cs typeface="Arial" pitchFamily="34" charset="0"/>
                <a:sym typeface="Symbol" pitchFamily="18" charset="2"/>
              </a:rPr>
              <a:t> koronárního přívodu krve </a:t>
            </a:r>
            <a:r>
              <a:rPr lang="cs-CZ" sz="1600" dirty="0" smtClean="0">
                <a:cs typeface="Arial" pitchFamily="34" charset="0"/>
                <a:sym typeface="Wingdings 3"/>
              </a:rPr>
              <a:t></a:t>
            </a:r>
            <a:r>
              <a:rPr lang="cs-CZ" sz="1600" dirty="0" smtClean="0">
                <a:cs typeface="Arial" pitchFamily="34" charset="0"/>
                <a:sym typeface="Wingdings 3" pitchFamily="18" charset="2"/>
              </a:rPr>
              <a:t> </a:t>
            </a:r>
            <a:r>
              <a:rPr lang="cs-CZ" sz="1600" dirty="0">
                <a:cs typeface="Arial" pitchFamily="34" charset="0"/>
              </a:rPr>
              <a:t>akutně vzniklá změna </a:t>
            </a:r>
            <a:r>
              <a:rPr lang="cs-CZ" sz="1600" dirty="0" smtClean="0">
                <a:cs typeface="Arial" pitchFamily="34" charset="0"/>
              </a:rPr>
              <a:t>AS plátu</a:t>
            </a:r>
          </a:p>
          <a:p>
            <a:pPr>
              <a:buFontTx/>
              <a:buNone/>
              <a:tabLst>
                <a:tab pos="177800" algn="l"/>
                <a:tab pos="355600" algn="l"/>
              </a:tabLst>
              <a:defRPr/>
            </a:pPr>
            <a:endParaRPr lang="cs-CZ" sz="1000" dirty="0">
              <a:sym typeface="Wingdings" pitchFamily="2" charset="2"/>
            </a:endParaRPr>
          </a:p>
          <a:p>
            <a:pPr>
              <a:buFontTx/>
              <a:buNone/>
              <a:defRPr/>
            </a:pPr>
            <a:r>
              <a:rPr lang="cs-CZ" sz="1800" b="1" dirty="0">
                <a:sym typeface="Wingdings" pitchFamily="2" charset="2"/>
              </a:rPr>
              <a:t>3. variantní (</a:t>
            </a:r>
            <a:r>
              <a:rPr lang="cs-CZ" sz="1800" b="1" dirty="0" err="1" smtClean="0">
                <a:sym typeface="Wingdings" pitchFamily="2" charset="2"/>
              </a:rPr>
              <a:t>Prinzmetalova</a:t>
            </a:r>
            <a:r>
              <a:rPr lang="cs-CZ" sz="1800" b="1" dirty="0" smtClean="0">
                <a:sym typeface="Wingdings" pitchFamily="2" charset="2"/>
              </a:rPr>
              <a:t>)</a:t>
            </a:r>
            <a:endParaRPr lang="cs-CZ" sz="1800" b="1" dirty="0">
              <a:sym typeface="Wingdings" pitchFamily="2" charset="2"/>
            </a:endParaRPr>
          </a:p>
          <a:p>
            <a:pPr>
              <a:buFontTx/>
              <a:buNone/>
              <a:tabLst>
                <a:tab pos="177800" algn="l"/>
              </a:tabLst>
              <a:defRPr/>
            </a:pPr>
            <a:r>
              <a:rPr lang="cs-CZ" sz="1600" dirty="0" smtClean="0">
                <a:solidFill>
                  <a:schemeClr val="accent3"/>
                </a:solidFill>
              </a:rPr>
              <a:t>	</a:t>
            </a:r>
            <a:r>
              <a:rPr lang="cs-CZ" sz="1600" dirty="0" smtClean="0"/>
              <a:t>– </a:t>
            </a:r>
            <a:r>
              <a:rPr lang="cs-CZ" sz="1600" dirty="0"/>
              <a:t>nestabilní, vznik </a:t>
            </a:r>
            <a:r>
              <a:rPr lang="cs-CZ" sz="1600" dirty="0" smtClean="0"/>
              <a:t>i v </a:t>
            </a:r>
            <a:r>
              <a:rPr lang="cs-CZ" sz="1600" dirty="0"/>
              <a:t>klidu, spazmus koronárních </a:t>
            </a:r>
            <a:r>
              <a:rPr lang="cs-CZ" sz="1600" dirty="0" err="1"/>
              <a:t>aa</a:t>
            </a:r>
            <a:r>
              <a:rPr lang="cs-CZ" sz="1600" dirty="0"/>
              <a:t>.</a:t>
            </a:r>
          </a:p>
          <a:p>
            <a:pPr marL="609600" indent="-609600">
              <a:buFontTx/>
              <a:buNone/>
              <a:defRPr/>
            </a:pPr>
            <a:endParaRPr lang="cs-CZ" sz="2000" dirty="0" smtClean="0">
              <a:latin typeface="+mj-lt"/>
              <a:sym typeface="Wingdings" pitchFamily="2" charset="2"/>
            </a:endParaRPr>
          </a:p>
          <a:p>
            <a:pPr marL="609600" indent="-609600">
              <a:buFontTx/>
              <a:buNone/>
              <a:defRPr/>
            </a:pPr>
            <a:r>
              <a:rPr lang="cs-CZ" dirty="0" smtClean="0">
                <a:latin typeface="Garamond" pitchFamily="18" charset="0"/>
                <a:sym typeface="Wingdings" pitchFamily="2" charset="2"/>
              </a:rPr>
              <a:t> </a:t>
            </a:r>
          </a:p>
          <a:p>
            <a:pPr marL="609600" indent="-609600">
              <a:buFontTx/>
              <a:buNone/>
              <a:defRPr/>
            </a:pPr>
            <a:endParaRPr lang="cs-CZ" dirty="0" smtClean="0">
              <a:latin typeface="Garamond" pitchFamily="18" charset="0"/>
              <a:sym typeface="Wingdings" pitchFamily="2" charset="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 smtClean="0"/>
              <a:t>Chronická ischemická choroba srdeční (CHICHS)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 smtClean="0"/>
              <a:t>anamnéza </a:t>
            </a:r>
            <a:r>
              <a:rPr lang="cs-CZ" sz="1800" dirty="0" err="1" smtClean="0"/>
              <a:t>anginy</a:t>
            </a:r>
            <a:r>
              <a:rPr lang="cs-CZ" sz="1800" dirty="0" smtClean="0"/>
              <a:t> </a:t>
            </a:r>
            <a:r>
              <a:rPr lang="cs-CZ" sz="1800" dirty="0" err="1" smtClean="0"/>
              <a:t>pectoris</a:t>
            </a:r>
            <a:r>
              <a:rPr lang="cs-CZ" sz="1800" dirty="0" smtClean="0"/>
              <a:t> nebo infarktu myokardu</a:t>
            </a:r>
          </a:p>
          <a:p>
            <a:endParaRPr lang="cs-CZ" sz="1000" dirty="0" smtClean="0"/>
          </a:p>
          <a:p>
            <a:r>
              <a:rPr lang="cs-CZ" sz="1800" dirty="0" smtClean="0"/>
              <a:t>ubývá koronárních rezerv </a:t>
            </a:r>
            <a:r>
              <a:rPr lang="cs-CZ" sz="1800" b="1" dirty="0" smtClean="0">
                <a:latin typeface="Garamond"/>
                <a:sym typeface="Wingdings" pitchFamily="2" charset="2"/>
              </a:rPr>
              <a:t>→</a:t>
            </a:r>
            <a:r>
              <a:rPr lang="cs-CZ" sz="1800" dirty="0" smtClean="0">
                <a:sym typeface="Wingdings" pitchFamily="2" charset="2"/>
              </a:rPr>
              <a:t> dekompenzace + městnavé selhávání (LK a pak přeneseně PK)</a:t>
            </a:r>
          </a:p>
          <a:p>
            <a:endParaRPr lang="cs-CZ" sz="1000" dirty="0" smtClean="0">
              <a:sym typeface="Wingdings" pitchFamily="2" charset="2"/>
            </a:endParaRPr>
          </a:p>
          <a:p>
            <a:r>
              <a:rPr lang="cs-CZ" sz="1800" dirty="0" smtClean="0">
                <a:sym typeface="Wingdings" pitchFamily="2" charset="2"/>
              </a:rPr>
              <a:t>srdce hypertrofické, v myokardu disperzní </a:t>
            </a:r>
            <a:r>
              <a:rPr lang="cs-CZ" sz="1800" dirty="0" err="1" smtClean="0">
                <a:sym typeface="Wingdings" pitchFamily="2" charset="2"/>
              </a:rPr>
              <a:t>myofibróza</a:t>
            </a:r>
            <a:r>
              <a:rPr lang="cs-CZ" sz="1800" dirty="0" smtClean="0">
                <a:sym typeface="Wingdings" pitchFamily="2" charset="2"/>
              </a:rPr>
              <a:t> nebo </a:t>
            </a:r>
            <a:r>
              <a:rPr lang="cs-CZ" sz="1800" dirty="0" err="1" smtClean="0">
                <a:sym typeface="Wingdings" pitchFamily="2" charset="2"/>
              </a:rPr>
              <a:t>poinfarktové</a:t>
            </a:r>
            <a:r>
              <a:rPr lang="cs-CZ" sz="1800" dirty="0" smtClean="0">
                <a:sym typeface="Wingdings" pitchFamily="2" charset="2"/>
              </a:rPr>
              <a:t> jizvy</a:t>
            </a:r>
          </a:p>
          <a:p>
            <a:endParaRPr lang="cs-CZ" sz="1000" dirty="0" smtClean="0">
              <a:sym typeface="Wingdings" pitchFamily="2" charset="2"/>
            </a:endParaRPr>
          </a:p>
          <a:p>
            <a:r>
              <a:rPr lang="cs-CZ" sz="1800" dirty="0" smtClean="0">
                <a:sym typeface="Wingdings" pitchFamily="2" charset="2"/>
              </a:rPr>
              <a:t>koronární arterie s výrazným aterosklerotickým postižením</a:t>
            </a:r>
          </a:p>
          <a:p>
            <a:endParaRPr lang="cs-CZ" sz="1000" dirty="0" smtClean="0">
              <a:sym typeface="Wingdings" pitchFamily="2" charset="2"/>
            </a:endParaRPr>
          </a:p>
          <a:p>
            <a:r>
              <a:rPr lang="cs-CZ" sz="1800" dirty="0" smtClean="0">
                <a:sym typeface="Wingdings" pitchFamily="2" charset="2"/>
              </a:rPr>
              <a:t>hrozí AIM, náhlá smrt z arytmie, srdeční selhání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Obdélník 1"/>
          <p:cNvSpPr>
            <a:spLocks noChangeArrowheads="1"/>
          </p:cNvSpPr>
          <p:nvPr/>
        </p:nvSpPr>
        <p:spPr bwMode="auto">
          <a:xfrm>
            <a:off x="611188" y="620713"/>
            <a:ext cx="77057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/>
            <a:r>
              <a:rPr lang="cs-CZ" sz="2800" i="0" dirty="0" smtClean="0">
                <a:solidFill>
                  <a:schemeClr val="tx1"/>
                </a:solidFill>
                <a:latin typeface="+mj-lt"/>
              </a:rPr>
              <a:t>Splývající </a:t>
            </a:r>
            <a:r>
              <a:rPr lang="cs-CZ" sz="2800" i="0" dirty="0" err="1">
                <a:solidFill>
                  <a:schemeClr val="tx1"/>
                </a:solidFill>
                <a:latin typeface="+mj-lt"/>
              </a:rPr>
              <a:t>myofibróza</a:t>
            </a:r>
            <a:r>
              <a:rPr lang="cs-CZ" sz="2800" i="0" dirty="0">
                <a:solidFill>
                  <a:schemeClr val="tx1"/>
                </a:solidFill>
                <a:latin typeface="+mj-lt"/>
              </a:rPr>
              <a:t> a lipomatóza </a:t>
            </a:r>
            <a:r>
              <a:rPr lang="cs-CZ" sz="2800" i="0" dirty="0" smtClean="0">
                <a:solidFill>
                  <a:schemeClr val="tx1"/>
                </a:solidFill>
                <a:latin typeface="+mj-lt"/>
              </a:rPr>
              <a:t>myokardu</a:t>
            </a:r>
            <a:endParaRPr lang="cs-CZ" sz="2800" b="0" i="0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78851" name="Obrázek 2" descr="P001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1557338"/>
            <a:ext cx="4249737" cy="482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2" name="Obrázek 3" descr="P001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557338"/>
            <a:ext cx="4176712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771775" y="5516563"/>
            <a:ext cx="3529013" cy="831850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ložiska splývající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myofibrózy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hypertrofické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kardiomyocyty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3 tuková tkáň </a:t>
            </a:r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8388350" y="2276475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5364163" y="2349500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2268538" y="1700213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9" name="Rectangle 17"/>
          <p:cNvSpPr>
            <a:spLocks noChangeArrowheads="1"/>
          </p:cNvSpPr>
          <p:nvPr/>
        </p:nvSpPr>
        <p:spPr bwMode="auto">
          <a:xfrm>
            <a:off x="7308850" y="4581525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10" name="Rectangle 17"/>
          <p:cNvSpPr>
            <a:spLocks noChangeArrowheads="1"/>
          </p:cNvSpPr>
          <p:nvPr/>
        </p:nvSpPr>
        <p:spPr bwMode="auto">
          <a:xfrm>
            <a:off x="5003800" y="4005263"/>
            <a:ext cx="339725" cy="461962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11" name="Line 15"/>
          <p:cNvSpPr>
            <a:spLocks noChangeShapeType="1"/>
          </p:cNvSpPr>
          <p:nvPr/>
        </p:nvSpPr>
        <p:spPr bwMode="auto">
          <a:xfrm flipH="1" flipV="1">
            <a:off x="7451725" y="2492375"/>
            <a:ext cx="865188" cy="730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/>
          </a:extLst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5724525" y="2565400"/>
            <a:ext cx="863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/>
          </a:extLst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b="1" dirty="0" smtClean="0"/>
              <a:t>Myokarditidy</a:t>
            </a:r>
          </a:p>
        </p:txBody>
      </p:sp>
      <p:sp>
        <p:nvSpPr>
          <p:cNvPr id="94211" name="Zástupný symbol pro obsah 2"/>
          <p:cNvSpPr>
            <a:spLocks noGrp="1"/>
          </p:cNvSpPr>
          <p:nvPr>
            <p:ph sz="half" idx="2"/>
          </p:nvPr>
        </p:nvSpPr>
        <p:spPr>
          <a:xfrm>
            <a:off x="755576" y="1600200"/>
            <a:ext cx="7993137" cy="4525963"/>
          </a:xfrm>
        </p:spPr>
        <p:txBody>
          <a:bodyPr/>
          <a:lstStyle/>
          <a:p>
            <a:pPr eaLnBrk="1" hangingPunct="1"/>
            <a:r>
              <a:rPr lang="cs-CZ" sz="1800" dirty="0" smtClean="0">
                <a:cs typeface="Arial" charset="0"/>
              </a:rPr>
              <a:t>zánět + poškození myokardu </a:t>
            </a:r>
            <a:r>
              <a:rPr lang="cs-CZ" sz="1800" b="1" dirty="0" smtClean="0">
                <a:cs typeface="Arial" charset="0"/>
              </a:rPr>
              <a:t>bez ischemické </a:t>
            </a:r>
            <a:r>
              <a:rPr lang="cs-CZ" sz="1800" b="1" dirty="0" smtClean="0">
                <a:cs typeface="Arial" charset="0"/>
              </a:rPr>
              <a:t>příčiny</a:t>
            </a:r>
          </a:p>
          <a:p>
            <a:pPr eaLnBrk="1" hangingPunct="1"/>
            <a:r>
              <a:rPr lang="cs-CZ" sz="1800" b="1" dirty="0" smtClean="0">
                <a:cs typeface="Arial" charset="0"/>
              </a:rPr>
              <a:t>příznaky: </a:t>
            </a:r>
            <a:r>
              <a:rPr lang="cs-CZ" sz="1800" dirty="0" smtClean="0">
                <a:cs typeface="Arial" charset="0"/>
              </a:rPr>
              <a:t>od asymptomatických, přes náhlé selhání srdeční, až po náhlou srdeční smrt</a:t>
            </a:r>
          </a:p>
          <a:p>
            <a:pPr eaLnBrk="1" hangingPunct="1"/>
            <a:r>
              <a:rPr lang="cs-CZ" sz="1800" dirty="0" smtClean="0">
                <a:cs typeface="Times New Roman" pitchFamily="18" charset="0"/>
              </a:rPr>
              <a:t>zdraví: převážně děti a mladí dospělí; imunosuprese</a:t>
            </a:r>
            <a:endParaRPr lang="cs-CZ" sz="1800" dirty="0" smtClean="0">
              <a:cs typeface="Times New Roman" pitchFamily="18" charset="0"/>
            </a:endParaRPr>
          </a:p>
          <a:p>
            <a:pPr eaLnBrk="1" hangingPunct="1"/>
            <a:r>
              <a:rPr lang="cs-CZ" sz="1800" b="1" dirty="0" smtClean="0">
                <a:cs typeface="Times New Roman" pitchFamily="18" charset="0"/>
              </a:rPr>
              <a:t>makro: </a:t>
            </a:r>
          </a:p>
          <a:p>
            <a:pPr lvl="1" eaLnBrk="1" hangingPunct="1"/>
            <a:r>
              <a:rPr lang="cs-CZ" sz="1600" dirty="0" smtClean="0">
                <a:cs typeface="Times New Roman" pitchFamily="18" charset="0"/>
              </a:rPr>
              <a:t> </a:t>
            </a:r>
            <a:r>
              <a:rPr lang="cs-CZ" sz="1600" dirty="0" smtClean="0">
                <a:cs typeface="Arial" charset="0"/>
              </a:rPr>
              <a:t>dilatace srdečních oddílů, myokard je chabý, bledý/strakatý</a:t>
            </a:r>
          </a:p>
          <a:p>
            <a:pPr eaLnBrk="1" hangingPunct="1"/>
            <a:r>
              <a:rPr lang="cs-CZ" sz="1800" b="1" dirty="0" smtClean="0">
                <a:cs typeface="Times New Roman" pitchFamily="18" charset="0"/>
              </a:rPr>
              <a:t> </a:t>
            </a:r>
            <a:r>
              <a:rPr lang="cs-CZ" sz="1800" b="1" dirty="0" err="1" smtClean="0">
                <a:cs typeface="Times New Roman" pitchFamily="18" charset="0"/>
              </a:rPr>
              <a:t>mikro</a:t>
            </a:r>
            <a:r>
              <a:rPr lang="cs-CZ" sz="1800" b="1" dirty="0" smtClean="0">
                <a:cs typeface="Times New Roman" pitchFamily="18" charset="0"/>
              </a:rPr>
              <a:t>: </a:t>
            </a:r>
          </a:p>
          <a:p>
            <a:pPr lvl="1" eaLnBrk="1" hangingPunct="1"/>
            <a:r>
              <a:rPr lang="cs-CZ" sz="1600" dirty="0" smtClean="0">
                <a:cs typeface="Times New Roman" pitchFamily="18" charset="0"/>
              </a:rPr>
              <a:t> </a:t>
            </a:r>
            <a:r>
              <a:rPr lang="cs-CZ" sz="1600" dirty="0" smtClean="0">
                <a:cs typeface="Arial" charset="0"/>
              </a:rPr>
              <a:t>zánětlivý infiltrát (složení závisí na etiologii) + </a:t>
            </a:r>
            <a:r>
              <a:rPr lang="cs-CZ" sz="1600" dirty="0" smtClean="0">
                <a:cs typeface="Arial" charset="0"/>
              </a:rPr>
              <a:t>regresivní změny až nekrózy </a:t>
            </a:r>
            <a:r>
              <a:rPr lang="cs-CZ" sz="1600" dirty="0" err="1" smtClean="0">
                <a:cs typeface="Arial" charset="0"/>
              </a:rPr>
              <a:t>kardiomyocytů</a:t>
            </a:r>
            <a:endParaRPr lang="cs-CZ" sz="1600" dirty="0" smtClean="0">
              <a:cs typeface="Arial" charset="0"/>
            </a:endParaRPr>
          </a:p>
          <a:p>
            <a:pPr eaLnBrk="1" hangingPunct="1"/>
            <a:r>
              <a:rPr lang="cs-CZ" sz="1800" b="1" dirty="0" smtClean="0">
                <a:cs typeface="Times New Roman" pitchFamily="18" charset="0"/>
              </a:rPr>
              <a:t>dg. </a:t>
            </a:r>
            <a:r>
              <a:rPr lang="cs-CZ" sz="1800" dirty="0" smtClean="0">
                <a:cs typeface="Times New Roman" pitchFamily="18" charset="0"/>
              </a:rPr>
              <a:t>klinika, laboratoř, zobrazovací vč. MRI; biopsie </a:t>
            </a:r>
            <a:r>
              <a:rPr lang="cs-CZ" sz="1800" dirty="0" err="1" smtClean="0">
                <a:cs typeface="Times New Roman" pitchFamily="18" charset="0"/>
              </a:rPr>
              <a:t>endomyokardiální</a:t>
            </a:r>
            <a:endParaRPr lang="cs-CZ" sz="1800" b="1" dirty="0" smtClean="0">
              <a:cs typeface="Times New Roman" pitchFamily="18" charset="0"/>
            </a:endParaRPr>
          </a:p>
          <a:p>
            <a:pPr eaLnBrk="1" hangingPunct="1"/>
            <a:r>
              <a:rPr lang="cs-CZ" sz="1800" b="1" dirty="0" smtClean="0">
                <a:cs typeface="Times New Roman" pitchFamily="18" charset="0"/>
              </a:rPr>
              <a:t> etiologicky:</a:t>
            </a:r>
          </a:p>
          <a:p>
            <a:pPr lvl="1" eaLnBrk="1" hangingPunct="1"/>
            <a:r>
              <a:rPr lang="cs-CZ" sz="1600" dirty="0" smtClean="0">
                <a:cs typeface="Times New Roman" pitchFamily="18" charset="0"/>
              </a:rPr>
              <a:t> </a:t>
            </a:r>
            <a:r>
              <a:rPr lang="cs-CZ" sz="1600" dirty="0" smtClean="0">
                <a:cs typeface="Arial" charset="0"/>
              </a:rPr>
              <a:t>viry</a:t>
            </a:r>
          </a:p>
          <a:p>
            <a:pPr lvl="1" eaLnBrk="1" hangingPunct="1"/>
            <a:r>
              <a:rPr lang="cs-CZ" sz="1600" dirty="0" smtClean="0">
                <a:cs typeface="Arial" charset="0"/>
              </a:rPr>
              <a:t> </a:t>
            </a:r>
            <a:r>
              <a:rPr lang="cs-CZ" sz="1600" dirty="0" err="1" smtClean="0">
                <a:cs typeface="Arial" charset="0"/>
              </a:rPr>
              <a:t>ricketsie</a:t>
            </a:r>
            <a:r>
              <a:rPr lang="cs-CZ" sz="1600" dirty="0" smtClean="0">
                <a:cs typeface="Arial" charset="0"/>
              </a:rPr>
              <a:t>, chlamydie, bakterie </a:t>
            </a:r>
            <a:r>
              <a:rPr lang="cs-CZ" sz="1400" dirty="0" smtClean="0">
                <a:cs typeface="Arial" charset="0"/>
              </a:rPr>
              <a:t>(septikémie), </a:t>
            </a:r>
            <a:r>
              <a:rPr lang="cs-CZ" sz="1600" dirty="0" smtClean="0">
                <a:cs typeface="Arial" charset="0"/>
              </a:rPr>
              <a:t>mykózy, prvoci, paraziti</a:t>
            </a:r>
          </a:p>
          <a:p>
            <a:pPr lvl="1" eaLnBrk="1" hangingPunct="1"/>
            <a:r>
              <a:rPr lang="cs-CZ" sz="1600" dirty="0" smtClean="0">
                <a:cs typeface="Arial" charset="0"/>
              </a:rPr>
              <a:t> </a:t>
            </a:r>
            <a:r>
              <a:rPr lang="cs-CZ" sz="1600" dirty="0" smtClean="0">
                <a:cs typeface="Arial" charset="0"/>
              </a:rPr>
              <a:t>neinfekční vč. imunologických vlivů </a:t>
            </a:r>
            <a:r>
              <a:rPr lang="cs-CZ" sz="1400" dirty="0" smtClean="0">
                <a:cs typeface="Arial" charset="0"/>
              </a:rPr>
              <a:t>(léky, alergie</a:t>
            </a:r>
            <a:r>
              <a:rPr lang="cs-CZ" sz="1400" dirty="0" smtClean="0">
                <a:cs typeface="Arial" charset="0"/>
              </a:rPr>
              <a:t>, revmatická horečka, </a:t>
            </a:r>
            <a:r>
              <a:rPr lang="cs-CZ" sz="1400" dirty="0" err="1" smtClean="0">
                <a:cs typeface="Arial" charset="0"/>
              </a:rPr>
              <a:t>rejekce</a:t>
            </a:r>
            <a:r>
              <a:rPr lang="cs-CZ" sz="1400" dirty="0" smtClean="0">
                <a:cs typeface="Arial" charset="0"/>
              </a:rPr>
              <a:t>)</a:t>
            </a:r>
          </a:p>
          <a:p>
            <a:pPr lvl="1" eaLnBrk="1" hangingPunct="1"/>
            <a:r>
              <a:rPr lang="cs-CZ" sz="1400" dirty="0" smtClean="0">
                <a:cs typeface="Arial" charset="0"/>
              </a:rPr>
              <a:t> </a:t>
            </a:r>
            <a:r>
              <a:rPr lang="cs-CZ" sz="1600" dirty="0" smtClean="0">
                <a:cs typeface="Arial" charset="0"/>
              </a:rPr>
              <a:t>idiopatické </a:t>
            </a:r>
            <a:r>
              <a:rPr lang="cs-CZ" sz="1400" dirty="0" smtClean="0">
                <a:cs typeface="Arial" charset="0"/>
              </a:rPr>
              <a:t>(</a:t>
            </a:r>
            <a:r>
              <a:rPr lang="cs-CZ" sz="1400" dirty="0" err="1" smtClean="0">
                <a:cs typeface="Arial" charset="0"/>
              </a:rPr>
              <a:t>obrovskobuněčná</a:t>
            </a:r>
            <a:r>
              <a:rPr lang="cs-CZ" sz="1400" dirty="0" smtClean="0">
                <a:cs typeface="Arial" charset="0"/>
              </a:rPr>
              <a:t> myokarditida, </a:t>
            </a:r>
            <a:r>
              <a:rPr lang="cs-CZ" sz="1400" dirty="0" smtClean="0">
                <a:cs typeface="Arial" charset="0"/>
              </a:rPr>
              <a:t>eozinofilní m.</a:t>
            </a:r>
            <a:r>
              <a:rPr lang="cs-CZ" sz="1400" dirty="0" smtClean="0">
                <a:cs typeface="Arial" charset="0"/>
              </a:rPr>
              <a:t>)</a:t>
            </a:r>
            <a:endParaRPr lang="cs-CZ" sz="1400" dirty="0" smtClean="0">
              <a:cs typeface="Arial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b="1" dirty="0" smtClean="0"/>
              <a:t>V</a:t>
            </a:r>
            <a:r>
              <a:rPr lang="cs-CZ" sz="2800" b="1" dirty="0" smtClean="0"/>
              <a:t>irové </a:t>
            </a:r>
            <a:r>
              <a:rPr lang="cs-CZ" sz="2800" b="1" dirty="0" smtClean="0"/>
              <a:t>myokarditidy</a:t>
            </a:r>
          </a:p>
        </p:txBody>
      </p:sp>
      <p:sp>
        <p:nvSpPr>
          <p:cNvPr id="95235" name="Zástupný symbol pro obsah 2"/>
          <p:cNvSpPr>
            <a:spLocks noGrp="1"/>
          </p:cNvSpPr>
          <p:nvPr>
            <p:ph sz="half" idx="2"/>
          </p:nvPr>
        </p:nvSpPr>
        <p:spPr>
          <a:xfrm>
            <a:off x="467544" y="1600200"/>
            <a:ext cx="8281169" cy="4525963"/>
          </a:xfrm>
        </p:spPr>
        <p:txBody>
          <a:bodyPr/>
          <a:lstStyle/>
          <a:p>
            <a:pPr eaLnBrk="1" hangingPunct="1"/>
            <a:r>
              <a:rPr lang="cs-CZ" sz="1800" dirty="0" smtClean="0">
                <a:cs typeface="Times New Roman" pitchFamily="18" charset="0"/>
              </a:rPr>
              <a:t>enteroviry </a:t>
            </a:r>
            <a:r>
              <a:rPr lang="cs-CZ" sz="1800" dirty="0" smtClean="0">
                <a:cs typeface="Times New Roman" pitchFamily="18" charset="0"/>
              </a:rPr>
              <a:t>(</a:t>
            </a:r>
            <a:r>
              <a:rPr lang="cs-CZ" sz="1800" dirty="0" err="1" smtClean="0">
                <a:cs typeface="Times New Roman" pitchFamily="18" charset="0"/>
              </a:rPr>
              <a:t>Coxackie</a:t>
            </a:r>
            <a:r>
              <a:rPr lang="cs-CZ" sz="1800" dirty="0" smtClean="0">
                <a:cs typeface="Times New Roman" pitchFamily="18" charset="0"/>
              </a:rPr>
              <a:t> A, B); </a:t>
            </a:r>
            <a:r>
              <a:rPr lang="cs-CZ" sz="1800" dirty="0" err="1" smtClean="0">
                <a:cs typeface="Times New Roman" pitchFamily="18" charset="0"/>
              </a:rPr>
              <a:t>parvovirus</a:t>
            </a:r>
            <a:r>
              <a:rPr lang="cs-CZ" sz="1800" dirty="0" smtClean="0">
                <a:cs typeface="Times New Roman" pitchFamily="18" charset="0"/>
              </a:rPr>
              <a:t> B19, </a:t>
            </a:r>
            <a:r>
              <a:rPr lang="cs-CZ" sz="1800" dirty="0" smtClean="0">
                <a:cs typeface="Arial" charset="0"/>
              </a:rPr>
              <a:t>virus </a:t>
            </a:r>
            <a:r>
              <a:rPr lang="cs-CZ" sz="1800" dirty="0" smtClean="0">
                <a:cs typeface="Arial" charset="0"/>
              </a:rPr>
              <a:t>chřipky, CMV, HIV </a:t>
            </a:r>
            <a:r>
              <a:rPr lang="cs-CZ" sz="1800" dirty="0" smtClean="0">
                <a:cs typeface="Arial" charset="0"/>
              </a:rPr>
              <a:t>….</a:t>
            </a:r>
          </a:p>
          <a:p>
            <a:pPr eaLnBrk="1" hangingPunct="1"/>
            <a:r>
              <a:rPr lang="cs-CZ" sz="1800" dirty="0" smtClean="0">
                <a:cs typeface="Arial" charset="0"/>
              </a:rPr>
              <a:t>v rámci COVID-19</a:t>
            </a:r>
            <a:endParaRPr lang="cs-CZ" sz="1800" dirty="0" smtClean="0">
              <a:cs typeface="Arial" charset="0"/>
            </a:endParaRPr>
          </a:p>
          <a:p>
            <a:pPr eaLnBrk="1" hangingPunct="1"/>
            <a:endParaRPr lang="cs-CZ" sz="1800" dirty="0" smtClean="0">
              <a:cs typeface="Times New Roman" pitchFamily="18" charset="0"/>
            </a:endParaRPr>
          </a:p>
          <a:p>
            <a:pPr eaLnBrk="1" hangingPunct="1"/>
            <a:r>
              <a:rPr lang="cs-CZ" sz="1800" dirty="0" smtClean="0">
                <a:cs typeface="Times New Roman" pitchFamily="18" charset="0"/>
              </a:rPr>
              <a:t> </a:t>
            </a:r>
            <a:r>
              <a:rPr lang="cs-CZ" sz="1800" dirty="0" smtClean="0">
                <a:cs typeface="Arial" charset="0"/>
              </a:rPr>
              <a:t>zánětlivý infiltrát</a:t>
            </a:r>
            <a:r>
              <a:rPr lang="cs-CZ" sz="1800" dirty="0" smtClean="0">
                <a:cs typeface="Times New Roman" pitchFamily="18" charset="0"/>
              </a:rPr>
              <a:t>: lymfocyty (T-</a:t>
            </a:r>
            <a:r>
              <a:rPr lang="cs-CZ" sz="1800" dirty="0" err="1" smtClean="0">
                <a:cs typeface="Times New Roman" pitchFamily="18" charset="0"/>
              </a:rPr>
              <a:t>ly</a:t>
            </a:r>
            <a:r>
              <a:rPr lang="cs-CZ" sz="1800" dirty="0" smtClean="0">
                <a:cs typeface="Times New Roman" pitchFamily="18" charset="0"/>
              </a:rPr>
              <a:t>)</a:t>
            </a:r>
          </a:p>
          <a:p>
            <a:pPr eaLnBrk="1" hangingPunct="1"/>
            <a:endParaRPr lang="cs-CZ" sz="1800" dirty="0" smtClean="0">
              <a:cs typeface="Times New Roman" pitchFamily="18" charset="0"/>
            </a:endParaRPr>
          </a:p>
          <a:p>
            <a:pPr eaLnBrk="1" hangingPunct="1"/>
            <a:r>
              <a:rPr lang="cs-CZ" sz="1800" dirty="0" smtClean="0">
                <a:cs typeface="Times New Roman" pitchFamily="18" charset="0"/>
              </a:rPr>
              <a:t> po první atace </a:t>
            </a:r>
            <a:r>
              <a:rPr lang="cs-CZ" sz="1800" dirty="0" smtClean="0">
                <a:cs typeface="Times New Roman" pitchFamily="18" charset="0"/>
              </a:rPr>
              <a:t>cytotoxických změn </a:t>
            </a:r>
            <a:r>
              <a:rPr lang="cs-CZ" sz="1800" dirty="0" err="1" smtClean="0">
                <a:cs typeface="Times New Roman" pitchFamily="18" charset="0"/>
              </a:rPr>
              <a:t>kardiomyocytů</a:t>
            </a:r>
            <a:r>
              <a:rPr lang="cs-CZ" sz="1800" dirty="0" smtClean="0">
                <a:cs typeface="Times New Roman" pitchFamily="18" charset="0"/>
              </a:rPr>
              <a:t>  </a:t>
            </a:r>
            <a:r>
              <a:rPr lang="cs-CZ" sz="1800" dirty="0" smtClean="0">
                <a:cs typeface="Times New Roman" pitchFamily="18" charset="0"/>
              </a:rPr>
              <a:t>následuje autoimunitní destrukce </a:t>
            </a:r>
            <a:r>
              <a:rPr lang="cs-CZ" sz="1800" dirty="0" err="1" smtClean="0">
                <a:cs typeface="Times New Roman" pitchFamily="18" charset="0"/>
              </a:rPr>
              <a:t>kardiomyocytů</a:t>
            </a:r>
            <a:r>
              <a:rPr lang="cs-CZ" sz="1800" dirty="0" smtClean="0">
                <a:cs typeface="Times New Roman" pitchFamily="18" charset="0"/>
              </a:rPr>
              <a:t>, i dlouhodobější / opakovaná</a:t>
            </a:r>
            <a:endParaRPr lang="cs-CZ" sz="1800" dirty="0" smtClean="0"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sz="1800" dirty="0" smtClean="0">
                <a:cs typeface="Times New Roman" pitchFamily="18" charset="0"/>
              </a:rPr>
              <a:t>	 </a:t>
            </a:r>
            <a:r>
              <a:rPr lang="cs-CZ" sz="1800" dirty="0" smtClean="0">
                <a:cs typeface="Times New Roman" pitchFamily="18" charset="0"/>
              </a:rPr>
              <a:t>reparace fibrózou </a:t>
            </a:r>
            <a:r>
              <a:rPr lang="cs-CZ" sz="1800" dirty="0" smtClean="0">
                <a:cs typeface="Times New Roman" pitchFamily="18" charset="0"/>
              </a:rPr>
              <a:t>→ dilatovaná KMP (</a:t>
            </a:r>
            <a:r>
              <a:rPr lang="cs-CZ" sz="1800" dirty="0" err="1" smtClean="0">
                <a:cs typeface="Times New Roman" pitchFamily="18" charset="0"/>
              </a:rPr>
              <a:t>cytopatogenní</a:t>
            </a:r>
            <a:r>
              <a:rPr lang="cs-CZ" sz="1800" dirty="0" smtClean="0">
                <a:cs typeface="Times New Roman" pitchFamily="18" charset="0"/>
              </a:rPr>
              <a:t> i autoimunitní efekt)</a:t>
            </a:r>
          </a:p>
          <a:p>
            <a:pPr eaLnBrk="1" hangingPunct="1"/>
            <a:endParaRPr lang="cs-CZ" sz="1800" dirty="0" smtClean="0"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sz="1800" dirty="0" smtClean="0">
              <a:cs typeface="Times New Roman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/>
              <a:t>V</a:t>
            </a:r>
            <a:r>
              <a:rPr lang="cs-CZ" sz="2800" b="1" dirty="0" smtClean="0"/>
              <a:t>irová </a:t>
            </a:r>
            <a:r>
              <a:rPr lang="cs-CZ" sz="2800" b="1" dirty="0" smtClean="0"/>
              <a:t>(</a:t>
            </a:r>
            <a:r>
              <a:rPr lang="cs-CZ" sz="2800" b="1" dirty="0" err="1" smtClean="0"/>
              <a:t>lymfocytární</a:t>
            </a:r>
            <a:r>
              <a:rPr lang="cs-CZ" sz="2800" b="1" dirty="0" smtClean="0"/>
              <a:t>) myokarditis</a:t>
            </a:r>
          </a:p>
        </p:txBody>
      </p:sp>
      <p:sp>
        <p:nvSpPr>
          <p:cNvPr id="96259" name="Zástupný symbol pro text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96260" name="Zástupný symbol pro obsah 4" descr="myokarditida 100x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78363" y="2330450"/>
            <a:ext cx="4070350" cy="3065463"/>
          </a:xfrm>
        </p:spPr>
      </p:pic>
      <p:pic>
        <p:nvPicPr>
          <p:cNvPr id="96261" name="Obrázek 5" descr="myokarditida 40x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557338"/>
            <a:ext cx="4433887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643438" y="5732463"/>
            <a:ext cx="4140200" cy="584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kardiomyocyty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lymfocytární</a:t>
            </a:r>
            <a:r>
              <a:rPr lang="cs-CZ" sz="1600" b="0" i="0" dirty="0">
                <a:solidFill>
                  <a:schemeClr val="tx1"/>
                </a:solidFill>
                <a:latin typeface="+mj-lt"/>
              </a:rPr>
              <a:t> infiltrát v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intersticiu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156325" y="3644900"/>
            <a:ext cx="360363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11188" y="5084763"/>
            <a:ext cx="360362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051050" y="1628775"/>
            <a:ext cx="360363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68313" y="3068638"/>
            <a:ext cx="360362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6732588" y="1989138"/>
            <a:ext cx="360362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04813"/>
            <a:ext cx="9144000" cy="836612"/>
          </a:xfrm>
        </p:spPr>
        <p:txBody>
          <a:bodyPr/>
          <a:lstStyle/>
          <a:p>
            <a:r>
              <a:rPr lang="cs-CZ" sz="2400" b="1" dirty="0" smtClean="0"/>
              <a:t>V</a:t>
            </a:r>
            <a:r>
              <a:rPr lang="cs-CZ" sz="2400" b="1" dirty="0" smtClean="0"/>
              <a:t>irová </a:t>
            </a:r>
            <a:r>
              <a:rPr lang="cs-CZ" sz="2400" b="1" dirty="0" smtClean="0"/>
              <a:t>(</a:t>
            </a:r>
            <a:r>
              <a:rPr lang="cs-CZ" sz="2400" b="1" dirty="0" err="1" smtClean="0"/>
              <a:t>lymfocytární</a:t>
            </a:r>
            <a:r>
              <a:rPr lang="cs-CZ" sz="2400" b="1" dirty="0" smtClean="0"/>
              <a:t>) myokarditis</a:t>
            </a:r>
          </a:p>
        </p:txBody>
      </p:sp>
      <p:pic>
        <p:nvPicPr>
          <p:cNvPr id="97283" name="Zástupný symbol pro obsah 9" descr="myokarditida 400x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3850" y="1484313"/>
            <a:ext cx="8032750" cy="5184775"/>
          </a:xfrm>
        </p:spPr>
      </p:pic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4211638" y="6021388"/>
            <a:ext cx="4140200" cy="584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kardiomyocyty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lymfocytární</a:t>
            </a:r>
            <a:r>
              <a:rPr lang="cs-CZ" sz="1600" b="0" i="0" dirty="0">
                <a:solidFill>
                  <a:schemeClr val="tx1"/>
                </a:solidFill>
                <a:latin typeface="+mj-lt"/>
              </a:rPr>
              <a:t> infiltrát v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intersticiu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1116013" y="1773238"/>
            <a:ext cx="360362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</a:t>
            </a:r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468313" y="5876925"/>
            <a:ext cx="360362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</a:t>
            </a:r>
          </a:p>
        </p:txBody>
      </p:sp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2916238" y="2060575"/>
            <a:ext cx="360362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</a:t>
            </a:r>
          </a:p>
        </p:txBody>
      </p:sp>
      <p:sp>
        <p:nvSpPr>
          <p:cNvPr id="46088" name="Text Box 8"/>
          <p:cNvSpPr txBox="1">
            <a:spLocks noChangeArrowheads="1"/>
          </p:cNvSpPr>
          <p:nvPr/>
        </p:nvSpPr>
        <p:spPr bwMode="auto">
          <a:xfrm>
            <a:off x="5219700" y="2997200"/>
            <a:ext cx="360363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/>
              <a:t>Agresivní eozinofilní myokarditida</a:t>
            </a:r>
          </a:p>
        </p:txBody>
      </p:sp>
      <p:pic>
        <p:nvPicPr>
          <p:cNvPr id="9830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47813" y="1773238"/>
            <a:ext cx="6034087" cy="4525962"/>
          </a:xfr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3375"/>
            <a:ext cx="9144000" cy="836613"/>
          </a:xfrm>
        </p:spPr>
        <p:txBody>
          <a:bodyPr/>
          <a:lstStyle/>
          <a:p>
            <a:r>
              <a:rPr lang="cs-CZ" sz="2800" dirty="0" smtClean="0">
                <a:solidFill>
                  <a:srgbClr val="FFFF00"/>
                </a:solidFill>
              </a:rPr>
              <a:t>  </a:t>
            </a:r>
            <a:r>
              <a:rPr lang="cs-CZ" sz="2800" b="1" dirty="0" smtClean="0"/>
              <a:t>S</a:t>
            </a:r>
            <a:r>
              <a:rPr lang="cs-CZ" sz="2800" b="1" dirty="0" smtClean="0"/>
              <a:t>eptická </a:t>
            </a:r>
            <a:r>
              <a:rPr lang="cs-CZ" sz="2800" b="1" dirty="0" smtClean="0"/>
              <a:t>myokarditis</a:t>
            </a:r>
          </a:p>
        </p:txBody>
      </p:sp>
      <p:pic>
        <p:nvPicPr>
          <p:cNvPr id="99331" name="Picture 3" descr="CV05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3850" y="1482725"/>
            <a:ext cx="8208963" cy="5375275"/>
          </a:xfrm>
        </p:spPr>
      </p:pic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5580063" y="5949950"/>
            <a:ext cx="2916237" cy="830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kardiomyocyty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bakteriální kolonie</a:t>
            </a: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3 neutrofilní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granulogyty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2195513" y="1700213"/>
            <a:ext cx="382587" cy="51911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</a:t>
            </a:r>
          </a:p>
        </p:txBody>
      </p:sp>
      <p:sp>
        <p:nvSpPr>
          <p:cNvPr id="47112" name="Line 8"/>
          <p:cNvSpPr>
            <a:spLocks noChangeShapeType="1"/>
          </p:cNvSpPr>
          <p:nvPr/>
        </p:nvSpPr>
        <p:spPr bwMode="auto">
          <a:xfrm flipH="1">
            <a:off x="4572000" y="2420938"/>
            <a:ext cx="144463" cy="6477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113" name="Rectangle 9"/>
          <p:cNvSpPr>
            <a:spLocks noChangeArrowheads="1"/>
          </p:cNvSpPr>
          <p:nvPr/>
        </p:nvSpPr>
        <p:spPr bwMode="auto">
          <a:xfrm>
            <a:off x="4570413" y="1844675"/>
            <a:ext cx="385762" cy="523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</a:t>
            </a:r>
          </a:p>
        </p:txBody>
      </p:sp>
      <p:sp>
        <p:nvSpPr>
          <p:cNvPr id="47114" name="Line 10"/>
          <p:cNvSpPr>
            <a:spLocks noChangeShapeType="1"/>
          </p:cNvSpPr>
          <p:nvPr/>
        </p:nvSpPr>
        <p:spPr bwMode="auto">
          <a:xfrm flipH="1">
            <a:off x="5651500" y="1844675"/>
            <a:ext cx="433388" cy="2889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115" name="Line 11"/>
          <p:cNvSpPr>
            <a:spLocks noChangeShapeType="1"/>
          </p:cNvSpPr>
          <p:nvPr/>
        </p:nvSpPr>
        <p:spPr bwMode="auto">
          <a:xfrm flipH="1">
            <a:off x="5940425" y="3213100"/>
            <a:ext cx="6477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116" name="Line 12"/>
          <p:cNvSpPr>
            <a:spLocks noChangeShapeType="1"/>
          </p:cNvSpPr>
          <p:nvPr/>
        </p:nvSpPr>
        <p:spPr bwMode="auto">
          <a:xfrm flipH="1" flipV="1">
            <a:off x="6372225" y="4797425"/>
            <a:ext cx="576263" cy="2159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119" name="Rectangle 15"/>
          <p:cNvSpPr>
            <a:spLocks noChangeArrowheads="1"/>
          </p:cNvSpPr>
          <p:nvPr/>
        </p:nvSpPr>
        <p:spPr bwMode="auto">
          <a:xfrm>
            <a:off x="6156325" y="1628775"/>
            <a:ext cx="382588" cy="51911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3</a:t>
            </a: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827088" y="4076700"/>
            <a:ext cx="382587" cy="51911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</a:t>
            </a: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1547813" y="5300663"/>
            <a:ext cx="382587" cy="51911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</a:t>
            </a:r>
          </a:p>
        </p:txBody>
      </p: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6659563" y="2924175"/>
            <a:ext cx="382587" cy="51911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3</a:t>
            </a:r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7019925" y="4797425"/>
            <a:ext cx="382588" cy="51911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3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smtClean="0"/>
              <a:t>Ateroskleróza</a:t>
            </a:r>
          </a:p>
        </p:txBody>
      </p:sp>
      <p:sp>
        <p:nvSpPr>
          <p:cNvPr id="5" name="Zástupný symbol pro obsah 16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1800" dirty="0" smtClean="0">
                <a:ea typeface="+mj-ea"/>
                <a:cs typeface="+mj-cs"/>
              </a:rPr>
              <a:t>onemocnění tepen doprovázené ukládáním lipidů do cévní intimy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1800" dirty="0" smtClean="0">
                <a:cs typeface="Arial" pitchFamily="34" charset="0"/>
              </a:rPr>
              <a:t>zánětlivý (aktivní) proces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1800" dirty="0" smtClean="0">
                <a:cs typeface="Times New Roman" pitchFamily="18" charset="0"/>
              </a:rPr>
              <a:t>Rizikové faktory neovlivnitelné x modifikovatelné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1800" b="1" u="sng" dirty="0" smtClean="0">
                <a:cs typeface="Times New Roman" pitchFamily="18" charset="0"/>
              </a:rPr>
              <a:t>endogenní RF</a:t>
            </a:r>
            <a:r>
              <a:rPr lang="cs-CZ" sz="1800" dirty="0" smtClean="0">
                <a:cs typeface="Times New Roman" pitchFamily="18" charset="0"/>
              </a:rPr>
              <a:t>: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sz="1600" dirty="0" smtClean="0">
                <a:cs typeface="Arial" pitchFamily="34" charset="0"/>
              </a:rPr>
              <a:t>věk, pohlaví </a:t>
            </a:r>
            <a:r>
              <a:rPr lang="cs-CZ" sz="1600" dirty="0" smtClean="0">
                <a:cs typeface="Times New Roman" pitchFamily="18" charset="0"/>
              </a:rPr>
              <a:t>(role estrogenu?), rodinná dispozice (familiární </a:t>
            </a:r>
            <a:r>
              <a:rPr lang="cs-CZ" sz="1600" dirty="0" err="1" smtClean="0">
                <a:cs typeface="Times New Roman" pitchFamily="18" charset="0"/>
              </a:rPr>
              <a:t>hypercholesterolémie</a:t>
            </a:r>
            <a:r>
              <a:rPr lang="cs-CZ" sz="1600" dirty="0" smtClean="0">
                <a:cs typeface="Times New Roman" pitchFamily="18" charset="0"/>
              </a:rPr>
              <a:t>),  hereditární </a:t>
            </a:r>
            <a:r>
              <a:rPr lang="cs-CZ" sz="1600" dirty="0" err="1" smtClean="0">
                <a:cs typeface="Times New Roman" pitchFamily="18" charset="0"/>
              </a:rPr>
              <a:t>homocysteinémie</a:t>
            </a:r>
            <a:endParaRPr lang="cs-CZ" sz="1600" dirty="0" smtClean="0">
              <a:cs typeface="Times New Roman" pitchFamily="18" charset="0"/>
            </a:endParaRPr>
          </a:p>
          <a:p>
            <a:pPr lvl="1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cs-CZ" dirty="0" smtClean="0"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1800" b="1" u="sng" dirty="0" smtClean="0">
                <a:cs typeface="Times New Roman" pitchFamily="18" charset="0"/>
              </a:rPr>
              <a:t>exogenní RF</a:t>
            </a:r>
            <a:r>
              <a:rPr lang="cs-CZ" sz="1800" dirty="0" smtClean="0">
                <a:cs typeface="Times New Roman" pitchFamily="18" charset="0"/>
              </a:rPr>
              <a:t>: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sz="1600" dirty="0" smtClean="0">
                <a:cs typeface="Times New Roman" pitchFamily="18" charset="0"/>
              </a:rPr>
              <a:t>životní styl, viscerální obezita </a:t>
            </a:r>
            <a:r>
              <a:rPr lang="cs-CZ" sz="2000" dirty="0" smtClean="0">
                <a:latin typeface="Garamond"/>
                <a:cs typeface="Times New Roman" pitchFamily="18" charset="0"/>
              </a:rPr>
              <a:t>→ </a:t>
            </a:r>
            <a:r>
              <a:rPr lang="cs-CZ" sz="1600" dirty="0" err="1" smtClean="0">
                <a:cs typeface="Times New Roman" pitchFamily="18" charset="0"/>
              </a:rPr>
              <a:t>adipokiny</a:t>
            </a:r>
            <a:r>
              <a:rPr lang="cs-CZ" sz="1600" dirty="0" smtClean="0">
                <a:cs typeface="Times New Roman" pitchFamily="18" charset="0"/>
              </a:rPr>
              <a:t> z tukové tkáně</a:t>
            </a:r>
            <a:r>
              <a:rPr lang="cs-CZ" sz="1600" dirty="0" smtClean="0">
                <a:latin typeface="Garamond"/>
                <a:cs typeface="Times New Roman" pitchFamily="18" charset="0"/>
              </a:rPr>
              <a:t> </a:t>
            </a:r>
            <a:r>
              <a:rPr lang="cs-CZ" sz="1600" dirty="0" smtClean="0">
                <a:cs typeface="Times New Roman" pitchFamily="18" charset="0"/>
              </a:rPr>
              <a:t>→ </a:t>
            </a:r>
            <a:r>
              <a:rPr lang="cs-CZ" sz="1600" dirty="0" err="1" smtClean="0">
                <a:cs typeface="Times New Roman" pitchFamily="18" charset="0"/>
              </a:rPr>
              <a:t>endoteliální</a:t>
            </a:r>
            <a:r>
              <a:rPr lang="cs-CZ" sz="1600" dirty="0" smtClean="0">
                <a:cs typeface="Times New Roman" pitchFamily="18" charset="0"/>
              </a:rPr>
              <a:t> dysfunkce + zánět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sz="1600" dirty="0" err="1" smtClean="0">
                <a:cs typeface="Times New Roman" pitchFamily="18" charset="0"/>
              </a:rPr>
              <a:t>hyperlipidémie</a:t>
            </a:r>
            <a:r>
              <a:rPr lang="cs-CZ" sz="1600" dirty="0" smtClean="0">
                <a:cs typeface="Times New Roman" pitchFamily="18" charset="0"/>
              </a:rPr>
              <a:t> (LDL)  ←←i </a:t>
            </a:r>
            <a:r>
              <a:rPr lang="cs-CZ" sz="1600" dirty="0" err="1" smtClean="0">
                <a:cs typeface="Times New Roman" pitchFamily="18" charset="0"/>
              </a:rPr>
              <a:t>hypothyreóza</a:t>
            </a:r>
            <a:r>
              <a:rPr lang="cs-CZ" sz="1600" dirty="0" smtClean="0">
                <a:cs typeface="Times New Roman" pitchFamily="18" charset="0"/>
              </a:rPr>
              <a:t>, nefrotický sy; 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sz="1600" dirty="0" smtClean="0">
                <a:cs typeface="Times New Roman" pitchFamily="18" charset="0"/>
              </a:rPr>
              <a:t>hypertenze,  </a:t>
            </a:r>
            <a:r>
              <a:rPr lang="cs-CZ" sz="1600" dirty="0" smtClean="0">
                <a:cs typeface="Arial" pitchFamily="34" charset="0"/>
              </a:rPr>
              <a:t>kouření</a:t>
            </a:r>
            <a:r>
              <a:rPr lang="cs-CZ" sz="1600" dirty="0" smtClean="0">
                <a:cs typeface="Times New Roman" pitchFamily="18" charset="0"/>
              </a:rPr>
              <a:t> (nikotin, CO), diabetes </a:t>
            </a:r>
            <a:r>
              <a:rPr lang="cs-CZ" sz="1600" dirty="0" err="1" smtClean="0">
                <a:cs typeface="Times New Roman" pitchFamily="18" charset="0"/>
              </a:rPr>
              <a:t>mellitus</a:t>
            </a:r>
            <a:r>
              <a:rPr lang="cs-CZ" sz="1600" dirty="0" smtClean="0">
                <a:cs typeface="Times New Roman" pitchFamily="18" charset="0"/>
              </a:rPr>
              <a:t>, orální antikoncepce, málo pohybu, ↑hladina fosfátů (</a:t>
            </a:r>
            <a:r>
              <a:rPr lang="cs-CZ" sz="1600" dirty="0" err="1" smtClean="0">
                <a:cs typeface="Times New Roman" pitchFamily="18" charset="0"/>
              </a:rPr>
              <a:t>dysregulace</a:t>
            </a:r>
            <a:r>
              <a:rPr lang="cs-CZ" sz="1600" dirty="0" smtClean="0">
                <a:cs typeface="Times New Roman" pitchFamily="18" charset="0"/>
              </a:rPr>
              <a:t>, příjem potravou)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Recidivující myokarditida s </a:t>
            </a:r>
            <a:r>
              <a:rPr lang="cs-CZ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fibrotizací</a:t>
            </a:r>
            <a:r>
              <a:rPr lang="cs-CZ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(ZT)</a:t>
            </a:r>
            <a:endParaRPr lang="cs-CZ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035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46225" y="1600200"/>
            <a:ext cx="6051550" cy="4525963"/>
          </a:xfr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/>
              <a:t>K</a:t>
            </a:r>
            <a:r>
              <a:rPr lang="cs-CZ" sz="2800" b="1" dirty="0" smtClean="0"/>
              <a:t>ardiomyopatie</a:t>
            </a:r>
            <a:endParaRPr lang="cs-CZ" sz="2800" b="1" dirty="0" smtClean="0"/>
          </a:p>
        </p:txBody>
      </p:sp>
      <p:sp>
        <p:nvSpPr>
          <p:cNvPr id="101379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1825624"/>
            <a:ext cx="7886700" cy="4699719"/>
          </a:xfrm>
        </p:spPr>
        <p:txBody>
          <a:bodyPr/>
          <a:lstStyle/>
          <a:p>
            <a:pPr>
              <a:buFontTx/>
              <a:buNone/>
            </a:pPr>
            <a:r>
              <a:rPr lang="cs-CZ" sz="1800" dirty="0" smtClean="0">
                <a:cs typeface="Arial" charset="0"/>
              </a:rPr>
              <a:t>= onemocnění myokardu spojená se srdeční </a:t>
            </a:r>
            <a:r>
              <a:rPr lang="cs-CZ" sz="1800" dirty="0" smtClean="0">
                <a:cs typeface="Arial" charset="0"/>
              </a:rPr>
              <a:t>dysfunkcí, primární n. sekundární</a:t>
            </a:r>
          </a:p>
          <a:p>
            <a:r>
              <a:rPr lang="cs-CZ" sz="1800" dirty="0" smtClean="0">
                <a:cs typeface="Arial" charset="0"/>
              </a:rPr>
              <a:t>geneticky podmíněné, nebo získané</a:t>
            </a:r>
            <a:endParaRPr lang="cs-CZ" sz="1800" dirty="0" smtClean="0">
              <a:cs typeface="Arial" charset="0"/>
            </a:endParaRPr>
          </a:p>
          <a:p>
            <a:r>
              <a:rPr lang="cs-CZ" sz="1800" b="1" u="sng" dirty="0" smtClean="0">
                <a:cs typeface="Arial" charset="0"/>
              </a:rPr>
              <a:t>heterogenní </a:t>
            </a:r>
            <a:r>
              <a:rPr lang="cs-CZ" sz="1800" b="1" u="sng" dirty="0" smtClean="0">
                <a:cs typeface="Arial" charset="0"/>
              </a:rPr>
              <a:t>skupina – typy</a:t>
            </a:r>
            <a:r>
              <a:rPr lang="cs-CZ" sz="1800" b="1" dirty="0" smtClean="0">
                <a:cs typeface="Arial" charset="0"/>
              </a:rPr>
              <a:t>:</a:t>
            </a:r>
          </a:p>
          <a:p>
            <a:pPr lvl="1"/>
            <a:r>
              <a:rPr lang="cs-CZ" sz="1400" dirty="0" smtClean="0">
                <a:cs typeface="Arial" charset="0"/>
              </a:rPr>
              <a:t> </a:t>
            </a:r>
            <a:r>
              <a:rPr lang="cs-CZ" sz="1600" dirty="0" smtClean="0">
                <a:cs typeface="Arial" charset="0"/>
              </a:rPr>
              <a:t>dilatovaná </a:t>
            </a:r>
            <a:r>
              <a:rPr lang="cs-CZ" sz="1600" dirty="0" smtClean="0">
                <a:cs typeface="Arial" charset="0"/>
              </a:rPr>
              <a:t>KMP, systolická dysfunkce až srdeční selhání; transplantace</a:t>
            </a:r>
            <a:endParaRPr lang="cs-CZ" sz="1600" dirty="0" smtClean="0">
              <a:cs typeface="Arial" charset="0"/>
            </a:endParaRPr>
          </a:p>
          <a:p>
            <a:pPr lvl="2">
              <a:buNone/>
            </a:pPr>
            <a:r>
              <a:rPr lang="cs-CZ" sz="1200" dirty="0" smtClean="0">
                <a:cs typeface="Arial" charset="0"/>
              </a:rPr>
              <a:t>–  </a:t>
            </a:r>
            <a:r>
              <a:rPr lang="cs-CZ" sz="1400" dirty="0" smtClean="0">
                <a:cs typeface="Arial" charset="0"/>
              </a:rPr>
              <a:t>dilatace a </a:t>
            </a:r>
            <a:r>
              <a:rPr lang="cs-CZ" sz="1400" dirty="0" smtClean="0">
                <a:cs typeface="Arial" charset="0"/>
                <a:sym typeface="Symbol" pitchFamily="18" charset="2"/>
              </a:rPr>
              <a:t> kontrakce LK, současně i hypertrofie, časté nástěnné tromby;  20</a:t>
            </a:r>
            <a:r>
              <a:rPr lang="cs-CZ" sz="1400" dirty="0" smtClean="0">
                <a:cs typeface="Arial" charset="0"/>
              </a:rPr>
              <a:t>–30% 	geneticky podmíněné (často AD</a:t>
            </a:r>
            <a:r>
              <a:rPr lang="cs-CZ" sz="1400" dirty="0" smtClean="0">
                <a:cs typeface="Arial" charset="0"/>
              </a:rPr>
              <a:t>), </a:t>
            </a:r>
            <a:r>
              <a:rPr lang="cs-CZ" sz="1400" dirty="0" smtClean="0">
                <a:cs typeface="Arial" charset="0"/>
                <a:sym typeface="Symbol" pitchFamily="18" charset="2"/>
              </a:rPr>
              <a:t>při svalových hereditárních dystrofiích </a:t>
            </a:r>
            <a:r>
              <a:rPr lang="cs-CZ" sz="1400" dirty="0" smtClean="0">
                <a:cs typeface="Arial" charset="0"/>
              </a:rPr>
              <a:t>; po myokarditidě, toxická alkoholická</a:t>
            </a:r>
            <a:r>
              <a:rPr lang="cs-CZ" sz="1400" dirty="0" smtClean="0">
                <a:cs typeface="Arial" charset="0"/>
              </a:rPr>
              <a:t>, </a:t>
            </a:r>
            <a:r>
              <a:rPr lang="cs-CZ" sz="1400" dirty="0" err="1" smtClean="0">
                <a:cs typeface="Arial" charset="0"/>
              </a:rPr>
              <a:t>peripartální</a:t>
            </a:r>
            <a:r>
              <a:rPr lang="cs-CZ" sz="1400" dirty="0" smtClean="0">
                <a:cs typeface="Arial" charset="0"/>
              </a:rPr>
              <a:t>, </a:t>
            </a:r>
            <a:r>
              <a:rPr lang="cs-CZ" sz="1400" dirty="0" smtClean="0">
                <a:cs typeface="Arial" charset="0"/>
              </a:rPr>
              <a:t>...</a:t>
            </a:r>
          </a:p>
          <a:p>
            <a:pPr lvl="2">
              <a:buFont typeface="Arial" charset="0"/>
              <a:buNone/>
            </a:pPr>
            <a:endParaRPr lang="cs-CZ" sz="1400" i="1" dirty="0" smtClean="0">
              <a:cs typeface="Arial" charset="0"/>
            </a:endParaRPr>
          </a:p>
          <a:p>
            <a:pPr lvl="1"/>
            <a:r>
              <a:rPr lang="cs-CZ" sz="1600" dirty="0" smtClean="0">
                <a:cs typeface="Arial" charset="0"/>
              </a:rPr>
              <a:t> hypertrofická </a:t>
            </a:r>
            <a:r>
              <a:rPr lang="cs-CZ" sz="1600" dirty="0" smtClean="0">
                <a:cs typeface="Arial" charset="0"/>
              </a:rPr>
              <a:t>KMP, diastolická dysfunkce </a:t>
            </a:r>
            <a:endParaRPr lang="cs-CZ" sz="1600" dirty="0" smtClean="0">
              <a:cs typeface="Arial" charset="0"/>
            </a:endParaRPr>
          </a:p>
          <a:p>
            <a:pPr lvl="2">
              <a:buFont typeface="Arial" charset="0"/>
              <a:buNone/>
            </a:pPr>
            <a:r>
              <a:rPr lang="cs-CZ" sz="1200" i="1" dirty="0" smtClean="0">
                <a:cs typeface="Arial" charset="0"/>
              </a:rPr>
              <a:t>– </a:t>
            </a:r>
            <a:r>
              <a:rPr lang="cs-CZ" sz="1400" i="1" dirty="0" smtClean="0">
                <a:cs typeface="Arial" charset="0"/>
              </a:rPr>
              <a:t> </a:t>
            </a:r>
            <a:r>
              <a:rPr lang="cs-CZ" sz="1400" dirty="0" smtClean="0">
                <a:cs typeface="Arial" charset="0"/>
              </a:rPr>
              <a:t>typicky: </a:t>
            </a:r>
            <a:r>
              <a:rPr lang="cs-CZ" sz="1400" dirty="0" smtClean="0">
                <a:cs typeface="Arial" charset="0"/>
              </a:rPr>
              <a:t> asymetrická hypertrofie septa/LK, </a:t>
            </a:r>
            <a:r>
              <a:rPr lang="cs-CZ" sz="1400" dirty="0" smtClean="0">
                <a:cs typeface="Arial" charset="0"/>
              </a:rPr>
              <a:t>malá velikost komorových dutin, histologicky </a:t>
            </a:r>
            <a:r>
              <a:rPr lang="cs-CZ" sz="1400" dirty="0" smtClean="0">
                <a:cs typeface="Arial" charset="0"/>
              </a:rPr>
              <a:t>nepravidelná architektonika </a:t>
            </a:r>
            <a:r>
              <a:rPr lang="cs-CZ" sz="1400" dirty="0" err="1" smtClean="0">
                <a:cs typeface="Arial" charset="0"/>
              </a:rPr>
              <a:t>kardiomyocytů</a:t>
            </a:r>
            <a:r>
              <a:rPr lang="cs-CZ" sz="1400" dirty="0" smtClean="0">
                <a:cs typeface="Arial" charset="0"/>
              </a:rPr>
              <a:t>; genetické - AD</a:t>
            </a:r>
            <a:r>
              <a:rPr lang="cs-CZ" sz="1400" dirty="0" smtClean="0">
                <a:cs typeface="Arial" charset="0"/>
              </a:rPr>
              <a:t> </a:t>
            </a:r>
            <a:endParaRPr lang="cs-CZ" sz="1400" dirty="0" smtClean="0">
              <a:cs typeface="Arial" charset="0"/>
            </a:endParaRPr>
          </a:p>
          <a:p>
            <a:pPr lvl="2">
              <a:buFont typeface="Arial" charset="0"/>
              <a:buNone/>
            </a:pPr>
            <a:endParaRPr lang="cs-CZ" sz="1400" i="1" dirty="0" smtClean="0">
              <a:cs typeface="Arial" charset="0"/>
            </a:endParaRPr>
          </a:p>
          <a:p>
            <a:pPr lvl="1"/>
            <a:r>
              <a:rPr lang="cs-CZ" sz="1600" dirty="0" smtClean="0">
                <a:cs typeface="Arial" charset="0"/>
              </a:rPr>
              <a:t> restriktivní </a:t>
            </a:r>
            <a:r>
              <a:rPr lang="cs-CZ" sz="1600" dirty="0" smtClean="0">
                <a:cs typeface="Arial" charset="0"/>
              </a:rPr>
              <a:t>KMP, snížená poddajnost stěn</a:t>
            </a:r>
            <a:endParaRPr lang="cs-CZ" sz="1600" dirty="0" smtClean="0">
              <a:cs typeface="Arial" charset="0"/>
            </a:endParaRPr>
          </a:p>
          <a:p>
            <a:pPr lvl="2">
              <a:buFont typeface="Arial" charset="0"/>
              <a:buNone/>
            </a:pPr>
            <a:r>
              <a:rPr lang="cs-CZ" sz="1200" i="1" dirty="0" smtClean="0">
                <a:cs typeface="Arial" charset="0"/>
              </a:rPr>
              <a:t>–  </a:t>
            </a:r>
            <a:r>
              <a:rPr lang="cs-CZ" sz="1400" dirty="0" smtClean="0">
                <a:cs typeface="Arial" charset="0"/>
              </a:rPr>
              <a:t>omezené plnění, </a:t>
            </a:r>
            <a:r>
              <a:rPr lang="cs-CZ" sz="1400" dirty="0" smtClean="0">
                <a:cs typeface="Arial" charset="0"/>
                <a:sym typeface="Symbol" pitchFamily="18" charset="2"/>
              </a:rPr>
              <a:t> diastolický </a:t>
            </a:r>
            <a:r>
              <a:rPr lang="cs-CZ" sz="1400" dirty="0" smtClean="0">
                <a:cs typeface="Arial" charset="0"/>
                <a:sym typeface="Symbol" pitchFamily="18" charset="2"/>
              </a:rPr>
              <a:t>objem, </a:t>
            </a:r>
            <a:r>
              <a:rPr lang="cs-CZ" sz="1400" dirty="0" err="1" smtClean="0">
                <a:cs typeface="Arial" charset="0"/>
                <a:sym typeface="Symbol" pitchFamily="18" charset="2"/>
              </a:rPr>
              <a:t>infiltrativní</a:t>
            </a:r>
            <a:r>
              <a:rPr lang="cs-CZ" sz="1400" dirty="0" smtClean="0">
                <a:cs typeface="Arial" charset="0"/>
                <a:sym typeface="Symbol" pitchFamily="18" charset="2"/>
              </a:rPr>
              <a:t> /střádavé choroby – amyloidóza, hemochromatóza, aj.</a:t>
            </a:r>
            <a:endParaRPr lang="cs-CZ" sz="1400" dirty="0" smtClean="0">
              <a:cs typeface="Arial" charset="0"/>
              <a:sym typeface="Symbol" pitchFamily="18" charset="2"/>
            </a:endParaRPr>
          </a:p>
          <a:p>
            <a:pPr lvl="2">
              <a:buFont typeface="Arial" charset="0"/>
              <a:buNone/>
            </a:pPr>
            <a:endParaRPr lang="cs-CZ" sz="1400" i="1" dirty="0" smtClean="0">
              <a:cs typeface="Arial" charset="0"/>
              <a:sym typeface="Symbol" pitchFamily="18" charset="2"/>
            </a:endParaRPr>
          </a:p>
          <a:p>
            <a:pPr lvl="1"/>
            <a:r>
              <a:rPr lang="cs-CZ" sz="1600" dirty="0" smtClean="0">
                <a:cs typeface="Arial" charset="0"/>
                <a:sym typeface="Symbol" pitchFamily="18" charset="2"/>
              </a:rPr>
              <a:t> </a:t>
            </a:r>
            <a:r>
              <a:rPr lang="cs-CZ" sz="1600" dirty="0" err="1" smtClean="0">
                <a:cs typeface="Arial" charset="0"/>
                <a:sym typeface="Symbol" pitchFamily="18" charset="2"/>
              </a:rPr>
              <a:t>arytmogenní</a:t>
            </a:r>
            <a:endParaRPr lang="cs-CZ" sz="1600" dirty="0" smtClean="0">
              <a:cs typeface="Arial" charset="0"/>
              <a:sym typeface="Symbol" pitchFamily="18" charset="2"/>
            </a:endParaRPr>
          </a:p>
          <a:p>
            <a:pPr lvl="2">
              <a:buNone/>
            </a:pPr>
            <a:r>
              <a:rPr lang="cs-CZ" sz="1400" i="1" dirty="0" smtClean="0">
                <a:cs typeface="Arial" charset="0"/>
              </a:rPr>
              <a:t>– </a:t>
            </a:r>
            <a:r>
              <a:rPr lang="cs-CZ" sz="1400" dirty="0" smtClean="0">
                <a:cs typeface="Arial" charset="0"/>
              </a:rPr>
              <a:t>myokard nahrazován </a:t>
            </a:r>
            <a:r>
              <a:rPr lang="cs-CZ" sz="1400" dirty="0" err="1" smtClean="0">
                <a:cs typeface="Arial" charset="0"/>
              </a:rPr>
              <a:t>fibroadipozní</a:t>
            </a:r>
            <a:r>
              <a:rPr lang="cs-CZ" sz="1400" dirty="0" smtClean="0">
                <a:cs typeface="Arial" charset="0"/>
              </a:rPr>
              <a:t> tkání, možné náhlé fatální arytmie – mladí sportovci</a:t>
            </a:r>
            <a:endParaRPr lang="cs-CZ" sz="1400" dirty="0" smtClean="0">
              <a:cs typeface="Arial" charset="0"/>
              <a:sym typeface="Symbol" pitchFamily="18" charset="2"/>
            </a:endParaRPr>
          </a:p>
          <a:p>
            <a:endParaRPr lang="cs-CZ" sz="1800" dirty="0" smtClean="0">
              <a:cs typeface="Arial" charset="0"/>
            </a:endParaRPr>
          </a:p>
          <a:p>
            <a:pPr>
              <a:buFontTx/>
              <a:buNone/>
            </a:pPr>
            <a:endParaRPr lang="cs-CZ" dirty="0" smtClean="0">
              <a:latin typeface="Garamond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/>
              <a:t>Dilatační kardiomyopatie – </a:t>
            </a:r>
            <a:r>
              <a:rPr lang="cs-CZ" sz="2800" b="1" dirty="0" err="1" smtClean="0"/>
              <a:t>explantované</a:t>
            </a:r>
            <a:r>
              <a:rPr lang="cs-CZ" sz="2800" b="1" dirty="0" smtClean="0"/>
              <a:t> srdce</a:t>
            </a:r>
          </a:p>
        </p:txBody>
      </p:sp>
      <p:pic>
        <p:nvPicPr>
          <p:cNvPr id="10240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/>
              <a:t>A</a:t>
            </a:r>
            <a:r>
              <a:rPr lang="cs-CZ" sz="2800" b="1" dirty="0" smtClean="0"/>
              <a:t>myloidóza </a:t>
            </a:r>
            <a:r>
              <a:rPr lang="cs-CZ" sz="2800" b="1" dirty="0" smtClean="0"/>
              <a:t>myokardu</a:t>
            </a:r>
          </a:p>
        </p:txBody>
      </p:sp>
      <p:sp>
        <p:nvSpPr>
          <p:cNvPr id="103427" name="Zástupný symbol pro obsah 2"/>
          <p:cNvSpPr>
            <a:spLocks noGrp="1"/>
          </p:cNvSpPr>
          <p:nvPr>
            <p:ph sz="half" idx="2"/>
          </p:nvPr>
        </p:nvSpPr>
        <p:spPr>
          <a:xfrm>
            <a:off x="611560" y="1600200"/>
            <a:ext cx="8137153" cy="4525963"/>
          </a:xfrm>
        </p:spPr>
        <p:txBody>
          <a:bodyPr/>
          <a:lstStyle/>
          <a:p>
            <a:pPr eaLnBrk="1" hangingPunct="1"/>
            <a:r>
              <a:rPr lang="cs-CZ" sz="1800" dirty="0" smtClean="0">
                <a:cs typeface="Times New Roman" pitchFamily="18" charset="0"/>
              </a:rPr>
              <a:t>lokalizovaná x systémová</a:t>
            </a:r>
          </a:p>
          <a:p>
            <a:pPr eaLnBrk="1" hangingPunct="1"/>
            <a:endParaRPr lang="cs-CZ" sz="1000" dirty="0" smtClean="0">
              <a:cs typeface="Times New Roman" pitchFamily="18" charset="0"/>
            </a:endParaRPr>
          </a:p>
          <a:p>
            <a:pPr eaLnBrk="1" hangingPunct="1"/>
            <a:r>
              <a:rPr lang="cs-CZ" sz="1800" dirty="0" smtClean="0">
                <a:cs typeface="Arial" charset="0"/>
              </a:rPr>
              <a:t>jako součást systémových amyloidóz (nejčastěji AL amyloidózy)</a:t>
            </a:r>
          </a:p>
          <a:p>
            <a:pPr eaLnBrk="1" hangingPunct="1"/>
            <a:endParaRPr lang="cs-CZ" sz="1000" dirty="0" smtClean="0">
              <a:cs typeface="Times New Roman" pitchFamily="18" charset="0"/>
            </a:endParaRPr>
          </a:p>
          <a:p>
            <a:pPr eaLnBrk="1" hangingPunct="1"/>
            <a:r>
              <a:rPr lang="cs-CZ" sz="1800" dirty="0" smtClean="0">
                <a:cs typeface="Times New Roman" pitchFamily="18" charset="0"/>
              </a:rPr>
              <a:t>při senilní systémové amyloidóze </a:t>
            </a:r>
          </a:p>
          <a:p>
            <a:pPr lvl="1" eaLnBrk="1" hangingPunct="1"/>
            <a:r>
              <a:rPr lang="cs-CZ" sz="1600" dirty="0" smtClean="0">
                <a:cs typeface="Times New Roman" pitchFamily="18" charset="0"/>
              </a:rPr>
              <a:t>postihuje myokard komor i síní; amyloidový protein = </a:t>
            </a:r>
            <a:r>
              <a:rPr lang="cs-CZ" sz="1600" dirty="0" err="1" smtClean="0">
                <a:cs typeface="Times New Roman" pitchFamily="18" charset="0"/>
              </a:rPr>
              <a:t>prealbumin</a:t>
            </a:r>
            <a:r>
              <a:rPr lang="cs-CZ" sz="1600" dirty="0" smtClean="0">
                <a:cs typeface="Times New Roman" pitchFamily="18" charset="0"/>
              </a:rPr>
              <a:t> (</a:t>
            </a:r>
            <a:r>
              <a:rPr lang="cs-CZ" sz="1600" dirty="0" err="1" smtClean="0">
                <a:cs typeface="Times New Roman" pitchFamily="18" charset="0"/>
              </a:rPr>
              <a:t>transthyretin</a:t>
            </a:r>
            <a:r>
              <a:rPr lang="cs-CZ" sz="1600" dirty="0" smtClean="0">
                <a:cs typeface="Times New Roman" pitchFamily="18" charset="0"/>
              </a:rPr>
              <a:t>)</a:t>
            </a:r>
          </a:p>
          <a:p>
            <a:pPr eaLnBrk="1" hangingPunct="1"/>
            <a:endParaRPr lang="cs-CZ" sz="1000" dirty="0" smtClean="0">
              <a:cs typeface="Times New Roman" pitchFamily="18" charset="0"/>
            </a:endParaRPr>
          </a:p>
          <a:p>
            <a:pPr eaLnBrk="1" hangingPunct="1"/>
            <a:r>
              <a:rPr lang="cs-CZ" sz="1800" dirty="0" smtClean="0">
                <a:cs typeface="Times New Roman" pitchFamily="18" charset="0"/>
              </a:rPr>
              <a:t>při izolované </a:t>
            </a:r>
            <a:r>
              <a:rPr lang="cs-CZ" sz="1800" dirty="0" err="1" smtClean="0">
                <a:cs typeface="Times New Roman" pitchFamily="18" charset="0"/>
              </a:rPr>
              <a:t>atriální</a:t>
            </a:r>
            <a:r>
              <a:rPr lang="cs-CZ" sz="1800" dirty="0" smtClean="0">
                <a:cs typeface="Times New Roman" pitchFamily="18" charset="0"/>
              </a:rPr>
              <a:t> amyloidóze </a:t>
            </a:r>
          </a:p>
          <a:p>
            <a:pPr lvl="1" eaLnBrk="1" hangingPunct="1"/>
            <a:r>
              <a:rPr lang="cs-CZ" sz="1400" dirty="0" smtClean="0">
                <a:cs typeface="Times New Roman" pitchFamily="18" charset="0"/>
              </a:rPr>
              <a:t> </a:t>
            </a:r>
            <a:r>
              <a:rPr lang="cs-CZ" sz="1600" dirty="0" smtClean="0">
                <a:cs typeface="Times New Roman" pitchFamily="18" charset="0"/>
              </a:rPr>
              <a:t>amyloidový protein = </a:t>
            </a:r>
            <a:r>
              <a:rPr lang="cs-CZ" sz="1600" dirty="0" err="1" smtClean="0">
                <a:cs typeface="Times New Roman" pitchFamily="18" charset="0"/>
              </a:rPr>
              <a:t>atriální</a:t>
            </a:r>
            <a:r>
              <a:rPr lang="cs-CZ" sz="1600" dirty="0" smtClean="0">
                <a:cs typeface="Times New Roman" pitchFamily="18" charset="0"/>
              </a:rPr>
              <a:t> </a:t>
            </a:r>
            <a:r>
              <a:rPr lang="cs-CZ" sz="1600" dirty="0" err="1" smtClean="0">
                <a:cs typeface="Times New Roman" pitchFamily="18" charset="0"/>
              </a:rPr>
              <a:t>natriuretický</a:t>
            </a:r>
            <a:r>
              <a:rPr lang="cs-CZ" sz="1600" dirty="0" smtClean="0">
                <a:cs typeface="Times New Roman" pitchFamily="18" charset="0"/>
              </a:rPr>
              <a:t> peptid</a:t>
            </a:r>
          </a:p>
          <a:p>
            <a:pPr eaLnBrk="1" hangingPunct="1"/>
            <a:endParaRPr lang="cs-CZ" sz="1000" dirty="0" smtClean="0"/>
          </a:p>
          <a:p>
            <a:pPr eaLnBrk="1" hangingPunct="1"/>
            <a:r>
              <a:rPr lang="cs-CZ" sz="1800" b="1" dirty="0" smtClean="0">
                <a:cs typeface="Times New Roman" pitchFamily="18" charset="0"/>
              </a:rPr>
              <a:t>makro</a:t>
            </a:r>
            <a:r>
              <a:rPr lang="cs-CZ" sz="1800" dirty="0" smtClean="0">
                <a:cs typeface="Times New Roman" pitchFamily="18" charset="0"/>
              </a:rPr>
              <a:t>: </a:t>
            </a:r>
            <a:r>
              <a:rPr lang="cs-CZ" sz="1600" dirty="0" smtClean="0">
                <a:cs typeface="Times New Roman" pitchFamily="18" charset="0"/>
              </a:rPr>
              <a:t>norma či tuhá (gumovitá) konzistence</a:t>
            </a:r>
          </a:p>
          <a:p>
            <a:pPr eaLnBrk="1" hangingPunct="1"/>
            <a:endParaRPr lang="cs-CZ" sz="1000" dirty="0" smtClean="0">
              <a:cs typeface="Times New Roman" pitchFamily="18" charset="0"/>
            </a:endParaRPr>
          </a:p>
          <a:p>
            <a:pPr eaLnBrk="1" hangingPunct="1"/>
            <a:r>
              <a:rPr lang="cs-CZ" sz="1800" b="1" dirty="0" err="1" smtClean="0">
                <a:cs typeface="Times New Roman" pitchFamily="18" charset="0"/>
              </a:rPr>
              <a:t>mikro</a:t>
            </a:r>
            <a:r>
              <a:rPr lang="cs-CZ" sz="1800" dirty="0" smtClean="0">
                <a:cs typeface="Times New Roman" pitchFamily="18" charset="0"/>
              </a:rPr>
              <a:t>: </a:t>
            </a:r>
            <a:r>
              <a:rPr lang="cs-CZ" sz="1600" dirty="0" smtClean="0">
                <a:cs typeface="Arial" charset="0"/>
              </a:rPr>
              <a:t>různě rozsáhlá depozita amyloidu v </a:t>
            </a:r>
            <a:r>
              <a:rPr lang="cs-CZ" sz="1600" dirty="0" err="1" smtClean="0">
                <a:cs typeface="Arial" charset="0"/>
              </a:rPr>
              <a:t>intersticiu</a:t>
            </a:r>
            <a:r>
              <a:rPr lang="cs-CZ" sz="1600" dirty="0" smtClean="0">
                <a:cs typeface="Arial" charset="0"/>
              </a:rPr>
              <a:t> a stěně </a:t>
            </a:r>
            <a:r>
              <a:rPr lang="cs-CZ" sz="1600" dirty="0" err="1" smtClean="0">
                <a:cs typeface="Arial" charset="0"/>
              </a:rPr>
              <a:t>kororárních</a:t>
            </a:r>
            <a:r>
              <a:rPr lang="cs-CZ" sz="1600" dirty="0" smtClean="0">
                <a:cs typeface="Arial" charset="0"/>
              </a:rPr>
              <a:t> arterií, 	průkaz – kongo </a:t>
            </a:r>
            <a:r>
              <a:rPr lang="cs-CZ" sz="1600" dirty="0" smtClean="0">
                <a:cs typeface="Arial" charset="0"/>
              </a:rPr>
              <a:t>červeň + polarizace, </a:t>
            </a:r>
            <a:r>
              <a:rPr lang="cs-CZ" sz="1600" dirty="0" err="1" smtClean="0">
                <a:cs typeface="Arial" charset="0"/>
              </a:rPr>
              <a:t>saturnová</a:t>
            </a:r>
            <a:r>
              <a:rPr lang="cs-CZ" sz="1600" dirty="0" smtClean="0">
                <a:cs typeface="Arial" charset="0"/>
              </a:rPr>
              <a:t> červeň </a:t>
            </a:r>
            <a:endParaRPr lang="cs-CZ" sz="1600" dirty="0" smtClean="0">
              <a:cs typeface="Arial" charset="0"/>
            </a:endParaRPr>
          </a:p>
          <a:p>
            <a:pPr eaLnBrk="1" hangingPunct="1"/>
            <a:endParaRPr lang="cs-CZ" sz="1600" dirty="0" smtClean="0">
              <a:cs typeface="Times New Roman" pitchFamily="18" charset="0"/>
            </a:endParaRPr>
          </a:p>
          <a:p>
            <a:pPr eaLnBrk="1" hangingPunct="1"/>
            <a:endParaRPr lang="cs-CZ" sz="1600" dirty="0" smtClean="0">
              <a:cs typeface="Times New Roman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3375"/>
            <a:ext cx="9144000" cy="836613"/>
          </a:xfrm>
        </p:spPr>
        <p:txBody>
          <a:bodyPr/>
          <a:lstStyle/>
          <a:p>
            <a:r>
              <a:rPr lang="cs-CZ" sz="2800" dirty="0" smtClean="0">
                <a:solidFill>
                  <a:srgbClr val="FFFF00"/>
                </a:solidFill>
              </a:rPr>
              <a:t>  </a:t>
            </a:r>
            <a:r>
              <a:rPr lang="cs-CZ" sz="2800" b="1" dirty="0" smtClean="0"/>
              <a:t>Senilní</a:t>
            </a:r>
            <a:r>
              <a:rPr lang="cs-CZ" sz="2800" b="1" dirty="0" smtClean="0"/>
              <a:t> </a:t>
            </a:r>
            <a:r>
              <a:rPr lang="cs-CZ" sz="2800" b="1" dirty="0" smtClean="0"/>
              <a:t>amyloidóza myokardu</a:t>
            </a:r>
          </a:p>
        </p:txBody>
      </p:sp>
      <p:pic>
        <p:nvPicPr>
          <p:cNvPr id="104451" name="Picture 4" descr="obr1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r="1733" b="5800"/>
          <a:stretch>
            <a:fillRect/>
          </a:stretch>
        </p:blipFill>
        <p:spPr>
          <a:xfrm>
            <a:off x="251520" y="1052736"/>
            <a:ext cx="8136904" cy="5805264"/>
          </a:xfrm>
          <a:noFill/>
        </p:spPr>
      </p:pic>
      <p:sp>
        <p:nvSpPr>
          <p:cNvPr id="63492" name="Rectangle 6"/>
          <p:cNvSpPr>
            <a:spLocks noChangeArrowheads="1"/>
          </p:cNvSpPr>
          <p:nvPr/>
        </p:nvSpPr>
        <p:spPr bwMode="auto">
          <a:xfrm>
            <a:off x="251520" y="6273800"/>
            <a:ext cx="3132138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/>
          </a:extLst>
        </p:spPr>
        <p:txBody>
          <a:bodyPr>
            <a:spAutoFit/>
          </a:bodyPr>
          <a:lstStyle/>
          <a:p>
            <a:pPr marL="342900" indent="-342900"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normální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kardiomyocyty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  <a:p>
            <a:pPr marL="342900" indent="-342900"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depozita amyloidu</a:t>
            </a:r>
          </a:p>
        </p:txBody>
      </p:sp>
      <p:sp>
        <p:nvSpPr>
          <p:cNvPr id="63493" name="Rectangle 8"/>
          <p:cNvSpPr>
            <a:spLocks noChangeArrowheads="1"/>
          </p:cNvSpPr>
          <p:nvPr/>
        </p:nvSpPr>
        <p:spPr bwMode="auto">
          <a:xfrm>
            <a:off x="4211638" y="2349500"/>
            <a:ext cx="339725" cy="4603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63494" name="Rectangle 10"/>
          <p:cNvSpPr>
            <a:spLocks noChangeArrowheads="1"/>
          </p:cNvSpPr>
          <p:nvPr/>
        </p:nvSpPr>
        <p:spPr bwMode="auto">
          <a:xfrm>
            <a:off x="5292725" y="3716338"/>
            <a:ext cx="339725" cy="4619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63495" name="Rectangle 12"/>
          <p:cNvSpPr>
            <a:spLocks noChangeArrowheads="1"/>
          </p:cNvSpPr>
          <p:nvPr/>
        </p:nvSpPr>
        <p:spPr bwMode="auto">
          <a:xfrm>
            <a:off x="4932363" y="4868863"/>
            <a:ext cx="339725" cy="4619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63496" name="Rectangle 14"/>
          <p:cNvSpPr>
            <a:spLocks noChangeArrowheads="1"/>
          </p:cNvSpPr>
          <p:nvPr/>
        </p:nvSpPr>
        <p:spPr bwMode="auto">
          <a:xfrm>
            <a:off x="4859338" y="5949950"/>
            <a:ext cx="341312" cy="4603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63497" name="Rectangle 16"/>
          <p:cNvSpPr>
            <a:spLocks noChangeArrowheads="1"/>
          </p:cNvSpPr>
          <p:nvPr/>
        </p:nvSpPr>
        <p:spPr bwMode="auto">
          <a:xfrm>
            <a:off x="1763713" y="3357563"/>
            <a:ext cx="339725" cy="4603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63498" name="Rectangle 17"/>
          <p:cNvSpPr>
            <a:spLocks noChangeArrowheads="1"/>
          </p:cNvSpPr>
          <p:nvPr/>
        </p:nvSpPr>
        <p:spPr bwMode="auto">
          <a:xfrm>
            <a:off x="6732588" y="2492375"/>
            <a:ext cx="339725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800" b="1" dirty="0" smtClean="0"/>
              <a:t>Amyloidóza v EMB - IHC</a:t>
            </a:r>
            <a:endParaRPr lang="cs-CZ" sz="2800" b="1" dirty="0"/>
          </a:p>
        </p:txBody>
      </p:sp>
      <p:pic>
        <p:nvPicPr>
          <p:cNvPr id="1054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46225" y="1600200"/>
            <a:ext cx="6051550" cy="4525963"/>
          </a:xfr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Amyloid v </a:t>
            </a:r>
            <a:r>
              <a:rPr lang="cs-CZ" b="1" dirty="0" err="1" smtClean="0"/>
              <a:t>explantátu</a:t>
            </a:r>
            <a:r>
              <a:rPr lang="cs-CZ" b="1" dirty="0" smtClean="0"/>
              <a:t> – Kongo, polarizace</a:t>
            </a:r>
          </a:p>
        </p:txBody>
      </p:sp>
      <p:pic>
        <p:nvPicPr>
          <p:cNvPr id="10649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 smtClean="0"/>
              <a:t>Amyloidóza v EMB - IMF</a:t>
            </a:r>
            <a:endParaRPr lang="cs-CZ" b="1" dirty="0"/>
          </a:p>
        </p:txBody>
      </p:sp>
      <p:pic>
        <p:nvPicPr>
          <p:cNvPr id="10752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66863" y="1600200"/>
            <a:ext cx="6010275" cy="4525963"/>
          </a:xfr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33375"/>
            <a:ext cx="7772400" cy="914400"/>
          </a:xfrm>
        </p:spPr>
        <p:txBody>
          <a:bodyPr/>
          <a:lstStyle/>
          <a:p>
            <a:r>
              <a:rPr lang="cs-CZ" sz="2800" b="1" dirty="0" smtClean="0"/>
              <a:t>Patologie </a:t>
            </a:r>
            <a:r>
              <a:rPr lang="cs-CZ" sz="2800" b="1" dirty="0" smtClean="0"/>
              <a:t>perikardu</a:t>
            </a:r>
          </a:p>
        </p:txBody>
      </p:sp>
      <p:sp>
        <p:nvSpPr>
          <p:cNvPr id="77826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484313"/>
            <a:ext cx="8424863" cy="5257800"/>
          </a:xfrm>
        </p:spPr>
        <p:txBody>
          <a:bodyPr/>
          <a:lstStyle/>
          <a:p>
            <a:pPr marL="457200" indent="-457200">
              <a:buNone/>
              <a:defRPr/>
            </a:pPr>
            <a:r>
              <a:rPr lang="cs-CZ" sz="1800" dirty="0" smtClean="0"/>
              <a:t>nezánětlivé zmnožení tekutiny</a:t>
            </a:r>
            <a:endParaRPr lang="cs-CZ" sz="1800" dirty="0" smtClean="0"/>
          </a:p>
          <a:p>
            <a:pPr marL="457200" indent="-457200">
              <a:buFont typeface="Wingdings" pitchFamily="2" charset="2"/>
              <a:buNone/>
              <a:defRPr/>
            </a:pPr>
            <a:r>
              <a:rPr lang="cs-CZ" sz="1800" b="1" dirty="0" smtClean="0"/>
              <a:t>	1) </a:t>
            </a:r>
            <a:r>
              <a:rPr lang="cs-CZ" sz="1800" b="1" dirty="0" err="1" smtClean="0"/>
              <a:t>hydroperikard</a:t>
            </a:r>
            <a:r>
              <a:rPr lang="cs-CZ" sz="1800" dirty="0" smtClean="0"/>
              <a:t> </a:t>
            </a:r>
          </a:p>
          <a:p>
            <a:pPr marL="457200" indent="-457200">
              <a:buFont typeface="Wingdings" pitchFamily="2" charset="2"/>
              <a:buNone/>
              <a:tabLst>
                <a:tab pos="896938" algn="l"/>
                <a:tab pos="1074738" algn="l"/>
              </a:tabLst>
              <a:defRPr/>
            </a:pPr>
            <a:r>
              <a:rPr lang="cs-CZ" sz="1800" dirty="0" smtClean="0"/>
              <a:t>		- </a:t>
            </a:r>
            <a:r>
              <a:rPr lang="cs-CZ" sz="1600" dirty="0" smtClean="0">
                <a:cs typeface="Arial" pitchFamily="34" charset="0"/>
              </a:rPr>
              <a:t>transsudát při městnavém srdečním selhání nebo při </a:t>
            </a:r>
            <a:r>
              <a:rPr lang="cs-CZ" sz="1600" dirty="0" err="1" smtClean="0">
                <a:cs typeface="Arial" pitchFamily="34" charset="0"/>
              </a:rPr>
              <a:t>hypoproteinémii</a:t>
            </a:r>
            <a:r>
              <a:rPr lang="cs-CZ" sz="1600" dirty="0" smtClean="0">
                <a:cs typeface="Arial" pitchFamily="34" charset="0"/>
              </a:rPr>
              <a:t>, pomalé 		hromadění </a:t>
            </a:r>
            <a:r>
              <a:rPr lang="cs-CZ" sz="1600" dirty="0" smtClean="0">
                <a:cs typeface="Arial" pitchFamily="34" charset="0"/>
              </a:rPr>
              <a:t>tekutiny, až nad 1000ml </a:t>
            </a:r>
            <a:r>
              <a:rPr lang="cs-CZ" sz="1600" dirty="0" smtClean="0">
                <a:cs typeface="Arial" pitchFamily="34" charset="0"/>
                <a:sym typeface="Wingdings" pitchFamily="2" charset="2"/>
              </a:rPr>
              <a:t> </a:t>
            </a:r>
            <a:r>
              <a:rPr lang="cs-CZ" sz="1600" b="1" dirty="0" smtClean="0">
                <a:cs typeface="Arial" pitchFamily="34" charset="0"/>
                <a:sym typeface="Wingdings" pitchFamily="2" charset="2"/>
              </a:rPr>
              <a:t>tamponáda srdce </a:t>
            </a:r>
          </a:p>
          <a:p>
            <a:pPr marL="457200" indent="-457200">
              <a:buFont typeface="Wingdings" pitchFamily="2" charset="2"/>
              <a:buNone/>
              <a:defRPr/>
            </a:pPr>
            <a:endParaRPr lang="cs-CZ" sz="1000" b="1" i="1" dirty="0" smtClean="0">
              <a:sym typeface="Wingdings" pitchFamily="2" charset="2"/>
            </a:endParaRPr>
          </a:p>
          <a:p>
            <a:pPr marL="457200" indent="-457200">
              <a:buFont typeface="Wingdings" pitchFamily="2" charset="2"/>
              <a:buNone/>
              <a:defRPr/>
            </a:pPr>
            <a:r>
              <a:rPr lang="cs-CZ" sz="1600" b="1" i="1" dirty="0" smtClean="0">
                <a:sym typeface="Wingdings" pitchFamily="2" charset="2"/>
              </a:rPr>
              <a:t>	</a:t>
            </a:r>
            <a:r>
              <a:rPr lang="cs-CZ" sz="1800" b="1" dirty="0" smtClean="0">
                <a:sym typeface="Wingdings" pitchFamily="2" charset="2"/>
              </a:rPr>
              <a:t>2</a:t>
            </a:r>
            <a:r>
              <a:rPr lang="cs-CZ" sz="1800" b="1" dirty="0" smtClean="0">
                <a:sym typeface="Wingdings" pitchFamily="2" charset="2"/>
              </a:rPr>
              <a:t>) </a:t>
            </a:r>
            <a:r>
              <a:rPr lang="cs-CZ" sz="1800" b="1" dirty="0" err="1" smtClean="0">
                <a:sym typeface="Wingdings" pitchFamily="2" charset="2"/>
              </a:rPr>
              <a:t>hemoperikard</a:t>
            </a:r>
            <a:r>
              <a:rPr lang="cs-CZ" sz="1800" dirty="0" smtClean="0">
                <a:sym typeface="Wingdings" pitchFamily="2" charset="2"/>
              </a:rPr>
              <a:t> </a:t>
            </a:r>
          </a:p>
          <a:p>
            <a:pPr marL="457200" indent="-457200">
              <a:buFont typeface="Wingdings" pitchFamily="2" charset="2"/>
              <a:buNone/>
              <a:defRPr/>
            </a:pPr>
            <a:r>
              <a:rPr lang="cs-CZ" sz="1600" dirty="0" smtClean="0">
                <a:sym typeface="Wingdings" pitchFamily="2" charset="2"/>
              </a:rPr>
              <a:t>		</a:t>
            </a:r>
            <a:r>
              <a:rPr lang="cs-CZ" sz="1600" dirty="0" smtClean="0"/>
              <a:t>– </a:t>
            </a:r>
            <a:r>
              <a:rPr lang="cs-CZ" sz="1600" dirty="0" smtClean="0">
                <a:cs typeface="Arial" pitchFamily="34" charset="0"/>
              </a:rPr>
              <a:t>při ruptuře volné stěny při IM </a:t>
            </a:r>
            <a:r>
              <a:rPr lang="cs-CZ" sz="1600" dirty="0" smtClean="0">
                <a:cs typeface="Arial" pitchFamily="34" charset="0"/>
              </a:rPr>
              <a:t>LK, </a:t>
            </a:r>
            <a:r>
              <a:rPr lang="cs-CZ" sz="1600" dirty="0" smtClean="0">
                <a:cs typeface="Arial" pitchFamily="34" charset="0"/>
              </a:rPr>
              <a:t>při </a:t>
            </a:r>
            <a:r>
              <a:rPr lang="cs-CZ" sz="1600" dirty="0" err="1" smtClean="0">
                <a:cs typeface="Arial" pitchFamily="34" charset="0"/>
              </a:rPr>
              <a:t>disekci</a:t>
            </a:r>
            <a:r>
              <a:rPr lang="cs-CZ" sz="1600" dirty="0" smtClean="0">
                <a:cs typeface="Arial" pitchFamily="34" charset="0"/>
              </a:rPr>
              <a:t> vzestupné aorty, </a:t>
            </a:r>
            <a:r>
              <a:rPr lang="cs-CZ" sz="1600" dirty="0" err="1" smtClean="0">
                <a:cs typeface="Arial" pitchFamily="34" charset="0"/>
              </a:rPr>
              <a:t>iatrogenně</a:t>
            </a:r>
            <a:r>
              <a:rPr lang="cs-CZ" sz="1600" dirty="0" smtClean="0">
                <a:cs typeface="Arial" pitchFamily="34" charset="0"/>
              </a:rPr>
              <a:t>; rychlý nárůst objemu tekutiny, i 200-300 ml </a:t>
            </a:r>
            <a:r>
              <a:rPr lang="cs-CZ" sz="1600" dirty="0">
                <a:cs typeface="Arial" pitchFamily="34" charset="0"/>
                <a:sym typeface="Wingdings" pitchFamily="2" charset="2"/>
              </a:rPr>
              <a:t> </a:t>
            </a:r>
            <a:r>
              <a:rPr lang="cs-CZ" sz="1600" b="1" dirty="0">
                <a:cs typeface="Arial" pitchFamily="34" charset="0"/>
                <a:sym typeface="Wingdings" pitchFamily="2" charset="2"/>
              </a:rPr>
              <a:t>tamponáda srdce </a:t>
            </a:r>
            <a:endParaRPr lang="cs-CZ" sz="1600" b="1" dirty="0" smtClean="0">
              <a:cs typeface="Arial" pitchFamily="34" charset="0"/>
              <a:sym typeface="Wingdings" pitchFamily="2" charset="2"/>
            </a:endParaRPr>
          </a:p>
          <a:p>
            <a:pPr marL="457200" indent="-457200">
              <a:buFont typeface="Wingdings" pitchFamily="2" charset="2"/>
              <a:buNone/>
              <a:defRPr/>
            </a:pPr>
            <a:endParaRPr lang="cs-CZ" sz="1600" b="1" i="1" dirty="0" smtClean="0">
              <a:sym typeface="Wingdings" pitchFamily="2" charset="2"/>
            </a:endParaRPr>
          </a:p>
          <a:p>
            <a:pPr marL="457200" indent="-457200">
              <a:buFont typeface="Wingdings" pitchFamily="2" charset="2"/>
              <a:buNone/>
              <a:defRPr/>
            </a:pPr>
            <a:r>
              <a:rPr lang="cs-CZ" sz="1600" i="1" dirty="0" smtClean="0">
                <a:sym typeface="Wingdings" pitchFamily="2" charset="2"/>
              </a:rPr>
              <a:t>	</a:t>
            </a:r>
          </a:p>
          <a:p>
            <a:pPr marL="457200" indent="-457200">
              <a:buFont typeface="Wingdings" pitchFamily="2" charset="2"/>
              <a:buNone/>
              <a:defRPr/>
            </a:pPr>
            <a:r>
              <a:rPr lang="cs-CZ" sz="1600" i="1" dirty="0" smtClean="0">
                <a:sym typeface="Wingdings" pitchFamily="2" charset="2"/>
              </a:rPr>
              <a:t>	</a:t>
            </a:r>
            <a:r>
              <a:rPr lang="cs-CZ" sz="1800" dirty="0" smtClean="0">
                <a:sym typeface="Wingdings" pitchFamily="2" charset="2"/>
              </a:rPr>
              <a:t>pozn. tamponáda srdce - porucha diastolického plnění srdce při vysokém </a:t>
            </a:r>
            <a:r>
              <a:rPr lang="cs-CZ" sz="1800" dirty="0" err="1" smtClean="0">
                <a:sym typeface="Wingdings" pitchFamily="2" charset="2"/>
              </a:rPr>
              <a:t>intraperikardiálním</a:t>
            </a:r>
            <a:r>
              <a:rPr lang="cs-CZ" sz="1800" dirty="0" smtClean="0">
                <a:sym typeface="Wingdings" pitchFamily="2" charset="2"/>
              </a:rPr>
              <a:t> tlaku</a:t>
            </a:r>
            <a:endParaRPr lang="cs-CZ" sz="1800" b="1" dirty="0" smtClean="0"/>
          </a:p>
          <a:p>
            <a:pPr>
              <a:buFont typeface="Arial" pitchFamily="34" charset="0"/>
              <a:buChar char="•"/>
              <a:defRPr/>
            </a:pPr>
            <a:endParaRPr lang="cs-CZ" sz="1800" dirty="0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/>
              <a:t>Patologie </a:t>
            </a:r>
            <a:r>
              <a:rPr lang="cs-CZ" sz="2800" b="1" dirty="0" smtClean="0"/>
              <a:t>perikardu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Wingdings" pitchFamily="2" charset="2"/>
              <a:buNone/>
              <a:tabLst>
                <a:tab pos="355600" algn="l"/>
              </a:tabLst>
              <a:defRPr/>
            </a:pPr>
            <a:r>
              <a:rPr lang="cs-CZ" sz="1600" b="1" dirty="0" smtClean="0">
                <a:sym typeface="Wingdings" pitchFamily="2" charset="2"/>
              </a:rPr>
              <a:t>	3) </a:t>
            </a:r>
            <a:r>
              <a:rPr lang="cs-CZ" sz="1800" b="1" dirty="0" smtClean="0">
                <a:cs typeface="Arial" pitchFamily="34" charset="0"/>
                <a:sym typeface="Wingdings" pitchFamily="2" charset="2"/>
              </a:rPr>
              <a:t>zánětlivý </a:t>
            </a:r>
            <a:r>
              <a:rPr lang="cs-CZ" sz="1800" b="1" dirty="0" err="1" smtClean="0">
                <a:cs typeface="Arial" pitchFamily="34" charset="0"/>
                <a:sym typeface="Wingdings" pitchFamily="2" charset="2"/>
              </a:rPr>
              <a:t>exsudát</a:t>
            </a:r>
            <a:r>
              <a:rPr lang="cs-CZ" sz="1800" b="1" dirty="0" smtClean="0">
                <a:cs typeface="Arial" pitchFamily="34" charset="0"/>
                <a:sym typeface="Wingdings" pitchFamily="2" charset="2"/>
              </a:rPr>
              <a:t> při perikarditidě</a:t>
            </a:r>
            <a:r>
              <a:rPr lang="cs-CZ" sz="1800" b="1" dirty="0" smtClean="0">
                <a:sym typeface="Wingdings" pitchFamily="2" charset="2"/>
              </a:rPr>
              <a:t>:</a:t>
            </a:r>
          </a:p>
          <a:p>
            <a:pPr marL="457200" indent="-457200">
              <a:buFont typeface="Wingdings" pitchFamily="2" charset="2"/>
              <a:buNone/>
              <a:tabLst>
                <a:tab pos="355600" algn="l"/>
              </a:tabLst>
              <a:defRPr/>
            </a:pPr>
            <a:endParaRPr lang="cs-CZ" sz="1600" b="1" dirty="0" smtClean="0">
              <a:sym typeface="Wingdings" pitchFamily="2" charset="2"/>
            </a:endParaRPr>
          </a:p>
          <a:p>
            <a:pPr marL="700087" lvl="1" indent="-342900">
              <a:buFont typeface="Wingdings" pitchFamily="2" charset="2"/>
              <a:buNone/>
              <a:tabLst>
                <a:tab pos="541338" algn="l"/>
              </a:tabLst>
              <a:defRPr/>
            </a:pPr>
            <a:r>
              <a:rPr lang="cs-CZ" sz="1600" dirty="0" smtClean="0">
                <a:latin typeface="Arial" pitchFamily="34" charset="0"/>
                <a:cs typeface="Arial" pitchFamily="34" charset="0"/>
              </a:rPr>
              <a:t>a) </a:t>
            </a:r>
            <a:r>
              <a:rPr lang="cs-CZ" sz="1600" dirty="0" smtClean="0">
                <a:cs typeface="Arial" pitchFamily="34" charset="0"/>
              </a:rPr>
              <a:t>neinfekční </a:t>
            </a:r>
          </a:p>
          <a:p>
            <a:pPr marL="342900" indent="-342900">
              <a:buFont typeface="Wingdings" pitchFamily="2" charset="2"/>
              <a:buNone/>
              <a:tabLst>
                <a:tab pos="896938" algn="l"/>
              </a:tabLst>
              <a:defRPr/>
            </a:pPr>
            <a:r>
              <a:rPr lang="cs-CZ" sz="1400" dirty="0" smtClean="0"/>
              <a:t>		– </a:t>
            </a:r>
            <a:r>
              <a:rPr lang="cs-CZ" sz="1400" dirty="0" err="1" smtClean="0"/>
              <a:t>pericarditis</a:t>
            </a:r>
            <a:r>
              <a:rPr lang="cs-CZ" sz="1400" dirty="0" smtClean="0"/>
              <a:t> </a:t>
            </a:r>
            <a:r>
              <a:rPr lang="cs-CZ" sz="1400" dirty="0" err="1" smtClean="0"/>
              <a:t>epistenocardiaca</a:t>
            </a:r>
            <a:r>
              <a:rPr lang="cs-CZ" sz="1400" dirty="0" smtClean="0"/>
              <a:t>, při urémii, </a:t>
            </a:r>
            <a:r>
              <a:rPr lang="cs-CZ" sz="1400" dirty="0" err="1" smtClean="0"/>
              <a:t>chron</a:t>
            </a:r>
            <a:r>
              <a:rPr lang="cs-CZ" sz="1400" dirty="0" smtClean="0"/>
              <a:t>. </a:t>
            </a:r>
            <a:r>
              <a:rPr lang="cs-CZ" sz="1400" dirty="0" err="1" smtClean="0"/>
              <a:t>hemodialyzovaných</a:t>
            </a:r>
            <a:r>
              <a:rPr lang="cs-CZ" sz="1400" dirty="0" smtClean="0"/>
              <a:t>, </a:t>
            </a:r>
            <a:r>
              <a:rPr lang="cs-CZ" sz="1400" dirty="0" smtClean="0"/>
              <a:t>imunologická, mechanické dráždění</a:t>
            </a:r>
            <a:endParaRPr lang="cs-CZ" sz="1400" dirty="0" smtClean="0"/>
          </a:p>
          <a:p>
            <a:pPr marL="342900" indent="-342900">
              <a:buFont typeface="Wingdings" pitchFamily="2" charset="2"/>
              <a:buNone/>
              <a:defRPr/>
            </a:pPr>
            <a:endParaRPr lang="cs-CZ" sz="1600" dirty="0" smtClean="0"/>
          </a:p>
          <a:p>
            <a:pPr marL="342900" indent="-342900">
              <a:buFont typeface="Wingdings" pitchFamily="2" charset="2"/>
              <a:buNone/>
              <a:defRPr/>
            </a:pPr>
            <a:r>
              <a:rPr lang="cs-CZ" sz="1600" b="1" dirty="0" smtClean="0"/>
              <a:t>	</a:t>
            </a:r>
            <a:r>
              <a:rPr lang="cs-CZ" sz="1600" dirty="0" smtClean="0"/>
              <a:t>b) </a:t>
            </a:r>
            <a:r>
              <a:rPr lang="cs-CZ" sz="1600" dirty="0" smtClean="0">
                <a:cs typeface="Arial" pitchFamily="34" charset="0"/>
              </a:rPr>
              <a:t>infekční </a:t>
            </a:r>
          </a:p>
          <a:p>
            <a:pPr marL="700087" lvl="1" indent="-342900">
              <a:buFont typeface="Wingdings" pitchFamily="2" charset="2"/>
              <a:buNone/>
              <a:tabLst>
                <a:tab pos="896938" algn="l"/>
              </a:tabLst>
              <a:defRPr/>
            </a:pPr>
            <a:r>
              <a:rPr lang="cs-CZ" sz="1600" dirty="0" smtClean="0"/>
              <a:t>		</a:t>
            </a:r>
            <a:r>
              <a:rPr lang="cs-CZ" sz="1400" dirty="0" smtClean="0"/>
              <a:t>– hematogenně, přechodem z okolí, </a:t>
            </a:r>
            <a:r>
              <a:rPr lang="cs-CZ" sz="1400" dirty="0" err="1" smtClean="0"/>
              <a:t>lymfogenně</a:t>
            </a:r>
            <a:endParaRPr lang="cs-CZ" sz="1400" dirty="0" smtClean="0"/>
          </a:p>
          <a:p>
            <a:pPr marL="342900" indent="-342900">
              <a:buFont typeface="Wingdings" pitchFamily="2" charset="2"/>
              <a:buNone/>
              <a:defRPr/>
            </a:pPr>
            <a:endParaRPr lang="cs-CZ" sz="1600" b="1" dirty="0" smtClean="0"/>
          </a:p>
          <a:p>
            <a:pPr marL="342900" indent="-342900">
              <a:buFont typeface="Wingdings" pitchFamily="2" charset="2"/>
              <a:buNone/>
              <a:defRPr/>
            </a:pPr>
            <a:r>
              <a:rPr lang="cs-CZ" sz="1600" b="1" dirty="0" smtClean="0"/>
              <a:t>	c) </a:t>
            </a:r>
            <a:r>
              <a:rPr lang="cs-CZ" sz="1600" dirty="0" smtClean="0">
                <a:cs typeface="Arial" pitchFamily="34" charset="0"/>
              </a:rPr>
              <a:t>idiopatická</a:t>
            </a:r>
          </a:p>
          <a:p>
            <a:pPr marL="0" indent="0">
              <a:buFont typeface="Wingdings" pitchFamily="2" charset="2"/>
              <a:buNone/>
              <a:defRPr/>
            </a:pPr>
            <a:endParaRPr lang="cs-CZ" sz="1600" dirty="0" smtClean="0">
              <a:sym typeface="Wingdings" pitchFamily="2" charset="2"/>
            </a:endParaRPr>
          </a:p>
          <a:p>
            <a:pPr marL="0" indent="0">
              <a:buFont typeface="Wingdings" pitchFamily="2" charset="2"/>
              <a:buNone/>
              <a:tabLst>
                <a:tab pos="355600" algn="l"/>
                <a:tab pos="1793875" algn="l"/>
              </a:tabLst>
              <a:defRPr/>
            </a:pPr>
            <a:r>
              <a:rPr lang="cs-CZ" sz="1600" b="1" i="1" dirty="0" smtClean="0">
                <a:sym typeface="Wingdings" pitchFamily="2" charset="2"/>
              </a:rPr>
              <a:t>	</a:t>
            </a:r>
            <a:r>
              <a:rPr lang="cs-CZ" sz="1600" b="1" dirty="0" smtClean="0">
                <a:sym typeface="Wingdings" pitchFamily="2" charset="2"/>
              </a:rPr>
              <a:t>Pozn</a:t>
            </a:r>
            <a:r>
              <a:rPr lang="cs-CZ" sz="1600" dirty="0" smtClean="0">
                <a:sym typeface="Wingdings" pitchFamily="2" charset="2"/>
              </a:rPr>
              <a:t>. </a:t>
            </a:r>
            <a:r>
              <a:rPr lang="cs-CZ" sz="1600" dirty="0" smtClean="0"/>
              <a:t>hojení – </a:t>
            </a:r>
            <a:r>
              <a:rPr lang="cs-CZ" sz="1600" dirty="0" smtClean="0">
                <a:cs typeface="Arial" pitchFamily="34" charset="0"/>
              </a:rPr>
              <a:t>serózní a část. i </a:t>
            </a:r>
            <a:r>
              <a:rPr lang="cs-CZ" sz="1600" dirty="0" err="1" smtClean="0">
                <a:cs typeface="Arial" pitchFamily="34" charset="0"/>
              </a:rPr>
              <a:t>fibrinózní</a:t>
            </a:r>
            <a:r>
              <a:rPr lang="cs-CZ" sz="1600" dirty="0" smtClean="0">
                <a:cs typeface="Arial" pitchFamily="34" charset="0"/>
              </a:rPr>
              <a:t> </a:t>
            </a:r>
            <a:r>
              <a:rPr lang="cs-CZ" sz="1600" dirty="0" err="1" smtClean="0">
                <a:cs typeface="Arial" pitchFamily="34" charset="0"/>
              </a:rPr>
              <a:t>exsudát</a:t>
            </a:r>
            <a:r>
              <a:rPr lang="cs-CZ" sz="1600" dirty="0" smtClean="0">
                <a:cs typeface="Arial" pitchFamily="34" charset="0"/>
                <a:sym typeface="Wingdings" pitchFamily="2" charset="2"/>
              </a:rPr>
              <a:t></a:t>
            </a:r>
            <a:r>
              <a:rPr lang="cs-CZ" sz="1600" dirty="0" smtClean="0">
                <a:cs typeface="Arial" pitchFamily="34" charset="0"/>
              </a:rPr>
              <a:t> vstřebávání  x zbývající fibrin se 		organizuje </a:t>
            </a:r>
            <a:r>
              <a:rPr lang="cs-CZ" sz="1600" dirty="0" smtClean="0">
                <a:cs typeface="Arial" pitchFamily="34" charset="0"/>
                <a:sym typeface="Wingdings" pitchFamily="2" charset="2"/>
              </a:rPr>
              <a:t> </a:t>
            </a:r>
            <a:r>
              <a:rPr lang="cs-CZ" sz="1600" dirty="0" err="1" smtClean="0">
                <a:cs typeface="Arial" pitchFamily="34" charset="0"/>
                <a:sym typeface="Wingdings" pitchFamily="2" charset="2"/>
              </a:rPr>
              <a:t>perikardiální</a:t>
            </a:r>
            <a:r>
              <a:rPr lang="cs-CZ" sz="1600" dirty="0" smtClean="0">
                <a:cs typeface="Arial" pitchFamily="34" charset="0"/>
                <a:sym typeface="Wingdings" pitchFamily="2" charset="2"/>
              </a:rPr>
              <a:t> adheze /</a:t>
            </a:r>
            <a:r>
              <a:rPr lang="cs-CZ" sz="1600" dirty="0" err="1" smtClean="0">
                <a:cs typeface="Arial" pitchFamily="34" charset="0"/>
                <a:sym typeface="Wingdings" pitchFamily="2" charset="2"/>
              </a:rPr>
              <a:t>konstriktivní</a:t>
            </a:r>
            <a:r>
              <a:rPr lang="cs-CZ" sz="1600" dirty="0" smtClean="0">
                <a:cs typeface="Arial" pitchFamily="34" charset="0"/>
                <a:sym typeface="Wingdings" pitchFamily="2" charset="2"/>
              </a:rPr>
              <a:t>  </a:t>
            </a:r>
            <a:r>
              <a:rPr lang="cs-CZ" sz="1600" dirty="0" smtClean="0">
                <a:cs typeface="Arial" pitchFamily="34" charset="0"/>
                <a:sym typeface="Wingdings" pitchFamily="2" charset="2"/>
              </a:rPr>
              <a:t>perikarditida, možná i kalcifikace </a:t>
            </a:r>
            <a:r>
              <a:rPr lang="cs-CZ" sz="1600" dirty="0" smtClean="0">
                <a:cs typeface="Arial" pitchFamily="34" charset="0"/>
                <a:sym typeface="Wingdings" pitchFamily="2" charset="2"/>
              </a:rPr>
              <a:t>		(</a:t>
            </a:r>
            <a:r>
              <a:rPr lang="cs-CZ" sz="1600" dirty="0" err="1" smtClean="0">
                <a:cs typeface="Arial" pitchFamily="34" charset="0"/>
                <a:sym typeface="Wingdings" pitchFamily="2" charset="2"/>
              </a:rPr>
              <a:t>pericarditis</a:t>
            </a:r>
            <a:r>
              <a:rPr lang="cs-CZ" sz="1600" dirty="0" smtClean="0">
                <a:cs typeface="Arial" pitchFamily="34" charset="0"/>
                <a:sym typeface="Wingdings" pitchFamily="2" charset="2"/>
              </a:rPr>
              <a:t> </a:t>
            </a:r>
            <a:r>
              <a:rPr lang="cs-CZ" sz="1600" dirty="0" err="1" smtClean="0">
                <a:cs typeface="Arial" pitchFamily="34" charset="0"/>
                <a:sym typeface="Wingdings" pitchFamily="2" charset="2"/>
              </a:rPr>
              <a:t>petrosa</a:t>
            </a:r>
            <a:r>
              <a:rPr lang="cs-CZ" sz="1600" dirty="0" smtClean="0">
                <a:cs typeface="Arial" pitchFamily="34" charset="0"/>
                <a:sym typeface="Wingdings" pitchFamily="2" charset="2"/>
              </a:rPr>
              <a:t>) </a:t>
            </a:r>
            <a:r>
              <a:rPr lang="cs-CZ" sz="1600" dirty="0" smtClean="0">
                <a:cs typeface="Arial" pitchFamily="34" charset="0"/>
              </a:rPr>
              <a:t> omezuje plnění komor</a:t>
            </a:r>
          </a:p>
          <a:p>
            <a:pPr>
              <a:defRPr/>
            </a:pPr>
            <a:endParaRPr lang="cs-CZ" sz="160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Motiv sady Office">
  <a:themeElements>
    <a:clrScheme name="1_Motiv sady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Motiv sady Office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4000" b="1" i="1" u="none" strike="noStrike" cap="none" normalizeH="0" baseline="0" smtClean="0">
            <a:ln>
              <a:noFill/>
            </a:ln>
            <a:solidFill>
              <a:srgbClr val="FFCC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4000" b="1" i="1" u="none" strike="noStrike" cap="none" normalizeH="0" baseline="0" smtClean="0">
            <a:ln>
              <a:noFill/>
            </a:ln>
            <a:solidFill>
              <a:srgbClr val="FFCC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</a:defRPr>
        </a:defPPr>
      </a:lstStyle>
    </a:lnDef>
  </a:objectDefaults>
  <a:extraClrSchemeLst>
    <a:extraClrScheme>
      <a:clrScheme name="1_Motiv sady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0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4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5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6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7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8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9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0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4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9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0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4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5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6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7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8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9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0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4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5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6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7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8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9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0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4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5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6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7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8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9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0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4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5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6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7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8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9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0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4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5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6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7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8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9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0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4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5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6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7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8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9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0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4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5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6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7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8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9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0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4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5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6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7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8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9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4438</TotalTime>
  <Words>3601</Words>
  <Application>Microsoft Office PowerPoint</Application>
  <PresentationFormat>Předvádění na obrazovce (4:3)</PresentationFormat>
  <Paragraphs>965</Paragraphs>
  <Slides>119</Slides>
  <Notes>0</Notes>
  <HiddenSlides>3</HiddenSlides>
  <MMClips>0</MMClips>
  <ScaleCrop>false</ScaleCrop>
  <HeadingPairs>
    <vt:vector size="6" baseType="variant">
      <vt:variant>
        <vt:lpstr>Motiv</vt:lpstr>
      </vt:variant>
      <vt:variant>
        <vt:i4>3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119</vt:i4>
      </vt:variant>
    </vt:vector>
  </HeadingPairs>
  <TitlesOfParts>
    <vt:vector size="124" baseType="lpstr">
      <vt:lpstr>1_Motiv sady Office</vt:lpstr>
      <vt:lpstr>Motiv Office</vt:lpstr>
      <vt:lpstr>1_Motiv Office</vt:lpstr>
      <vt:lpstr>Fotografie</vt:lpstr>
      <vt:lpstr>Rastrový obrázek</vt:lpstr>
      <vt:lpstr>Praktikum ze speciální patologie</vt:lpstr>
      <vt:lpstr>Hypertenze</vt:lpstr>
      <vt:lpstr>Systémová hypertenze</vt:lpstr>
      <vt:lpstr>Systémová hypertenze</vt:lpstr>
      <vt:lpstr>Systémová hypertenze a srdce</vt:lpstr>
      <vt:lpstr>Hyalinní arterioloskleróza</vt:lpstr>
      <vt:lpstr>Plicní hypertenze</vt:lpstr>
      <vt:lpstr>Degenerativní nemoci tepen</vt:lpstr>
      <vt:lpstr>Ateroskleróza</vt:lpstr>
      <vt:lpstr>Ateroskleróza - patogeneze</vt:lpstr>
      <vt:lpstr>Ateroskleróza - patogeneze</vt:lpstr>
      <vt:lpstr>Ateroskleróza –  buněčné interakce v ateromovém plátu</vt:lpstr>
      <vt:lpstr>Komplikace aterosklerózy</vt:lpstr>
      <vt:lpstr>Komplikace aterosklerózy</vt:lpstr>
      <vt:lpstr>Ateroskleróza – lipoidní skvrny</vt:lpstr>
      <vt:lpstr>Ateroskleróza –  fibrózní a ateromové pláty</vt:lpstr>
      <vt:lpstr>Ateroskleróza –  ulcerace plátů, nástěnná trombóza</vt:lpstr>
      <vt:lpstr>Ateroskleróza – koronární arterie</vt:lpstr>
      <vt:lpstr>Ateroskleróza – fibrózní plát</vt:lpstr>
      <vt:lpstr>Ateroskleróza – ateromový plát</vt:lpstr>
      <vt:lpstr>Ateroskleróza –  ateromový plát, kapilarizace intimy</vt:lpstr>
      <vt:lpstr>Ateroskleróza –  lipofágy v ateromovém plátu</vt:lpstr>
      <vt:lpstr>Komplikace aterosklerózy – trombóza/trombembolie</vt:lpstr>
      <vt:lpstr>Aneuryzma </vt:lpstr>
      <vt:lpstr>Aneuryzma </vt:lpstr>
      <vt:lpstr>Snímek 26</vt:lpstr>
      <vt:lpstr>Snímek 27</vt:lpstr>
      <vt:lpstr>Snímek 28</vt:lpstr>
      <vt:lpstr>Disekce aorty (barvení na elastiku)</vt:lpstr>
      <vt:lpstr>Vaskulitidy</vt:lpstr>
      <vt:lpstr>Vaskulitidy</vt:lpstr>
      <vt:lpstr>Etiologie vaskulitid</vt:lpstr>
      <vt:lpstr>Kdy pomyslet na systémovou vaskulitidu??!!!</vt:lpstr>
      <vt:lpstr>Jak vypadá pacient s vaskulitidou??!!!</vt:lpstr>
      <vt:lpstr>Vaskulitidy</vt:lpstr>
      <vt:lpstr>Snímek 36</vt:lpstr>
      <vt:lpstr>ANCA+ vaskulitidy</vt:lpstr>
      <vt:lpstr>Granulomatóza s polyangiitidou  (Wegenerova granulomatóza)</vt:lpstr>
      <vt:lpstr>Snímek 39</vt:lpstr>
      <vt:lpstr>Mikroskopická polyangiitida</vt:lpstr>
      <vt:lpstr>Leukocytoklastická vaskulitida</vt:lpstr>
      <vt:lpstr>Snímek 42</vt:lpstr>
      <vt:lpstr>Snímek 43</vt:lpstr>
      <vt:lpstr>Snímek 44</vt:lpstr>
      <vt:lpstr>Snímek 45</vt:lpstr>
      <vt:lpstr>Infekční vaskulitidy</vt:lpstr>
      <vt:lpstr> Sekundární vaskulitida </vt:lpstr>
      <vt:lpstr>patologie srdce</vt:lpstr>
      <vt:lpstr>Morfologie </vt:lpstr>
      <vt:lpstr>Vrozené srdeční vady</vt:lpstr>
      <vt:lpstr>Vrozené srdeční vady</vt:lpstr>
      <vt:lpstr>Choroby endokardu a chlopní</vt:lpstr>
      <vt:lpstr>Infekční endokarditida</vt:lpstr>
      <vt:lpstr>Infekční endokarditida</vt:lpstr>
      <vt:lpstr>Snímek 55</vt:lpstr>
      <vt:lpstr>Infekční endokarditis</vt:lpstr>
      <vt:lpstr>Snímek 57</vt:lpstr>
      <vt:lpstr>Snímek 58</vt:lpstr>
      <vt:lpstr> Infekční endokarditis - vegetace </vt:lpstr>
      <vt:lpstr>Nebakteriální trombotická endokarditida</vt:lpstr>
      <vt:lpstr>Snímek 61</vt:lpstr>
      <vt:lpstr>Revmatická horečka a porevmatické postižení srdce</vt:lpstr>
      <vt:lpstr>Revmatické poškození srdce</vt:lpstr>
      <vt:lpstr>Karcinoidový syndrom</vt:lpstr>
      <vt:lpstr>Chlopenní vady</vt:lpstr>
      <vt:lpstr>Ischemická choroba srdeční (ICHS)</vt:lpstr>
      <vt:lpstr>Patogeneze ICHS</vt:lpstr>
      <vt:lpstr>Náhlá koronární smrt</vt:lpstr>
      <vt:lpstr>Ischemická choroba srdeční (ICHS) - patologie</vt:lpstr>
      <vt:lpstr>Infarkt myokardu</vt:lpstr>
      <vt:lpstr>Klasifikace AIM</vt:lpstr>
      <vt:lpstr>Snímek 72</vt:lpstr>
      <vt:lpstr>AIM – akutní infarkt myokardu</vt:lpstr>
      <vt:lpstr>Snímek 74</vt:lpstr>
      <vt:lpstr>Snímek 75</vt:lpstr>
      <vt:lpstr>Komplikace AIM</vt:lpstr>
      <vt:lpstr>Snímek 77</vt:lpstr>
      <vt:lpstr>Snímek 78</vt:lpstr>
      <vt:lpstr>AIM – ruptura myokardu, tamponáda</vt:lpstr>
      <vt:lpstr>Snímek 80</vt:lpstr>
      <vt:lpstr>Angina pectoris (AP)</vt:lpstr>
      <vt:lpstr>Chronická ischemická choroba srdeční (CHICHS)</vt:lpstr>
      <vt:lpstr>Snímek 83</vt:lpstr>
      <vt:lpstr>Myokarditidy</vt:lpstr>
      <vt:lpstr>Virové myokarditidy</vt:lpstr>
      <vt:lpstr>Virová (lymfocytární) myokarditis</vt:lpstr>
      <vt:lpstr>Virová (lymfocytární) myokarditis</vt:lpstr>
      <vt:lpstr>Agresivní eozinofilní myokarditida</vt:lpstr>
      <vt:lpstr>  Septická myokarditis</vt:lpstr>
      <vt:lpstr>Recidivující myokarditida s fibrotizací (ZT)</vt:lpstr>
      <vt:lpstr>Kardiomyopatie</vt:lpstr>
      <vt:lpstr>Dilatační kardiomyopatie – explantované srdce</vt:lpstr>
      <vt:lpstr>Amyloidóza myokardu</vt:lpstr>
      <vt:lpstr>  Senilní amyloidóza myokardu</vt:lpstr>
      <vt:lpstr>Amyloidóza v EMB - IHC</vt:lpstr>
      <vt:lpstr>Amyloid v explantátu – Kongo, polarizace</vt:lpstr>
      <vt:lpstr>Amyloidóza v EMB - IMF</vt:lpstr>
      <vt:lpstr>Patologie perikardu</vt:lpstr>
      <vt:lpstr>Patologie perikardu</vt:lpstr>
      <vt:lpstr>Fibrinózní perikarditida</vt:lpstr>
      <vt:lpstr>srdeční selhávání</vt:lpstr>
      <vt:lpstr>Projevy oběhového selhávání na srdci</vt:lpstr>
      <vt:lpstr>Projevy oběhového selhávání mimo srdce</vt:lpstr>
      <vt:lpstr>nádory cév a srdce</vt:lpstr>
      <vt:lpstr>Kapilární hemangiom</vt:lpstr>
      <vt:lpstr>Kavernózní hemangiom</vt:lpstr>
      <vt:lpstr>Kavernózní hemangiom</vt:lpstr>
      <vt:lpstr>Kaposiho sarkom</vt:lpstr>
      <vt:lpstr>Kaposiho sarkom</vt:lpstr>
      <vt:lpstr>Snímek 110</vt:lpstr>
      <vt:lpstr>Benigní nádory</vt:lpstr>
      <vt:lpstr>Myxom levé síně srdeční</vt:lpstr>
      <vt:lpstr>Myxom z levé síně, příčina embolií do mozku pacienta</vt:lpstr>
      <vt:lpstr>Myxom</vt:lpstr>
      <vt:lpstr>Myxom</vt:lpstr>
      <vt:lpstr>Angiosarkom perikardu</vt:lpstr>
      <vt:lpstr>Angiosarkom perikardu</vt:lpstr>
      <vt:lpstr>Angiosarkom</vt:lpstr>
      <vt:lpstr>Tak ať se na Vás Vaše buňky raději koukají přívětivě!</vt:lpstr>
    </vt:vector>
  </TitlesOfParts>
  <Company>bns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bns</dc:creator>
  <cp:lastModifiedBy>admin</cp:lastModifiedBy>
  <cp:revision>422</cp:revision>
  <dcterms:created xsi:type="dcterms:W3CDTF">2009-03-27T12:44:20Z</dcterms:created>
  <dcterms:modified xsi:type="dcterms:W3CDTF">2020-08-23T15:57:44Z</dcterms:modified>
</cp:coreProperties>
</file>