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50"/>
  </p:notesMasterIdLst>
  <p:sldIdLst>
    <p:sldId id="256" r:id="rId2"/>
    <p:sldId id="318" r:id="rId3"/>
    <p:sldId id="258" r:id="rId4"/>
    <p:sldId id="261" r:id="rId5"/>
    <p:sldId id="262" r:id="rId6"/>
    <p:sldId id="263" r:id="rId7"/>
    <p:sldId id="265" r:id="rId8"/>
    <p:sldId id="272" r:id="rId9"/>
    <p:sldId id="266" r:id="rId10"/>
    <p:sldId id="267" r:id="rId11"/>
    <p:sldId id="268" r:id="rId12"/>
    <p:sldId id="302" r:id="rId13"/>
    <p:sldId id="304" r:id="rId14"/>
    <p:sldId id="269" r:id="rId15"/>
    <p:sldId id="275" r:id="rId16"/>
    <p:sldId id="296" r:id="rId17"/>
    <p:sldId id="295" r:id="rId18"/>
    <p:sldId id="294" r:id="rId19"/>
    <p:sldId id="271" r:id="rId20"/>
    <p:sldId id="279" r:id="rId21"/>
    <p:sldId id="306" r:id="rId22"/>
    <p:sldId id="292" r:id="rId23"/>
    <p:sldId id="308" r:id="rId24"/>
    <p:sldId id="288" r:id="rId25"/>
    <p:sldId id="289" r:id="rId26"/>
    <p:sldId id="300" r:id="rId27"/>
    <p:sldId id="290" r:id="rId28"/>
    <p:sldId id="291" r:id="rId29"/>
    <p:sldId id="298" r:id="rId30"/>
    <p:sldId id="276" r:id="rId31"/>
    <p:sldId id="281" r:id="rId32"/>
    <p:sldId id="277" r:id="rId33"/>
    <p:sldId id="310" r:id="rId34"/>
    <p:sldId id="282" r:id="rId35"/>
    <p:sldId id="259" r:id="rId36"/>
    <p:sldId id="284" r:id="rId37"/>
    <p:sldId id="283" r:id="rId38"/>
    <p:sldId id="285" r:id="rId39"/>
    <p:sldId id="319" r:id="rId40"/>
    <p:sldId id="320" r:id="rId41"/>
    <p:sldId id="286" r:id="rId42"/>
    <p:sldId id="312" r:id="rId43"/>
    <p:sldId id="314" r:id="rId44"/>
    <p:sldId id="278" r:id="rId45"/>
    <p:sldId id="280" r:id="rId46"/>
    <p:sldId id="260" r:id="rId47"/>
    <p:sldId id="316" r:id="rId48"/>
    <p:sldId id="317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2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E1531-2F87-4F93-8E4B-8FC407AD0036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D75A6-D0B5-42F8-8337-723205B653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469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D75A6-D0B5-42F8-8337-723205B65391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1572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D75A6-D0B5-42F8-8337-723205B65391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667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16C5678-EE20-4FA5-88E2-6E0BD67A2E26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10/19/2020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10/19/2020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68763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8363" y="1600200"/>
            <a:ext cx="407035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690ED-2A05-42EE-903E-6A463DF702BE}" type="datetime1">
              <a:rPr lang="cs-CZ"/>
              <a:pPr>
                <a:defRPr/>
              </a:pPr>
              <a:t>19.10.2020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73CA1-04B7-41FA-BF43-7664228DC7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40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11D738E-8962-435F-8C43-147B8DD7E819}" type="datetime1">
              <a:rPr lang="en-US" smtClean="0"/>
              <a:t>10/19/2020</a:t>
            </a:fld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Footer Text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9CAEA93-55E7-4DA9-90C2-089A26EEFEC4}" type="datetime1">
              <a:rPr lang="en-US" smtClean="0"/>
              <a:t>10/19/2020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10/19/2020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10/19/2020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0BAADF0-1749-4E8B-9691-B44A5F8C0895}" type="datetime1">
              <a:rPr lang="en-US" smtClean="0"/>
              <a:t>10/19/2020</a:t>
            </a:fld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Footer Text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10/19/2020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8BBB94-68E6-4675-A946-F1C5994EDBD7}" type="datetime1">
              <a:rPr lang="en-US" smtClean="0"/>
              <a:t>10/19/2020</a:t>
            </a:fld>
            <a:endParaRPr lang="en-US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Footer Text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C3B8377-21E3-4835-B75D-4E2847E2750F}" type="datetime1">
              <a:rPr lang="en-US" smtClean="0"/>
              <a:t>10/19/2020</a:t>
            </a:fld>
            <a:endParaRPr lang="en-US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Footer Text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0C4986D-6BE9-4264-908F-02DB36FD8D6C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INFEKČNÍ PŘÍČINY NEMOCÍ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3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Streptokoky 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</a:rPr>
              <a:t>(G+)</a:t>
            </a:r>
            <a:endParaRPr lang="cs-CZ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cs-CZ" b="1" dirty="0" smtClean="0"/>
              <a:t>s. alfa hemolytické</a:t>
            </a:r>
          </a:p>
          <a:p>
            <a:pPr lvl="2"/>
            <a:r>
              <a:rPr lang="cs-CZ" dirty="0" smtClean="0"/>
              <a:t>s. </a:t>
            </a:r>
            <a:r>
              <a:rPr lang="cs-CZ" dirty="0" err="1" smtClean="0"/>
              <a:t>mutans</a:t>
            </a:r>
            <a:r>
              <a:rPr lang="cs-CZ" dirty="0" smtClean="0"/>
              <a:t> – zubní kaz (sacharáza </a:t>
            </a:r>
            <a:r>
              <a:rPr lang="en-US" dirty="0" smtClean="0"/>
              <a:t>&gt;</a:t>
            </a:r>
            <a:r>
              <a:rPr lang="cs-CZ" dirty="0" smtClean="0"/>
              <a:t> k. mléčná </a:t>
            </a:r>
            <a:r>
              <a:rPr lang="en-US" dirty="0" smtClean="0"/>
              <a:t>&gt;</a:t>
            </a:r>
            <a:r>
              <a:rPr lang="cs-CZ" dirty="0" smtClean="0"/>
              <a:t> demineralizace)</a:t>
            </a:r>
          </a:p>
          <a:p>
            <a:pPr lvl="2"/>
            <a:r>
              <a:rPr lang="cs-CZ" dirty="0" smtClean="0"/>
              <a:t>s. </a:t>
            </a:r>
            <a:r>
              <a:rPr lang="cs-CZ" dirty="0" err="1" smtClean="0"/>
              <a:t>pneumoniae</a:t>
            </a:r>
            <a:r>
              <a:rPr lang="cs-CZ" dirty="0" smtClean="0"/>
              <a:t> = pneumokok (záněty HCD, lobární pneumonie – </a:t>
            </a:r>
            <a:r>
              <a:rPr lang="cs-CZ" dirty="0" err="1" smtClean="0"/>
              <a:t>fibrinózní</a:t>
            </a:r>
            <a:r>
              <a:rPr lang="cs-CZ" dirty="0" smtClean="0"/>
              <a:t> krupózní zánět, sepse, meningitis)</a:t>
            </a:r>
          </a:p>
          <a:p>
            <a:pPr lvl="1"/>
            <a:r>
              <a:rPr lang="cs-CZ" b="1" dirty="0" smtClean="0"/>
              <a:t>s. beta hemolytické</a:t>
            </a:r>
          </a:p>
          <a:p>
            <a:pPr lvl="2"/>
            <a:r>
              <a:rPr lang="cs-CZ" dirty="0" smtClean="0"/>
              <a:t>s. </a:t>
            </a:r>
            <a:r>
              <a:rPr lang="cs-CZ" dirty="0" err="1" smtClean="0"/>
              <a:t>pyogenes</a:t>
            </a:r>
            <a:r>
              <a:rPr lang="cs-CZ" dirty="0" smtClean="0"/>
              <a:t>- angína, spála (</a:t>
            </a:r>
            <a:r>
              <a:rPr lang="cs-CZ" dirty="0" err="1" smtClean="0"/>
              <a:t>erytrogenní</a:t>
            </a:r>
            <a:r>
              <a:rPr lang="cs-CZ" dirty="0" smtClean="0"/>
              <a:t> toxin), erysipel (růže), sepse. Riziko komplikací - revmatická horečka, </a:t>
            </a:r>
            <a:r>
              <a:rPr lang="cs-CZ" dirty="0" err="1" smtClean="0"/>
              <a:t>postinfekční</a:t>
            </a:r>
            <a:r>
              <a:rPr lang="cs-CZ" dirty="0" smtClean="0"/>
              <a:t> glomerulonefritida</a:t>
            </a:r>
          </a:p>
          <a:p>
            <a:pPr lvl="3"/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viz patologie KVS bude odpřednášeno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10/19/2020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</a:rPr>
              <a:t>neisseriové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 infekce </a:t>
            </a:r>
            <a:r>
              <a:rPr lang="cs-CZ" sz="2000" b="1" dirty="0" smtClean="0">
                <a:solidFill>
                  <a:schemeClr val="accent5">
                    <a:lumMod val="75000"/>
                  </a:schemeClr>
                </a:solidFill>
              </a:rPr>
              <a:t>(g-diplokoky)</a:t>
            </a:r>
            <a:endParaRPr lang="cs-CZ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N.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</a:rPr>
              <a:t>meningitidis</a:t>
            </a:r>
            <a:endParaRPr lang="cs-CZ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cs-CZ" dirty="0" smtClean="0"/>
              <a:t>n. meningitida – sporadicky, epidemie v dětských kolektivech</a:t>
            </a:r>
          </a:p>
          <a:p>
            <a:pPr lvl="1"/>
            <a:r>
              <a:rPr lang="cs-CZ" dirty="0" smtClean="0"/>
              <a:t>vstup nosohltanem</a:t>
            </a:r>
            <a:r>
              <a:rPr lang="en-US" dirty="0"/>
              <a:t> </a:t>
            </a:r>
            <a:r>
              <a:rPr lang="en-US" dirty="0" smtClean="0"/>
              <a:t>&gt;</a:t>
            </a:r>
            <a:r>
              <a:rPr lang="cs-CZ" dirty="0" smtClean="0"/>
              <a:t> meningy</a:t>
            </a:r>
            <a:r>
              <a:rPr lang="en-US" dirty="0"/>
              <a:t> </a:t>
            </a:r>
            <a:r>
              <a:rPr lang="en-US" dirty="0" smtClean="0"/>
              <a:t>&gt;</a:t>
            </a:r>
            <a:r>
              <a:rPr lang="cs-CZ" dirty="0" smtClean="0"/>
              <a:t> !!! m. sepse</a:t>
            </a:r>
          </a:p>
          <a:p>
            <a:pPr lvl="2"/>
            <a:r>
              <a:rPr lang="cs-CZ" dirty="0" smtClean="0"/>
              <a:t>krvácení do kůže</a:t>
            </a:r>
          </a:p>
          <a:p>
            <a:pPr lvl="2"/>
            <a:r>
              <a:rPr lang="cs-CZ" dirty="0" smtClean="0"/>
              <a:t>krvácení do nadledvin – </a:t>
            </a:r>
            <a:r>
              <a:rPr lang="cs-CZ" dirty="0" err="1" smtClean="0"/>
              <a:t>Waterhouse-Friedrichsen</a:t>
            </a:r>
            <a:r>
              <a:rPr lang="cs-CZ" dirty="0" smtClean="0"/>
              <a:t> syndrom (DIC)</a:t>
            </a:r>
          </a:p>
          <a:p>
            <a:endParaRPr lang="cs-CZ" dirty="0" smtClean="0"/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N.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</a:rPr>
              <a:t>gonorrhoeae</a:t>
            </a:r>
            <a:endParaRPr lang="cs-CZ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cs-CZ" dirty="0" smtClean="0"/>
              <a:t>STD</a:t>
            </a:r>
          </a:p>
          <a:p>
            <a:pPr lvl="1"/>
            <a:r>
              <a:rPr lang="cs-CZ" dirty="0" smtClean="0"/>
              <a:t>muži - uretritida</a:t>
            </a:r>
            <a:r>
              <a:rPr lang="en-US" dirty="0"/>
              <a:t> </a:t>
            </a:r>
            <a:r>
              <a:rPr lang="en-US" dirty="0" smtClean="0"/>
              <a:t>&gt;</a:t>
            </a:r>
            <a:r>
              <a:rPr lang="cs-CZ" dirty="0" smtClean="0"/>
              <a:t> prostata</a:t>
            </a:r>
            <a:r>
              <a:rPr lang="en-US" dirty="0"/>
              <a:t> &gt; </a:t>
            </a:r>
            <a:r>
              <a:rPr lang="cs-CZ" dirty="0" smtClean="0"/>
              <a:t>semenné váčky</a:t>
            </a:r>
          </a:p>
          <a:p>
            <a:pPr lvl="1"/>
            <a:r>
              <a:rPr lang="cs-CZ" dirty="0" smtClean="0"/>
              <a:t>ženy- kolpitida, </a:t>
            </a:r>
            <a:r>
              <a:rPr lang="cs-CZ" dirty="0" err="1" smtClean="0"/>
              <a:t>cervicitida</a:t>
            </a:r>
            <a:r>
              <a:rPr lang="en-US" dirty="0"/>
              <a:t> </a:t>
            </a:r>
            <a:r>
              <a:rPr lang="en-US" dirty="0" smtClean="0"/>
              <a:t>&gt;</a:t>
            </a:r>
            <a:r>
              <a:rPr lang="cs-CZ" dirty="0" smtClean="0"/>
              <a:t> </a:t>
            </a:r>
            <a:r>
              <a:rPr lang="cs-CZ" dirty="0" smtClean="0"/>
              <a:t>endometritida</a:t>
            </a:r>
            <a:r>
              <a:rPr lang="en-US" dirty="0" smtClean="0"/>
              <a:t> </a:t>
            </a:r>
            <a:r>
              <a:rPr lang="en-US" dirty="0" smtClean="0"/>
              <a:t>&gt;</a:t>
            </a:r>
            <a:r>
              <a:rPr lang="cs-CZ" dirty="0" smtClean="0"/>
              <a:t> tuby</a:t>
            </a:r>
            <a:r>
              <a:rPr lang="en-US" dirty="0" smtClean="0"/>
              <a:t> &gt;</a:t>
            </a:r>
            <a:r>
              <a:rPr lang="cs-CZ" dirty="0" smtClean="0"/>
              <a:t> </a:t>
            </a:r>
            <a:r>
              <a:rPr lang="cs-CZ" dirty="0" err="1" smtClean="0"/>
              <a:t>ovárium</a:t>
            </a:r>
            <a:r>
              <a:rPr lang="cs-CZ" dirty="0" smtClean="0"/>
              <a:t> </a:t>
            </a:r>
            <a:r>
              <a:rPr lang="en-US" dirty="0" smtClean="0"/>
              <a:t>&gt;</a:t>
            </a:r>
            <a:r>
              <a:rPr lang="cs-CZ" dirty="0" smtClean="0"/>
              <a:t> zánětlivý </a:t>
            </a:r>
            <a:r>
              <a:rPr lang="cs-CZ" dirty="0" err="1" smtClean="0"/>
              <a:t>adnextumor</a:t>
            </a:r>
            <a:r>
              <a:rPr lang="cs-CZ" dirty="0" smtClean="0"/>
              <a:t> </a:t>
            </a:r>
            <a:r>
              <a:rPr lang="en-US" dirty="0" smtClean="0"/>
              <a:t>&gt;</a:t>
            </a:r>
            <a:r>
              <a:rPr lang="cs-CZ" dirty="0" smtClean="0"/>
              <a:t> sterilita</a:t>
            </a:r>
          </a:p>
          <a:p>
            <a:pPr marL="457200" lvl="1" indent="0">
              <a:buNone/>
            </a:pPr>
            <a:r>
              <a:rPr lang="cs-CZ" dirty="0" smtClean="0"/>
              <a:t>			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10/19/2020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4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10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 dirty="0"/>
              <a:t>h</a:t>
            </a:r>
            <a:r>
              <a:rPr lang="cs-CZ" altLang="cs-CZ" sz="3600" dirty="0" smtClean="0"/>
              <a:t>nisavá </a:t>
            </a:r>
            <a:r>
              <a:rPr lang="cs-CZ" altLang="cs-CZ" sz="3600" dirty="0" err="1"/>
              <a:t>leptomeningitida</a:t>
            </a:r>
            <a:r>
              <a:rPr lang="cs-CZ" altLang="cs-CZ" sz="3200" dirty="0"/>
              <a:t/>
            </a:r>
            <a:br>
              <a:rPr lang="cs-CZ" altLang="cs-CZ" sz="3200" dirty="0"/>
            </a:br>
            <a:r>
              <a:rPr lang="cs-CZ" altLang="cs-CZ" sz="2800" dirty="0"/>
              <a:t>(povrchový hnisavý zánět)</a:t>
            </a:r>
          </a:p>
        </p:txBody>
      </p:sp>
      <p:pic>
        <p:nvPicPr>
          <p:cNvPr id="388107" name="Picture 11" descr="meningitis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927" y="1557338"/>
            <a:ext cx="8112323" cy="53133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8110" name="Text Box 14"/>
          <p:cNvSpPr txBox="1">
            <a:spLocks noChangeArrowheads="1"/>
          </p:cNvSpPr>
          <p:nvPr/>
        </p:nvSpPr>
        <p:spPr bwMode="auto">
          <a:xfrm>
            <a:off x="7812088" y="1557338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cs-CZ" altLang="cs-CZ" sz="1800" i="0">
                <a:solidFill>
                  <a:schemeClr val="bg1"/>
                </a:solidFill>
                <a:effectLst/>
                <a:latin typeface="Arial" charset="0"/>
              </a:rPr>
              <a:t>kopie</a:t>
            </a:r>
          </a:p>
        </p:txBody>
      </p:sp>
    </p:spTree>
    <p:extLst>
      <p:ext uri="{BB962C8B-B14F-4D97-AF65-F5344CB8AC3E}">
        <p14:creationId xmlns:p14="http://schemas.microsoft.com/office/powerpoint/2010/main" val="3691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235" name="Picture 19" descr="purulentní leptomeningitida 40x 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686967"/>
            <a:ext cx="8104985" cy="4709616"/>
          </a:xfrm>
        </p:spPr>
      </p:pic>
      <p:sp>
        <p:nvSpPr>
          <p:cNvPr id="39321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cs-CZ" sz="3600" dirty="0"/>
              <a:t>h</a:t>
            </a:r>
            <a:r>
              <a:rPr lang="cs-CZ" altLang="cs-CZ" sz="3600" dirty="0" smtClean="0"/>
              <a:t>nisavá </a:t>
            </a:r>
            <a:r>
              <a:rPr lang="cs-CZ" altLang="cs-CZ" sz="3600" dirty="0" err="1"/>
              <a:t>leptomeningitida</a:t>
            </a:r>
            <a:r>
              <a:rPr lang="cs-CZ" altLang="cs-CZ" sz="3600" dirty="0"/>
              <a:t/>
            </a:r>
            <a:br>
              <a:rPr lang="cs-CZ" altLang="cs-CZ" sz="3600" dirty="0"/>
            </a:br>
            <a:r>
              <a:rPr lang="cs-CZ" altLang="cs-CZ" sz="3600" dirty="0"/>
              <a:t> </a:t>
            </a:r>
            <a:r>
              <a:rPr lang="cs-CZ" altLang="cs-CZ" sz="2800" dirty="0"/>
              <a:t>(povrchový hnisavý zánět)</a:t>
            </a:r>
          </a:p>
        </p:txBody>
      </p:sp>
      <p:sp>
        <p:nvSpPr>
          <p:cNvPr id="393223" name="Text Box 9"/>
          <p:cNvSpPr txBox="1">
            <a:spLocks noChangeArrowheads="1"/>
          </p:cNvSpPr>
          <p:nvPr/>
        </p:nvSpPr>
        <p:spPr bwMode="auto">
          <a:xfrm>
            <a:off x="2916238" y="4292600"/>
            <a:ext cx="360362" cy="4572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i="0" dirty="0">
                <a:effectLst/>
              </a:rPr>
              <a:t>2</a:t>
            </a:r>
          </a:p>
        </p:txBody>
      </p:sp>
      <p:sp>
        <p:nvSpPr>
          <p:cNvPr id="393224" name="Text Box 9"/>
          <p:cNvSpPr txBox="1">
            <a:spLocks noChangeArrowheads="1"/>
          </p:cNvSpPr>
          <p:nvPr/>
        </p:nvSpPr>
        <p:spPr bwMode="auto">
          <a:xfrm>
            <a:off x="6084888" y="2420938"/>
            <a:ext cx="360362" cy="4572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i="0" dirty="0">
                <a:effectLst/>
              </a:rPr>
              <a:t>2</a:t>
            </a:r>
          </a:p>
        </p:txBody>
      </p:sp>
      <p:sp>
        <p:nvSpPr>
          <p:cNvPr id="393226" name="Text Box 9"/>
          <p:cNvSpPr txBox="1">
            <a:spLocks noChangeArrowheads="1"/>
          </p:cNvSpPr>
          <p:nvPr/>
        </p:nvSpPr>
        <p:spPr bwMode="auto">
          <a:xfrm>
            <a:off x="1042988" y="2565400"/>
            <a:ext cx="360362" cy="4572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i="0">
                <a:effectLst/>
              </a:rPr>
              <a:t>1</a:t>
            </a:r>
          </a:p>
        </p:txBody>
      </p:sp>
      <p:sp>
        <p:nvSpPr>
          <p:cNvPr id="393227" name="Text Box 9"/>
          <p:cNvSpPr txBox="1">
            <a:spLocks noChangeArrowheads="1"/>
          </p:cNvSpPr>
          <p:nvPr/>
        </p:nvSpPr>
        <p:spPr bwMode="auto">
          <a:xfrm>
            <a:off x="8027988" y="4292600"/>
            <a:ext cx="360362" cy="457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i="0" dirty="0">
                <a:effectLst/>
              </a:rPr>
              <a:t>1</a:t>
            </a:r>
          </a:p>
        </p:txBody>
      </p:sp>
      <p:sp>
        <p:nvSpPr>
          <p:cNvPr id="393228" name="Rectangle 6"/>
          <p:cNvSpPr>
            <a:spLocks noChangeArrowheads="1"/>
          </p:cNvSpPr>
          <p:nvPr/>
        </p:nvSpPr>
        <p:spPr bwMode="auto">
          <a:xfrm>
            <a:off x="6948488" y="5791200"/>
            <a:ext cx="2160587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2000" i="0" dirty="0">
                <a:effectLst/>
              </a:rPr>
              <a:t>1</a:t>
            </a:r>
            <a:r>
              <a:rPr lang="cs-CZ" altLang="cs-CZ" sz="2400" i="0" dirty="0">
                <a:solidFill>
                  <a:srgbClr val="002060"/>
                </a:solidFill>
                <a:effectLst/>
              </a:rPr>
              <a:t> </a:t>
            </a:r>
            <a:r>
              <a:rPr lang="cs-CZ" altLang="cs-CZ" sz="2000" i="0" dirty="0">
                <a:effectLst/>
              </a:rPr>
              <a:t>Mozková tkáň</a:t>
            </a:r>
          </a:p>
          <a:p>
            <a:r>
              <a:rPr lang="cs-CZ" altLang="cs-CZ" sz="2000" i="0" dirty="0">
                <a:effectLst/>
              </a:rPr>
              <a:t>2 </a:t>
            </a:r>
            <a:r>
              <a:rPr lang="cs-CZ" altLang="cs-CZ" sz="2000" i="0" dirty="0" err="1">
                <a:effectLst/>
              </a:rPr>
              <a:t>Neutrofily</a:t>
            </a:r>
            <a:endParaRPr lang="cs-CZ" altLang="cs-CZ" sz="2000" i="0" dirty="0">
              <a:effectLst/>
            </a:endParaRPr>
          </a:p>
          <a:p>
            <a:r>
              <a:rPr lang="cs-CZ" altLang="cs-CZ" sz="2000" i="0" dirty="0">
                <a:effectLst/>
                <a:sym typeface="Wingdings 3" pitchFamily="18" charset="2"/>
              </a:rPr>
              <a:t></a:t>
            </a:r>
            <a:r>
              <a:rPr lang="cs-CZ" altLang="cs-CZ" sz="2000" i="0" dirty="0">
                <a:effectLst/>
              </a:rPr>
              <a:t>Pia mater</a:t>
            </a:r>
          </a:p>
        </p:txBody>
      </p:sp>
      <p:sp>
        <p:nvSpPr>
          <p:cNvPr id="393232" name="AutoShape 16"/>
          <p:cNvSpPr>
            <a:spLocks noChangeArrowheads="1"/>
          </p:cNvSpPr>
          <p:nvPr/>
        </p:nvSpPr>
        <p:spPr bwMode="auto">
          <a:xfrm rot="-20498267">
            <a:off x="2268538" y="3429000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93233" name="AutoShape 17"/>
          <p:cNvSpPr>
            <a:spLocks noChangeArrowheads="1"/>
          </p:cNvSpPr>
          <p:nvPr/>
        </p:nvSpPr>
        <p:spPr bwMode="auto">
          <a:xfrm rot="-8161982">
            <a:off x="6443663" y="3933825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16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>
                <a:solidFill>
                  <a:schemeClr val="accent5">
                    <a:lumMod val="75000"/>
                  </a:schemeClr>
                </a:solidFill>
              </a:rPr>
              <a:t>k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</a:rPr>
              <a:t>orynebakteriální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 infekce</a:t>
            </a:r>
            <a:endParaRPr lang="cs-CZ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Corynebacterium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</a:rPr>
              <a:t>diphtheriae</a:t>
            </a:r>
            <a:r>
              <a:rPr lang="cs-CZ" dirty="0" smtClean="0"/>
              <a:t> </a:t>
            </a:r>
            <a:r>
              <a:rPr lang="cs-CZ" sz="1800" dirty="0" smtClean="0"/>
              <a:t>(G+ tyčka)</a:t>
            </a:r>
          </a:p>
          <a:p>
            <a:pPr lvl="1"/>
            <a:r>
              <a:rPr lang="cs-CZ" b="1" dirty="0"/>
              <a:t>Z</a:t>
            </a:r>
            <a:r>
              <a:rPr lang="cs-CZ" b="1" dirty="0" smtClean="0"/>
              <a:t>áškrt </a:t>
            </a:r>
          </a:p>
          <a:p>
            <a:pPr lvl="2"/>
            <a:r>
              <a:rPr lang="cs-CZ" dirty="0" smtClean="0"/>
              <a:t>přenos vzduchem, dříve epidemie</a:t>
            </a:r>
          </a:p>
          <a:p>
            <a:pPr lvl="2"/>
            <a:r>
              <a:rPr lang="cs-CZ" dirty="0" smtClean="0"/>
              <a:t>vyvolává </a:t>
            </a:r>
            <a:r>
              <a:rPr lang="cs-CZ" dirty="0"/>
              <a:t>t</a:t>
            </a:r>
            <a:r>
              <a:rPr lang="cs-CZ" dirty="0" smtClean="0"/>
              <a:t>ěžké onemocnění HCD s tvorbou pablán</a:t>
            </a:r>
          </a:p>
          <a:p>
            <a:pPr lvl="2"/>
            <a:r>
              <a:rPr lang="cs-CZ" dirty="0" err="1" smtClean="0"/>
              <a:t>fibrinózní</a:t>
            </a:r>
            <a:r>
              <a:rPr lang="cs-CZ" dirty="0" smtClean="0"/>
              <a:t> povrchový zánět sliznic – 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bude probráno obecná patologie zánět</a:t>
            </a:r>
          </a:p>
          <a:p>
            <a:pPr lvl="2"/>
            <a:r>
              <a:rPr lang="cs-CZ" dirty="0" smtClean="0"/>
              <a:t>riziko udušení</a:t>
            </a:r>
          </a:p>
          <a:p>
            <a:pPr lvl="2"/>
            <a:r>
              <a:rPr lang="cs-CZ" dirty="0" smtClean="0"/>
              <a:t>komplikace: myokarditida, obrna</a:t>
            </a:r>
          </a:p>
          <a:p>
            <a:pPr lvl="2"/>
            <a:r>
              <a:rPr lang="cs-CZ" dirty="0" smtClean="0"/>
              <a:t>po roce 1946 – povinné očkování</a:t>
            </a:r>
          </a:p>
          <a:p>
            <a:pPr lvl="2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10/19/2020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1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</a:rPr>
              <a:t>kolibacilární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 infekce</a:t>
            </a:r>
            <a:endParaRPr lang="cs-CZ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infekce způsobené G- bakterií </a:t>
            </a:r>
            <a:r>
              <a:rPr lang="cs-CZ" dirty="0" err="1" smtClean="0"/>
              <a:t>Escherichia</a:t>
            </a:r>
            <a:r>
              <a:rPr lang="cs-CZ" dirty="0" smtClean="0"/>
              <a:t> coli</a:t>
            </a:r>
          </a:p>
          <a:p>
            <a:pPr lvl="1"/>
            <a:r>
              <a:rPr lang="cs-CZ" dirty="0" smtClean="0"/>
              <a:t>součást běžné mikrobiální flóry tenkého i tlustého střeva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infekce GIT traktu - průjmová onemocnění</a:t>
            </a:r>
          </a:p>
          <a:p>
            <a:pPr lvl="1"/>
            <a:r>
              <a:rPr lang="cs-CZ" dirty="0" smtClean="0"/>
              <a:t>dle produkovaného toxinu</a:t>
            </a:r>
          </a:p>
          <a:p>
            <a:pPr lvl="2"/>
            <a:r>
              <a:rPr lang="cs-CZ" dirty="0" smtClean="0"/>
              <a:t>ETEC: cestovatelské průjmy v tropech</a:t>
            </a:r>
          </a:p>
          <a:p>
            <a:pPr lvl="2"/>
            <a:r>
              <a:rPr lang="cs-CZ" dirty="0" smtClean="0"/>
              <a:t>EPEC: těžké průjmy novorozenců a kojenců s dehydratací</a:t>
            </a:r>
          </a:p>
          <a:p>
            <a:pPr lvl="2"/>
            <a:r>
              <a:rPr lang="cs-CZ" dirty="0" smtClean="0"/>
              <a:t>EIEC: hemoragické průjmy větších dětí a dospělých s horečkou</a:t>
            </a:r>
            <a:r>
              <a:rPr lang="en-US" dirty="0" smtClean="0"/>
              <a:t> </a:t>
            </a:r>
            <a:r>
              <a:rPr lang="cs-CZ" dirty="0" smtClean="0"/>
              <a:t>připomínající úplavici</a:t>
            </a:r>
          </a:p>
          <a:p>
            <a:pPr lvl="2"/>
            <a:r>
              <a:rPr lang="cs-CZ" dirty="0" smtClean="0"/>
              <a:t>EHEC: </a:t>
            </a:r>
            <a:r>
              <a:rPr lang="cs-CZ" dirty="0" err="1" smtClean="0"/>
              <a:t>Ag</a:t>
            </a:r>
            <a:r>
              <a:rPr lang="cs-CZ" dirty="0" smtClean="0"/>
              <a:t> O157, produkce </a:t>
            </a:r>
            <a:r>
              <a:rPr lang="cs-CZ" dirty="0" err="1" smtClean="0"/>
              <a:t>verotoxinu</a:t>
            </a:r>
            <a:r>
              <a:rPr lang="cs-CZ" dirty="0" smtClean="0"/>
              <a:t> - poškození </a:t>
            </a:r>
            <a:r>
              <a:rPr lang="cs-CZ" dirty="0" err="1" smtClean="0"/>
              <a:t>ery</a:t>
            </a:r>
            <a:r>
              <a:rPr lang="cs-CZ" dirty="0" smtClean="0"/>
              <a:t> </a:t>
            </a:r>
            <a:r>
              <a:rPr lang="en-US" dirty="0" smtClean="0"/>
              <a:t>&gt; </a:t>
            </a:r>
            <a:r>
              <a:rPr lang="cs-CZ" dirty="0" smtClean="0"/>
              <a:t>agregace trombocytů</a:t>
            </a:r>
            <a:r>
              <a:rPr lang="en-US" dirty="0" smtClean="0"/>
              <a:t> &gt;</a:t>
            </a:r>
            <a:r>
              <a:rPr lang="cs-CZ" dirty="0" smtClean="0"/>
              <a:t> vznik hyalinních trombů </a:t>
            </a:r>
            <a:r>
              <a:rPr lang="en-US" dirty="0" smtClean="0"/>
              <a:t>&gt;&gt;</a:t>
            </a:r>
            <a:r>
              <a:rPr lang="cs-CZ" b="1" dirty="0" smtClean="0"/>
              <a:t>HUS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10/19/2020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75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</a:rPr>
              <a:t>kolibacilární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infekce </a:t>
            </a:r>
            <a:r>
              <a:rPr lang="cs-CZ" dirty="0" err="1"/>
              <a:t>extraintestinální</a:t>
            </a:r>
            <a:r>
              <a:rPr lang="cs-CZ" dirty="0"/>
              <a:t> - většinou endogenní při oslabení imunity</a:t>
            </a:r>
          </a:p>
          <a:p>
            <a:pPr lvl="1"/>
            <a:r>
              <a:rPr lang="cs-CZ" dirty="0" smtClean="0"/>
              <a:t>většinou neobvyklé sérotypy, odolné k běžným ATB</a:t>
            </a:r>
          </a:p>
          <a:p>
            <a:pPr lvl="1"/>
            <a:r>
              <a:rPr lang="cs-CZ" dirty="0" smtClean="0"/>
              <a:t>infekce močových cest</a:t>
            </a:r>
          </a:p>
          <a:p>
            <a:pPr lvl="1"/>
            <a:r>
              <a:rPr lang="cs-CZ" dirty="0" smtClean="0"/>
              <a:t>infekce žlučových cest</a:t>
            </a:r>
          </a:p>
          <a:p>
            <a:pPr lvl="1"/>
            <a:r>
              <a:rPr lang="cs-CZ" dirty="0" smtClean="0"/>
              <a:t>kojenci a malé děti: meningitidy, sepse </a:t>
            </a:r>
          </a:p>
          <a:p>
            <a:pPr marL="365760" lvl="1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10/19/2020</a:t>
            </a:fld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37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salmonelózy </a:t>
            </a:r>
            <a:r>
              <a:rPr lang="cs-CZ" sz="2000" b="1" dirty="0" smtClean="0">
                <a:solidFill>
                  <a:schemeClr val="accent5">
                    <a:lumMod val="75000"/>
                  </a:schemeClr>
                </a:solidFill>
              </a:rPr>
              <a:t>(g- tyčky)</a:t>
            </a:r>
            <a:endParaRPr lang="cs-CZ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S.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</a:rPr>
              <a:t>typhi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</a:t>
            </a:r>
            <a:r>
              <a:rPr lang="cs-CZ" dirty="0" err="1" smtClean="0"/>
              <a:t>typhus</a:t>
            </a:r>
            <a:r>
              <a:rPr lang="cs-CZ" dirty="0" smtClean="0"/>
              <a:t> </a:t>
            </a:r>
            <a:r>
              <a:rPr lang="cs-CZ" dirty="0" err="1" smtClean="0"/>
              <a:t>abdominalis</a:t>
            </a:r>
            <a:endParaRPr lang="cs-CZ" dirty="0" smtClean="0"/>
          </a:p>
          <a:p>
            <a:pPr lvl="1"/>
            <a:r>
              <a:rPr lang="cs-CZ" dirty="0" smtClean="0"/>
              <a:t>alimentární nákaza </a:t>
            </a:r>
            <a:r>
              <a:rPr lang="en-US" dirty="0"/>
              <a:t>&gt; </a:t>
            </a:r>
            <a:r>
              <a:rPr lang="cs-CZ" dirty="0" smtClean="0"/>
              <a:t>bakteriemie </a:t>
            </a:r>
            <a:r>
              <a:rPr lang="en-US" dirty="0"/>
              <a:t>&gt;</a:t>
            </a:r>
            <a:r>
              <a:rPr lang="cs-CZ" dirty="0" smtClean="0"/>
              <a:t> pomnožení ve žlučníku </a:t>
            </a:r>
            <a:r>
              <a:rPr lang="en-US" dirty="0"/>
              <a:t>&gt; </a:t>
            </a:r>
            <a:r>
              <a:rPr lang="cs-CZ" dirty="0" smtClean="0"/>
              <a:t>žlučí zpět do střeva</a:t>
            </a:r>
            <a:r>
              <a:rPr lang="en-US" dirty="0"/>
              <a:t> &gt;</a:t>
            </a:r>
            <a:r>
              <a:rPr lang="cs-CZ" dirty="0" smtClean="0"/>
              <a:t> maximum zánětu v ileu</a:t>
            </a:r>
          </a:p>
          <a:p>
            <a:pPr lvl="1"/>
            <a:r>
              <a:rPr lang="cs-CZ" dirty="0" smtClean="0"/>
              <a:t>stádia nemoci</a:t>
            </a:r>
          </a:p>
          <a:p>
            <a:pPr lvl="2"/>
            <a:r>
              <a:rPr lang="cs-CZ" dirty="0" smtClean="0"/>
              <a:t>pomnožení v lymfatické tkání ilea - </a:t>
            </a:r>
            <a:r>
              <a:rPr lang="cs-CZ" dirty="0" err="1" smtClean="0"/>
              <a:t>tyfomy</a:t>
            </a:r>
            <a:r>
              <a:rPr lang="cs-CZ" dirty="0" smtClean="0"/>
              <a:t> </a:t>
            </a:r>
            <a:r>
              <a:rPr lang="en-US" dirty="0" smtClean="0"/>
              <a:t>&gt;</a:t>
            </a:r>
            <a:r>
              <a:rPr lang="cs-CZ" dirty="0"/>
              <a:t> </a:t>
            </a:r>
            <a:r>
              <a:rPr lang="cs-CZ" dirty="0" smtClean="0"/>
              <a:t>nekrózy a příškvary sliznice </a:t>
            </a:r>
            <a:r>
              <a:rPr lang="en-US" dirty="0"/>
              <a:t>&gt; </a:t>
            </a:r>
            <a:r>
              <a:rPr lang="cs-CZ" dirty="0" smtClean="0"/>
              <a:t>vředy </a:t>
            </a:r>
            <a:r>
              <a:rPr lang="en-US" dirty="0" smtClean="0"/>
              <a:t>&gt;</a:t>
            </a:r>
            <a:r>
              <a:rPr lang="cs-CZ" dirty="0" smtClean="0"/>
              <a:t> hojení</a:t>
            </a:r>
          </a:p>
          <a:p>
            <a:pPr lvl="1"/>
            <a:r>
              <a:rPr lang="cs-CZ" dirty="0" smtClean="0"/>
              <a:t>komplikace</a:t>
            </a:r>
          </a:p>
          <a:p>
            <a:pPr lvl="2"/>
            <a:r>
              <a:rPr lang="cs-CZ" dirty="0" smtClean="0"/>
              <a:t>perforace, krvácení, nosičství (žlučník)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10/19/2020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78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S.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</a:rPr>
              <a:t>paratyphi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smtClean="0"/>
              <a:t>- paratyfus</a:t>
            </a:r>
          </a:p>
          <a:p>
            <a:pPr lvl="1"/>
            <a:r>
              <a:rPr lang="cs-CZ" dirty="0" smtClean="0"/>
              <a:t>mírnější průběh</a:t>
            </a:r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S.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</a:rPr>
              <a:t>typhimurium</a:t>
            </a:r>
            <a:r>
              <a:rPr lang="cs-CZ" dirty="0" smtClean="0"/>
              <a:t>,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S.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</a:rPr>
              <a:t>enteritidis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smtClean="0"/>
              <a:t>- gastroenteritidy</a:t>
            </a:r>
          </a:p>
          <a:p>
            <a:pPr lvl="1"/>
            <a:r>
              <a:rPr lang="cs-CZ" dirty="0" smtClean="0"/>
              <a:t>přenos kontaminovanou živočišnou tepelně špatně upravenou potravou</a:t>
            </a:r>
          </a:p>
          <a:p>
            <a:pPr lvl="1"/>
            <a:r>
              <a:rPr lang="cs-CZ" dirty="0" smtClean="0"/>
              <a:t>ileum, kolon - eroze a smíšená zánět. celul. LP</a:t>
            </a:r>
          </a:p>
          <a:p>
            <a:pPr lvl="1"/>
            <a:r>
              <a:rPr lang="cs-CZ" dirty="0" smtClean="0"/>
              <a:t>komplikace vzácné (meningitis, endokarditis) 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10/19/2020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31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naerobní infekce</a:t>
            </a:r>
            <a:endParaRPr lang="cs-CZ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dirty="0"/>
              <a:t>růst v prostředí s velmi malým obsahem </a:t>
            </a:r>
            <a:r>
              <a:rPr lang="cs-CZ" dirty="0" smtClean="0"/>
              <a:t>kyslíku</a:t>
            </a:r>
          </a:p>
          <a:p>
            <a:pPr lvl="1"/>
            <a:r>
              <a:rPr lang="cs-CZ" dirty="0" smtClean="0"/>
              <a:t>pomalý růst</a:t>
            </a:r>
          </a:p>
          <a:p>
            <a:pPr lvl="1"/>
            <a:endParaRPr lang="cs-CZ" dirty="0" smtClean="0"/>
          </a:p>
          <a:p>
            <a:r>
              <a:rPr lang="cs-CZ" b="1" dirty="0" err="1" smtClean="0"/>
              <a:t>sporulující</a:t>
            </a:r>
            <a:r>
              <a:rPr lang="cs-CZ" b="1" dirty="0" smtClean="0"/>
              <a:t> – klostridie </a:t>
            </a:r>
            <a:r>
              <a:rPr lang="cs-CZ" dirty="0" smtClean="0"/>
              <a:t>(</a:t>
            </a:r>
            <a:r>
              <a:rPr lang="cs-CZ" dirty="0" err="1" smtClean="0"/>
              <a:t>G+tyčky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nesporulující</a:t>
            </a:r>
            <a:r>
              <a:rPr lang="cs-CZ" dirty="0" smtClean="0"/>
              <a:t>  </a:t>
            </a:r>
          </a:p>
          <a:p>
            <a:pPr lvl="1"/>
            <a:r>
              <a:rPr lang="cs-CZ" dirty="0" smtClean="0"/>
              <a:t>většinou nepatogenní, součást běžní flóry</a:t>
            </a:r>
          </a:p>
          <a:p>
            <a:pPr marL="457200" lvl="1" indent="0">
              <a:buNone/>
            </a:pPr>
            <a:endParaRPr lang="cs-CZ" dirty="0" smtClean="0"/>
          </a:p>
          <a:p>
            <a:r>
              <a:rPr lang="cs-CZ" dirty="0" smtClean="0"/>
              <a:t>onemocnění v místech, kde je nižší sycení kyslíkem – </a:t>
            </a:r>
            <a:r>
              <a:rPr lang="cs-CZ" b="1" dirty="0" smtClean="0"/>
              <a:t>rány</a:t>
            </a:r>
            <a:r>
              <a:rPr lang="cs-CZ" dirty="0" smtClean="0"/>
              <a:t> s cizím tělesem, dutiny se sekretem </a:t>
            </a:r>
            <a:r>
              <a:rPr lang="en-US" dirty="0" smtClean="0"/>
              <a:t>&gt; </a:t>
            </a:r>
            <a:r>
              <a:rPr lang="cs-CZ" b="1" dirty="0" smtClean="0"/>
              <a:t>abscesy, granulomy, píštěle </a:t>
            </a:r>
            <a:r>
              <a:rPr lang="cs-CZ" dirty="0" smtClean="0"/>
              <a:t>+ toxemie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10/19/2020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51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INFEKČNÍ PŘÍČINY NEMOCÍ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infekce způsobené:</a:t>
            </a:r>
          </a:p>
          <a:p>
            <a:pPr lvl="1"/>
            <a:r>
              <a:rPr lang="cs-CZ" dirty="0" smtClean="0"/>
              <a:t>bakteriemi</a:t>
            </a:r>
          </a:p>
          <a:p>
            <a:pPr lvl="1"/>
            <a:r>
              <a:rPr lang="cs-CZ" dirty="0" smtClean="0"/>
              <a:t>houbami</a:t>
            </a:r>
          </a:p>
          <a:p>
            <a:pPr lvl="1"/>
            <a:r>
              <a:rPr lang="cs-CZ" dirty="0" smtClean="0"/>
              <a:t>parazity</a:t>
            </a:r>
          </a:p>
          <a:p>
            <a:pPr lvl="1"/>
            <a:r>
              <a:rPr lang="cs-CZ" dirty="0" smtClean="0"/>
              <a:t>viry</a:t>
            </a:r>
          </a:p>
          <a:p>
            <a:pPr lvl="1"/>
            <a:r>
              <a:rPr lang="cs-CZ" dirty="0" err="1" smtClean="0"/>
              <a:t>priony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10/19/2020</a:t>
            </a:fld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4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755576" y="836712"/>
            <a:ext cx="7467600" cy="549275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Klostridiové infekce</a:t>
            </a:r>
          </a:p>
          <a:p>
            <a:endParaRPr lang="cs-CZ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cs-CZ" b="1" dirty="0" smtClean="0"/>
              <a:t>tetanus </a:t>
            </a:r>
            <a:r>
              <a:rPr lang="cs-CZ" dirty="0" smtClean="0"/>
              <a:t>(C. </a:t>
            </a:r>
            <a:r>
              <a:rPr lang="cs-CZ" dirty="0" err="1" smtClean="0"/>
              <a:t>tetani</a:t>
            </a:r>
            <a:r>
              <a:rPr lang="cs-CZ" dirty="0" smtClean="0"/>
              <a:t>)</a:t>
            </a:r>
          </a:p>
          <a:p>
            <a:pPr lvl="2"/>
            <a:r>
              <a:rPr lang="cs-CZ" dirty="0" smtClean="0"/>
              <a:t>toxin proniká podél nervů do míchy (přední rohy) </a:t>
            </a:r>
          </a:p>
          <a:p>
            <a:pPr lvl="2"/>
            <a:r>
              <a:rPr lang="cs-CZ" dirty="0" smtClean="0"/>
              <a:t>tetanické křeče, </a:t>
            </a:r>
            <a:r>
              <a:rPr lang="cs-CZ" dirty="0" err="1" smtClean="0"/>
              <a:t>risus</a:t>
            </a:r>
            <a:r>
              <a:rPr lang="cs-CZ" dirty="0" smtClean="0"/>
              <a:t> </a:t>
            </a:r>
            <a:r>
              <a:rPr lang="cs-CZ" dirty="0" err="1" smtClean="0"/>
              <a:t>sardonicus</a:t>
            </a:r>
            <a:endParaRPr lang="cs-CZ" dirty="0" smtClean="0"/>
          </a:p>
          <a:p>
            <a:pPr lvl="2"/>
            <a:r>
              <a:rPr lang="cs-CZ" dirty="0" err="1" smtClean="0"/>
              <a:t>histol</a:t>
            </a:r>
            <a:r>
              <a:rPr lang="cs-CZ" dirty="0" smtClean="0"/>
              <a:t>.: </a:t>
            </a:r>
            <a:r>
              <a:rPr lang="cs-CZ" dirty="0" err="1" smtClean="0"/>
              <a:t>Zenkerova</a:t>
            </a:r>
            <a:r>
              <a:rPr lang="cs-CZ" dirty="0" smtClean="0"/>
              <a:t> vosková nekróza svalů </a:t>
            </a:r>
          </a:p>
          <a:p>
            <a:pPr lvl="1"/>
            <a:r>
              <a:rPr lang="cs-CZ" b="1" dirty="0" smtClean="0"/>
              <a:t>plynatá sněť </a:t>
            </a:r>
            <a:r>
              <a:rPr lang="cs-CZ" dirty="0" smtClean="0"/>
              <a:t>(C. </a:t>
            </a:r>
            <a:r>
              <a:rPr lang="cs-CZ" dirty="0" err="1" smtClean="0"/>
              <a:t>perfringens</a:t>
            </a:r>
            <a:r>
              <a:rPr lang="cs-CZ" dirty="0" smtClean="0"/>
              <a:t>)</a:t>
            </a:r>
          </a:p>
          <a:p>
            <a:pPr lvl="2"/>
            <a:r>
              <a:rPr lang="cs-CZ" dirty="0" err="1" smtClean="0"/>
              <a:t>gangrena</a:t>
            </a:r>
            <a:r>
              <a:rPr lang="cs-CZ" dirty="0" smtClean="0"/>
              <a:t> </a:t>
            </a:r>
            <a:r>
              <a:rPr lang="cs-CZ" dirty="0" err="1" smtClean="0"/>
              <a:t>emphysematosa</a:t>
            </a:r>
            <a:endParaRPr lang="cs-CZ" dirty="0" smtClean="0"/>
          </a:p>
          <a:p>
            <a:pPr lvl="1"/>
            <a:r>
              <a:rPr lang="cs-CZ" b="1" dirty="0" smtClean="0"/>
              <a:t>botulismus </a:t>
            </a:r>
            <a:r>
              <a:rPr lang="cs-CZ" dirty="0" smtClean="0"/>
              <a:t>(C. </a:t>
            </a:r>
            <a:r>
              <a:rPr lang="cs-CZ" dirty="0" err="1" smtClean="0"/>
              <a:t>botulinum</a:t>
            </a:r>
            <a:r>
              <a:rPr lang="cs-CZ" dirty="0" smtClean="0"/>
              <a:t>)</a:t>
            </a:r>
          </a:p>
          <a:p>
            <a:pPr lvl="2"/>
            <a:r>
              <a:rPr lang="cs-CZ" dirty="0" smtClean="0"/>
              <a:t>toxin ze špatně tepelně upravených konzerv</a:t>
            </a:r>
          </a:p>
          <a:p>
            <a:pPr lvl="2"/>
            <a:r>
              <a:rPr lang="cs-CZ" dirty="0" smtClean="0"/>
              <a:t>diplopie, poruchy polykání, svalové obrny </a:t>
            </a:r>
            <a:r>
              <a:rPr lang="en-US" dirty="0" smtClean="0"/>
              <a:t>&gt;</a:t>
            </a:r>
            <a:r>
              <a:rPr lang="cs-CZ" dirty="0" smtClean="0"/>
              <a:t> smrt</a:t>
            </a:r>
          </a:p>
          <a:p>
            <a:pPr lvl="1"/>
            <a:r>
              <a:rPr lang="cs-CZ" b="1" dirty="0" err="1" smtClean="0"/>
              <a:t>pseudomembranózní</a:t>
            </a:r>
            <a:r>
              <a:rPr lang="cs-CZ" b="1" dirty="0" smtClean="0"/>
              <a:t> kolitida</a:t>
            </a:r>
            <a:r>
              <a:rPr lang="cs-CZ" dirty="0" smtClean="0"/>
              <a:t> (C. </a:t>
            </a:r>
            <a:r>
              <a:rPr lang="cs-CZ" dirty="0" err="1" smtClean="0"/>
              <a:t>difficile</a:t>
            </a:r>
            <a:r>
              <a:rPr lang="cs-CZ" dirty="0" smtClean="0"/>
              <a:t>)</a:t>
            </a:r>
          </a:p>
          <a:p>
            <a:pPr lvl="2"/>
            <a:r>
              <a:rPr lang="cs-CZ" dirty="0" smtClean="0"/>
              <a:t>po ATB terapii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4160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3200" kern="1200" dirty="0" err="1" smtClean="0"/>
              <a:t>Pseudomembranózní</a:t>
            </a:r>
            <a:r>
              <a:rPr lang="cs-CZ" sz="3200" kern="1200" dirty="0" smtClean="0"/>
              <a:t> kolitida </a:t>
            </a:r>
            <a:r>
              <a:rPr lang="cs-CZ" sz="2400" kern="1200" dirty="0" smtClean="0"/>
              <a:t>(etiologie </a:t>
            </a:r>
            <a:r>
              <a:rPr lang="cs-CZ" sz="2400" kern="1200" dirty="0" err="1" smtClean="0"/>
              <a:t>Clostridie</a:t>
            </a:r>
            <a:r>
              <a:rPr lang="cs-CZ" sz="2400" kern="1200" dirty="0" smtClean="0"/>
              <a:t>)</a:t>
            </a:r>
            <a:endParaRPr lang="cs-CZ" sz="2400" dirty="0" smtClean="0">
              <a:effectLst/>
            </a:endParaRPr>
          </a:p>
        </p:txBody>
      </p:sp>
      <p:pic>
        <p:nvPicPr>
          <p:cNvPr id="137219" name="Picture 6" descr="klostridiova PMC 40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43063"/>
            <a:ext cx="7072313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000750" y="4357688"/>
            <a:ext cx="4318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4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071688" y="2428875"/>
            <a:ext cx="4318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4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137222" name="Rectangle 9"/>
          <p:cNvSpPr>
            <a:spLocks noChangeArrowheads="1"/>
          </p:cNvSpPr>
          <p:nvPr/>
        </p:nvSpPr>
        <p:spPr bwMode="auto">
          <a:xfrm>
            <a:off x="1143000" y="1643063"/>
            <a:ext cx="3929063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4000" b="1" i="1">
                <a:solidFill>
                  <a:srgbClr val="FFCC00"/>
                </a:solidFill>
                <a:latin typeface="Verdana" pitchFamily="34" charset="0"/>
              </a:defRPr>
            </a:lvl1pPr>
            <a:lvl2pPr marL="742950" indent="-285750" eaLnBrk="0" hangingPunct="0">
              <a:defRPr sz="4000" b="1" i="1">
                <a:solidFill>
                  <a:srgbClr val="FFCC00"/>
                </a:solidFill>
                <a:latin typeface="Verdana" pitchFamily="34" charset="0"/>
              </a:defRPr>
            </a:lvl2pPr>
            <a:lvl3pPr marL="1143000" indent="-228600" eaLnBrk="0" hangingPunct="0">
              <a:defRPr sz="4000" b="1" i="1">
                <a:solidFill>
                  <a:srgbClr val="FFCC00"/>
                </a:solidFill>
                <a:latin typeface="Verdana" pitchFamily="34" charset="0"/>
              </a:defRPr>
            </a:lvl3pPr>
            <a:lvl4pPr marL="1600200" indent="-228600" eaLnBrk="0" hangingPunct="0">
              <a:defRPr sz="4000" b="1" i="1">
                <a:solidFill>
                  <a:srgbClr val="FFCC00"/>
                </a:solidFill>
                <a:latin typeface="Verdana" pitchFamily="34" charset="0"/>
              </a:defRPr>
            </a:lvl4pPr>
            <a:lvl5pPr marL="2057400" indent="-228600" eaLnBrk="0" hangingPunct="0">
              <a:defRPr sz="4000" b="1" i="1">
                <a:solidFill>
                  <a:srgbClr val="FFCC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 sz="1400" i="0">
                <a:solidFill>
                  <a:schemeClr val="tx1"/>
                </a:solidFill>
                <a:latin typeface="Arial" charset="0"/>
              </a:rPr>
              <a:t>1  Pablána s koloniemi bakterií</a:t>
            </a:r>
          </a:p>
          <a:p>
            <a:pPr eaLnBrk="1" hangingPunct="1"/>
            <a:r>
              <a:rPr lang="cs-CZ" altLang="cs-CZ" sz="1400" i="0">
                <a:solidFill>
                  <a:schemeClr val="tx1"/>
                </a:solidFill>
                <a:latin typeface="Arial" charset="0"/>
              </a:rPr>
              <a:t>2  Reziduální sliznice</a:t>
            </a:r>
          </a:p>
        </p:txBody>
      </p:sp>
    </p:spTree>
    <p:extLst>
      <p:ext uri="{BB962C8B-B14F-4D97-AF65-F5344CB8AC3E}">
        <p14:creationId xmlns:p14="http://schemas.microsoft.com/office/powerpoint/2010/main" val="3438005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aktinomykóza</a:t>
            </a:r>
            <a:endParaRPr lang="cs-CZ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aktinomycety (A. </a:t>
            </a:r>
            <a:r>
              <a:rPr lang="cs-CZ" dirty="0" err="1" smtClean="0"/>
              <a:t>israeli</a:t>
            </a:r>
            <a:r>
              <a:rPr lang="cs-CZ" dirty="0" smtClean="0"/>
              <a:t>) G+ vláknité bakterie </a:t>
            </a:r>
            <a:r>
              <a:rPr lang="en-US" dirty="0" smtClean="0"/>
              <a:t>&gt;</a:t>
            </a:r>
            <a:r>
              <a:rPr lang="cs-CZ" dirty="0" smtClean="0"/>
              <a:t> aktinomykotické drúzy </a:t>
            </a:r>
            <a:r>
              <a:rPr lang="cs-CZ" sz="2400" dirty="0" smtClean="0"/>
              <a:t>(</a:t>
            </a:r>
            <a:r>
              <a:rPr lang="cs-CZ" sz="2400" dirty="0" err="1" smtClean="0"/>
              <a:t>Splendore-Hoeppliho</a:t>
            </a:r>
            <a:r>
              <a:rPr lang="cs-CZ" sz="2400" dirty="0" smtClean="0"/>
              <a:t> fenomén)</a:t>
            </a:r>
          </a:p>
          <a:p>
            <a:r>
              <a:rPr lang="cs-CZ" dirty="0" smtClean="0"/>
              <a:t>běžně v  dutině ústní, v </a:t>
            </a:r>
            <a:r>
              <a:rPr lang="cs-CZ" dirty="0" err="1" smtClean="0"/>
              <a:t>periodontu</a:t>
            </a:r>
            <a:r>
              <a:rPr lang="cs-CZ" dirty="0" smtClean="0"/>
              <a:t> při paradentóze</a:t>
            </a:r>
          </a:p>
          <a:p>
            <a:r>
              <a:rPr lang="cs-CZ" dirty="0" smtClean="0"/>
              <a:t>chronický aktivní zánět</a:t>
            </a:r>
          </a:p>
          <a:p>
            <a:pPr lvl="1"/>
            <a:r>
              <a:rPr lang="cs-CZ" b="1" u="sng" dirty="0" err="1" smtClean="0">
                <a:solidFill>
                  <a:srgbClr val="FF0000"/>
                </a:solidFill>
              </a:rPr>
              <a:t>cervikofaciální</a:t>
            </a:r>
            <a:r>
              <a:rPr lang="cs-CZ" b="1" u="sng" dirty="0" smtClean="0">
                <a:solidFill>
                  <a:srgbClr val="FF0000"/>
                </a:solidFill>
              </a:rPr>
              <a:t> forma</a:t>
            </a:r>
            <a:endParaRPr lang="cs-CZ" b="1" dirty="0" smtClean="0">
              <a:solidFill>
                <a:srgbClr val="FF0000"/>
              </a:solidFill>
            </a:endParaRPr>
          </a:p>
          <a:p>
            <a:pPr lvl="2"/>
            <a:r>
              <a:rPr lang="cs-CZ" dirty="0" smtClean="0"/>
              <a:t>zánětlivý infiltrát v DÚ, tkáň velmi </a:t>
            </a:r>
            <a:r>
              <a:rPr lang="cs-CZ" u="sng" dirty="0" smtClean="0"/>
              <a:t>tuhá</a:t>
            </a:r>
          </a:p>
          <a:p>
            <a:pPr lvl="2"/>
            <a:r>
              <a:rPr lang="cs-CZ" dirty="0" smtClean="0"/>
              <a:t>postiženy měkké tkáně i mandibula, časté kožní </a:t>
            </a:r>
            <a:r>
              <a:rPr lang="cs-CZ" u="sng" dirty="0" smtClean="0"/>
              <a:t>píštěle</a:t>
            </a:r>
          </a:p>
          <a:p>
            <a:pPr lvl="1"/>
            <a:r>
              <a:rPr lang="cs-CZ" b="1" dirty="0" err="1" smtClean="0"/>
              <a:t>intrathorakální</a:t>
            </a:r>
            <a:r>
              <a:rPr lang="cs-CZ" dirty="0" smtClean="0"/>
              <a:t> - postiženy plíce</a:t>
            </a:r>
          </a:p>
          <a:p>
            <a:pPr lvl="1"/>
            <a:r>
              <a:rPr lang="cs-CZ" b="1" dirty="0" smtClean="0"/>
              <a:t>abdominální </a:t>
            </a:r>
            <a:r>
              <a:rPr lang="cs-CZ" dirty="0" smtClean="0"/>
              <a:t>- zdroj: </a:t>
            </a:r>
            <a:r>
              <a:rPr lang="cs-CZ" b="1" dirty="0" smtClean="0"/>
              <a:t>IUD</a:t>
            </a:r>
            <a:r>
              <a:rPr lang="cs-CZ" dirty="0" smtClean="0"/>
              <a:t> (zánětlivý </a:t>
            </a:r>
            <a:r>
              <a:rPr lang="cs-CZ" dirty="0" err="1" smtClean="0"/>
              <a:t>adnextumor</a:t>
            </a:r>
            <a:r>
              <a:rPr lang="cs-CZ" dirty="0" smtClean="0"/>
              <a:t> ! sterilita) </a:t>
            </a:r>
            <a:r>
              <a:rPr lang="cs-CZ" dirty="0" err="1" smtClean="0"/>
              <a:t>appendix</a:t>
            </a:r>
            <a:r>
              <a:rPr lang="cs-CZ" dirty="0" smtClean="0"/>
              <a:t>, plíce- provalením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10/19/2020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60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Aktinomykóza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2896"/>
            <a:ext cx="4752528" cy="3565916"/>
          </a:xfrm>
        </p:spPr>
      </p:pic>
      <p:pic>
        <p:nvPicPr>
          <p:cNvPr id="10" name="Zástupný symbol pro obsah 9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28800"/>
            <a:ext cx="3657600" cy="2743200"/>
          </a:xfrm>
        </p:spPr>
      </p:pic>
    </p:spTree>
    <p:extLst>
      <p:ext uri="{BB962C8B-B14F-4D97-AF65-F5344CB8AC3E}">
        <p14:creationId xmlns:p14="http://schemas.microsoft.com/office/powerpoint/2010/main" val="741600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mykózy</a:t>
            </a:r>
            <a:endParaRPr lang="cs-CZ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houbové infekce způsobené </a:t>
            </a:r>
            <a:r>
              <a:rPr lang="cs-CZ" dirty="0" err="1" smtClean="0"/>
              <a:t>mikromycetami</a:t>
            </a:r>
            <a:r>
              <a:rPr lang="cs-CZ" dirty="0" smtClean="0"/>
              <a:t> tvořenými </a:t>
            </a:r>
            <a:r>
              <a:rPr lang="cs-CZ" dirty="0" err="1" smtClean="0"/>
              <a:t>septovanými</a:t>
            </a:r>
            <a:r>
              <a:rPr lang="cs-CZ" dirty="0" smtClean="0"/>
              <a:t> či </a:t>
            </a:r>
            <a:r>
              <a:rPr lang="cs-CZ" dirty="0" err="1" smtClean="0"/>
              <a:t>neseptovanými</a:t>
            </a:r>
            <a:r>
              <a:rPr lang="cs-CZ" dirty="0" smtClean="0"/>
              <a:t> </a:t>
            </a:r>
            <a:r>
              <a:rPr lang="cs-CZ" dirty="0" err="1" smtClean="0"/>
              <a:t>myceliemi</a:t>
            </a:r>
            <a:endParaRPr lang="cs-CZ" dirty="0" smtClean="0"/>
          </a:p>
          <a:p>
            <a:r>
              <a:rPr lang="cs-CZ" dirty="0" smtClean="0"/>
              <a:t>dělení</a:t>
            </a:r>
          </a:p>
          <a:p>
            <a:pPr lvl="1"/>
            <a:r>
              <a:rPr lang="cs-CZ" dirty="0" smtClean="0"/>
              <a:t>povrchové (</a:t>
            </a:r>
            <a:r>
              <a:rPr lang="cs-CZ" dirty="0" err="1" smtClean="0"/>
              <a:t>dermatomytózy</a:t>
            </a:r>
            <a:r>
              <a:rPr lang="cs-CZ" dirty="0" smtClean="0"/>
              <a:t> - kůže, adnexa)</a:t>
            </a:r>
          </a:p>
          <a:p>
            <a:pPr lvl="1"/>
            <a:r>
              <a:rPr lang="cs-CZ" b="1" dirty="0" smtClean="0"/>
              <a:t>hluboké</a:t>
            </a:r>
            <a:r>
              <a:rPr lang="cs-CZ" dirty="0" smtClean="0"/>
              <a:t> (orgánové, systémové včetně postižení kůže; </a:t>
            </a:r>
            <a:r>
              <a:rPr lang="cs-CZ" dirty="0" err="1" smtClean="0"/>
              <a:t>imunokompromitovaní</a:t>
            </a:r>
            <a:r>
              <a:rPr lang="cs-CZ" dirty="0" smtClean="0"/>
              <a:t>)</a:t>
            </a:r>
          </a:p>
          <a:p>
            <a:r>
              <a:rPr lang="cs-CZ" dirty="0" smtClean="0"/>
              <a:t>diagnostika v tkáňových preparátech</a:t>
            </a:r>
          </a:p>
          <a:p>
            <a:pPr lvl="1"/>
            <a:r>
              <a:rPr lang="cs-CZ" dirty="0" smtClean="0"/>
              <a:t>speciální barvení - PAS, </a:t>
            </a:r>
            <a:r>
              <a:rPr lang="cs-CZ" dirty="0" err="1" smtClean="0"/>
              <a:t>Grocott</a:t>
            </a:r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10/19/2020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06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hluboké mykózy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Kandidózy </a:t>
            </a:r>
            <a:r>
              <a:rPr lang="cs-CZ" dirty="0" smtClean="0"/>
              <a:t>(C. </a:t>
            </a:r>
            <a:r>
              <a:rPr lang="cs-CZ" dirty="0" err="1" smtClean="0"/>
              <a:t>albicans</a:t>
            </a:r>
            <a:r>
              <a:rPr lang="cs-CZ" dirty="0" smtClean="0"/>
              <a:t>, ….) </a:t>
            </a:r>
          </a:p>
          <a:p>
            <a:pPr lvl="1"/>
            <a:r>
              <a:rPr lang="cs-CZ" dirty="0" smtClean="0"/>
              <a:t>C. </a:t>
            </a:r>
            <a:r>
              <a:rPr lang="cs-CZ" dirty="0" err="1" smtClean="0"/>
              <a:t>albicans</a:t>
            </a:r>
            <a:r>
              <a:rPr lang="cs-CZ" dirty="0" smtClean="0"/>
              <a:t>- potenciální patogen u </a:t>
            </a:r>
            <a:r>
              <a:rPr lang="cs-CZ" dirty="0" err="1" smtClean="0"/>
              <a:t>imunokompromitovaných</a:t>
            </a:r>
            <a:r>
              <a:rPr lang="cs-CZ" dirty="0" smtClean="0"/>
              <a:t>, existence i vysoce virulentních kmenů napadajících zdravé</a:t>
            </a:r>
          </a:p>
          <a:p>
            <a:pPr lvl="1"/>
            <a:r>
              <a:rPr lang="cs-CZ" dirty="0" smtClean="0"/>
              <a:t>tvoří pablánu</a:t>
            </a:r>
          </a:p>
          <a:p>
            <a:pPr lvl="1"/>
            <a:r>
              <a:rPr lang="cs-CZ" dirty="0" smtClean="0"/>
              <a:t>př.: stomatitida (soor), ezofagitida, vulvovaginitidy (! pro plod), bronchopulmonální formy</a:t>
            </a:r>
          </a:p>
          <a:p>
            <a:pPr lvl="1"/>
            <a:r>
              <a:rPr lang="cs-CZ" dirty="0" smtClean="0"/>
              <a:t>při hematogenní diseminaci: </a:t>
            </a:r>
            <a:r>
              <a:rPr lang="cs-CZ" dirty="0" err="1" smtClean="0"/>
              <a:t>ledviny,mozek</a:t>
            </a:r>
            <a:r>
              <a:rPr lang="cs-CZ" dirty="0" smtClean="0"/>
              <a:t>, </a:t>
            </a:r>
            <a:r>
              <a:rPr lang="cs-CZ" dirty="0" err="1" smtClean="0"/>
              <a:t>játtra</a:t>
            </a:r>
            <a:r>
              <a:rPr lang="cs-CZ" dirty="0" smtClean="0"/>
              <a:t>, plíce (</a:t>
            </a:r>
            <a:r>
              <a:rPr lang="cs-CZ" dirty="0" err="1" smtClean="0"/>
              <a:t>granulomatózní</a:t>
            </a:r>
            <a:r>
              <a:rPr lang="cs-CZ" dirty="0" smtClean="0"/>
              <a:t> ložiska) 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10/19/2020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60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/>
              <a:t>mykotická ezofagitida </a:t>
            </a:r>
            <a:br>
              <a:rPr lang="cs-CZ" dirty="0" smtClean="0"/>
            </a:br>
            <a:r>
              <a:rPr lang="cs-CZ" sz="3200" dirty="0" smtClean="0"/>
              <a:t>přehled</a:t>
            </a:r>
            <a:r>
              <a:rPr lang="cs-CZ" sz="3200" dirty="0" smtClean="0">
                <a:latin typeface="Arial" charset="0"/>
              </a:rPr>
              <a:t> </a:t>
            </a:r>
            <a:r>
              <a:rPr lang="cs-CZ" sz="3200" dirty="0" smtClean="0"/>
              <a:t>(</a:t>
            </a:r>
            <a:r>
              <a:rPr lang="cs-CZ" sz="3200" dirty="0" err="1" smtClean="0"/>
              <a:t>grocott</a:t>
            </a:r>
            <a:r>
              <a:rPr lang="cs-CZ" sz="3200" dirty="0" smtClean="0"/>
              <a:t>)</a:t>
            </a:r>
          </a:p>
        </p:txBody>
      </p:sp>
      <p:pic>
        <p:nvPicPr>
          <p:cNvPr id="28675" name="Picture 4" descr="mykoticka ezofagitida Grocott 100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643063"/>
            <a:ext cx="6500812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383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hluboké mykózy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Aspergilóza</a:t>
            </a:r>
            <a:r>
              <a:rPr lang="cs-CZ" dirty="0" smtClean="0"/>
              <a:t> (mnoho druhů)</a:t>
            </a:r>
          </a:p>
          <a:p>
            <a:pPr lvl="1"/>
            <a:r>
              <a:rPr lang="cs-CZ" dirty="0" err="1" smtClean="0"/>
              <a:t>septovaná</a:t>
            </a:r>
            <a:r>
              <a:rPr lang="cs-CZ" dirty="0" smtClean="0"/>
              <a:t> mycelia</a:t>
            </a:r>
          </a:p>
          <a:p>
            <a:pPr lvl="1"/>
            <a:r>
              <a:rPr lang="cs-CZ" dirty="0" smtClean="0"/>
              <a:t>produkce aflatoxinů (zdroj </a:t>
            </a:r>
            <a:r>
              <a:rPr lang="cs-CZ" dirty="0" err="1" smtClean="0"/>
              <a:t>obilí,ořechy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postižení plic (hemoragické pneumonie s infarkty - </a:t>
            </a:r>
            <a:r>
              <a:rPr lang="cs-CZ" dirty="0" err="1" smtClean="0"/>
              <a:t>angiotropismus</a:t>
            </a:r>
            <a:r>
              <a:rPr lang="cs-CZ" dirty="0" smtClean="0"/>
              <a:t> s trombózami)</a:t>
            </a:r>
          </a:p>
          <a:p>
            <a:pPr lvl="1"/>
            <a:r>
              <a:rPr lang="cs-CZ" dirty="0" smtClean="0"/>
              <a:t>postižení mozku - zdroj očnice, sinusy, střední ucho…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10/19/2020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07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hluboké mykózy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cs-CZ" b="1" dirty="0">
                <a:solidFill>
                  <a:schemeClr val="accent5">
                    <a:lumMod val="75000"/>
                  </a:schemeClr>
                </a:solidFill>
              </a:rPr>
            </a:br>
            <a:endParaRPr lang="cs-CZ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</a:rPr>
              <a:t>Mukormykózy</a:t>
            </a:r>
            <a:r>
              <a:rPr lang="cs-CZ" dirty="0" smtClean="0"/>
              <a:t> (rody </a:t>
            </a:r>
            <a:r>
              <a:rPr lang="cs-CZ" dirty="0" err="1" smtClean="0"/>
              <a:t>Mucor</a:t>
            </a:r>
            <a:r>
              <a:rPr lang="cs-CZ" dirty="0" smtClean="0"/>
              <a:t>, </a:t>
            </a:r>
            <a:r>
              <a:rPr lang="cs-CZ" dirty="0" err="1" smtClean="0"/>
              <a:t>Rhizopus</a:t>
            </a:r>
            <a:r>
              <a:rPr lang="cs-CZ" dirty="0" smtClean="0"/>
              <a:t>…)</a:t>
            </a:r>
          </a:p>
          <a:p>
            <a:pPr lvl="1"/>
            <a:r>
              <a:rPr lang="cs-CZ" dirty="0" err="1" smtClean="0"/>
              <a:t>neseptovaná</a:t>
            </a:r>
            <a:r>
              <a:rPr lang="cs-CZ" dirty="0" smtClean="0"/>
              <a:t> mycelia</a:t>
            </a:r>
          </a:p>
          <a:p>
            <a:pPr lvl="1"/>
            <a:r>
              <a:rPr lang="cs-CZ" dirty="0" smtClean="0"/>
              <a:t>plicní a </a:t>
            </a:r>
            <a:r>
              <a:rPr lang="cs-CZ" dirty="0" err="1" smtClean="0"/>
              <a:t>rhinocerebrální</a:t>
            </a:r>
            <a:r>
              <a:rPr lang="cs-CZ" dirty="0" smtClean="0"/>
              <a:t> (mortalita až 100%) forma</a:t>
            </a:r>
          </a:p>
          <a:p>
            <a:pPr lvl="1"/>
            <a:endParaRPr lang="cs-CZ" dirty="0"/>
          </a:p>
          <a:p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</a:rPr>
              <a:t>Pneumocystóza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smtClean="0"/>
              <a:t>(</a:t>
            </a:r>
            <a:r>
              <a:rPr lang="cs-CZ" dirty="0" err="1" smtClean="0"/>
              <a:t>P.carinii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progresivní intersticiální pneumonie s vysokou mortalitou </a:t>
            </a:r>
          </a:p>
          <a:p>
            <a:pPr lvl="1"/>
            <a:r>
              <a:rPr lang="cs-CZ" dirty="0" smtClean="0"/>
              <a:t>u osob s poruchou celulární imunity (AIDS), u nedonošenců</a:t>
            </a:r>
          </a:p>
          <a:p>
            <a:pPr lvl="1"/>
            <a:endParaRPr lang="cs-CZ" dirty="0" smtClean="0"/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Kryptokokóza</a:t>
            </a:r>
            <a:r>
              <a:rPr lang="cs-CZ" dirty="0" smtClean="0"/>
              <a:t> (C. </a:t>
            </a:r>
            <a:r>
              <a:rPr lang="cs-CZ" dirty="0" err="1" smtClean="0"/>
              <a:t>neoformans</a:t>
            </a:r>
            <a:r>
              <a:rPr lang="cs-CZ" dirty="0" smtClean="0"/>
              <a:t> - kvasinka)</a:t>
            </a:r>
          </a:p>
          <a:p>
            <a:pPr lvl="1"/>
            <a:r>
              <a:rPr lang="cs-CZ" dirty="0" smtClean="0"/>
              <a:t>výskyt: půda, rostliny, živočichové</a:t>
            </a:r>
          </a:p>
          <a:p>
            <a:pPr lvl="1"/>
            <a:r>
              <a:rPr lang="cs-CZ" dirty="0" smtClean="0"/>
              <a:t>nejčastěji postižení plic a CNS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10/19/2020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45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/>
          <a:lstStyle/>
          <a:p>
            <a:pPr algn="ctr"/>
            <a:r>
              <a:rPr lang="cs-CZ" altLang="cs-CZ" dirty="0" err="1" smtClean="0">
                <a:solidFill>
                  <a:schemeClr val="tx1"/>
                </a:solidFill>
                <a:effectLst/>
              </a:rPr>
              <a:t>Pneumocystová</a:t>
            </a:r>
            <a:r>
              <a:rPr lang="cs-CZ" altLang="cs-CZ" dirty="0" smtClean="0">
                <a:solidFill>
                  <a:schemeClr val="tx1"/>
                </a:solidFill>
                <a:effectLst/>
              </a:rPr>
              <a:t> pneumonie</a:t>
            </a:r>
          </a:p>
        </p:txBody>
      </p:sp>
      <p:pic>
        <p:nvPicPr>
          <p:cNvPr id="65539" name="Picture 4" descr="HE400x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0606" y="1554162"/>
            <a:ext cx="6553200" cy="5216525"/>
          </a:xfrm>
          <a:noFill/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043608" y="1700808"/>
            <a:ext cx="666375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 marL="762000" indent="-762000">
              <a:defRPr sz="4000" b="1" i="1">
                <a:solidFill>
                  <a:srgbClr val="FFCC00"/>
                </a:solidFill>
                <a:latin typeface="Verdana" pitchFamily="34" charset="0"/>
              </a:defRPr>
            </a:lvl1pPr>
            <a:lvl2pPr marL="1219200" indent="-762000">
              <a:defRPr sz="4000" b="1" i="1">
                <a:solidFill>
                  <a:srgbClr val="FFCC00"/>
                </a:solidFill>
                <a:latin typeface="Verdana" pitchFamily="34" charset="0"/>
              </a:defRPr>
            </a:lvl2pPr>
            <a:lvl3pPr marL="1676400" indent="-762000">
              <a:defRPr sz="4000" b="1" i="1">
                <a:solidFill>
                  <a:srgbClr val="FFCC00"/>
                </a:solidFill>
                <a:latin typeface="Verdana" pitchFamily="34" charset="0"/>
              </a:defRPr>
            </a:lvl3pPr>
            <a:lvl4pPr marL="2133600" indent="-762000">
              <a:defRPr sz="4000" b="1" i="1">
                <a:solidFill>
                  <a:srgbClr val="FFCC00"/>
                </a:solidFill>
                <a:latin typeface="Verdana" pitchFamily="34" charset="0"/>
              </a:defRPr>
            </a:lvl4pPr>
            <a:lvl5pPr marL="2590800" indent="-762000">
              <a:defRPr sz="4000" b="1" i="1">
                <a:solidFill>
                  <a:srgbClr val="FFCC00"/>
                </a:solidFill>
                <a:latin typeface="Verdana" pitchFamily="34" charset="0"/>
              </a:defRPr>
            </a:lvl5pPr>
            <a:lvl6pPr marL="3048000" indent="-7620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6pPr>
            <a:lvl7pPr marL="3505200" indent="-7620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7pPr>
            <a:lvl8pPr marL="3962400" indent="-7620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8pPr>
            <a:lvl9pPr marL="4419600" indent="-7620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cs-CZ" sz="1600" b="0" dirty="0" smtClean="0">
                <a:solidFill>
                  <a:schemeClr val="tx1"/>
                </a:solidFill>
                <a:latin typeface="Arial" charset="0"/>
              </a:rPr>
              <a:t>1. </a:t>
            </a:r>
            <a:r>
              <a:rPr lang="cs-CZ" sz="1400" b="0" dirty="0" err="1" smtClean="0">
                <a:solidFill>
                  <a:schemeClr val="tx1"/>
                </a:solidFill>
                <a:latin typeface="Arial" charset="0"/>
              </a:rPr>
              <a:t>Interalveolární</a:t>
            </a:r>
            <a:r>
              <a:rPr lang="cs-CZ" sz="1400" b="0" dirty="0" smtClean="0">
                <a:solidFill>
                  <a:schemeClr val="tx1"/>
                </a:solidFill>
                <a:latin typeface="Arial" charset="0"/>
              </a:rPr>
              <a:t> septa prostoupená </a:t>
            </a:r>
            <a:r>
              <a:rPr lang="cs-CZ" sz="1400" b="0" dirty="0" err="1" smtClean="0">
                <a:solidFill>
                  <a:schemeClr val="tx1"/>
                </a:solidFill>
                <a:latin typeface="Arial" charset="0"/>
              </a:rPr>
              <a:t>lymfoplazmocelulárním</a:t>
            </a:r>
            <a:r>
              <a:rPr lang="cs-CZ" sz="1400" b="0" dirty="0" smtClean="0">
                <a:solidFill>
                  <a:schemeClr val="tx1"/>
                </a:solidFill>
                <a:latin typeface="Arial" charset="0"/>
              </a:rPr>
              <a:t> infiltrátem</a:t>
            </a:r>
          </a:p>
          <a:p>
            <a:pPr algn="l">
              <a:spcBef>
                <a:spcPct val="50000"/>
              </a:spcBef>
              <a:defRPr/>
            </a:pPr>
            <a:r>
              <a:rPr lang="cs-CZ" sz="1600" b="0" dirty="0" smtClean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cs-CZ" sz="1400" b="0" dirty="0">
                <a:solidFill>
                  <a:schemeClr val="tx1"/>
                </a:solidFill>
                <a:latin typeface="Arial" charset="0"/>
              </a:rPr>
              <a:t>. Pěnité hmoty </a:t>
            </a:r>
            <a:r>
              <a:rPr lang="cs-CZ" sz="1400" b="0" dirty="0" err="1">
                <a:solidFill>
                  <a:schemeClr val="tx1"/>
                </a:solidFill>
                <a:latin typeface="Arial" charset="0"/>
              </a:rPr>
              <a:t>intraalveolárně</a:t>
            </a:r>
            <a:endParaRPr lang="cs-CZ" sz="1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5541" name="Rectangle 7"/>
          <p:cNvSpPr>
            <a:spLocks noChangeArrowheads="1"/>
          </p:cNvSpPr>
          <p:nvPr/>
        </p:nvSpPr>
        <p:spPr bwMode="auto">
          <a:xfrm>
            <a:off x="4140200" y="3933825"/>
            <a:ext cx="354013" cy="457200"/>
          </a:xfrm>
          <a:prstGeom prst="rect">
            <a:avLst/>
          </a:prstGeom>
          <a:solidFill>
            <a:schemeClr val="bg1">
              <a:alpha val="47058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cs-CZ" altLang="cs-CZ" sz="2400" i="0" dirty="0">
                <a:solidFill>
                  <a:schemeClr val="tx1"/>
                </a:solidFill>
                <a:latin typeface="Arial" charset="0"/>
              </a:rPr>
              <a:t>1</a:t>
            </a:r>
          </a:p>
        </p:txBody>
      </p:sp>
      <p:sp>
        <p:nvSpPr>
          <p:cNvPr id="65542" name="Rectangle 7"/>
          <p:cNvSpPr>
            <a:spLocks noChangeArrowheads="1"/>
          </p:cNvSpPr>
          <p:nvPr/>
        </p:nvSpPr>
        <p:spPr bwMode="auto">
          <a:xfrm>
            <a:off x="4859338" y="5876925"/>
            <a:ext cx="354012" cy="457200"/>
          </a:xfrm>
          <a:prstGeom prst="rect">
            <a:avLst/>
          </a:prstGeom>
          <a:solidFill>
            <a:schemeClr val="bg1">
              <a:alpha val="47058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cs-CZ" altLang="cs-CZ" sz="2400" i="0" dirty="0">
                <a:solidFill>
                  <a:schemeClr val="tx1"/>
                </a:solidFill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4035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71420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ZÁKLADNÍ POJMY</a:t>
            </a:r>
            <a:endParaRPr lang="cs-CZ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2708920"/>
            <a:ext cx="7772400" cy="3310880"/>
          </a:xfrm>
        </p:spPr>
        <p:txBody>
          <a:bodyPr/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Bakteriemie</a:t>
            </a:r>
          </a:p>
          <a:p>
            <a:pPr lvl="1"/>
            <a:r>
              <a:rPr lang="cs-CZ" dirty="0" smtClean="0"/>
              <a:t>stav, kdy v krvi kolují nevirulentní nebo málo virulentní bakterie, jsou imunitním systémem rychle rozpoznány a ničeny</a:t>
            </a:r>
          </a:p>
          <a:p>
            <a:pPr lvl="1"/>
            <a:r>
              <a:rPr lang="cs-CZ" dirty="0" smtClean="0"/>
              <a:t>běžný stav (př.: po extrakci zubu) </a:t>
            </a:r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10/19/2020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1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</a:rPr>
              <a:t>protozoální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Trichomoniáza</a:t>
            </a:r>
          </a:p>
          <a:p>
            <a:pPr lvl="1"/>
            <a:r>
              <a:rPr lang="cs-CZ" dirty="0" err="1" smtClean="0"/>
              <a:t>Trichomonas</a:t>
            </a:r>
            <a:r>
              <a:rPr lang="cs-CZ" dirty="0" smtClean="0"/>
              <a:t> </a:t>
            </a:r>
            <a:r>
              <a:rPr lang="cs-CZ" dirty="0" err="1" smtClean="0"/>
              <a:t>vaginalis</a:t>
            </a:r>
            <a:endParaRPr lang="cs-CZ" dirty="0" smtClean="0"/>
          </a:p>
          <a:p>
            <a:pPr lvl="1"/>
            <a:r>
              <a:rPr lang="cs-CZ" dirty="0" smtClean="0"/>
              <a:t>hnisavé kolpitidy STD</a:t>
            </a:r>
          </a:p>
          <a:p>
            <a:pPr lvl="1"/>
            <a:endParaRPr lang="cs-CZ" dirty="0" smtClean="0"/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Toxoplazmóza</a:t>
            </a:r>
          </a:p>
          <a:p>
            <a:pPr lvl="1"/>
            <a:r>
              <a:rPr lang="cs-CZ" dirty="0" err="1" smtClean="0"/>
              <a:t>Toxoplazma</a:t>
            </a:r>
            <a:r>
              <a:rPr lang="cs-CZ" dirty="0" smtClean="0"/>
              <a:t> </a:t>
            </a:r>
            <a:r>
              <a:rPr lang="cs-CZ" dirty="0" err="1" smtClean="0"/>
              <a:t>gondii</a:t>
            </a:r>
            <a:endParaRPr lang="cs-CZ" dirty="0" smtClean="0"/>
          </a:p>
          <a:p>
            <a:pPr lvl="1"/>
            <a:r>
              <a:rPr lang="cs-CZ" dirty="0" smtClean="0"/>
              <a:t>antropozoonóza (oocysty přenášené z koček-definitivní hostitel; mezihostitel vepř, králík, ovce, člověk)</a:t>
            </a:r>
          </a:p>
          <a:p>
            <a:pPr lvl="1"/>
            <a:r>
              <a:rPr lang="cs-CZ" dirty="0" smtClean="0"/>
              <a:t>přenos alimentární, </a:t>
            </a:r>
            <a:r>
              <a:rPr lang="cs-CZ" dirty="0" err="1" smtClean="0"/>
              <a:t>transplacentární</a:t>
            </a:r>
            <a:endParaRPr lang="cs-CZ" dirty="0" smtClean="0"/>
          </a:p>
          <a:p>
            <a:pPr lvl="2"/>
            <a:r>
              <a:rPr lang="cs-CZ" dirty="0" smtClean="0"/>
              <a:t>rizika pro plod: potrat, poškozený mozek, oči; encefalomyelitis s </a:t>
            </a:r>
            <a:r>
              <a:rPr lang="cs-CZ" dirty="0" err="1" smtClean="0"/>
              <a:t>pseudocystami</a:t>
            </a:r>
            <a:r>
              <a:rPr lang="cs-CZ" dirty="0" smtClean="0"/>
              <a:t> a nekrózami; epilepsie</a:t>
            </a:r>
          </a:p>
          <a:p>
            <a:pPr lvl="2"/>
            <a:r>
              <a:rPr lang="cs-CZ" dirty="0" smtClean="0"/>
              <a:t>rizika pro ostatní: </a:t>
            </a:r>
            <a:r>
              <a:rPr lang="cs-CZ" dirty="0" err="1" smtClean="0"/>
              <a:t>toxoplazmová</a:t>
            </a:r>
            <a:r>
              <a:rPr lang="cs-CZ" dirty="0" smtClean="0"/>
              <a:t> </a:t>
            </a:r>
            <a:r>
              <a:rPr lang="cs-CZ" dirty="0" err="1" smtClean="0"/>
              <a:t>granulomatózní</a:t>
            </a:r>
            <a:r>
              <a:rPr lang="cs-CZ" dirty="0" smtClean="0"/>
              <a:t> </a:t>
            </a:r>
            <a:r>
              <a:rPr lang="cs-CZ" dirty="0" err="1" smtClean="0"/>
              <a:t>lymfadenitis</a:t>
            </a:r>
            <a:r>
              <a:rPr lang="cs-CZ" dirty="0" smtClean="0"/>
              <a:t>; osoby s poruchami imunity: encefalomyelitis, pneumonie, myokarditis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10/19/2020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097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err="1">
                <a:solidFill>
                  <a:schemeClr val="accent5">
                    <a:lumMod val="75000"/>
                  </a:schemeClr>
                </a:solidFill>
              </a:rPr>
              <a:t>protozoální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 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Amébová dyzenterie</a:t>
            </a:r>
          </a:p>
          <a:p>
            <a:pPr lvl="1"/>
            <a:r>
              <a:rPr lang="cs-CZ" dirty="0" err="1" smtClean="0"/>
              <a:t>Entamoeba</a:t>
            </a:r>
            <a:r>
              <a:rPr lang="cs-CZ" dirty="0" smtClean="0"/>
              <a:t> </a:t>
            </a:r>
            <a:r>
              <a:rPr lang="cs-CZ" dirty="0" err="1" smtClean="0"/>
              <a:t>histolitica</a:t>
            </a:r>
            <a:endParaRPr lang="cs-CZ" dirty="0" smtClean="0"/>
          </a:p>
          <a:p>
            <a:pPr lvl="1"/>
            <a:r>
              <a:rPr lang="cs-CZ" dirty="0" smtClean="0"/>
              <a:t>těžké průjmy s ulceracemi střeva a abscesy jater</a:t>
            </a:r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Malárie</a:t>
            </a:r>
          </a:p>
          <a:p>
            <a:pPr lvl="1"/>
            <a:r>
              <a:rPr lang="cs-CZ" dirty="0" smtClean="0"/>
              <a:t>původce </a:t>
            </a:r>
            <a:r>
              <a:rPr lang="cs-CZ" dirty="0" err="1" smtClean="0"/>
              <a:t>Plasmodia</a:t>
            </a:r>
            <a:r>
              <a:rPr lang="cs-CZ" dirty="0" smtClean="0"/>
              <a:t> (P. </a:t>
            </a:r>
            <a:r>
              <a:rPr lang="cs-CZ" dirty="0" err="1" smtClean="0"/>
              <a:t>falciparum</a:t>
            </a:r>
            <a:r>
              <a:rPr lang="cs-CZ" dirty="0" smtClean="0"/>
              <a:t>, </a:t>
            </a:r>
            <a:r>
              <a:rPr lang="cs-CZ" dirty="0" err="1" smtClean="0"/>
              <a:t>vivax</a:t>
            </a:r>
            <a:r>
              <a:rPr lang="cs-CZ" dirty="0" smtClean="0"/>
              <a:t>, </a:t>
            </a:r>
            <a:r>
              <a:rPr lang="cs-CZ" dirty="0" err="1" smtClean="0"/>
              <a:t>ovale</a:t>
            </a:r>
            <a:r>
              <a:rPr lang="cs-CZ" dirty="0" smtClean="0"/>
              <a:t>, </a:t>
            </a:r>
            <a:r>
              <a:rPr lang="cs-CZ" dirty="0" err="1" smtClean="0"/>
              <a:t>malariae</a:t>
            </a:r>
            <a:r>
              <a:rPr lang="cs-CZ" dirty="0" smtClean="0"/>
              <a:t>….)</a:t>
            </a:r>
          </a:p>
          <a:p>
            <a:pPr lvl="1"/>
            <a:r>
              <a:rPr lang="cs-CZ" dirty="0" smtClean="0"/>
              <a:t>přenos moskyty druhu </a:t>
            </a:r>
            <a:r>
              <a:rPr lang="cs-CZ" dirty="0" err="1" smtClean="0"/>
              <a:t>Anopheles</a:t>
            </a:r>
            <a:endParaRPr lang="cs-CZ" dirty="0" smtClean="0"/>
          </a:p>
          <a:p>
            <a:pPr lvl="1"/>
            <a:r>
              <a:rPr lang="cs-CZ" dirty="0" smtClean="0"/>
              <a:t>celosvětový výskyt, ročně zemře až 1,5 milionů lidí</a:t>
            </a:r>
          </a:p>
          <a:p>
            <a:pPr lvl="1"/>
            <a:r>
              <a:rPr lang="cs-CZ" dirty="0" smtClean="0"/>
              <a:t>nepohlavní vývoj v lidském těle: krev </a:t>
            </a:r>
            <a:r>
              <a:rPr lang="en-US" dirty="0" smtClean="0"/>
              <a:t>&gt;</a:t>
            </a:r>
            <a:r>
              <a:rPr lang="cs-CZ" dirty="0" smtClean="0"/>
              <a:t> </a:t>
            </a:r>
            <a:r>
              <a:rPr lang="cs-CZ" dirty="0" err="1" smtClean="0"/>
              <a:t>hepatocyty</a:t>
            </a:r>
            <a:r>
              <a:rPr lang="cs-CZ" dirty="0" smtClean="0"/>
              <a:t> </a:t>
            </a:r>
            <a:r>
              <a:rPr lang="en-US" dirty="0" smtClean="0"/>
              <a:t>&gt;</a:t>
            </a:r>
            <a:r>
              <a:rPr lang="cs-CZ" dirty="0" smtClean="0"/>
              <a:t> množení parazita a zánik </a:t>
            </a:r>
            <a:r>
              <a:rPr lang="cs-CZ" dirty="0" err="1" smtClean="0"/>
              <a:t>hc</a:t>
            </a:r>
            <a:r>
              <a:rPr lang="cs-CZ" dirty="0" smtClean="0"/>
              <a:t> </a:t>
            </a:r>
            <a:r>
              <a:rPr lang="en-US" dirty="0" smtClean="0"/>
              <a:t>&gt;</a:t>
            </a:r>
            <a:r>
              <a:rPr lang="cs-CZ" dirty="0" smtClean="0"/>
              <a:t> erytrocyty – pomnožení a rozpad </a:t>
            </a:r>
            <a:r>
              <a:rPr lang="cs-CZ" dirty="0" err="1" smtClean="0"/>
              <a:t>ery</a:t>
            </a:r>
            <a:r>
              <a:rPr lang="cs-CZ" dirty="0" smtClean="0"/>
              <a:t> = horečky, zimnice, třesavka v cyklech </a:t>
            </a:r>
            <a:r>
              <a:rPr lang="en-US" dirty="0" smtClean="0"/>
              <a:t>&gt;</a:t>
            </a:r>
            <a:r>
              <a:rPr lang="cs-CZ" dirty="0" smtClean="0"/>
              <a:t> nakažení moskyta při sání krve</a:t>
            </a:r>
          </a:p>
          <a:p>
            <a:pPr lvl="1"/>
            <a:r>
              <a:rPr lang="cs-CZ" dirty="0" smtClean="0"/>
              <a:t>současně aktivace systému mononukleárních fagocytů: zvětšení jater a sleziny; při shlukování </a:t>
            </a:r>
            <a:r>
              <a:rPr lang="cs-CZ" dirty="0" err="1" smtClean="0"/>
              <a:t>ery</a:t>
            </a:r>
            <a:r>
              <a:rPr lang="cs-CZ" dirty="0" smtClean="0"/>
              <a:t> (p. </a:t>
            </a:r>
            <a:r>
              <a:rPr lang="cs-CZ" dirty="0" err="1" smtClean="0"/>
              <a:t>falciparum</a:t>
            </a:r>
            <a:r>
              <a:rPr lang="cs-CZ" dirty="0" smtClean="0"/>
              <a:t>) mozkové ischemie, myokarditis, DIC </a:t>
            </a:r>
            <a:r>
              <a:rPr lang="en-US" dirty="0" smtClean="0"/>
              <a:t>&gt;</a:t>
            </a:r>
            <a:r>
              <a:rPr lang="cs-CZ" dirty="0" smtClean="0"/>
              <a:t> !+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10/19/2020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6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</a:rPr>
              <a:t>parazitální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</a:rPr>
              <a:t>Enterobióza</a:t>
            </a:r>
            <a:endParaRPr lang="cs-CZ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cs-CZ" dirty="0" err="1" smtClean="0"/>
              <a:t>Enterobius</a:t>
            </a:r>
            <a:r>
              <a:rPr lang="cs-CZ" dirty="0" smtClean="0"/>
              <a:t> </a:t>
            </a:r>
            <a:r>
              <a:rPr lang="cs-CZ" dirty="0" err="1" smtClean="0"/>
              <a:t>vermicularis</a:t>
            </a:r>
            <a:r>
              <a:rPr lang="cs-CZ" dirty="0" smtClean="0"/>
              <a:t> (</a:t>
            </a:r>
            <a:r>
              <a:rPr lang="cs-CZ" dirty="0" err="1" smtClean="0"/>
              <a:t>nejč</a:t>
            </a:r>
            <a:r>
              <a:rPr lang="cs-CZ" dirty="0" smtClean="0"/>
              <a:t>. střevní parazit u nás – roup dětský) </a:t>
            </a:r>
          </a:p>
          <a:p>
            <a:pPr lvl="1"/>
            <a:r>
              <a:rPr lang="cs-CZ" dirty="0" smtClean="0"/>
              <a:t>přenos fekálně orální cestou</a:t>
            </a:r>
          </a:p>
          <a:p>
            <a:pPr lvl="1"/>
            <a:r>
              <a:rPr lang="cs-CZ" dirty="0" err="1" smtClean="0"/>
              <a:t>appendicopathia</a:t>
            </a:r>
            <a:r>
              <a:rPr lang="cs-CZ" dirty="0" smtClean="0"/>
              <a:t> </a:t>
            </a:r>
            <a:r>
              <a:rPr lang="cs-CZ" dirty="0" err="1" smtClean="0"/>
              <a:t>oxyurica</a:t>
            </a:r>
            <a:endParaRPr lang="cs-CZ" dirty="0" smtClean="0"/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Askarióza</a:t>
            </a:r>
          </a:p>
          <a:p>
            <a:pPr lvl="1"/>
            <a:r>
              <a:rPr lang="cs-CZ" dirty="0" err="1" smtClean="0"/>
              <a:t>Ascaris</a:t>
            </a:r>
            <a:r>
              <a:rPr lang="cs-CZ" dirty="0" smtClean="0"/>
              <a:t> </a:t>
            </a:r>
            <a:r>
              <a:rPr lang="cs-CZ" dirty="0" err="1" smtClean="0"/>
              <a:t>lumbricoides</a:t>
            </a:r>
            <a:r>
              <a:rPr lang="cs-CZ" dirty="0" smtClean="0"/>
              <a:t> – škrkavka dětská</a:t>
            </a:r>
          </a:p>
          <a:p>
            <a:pPr lvl="1"/>
            <a:r>
              <a:rPr lang="cs-CZ" dirty="0" smtClean="0"/>
              <a:t>rozvojové země</a:t>
            </a:r>
          </a:p>
          <a:p>
            <a:pPr lvl="1"/>
            <a:r>
              <a:rPr lang="cs-CZ" dirty="0" smtClean="0"/>
              <a:t>přenos vajíček potravou či vodou</a:t>
            </a:r>
          </a:p>
          <a:p>
            <a:pPr lvl="1"/>
            <a:r>
              <a:rPr lang="cs-CZ" dirty="0" smtClean="0"/>
              <a:t>larvy v tenkém střevě </a:t>
            </a:r>
            <a:r>
              <a:rPr lang="en-US" dirty="0" smtClean="0"/>
              <a:t>&gt;</a:t>
            </a:r>
            <a:r>
              <a:rPr lang="cs-CZ" dirty="0" smtClean="0"/>
              <a:t> krví do srdce a plic – </a:t>
            </a:r>
            <a:r>
              <a:rPr lang="cs-CZ" dirty="0" err="1" smtClean="0"/>
              <a:t>škrkavková</a:t>
            </a:r>
            <a:r>
              <a:rPr lang="cs-CZ" dirty="0" smtClean="0"/>
              <a:t> pneumonie, </a:t>
            </a:r>
            <a:r>
              <a:rPr lang="cs-CZ" dirty="0" err="1" smtClean="0"/>
              <a:t>Löfflerův</a:t>
            </a:r>
            <a:r>
              <a:rPr lang="cs-CZ" dirty="0" smtClean="0"/>
              <a:t> syndrom</a:t>
            </a:r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10/19/2020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244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7" descr="parazitární apendikopati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428750"/>
            <a:ext cx="8358188" cy="5411788"/>
          </a:xfrm>
        </p:spPr>
      </p:pic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7943850" cy="1143000"/>
          </a:xfrm>
        </p:spPr>
        <p:txBody>
          <a:bodyPr/>
          <a:lstStyle/>
          <a:p>
            <a:pPr>
              <a:defRPr/>
            </a:pPr>
            <a:r>
              <a:rPr lang="cs-CZ" sz="2800" dirty="0" smtClean="0"/>
              <a:t>Parazitární </a:t>
            </a:r>
            <a:r>
              <a:rPr lang="cs-CZ" sz="2800" dirty="0" err="1" smtClean="0"/>
              <a:t>apendikopatie</a:t>
            </a:r>
            <a:r>
              <a:rPr lang="cs-CZ" sz="2800" dirty="0" smtClean="0"/>
              <a:t> – roup dětský v lumen</a:t>
            </a:r>
          </a:p>
        </p:txBody>
      </p:sp>
    </p:spTree>
    <p:extLst>
      <p:ext uri="{BB962C8B-B14F-4D97-AF65-F5344CB8AC3E}">
        <p14:creationId xmlns:p14="http://schemas.microsoft.com/office/powerpoint/2010/main" val="16567080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</a:rPr>
              <a:t>parazitální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</a:rPr>
              <a:t>Teniózy</a:t>
            </a:r>
            <a:endParaRPr lang="cs-CZ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cs-CZ" dirty="0"/>
              <a:t>T</a:t>
            </a:r>
            <a:r>
              <a:rPr lang="cs-CZ" dirty="0" smtClean="0"/>
              <a:t>. </a:t>
            </a:r>
            <a:r>
              <a:rPr lang="cs-CZ" dirty="0" err="1" smtClean="0"/>
              <a:t>saginata</a:t>
            </a:r>
            <a:r>
              <a:rPr lang="cs-CZ" dirty="0" smtClean="0"/>
              <a:t> (hovězí maso)</a:t>
            </a:r>
          </a:p>
          <a:p>
            <a:pPr lvl="1"/>
            <a:r>
              <a:rPr lang="cs-CZ" dirty="0"/>
              <a:t>T</a:t>
            </a:r>
            <a:r>
              <a:rPr lang="cs-CZ" dirty="0" smtClean="0"/>
              <a:t>. </a:t>
            </a:r>
            <a:r>
              <a:rPr lang="cs-CZ" dirty="0" err="1" smtClean="0"/>
              <a:t>solium</a:t>
            </a:r>
            <a:r>
              <a:rPr lang="cs-CZ" dirty="0" smtClean="0"/>
              <a:t> (vepř)= cysticerkóza</a:t>
            </a:r>
          </a:p>
          <a:p>
            <a:pPr lvl="2"/>
            <a:r>
              <a:rPr lang="cs-CZ" dirty="0" smtClean="0"/>
              <a:t>mezihostitel: </a:t>
            </a:r>
            <a:r>
              <a:rPr lang="cs-CZ" dirty="0" smtClean="0"/>
              <a:t>vepř, skot, člověk</a:t>
            </a:r>
          </a:p>
          <a:p>
            <a:pPr lvl="2"/>
            <a:r>
              <a:rPr lang="cs-CZ" dirty="0" smtClean="0"/>
              <a:t>definitivní hostitel (i člověk) postižení střeva; malé potíže</a:t>
            </a:r>
            <a:endParaRPr lang="cs-CZ" dirty="0" smtClean="0"/>
          </a:p>
          <a:p>
            <a:pPr lvl="2"/>
            <a:r>
              <a:rPr lang="cs-CZ" dirty="0" smtClean="0"/>
              <a:t>mezihostitel !!! v </a:t>
            </a:r>
            <a:r>
              <a:rPr lang="cs-CZ" dirty="0" smtClean="0"/>
              <a:t>orgánech a ve svalech (u člověka i v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mozku, míše, oku, plících, srdci</a:t>
            </a:r>
            <a:r>
              <a:rPr lang="cs-CZ" dirty="0" smtClean="0"/>
              <a:t>…) váčkovitá larva- boubel</a:t>
            </a:r>
          </a:p>
          <a:p>
            <a:pPr lvl="2"/>
            <a:r>
              <a:rPr lang="cs-CZ" dirty="0" smtClean="0"/>
              <a:t>infekce pozřením nedostatečně upraveného masa</a:t>
            </a:r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Echinokokóza</a:t>
            </a:r>
          </a:p>
          <a:p>
            <a:pPr lvl="1"/>
            <a:r>
              <a:rPr lang="cs-CZ" dirty="0" smtClean="0"/>
              <a:t>E. </a:t>
            </a:r>
            <a:r>
              <a:rPr lang="cs-CZ" dirty="0" err="1" smtClean="0"/>
              <a:t>granulosus</a:t>
            </a:r>
            <a:r>
              <a:rPr lang="cs-CZ" dirty="0" smtClean="0"/>
              <a:t> (měchožil zhoubný)</a:t>
            </a:r>
          </a:p>
          <a:p>
            <a:pPr lvl="2"/>
            <a:r>
              <a:rPr lang="cs-CZ" dirty="0" smtClean="0"/>
              <a:t>psovité šelmy</a:t>
            </a:r>
          </a:p>
          <a:p>
            <a:pPr lvl="2"/>
            <a:r>
              <a:rPr lang="cs-CZ" dirty="0" smtClean="0"/>
              <a:t>přenos </a:t>
            </a:r>
            <a:r>
              <a:rPr lang="cs-CZ" b="1" dirty="0" smtClean="0"/>
              <a:t>larev</a:t>
            </a:r>
            <a:r>
              <a:rPr lang="cs-CZ" dirty="0" smtClean="0"/>
              <a:t> do </a:t>
            </a:r>
            <a:r>
              <a:rPr lang="cs-CZ" dirty="0" smtClean="0"/>
              <a:t>mezihostitele (člověk) </a:t>
            </a:r>
            <a:r>
              <a:rPr lang="cs-CZ" dirty="0" smtClean="0"/>
              <a:t>potravou – tenké střevo </a:t>
            </a:r>
            <a:r>
              <a:rPr lang="en-US" dirty="0" smtClean="0"/>
              <a:t>&gt;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játra </a:t>
            </a:r>
            <a:r>
              <a:rPr lang="cs-CZ" dirty="0" smtClean="0"/>
              <a:t>(cysty). Riziko ruptury a alergické anafylaktické reakce</a:t>
            </a:r>
          </a:p>
          <a:p>
            <a:pPr lvl="1"/>
            <a:r>
              <a:rPr lang="cs-CZ" dirty="0" smtClean="0"/>
              <a:t>E. </a:t>
            </a:r>
            <a:r>
              <a:rPr lang="cs-CZ" dirty="0" err="1" smtClean="0"/>
              <a:t>multilocularis</a:t>
            </a:r>
            <a:endParaRPr lang="cs-CZ" dirty="0" smtClean="0"/>
          </a:p>
          <a:p>
            <a:pPr lvl="2"/>
            <a:r>
              <a:rPr lang="cs-CZ" dirty="0" smtClean="0"/>
              <a:t>liška, vlk, pes – Evropa, Sibiř, Kanada</a:t>
            </a:r>
          </a:p>
          <a:p>
            <a:pPr lvl="2"/>
            <a:r>
              <a:rPr lang="cs-CZ" dirty="0" smtClean="0"/>
              <a:t>přenos obdobný </a:t>
            </a:r>
            <a:r>
              <a:rPr lang="en-US" dirty="0" smtClean="0"/>
              <a:t>&gt;</a:t>
            </a:r>
            <a:r>
              <a:rPr lang="cs-CZ" dirty="0" smtClean="0"/>
              <a:t> mnohokomorové cysty v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játrech a plících </a:t>
            </a:r>
            <a:r>
              <a:rPr lang="cs-CZ" dirty="0" smtClean="0"/>
              <a:t>bez pouzdra</a:t>
            </a:r>
            <a:r>
              <a:rPr lang="en-US" dirty="0"/>
              <a:t> &gt;</a:t>
            </a:r>
            <a:r>
              <a:rPr lang="cs-CZ" dirty="0" smtClean="0"/>
              <a:t> riziko metastazování, </a:t>
            </a:r>
            <a:r>
              <a:rPr lang="cs-CZ" dirty="0" err="1" smtClean="0"/>
              <a:t>dif</a:t>
            </a:r>
            <a:r>
              <a:rPr lang="cs-CZ" dirty="0" smtClean="0"/>
              <a:t>. </a:t>
            </a:r>
            <a:r>
              <a:rPr lang="cs-CZ" dirty="0" err="1" smtClean="0"/>
              <a:t>dg.tumor</a:t>
            </a:r>
            <a:r>
              <a:rPr lang="cs-CZ" dirty="0" smtClean="0"/>
              <a:t> (portální HT, ascites), často fatální 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10/19/2020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467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VIRY</a:t>
            </a:r>
            <a:endParaRPr lang="cs-CZ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charakteristika</a:t>
            </a:r>
          </a:p>
          <a:p>
            <a:pPr lvl="1"/>
            <a:r>
              <a:rPr lang="cs-CZ" dirty="0" smtClean="0"/>
              <a:t>závislost na žijící buňce, ve které se množí</a:t>
            </a:r>
          </a:p>
          <a:p>
            <a:pPr lvl="1"/>
            <a:r>
              <a:rPr lang="cs-CZ" dirty="0" smtClean="0"/>
              <a:t>pouze 1 druh NK: DNK x RNK</a:t>
            </a:r>
          </a:p>
          <a:p>
            <a:pPr lvl="1"/>
            <a:r>
              <a:rPr lang="cs-CZ" dirty="0" smtClean="0"/>
              <a:t>malá velikost, prostupnost antibakteriálními filtry</a:t>
            </a:r>
          </a:p>
          <a:p>
            <a:pPr lvl="1"/>
            <a:endParaRPr lang="cs-CZ" dirty="0"/>
          </a:p>
          <a:p>
            <a:r>
              <a:rPr lang="cs-CZ" dirty="0" smtClean="0"/>
              <a:t>cesty infekce</a:t>
            </a:r>
          </a:p>
          <a:p>
            <a:pPr lvl="1"/>
            <a:r>
              <a:rPr lang="cs-CZ" dirty="0" smtClean="0"/>
              <a:t>RT (RS virus, chřipka)</a:t>
            </a:r>
          </a:p>
          <a:p>
            <a:pPr lvl="1"/>
            <a:r>
              <a:rPr lang="cs-CZ" dirty="0" smtClean="0"/>
              <a:t>GIT (hepatitis, poliomyelitis)</a:t>
            </a:r>
          </a:p>
          <a:p>
            <a:pPr lvl="1"/>
            <a:r>
              <a:rPr lang="cs-CZ" dirty="0" err="1" smtClean="0"/>
              <a:t>transplacentární</a:t>
            </a:r>
            <a:r>
              <a:rPr lang="cs-CZ" dirty="0" smtClean="0"/>
              <a:t> (CMV, zarděnky)</a:t>
            </a:r>
          </a:p>
          <a:p>
            <a:pPr lvl="1"/>
            <a:r>
              <a:rPr lang="cs-CZ" dirty="0" smtClean="0"/>
              <a:t>krví, krevními deriváty, tělními tekutinami (hepatitidy, HIV)</a:t>
            </a:r>
          </a:p>
          <a:p>
            <a:pPr lvl="1"/>
            <a:r>
              <a:rPr lang="cs-CZ" dirty="0" smtClean="0"/>
              <a:t>hmyzem (klíšťová encefalitis)</a:t>
            </a:r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10/19/2020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900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VIRY</a:t>
            </a:r>
            <a:endParaRPr lang="cs-CZ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projevy virové infekce</a:t>
            </a:r>
          </a:p>
          <a:p>
            <a:pPr lvl="1"/>
            <a:r>
              <a:rPr lang="cs-CZ" dirty="0" smtClean="0"/>
              <a:t>nekrózy povrchového epitelu, pablány, hemoragie u akutní fáze zánětu</a:t>
            </a:r>
          </a:p>
          <a:p>
            <a:pPr lvl="1"/>
            <a:r>
              <a:rPr lang="cs-CZ" dirty="0"/>
              <a:t>v zánětlivém </a:t>
            </a:r>
            <a:r>
              <a:rPr lang="cs-CZ" dirty="0" smtClean="0"/>
              <a:t>infiltrátu dominují lymfocyty</a:t>
            </a:r>
          </a:p>
          <a:p>
            <a:pPr lvl="1"/>
            <a:r>
              <a:rPr lang="cs-CZ" dirty="0" smtClean="0"/>
              <a:t>někdy tvorba inkluzí – intranukleárních (CMV), </a:t>
            </a:r>
            <a:r>
              <a:rPr lang="cs-CZ" dirty="0" err="1" smtClean="0"/>
              <a:t>intracytoplazmatické</a:t>
            </a:r>
            <a:r>
              <a:rPr lang="cs-CZ" dirty="0" smtClean="0"/>
              <a:t> (rabies)</a:t>
            </a:r>
          </a:p>
          <a:p>
            <a:pPr lvl="1"/>
            <a:r>
              <a:rPr lang="cs-CZ" dirty="0" smtClean="0"/>
              <a:t>někdy tvorba mnohojaderných buněk (spalničky, zarděnky, RSV)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10/19/2020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5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VIRY</a:t>
            </a:r>
            <a:endParaRPr lang="cs-CZ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cs-CZ" sz="2800" b="1" dirty="0" smtClean="0"/>
              <a:t>typy infekcí:</a:t>
            </a:r>
          </a:p>
          <a:p>
            <a:pPr lvl="2"/>
            <a:r>
              <a:rPr lang="cs-CZ" sz="2400" b="1" dirty="0" smtClean="0"/>
              <a:t>akutní </a:t>
            </a:r>
            <a:r>
              <a:rPr lang="cs-CZ" sz="2400" dirty="0" smtClean="0"/>
              <a:t>(chřipka) </a:t>
            </a:r>
          </a:p>
          <a:p>
            <a:pPr lvl="3"/>
            <a:r>
              <a:rPr lang="cs-CZ" dirty="0" smtClean="0"/>
              <a:t>krátká inkubační doma, trvání dny (týdny)</a:t>
            </a:r>
          </a:p>
          <a:p>
            <a:pPr lvl="2"/>
            <a:r>
              <a:rPr lang="cs-CZ" sz="2400" b="1" dirty="0" smtClean="0"/>
              <a:t>chronické</a:t>
            </a:r>
            <a:r>
              <a:rPr lang="cs-CZ" sz="2400" dirty="0" smtClean="0"/>
              <a:t> (HPV)</a:t>
            </a:r>
          </a:p>
          <a:p>
            <a:pPr lvl="3"/>
            <a:r>
              <a:rPr lang="cs-CZ" dirty="0" smtClean="0"/>
              <a:t>roky, někdy </a:t>
            </a:r>
            <a:r>
              <a:rPr lang="cs-CZ" dirty="0" err="1" smtClean="0"/>
              <a:t>spontální</a:t>
            </a:r>
            <a:r>
              <a:rPr lang="cs-CZ" dirty="0" smtClean="0"/>
              <a:t> vymizení, jindy progrese v </a:t>
            </a:r>
            <a:r>
              <a:rPr lang="cs-CZ" dirty="0" err="1" smtClean="0"/>
              <a:t>neoplázii</a:t>
            </a:r>
            <a:endParaRPr lang="cs-CZ" dirty="0" smtClean="0"/>
          </a:p>
          <a:p>
            <a:pPr lvl="2"/>
            <a:r>
              <a:rPr lang="cs-CZ" sz="2400" b="1" dirty="0" smtClean="0"/>
              <a:t>latentní</a:t>
            </a:r>
            <a:r>
              <a:rPr lang="cs-CZ" sz="2400" dirty="0" smtClean="0"/>
              <a:t> (HSV)</a:t>
            </a:r>
          </a:p>
          <a:p>
            <a:pPr lvl="3"/>
            <a:r>
              <a:rPr lang="cs-CZ" dirty="0" smtClean="0"/>
              <a:t>po iniciálním </a:t>
            </a:r>
            <a:r>
              <a:rPr lang="cs-CZ" dirty="0" err="1" smtClean="0"/>
              <a:t>infektu</a:t>
            </a:r>
            <a:r>
              <a:rPr lang="cs-CZ" dirty="0" smtClean="0"/>
              <a:t> různě </a:t>
            </a:r>
            <a:r>
              <a:rPr lang="cs-CZ" dirty="0" err="1" smtClean="0"/>
              <a:t>dlouhlé</a:t>
            </a:r>
            <a:r>
              <a:rPr lang="cs-CZ" dirty="0" smtClean="0"/>
              <a:t> bezpříznakové latentní období, při snížení imunity reaktivace</a:t>
            </a:r>
          </a:p>
          <a:p>
            <a:pPr lvl="2"/>
            <a:r>
              <a:rPr lang="cs-CZ" sz="2400" b="1" dirty="0" smtClean="0"/>
              <a:t>perzistující</a:t>
            </a:r>
            <a:r>
              <a:rPr lang="cs-CZ" sz="2400" dirty="0" smtClean="0"/>
              <a:t> (CMV)</a:t>
            </a:r>
          </a:p>
          <a:p>
            <a:pPr lvl="3"/>
            <a:r>
              <a:rPr lang="cs-CZ" dirty="0" smtClean="0"/>
              <a:t>tvorba virionů v infikovaných buňkách (inkluze), ale bezpříznakové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10/19/2020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999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Akutní virové infekce- příklady</a:t>
            </a:r>
            <a:endParaRPr lang="cs-CZ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</a:t>
            </a:r>
            <a:r>
              <a:rPr lang="cs-CZ" dirty="0" smtClean="0"/>
              <a:t>ariola</a:t>
            </a:r>
          </a:p>
          <a:p>
            <a:r>
              <a:rPr lang="cs-CZ" dirty="0" err="1"/>
              <a:t>V</a:t>
            </a:r>
            <a:r>
              <a:rPr lang="cs-CZ" dirty="0" err="1" smtClean="0"/>
              <a:t>aricella</a:t>
            </a:r>
            <a:r>
              <a:rPr lang="cs-CZ" dirty="0" smtClean="0"/>
              <a:t>/ herpes </a:t>
            </a:r>
            <a:r>
              <a:rPr lang="cs-CZ" dirty="0" err="1" smtClean="0"/>
              <a:t>zoster</a:t>
            </a:r>
            <a:endParaRPr lang="cs-CZ" dirty="0" smtClean="0"/>
          </a:p>
          <a:p>
            <a:r>
              <a:rPr lang="cs-CZ" dirty="0" smtClean="0"/>
              <a:t>HSV - př. latentní infekce viz orální patologie</a:t>
            </a:r>
          </a:p>
          <a:p>
            <a:r>
              <a:rPr lang="cs-CZ" dirty="0" smtClean="0"/>
              <a:t>EBV - infekční mononukleóza</a:t>
            </a:r>
          </a:p>
          <a:p>
            <a:r>
              <a:rPr lang="cs-CZ" dirty="0" smtClean="0"/>
              <a:t>CMV - př. perzistující infekce ! přenosu na plod, ! generalizace u </a:t>
            </a:r>
            <a:r>
              <a:rPr lang="cs-CZ" dirty="0" err="1" smtClean="0"/>
              <a:t>imunokompromitovaných</a:t>
            </a:r>
            <a:endParaRPr lang="cs-CZ" dirty="0" smtClean="0"/>
          </a:p>
          <a:p>
            <a:r>
              <a:rPr lang="cs-CZ" dirty="0"/>
              <a:t>S</a:t>
            </a:r>
            <a:r>
              <a:rPr lang="cs-CZ" dirty="0" smtClean="0"/>
              <a:t>palničky (</a:t>
            </a:r>
            <a:r>
              <a:rPr lang="cs-CZ" dirty="0" err="1" smtClean="0"/>
              <a:t>morbilli</a:t>
            </a:r>
            <a:r>
              <a:rPr lang="cs-CZ" dirty="0" smtClean="0"/>
              <a:t>)</a:t>
            </a:r>
          </a:p>
          <a:p>
            <a:r>
              <a:rPr lang="cs-CZ" dirty="0" smtClean="0"/>
              <a:t>RSV- </a:t>
            </a:r>
            <a:r>
              <a:rPr lang="cs-CZ" dirty="0" err="1" smtClean="0"/>
              <a:t>Adamsova</a:t>
            </a:r>
            <a:r>
              <a:rPr lang="cs-CZ" dirty="0" smtClean="0"/>
              <a:t> pneumonie</a:t>
            </a:r>
          </a:p>
          <a:p>
            <a:r>
              <a:rPr lang="cs-CZ" dirty="0" smtClean="0"/>
              <a:t>Příušnice - komplikace orchitis po pubertě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10/19/2020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268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</a:rPr>
              <a:t>koronavirové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 infekce</a:t>
            </a:r>
            <a:endParaRPr lang="cs-CZ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obalené RNA viry</a:t>
            </a:r>
          </a:p>
          <a:p>
            <a:r>
              <a:rPr lang="cs-CZ" dirty="0" smtClean="0"/>
              <a:t>infikují obratlovce (hlavní rezervoár netopýři)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běžné</a:t>
            </a:r>
            <a:r>
              <a:rPr lang="cs-CZ" dirty="0" smtClean="0"/>
              <a:t> lidské </a:t>
            </a:r>
            <a:r>
              <a:rPr lang="cs-CZ" dirty="0" err="1" smtClean="0"/>
              <a:t>koronaviry</a:t>
            </a:r>
            <a:endParaRPr lang="cs-CZ" dirty="0" smtClean="0"/>
          </a:p>
          <a:p>
            <a:pPr lvl="1"/>
            <a:r>
              <a:rPr lang="cs-CZ" dirty="0" smtClean="0"/>
              <a:t>nízká virulence</a:t>
            </a:r>
          </a:p>
          <a:p>
            <a:pPr lvl="1"/>
            <a:r>
              <a:rPr lang="cs-CZ" dirty="0" smtClean="0"/>
              <a:t>mírné infekce HCD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vysoce patogenní </a:t>
            </a:r>
            <a:r>
              <a:rPr lang="cs-CZ" dirty="0" err="1" smtClean="0"/>
              <a:t>koronaviry</a:t>
            </a:r>
            <a:endParaRPr lang="cs-CZ" dirty="0" smtClean="0"/>
          </a:p>
          <a:p>
            <a:pPr lvl="1"/>
            <a:r>
              <a:rPr lang="cs-CZ" dirty="0" smtClean="0"/>
              <a:t>epidemie SARS-</a:t>
            </a:r>
            <a:r>
              <a:rPr lang="cs-CZ" dirty="0" err="1" smtClean="0"/>
              <a:t>CoV</a:t>
            </a:r>
            <a:r>
              <a:rPr lang="cs-CZ" dirty="0" smtClean="0"/>
              <a:t> 2003 (cibetky, netopýři)  </a:t>
            </a:r>
            <a:r>
              <a:rPr lang="cs-CZ" dirty="0" smtClean="0"/>
              <a:t>R4</a:t>
            </a:r>
            <a:endParaRPr lang="cs-CZ" dirty="0" smtClean="0"/>
          </a:p>
          <a:p>
            <a:pPr lvl="1"/>
            <a:r>
              <a:rPr lang="cs-CZ" dirty="0" smtClean="0"/>
              <a:t>epidemie MERS-</a:t>
            </a:r>
            <a:r>
              <a:rPr lang="cs-CZ" dirty="0" err="1" smtClean="0"/>
              <a:t>CoV</a:t>
            </a:r>
            <a:r>
              <a:rPr lang="cs-CZ" dirty="0" smtClean="0"/>
              <a:t> 2012-2013 (velbloudi, netopýři) R1</a:t>
            </a:r>
          </a:p>
          <a:p>
            <a:pPr lvl="1"/>
            <a:r>
              <a:rPr lang="cs-CZ" dirty="0" smtClean="0"/>
              <a:t>epidemie </a:t>
            </a:r>
            <a:r>
              <a:rPr lang="cs-CZ" dirty="0" err="1" smtClean="0"/>
              <a:t>Covid</a:t>
            </a:r>
            <a:r>
              <a:rPr lang="cs-CZ" dirty="0" smtClean="0"/>
              <a:t> 19 2019-?  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10/19/2020</a:t>
            </a:fld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65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ZÁKLADNÍ 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Toxemie</a:t>
            </a:r>
          </a:p>
          <a:p>
            <a:pPr lvl="1"/>
            <a:r>
              <a:rPr lang="cs-CZ" dirty="0" smtClean="0"/>
              <a:t>bakteriální toxiny v krvi po vstřebání z potravy (stafylokoky), po poranění (Clostridium </a:t>
            </a:r>
            <a:r>
              <a:rPr lang="cs-CZ" dirty="0" err="1" smtClean="0"/>
              <a:t>tetani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alimentární </a:t>
            </a:r>
            <a:r>
              <a:rPr lang="cs-CZ" dirty="0" err="1" smtClean="0"/>
              <a:t>enterotoxikóza</a:t>
            </a:r>
            <a:r>
              <a:rPr lang="cs-CZ" dirty="0" smtClean="0"/>
              <a:t> (hodiny)</a:t>
            </a:r>
          </a:p>
          <a:p>
            <a:pPr lvl="1"/>
            <a:r>
              <a:rPr lang="cs-CZ" dirty="0" smtClean="0"/>
              <a:t>regresivní změny parenchymových orgánů (játra, srdce, ledviny) různého stupně 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10/19/2020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COVID-19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data pouze informační, mění se….</a:t>
            </a:r>
          </a:p>
          <a:p>
            <a:r>
              <a:rPr lang="cs-CZ" dirty="0" smtClean="0"/>
              <a:t>reprodukční faktor R 2,5-2,8?</a:t>
            </a:r>
          </a:p>
          <a:p>
            <a:r>
              <a:rPr lang="cs-CZ" dirty="0" smtClean="0"/>
              <a:t>80% velmi mírný průběh</a:t>
            </a:r>
          </a:p>
          <a:p>
            <a:r>
              <a:rPr lang="cs-CZ" dirty="0" smtClean="0"/>
              <a:t>až 1/5 vyžaduje lékařskou péči, 5% ECMO</a:t>
            </a:r>
          </a:p>
          <a:p>
            <a:r>
              <a:rPr lang="cs-CZ" dirty="0" smtClean="0"/>
              <a:t>náhlé šíření v prostředí bez komunitní imunity- hrozí kolaps zdravotnictví! i ve vyspělých státech</a:t>
            </a:r>
          </a:p>
          <a:p>
            <a:r>
              <a:rPr lang="cs-CZ" dirty="0" smtClean="0"/>
              <a:t>nezbytná </a:t>
            </a:r>
            <a:r>
              <a:rPr lang="cs-CZ" dirty="0" err="1" smtClean="0"/>
              <a:t>barierová</a:t>
            </a:r>
            <a:r>
              <a:rPr lang="cs-CZ" dirty="0" smtClean="0"/>
              <a:t> opatření!</a:t>
            </a:r>
          </a:p>
          <a:p>
            <a:r>
              <a:rPr lang="cs-CZ" dirty="0" smtClean="0"/>
              <a:t>rezervoár asi netopýři</a:t>
            </a:r>
          </a:p>
          <a:p>
            <a:r>
              <a:rPr lang="cs-CZ" dirty="0" smtClean="0"/>
              <a:t>luskouni a hadi: mezihostitele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10/19/2020</a:t>
            </a:fld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705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Chronické 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virové infekce- 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HPV</a:t>
            </a:r>
          </a:p>
          <a:p>
            <a:pPr lvl="1"/>
            <a:r>
              <a:rPr lang="cs-CZ" dirty="0" err="1" smtClean="0"/>
              <a:t>low</a:t>
            </a:r>
            <a:r>
              <a:rPr lang="cs-CZ" dirty="0" smtClean="0"/>
              <a:t> risk HPV</a:t>
            </a:r>
          </a:p>
          <a:p>
            <a:pPr lvl="1"/>
            <a:r>
              <a:rPr lang="cs-CZ" dirty="0" err="1" smtClean="0"/>
              <a:t>high</a:t>
            </a:r>
            <a:r>
              <a:rPr lang="cs-CZ" dirty="0" smtClean="0"/>
              <a:t> risk HPV (16,18,31,33,35) </a:t>
            </a:r>
          </a:p>
          <a:p>
            <a:pPr lvl="1"/>
            <a:r>
              <a:rPr lang="cs-CZ" dirty="0" smtClean="0"/>
              <a:t>vztah k onkogenezi 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viz patologie genitálu a nádory 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</a:rPr>
              <a:t>orofaciální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 oblasti - bude odpřednášeno</a:t>
            </a:r>
          </a:p>
          <a:p>
            <a:endParaRPr lang="cs-CZ" dirty="0" smtClean="0"/>
          </a:p>
          <a:p>
            <a:r>
              <a:rPr lang="cs-CZ" dirty="0" smtClean="0"/>
              <a:t>Hepatitidy (akutní i chronické infekce): 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viz patologie jater - bude odpřednášeno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10/19/2020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354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cs-CZ" altLang="cs-CZ" dirty="0" err="1" smtClean="0">
                <a:effectLst/>
              </a:rPr>
              <a:t>Condyloma</a:t>
            </a:r>
            <a:r>
              <a:rPr lang="cs-CZ" altLang="cs-CZ" dirty="0" smtClean="0">
                <a:effectLst/>
              </a:rPr>
              <a:t> </a:t>
            </a:r>
            <a:r>
              <a:rPr lang="cs-CZ" altLang="cs-CZ" dirty="0" err="1" smtClean="0">
                <a:effectLst/>
              </a:rPr>
              <a:t>accuminatum</a:t>
            </a:r>
            <a:endParaRPr lang="cs-CZ" altLang="cs-CZ" dirty="0" smtClean="0">
              <a:effectLst/>
            </a:endParaRPr>
          </a:p>
        </p:txBody>
      </p:sp>
      <p:grpSp>
        <p:nvGrpSpPr>
          <p:cNvPr id="72707" name="Skupina 4"/>
          <p:cNvGrpSpPr>
            <a:grpSpLocks/>
          </p:cNvGrpSpPr>
          <p:nvPr/>
        </p:nvGrpSpPr>
        <p:grpSpPr bwMode="auto">
          <a:xfrm>
            <a:off x="1403350" y="1628775"/>
            <a:ext cx="6337300" cy="4770438"/>
            <a:chOff x="1403350" y="1628775"/>
            <a:chExt cx="6337300" cy="4770438"/>
          </a:xfrm>
        </p:grpSpPr>
        <p:pic>
          <p:nvPicPr>
            <p:cNvPr id="72708" name="Picture 5" descr="condylomata2, přehled40x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350" y="1628775"/>
              <a:ext cx="6337300" cy="477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9446" name="Rectangle 6"/>
            <p:cNvSpPr>
              <a:spLocks noChangeArrowheads="1"/>
            </p:cNvSpPr>
            <p:nvPr/>
          </p:nvSpPr>
          <p:spPr bwMode="auto">
            <a:xfrm>
              <a:off x="1817688" y="6021388"/>
              <a:ext cx="5508625" cy="36671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defRPr/>
              </a:pPr>
              <a:r>
                <a:rPr lang="cs-CZ" sz="1800" b="0" i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Papilomatózní uspořádání dlaždicového epitelu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371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200" dirty="0" err="1" smtClean="0"/>
              <a:t>Dysplázie</a:t>
            </a:r>
            <a:r>
              <a:rPr lang="cs-CZ" sz="3200" dirty="0" smtClean="0"/>
              <a:t> děložního čípku </a:t>
            </a:r>
            <a:r>
              <a:rPr lang="cs-CZ" sz="2800" dirty="0" smtClean="0"/>
              <a:t>CIN II</a:t>
            </a:r>
          </a:p>
        </p:txBody>
      </p:sp>
      <p:grpSp>
        <p:nvGrpSpPr>
          <p:cNvPr id="89096" name="Group 8"/>
          <p:cNvGrpSpPr>
            <a:grpSpLocks/>
          </p:cNvGrpSpPr>
          <p:nvPr/>
        </p:nvGrpSpPr>
        <p:grpSpPr bwMode="auto">
          <a:xfrm>
            <a:off x="1316038" y="1340768"/>
            <a:ext cx="6511925" cy="4918882"/>
            <a:chOff x="829" y="1071"/>
            <a:chExt cx="4102" cy="3275"/>
          </a:xfrm>
        </p:grpSpPr>
        <p:pic>
          <p:nvPicPr>
            <p:cNvPr id="89092" name="Obrázek 9" descr="1HG_CIN_400x_a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829" y="1071"/>
              <a:ext cx="4102" cy="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9497" name="Text Box 9"/>
            <p:cNvSpPr txBox="1">
              <a:spLocks noChangeArrowheads="1"/>
            </p:cNvSpPr>
            <p:nvPr/>
          </p:nvSpPr>
          <p:spPr bwMode="auto">
            <a:xfrm>
              <a:off x="829" y="3793"/>
              <a:ext cx="1633" cy="553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cs-CZ" sz="16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Cytonukleární</a:t>
              </a:r>
              <a:r>
                <a:rPr lang="cs-CZ" sz="16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atypie v dolních 2/3 šíře </a:t>
              </a:r>
              <a:r>
                <a:rPr lang="cs-CZ" sz="1600" b="0" i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epitelu, </a:t>
              </a:r>
              <a:r>
                <a:rPr lang="cs-CZ" sz="1600" b="0" i="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koilocytóza</a:t>
              </a:r>
              <a:r>
                <a:rPr lang="cs-CZ" sz="1600" i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</a:t>
              </a:r>
              <a:endParaRPr lang="cs-CZ" sz="1600" i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cxnSp>
          <p:nvCxnSpPr>
            <p:cNvPr id="89094" name="Přímá spojovací šipka 11"/>
            <p:cNvCxnSpPr>
              <a:cxnSpLocks noChangeShapeType="1"/>
            </p:cNvCxnSpPr>
            <p:nvPr/>
          </p:nvCxnSpPr>
          <p:spPr bwMode="auto">
            <a:xfrm flipV="1">
              <a:off x="1935" y="1980"/>
              <a:ext cx="1440" cy="1125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76913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HIV INFEKCE</a:t>
            </a:r>
            <a:endParaRPr lang="cs-CZ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endParaRPr lang="cs-CZ" dirty="0" smtClean="0"/>
          </a:p>
          <a:p>
            <a:pPr lvl="0"/>
            <a:r>
              <a:rPr lang="cs-CZ" dirty="0" smtClean="0"/>
              <a:t>HIV </a:t>
            </a:r>
            <a:r>
              <a:rPr lang="cs-CZ" b="1" dirty="0"/>
              <a:t>typ 1</a:t>
            </a:r>
            <a:r>
              <a:rPr lang="cs-CZ" dirty="0"/>
              <a:t> a 2 (retrovirus); </a:t>
            </a:r>
            <a:r>
              <a:rPr lang="cs-CZ" dirty="0" smtClean="0"/>
              <a:t>1981</a:t>
            </a:r>
          </a:p>
          <a:p>
            <a:pPr lvl="1"/>
            <a:r>
              <a:rPr lang="cs-CZ" dirty="0" smtClean="0"/>
              <a:t>nyní 35 </a:t>
            </a:r>
            <a:r>
              <a:rPr lang="cs-CZ" dirty="0"/>
              <a:t>milionů HIV</a:t>
            </a:r>
            <a:r>
              <a:rPr lang="cs-CZ" dirty="0" smtClean="0"/>
              <a:t>+</a:t>
            </a:r>
          </a:p>
          <a:p>
            <a:pPr lvl="1"/>
            <a:r>
              <a:rPr lang="cs-CZ" dirty="0" smtClean="0"/>
              <a:t>nejvíc v </a:t>
            </a:r>
            <a:r>
              <a:rPr lang="cs-CZ" dirty="0"/>
              <a:t>subsaharské Africe, 40 % žen a lidí mezi 5-24 </a:t>
            </a:r>
            <a:r>
              <a:rPr lang="cs-CZ" dirty="0" smtClean="0"/>
              <a:t>lety</a:t>
            </a:r>
          </a:p>
          <a:p>
            <a:pPr lvl="1"/>
            <a:r>
              <a:rPr lang="cs-CZ" dirty="0" smtClean="0"/>
              <a:t>v ČR do 2019: 3000 případů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Cesty nákazy: sexuální styk, krví, spermatem, transplantovanými orgány, vertikální přenos z matky na dítě, </a:t>
            </a:r>
            <a:r>
              <a:rPr lang="cs-CZ" dirty="0" smtClean="0"/>
              <a:t>kojení</a:t>
            </a:r>
          </a:p>
          <a:p>
            <a:pPr lvl="0"/>
            <a:endParaRPr lang="cs-CZ" dirty="0"/>
          </a:p>
          <a:p>
            <a:pPr lvl="0"/>
            <a:r>
              <a:rPr lang="cs-CZ" dirty="0" smtClean="0"/>
              <a:t>cílové </a:t>
            </a:r>
            <a:r>
              <a:rPr lang="cs-CZ" dirty="0" err="1" smtClean="0"/>
              <a:t>bb</a:t>
            </a:r>
            <a:r>
              <a:rPr lang="cs-CZ" dirty="0" smtClean="0"/>
              <a:t>: CD4</a:t>
            </a:r>
            <a:r>
              <a:rPr lang="cs-CZ" dirty="0"/>
              <a:t>+ T </a:t>
            </a:r>
            <a:r>
              <a:rPr lang="cs-CZ" dirty="0" smtClean="0"/>
              <a:t>lymfocyty, makrofágy a dendritické </a:t>
            </a:r>
            <a:r>
              <a:rPr lang="cs-CZ" dirty="0" err="1" smtClean="0"/>
              <a:t>bb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10/19/2020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183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tádia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</a:rPr>
              <a:t>hiv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 infekce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cs-CZ" dirty="0">
                <a:solidFill>
                  <a:schemeClr val="bg1">
                    <a:lumMod val="65000"/>
                  </a:schemeClr>
                </a:solidFill>
              </a:rPr>
            </a:b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cs-CZ" b="1" dirty="0" smtClean="0"/>
              <a:t>Akutní </a:t>
            </a:r>
            <a:r>
              <a:rPr lang="cs-CZ" b="1" dirty="0"/>
              <a:t>retrovirový syndrom</a:t>
            </a:r>
            <a:r>
              <a:rPr lang="cs-CZ" dirty="0"/>
              <a:t>  (</a:t>
            </a:r>
            <a:r>
              <a:rPr lang="cs-CZ" dirty="0" err="1"/>
              <a:t>glandular</a:t>
            </a:r>
            <a:r>
              <a:rPr lang="cs-CZ" dirty="0"/>
              <a:t> </a:t>
            </a:r>
            <a:r>
              <a:rPr lang="cs-CZ" dirty="0" err="1"/>
              <a:t>fever-like</a:t>
            </a:r>
            <a:r>
              <a:rPr lang="cs-CZ" dirty="0"/>
              <a:t> </a:t>
            </a:r>
            <a:r>
              <a:rPr lang="cs-CZ" dirty="0" err="1"/>
              <a:t>illness</a:t>
            </a:r>
            <a:r>
              <a:rPr lang="cs-CZ" dirty="0" smtClean="0"/>
              <a:t>)</a:t>
            </a:r>
          </a:p>
          <a:p>
            <a:pPr lvl="0"/>
            <a:endParaRPr lang="cs-CZ" dirty="0"/>
          </a:p>
          <a:p>
            <a:pPr lvl="0"/>
            <a:r>
              <a:rPr lang="cs-CZ" b="1" dirty="0"/>
              <a:t>Bezpříznakové </a:t>
            </a:r>
            <a:r>
              <a:rPr lang="cs-CZ" b="1" dirty="0" smtClean="0"/>
              <a:t>stádium </a:t>
            </a:r>
            <a:r>
              <a:rPr lang="cs-CZ" dirty="0" smtClean="0"/>
              <a:t>(i několik let)</a:t>
            </a:r>
          </a:p>
          <a:p>
            <a:pPr lvl="0"/>
            <a:endParaRPr lang="cs-CZ" dirty="0"/>
          </a:p>
          <a:p>
            <a:pPr lvl="0"/>
            <a:r>
              <a:rPr lang="cs-CZ" b="1" dirty="0"/>
              <a:t>Perzistující generalizovaná lymfadenopatie, časné symptomatické stádium</a:t>
            </a:r>
            <a:r>
              <a:rPr lang="cs-CZ" dirty="0"/>
              <a:t> (moučnivka, opary, průjmy, ztráta váhy, noční pocení</a:t>
            </a:r>
            <a:r>
              <a:rPr lang="cs-CZ" dirty="0" smtClean="0"/>
              <a:t>,…) </a:t>
            </a:r>
          </a:p>
          <a:p>
            <a:pPr lvl="1"/>
            <a:r>
              <a:rPr lang="cs-CZ" dirty="0" smtClean="0"/>
              <a:t>signifikantní pokles CD4 lymfocytů</a:t>
            </a:r>
          </a:p>
          <a:p>
            <a:pPr lvl="0"/>
            <a:endParaRPr lang="cs-CZ" dirty="0"/>
          </a:p>
          <a:p>
            <a:pPr lvl="0"/>
            <a:r>
              <a:rPr lang="cs-CZ" b="1" dirty="0"/>
              <a:t>AIDS, pozdní </a:t>
            </a:r>
            <a:r>
              <a:rPr lang="cs-CZ" b="1" dirty="0" err="1"/>
              <a:t>symtomatické</a:t>
            </a:r>
            <a:r>
              <a:rPr lang="cs-CZ" b="1" dirty="0"/>
              <a:t> stádium  (oportunní infekce a nádory:</a:t>
            </a:r>
            <a:r>
              <a:rPr lang="cs-CZ" dirty="0"/>
              <a:t> </a:t>
            </a:r>
            <a:r>
              <a:rPr lang="cs-CZ" dirty="0" err="1"/>
              <a:t>pneumocytová</a:t>
            </a:r>
            <a:r>
              <a:rPr lang="cs-CZ" dirty="0"/>
              <a:t> pneumonie, CMV, herpetické infekce, cerebrální toxoplazmóza, atypické </a:t>
            </a:r>
            <a:r>
              <a:rPr lang="cs-CZ" dirty="0" err="1"/>
              <a:t>mykobakteriózy</a:t>
            </a:r>
            <a:r>
              <a:rPr lang="cs-CZ" dirty="0"/>
              <a:t>, systémové mykotické infekce, </a:t>
            </a:r>
            <a:r>
              <a:rPr lang="cs-CZ" dirty="0" err="1"/>
              <a:t>cryptokokózy</a:t>
            </a:r>
            <a:r>
              <a:rPr lang="cs-CZ" dirty="0"/>
              <a:t>, parazitární infekce GIT,…., </a:t>
            </a:r>
            <a:r>
              <a:rPr lang="cs-CZ" dirty="0" err="1"/>
              <a:t>Kaposiho</a:t>
            </a:r>
            <a:r>
              <a:rPr lang="cs-CZ" dirty="0"/>
              <a:t> sarkom (HHV typ 8), non-</a:t>
            </a:r>
            <a:r>
              <a:rPr lang="cs-CZ" dirty="0" err="1"/>
              <a:t>Hodgkinovy</a:t>
            </a:r>
            <a:r>
              <a:rPr lang="cs-CZ" dirty="0"/>
              <a:t> lymfomy (EBV))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10/19/2020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183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>
                <a:solidFill>
                  <a:schemeClr val="accent5">
                    <a:lumMod val="75000"/>
                  </a:schemeClr>
                </a:solidFill>
              </a:rPr>
              <a:t>p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</a:rPr>
              <a:t>rionové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 infekce</a:t>
            </a:r>
            <a:endParaRPr lang="cs-CZ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PRION</a:t>
            </a:r>
            <a:r>
              <a:rPr lang="cs-CZ" dirty="0" smtClean="0"/>
              <a:t> (</a:t>
            </a:r>
            <a:r>
              <a:rPr lang="cs-CZ" dirty="0" err="1" smtClean="0"/>
              <a:t>proteinaceous</a:t>
            </a:r>
            <a:r>
              <a:rPr lang="cs-CZ" dirty="0" smtClean="0"/>
              <a:t> </a:t>
            </a:r>
            <a:r>
              <a:rPr lang="cs-CZ" dirty="0" err="1" smtClean="0"/>
              <a:t>infectious</a:t>
            </a:r>
            <a:r>
              <a:rPr lang="cs-CZ" dirty="0" smtClean="0"/>
              <a:t> </a:t>
            </a:r>
            <a:r>
              <a:rPr lang="cs-CZ" dirty="0" err="1" smtClean="0"/>
              <a:t>particle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normální fyziologický v řadě buněk = nestabilní</a:t>
            </a:r>
          </a:p>
          <a:p>
            <a:pPr lvl="1"/>
            <a:r>
              <a:rPr lang="cs-CZ" dirty="0" smtClean="0"/>
              <a:t>abnormální= </a:t>
            </a:r>
            <a:r>
              <a:rPr lang="cs-CZ" dirty="0"/>
              <a:t>s pozměněnou </a:t>
            </a:r>
            <a:r>
              <a:rPr lang="cs-CZ" dirty="0" smtClean="0"/>
              <a:t>konformací; stabilní</a:t>
            </a:r>
            <a:r>
              <a:rPr lang="cs-CZ" dirty="0"/>
              <a:t>, neodbouratelný; </a:t>
            </a:r>
            <a:r>
              <a:rPr lang="cs-CZ" dirty="0" smtClean="0"/>
              <a:t>původce </a:t>
            </a:r>
            <a:r>
              <a:rPr lang="cs-CZ" dirty="0" err="1" smtClean="0"/>
              <a:t>prionóz</a:t>
            </a:r>
            <a:r>
              <a:rPr lang="cs-CZ" dirty="0" smtClean="0"/>
              <a:t> </a:t>
            </a:r>
          </a:p>
          <a:p>
            <a:r>
              <a:rPr lang="cs-CZ" dirty="0" smtClean="0"/>
              <a:t>Papua Nová Guinea - kanibalové - KURU</a:t>
            </a:r>
          </a:p>
          <a:p>
            <a:r>
              <a:rPr lang="cs-CZ" dirty="0" err="1" smtClean="0"/>
              <a:t>Creutzfelt</a:t>
            </a:r>
            <a:r>
              <a:rPr lang="cs-CZ" dirty="0" smtClean="0"/>
              <a:t>-Jakob (JCD)</a:t>
            </a:r>
          </a:p>
          <a:p>
            <a:pPr lvl="1"/>
            <a:r>
              <a:rPr lang="cs-CZ" dirty="0" smtClean="0"/>
              <a:t>sporadicky, familiárně, </a:t>
            </a:r>
            <a:r>
              <a:rPr lang="cs-CZ" dirty="0" err="1" smtClean="0"/>
              <a:t>iatrogenně</a:t>
            </a:r>
            <a:endParaRPr lang="cs-CZ" dirty="0" smtClean="0"/>
          </a:p>
          <a:p>
            <a:pPr lvl="1"/>
            <a:r>
              <a:rPr lang="cs-CZ" dirty="0" smtClean="0"/>
              <a:t>variantní CJD (Velká Británie) potrava???</a:t>
            </a:r>
          </a:p>
          <a:p>
            <a:pPr lvl="1"/>
            <a:endParaRPr lang="cs-CZ" dirty="0"/>
          </a:p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Viz patologie CNS - bude odpřednášeno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10/19/2020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955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200" dirty="0" err="1"/>
              <a:t>c</a:t>
            </a:r>
            <a:r>
              <a:rPr lang="cs-CZ" altLang="cs-CZ" sz="3200" dirty="0" err="1" smtClean="0">
                <a:effectLst/>
              </a:rPr>
              <a:t>reutzfeldtova-jacobova</a:t>
            </a:r>
            <a:r>
              <a:rPr lang="cs-CZ" altLang="cs-CZ" sz="3200" dirty="0" smtClean="0">
                <a:effectLst/>
              </a:rPr>
              <a:t> nemoc</a:t>
            </a:r>
            <a:endParaRPr lang="cs-CZ" altLang="cs-CZ" sz="2400" dirty="0" smtClean="0">
              <a:effectLst/>
            </a:endParaRPr>
          </a:p>
        </p:txBody>
      </p:sp>
      <p:pic>
        <p:nvPicPr>
          <p:cNvPr id="52227" name="Picture 3" descr="na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628775"/>
            <a:ext cx="6092825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Obdélník 4"/>
          <p:cNvSpPr>
            <a:spLocks noChangeArrowheads="1"/>
          </p:cNvSpPr>
          <p:nvPr/>
        </p:nvSpPr>
        <p:spPr bwMode="auto">
          <a:xfrm>
            <a:off x="1547813" y="5734050"/>
            <a:ext cx="3179762" cy="4572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4000" b="1" i="1">
                <a:solidFill>
                  <a:srgbClr val="FFCC00"/>
                </a:solidFill>
                <a:latin typeface="Verdana" pitchFamily="34" charset="0"/>
              </a:defRPr>
            </a:lvl1pPr>
            <a:lvl2pPr marL="742950" indent="-285750" algn="ctr">
              <a:defRPr sz="4000" b="1" i="1">
                <a:solidFill>
                  <a:srgbClr val="FFCC00"/>
                </a:solidFill>
                <a:latin typeface="Verdana" pitchFamily="34" charset="0"/>
              </a:defRPr>
            </a:lvl2pPr>
            <a:lvl3pPr marL="1143000" indent="-228600" algn="ctr">
              <a:defRPr sz="4000" b="1" i="1">
                <a:solidFill>
                  <a:srgbClr val="FFCC00"/>
                </a:solidFill>
                <a:latin typeface="Verdana" pitchFamily="34" charset="0"/>
              </a:defRPr>
            </a:lvl3pPr>
            <a:lvl4pPr marL="1600200" indent="-228600" algn="ctr">
              <a:defRPr sz="4000" b="1" i="1">
                <a:solidFill>
                  <a:srgbClr val="FFCC00"/>
                </a:solidFill>
                <a:latin typeface="Verdana" pitchFamily="34" charset="0"/>
              </a:defRPr>
            </a:lvl4pPr>
            <a:lvl5pPr marL="2057400" indent="-228600" algn="ctr">
              <a:defRPr sz="4000" b="1" i="1">
                <a:solidFill>
                  <a:srgbClr val="FFCC00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9pPr>
          </a:lstStyle>
          <a:p>
            <a:pPr algn="l"/>
            <a:r>
              <a:rPr lang="cs-CZ" altLang="cs-CZ" sz="2400" b="0" i="0">
                <a:solidFill>
                  <a:schemeClr val="tx1"/>
                </a:solidFill>
                <a:latin typeface="Calibri" pitchFamily="34" charset="0"/>
              </a:rPr>
              <a:t>Spongiformní dystrofie </a:t>
            </a:r>
            <a:endParaRPr lang="cs-CZ" altLang="cs-CZ" sz="2400" b="0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3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DĚKUJI ZA POZORNOST! 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10/19/2020</a:t>
            </a:fld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pic>
        <p:nvPicPr>
          <p:cNvPr id="13" name="Zástupný symbol pro obsah 12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04864"/>
            <a:ext cx="4824536" cy="2808312"/>
          </a:xfrm>
        </p:spPr>
      </p:pic>
    </p:spTree>
    <p:extLst>
      <p:ext uri="{BB962C8B-B14F-4D97-AF65-F5344CB8AC3E}">
        <p14:creationId xmlns:p14="http://schemas.microsoft.com/office/powerpoint/2010/main" val="1050081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ZÁKLADNÍ 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Sepse/ septikemie</a:t>
            </a:r>
          </a:p>
          <a:p>
            <a:pPr lvl="1"/>
            <a:r>
              <a:rPr lang="cs-CZ" dirty="0" smtClean="0"/>
              <a:t>systémová odpověď organismu </a:t>
            </a:r>
            <a:r>
              <a:rPr lang="cs-CZ" dirty="0"/>
              <a:t>(SIRS) na generalizovanou </a:t>
            </a:r>
            <a:r>
              <a:rPr lang="cs-CZ" dirty="0" smtClean="0"/>
              <a:t>infekci, spojená s dysfunkcí orgánů</a:t>
            </a:r>
          </a:p>
          <a:p>
            <a:pPr lvl="1"/>
            <a:r>
              <a:rPr lang="cs-CZ" dirty="0" smtClean="0"/>
              <a:t>život ohrožující stav </a:t>
            </a:r>
          </a:p>
          <a:p>
            <a:pPr lvl="2"/>
            <a:r>
              <a:rPr lang="cs-CZ" dirty="0" err="1" smtClean="0"/>
              <a:t>nejč</a:t>
            </a:r>
            <a:r>
              <a:rPr lang="cs-CZ" dirty="0" smtClean="0"/>
              <a:t>. pyogenní infekce – </a:t>
            </a:r>
            <a:r>
              <a:rPr lang="cs-CZ" dirty="0" err="1" smtClean="0"/>
              <a:t>hemolyt</a:t>
            </a:r>
            <a:r>
              <a:rPr lang="cs-CZ" dirty="0" smtClean="0"/>
              <a:t>. streptokoky a stafylokoky</a:t>
            </a:r>
          </a:p>
          <a:p>
            <a:pPr lvl="2"/>
            <a:endParaRPr lang="cs-CZ" dirty="0" smtClean="0"/>
          </a:p>
          <a:p>
            <a:r>
              <a:rPr lang="cs-CZ" b="1" dirty="0" smtClean="0"/>
              <a:t>m</a:t>
            </a:r>
            <a:r>
              <a:rPr lang="en-US" b="1" dirty="0" smtClean="0"/>
              <a:t>or</a:t>
            </a:r>
            <a:r>
              <a:rPr lang="cs-CZ" b="1" dirty="0" err="1"/>
              <a:t>fo</a:t>
            </a:r>
            <a:r>
              <a:rPr lang="en-US" b="1" dirty="0" err="1"/>
              <a:t>logick</a:t>
            </a:r>
            <a:r>
              <a:rPr lang="cs-CZ" b="1" dirty="0"/>
              <a:t>é</a:t>
            </a:r>
            <a:r>
              <a:rPr lang="en-US" b="1" dirty="0"/>
              <a:t> </a:t>
            </a:r>
            <a:r>
              <a:rPr lang="en-US" b="1" dirty="0" err="1"/>
              <a:t>projev</a:t>
            </a:r>
            <a:r>
              <a:rPr lang="cs-CZ" b="1" dirty="0" smtClean="0"/>
              <a:t>y </a:t>
            </a:r>
            <a:r>
              <a:rPr lang="en-US" b="1" dirty="0" err="1" smtClean="0"/>
              <a:t>sepse</a:t>
            </a:r>
            <a:r>
              <a:rPr lang="en-US" b="1" dirty="0" smtClean="0"/>
              <a:t> </a:t>
            </a:r>
            <a:r>
              <a:rPr lang="en-US" b="1" dirty="0" err="1"/>
              <a:t>na</a:t>
            </a:r>
            <a:r>
              <a:rPr lang="en-US" b="1" dirty="0"/>
              <a:t> v</a:t>
            </a:r>
            <a:r>
              <a:rPr lang="cs-CZ" b="1" dirty="0" err="1"/>
              <a:t>nitřních</a:t>
            </a:r>
            <a:r>
              <a:rPr lang="cs-CZ" b="1" dirty="0"/>
              <a:t> orgánech</a:t>
            </a:r>
          </a:p>
          <a:p>
            <a:pPr lvl="1"/>
            <a:r>
              <a:rPr lang="cs-CZ" dirty="0"/>
              <a:t>slezina – septická slezina</a:t>
            </a:r>
          </a:p>
          <a:p>
            <a:pPr lvl="1"/>
            <a:r>
              <a:rPr lang="cs-CZ" dirty="0"/>
              <a:t>zvětšení LU - reaktivní změny</a:t>
            </a:r>
          </a:p>
          <a:p>
            <a:pPr lvl="1"/>
            <a:r>
              <a:rPr lang="cs-CZ" dirty="0"/>
              <a:t>septické </a:t>
            </a:r>
            <a:r>
              <a:rPr lang="cs-CZ" dirty="0" err="1"/>
              <a:t>mikroabscesy</a:t>
            </a:r>
            <a:r>
              <a:rPr lang="cs-CZ" dirty="0"/>
              <a:t> – metastazující sepse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10/19/2020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3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11560" y="404664"/>
            <a:ext cx="7467600" cy="108012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cs-CZ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SIRS – syndrom systémové zánětlivé odpovědi</a:t>
            </a:r>
            <a:endParaRPr lang="cs-CZ" sz="24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lvl="1"/>
            <a:endParaRPr lang="cs-CZ" dirty="0" smtClean="0"/>
          </a:p>
          <a:p>
            <a:pPr lvl="1"/>
            <a:r>
              <a:rPr lang="cs-CZ" dirty="0" smtClean="0"/>
              <a:t>v </a:t>
            </a:r>
            <a:r>
              <a:rPr lang="cs-CZ" dirty="0"/>
              <a:t>počátku infekce zánět lokalizovaný, kontrolovaný imunitním systémem</a:t>
            </a:r>
          </a:p>
          <a:p>
            <a:pPr lvl="2"/>
            <a:r>
              <a:rPr lang="cs-CZ" dirty="0"/>
              <a:t>pro další vývoj rozhodující </a:t>
            </a:r>
            <a:r>
              <a:rPr lang="cs-CZ" b="1" dirty="0"/>
              <a:t>stav pacienta </a:t>
            </a:r>
            <a:r>
              <a:rPr lang="cs-CZ" dirty="0"/>
              <a:t>(věk, stav výživy, genetika, komorbidity, léčba)  </a:t>
            </a:r>
          </a:p>
          <a:p>
            <a:pPr lvl="2"/>
            <a:r>
              <a:rPr lang="cs-CZ" dirty="0"/>
              <a:t>klíčová </a:t>
            </a:r>
            <a:r>
              <a:rPr lang="cs-CZ" sz="2100" b="1" dirty="0">
                <a:solidFill>
                  <a:schemeClr val="accent1">
                    <a:lumMod val="75000"/>
                  </a:schemeClr>
                </a:solidFill>
              </a:rPr>
              <a:t>reakce s tvorbou </a:t>
            </a:r>
            <a:r>
              <a:rPr lang="cs-CZ" sz="2100" b="1" dirty="0" err="1">
                <a:solidFill>
                  <a:schemeClr val="accent1">
                    <a:lumMod val="75000"/>
                  </a:schemeClr>
                </a:solidFill>
              </a:rPr>
              <a:t>cytokinů</a:t>
            </a:r>
            <a:endParaRPr lang="cs-CZ" sz="21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cs-CZ" b="1" dirty="0" smtClean="0"/>
          </a:p>
          <a:p>
            <a:pPr lvl="1"/>
            <a:r>
              <a:rPr lang="cs-CZ" b="1" dirty="0" smtClean="0"/>
              <a:t>silná </a:t>
            </a:r>
            <a:r>
              <a:rPr lang="cs-CZ" dirty="0" smtClean="0"/>
              <a:t>cytokinová reakce</a:t>
            </a:r>
            <a:r>
              <a:rPr lang="en-US" dirty="0" smtClean="0"/>
              <a:t> &gt;</a:t>
            </a:r>
            <a:r>
              <a:rPr lang="cs-CZ" dirty="0" smtClean="0"/>
              <a:t> rychlá aktivace makrofágů a granulocytů </a:t>
            </a:r>
            <a:r>
              <a:rPr lang="en-US" dirty="0" smtClean="0"/>
              <a:t>&gt;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smrt většiny mikrobů  </a:t>
            </a:r>
            <a:r>
              <a:rPr lang="cs-CZ" dirty="0" smtClean="0"/>
              <a:t>pozdní fáze - k sepsi nedochází, </a:t>
            </a:r>
            <a:r>
              <a:rPr lang="cs-CZ" b="1" dirty="0" smtClean="0"/>
              <a:t>množství </a:t>
            </a:r>
            <a:r>
              <a:rPr lang="cs-CZ" b="1" dirty="0" err="1" smtClean="0"/>
              <a:t>cytokinů</a:t>
            </a:r>
            <a:r>
              <a:rPr lang="cs-CZ" b="1" dirty="0" smtClean="0"/>
              <a:t> klesá </a:t>
            </a:r>
            <a:r>
              <a:rPr lang="en-US" dirty="0" smtClean="0"/>
              <a:t>&gt; </a:t>
            </a:r>
            <a:r>
              <a:rPr lang="cs-CZ" dirty="0" smtClean="0"/>
              <a:t>reakce je mírná, spontánně odeznívající</a:t>
            </a:r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r>
              <a:rPr lang="cs-CZ" b="1" dirty="0" smtClean="0"/>
              <a:t>nedostatečná</a:t>
            </a:r>
            <a:r>
              <a:rPr lang="cs-CZ" dirty="0" smtClean="0"/>
              <a:t> cytokinová reakce </a:t>
            </a:r>
            <a:r>
              <a:rPr lang="en-US" dirty="0" smtClean="0"/>
              <a:t>&gt; </a:t>
            </a:r>
            <a:r>
              <a:rPr lang="cs-CZ" dirty="0" smtClean="0"/>
              <a:t>malá reakce makrofágů a granulocytů </a:t>
            </a:r>
            <a:r>
              <a:rPr lang="en-US" dirty="0" smtClean="0"/>
              <a:t>&gt;</a:t>
            </a:r>
            <a:r>
              <a:rPr lang="cs-CZ" dirty="0" smtClean="0"/>
              <a:t> pozdní fáze -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většina mikrobů přežívá a množí se v cirkulaci</a:t>
            </a:r>
            <a:r>
              <a:rPr lang="en-US" dirty="0" smtClean="0"/>
              <a:t> &gt;</a:t>
            </a:r>
            <a:r>
              <a:rPr lang="cs-CZ" dirty="0" smtClean="0"/>
              <a:t> výrazně se </a:t>
            </a:r>
            <a:r>
              <a:rPr lang="cs-CZ" b="1" dirty="0" smtClean="0"/>
              <a:t>zvyšuje hladina </a:t>
            </a:r>
            <a:r>
              <a:rPr lang="cs-CZ" b="1" dirty="0" err="1" smtClean="0"/>
              <a:t>cytokinů</a:t>
            </a:r>
            <a:r>
              <a:rPr lang="cs-CZ" dirty="0" smtClean="0"/>
              <a:t>  </a:t>
            </a:r>
            <a:r>
              <a:rPr lang="en-US" dirty="0" smtClean="0"/>
              <a:t>&gt;&gt;&gt; </a:t>
            </a:r>
            <a:r>
              <a:rPr lang="cs-CZ" dirty="0" smtClean="0"/>
              <a:t>systémová reakce na zánět = </a:t>
            </a:r>
            <a:r>
              <a:rPr lang="cs-CZ" b="1" dirty="0" smtClean="0">
                <a:solidFill>
                  <a:srgbClr val="C00000"/>
                </a:solidFill>
              </a:rPr>
              <a:t>SEPSE</a:t>
            </a:r>
          </a:p>
          <a:p>
            <a:pPr marL="365760" lvl="1" indent="0">
              <a:buNone/>
            </a:pPr>
            <a:r>
              <a:rPr lang="cs-CZ" dirty="0"/>
              <a:t> </a:t>
            </a:r>
            <a:r>
              <a:rPr lang="cs-CZ" dirty="0" smtClean="0"/>
              <a:t>   riziko </a:t>
            </a:r>
            <a:r>
              <a:rPr lang="cs-CZ" dirty="0"/>
              <a:t>v</a:t>
            </a:r>
            <a:r>
              <a:rPr lang="cs-CZ" dirty="0" smtClean="0"/>
              <a:t>yčerpání </a:t>
            </a:r>
            <a:r>
              <a:rPr lang="cs-CZ" dirty="0"/>
              <a:t>a zhroucení imunitního systému </a:t>
            </a:r>
            <a:endParaRPr lang="cs-CZ" dirty="0" smtClean="0"/>
          </a:p>
          <a:p>
            <a:pPr marL="365760" lvl="1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en-US" dirty="0" smtClean="0"/>
              <a:t>&gt; </a:t>
            </a:r>
            <a:r>
              <a:rPr lang="cs-CZ" dirty="0" smtClean="0"/>
              <a:t>septický </a:t>
            </a:r>
            <a:r>
              <a:rPr lang="cs-CZ" dirty="0"/>
              <a:t>šok </a:t>
            </a:r>
            <a:r>
              <a:rPr lang="en-US" dirty="0"/>
              <a:t>&gt; </a:t>
            </a:r>
            <a:r>
              <a:rPr lang="cs-CZ" dirty="0"/>
              <a:t>smrt</a:t>
            </a:r>
          </a:p>
          <a:p>
            <a:pPr lvl="1"/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10/19/2020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8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ZÁKLADNÍ POJMY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7467600" cy="4873752"/>
          </a:xfrm>
        </p:spPr>
        <p:txBody>
          <a:bodyPr/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Pyemie</a:t>
            </a:r>
          </a:p>
          <a:p>
            <a:pPr lvl="1"/>
            <a:r>
              <a:rPr lang="cs-CZ" dirty="0" smtClean="0"/>
              <a:t>v krvi shluky mikrobů – tzv. vegetace</a:t>
            </a:r>
          </a:p>
          <a:p>
            <a:pPr lvl="1"/>
            <a:r>
              <a:rPr lang="cs-CZ" dirty="0" smtClean="0"/>
              <a:t>původ: hnisavá tromboflebitida, endokarditida</a:t>
            </a:r>
          </a:p>
          <a:p>
            <a:pPr lvl="1"/>
            <a:r>
              <a:rPr lang="cs-CZ" dirty="0" smtClean="0"/>
              <a:t>dělení:</a:t>
            </a:r>
          </a:p>
          <a:p>
            <a:pPr lvl="2"/>
            <a:r>
              <a:rPr lang="cs-CZ" dirty="0" smtClean="0"/>
              <a:t>periferní</a:t>
            </a:r>
          </a:p>
          <a:p>
            <a:pPr lvl="2"/>
            <a:r>
              <a:rPr lang="cs-CZ" dirty="0" smtClean="0"/>
              <a:t>centrální </a:t>
            </a:r>
          </a:p>
          <a:p>
            <a:pPr lvl="2"/>
            <a:r>
              <a:rPr lang="cs-CZ" dirty="0" smtClean="0"/>
              <a:t>portální</a:t>
            </a:r>
          </a:p>
          <a:p>
            <a:pPr lvl="2"/>
            <a:r>
              <a:rPr lang="cs-CZ" dirty="0" smtClean="0"/>
              <a:t>umbilikální (novorozenci) 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10/19/2020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0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ZÁKLADNÍ POJMY</a:t>
            </a:r>
            <a:endParaRPr lang="cs-CZ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Toxoinfekce</a:t>
            </a:r>
            <a:r>
              <a:rPr lang="cs-CZ" dirty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alimentální</a:t>
            </a:r>
            <a:r>
              <a:rPr lang="cs-CZ" dirty="0" smtClean="0"/>
              <a:t> nákazy</a:t>
            </a:r>
          </a:p>
          <a:p>
            <a:pPr lvl="1"/>
            <a:r>
              <a:rPr lang="cs-CZ" dirty="0" smtClean="0"/>
              <a:t>vyvolány mikroorganismy (často ze zvířat), uvolňujícími ve střevě endotoxiny, které poškozují sliznici </a:t>
            </a:r>
            <a:r>
              <a:rPr lang="cs-CZ" dirty="0"/>
              <a:t>střeva a vyvolají </a:t>
            </a:r>
            <a:r>
              <a:rPr lang="cs-CZ" dirty="0" smtClean="0"/>
              <a:t>onemocnění</a:t>
            </a:r>
          </a:p>
          <a:p>
            <a:pPr lvl="2"/>
            <a:r>
              <a:rPr lang="cs-CZ" dirty="0" err="1" smtClean="0"/>
              <a:t>Campylobacter</a:t>
            </a:r>
            <a:r>
              <a:rPr lang="cs-CZ" dirty="0" smtClean="0"/>
              <a:t> </a:t>
            </a:r>
            <a:r>
              <a:rPr lang="cs-CZ" dirty="0" err="1" smtClean="0"/>
              <a:t>jejuni</a:t>
            </a:r>
            <a:r>
              <a:rPr lang="cs-CZ" dirty="0" smtClean="0"/>
              <a:t> – drůbež, mléko: enteritis, kolitis</a:t>
            </a:r>
          </a:p>
          <a:p>
            <a:pPr lvl="2"/>
            <a:r>
              <a:rPr lang="cs-CZ" dirty="0" err="1" smtClean="0"/>
              <a:t>Shigella</a:t>
            </a:r>
            <a:r>
              <a:rPr lang="cs-CZ" dirty="0" smtClean="0"/>
              <a:t> </a:t>
            </a:r>
            <a:r>
              <a:rPr lang="cs-CZ" dirty="0" err="1" smtClean="0"/>
              <a:t>dysenterie</a:t>
            </a:r>
            <a:r>
              <a:rPr lang="cs-CZ" dirty="0" smtClean="0"/>
              <a:t> – úplavice: </a:t>
            </a:r>
            <a:r>
              <a:rPr lang="cs-CZ" dirty="0" err="1" smtClean="0"/>
              <a:t>pseudomembranózní</a:t>
            </a:r>
            <a:r>
              <a:rPr lang="cs-CZ" dirty="0" smtClean="0"/>
              <a:t> a </a:t>
            </a:r>
            <a:r>
              <a:rPr lang="cs-CZ" dirty="0" err="1" smtClean="0"/>
              <a:t>ulcerativní</a:t>
            </a:r>
            <a:r>
              <a:rPr lang="cs-CZ" dirty="0" smtClean="0"/>
              <a:t> kolitis, HUS </a:t>
            </a: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Intoxikace</a:t>
            </a:r>
            <a:r>
              <a:rPr lang="cs-CZ" dirty="0"/>
              <a:t> (</a:t>
            </a:r>
            <a:r>
              <a:rPr lang="cs-CZ" dirty="0" err="1"/>
              <a:t>enterotoxikózy</a:t>
            </a:r>
            <a:r>
              <a:rPr lang="cs-CZ" dirty="0"/>
              <a:t>) </a:t>
            </a:r>
            <a:endParaRPr lang="cs-CZ" dirty="0" smtClean="0"/>
          </a:p>
          <a:p>
            <a:pPr lvl="1"/>
            <a:r>
              <a:rPr lang="cs-CZ" dirty="0" smtClean="0"/>
              <a:t>jsou </a:t>
            </a:r>
            <a:r>
              <a:rPr lang="cs-CZ" dirty="0"/>
              <a:t>onemocnění, </a:t>
            </a:r>
            <a:r>
              <a:rPr lang="cs-CZ" dirty="0" smtClean="0"/>
              <a:t>způsobená potravinami, </a:t>
            </a:r>
            <a:r>
              <a:rPr lang="cs-CZ" dirty="0"/>
              <a:t>ve kterých se pomnožily bakterie, které do jídla uvolnily </a:t>
            </a:r>
            <a:r>
              <a:rPr lang="cs-CZ" dirty="0" smtClean="0"/>
              <a:t>toxiny, a které vyvolají otravu(stafylokokový enterotoxin, botulotoxin)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10/19/2020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3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kokové infekce</a:t>
            </a:r>
            <a:endParaRPr lang="cs-CZ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Stafylokoky 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</a:rPr>
              <a:t>(G+)</a:t>
            </a:r>
          </a:p>
          <a:p>
            <a:pPr lvl="1"/>
            <a:r>
              <a:rPr lang="cs-CZ" dirty="0" smtClean="0"/>
              <a:t>ohraničená (+/-) hnisavá ložiska v kůži</a:t>
            </a:r>
          </a:p>
          <a:p>
            <a:pPr lvl="2"/>
            <a:r>
              <a:rPr lang="cs-CZ" dirty="0" smtClean="0"/>
              <a:t>furunkl, karbunkl, panaritium</a:t>
            </a:r>
          </a:p>
          <a:p>
            <a:pPr lvl="1"/>
            <a:r>
              <a:rPr lang="cs-CZ" dirty="0" err="1" smtClean="0"/>
              <a:t>staf</a:t>
            </a:r>
            <a:r>
              <a:rPr lang="cs-CZ" dirty="0" smtClean="0"/>
              <a:t>. mastitida kojících</a:t>
            </a:r>
          </a:p>
          <a:p>
            <a:pPr lvl="1"/>
            <a:r>
              <a:rPr lang="cs-CZ" dirty="0" err="1" smtClean="0"/>
              <a:t>staf</a:t>
            </a:r>
            <a:r>
              <a:rPr lang="cs-CZ" dirty="0" smtClean="0"/>
              <a:t>. osteomyelitida (při sepsi)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10/19/2020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1207</TotalTime>
  <Words>2334</Words>
  <Application>Microsoft Office PowerPoint</Application>
  <PresentationFormat>Předvádění na obrazovce (4:3)</PresentationFormat>
  <Paragraphs>479</Paragraphs>
  <Slides>48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6" baseType="lpstr">
      <vt:lpstr>Arial</vt:lpstr>
      <vt:lpstr>Calibri</vt:lpstr>
      <vt:lpstr>Century Schoolbook</vt:lpstr>
      <vt:lpstr>Verdana</vt:lpstr>
      <vt:lpstr>Wingdings</vt:lpstr>
      <vt:lpstr>Wingdings 2</vt:lpstr>
      <vt:lpstr>Wingdings 3</vt:lpstr>
      <vt:lpstr>Arkýř</vt:lpstr>
      <vt:lpstr>INFEKČNÍ PŘÍČINY NEMOCÍ</vt:lpstr>
      <vt:lpstr>INFEKČNÍ PŘÍČINY NEMOCÍ</vt:lpstr>
      <vt:lpstr>ZÁKLADNÍ POJMY</vt:lpstr>
      <vt:lpstr>ZÁKLADNÍ POJMY</vt:lpstr>
      <vt:lpstr>ZÁKLADNÍ POJMY</vt:lpstr>
      <vt:lpstr>SIRS – syndrom systémové zánětlivé odpovědi</vt:lpstr>
      <vt:lpstr>ZÁKLADNÍ POJMY</vt:lpstr>
      <vt:lpstr>ZÁKLADNÍ POJMY</vt:lpstr>
      <vt:lpstr>kokové infekce</vt:lpstr>
      <vt:lpstr>Prezentace aplikace PowerPoint</vt:lpstr>
      <vt:lpstr>neisseriové infekce (g-diplokoky)</vt:lpstr>
      <vt:lpstr>hnisavá leptomeningitida (povrchový hnisavý zánět)</vt:lpstr>
      <vt:lpstr>hnisavá leptomeningitida  (povrchový hnisavý zánět)</vt:lpstr>
      <vt:lpstr>korynebakteriální infekce</vt:lpstr>
      <vt:lpstr>kolibacilární infekce</vt:lpstr>
      <vt:lpstr>kolibacilární infekce</vt:lpstr>
      <vt:lpstr>salmonelózy (g- tyčky)</vt:lpstr>
      <vt:lpstr>Prezentace aplikace PowerPoint</vt:lpstr>
      <vt:lpstr>anaerobní infekce</vt:lpstr>
      <vt:lpstr>Prezentace aplikace PowerPoint</vt:lpstr>
      <vt:lpstr>Pseudomembranózní kolitida (etiologie Clostridie)</vt:lpstr>
      <vt:lpstr>aktinomykóza</vt:lpstr>
      <vt:lpstr>Aktinomykóza</vt:lpstr>
      <vt:lpstr>mykózy</vt:lpstr>
      <vt:lpstr>hluboké mykózy</vt:lpstr>
      <vt:lpstr>mykotická ezofagitida  přehled (grocott)</vt:lpstr>
      <vt:lpstr>hluboké mykózy</vt:lpstr>
      <vt:lpstr>hluboké mykózy </vt:lpstr>
      <vt:lpstr>Pneumocystová pneumonie</vt:lpstr>
      <vt:lpstr>protozoální infekce</vt:lpstr>
      <vt:lpstr>protozoální infekce</vt:lpstr>
      <vt:lpstr>parazitální infekce</vt:lpstr>
      <vt:lpstr>Parazitární apendikopatie – roup dětský v lumen</vt:lpstr>
      <vt:lpstr>parazitální infekce</vt:lpstr>
      <vt:lpstr>VIRY</vt:lpstr>
      <vt:lpstr>VIRY</vt:lpstr>
      <vt:lpstr>VIRY</vt:lpstr>
      <vt:lpstr>Akutní virové infekce- příklady</vt:lpstr>
      <vt:lpstr>koronavirové infekce</vt:lpstr>
      <vt:lpstr>COVID-19</vt:lpstr>
      <vt:lpstr>Chronické virové infekce- příklady</vt:lpstr>
      <vt:lpstr>Condyloma accuminatum</vt:lpstr>
      <vt:lpstr>Dysplázie děložního čípku CIN II</vt:lpstr>
      <vt:lpstr>HIV INFEKCE</vt:lpstr>
      <vt:lpstr>stádia hiv infekce </vt:lpstr>
      <vt:lpstr>prionové infekce</vt:lpstr>
      <vt:lpstr>creutzfeldtova-jacobova nemoc</vt:lpstr>
      <vt:lpstr>DĚKUJI ZA POZORNOST!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INFEKČNÍ PŘÍČINY NEMOCÍ</dc:title>
  <dc:creator>Sylva Hotarková</dc:creator>
  <cp:lastModifiedBy>Iva Zambo</cp:lastModifiedBy>
  <cp:revision>66</cp:revision>
  <dcterms:created xsi:type="dcterms:W3CDTF">2017-09-13T12:22:19Z</dcterms:created>
  <dcterms:modified xsi:type="dcterms:W3CDTF">2020-10-19T07:25:49Z</dcterms:modified>
</cp:coreProperties>
</file>