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256" r:id="rId2"/>
    <p:sldId id="257" r:id="rId3"/>
    <p:sldId id="293" r:id="rId4"/>
    <p:sldId id="258" r:id="rId5"/>
    <p:sldId id="259" r:id="rId6"/>
    <p:sldId id="260" r:id="rId7"/>
    <p:sldId id="261" r:id="rId8"/>
    <p:sldId id="262" r:id="rId9"/>
    <p:sldId id="266" r:id="rId10"/>
    <p:sldId id="267" r:id="rId11"/>
    <p:sldId id="268" r:id="rId12"/>
    <p:sldId id="269" r:id="rId13"/>
    <p:sldId id="265" r:id="rId14"/>
    <p:sldId id="270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4" r:id="rId24"/>
    <p:sldId id="287" r:id="rId25"/>
    <p:sldId id="286" r:id="rId26"/>
    <p:sldId id="285" r:id="rId27"/>
    <p:sldId id="291" r:id="rId28"/>
    <p:sldId id="290" r:id="rId29"/>
    <p:sldId id="292" r:id="rId30"/>
    <p:sldId id="289" r:id="rId31"/>
    <p:sldId id="282" r:id="rId32"/>
    <p:sldId id="281" r:id="rId33"/>
    <p:sldId id="295" r:id="rId34"/>
    <p:sldId id="283" r:id="rId35"/>
    <p:sldId id="294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8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120" y="4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91BE8F-012C-4F0D-A71C-A00D0DBC5E06}" type="datetimeFigureOut">
              <a:rPr lang="cs-CZ" smtClean="0"/>
              <a:t>4. 9. 2020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B22C8A-98E4-48BD-91FE-1FBBC91B80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2427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B7F83-DDCC-4141-8300-082B9100941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233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4. 9. 2020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038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4. 9. 2020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5127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4. 9. 2020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16123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8B7787FF-49D6-453A-852A-F789B98FEE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B406D051-07CC-47BA-A4F0-7BA4BDF2245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AFF65A-DABF-42FF-A919-E2492D2C842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9" name="Rectangle 14">
            <a:extLst>
              <a:ext uri="{FF2B5EF4-FFF2-40B4-BE49-F238E27FC236}">
                <a16:creationId xmlns:a16="http://schemas.microsoft.com/office/drawing/2014/main" id="{53F65A2F-D29B-485D-AAF3-CB66C7845CD7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44419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4. 9. 2020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7000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4. 9. 2020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9687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4. 9. 2020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5676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4. 9. 2020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9587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4. 9. 2020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1271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4. 9. 2020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669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14A03A5-1F30-4CD0-BDCF-8EABB86E4BD1}" type="datetimeFigureOut">
              <a:rPr lang="cs-CZ" smtClean="0"/>
              <a:t>4. 9. 2020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2327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4. 9. 2020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7318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14A03A5-1F30-4CD0-BDCF-8EABB86E4BD1}" type="datetimeFigureOut">
              <a:rPr lang="cs-CZ" smtClean="0"/>
              <a:t>4. 9. 2020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0194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z/url?sa=i&amp;rct=j&amp;q=&amp;esrc=s&amp;source=images&amp;cd=&amp;cad=rja&amp;uact=8&amp;ved=0ahUKEwjY4aKunPfMAhUD2BoKHTdMC3QQjRwIBw&amp;url=https://www.e-safetyshop.eu/detail.asp?P_ID%3D1615%26code%3D05413&amp;bvm=bv.122852650,d.d2s&amp;psig=AFQjCNGxCVJ0DQzAoYKqLp0onu-DsEthWg&amp;ust=1464334225873471" TargetMode="External"/><Relationship Id="rId13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6.png"/><Relationship Id="rId12" Type="http://schemas.openxmlformats.org/officeDocument/2006/relationships/hyperlink" Target="http://www.google.cz/url?sa=i&amp;rct=j&amp;q=&amp;esrc=s&amp;source=images&amp;cd=&amp;cad=rja&amp;uact=8&amp;ved=0ahUKEwi04ZjapPfMAhUJrRoKHclbAe8QjRwIBw&amp;url=http://www.dreamstime.com/stock-images-carrier-pigeon-letter-image16527674&amp;bvm=bv.122852650,d.d2s&amp;psig=AFQjCNHj3dUUkIruO5rjcyo9OTMuyD44KA&amp;ust=1464336480692859" TargetMode="External"/><Relationship Id="rId2" Type="http://schemas.openxmlformats.org/officeDocument/2006/relationships/hyperlink" Target="http://www.google.cz/url?sa=i&amp;rct=j&amp;q=&amp;esrc=s&amp;source=images&amp;cd=&amp;cad=rja&amp;uact=8&amp;ved=0ahUKEwinwpTUmffMAhXJVxoKHS5UBZEQjRwIBw&amp;url=http://www.digizone.cz/clanky/kriminalka-smichov-a-nemocnice-prosek-uz-maji-loga-pripominaji-exsitujici-serialy/?forceSwitch&amp;bvm=bv.122852650,d.d2s&amp;psig=AFQjCNF8BlJtDKZKXysalJC0UeEFy_cexg&amp;ust=1464333521723607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google.cz/url?sa=i&amp;rct=j&amp;q=&amp;esrc=s&amp;source=images&amp;cd=&amp;cad=rja&amp;uact=8&amp;ved=0ahUKEwiyrKSanffMAhUC0xoKHStGBKEQjRwIBw&amp;url=http://tguide.org/news/2015-changzhou-spring-festival-hospital-schedule/&amp;bvm=bv.122852650,d.d2s&amp;psig=AFQjCNE5jVKekkwQiKalxAnTX6c2kCI55g&amp;ust=1464334460770034" TargetMode="External"/><Relationship Id="rId11" Type="http://schemas.openxmlformats.org/officeDocument/2006/relationships/image" Target="../media/image38.png"/><Relationship Id="rId5" Type="http://schemas.openxmlformats.org/officeDocument/2006/relationships/image" Target="../media/image35.jpeg"/><Relationship Id="rId10" Type="http://schemas.openxmlformats.org/officeDocument/2006/relationships/hyperlink" Target="http://www.google.cz/url?sa=i&amp;rct=j&amp;q=&amp;esrc=s&amp;source=images&amp;cd=&amp;cad=rja&amp;uact=8&amp;ved=0ahUKEwjE69m-oPfMAhXFChoKHbIsCOMQjRwIBw&amp;url=http://www.mikroskopy-dalekohledy.cz/-optika--b-352a--binokularni-laboratorni-mikroskop-det-23-8-2-2-8.html&amp;bvm=bv.122852650,d.d2s&amp;psig=AFQjCNGNKoOE8groBSaCAbbzb5PUVhzzgg&amp;ust=1464335075365332" TargetMode="External"/><Relationship Id="rId4" Type="http://schemas.openxmlformats.org/officeDocument/2006/relationships/hyperlink" Target="http://www.google.cz/url?sa=i&amp;rct=j&amp;q=&amp;esrc=s&amp;source=images&amp;cd=&amp;cad=rja&amp;uact=8&amp;ved=0ahUKEwifterfl_fMAhVDmBoKHSf7CAEQjRwIBw&amp;url=http://cz.123rf.com/photo_36068734_rozvoz-pizzy-na-kole-ilustrace.html&amp;bvm=bv.122852650,d.d2s&amp;psig=AFQjCNEhb4L4YTOqkGKjNXV01pPvWz9y4Q&amp;ust=1464332923617798" TargetMode="External"/><Relationship Id="rId9" Type="http://schemas.openxmlformats.org/officeDocument/2006/relationships/image" Target="../media/image3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13" Type="http://schemas.openxmlformats.org/officeDocument/2006/relationships/image" Target="../media/image57.jpeg"/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12" Type="http://schemas.openxmlformats.org/officeDocument/2006/relationships/image" Target="../media/image56.jpeg"/><Relationship Id="rId2" Type="http://schemas.openxmlformats.org/officeDocument/2006/relationships/image" Target="../media/image46.jpeg"/><Relationship Id="rId16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11" Type="http://schemas.openxmlformats.org/officeDocument/2006/relationships/image" Target="../media/image55.jpeg"/><Relationship Id="rId5" Type="http://schemas.openxmlformats.org/officeDocument/2006/relationships/image" Target="../media/image49.jpeg"/><Relationship Id="rId15" Type="http://schemas.openxmlformats.org/officeDocument/2006/relationships/image" Target="../media/image59.jpeg"/><Relationship Id="rId10" Type="http://schemas.openxmlformats.org/officeDocument/2006/relationships/image" Target="../media/image54.jpeg"/><Relationship Id="rId4" Type="http://schemas.openxmlformats.org/officeDocument/2006/relationships/image" Target="../media/image48.jpeg"/><Relationship Id="rId9" Type="http://schemas.openxmlformats.org/officeDocument/2006/relationships/image" Target="../media/image53.jpeg"/><Relationship Id="rId14" Type="http://schemas.openxmlformats.org/officeDocument/2006/relationships/image" Target="../media/image58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mailto:vita.zampachova@fnusa.cz" TargetMode="External"/><Relationship Id="rId3" Type="http://schemas.openxmlformats.org/officeDocument/2006/relationships/hyperlink" Target="mailto:iva.zambo@fnusa.cz" TargetMode="External"/><Relationship Id="rId7" Type="http://schemas.openxmlformats.org/officeDocument/2006/relationships/hyperlink" Target="mailto:dusan.zoufaly@Fnusa.cz" TargetMode="External"/><Relationship Id="rId2" Type="http://schemas.openxmlformats.org/officeDocument/2006/relationships/hyperlink" Target="mailto:marketa.hermanova@fnusa.cz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zuzana.palickova@Fnusa.cz" TargetMode="External"/><Relationship Id="rId5" Type="http://schemas.openxmlformats.org/officeDocument/2006/relationships/hyperlink" Target="mailto:lukas.velecky@fnusa.cz" TargetMode="External"/><Relationship Id="rId4" Type="http://schemas.openxmlformats.org/officeDocument/2006/relationships/hyperlink" Target="mailto:sylva.hotarkova@fnusa.cz" TargetMode="External"/><Relationship Id="rId9" Type="http://schemas.openxmlformats.org/officeDocument/2006/relationships/hyperlink" Target="mailto:tetiana.shatokhina@fnusa.cz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145A1C-25A0-4C65-AC00-4641579A36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0051" y="269095"/>
            <a:ext cx="10058400" cy="3566160"/>
          </a:xfrm>
        </p:spPr>
        <p:txBody>
          <a:bodyPr>
            <a:normAutofit/>
          </a:bodyPr>
          <a:lstStyle/>
          <a:p>
            <a:r>
              <a:rPr lang="cs-CZ" sz="4800" b="1" dirty="0"/>
              <a:t>Úvod do problematiky: charakteristika oboru patologie v praxi.</a:t>
            </a:r>
            <a:br>
              <a:rPr lang="cs-CZ" sz="4800" b="1" dirty="0"/>
            </a:br>
            <a:r>
              <a:rPr lang="cs-CZ" sz="4800" b="1" dirty="0"/>
              <a:t/>
            </a:r>
            <a:br>
              <a:rPr lang="cs-CZ" sz="4800" b="1" dirty="0"/>
            </a:br>
            <a:r>
              <a:rPr lang="cs-CZ" sz="4800" b="1" dirty="0"/>
              <a:t>Druhy vyšetření v patologii. 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C5D0F01-F7FE-4B54-B292-9A09A8C4802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1" dirty="0"/>
              <a:t>Markéta Hermanová</a:t>
            </a:r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400262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F76450-71D2-44CF-8CF5-C40482BE3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302" y="-636611"/>
            <a:ext cx="10058400" cy="1450757"/>
          </a:xfrm>
        </p:spPr>
        <p:txBody>
          <a:bodyPr>
            <a:normAutofit/>
          </a:bodyPr>
          <a:lstStyle/>
          <a:p>
            <a:r>
              <a:rPr lang="cs-CZ" sz="3600" dirty="0"/>
              <a:t>Zpracování fixovaného materiálu TME</a:t>
            </a:r>
          </a:p>
        </p:txBody>
      </p:sp>
      <p:pic>
        <p:nvPicPr>
          <p:cNvPr id="4" name="Zástupný symbol pro obsah 3" descr="P9110857.JPG">
            <a:extLst>
              <a:ext uri="{FF2B5EF4-FFF2-40B4-BE49-F238E27FC236}">
                <a16:creationId xmlns:a16="http://schemas.microsoft.com/office/drawing/2014/main" id="{615268FA-5A26-4295-9EFD-0CE8263FA3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0302" y="814146"/>
            <a:ext cx="4253993" cy="5261519"/>
          </a:xfrm>
        </p:spPr>
      </p:pic>
      <p:pic>
        <p:nvPicPr>
          <p:cNvPr id="5" name="Zástupný symbol pro obsah 5" descr="P9110862.JPG">
            <a:extLst>
              <a:ext uri="{FF2B5EF4-FFF2-40B4-BE49-F238E27FC236}">
                <a16:creationId xmlns:a16="http://schemas.microsoft.com/office/drawing/2014/main" id="{0F9B7DB8-B86C-4812-96C4-4474BD5C7C9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88381" y="814146"/>
            <a:ext cx="3268233" cy="2643448"/>
          </a:xfrm>
          <a:prstGeom prst="rect">
            <a:avLst/>
          </a:prstGeom>
        </p:spPr>
      </p:pic>
      <p:sp>
        <p:nvSpPr>
          <p:cNvPr id="9" name="Obdélník 8">
            <a:extLst>
              <a:ext uri="{FF2B5EF4-FFF2-40B4-BE49-F238E27FC236}">
                <a16:creationId xmlns:a16="http://schemas.microsoft.com/office/drawing/2014/main" id="{AF27B493-5CD1-4E41-A75B-D9DDC5718499}"/>
              </a:ext>
            </a:extLst>
          </p:cNvPr>
          <p:cNvSpPr/>
          <p:nvPr/>
        </p:nvSpPr>
        <p:spPr>
          <a:xfrm>
            <a:off x="4688381" y="3521120"/>
            <a:ext cx="392620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zorientování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resekátu</a:t>
            </a: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označení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cirkurální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resekční linie (CRM) –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neperitonealizované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části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resekátu</a:t>
            </a: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vytvoření lamel – CT řezy, tloušťka cca 5mm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nafocení lamel (celkově i jednotlivě)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E1187BF4-BB59-4529-96E7-6CFD1A815761}"/>
              </a:ext>
            </a:extLst>
          </p:cNvPr>
          <p:cNvSpPr/>
          <p:nvPr/>
        </p:nvSpPr>
        <p:spPr>
          <a:xfrm>
            <a:off x="8345103" y="1413581"/>
            <a:ext cx="3587555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zpracování pro histologické vyšetření</a:t>
            </a:r>
          </a:p>
          <a:p>
            <a:pPr lvl="1">
              <a:buFontTx/>
              <a:buChar char="-"/>
            </a:pPr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00125" lvl="2" indent="-285750">
              <a:buFont typeface="Arial" panose="020B0604020202020204" pitchFamily="34" charset="0"/>
              <a:buChar char="•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resekční okraje</a:t>
            </a:r>
          </a:p>
          <a:p>
            <a:pPr marL="1000125" lvl="2" indent="-285750">
              <a:buFont typeface="Arial" panose="020B0604020202020204" pitchFamily="34" charset="0"/>
              <a:buChar char="•"/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00125" lvl="2" indent="-285750">
              <a:buFont typeface="Arial" panose="020B0604020202020204" pitchFamily="34" charset="0"/>
              <a:buChar char="•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střevní stěna mimo nádor</a:t>
            </a:r>
          </a:p>
          <a:p>
            <a:pPr marL="1000125" lvl="2" indent="-285750">
              <a:buFont typeface="Arial" panose="020B0604020202020204" pitchFamily="34" charset="0"/>
              <a:buChar char="•"/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00125" lvl="2" indent="-285750">
              <a:buFont typeface="Arial" panose="020B0604020202020204" pitchFamily="34" charset="0"/>
              <a:buChar char="•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střevní stěna s nádorem, včetně vztahu k cirkulárnímu resekčnímu okraji CRM)</a:t>
            </a:r>
          </a:p>
          <a:p>
            <a:pPr marL="1000125" lvl="2" indent="-285750">
              <a:buFont typeface="Arial" panose="020B0604020202020204" pitchFamily="34" charset="0"/>
              <a:buChar char="•"/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00125" lvl="2" indent="-285750">
              <a:buFont typeface="Arial" panose="020B0604020202020204" pitchFamily="34" charset="0"/>
              <a:buChar char="•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identifikace a zaznačení lymfatických uzlin či satelitních ložisek z blízkosti CRM</a:t>
            </a:r>
          </a:p>
        </p:txBody>
      </p:sp>
    </p:spTree>
    <p:extLst>
      <p:ext uri="{BB962C8B-B14F-4D97-AF65-F5344CB8AC3E}">
        <p14:creationId xmlns:p14="http://schemas.microsoft.com/office/powerpoint/2010/main" val="32716200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4328E2-61C4-4213-88AC-0560704B8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646" y="339624"/>
            <a:ext cx="8064500" cy="1143000"/>
          </a:xfrm>
        </p:spPr>
        <p:txBody>
          <a:bodyPr/>
          <a:lstStyle/>
          <a:p>
            <a:pPr>
              <a:defRPr/>
            </a:pPr>
            <a:r>
              <a:rPr lang="cs-CZ" b="1" dirty="0">
                <a:solidFill>
                  <a:schemeClr val="tx1"/>
                </a:solidFill>
              </a:rPr>
              <a:t>Metodické přístupy v patologii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36E9798-92E1-420E-924B-5FFD91AAA2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sz="2800" dirty="0" err="1"/>
              <a:t>Makroskopie</a:t>
            </a:r>
            <a:endParaRPr lang="cs-CZ" sz="2800" dirty="0"/>
          </a:p>
          <a:p>
            <a:pPr>
              <a:defRPr/>
            </a:pPr>
            <a:r>
              <a:rPr lang="cs-CZ" sz="2800" b="1" dirty="0"/>
              <a:t>Světelná mikroskopie </a:t>
            </a:r>
            <a:r>
              <a:rPr lang="cs-CZ" sz="1800" b="1" dirty="0"/>
              <a:t>(přehledná a speciální barvení)</a:t>
            </a:r>
          </a:p>
          <a:p>
            <a:pPr>
              <a:defRPr/>
            </a:pPr>
            <a:r>
              <a:rPr lang="cs-CZ" sz="2800" dirty="0"/>
              <a:t>Enzymová histochemie</a:t>
            </a:r>
          </a:p>
          <a:p>
            <a:pPr>
              <a:defRPr/>
            </a:pPr>
            <a:r>
              <a:rPr lang="cs-CZ" sz="2800" dirty="0" err="1"/>
              <a:t>Imunohistochemie</a:t>
            </a:r>
            <a:r>
              <a:rPr lang="cs-CZ" sz="2800" dirty="0"/>
              <a:t> (IHC) a imunofluorescence</a:t>
            </a:r>
          </a:p>
          <a:p>
            <a:pPr>
              <a:defRPr/>
            </a:pPr>
            <a:r>
              <a:rPr lang="cs-CZ" sz="2800" dirty="0"/>
              <a:t>Elektronová mikroskopie</a:t>
            </a:r>
          </a:p>
          <a:p>
            <a:pPr>
              <a:defRPr/>
            </a:pPr>
            <a:r>
              <a:rPr lang="cs-CZ" sz="2800" dirty="0"/>
              <a:t>Molekulární patologie a genetika</a:t>
            </a:r>
          </a:p>
          <a:p>
            <a:pPr>
              <a:defRPr/>
            </a:pPr>
            <a:endParaRPr lang="cs-CZ" sz="2800" dirty="0"/>
          </a:p>
          <a:p>
            <a:pPr marL="0" indent="0">
              <a:buNone/>
              <a:defRPr/>
            </a:pPr>
            <a:endParaRPr lang="cs-CZ" sz="2800" dirty="0"/>
          </a:p>
          <a:p>
            <a:pPr>
              <a:defRPr/>
            </a:pPr>
            <a:endParaRPr lang="cs-CZ" dirty="0"/>
          </a:p>
        </p:txBody>
      </p:sp>
      <p:pic>
        <p:nvPicPr>
          <p:cNvPr id="13316" name="Obrázek 3">
            <a:extLst>
              <a:ext uri="{FF2B5EF4-FFF2-40B4-BE49-F238E27FC236}">
                <a16:creationId xmlns:a16="http://schemas.microsoft.com/office/drawing/2014/main" id="{F09BC15F-4DA2-48EC-802F-6CB74EAD5F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512" y="422378"/>
            <a:ext cx="2827168" cy="4281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74984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>
            <a:extLst>
              <a:ext uri="{FF2B5EF4-FFF2-40B4-BE49-F238E27FC236}">
                <a16:creationId xmlns:a16="http://schemas.microsoft.com/office/drawing/2014/main" id="{859702BB-2B50-49B8-B8C6-178C6AA979BF}"/>
              </a:ext>
            </a:extLst>
          </p:cNvPr>
          <p:cNvSpPr>
            <a:spLocks noGrp="1" noRot="1" noChangeArrowheads="1"/>
          </p:cNvSpPr>
          <p:nvPr>
            <p:ph type="title" sz="quarter"/>
          </p:nvPr>
        </p:nvSpPr>
        <p:spPr>
          <a:xfrm>
            <a:off x="1919288" y="12858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cs-CZ" sz="2400" b="1" dirty="0">
                <a:solidFill>
                  <a:schemeClr val="tx1"/>
                </a:solidFill>
              </a:rPr>
              <a:t>Př. Fokální kortikální dysplazie: histopatologické vyšetření </a:t>
            </a:r>
            <a:r>
              <a:rPr lang="cs-CZ" sz="2400" b="1" dirty="0" err="1">
                <a:solidFill>
                  <a:schemeClr val="tx1"/>
                </a:solidFill>
              </a:rPr>
              <a:t>molformovaného</a:t>
            </a:r>
            <a:r>
              <a:rPr lang="cs-CZ" sz="2400" b="1" dirty="0">
                <a:solidFill>
                  <a:schemeClr val="tx1"/>
                </a:solidFill>
              </a:rPr>
              <a:t> kortexu </a:t>
            </a:r>
          </a:p>
        </p:txBody>
      </p:sp>
      <p:pic>
        <p:nvPicPr>
          <p:cNvPr id="14339" name="Picture 12" descr="5258-08-IIa-100x">
            <a:extLst>
              <a:ext uri="{FF2B5EF4-FFF2-40B4-BE49-F238E27FC236}">
                <a16:creationId xmlns:a16="http://schemas.microsoft.com/office/drawing/2014/main" id="{19005AFD-2533-4158-9FD2-DDA06974B5BF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27351" y="1341439"/>
            <a:ext cx="2767013" cy="3673475"/>
          </a:xfrm>
        </p:spPr>
      </p:pic>
      <p:pic>
        <p:nvPicPr>
          <p:cNvPr id="14340" name="Picture 22" descr="8389-08-02 sel">
            <a:extLst>
              <a:ext uri="{FF2B5EF4-FFF2-40B4-BE49-F238E27FC236}">
                <a16:creationId xmlns:a16="http://schemas.microsoft.com/office/drawing/2014/main" id="{4C987CB8-66EE-4641-8AC0-C04267E9C3E7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56363" y="1341438"/>
            <a:ext cx="2449512" cy="1816100"/>
          </a:xfrm>
        </p:spPr>
      </p:pic>
      <p:pic>
        <p:nvPicPr>
          <p:cNvPr id="14341" name="Picture 25" descr="4979-08-NF">
            <a:extLst>
              <a:ext uri="{FF2B5EF4-FFF2-40B4-BE49-F238E27FC236}">
                <a16:creationId xmlns:a16="http://schemas.microsoft.com/office/drawing/2014/main" id="{B8FE4BB9-B765-4B6C-A8DF-2E8CFF16537C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56363" y="3213101"/>
            <a:ext cx="2449512" cy="1844675"/>
          </a:xfrm>
        </p:spPr>
      </p:pic>
      <p:sp>
        <p:nvSpPr>
          <p:cNvPr id="14342" name="Text Box 27">
            <a:extLst>
              <a:ext uri="{FF2B5EF4-FFF2-40B4-BE49-F238E27FC236}">
                <a16:creationId xmlns:a16="http://schemas.microsoft.com/office/drawing/2014/main" id="{0644142A-D74A-4A0A-8FAE-21D2650A45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2125" y="4652963"/>
            <a:ext cx="793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/>
              <a:t>NF-01</a:t>
            </a:r>
          </a:p>
        </p:txBody>
      </p:sp>
      <p:sp>
        <p:nvSpPr>
          <p:cNvPr id="14343" name="TextovéPole 1">
            <a:extLst>
              <a:ext uri="{FF2B5EF4-FFF2-40B4-BE49-F238E27FC236}">
                <a16:creationId xmlns:a16="http://schemas.microsoft.com/office/drawing/2014/main" id="{41211B9C-49DF-4D2F-9A1A-9DF23BE2D3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0713" y="5559425"/>
            <a:ext cx="354795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/>
              <a:t>Přehledné barvení: hematoxylin-</a:t>
            </a:r>
            <a:r>
              <a:rPr lang="cs-CZ" altLang="cs-CZ" sz="1800" dirty="0" err="1"/>
              <a:t>eosin</a:t>
            </a:r>
            <a:endParaRPr lang="cs-CZ" altLang="cs-CZ" sz="1800" dirty="0"/>
          </a:p>
        </p:txBody>
      </p:sp>
      <p:cxnSp>
        <p:nvCxnSpPr>
          <p:cNvPr id="4" name="Přímá spojnice se šipkou 3">
            <a:extLst>
              <a:ext uri="{FF2B5EF4-FFF2-40B4-BE49-F238E27FC236}">
                <a16:creationId xmlns:a16="http://schemas.microsoft.com/office/drawing/2014/main" id="{365F1C38-889C-49FC-8309-D5DE34A2AD1B}"/>
              </a:ext>
            </a:extLst>
          </p:cNvPr>
          <p:cNvCxnSpPr>
            <a:stCxn id="14343" idx="0"/>
          </p:cNvCxnSpPr>
          <p:nvPr/>
        </p:nvCxnSpPr>
        <p:spPr>
          <a:xfrm flipV="1">
            <a:off x="3664693" y="4106863"/>
            <a:ext cx="818407" cy="14525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se šipkou 5">
            <a:extLst>
              <a:ext uri="{FF2B5EF4-FFF2-40B4-BE49-F238E27FC236}">
                <a16:creationId xmlns:a16="http://schemas.microsoft.com/office/drawing/2014/main" id="{6E4B26CA-5C11-4294-B908-1B6F70FC36AF}"/>
              </a:ext>
            </a:extLst>
          </p:cNvPr>
          <p:cNvCxnSpPr/>
          <p:nvPr/>
        </p:nvCxnSpPr>
        <p:spPr>
          <a:xfrm flipV="1">
            <a:off x="4224338" y="2703514"/>
            <a:ext cx="2519362" cy="28860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6" name="TextovéPole 6">
            <a:extLst>
              <a:ext uri="{FF2B5EF4-FFF2-40B4-BE49-F238E27FC236}">
                <a16:creationId xmlns:a16="http://schemas.microsoft.com/office/drawing/2014/main" id="{9C0413DB-B784-43CA-AF7C-D585E27128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6308" y="5528707"/>
            <a:ext cx="6316345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 err="1"/>
              <a:t>Imunohistochemie</a:t>
            </a:r>
            <a:r>
              <a:rPr lang="cs-CZ" altLang="cs-CZ" sz="1800" dirty="0"/>
              <a:t>: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dirty="0"/>
              <a:t>Detekce antigenů (proteinů</a:t>
            </a:r>
            <a:r>
              <a:rPr lang="en-US" altLang="cs-CZ" sz="1400" dirty="0"/>
              <a:t>) </a:t>
            </a:r>
            <a:r>
              <a:rPr lang="cs-CZ" altLang="cs-CZ" sz="1400" dirty="0"/>
              <a:t>ve tkáňových řezech biopsií pomocí protilátek s vizualizací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dirty="0"/>
              <a:t>vazby (</a:t>
            </a:r>
            <a:r>
              <a:rPr lang="cs-CZ" altLang="cs-CZ" sz="1400" dirty="0" err="1"/>
              <a:t>Ag</a:t>
            </a:r>
            <a:r>
              <a:rPr lang="cs-CZ" altLang="cs-CZ" sz="1400" dirty="0"/>
              <a:t>/</a:t>
            </a:r>
            <a:r>
              <a:rPr lang="cs-CZ" altLang="cs-CZ" sz="1400" dirty="0" err="1"/>
              <a:t>Ig</a:t>
            </a:r>
            <a:r>
              <a:rPr lang="cs-CZ" altLang="cs-CZ" sz="1400" dirty="0"/>
              <a:t>)</a:t>
            </a:r>
          </a:p>
        </p:txBody>
      </p:sp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0360657B-2CA3-495B-AA44-4A77FAB60E7E}"/>
              </a:ext>
            </a:extLst>
          </p:cNvPr>
          <p:cNvCxnSpPr>
            <a:cxnSpLocks/>
          </p:cNvCxnSpPr>
          <p:nvPr/>
        </p:nvCxnSpPr>
        <p:spPr>
          <a:xfrm flipH="1" flipV="1">
            <a:off x="7303345" y="4430296"/>
            <a:ext cx="254743" cy="11592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ovéPole 2">
            <a:extLst>
              <a:ext uri="{FF2B5EF4-FFF2-40B4-BE49-F238E27FC236}">
                <a16:creationId xmlns:a16="http://schemas.microsoft.com/office/drawing/2014/main" id="{819163F7-2E88-485E-9C52-AB37A4599C0C}"/>
              </a:ext>
            </a:extLst>
          </p:cNvPr>
          <p:cNvSpPr txBox="1"/>
          <p:nvPr/>
        </p:nvSpPr>
        <p:spPr>
          <a:xfrm>
            <a:off x="9602809" y="3973918"/>
            <a:ext cx="2319844" cy="738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Pozitivní (hnědá reakce) průkaz </a:t>
            </a:r>
            <a:r>
              <a:rPr lang="cs-CZ" sz="1400" dirty="0" err="1"/>
              <a:t>neurofilament</a:t>
            </a:r>
            <a:r>
              <a:rPr lang="cs-CZ" sz="1400" dirty="0"/>
              <a:t> v </a:t>
            </a:r>
            <a:r>
              <a:rPr lang="cs-CZ" sz="1400" dirty="0" err="1"/>
              <a:t>dysmorfních</a:t>
            </a:r>
            <a:r>
              <a:rPr lang="cs-CZ" sz="1400" dirty="0"/>
              <a:t> neuronech</a:t>
            </a:r>
          </a:p>
        </p:txBody>
      </p:sp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7450F895-1FC0-4F79-9A53-5B21695CA163}"/>
              </a:ext>
            </a:extLst>
          </p:cNvPr>
          <p:cNvCxnSpPr>
            <a:stCxn id="3" idx="1"/>
          </p:cNvCxnSpPr>
          <p:nvPr/>
        </p:nvCxnSpPr>
        <p:spPr>
          <a:xfrm flipH="1" flipV="1">
            <a:off x="8112125" y="4096781"/>
            <a:ext cx="1490684" cy="2463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56531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Obrázek 6">
            <a:extLst>
              <a:ext uri="{FF2B5EF4-FFF2-40B4-BE49-F238E27FC236}">
                <a16:creationId xmlns:a16="http://schemas.microsoft.com/office/drawing/2014/main" id="{561EF772-72EA-4A89-A672-9C0E004D78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798" y="991700"/>
            <a:ext cx="7089674" cy="531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AA355959-3F55-41D4-8B4B-EEF34DF1C30D}"/>
              </a:ext>
            </a:extLst>
          </p:cNvPr>
          <p:cNvSpPr txBox="1"/>
          <p:nvPr/>
        </p:nvSpPr>
        <p:spPr>
          <a:xfrm>
            <a:off x="243192" y="294412"/>
            <a:ext cx="113640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Konvenční zpracování tkání formol-parafinovou technikou (FFPE): 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0A637D4F-14B6-400A-BCDB-8D3C1D80FBC9}"/>
              </a:ext>
            </a:extLst>
          </p:cNvPr>
          <p:cNvSpPr txBox="1"/>
          <p:nvPr/>
        </p:nvSpPr>
        <p:spPr>
          <a:xfrm>
            <a:off x="314026" y="2081457"/>
            <a:ext cx="3943772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-    Fixace formalínem (24 h)</a:t>
            </a:r>
          </a:p>
          <a:p>
            <a:r>
              <a:rPr lang="cs-CZ" dirty="0"/>
              <a:t>     Dostatečné množství fixační tekutiny!</a:t>
            </a:r>
          </a:p>
          <a:p>
            <a:pPr marL="285750" indent="-285750">
              <a:buFontTx/>
              <a:buChar char="-"/>
            </a:pPr>
            <a:r>
              <a:rPr lang="cs-CZ" dirty="0"/>
              <a:t>Blokování/přikrojení tkání</a:t>
            </a:r>
          </a:p>
          <a:p>
            <a:pPr marL="285750" indent="-285750">
              <a:buFontTx/>
              <a:buChar char="-"/>
            </a:pPr>
            <a:r>
              <a:rPr lang="cs-CZ" dirty="0"/>
              <a:t>Tkáňový </a:t>
            </a:r>
            <a:r>
              <a:rPr lang="cs-CZ" dirty="0" err="1"/>
              <a:t>processing</a:t>
            </a:r>
            <a:endParaRPr lang="cs-CZ" dirty="0"/>
          </a:p>
          <a:p>
            <a:pPr marL="285750" indent="-285750">
              <a:buFontTx/>
              <a:buChar char="-"/>
            </a:pPr>
            <a:r>
              <a:rPr lang="cs-CZ" dirty="0"/>
              <a:t>Zalití do parafinových bločků</a:t>
            </a:r>
          </a:p>
          <a:p>
            <a:pPr marL="285750" indent="-285750">
              <a:buFontTx/>
              <a:buChar char="-"/>
            </a:pPr>
            <a:r>
              <a:rPr lang="cs-CZ" dirty="0"/>
              <a:t>Krájení na mikrotomu</a:t>
            </a:r>
          </a:p>
          <a:p>
            <a:pPr marL="285750" indent="-285750">
              <a:buFontTx/>
              <a:buChar char="-"/>
            </a:pPr>
            <a:r>
              <a:rPr lang="cs-CZ" dirty="0"/>
              <a:t>Barvení</a:t>
            </a:r>
          </a:p>
          <a:p>
            <a:pPr marL="285750" indent="-285750">
              <a:buFontTx/>
              <a:buChar char="-"/>
            </a:pPr>
            <a:r>
              <a:rPr lang="cs-CZ" dirty="0"/>
              <a:t>Přikrytí krycím sklíčkem</a:t>
            </a:r>
          </a:p>
          <a:p>
            <a:pPr marL="285750" indent="-285750">
              <a:buFontTx/>
              <a:buChar char="-"/>
            </a:pPr>
            <a:r>
              <a:rPr lang="cs-CZ" dirty="0"/>
              <a:t>Preparát k hodnocení patologem</a:t>
            </a:r>
          </a:p>
          <a:p>
            <a:pPr marL="285750" indent="-285750">
              <a:buFontTx/>
              <a:buChar char="-"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456234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2A0344-926F-45B0-89D2-4E3DD2DA0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Biopsie zpracované nativně, nefixované, „na zmrzlo“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180CB80-C380-40C5-A99C-0D3F41564F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9458" y="2147291"/>
            <a:ext cx="10058400" cy="2658172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b="1" dirty="0"/>
              <a:t> </a:t>
            </a:r>
            <a:r>
              <a:rPr lang="cs-CZ" b="1" dirty="0" err="1"/>
              <a:t>Peroperační</a:t>
            </a:r>
            <a:r>
              <a:rPr lang="cs-CZ" b="1" dirty="0"/>
              <a:t> biopsie</a:t>
            </a:r>
          </a:p>
          <a:p>
            <a:pPr marL="0" indent="0">
              <a:buNone/>
            </a:pPr>
            <a:r>
              <a:rPr lang="cs-CZ" dirty="0"/>
              <a:t>Pro rychlé kryostatové vyšetření během operace, do 20 minut výsledek rozhodující pro další postup/rozsah operace (např. vyšetření resekčních linií, charakteru léze (benigní </a:t>
            </a:r>
            <a:r>
              <a:rPr lang="cs-CZ" dirty="0" err="1"/>
              <a:t>vs</a:t>
            </a:r>
            <a:r>
              <a:rPr lang="cs-CZ" dirty="0"/>
              <a:t> maligní, nádor </a:t>
            </a:r>
            <a:r>
              <a:rPr lang="cs-CZ" dirty="0" err="1"/>
              <a:t>vs</a:t>
            </a:r>
            <a:r>
              <a:rPr lang="cs-CZ" dirty="0"/>
              <a:t> nenádorová léze,…)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/>
              <a:t> Biopsie pro enzymovou histochemii (např. dg. deficitů </a:t>
            </a:r>
            <a:r>
              <a:rPr lang="cs-CZ" b="1" dirty="0" err="1"/>
              <a:t>disacharidáz</a:t>
            </a:r>
            <a:r>
              <a:rPr lang="cs-CZ" b="1" dirty="0"/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/>
              <a:t> Biopsie pro imunofluorescenční vyšetření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/>
              <a:t> Svalové biopsie  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C1850222-A702-4AC8-92F6-32C2BB9A257A}"/>
              </a:ext>
            </a:extLst>
          </p:cNvPr>
          <p:cNvSpPr txBox="1"/>
          <p:nvPr/>
        </p:nvSpPr>
        <p:spPr>
          <a:xfrm>
            <a:off x="4406631" y="4961106"/>
            <a:ext cx="73133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+ vyšetření ultrastrukturální/</a:t>
            </a:r>
            <a:r>
              <a:rPr lang="cs-CZ" b="1" dirty="0" err="1"/>
              <a:t>elektronmikroskopické</a:t>
            </a:r>
            <a:endParaRPr lang="cs-CZ" b="1" dirty="0"/>
          </a:p>
          <a:p>
            <a:r>
              <a:rPr lang="cs-CZ" dirty="0"/>
              <a:t>(fixace glutaraldehydem; v dg. </a:t>
            </a:r>
            <a:r>
              <a:rPr lang="cs-CZ" dirty="0" err="1"/>
              <a:t>glomerulopatii</a:t>
            </a:r>
            <a:r>
              <a:rPr lang="cs-CZ" dirty="0"/>
              <a:t>, nervosvalových onemocnění, </a:t>
            </a:r>
          </a:p>
          <a:p>
            <a:r>
              <a:rPr lang="cs-CZ" dirty="0"/>
              <a:t>v </a:t>
            </a:r>
            <a:r>
              <a:rPr lang="cs-CZ" dirty="0" err="1"/>
              <a:t>dermatopatologii</a:t>
            </a:r>
            <a:r>
              <a:rPr lang="cs-CZ" dirty="0"/>
              <a:t>)  </a:t>
            </a:r>
          </a:p>
        </p:txBody>
      </p:sp>
    </p:spTree>
    <p:extLst>
      <p:ext uri="{BB962C8B-B14F-4D97-AF65-F5344CB8AC3E}">
        <p14:creationId xmlns:p14="http://schemas.microsoft.com/office/powerpoint/2010/main" val="21885457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8" r="4635"/>
          <a:stretch/>
        </p:blipFill>
        <p:spPr>
          <a:xfrm>
            <a:off x="1445909" y="252920"/>
            <a:ext cx="5118756" cy="407670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7" t="3283" r="7423"/>
          <a:stretch/>
        </p:blipFill>
        <p:spPr>
          <a:xfrm>
            <a:off x="6788402" y="0"/>
            <a:ext cx="4126382" cy="6741368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0" name="TextovéPole 9"/>
          <p:cNvSpPr txBox="1"/>
          <p:nvPr/>
        </p:nvSpPr>
        <p:spPr>
          <a:xfrm>
            <a:off x="1578087" y="4433044"/>
            <a:ext cx="48544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JMÉNO, RČ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KLINICKÁ DG.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PŘEDMĚT VYŠETŘENÍ, LOKALIZACE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DOBA TRVÁNÍ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FIXAČNÍ TEKUTINA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BLIŽSÍ KLINICKÉ INFO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vzhled léze, dynamika růstu, další choroby pacienta, klinická </a:t>
            </a:r>
            <a:r>
              <a:rPr lang="cs-CZ" b="1" dirty="0" err="1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dif</a:t>
            </a:r>
            <a:r>
              <a:rPr lang="cs-CZ" b="1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. dg.</a:t>
            </a:r>
          </a:p>
        </p:txBody>
      </p:sp>
    </p:spTree>
    <p:extLst>
      <p:ext uri="{BB962C8B-B14F-4D97-AF65-F5344CB8AC3E}">
        <p14:creationId xmlns:p14="http://schemas.microsoft.com/office/powerpoint/2010/main" val="32911718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kupina 5"/>
          <p:cNvGrpSpPr/>
          <p:nvPr/>
        </p:nvGrpSpPr>
        <p:grpSpPr>
          <a:xfrm>
            <a:off x="2286981" y="1484784"/>
            <a:ext cx="7618040" cy="4079290"/>
            <a:chOff x="2129774" y="2349500"/>
            <a:chExt cx="5064507" cy="4079290"/>
          </a:xfrm>
        </p:grpSpPr>
        <p:sp>
          <p:nvSpPr>
            <p:cNvPr id="7" name="Text Box 17"/>
            <p:cNvSpPr txBox="1">
              <a:spLocks noChangeArrowheads="1"/>
            </p:cNvSpPr>
            <p:nvPr/>
          </p:nvSpPr>
          <p:spPr bwMode="auto">
            <a:xfrm>
              <a:off x="2129774" y="3851518"/>
              <a:ext cx="5064507" cy="11633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99CC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20000"/>
                </a:spcBef>
                <a:buFont typeface="Symbol" pitchFamily="18" charset="2"/>
                <a:buNone/>
              </a:pPr>
              <a:r>
                <a:rPr lang="cs-CZ" altLang="cs-CZ" sz="2800" b="1" dirty="0">
                  <a:solidFill>
                    <a:srgbClr val="3A1D00"/>
                  </a:solidFill>
                  <a:latin typeface="Cambria" panose="02040503050406030204" pitchFamily="18" charset="0"/>
                  <a:sym typeface="Symbol" pitchFamily="18" charset="2"/>
                </a:rPr>
                <a:t>ztráta kontinuity</a:t>
              </a:r>
              <a:r>
                <a:rPr lang="cs-CZ" altLang="cs-CZ" sz="2800" dirty="0">
                  <a:solidFill>
                    <a:srgbClr val="3A1D00"/>
                  </a:solidFill>
                  <a:latin typeface="Cambria" panose="02040503050406030204" pitchFamily="18" charset="0"/>
                  <a:sym typeface="Symbol" pitchFamily="18" charset="2"/>
                </a:rPr>
                <a:t> tkáně </a:t>
              </a:r>
            </a:p>
            <a:p>
              <a:pPr algn="ctr">
                <a:spcBef>
                  <a:spcPct val="20000"/>
                </a:spcBef>
                <a:buFont typeface="Symbol" pitchFamily="18" charset="2"/>
                <a:buNone/>
              </a:pPr>
              <a:r>
                <a:rPr lang="cs-CZ" altLang="cs-CZ" dirty="0">
                  <a:solidFill>
                    <a:srgbClr val="3A1D00"/>
                  </a:solidFill>
                  <a:latin typeface="Cambria" panose="02040503050406030204" pitchFamily="18" charset="0"/>
                  <a:sym typeface="Symbol" pitchFamily="18" charset="2"/>
                </a:rPr>
                <a:t>(většinou nelze posoudit architektoniku léze  </a:t>
              </a:r>
              <a:r>
                <a:rPr lang="cs-CZ" altLang="cs-CZ" b="1" dirty="0">
                  <a:solidFill>
                    <a:srgbClr val="3A1D00"/>
                  </a:solidFill>
                  <a:latin typeface="Cambria" panose="02040503050406030204" pitchFamily="18" charset="0"/>
                  <a:sym typeface="Symbol" pitchFamily="18" charset="2"/>
                </a:rPr>
                <a:t>dg. méně přesná</a:t>
              </a:r>
              <a:r>
                <a:rPr lang="cs-CZ" altLang="cs-CZ" dirty="0">
                  <a:solidFill>
                    <a:srgbClr val="3A1D00"/>
                  </a:solidFill>
                  <a:latin typeface="Cambria" panose="02040503050406030204" pitchFamily="18" charset="0"/>
                  <a:sym typeface="Symbol" pitchFamily="18" charset="2"/>
                </a:rPr>
                <a:t>, někdy jen orientační; negativní cytologie neznamená absenci malignity!!!)</a:t>
              </a:r>
              <a:r>
                <a:rPr lang="cs-CZ" altLang="cs-CZ" sz="2000" dirty="0">
                  <a:latin typeface="Cambria" panose="02040503050406030204" pitchFamily="18" charset="0"/>
                  <a:sym typeface="Symbol" pitchFamily="18" charset="2"/>
                </a:rPr>
                <a:t> </a:t>
              </a:r>
              <a:endParaRPr lang="cs-CZ" altLang="cs-CZ" sz="2000" dirty="0">
                <a:solidFill>
                  <a:srgbClr val="3A1D00"/>
                </a:solidFill>
                <a:latin typeface="Cambria" panose="02040503050406030204" pitchFamily="18" charset="0"/>
                <a:sym typeface="Symbol" pitchFamily="18" charset="2"/>
              </a:endParaRPr>
            </a:p>
          </p:txBody>
        </p:sp>
        <p:sp>
          <p:nvSpPr>
            <p:cNvPr id="8" name="Text Box 21"/>
            <p:cNvSpPr txBox="1">
              <a:spLocks noChangeArrowheads="1"/>
            </p:cNvSpPr>
            <p:nvPr/>
          </p:nvSpPr>
          <p:spPr bwMode="auto">
            <a:xfrm>
              <a:off x="2537952" y="5438775"/>
              <a:ext cx="4248150" cy="9900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99CC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cs-CZ" altLang="cs-CZ" sz="2800" dirty="0">
                  <a:latin typeface="Cambria" panose="02040503050406030204" pitchFamily="18" charset="0"/>
                  <a:sym typeface="Symbol" pitchFamily="18" charset="2"/>
                </a:rPr>
                <a:t>většinou jako</a:t>
              </a:r>
            </a:p>
            <a:p>
              <a:pPr algn="ctr">
                <a:lnSpc>
                  <a:spcPct val="50000"/>
                </a:lnSpc>
                <a:spcBef>
                  <a:spcPct val="50000"/>
                </a:spcBef>
              </a:pPr>
              <a:r>
                <a:rPr lang="cs-CZ" altLang="cs-CZ" sz="2800" b="1" u="sng" dirty="0" err="1">
                  <a:solidFill>
                    <a:srgbClr val="FF0000"/>
                  </a:solidFill>
                  <a:latin typeface="Cambria" panose="02040503050406030204" pitchFamily="18" charset="0"/>
                  <a:sym typeface="Symbol" pitchFamily="18" charset="2"/>
                </a:rPr>
                <a:t>prebioptické</a:t>
              </a:r>
              <a:r>
                <a:rPr lang="cs-CZ" altLang="cs-CZ" sz="2800" dirty="0">
                  <a:solidFill>
                    <a:srgbClr val="FF0000"/>
                  </a:solidFill>
                  <a:latin typeface="Cambria" panose="02040503050406030204" pitchFamily="18" charset="0"/>
                  <a:sym typeface="Symbol" pitchFamily="18" charset="2"/>
                </a:rPr>
                <a:t> vyšetření</a:t>
              </a:r>
              <a:endParaRPr lang="cs-CZ" altLang="cs-CZ" sz="2800" dirty="0">
                <a:solidFill>
                  <a:srgbClr val="FF000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9" name="Text Box 22"/>
            <p:cNvSpPr txBox="1">
              <a:spLocks noChangeArrowheads="1"/>
            </p:cNvSpPr>
            <p:nvPr/>
          </p:nvSpPr>
          <p:spPr bwMode="auto">
            <a:xfrm>
              <a:off x="2321258" y="2349500"/>
              <a:ext cx="4681537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99CC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cs-CZ" altLang="cs-CZ" sz="2800" b="1" u="sng" dirty="0">
                  <a:solidFill>
                    <a:srgbClr val="3A1D00"/>
                  </a:solidFill>
                  <a:latin typeface="Cambria" panose="02040503050406030204" pitchFamily="18" charset="0"/>
                </a:rPr>
                <a:t>jednotlivé</a:t>
              </a:r>
              <a:r>
                <a:rPr lang="cs-CZ" altLang="cs-CZ" sz="2800" b="1" dirty="0">
                  <a:solidFill>
                    <a:srgbClr val="3A1D00"/>
                  </a:solidFill>
                  <a:latin typeface="Cambria" panose="02040503050406030204" pitchFamily="18" charset="0"/>
                </a:rPr>
                <a:t> </a:t>
              </a:r>
              <a:r>
                <a:rPr lang="cs-CZ" altLang="cs-CZ" sz="2800" dirty="0" err="1">
                  <a:solidFill>
                    <a:srgbClr val="3A1D00"/>
                  </a:solidFill>
                  <a:latin typeface="Cambria" panose="02040503050406030204" pitchFamily="18" charset="0"/>
                </a:rPr>
                <a:t>bb</a:t>
              </a:r>
              <a:r>
                <a:rPr lang="cs-CZ" altLang="cs-CZ" sz="2800" dirty="0">
                  <a:solidFill>
                    <a:srgbClr val="3A1D00"/>
                  </a:solidFill>
                  <a:latin typeface="Cambria" panose="02040503050406030204" pitchFamily="18" charset="0"/>
                </a:rPr>
                <a:t>. rozetřené na podložním skle</a:t>
              </a:r>
            </a:p>
          </p:txBody>
        </p:sp>
        <p:sp>
          <p:nvSpPr>
            <p:cNvPr id="10" name="Line 23"/>
            <p:cNvSpPr>
              <a:spLocks noChangeShapeType="1"/>
            </p:cNvSpPr>
            <p:nvPr/>
          </p:nvSpPr>
          <p:spPr bwMode="auto">
            <a:xfrm>
              <a:off x="4662027" y="3013075"/>
              <a:ext cx="0" cy="565150"/>
            </a:xfrm>
            <a:prstGeom prst="line">
              <a:avLst/>
            </a:prstGeom>
            <a:noFill/>
            <a:ln w="28575">
              <a:solidFill>
                <a:srgbClr val="33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1" name="Line 26"/>
            <p:cNvSpPr>
              <a:spLocks noChangeShapeType="1"/>
            </p:cNvSpPr>
            <p:nvPr/>
          </p:nvSpPr>
          <p:spPr bwMode="auto">
            <a:xfrm>
              <a:off x="4662027" y="5014913"/>
              <a:ext cx="0" cy="423862"/>
            </a:xfrm>
            <a:prstGeom prst="line">
              <a:avLst/>
            </a:prstGeom>
            <a:noFill/>
            <a:ln w="28575">
              <a:solidFill>
                <a:srgbClr val="3333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13" name="TextovéPole 12"/>
          <p:cNvSpPr txBox="1"/>
          <p:nvPr/>
        </p:nvSpPr>
        <p:spPr>
          <a:xfrm>
            <a:off x="1524000" y="49476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>
                <a:latin typeface="Calibri" panose="020F0502020204030204" pitchFamily="34" charset="0"/>
              </a:rPr>
              <a:t>Cytologie</a:t>
            </a:r>
            <a:endParaRPr lang="cs-CZ" sz="36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48427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Calibri" panose="020F0502020204030204" pitchFamily="34" charset="0"/>
              </a:rPr>
              <a:t>Typy cytologických vyšetření</a:t>
            </a:r>
            <a:endParaRPr lang="en-US" b="1" dirty="0">
              <a:latin typeface="Calibri" panose="020F0502020204030204" pitchFamily="34" charset="0"/>
            </a:endParaRPr>
          </a:p>
        </p:txBody>
      </p:sp>
      <p:grpSp>
        <p:nvGrpSpPr>
          <p:cNvPr id="25" name="Skupina 24"/>
          <p:cNvGrpSpPr/>
          <p:nvPr/>
        </p:nvGrpSpPr>
        <p:grpSpPr>
          <a:xfrm>
            <a:off x="1695241" y="1927862"/>
            <a:ext cx="2667818" cy="3039441"/>
            <a:chOff x="171241" y="1927861"/>
            <a:chExt cx="2667818" cy="3039441"/>
          </a:xfrm>
        </p:grpSpPr>
        <p:sp>
          <p:nvSpPr>
            <p:cNvPr id="6" name="TextovéPole 5"/>
            <p:cNvSpPr txBox="1"/>
            <p:nvPr/>
          </p:nvSpPr>
          <p:spPr>
            <a:xfrm>
              <a:off x="171241" y="1927861"/>
              <a:ext cx="2667818" cy="707886"/>
            </a:xfrm>
            <a:prstGeom prst="rect">
              <a:avLst/>
            </a:prstGeom>
            <a:solidFill>
              <a:srgbClr val="FF99CC"/>
            </a:solidFill>
            <a:ln w="28575"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cs-CZ" sz="2000" b="1" dirty="0">
                  <a:latin typeface="Cambria" panose="02040503050406030204" pitchFamily="18" charset="0"/>
                </a:rPr>
                <a:t>Exfoliativní cytologie</a:t>
              </a:r>
            </a:p>
            <a:p>
              <a:r>
                <a:rPr lang="cs-CZ" sz="2000" dirty="0">
                  <a:latin typeface="Cambria" panose="02040503050406030204" pitchFamily="18" charset="0"/>
                </a:rPr>
                <a:t>(stěr, otisky)</a:t>
              </a:r>
              <a:endParaRPr lang="en-US" sz="2000" dirty="0">
                <a:latin typeface="Cambria" panose="02040503050406030204" pitchFamily="18" charset="0"/>
              </a:endParaRPr>
            </a:p>
          </p:txBody>
        </p:sp>
        <p:sp>
          <p:nvSpPr>
            <p:cNvPr id="10" name="TextovéPole 9"/>
            <p:cNvSpPr txBox="1"/>
            <p:nvPr/>
          </p:nvSpPr>
          <p:spPr>
            <a:xfrm>
              <a:off x="251520" y="3212976"/>
              <a:ext cx="2534048" cy="1754326"/>
            </a:xfrm>
            <a:prstGeom prst="rect">
              <a:avLst/>
            </a:prstGeom>
            <a:noFill/>
            <a:ln w="28575">
              <a:solidFill>
                <a:srgbClr val="FF99CC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cs-CZ" b="1" dirty="0">
                  <a:solidFill>
                    <a:srgbClr val="FF00FF"/>
                  </a:solidFill>
                  <a:latin typeface="Cambria" panose="02040503050406030204" pitchFamily="18" charset="0"/>
                </a:rPr>
                <a:t>SLIZNIČNÍ POVRCHY</a:t>
              </a:r>
            </a:p>
            <a:p>
              <a:endParaRPr lang="cs-CZ" dirty="0">
                <a:latin typeface="Cambria" panose="02040503050406030204" pitchFamily="18" charset="0"/>
              </a:endParaRPr>
            </a:p>
            <a:p>
              <a:pPr marL="182563" indent="-182563">
                <a:buFont typeface="Arial" panose="020B0604020202020204" pitchFamily="34" charset="0"/>
                <a:buChar char="•"/>
                <a:tabLst>
                  <a:tab pos="355600" algn="l"/>
                </a:tabLst>
              </a:pPr>
              <a:r>
                <a:rPr lang="cs-CZ" dirty="0">
                  <a:latin typeface="Cambria" panose="02040503050406030204" pitchFamily="18" charset="0"/>
                </a:rPr>
                <a:t>čípek</a:t>
              </a:r>
            </a:p>
            <a:p>
              <a:pPr marL="182563" indent="-182563">
                <a:buFont typeface="Arial" panose="020B0604020202020204" pitchFamily="34" charset="0"/>
                <a:buChar char="•"/>
                <a:tabLst>
                  <a:tab pos="355600" algn="l"/>
                </a:tabLst>
              </a:pPr>
              <a:r>
                <a:rPr lang="cs-CZ" dirty="0">
                  <a:latin typeface="Cambria" panose="02040503050406030204" pitchFamily="18" charset="0"/>
                </a:rPr>
                <a:t>GIT (jícen, žlučovody)</a:t>
              </a:r>
            </a:p>
            <a:p>
              <a:pPr marL="182563" indent="-182563">
                <a:buFont typeface="Arial" panose="020B0604020202020204" pitchFamily="34" charset="0"/>
                <a:buChar char="•"/>
                <a:tabLst>
                  <a:tab pos="355600" algn="l"/>
                </a:tabLst>
              </a:pPr>
              <a:r>
                <a:rPr lang="cs-CZ" dirty="0">
                  <a:latin typeface="Cambria" panose="02040503050406030204" pitchFamily="18" charset="0"/>
                </a:rPr>
                <a:t>bronchy</a:t>
              </a:r>
            </a:p>
            <a:p>
              <a:pPr marL="182563" indent="-182563">
                <a:buFont typeface="Arial" panose="020B0604020202020204" pitchFamily="34" charset="0"/>
                <a:buChar char="•"/>
                <a:tabLst>
                  <a:tab pos="355600" algn="l"/>
                </a:tabLst>
              </a:pPr>
              <a:r>
                <a:rPr lang="cs-CZ" dirty="0">
                  <a:latin typeface="Cambria" panose="02040503050406030204" pitchFamily="18" charset="0"/>
                </a:rPr>
                <a:t>…kůže…</a:t>
              </a:r>
              <a:endParaRPr lang="en-US" dirty="0">
                <a:latin typeface="Cambria" panose="02040503050406030204" pitchFamily="18" charset="0"/>
              </a:endParaRPr>
            </a:p>
          </p:txBody>
        </p:sp>
        <p:cxnSp>
          <p:nvCxnSpPr>
            <p:cNvPr id="14" name="Přímá spojnice se šipkou 13"/>
            <p:cNvCxnSpPr>
              <a:stCxn id="6" idx="2"/>
              <a:endCxn id="10" idx="0"/>
            </p:cNvCxnSpPr>
            <p:nvPr/>
          </p:nvCxnSpPr>
          <p:spPr>
            <a:xfrm>
              <a:off x="1505150" y="2635747"/>
              <a:ext cx="13394" cy="577229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Skupina 25"/>
          <p:cNvGrpSpPr/>
          <p:nvPr/>
        </p:nvGrpSpPr>
        <p:grpSpPr>
          <a:xfrm>
            <a:off x="4828976" y="1916833"/>
            <a:ext cx="2534048" cy="3038667"/>
            <a:chOff x="3304976" y="1916832"/>
            <a:chExt cx="2534048" cy="3038667"/>
          </a:xfrm>
        </p:grpSpPr>
        <p:sp>
          <p:nvSpPr>
            <p:cNvPr id="7" name="TextovéPole 6"/>
            <p:cNvSpPr txBox="1"/>
            <p:nvPr/>
          </p:nvSpPr>
          <p:spPr>
            <a:xfrm>
              <a:off x="3922310" y="1916832"/>
              <a:ext cx="1299379" cy="707886"/>
            </a:xfrm>
            <a:prstGeom prst="rect">
              <a:avLst/>
            </a:prstGeom>
            <a:solidFill>
              <a:srgbClr val="00B0F0"/>
            </a:solidFill>
            <a:ln w="28575"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cs-CZ" sz="2000" b="1" dirty="0">
                  <a:latin typeface="Cambria" panose="02040503050406030204" pitchFamily="18" charset="0"/>
                </a:rPr>
                <a:t>FNAC</a:t>
              </a:r>
            </a:p>
            <a:p>
              <a:r>
                <a:rPr lang="cs-CZ" sz="2000" dirty="0">
                  <a:latin typeface="Cambria" panose="02040503050406030204" pitchFamily="18" charset="0"/>
                </a:rPr>
                <a:t>(aspirace)</a:t>
              </a:r>
              <a:endParaRPr lang="en-US" sz="2000" dirty="0">
                <a:latin typeface="Cambria" panose="02040503050406030204" pitchFamily="18" charset="0"/>
              </a:endParaRPr>
            </a:p>
          </p:txBody>
        </p:sp>
        <p:sp>
          <p:nvSpPr>
            <p:cNvPr id="12" name="TextovéPole 11"/>
            <p:cNvSpPr txBox="1"/>
            <p:nvPr/>
          </p:nvSpPr>
          <p:spPr>
            <a:xfrm>
              <a:off x="3304976" y="3201173"/>
              <a:ext cx="2534048" cy="1754326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cs-CZ" b="1" dirty="0">
                  <a:solidFill>
                    <a:srgbClr val="00B0F0"/>
                  </a:solidFill>
                  <a:latin typeface="Cambria" panose="02040503050406030204" pitchFamily="18" charset="0"/>
                </a:rPr>
                <a:t>Z ČÁSTEČNĚ CYSTICKÝCH LÉZÍ</a:t>
              </a:r>
            </a:p>
            <a:p>
              <a:pPr marL="182563" indent="-182563">
                <a:buFont typeface="Arial" panose="020B0604020202020204" pitchFamily="34" charset="0"/>
                <a:buChar char="•"/>
              </a:pPr>
              <a:r>
                <a:rPr lang="cs-CZ" dirty="0">
                  <a:latin typeface="Cambria" panose="02040503050406030204" pitchFamily="18" charset="0"/>
                </a:rPr>
                <a:t>ŠŽ</a:t>
              </a:r>
            </a:p>
            <a:p>
              <a:pPr marL="182563" indent="-182563">
                <a:buFont typeface="Arial" panose="020B0604020202020204" pitchFamily="34" charset="0"/>
                <a:buChar char="•"/>
              </a:pPr>
              <a:r>
                <a:rPr lang="cs-CZ" dirty="0" err="1">
                  <a:latin typeface="Cambria" panose="02040503050406030204" pitchFamily="18" charset="0"/>
                </a:rPr>
                <a:t>mamma</a:t>
              </a:r>
              <a:endParaRPr lang="cs-CZ" dirty="0">
                <a:latin typeface="Cambria" panose="02040503050406030204" pitchFamily="18" charset="0"/>
              </a:endParaRPr>
            </a:p>
            <a:p>
              <a:pPr marL="182563" indent="-182563">
                <a:buFont typeface="Arial" panose="020B0604020202020204" pitchFamily="34" charset="0"/>
                <a:buChar char="•"/>
              </a:pPr>
              <a:r>
                <a:rPr lang="cs-CZ" dirty="0">
                  <a:latin typeface="Cambria" panose="02040503050406030204" pitchFamily="18" charset="0"/>
                </a:rPr>
                <a:t>LU</a:t>
              </a:r>
            </a:p>
            <a:p>
              <a:pPr marL="182563" indent="-182563">
                <a:buFont typeface="Arial" panose="020B0604020202020204" pitchFamily="34" charset="0"/>
                <a:buChar char="•"/>
              </a:pPr>
              <a:r>
                <a:rPr lang="cs-CZ" dirty="0">
                  <a:latin typeface="Cambria" panose="02040503050406030204" pitchFamily="18" charset="0"/>
                </a:rPr>
                <a:t>cysty…</a:t>
              </a:r>
              <a:endParaRPr lang="en-US" dirty="0">
                <a:latin typeface="Cambria" panose="02040503050406030204" pitchFamily="18" charset="0"/>
              </a:endParaRPr>
            </a:p>
          </p:txBody>
        </p:sp>
        <p:cxnSp>
          <p:nvCxnSpPr>
            <p:cNvPr id="16" name="Přímá spojnice se šipkou 15"/>
            <p:cNvCxnSpPr>
              <a:stCxn id="7" idx="2"/>
              <a:endCxn id="12" idx="0"/>
            </p:cNvCxnSpPr>
            <p:nvPr/>
          </p:nvCxnSpPr>
          <p:spPr>
            <a:xfrm>
              <a:off x="4572000" y="2624718"/>
              <a:ext cx="0" cy="576455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7968208" y="1916833"/>
            <a:ext cx="2520280" cy="3881467"/>
            <a:chOff x="6444208" y="1916832"/>
            <a:chExt cx="2520280" cy="3881467"/>
          </a:xfrm>
        </p:grpSpPr>
        <p:sp>
          <p:nvSpPr>
            <p:cNvPr id="9" name="TextovéPole 8"/>
            <p:cNvSpPr txBox="1"/>
            <p:nvPr/>
          </p:nvSpPr>
          <p:spPr>
            <a:xfrm>
              <a:off x="6732240" y="1916832"/>
              <a:ext cx="1864613" cy="707886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cs-CZ" sz="2000" b="1" dirty="0">
                  <a:latin typeface="Cambria" panose="02040503050406030204" pitchFamily="18" charset="0"/>
                </a:rPr>
                <a:t>Tělní tekutiny</a:t>
              </a:r>
            </a:p>
            <a:p>
              <a:r>
                <a:rPr lang="cs-CZ" sz="2000" dirty="0">
                  <a:latin typeface="Cambria" panose="02040503050406030204" pitchFamily="18" charset="0"/>
                </a:rPr>
                <a:t>(punkce, </a:t>
              </a:r>
              <a:r>
                <a:rPr lang="cs-CZ" sz="2000" dirty="0" err="1">
                  <a:latin typeface="Cambria" panose="02040503050406030204" pitchFamily="18" charset="0"/>
                </a:rPr>
                <a:t>laváž</a:t>
              </a:r>
              <a:r>
                <a:rPr lang="cs-CZ" sz="2000" dirty="0">
                  <a:latin typeface="Cambria" panose="02040503050406030204" pitchFamily="18" charset="0"/>
                </a:rPr>
                <a:t>)</a:t>
              </a:r>
              <a:endParaRPr lang="en-US" sz="2000" dirty="0">
                <a:latin typeface="Cambria" panose="02040503050406030204" pitchFamily="18" charset="0"/>
              </a:endParaRPr>
            </a:p>
          </p:txBody>
        </p:sp>
        <p:sp>
          <p:nvSpPr>
            <p:cNvPr id="13" name="TextovéPole 12"/>
            <p:cNvSpPr txBox="1"/>
            <p:nvPr/>
          </p:nvSpPr>
          <p:spPr>
            <a:xfrm>
              <a:off x="6444208" y="3212976"/>
              <a:ext cx="2520280" cy="2585323"/>
            </a:xfrm>
            <a:prstGeom prst="rect">
              <a:avLst/>
            </a:prstGeom>
            <a:noFill/>
            <a:ln w="28575">
              <a:solidFill>
                <a:srgbClr val="FFFF99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cs-CZ" b="1" dirty="0">
                  <a:solidFill>
                    <a:srgbClr val="B48900"/>
                  </a:solidFill>
                  <a:latin typeface="Cambria" panose="02040503050406030204" pitchFamily="18" charset="0"/>
                </a:rPr>
                <a:t>VOLNÁ TEKUTINA</a:t>
              </a:r>
            </a:p>
            <a:p>
              <a:endParaRPr lang="cs-CZ" dirty="0">
                <a:latin typeface="Cambria" panose="02040503050406030204" pitchFamily="18" charset="0"/>
              </a:endParaRPr>
            </a:p>
            <a:p>
              <a:pPr marL="182563" indent="-182563">
                <a:buFont typeface="Arial" panose="020B0604020202020204" pitchFamily="34" charset="0"/>
                <a:buChar char="•"/>
              </a:pPr>
              <a:r>
                <a:rPr lang="cs-CZ" dirty="0">
                  <a:latin typeface="Cambria" panose="02040503050406030204" pitchFamily="18" charset="0"/>
                </a:rPr>
                <a:t>peritoneum, pleura, perikard</a:t>
              </a:r>
            </a:p>
            <a:p>
              <a:pPr marL="182563" indent="-182563">
                <a:buFont typeface="Arial" panose="020B0604020202020204" pitchFamily="34" charset="0"/>
                <a:buChar char="•"/>
              </a:pPr>
              <a:r>
                <a:rPr lang="cs-CZ" dirty="0" err="1">
                  <a:latin typeface="Cambria" panose="02040503050406030204" pitchFamily="18" charset="0"/>
                </a:rPr>
                <a:t>likvor</a:t>
              </a:r>
              <a:endParaRPr lang="cs-CZ" dirty="0">
                <a:latin typeface="Cambria" panose="02040503050406030204" pitchFamily="18" charset="0"/>
              </a:endParaRPr>
            </a:p>
            <a:p>
              <a:pPr marL="182563" indent="-182563">
                <a:buFont typeface="Arial" panose="020B0604020202020204" pitchFamily="34" charset="0"/>
                <a:buChar char="•"/>
              </a:pPr>
              <a:r>
                <a:rPr lang="cs-CZ" dirty="0">
                  <a:latin typeface="Cambria" panose="02040503050406030204" pitchFamily="18" charset="0"/>
                </a:rPr>
                <a:t>klouby</a:t>
              </a:r>
            </a:p>
            <a:p>
              <a:pPr marL="182563" indent="-182563">
                <a:buFont typeface="Arial" panose="020B0604020202020204" pitchFamily="34" charset="0"/>
                <a:buChar char="•"/>
              </a:pPr>
              <a:r>
                <a:rPr lang="cs-CZ" dirty="0">
                  <a:latin typeface="Cambria" panose="02040503050406030204" pitchFamily="18" charset="0"/>
                </a:rPr>
                <a:t>moč</a:t>
              </a:r>
            </a:p>
            <a:p>
              <a:pPr marL="182563" indent="-182563">
                <a:buFont typeface="Arial" panose="020B0604020202020204" pitchFamily="34" charset="0"/>
                <a:buChar char="•"/>
              </a:pPr>
              <a:r>
                <a:rPr lang="cs-CZ" dirty="0">
                  <a:latin typeface="Cambria" panose="02040503050406030204" pitchFamily="18" charset="0"/>
                </a:rPr>
                <a:t>BAL</a:t>
              </a:r>
            </a:p>
            <a:p>
              <a:pPr marL="182563" indent="-182563">
                <a:buFont typeface="Arial" panose="020B0604020202020204" pitchFamily="34" charset="0"/>
                <a:buChar char="•"/>
              </a:pPr>
              <a:r>
                <a:rPr lang="cs-CZ" dirty="0">
                  <a:latin typeface="Cambria" panose="02040503050406030204" pitchFamily="18" charset="0"/>
                </a:rPr>
                <a:t>…sputum…</a:t>
              </a:r>
              <a:endParaRPr lang="en-US" dirty="0">
                <a:latin typeface="Cambria" panose="02040503050406030204" pitchFamily="18" charset="0"/>
              </a:endParaRPr>
            </a:p>
          </p:txBody>
        </p:sp>
        <p:cxnSp>
          <p:nvCxnSpPr>
            <p:cNvPr id="20" name="Přímá spojnice se šipkou 19"/>
            <p:cNvCxnSpPr>
              <a:stCxn id="9" idx="2"/>
            </p:cNvCxnSpPr>
            <p:nvPr/>
          </p:nvCxnSpPr>
          <p:spPr>
            <a:xfrm>
              <a:off x="7664547" y="2624718"/>
              <a:ext cx="3797" cy="576455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56639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81178" y="205605"/>
            <a:ext cx="6702052" cy="1450757"/>
          </a:xfrm>
          <a:solidFill>
            <a:srgbClr val="FF99CC"/>
          </a:solidFill>
        </p:spPr>
        <p:txBody>
          <a:bodyPr/>
          <a:lstStyle/>
          <a:p>
            <a:r>
              <a:rPr lang="cs-CZ" b="1" dirty="0">
                <a:latin typeface="Calibri" panose="020F0502020204030204" pitchFamily="34" charset="0"/>
              </a:rPr>
              <a:t>EXFOLIATIVNÍ CYTOLOGIE</a:t>
            </a:r>
            <a:endParaRPr lang="en-US" b="1" dirty="0">
              <a:latin typeface="Calibri" panose="020F050202020403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063552" y="1484785"/>
            <a:ext cx="7416824" cy="1841731"/>
            <a:chOff x="539552" y="1484784"/>
            <a:chExt cx="7416824" cy="1841731"/>
          </a:xfrm>
        </p:grpSpPr>
        <p:pic>
          <p:nvPicPr>
            <p:cNvPr id="7" name="Obrázek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9552" y="1484784"/>
              <a:ext cx="1860335" cy="184173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" name="TextBox 3"/>
            <p:cNvSpPr txBox="1"/>
            <p:nvPr/>
          </p:nvSpPr>
          <p:spPr>
            <a:xfrm>
              <a:off x="3059832" y="1700808"/>
              <a:ext cx="489654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Clr>
                  <a:schemeClr val="accent1">
                    <a:lumMod val="75000"/>
                  </a:schemeClr>
                </a:buClr>
                <a:buFont typeface="+mj-lt"/>
                <a:buAutoNum type="arabicPeriod"/>
              </a:pPr>
              <a:r>
                <a:rPr lang="cs-CZ" sz="2200" dirty="0" err="1">
                  <a:latin typeface="Cambria" panose="02040503050406030204" pitchFamily="18" charset="0"/>
                </a:rPr>
                <a:t>bb</a:t>
              </a:r>
              <a:r>
                <a:rPr lang="cs-CZ" sz="2200" dirty="0">
                  <a:latin typeface="Cambria" panose="02040503050406030204" pitchFamily="18" charset="0"/>
                </a:rPr>
                <a:t>. jsou odloupnuty /seškrábnuty / setřeny z epiteliálního povrchu</a:t>
              </a:r>
              <a:endParaRPr lang="en-US" sz="2200" dirty="0">
                <a:latin typeface="Cambria" panose="02040503050406030204" pitchFamily="18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783632" y="3356993"/>
            <a:ext cx="7200800" cy="1237465"/>
            <a:chOff x="1259632" y="3284984"/>
            <a:chExt cx="7200800" cy="1237465"/>
          </a:xfrm>
        </p:grpSpPr>
        <p:pic>
          <p:nvPicPr>
            <p:cNvPr id="8" name="Obrázek 7"/>
            <p:cNvPicPr>
              <a:picLocks noChangeAspect="1"/>
            </p:cNvPicPr>
            <p:nvPr/>
          </p:nvPicPr>
          <p:blipFill rotWithShape="1">
            <a:blip r:embed="rId3"/>
            <a:srcRect t="55498"/>
            <a:stretch/>
          </p:blipFill>
          <p:spPr>
            <a:xfrm>
              <a:off x="1259632" y="3356778"/>
              <a:ext cx="2857500" cy="116567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" name="TextBox 5"/>
            <p:cNvSpPr txBox="1"/>
            <p:nvPr/>
          </p:nvSpPr>
          <p:spPr>
            <a:xfrm>
              <a:off x="4355976" y="3284984"/>
              <a:ext cx="410445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Clr>
                  <a:schemeClr val="accent1">
                    <a:lumMod val="75000"/>
                  </a:schemeClr>
                </a:buClr>
                <a:buFont typeface="+mj-lt"/>
                <a:buAutoNum type="arabicPeriod" startAt="2"/>
              </a:pPr>
              <a:r>
                <a:rPr lang="cs-CZ" sz="2200" dirty="0">
                  <a:latin typeface="Cambria" panose="02040503050406030204" pitchFamily="18" charset="0"/>
                </a:rPr>
                <a:t>materiál </a:t>
              </a:r>
              <a:r>
                <a:rPr lang="cs-CZ" sz="2200" b="1" dirty="0">
                  <a:latin typeface="Cambria" panose="02040503050406030204" pitchFamily="18" charset="0"/>
                </a:rPr>
                <a:t>natřen</a:t>
              </a:r>
              <a:r>
                <a:rPr lang="cs-CZ" sz="2200" dirty="0">
                  <a:latin typeface="Cambria" panose="02040503050406030204" pitchFamily="18" charset="0"/>
                </a:rPr>
                <a:t> na </a:t>
              </a:r>
              <a:r>
                <a:rPr lang="cs-CZ" sz="2200" i="1" dirty="0">
                  <a:solidFill>
                    <a:srgbClr val="FF0000"/>
                  </a:solidFill>
                  <a:latin typeface="Cambria" panose="02040503050406030204" pitchFamily="18" charset="0"/>
                </a:rPr>
                <a:t>označené</a:t>
              </a:r>
              <a:r>
                <a:rPr lang="cs-CZ" sz="2200" dirty="0">
                  <a:latin typeface="Cambria" panose="02040503050406030204" pitchFamily="18" charset="0"/>
                </a:rPr>
                <a:t> podložní sklíčko</a:t>
              </a:r>
              <a:endParaRPr lang="en-US" sz="2200" dirty="0">
                <a:latin typeface="Cambria" panose="02040503050406030204" pitchFamily="18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431704" y="4683351"/>
            <a:ext cx="7235488" cy="2069478"/>
            <a:chOff x="1907704" y="4611343"/>
            <a:chExt cx="7235488" cy="2069478"/>
          </a:xfrm>
        </p:grpSpPr>
        <p:pic>
          <p:nvPicPr>
            <p:cNvPr id="2050" name="Picture 2" descr="https://www.sgh.com.sg/Clinical-Departments-Centers/Pathology/Pathology-Handbook/Lab-Discipline-Special-Instructions/PublishingImages/image032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07"/>
            <a:stretch/>
          </p:blipFill>
          <p:spPr bwMode="auto">
            <a:xfrm>
              <a:off x="1907704" y="4611343"/>
              <a:ext cx="3838575" cy="2069478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5758816" y="4653136"/>
              <a:ext cx="3384376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Clr>
                  <a:schemeClr val="accent1">
                    <a:lumMod val="75000"/>
                  </a:schemeClr>
                </a:buClr>
                <a:buFont typeface="+mj-lt"/>
                <a:buAutoNum type="arabicPeriod" startAt="3"/>
              </a:pPr>
              <a:r>
                <a:rPr lang="cs-CZ" sz="2200" dirty="0">
                  <a:latin typeface="Cambria" panose="02040503050406030204" pitchFamily="18" charset="0"/>
                </a:rPr>
                <a:t>nátěr </a:t>
              </a:r>
              <a:r>
                <a:rPr lang="cs-CZ" sz="2200" b="1" dirty="0">
                  <a:latin typeface="Cambria" panose="02040503050406030204" pitchFamily="18" charset="0"/>
                </a:rPr>
                <a:t>fixován</a:t>
              </a:r>
              <a:r>
                <a:rPr lang="cs-CZ" sz="2200" dirty="0">
                  <a:latin typeface="Cambria" panose="02040503050406030204" pitchFamily="18" charset="0"/>
                </a:rPr>
                <a:t> 95% </a:t>
              </a:r>
              <a:r>
                <a:rPr lang="cs-CZ" sz="2200" i="1" dirty="0">
                  <a:latin typeface="Cambria" panose="02040503050406030204" pitchFamily="18" charset="0"/>
                </a:rPr>
                <a:t>alkoholem</a:t>
              </a:r>
              <a:r>
                <a:rPr lang="cs-CZ" sz="2200" dirty="0">
                  <a:latin typeface="Cambria" panose="02040503050406030204" pitchFamily="18" charset="0"/>
                </a:rPr>
                <a:t> nebo </a:t>
              </a:r>
              <a:r>
                <a:rPr lang="cs-CZ" sz="2200" i="1" dirty="0">
                  <a:latin typeface="Cambria" panose="02040503050406030204" pitchFamily="18" charset="0"/>
                </a:rPr>
                <a:t>zaschnutím na vzduchu</a:t>
              </a:r>
              <a:endParaRPr lang="en-US" sz="2200" i="1" dirty="0">
                <a:latin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075330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41742" y="361361"/>
            <a:ext cx="8169058" cy="896682"/>
          </a:xfrm>
          <a:solidFill>
            <a:srgbClr val="00B0F0"/>
          </a:solidFill>
        </p:spPr>
        <p:txBody>
          <a:bodyPr/>
          <a:lstStyle/>
          <a:p>
            <a:r>
              <a:rPr lang="cs-CZ" b="1" dirty="0">
                <a:solidFill>
                  <a:schemeClr val="bg1"/>
                </a:solidFill>
                <a:latin typeface="Calibri" panose="020F0502020204030204" pitchFamily="34" charset="0"/>
              </a:rPr>
              <a:t>F</a:t>
            </a:r>
            <a:r>
              <a:rPr lang="cs-CZ" b="1" dirty="0">
                <a:latin typeface="Calibri" panose="020F0502020204030204" pitchFamily="34" charset="0"/>
              </a:rPr>
              <a:t>ine </a:t>
            </a:r>
            <a:r>
              <a:rPr lang="cs-CZ" b="1" dirty="0" err="1">
                <a:solidFill>
                  <a:schemeClr val="bg1"/>
                </a:solidFill>
                <a:latin typeface="Calibri" panose="020F0502020204030204" pitchFamily="34" charset="0"/>
              </a:rPr>
              <a:t>N</a:t>
            </a:r>
            <a:r>
              <a:rPr lang="cs-CZ" b="1" dirty="0" err="1">
                <a:latin typeface="Calibri" panose="020F0502020204030204" pitchFamily="34" charset="0"/>
              </a:rPr>
              <a:t>eedle</a:t>
            </a:r>
            <a:r>
              <a:rPr lang="cs-CZ" b="1" dirty="0">
                <a:latin typeface="Calibri" panose="020F0502020204030204" pitchFamily="34" charset="0"/>
              </a:rPr>
              <a:t> </a:t>
            </a:r>
            <a:r>
              <a:rPr lang="cs-CZ" b="1" dirty="0" err="1">
                <a:solidFill>
                  <a:schemeClr val="bg1"/>
                </a:solidFill>
                <a:latin typeface="Calibri" panose="020F0502020204030204" pitchFamily="34" charset="0"/>
              </a:rPr>
              <a:t>A</a:t>
            </a:r>
            <a:r>
              <a:rPr lang="cs-CZ" b="1" dirty="0" err="1">
                <a:latin typeface="Calibri" panose="020F0502020204030204" pitchFamily="34" charset="0"/>
              </a:rPr>
              <a:t>spiration</a:t>
            </a:r>
            <a:r>
              <a:rPr lang="cs-CZ" b="1" dirty="0">
                <a:latin typeface="Calibri" panose="020F0502020204030204" pitchFamily="34" charset="0"/>
              </a:rPr>
              <a:t> </a:t>
            </a:r>
            <a:r>
              <a:rPr lang="cs-CZ" b="1" dirty="0">
                <a:solidFill>
                  <a:schemeClr val="bg1"/>
                </a:solidFill>
                <a:latin typeface="Calibri" panose="020F0502020204030204" pitchFamily="34" charset="0"/>
              </a:rPr>
              <a:t>C</a:t>
            </a:r>
            <a:r>
              <a:rPr lang="cs-CZ" b="1" dirty="0">
                <a:latin typeface="Calibri" panose="020F0502020204030204" pitchFamily="34" charset="0"/>
              </a:rPr>
              <a:t>ytology</a:t>
            </a:r>
            <a:endParaRPr lang="en-US" b="1" dirty="0">
              <a:latin typeface="Calibri" panose="020F0502020204030204" pitchFamily="34" charset="0"/>
            </a:endParaRPr>
          </a:p>
        </p:txBody>
      </p:sp>
      <p:sp>
        <p:nvSpPr>
          <p:cNvPr id="6" name="Šipka doprava 5"/>
          <p:cNvSpPr/>
          <p:nvPr/>
        </p:nvSpPr>
        <p:spPr>
          <a:xfrm>
            <a:off x="4007768" y="2132856"/>
            <a:ext cx="978408" cy="360040"/>
          </a:xfrm>
          <a:prstGeom prst="rightArrow">
            <a:avLst/>
          </a:prstGeom>
          <a:pattFill prst="lgCheck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rgbClr val="2D75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4992452" y="1417638"/>
            <a:ext cx="5675548" cy="3047351"/>
            <a:chOff x="3468452" y="1417637"/>
            <a:chExt cx="5675548" cy="3047351"/>
          </a:xfrm>
        </p:grpSpPr>
        <p:grpSp>
          <p:nvGrpSpPr>
            <p:cNvPr id="5" name="Skupina 4"/>
            <p:cNvGrpSpPr/>
            <p:nvPr/>
          </p:nvGrpSpPr>
          <p:grpSpPr>
            <a:xfrm>
              <a:off x="3468452" y="1417637"/>
              <a:ext cx="5218348" cy="1939733"/>
              <a:chOff x="3468452" y="1417638"/>
              <a:chExt cx="5293452" cy="1872208"/>
            </a:xfrm>
          </p:grpSpPr>
          <p:pic>
            <p:nvPicPr>
              <p:cNvPr id="13" name="Picture 2" descr="Cerebrospinal fluid CSF, &#10; 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2083" r="56157" b="6883"/>
              <a:stretch/>
            </p:blipFill>
            <p:spPr bwMode="auto">
              <a:xfrm>
                <a:off x="3468452" y="1417638"/>
                <a:ext cx="2664296" cy="1872208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" name="Picture 2" descr="Cerebrospinal fluid CSF, &#10; 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9768" t="52083" r="6389" b="6883"/>
              <a:stretch/>
            </p:blipFill>
            <p:spPr bwMode="auto">
              <a:xfrm>
                <a:off x="6097608" y="1417638"/>
                <a:ext cx="2664296" cy="18722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7" name="TextBox 16"/>
            <p:cNvSpPr txBox="1"/>
            <p:nvPr/>
          </p:nvSpPr>
          <p:spPr>
            <a:xfrm>
              <a:off x="3491880" y="3356992"/>
              <a:ext cx="565212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Clr>
                  <a:schemeClr val="accent1">
                    <a:lumMod val="75000"/>
                  </a:schemeClr>
                </a:buClr>
                <a:buFont typeface="+mj-lt"/>
                <a:buAutoNum type="arabicPeriod" startAt="2"/>
              </a:pPr>
              <a:r>
                <a:rPr lang="cs-CZ" sz="2200" dirty="0">
                  <a:latin typeface="Cambria" panose="02040503050406030204" pitchFamily="18" charset="0"/>
                </a:rPr>
                <a:t>kapka na podložní sklíčko</a:t>
              </a:r>
              <a:r>
                <a:rPr lang="cs-CZ" sz="22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→ dalším podložním sklíčkem kapka rozetřena (kolik kapek, tolik nátěrů)</a:t>
              </a:r>
              <a:r>
                <a:rPr lang="cs-CZ" sz="2200" dirty="0">
                  <a:latin typeface="Cambria" panose="02040503050406030204" pitchFamily="18" charset="0"/>
                </a:rPr>
                <a:t> </a:t>
              </a:r>
              <a:endParaRPr lang="en-US" sz="2200" dirty="0">
                <a:latin typeface="Cambria" panose="02040503050406030204" pitchFamily="18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690168" y="4437113"/>
            <a:ext cx="8604448" cy="2171701"/>
            <a:chOff x="166167" y="4437112"/>
            <a:chExt cx="8604448" cy="2171701"/>
          </a:xfrm>
        </p:grpSpPr>
        <p:pic>
          <p:nvPicPr>
            <p:cNvPr id="2050" name="Picture 2" descr="https://www.sgh.com.sg/Clinical-Departments-Centers/Pathology/Pathology-Handbook/Lab-Discipline-Special-Instructions/PublishingImages/image032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2040" y="4437112"/>
              <a:ext cx="3838575" cy="217170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166167" y="4957793"/>
              <a:ext cx="504056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Clr>
                  <a:schemeClr val="accent1">
                    <a:lumMod val="75000"/>
                  </a:schemeClr>
                </a:buClr>
                <a:buFont typeface="+mj-lt"/>
                <a:buAutoNum type="arabicPeriod" startAt="3"/>
              </a:pPr>
              <a:r>
                <a:rPr lang="cs-CZ" sz="2200" dirty="0">
                  <a:latin typeface="Cambria" panose="02040503050406030204" pitchFamily="18" charset="0"/>
                </a:rPr>
                <a:t>nátěr </a:t>
              </a:r>
              <a:r>
                <a:rPr lang="cs-CZ" sz="2200" b="1" dirty="0">
                  <a:latin typeface="Cambria" panose="02040503050406030204" pitchFamily="18" charset="0"/>
                </a:rPr>
                <a:t>fixován</a:t>
              </a:r>
              <a:r>
                <a:rPr lang="cs-CZ" sz="2200" dirty="0">
                  <a:latin typeface="Cambria" panose="02040503050406030204" pitchFamily="18" charset="0"/>
                </a:rPr>
                <a:t> 95% </a:t>
              </a:r>
              <a:r>
                <a:rPr lang="cs-CZ" sz="2200" i="1" dirty="0">
                  <a:latin typeface="Cambria" panose="02040503050406030204" pitchFamily="18" charset="0"/>
                </a:rPr>
                <a:t>alkoholem</a:t>
              </a:r>
              <a:r>
                <a:rPr lang="cs-CZ" sz="2200" dirty="0">
                  <a:latin typeface="Cambria" panose="02040503050406030204" pitchFamily="18" charset="0"/>
                </a:rPr>
                <a:t> nebo </a:t>
              </a:r>
              <a:r>
                <a:rPr lang="cs-CZ" sz="2200" i="1" dirty="0">
                  <a:latin typeface="Cambria" panose="02040503050406030204" pitchFamily="18" charset="0"/>
                </a:rPr>
                <a:t>zaschnutím na vzduchu </a:t>
              </a:r>
              <a:r>
                <a:rPr lang="cs-CZ" sz="2200" dirty="0">
                  <a:latin typeface="Cambria" panose="02040503050406030204" pitchFamily="18" charset="0"/>
                </a:rPr>
                <a:t>(dle zvyklostí: např. ½ skel alkoholem, ½ na vzduchu)</a:t>
              </a:r>
              <a:endParaRPr lang="en-US" sz="2200" i="1" dirty="0">
                <a:latin typeface="Cambria" panose="02040503050406030204" pitchFamily="18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775521" y="1467134"/>
            <a:ext cx="3175047" cy="3445929"/>
            <a:chOff x="251520" y="1467133"/>
            <a:chExt cx="3175047" cy="3445929"/>
          </a:xfrm>
        </p:grpSpPr>
        <p:pic>
          <p:nvPicPr>
            <p:cNvPr id="9" name="Obrázek 8"/>
            <p:cNvPicPr>
              <a:picLocks noChangeAspect="1"/>
            </p:cNvPicPr>
            <p:nvPr/>
          </p:nvPicPr>
          <p:blipFill rotWithShape="1">
            <a:blip r:embed="rId4"/>
            <a:srcRect b="12325"/>
            <a:stretch/>
          </p:blipFill>
          <p:spPr>
            <a:xfrm>
              <a:off x="251520" y="1467133"/>
              <a:ext cx="2155954" cy="189023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" name="Obrázek 3"/>
            <p:cNvPicPr>
              <a:picLocks noChangeAspect="1"/>
            </p:cNvPicPr>
            <p:nvPr/>
          </p:nvPicPr>
          <p:blipFill rotWithShape="1">
            <a:blip r:embed="rId5"/>
            <a:srcRect l="20377" t="45265" r="27486" b="16157"/>
            <a:stretch/>
          </p:blipFill>
          <p:spPr>
            <a:xfrm flipH="1">
              <a:off x="1540969" y="2739045"/>
              <a:ext cx="1885598" cy="104748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5" name="TextBox 14"/>
            <p:cNvSpPr txBox="1"/>
            <p:nvPr/>
          </p:nvSpPr>
          <p:spPr>
            <a:xfrm>
              <a:off x="251520" y="3466512"/>
              <a:ext cx="2952328" cy="1446550"/>
            </a:xfrm>
            <a:prstGeom prst="rect">
              <a:avLst/>
            </a:prstGeom>
            <a:solidFill>
              <a:schemeClr val="bg1">
                <a:alpha val="76000"/>
              </a:schemeClr>
            </a:solidFill>
          </p:spPr>
          <p:txBody>
            <a:bodyPr wrap="square" rtlCol="0">
              <a:spAutoFit/>
            </a:bodyPr>
            <a:lstStyle/>
            <a:p>
              <a:pPr marL="342900" indent="-342900">
                <a:buClr>
                  <a:schemeClr val="accent1">
                    <a:lumMod val="75000"/>
                  </a:schemeClr>
                </a:buClr>
                <a:buFont typeface="+mj-lt"/>
                <a:buAutoNum type="arabicPeriod"/>
              </a:pPr>
              <a:r>
                <a:rPr lang="cs-CZ" sz="2200" dirty="0" err="1">
                  <a:latin typeface="Cambria" panose="02040503050406030204" pitchFamily="18" charset="0"/>
                </a:rPr>
                <a:t>bb</a:t>
              </a:r>
              <a:r>
                <a:rPr lang="cs-CZ" sz="2200" dirty="0">
                  <a:latin typeface="Cambria" panose="02040503050406030204" pitchFamily="18" charset="0"/>
                </a:rPr>
                <a:t>. jsou aspirovány tenkou jehlou (pod zrakovou / UZV kontrolou)</a:t>
              </a:r>
              <a:endParaRPr lang="en-US" sz="2200" dirty="0">
                <a:latin typeface="Cambria" panose="02040503050406030204" pitchFamily="18" charset="0"/>
              </a:endParaRPr>
            </a:p>
          </p:txBody>
        </p:sp>
      </p:grpSp>
      <p:sp>
        <p:nvSpPr>
          <p:cNvPr id="16" name="Šipka doprava 15"/>
          <p:cNvSpPr/>
          <p:nvPr/>
        </p:nvSpPr>
        <p:spPr>
          <a:xfrm rot="5400000">
            <a:off x="6935784" y="4749456"/>
            <a:ext cx="696696" cy="360040"/>
          </a:xfrm>
          <a:prstGeom prst="rightArrow">
            <a:avLst/>
          </a:prstGeom>
          <a:pattFill prst="lgCheck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rgbClr val="2D75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865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31006B-96B7-40AA-994D-7F25D0A3B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Patologie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16271BF-4B5B-4287-A068-8816236272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13076"/>
            <a:ext cx="10267406" cy="4416273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800" b="1" dirty="0"/>
              <a:t> Obecná patologie: nauka o nemoci; studuje:</a:t>
            </a:r>
          </a:p>
          <a:p>
            <a:pPr>
              <a:buFontTx/>
              <a:buChar char="-"/>
            </a:pPr>
            <a:r>
              <a:rPr lang="cs-CZ" sz="2800" b="1" dirty="0"/>
              <a:t> </a:t>
            </a:r>
            <a:r>
              <a:rPr lang="cs-CZ" sz="2800" dirty="0">
                <a:solidFill>
                  <a:schemeClr val="tx1"/>
                </a:solidFill>
              </a:rPr>
              <a:t>příčiny nemoci/etiologii</a:t>
            </a:r>
          </a:p>
          <a:p>
            <a:pPr>
              <a:buFontTx/>
              <a:buChar char="-"/>
            </a:pPr>
            <a:r>
              <a:rPr lang="cs-CZ" sz="2800" dirty="0">
                <a:solidFill>
                  <a:schemeClr val="tx1"/>
                </a:solidFill>
              </a:rPr>
              <a:t> mechanismus vzniku a vývoje nemoci/</a:t>
            </a:r>
            <a:r>
              <a:rPr lang="cs-CZ" sz="2800" dirty="0" err="1">
                <a:solidFill>
                  <a:schemeClr val="tx1"/>
                </a:solidFill>
              </a:rPr>
              <a:t>patogenezu</a:t>
            </a:r>
            <a:endParaRPr lang="cs-CZ" sz="2800" dirty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lang="cs-CZ" sz="2800" dirty="0">
                <a:solidFill>
                  <a:schemeClr val="tx1"/>
                </a:solidFill>
              </a:rPr>
              <a:t> strukturální změny/morfologii</a:t>
            </a:r>
          </a:p>
          <a:p>
            <a:pPr>
              <a:buFontTx/>
              <a:buChar char="-"/>
            </a:pPr>
            <a:r>
              <a:rPr lang="cs-CZ" sz="2800" dirty="0">
                <a:solidFill>
                  <a:schemeClr val="tx1"/>
                </a:solidFill>
              </a:rPr>
              <a:t> klinické konsekvence změn</a:t>
            </a:r>
          </a:p>
          <a:p>
            <a:pPr marL="0" indent="0">
              <a:buNone/>
            </a:pPr>
            <a:endParaRPr lang="cs-CZ" sz="2800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2800" b="1" dirty="0"/>
              <a:t> Patologie v klinické praxi (diagnostická patologie):  </a:t>
            </a:r>
          </a:p>
          <a:p>
            <a:pPr marL="0" indent="0">
              <a:buNone/>
            </a:pPr>
            <a:r>
              <a:rPr lang="cs-CZ" sz="2800" dirty="0"/>
              <a:t>Diagnostika chorobných změn na základě vyšetření chirurgicky získaných vzorků tkáně (tj. histopatologické vyšetření biopsií) a cytologických vzorků (</a:t>
            </a:r>
            <a:r>
              <a:rPr lang="cs-CZ" sz="2800" dirty="0" err="1"/>
              <a:t>cytopatologické</a:t>
            </a:r>
            <a:r>
              <a:rPr lang="cs-CZ" sz="2800" dirty="0"/>
              <a:t> vyšetření): cca 98 % objemu práce pracoviště patologie</a:t>
            </a:r>
          </a:p>
          <a:p>
            <a:pPr marL="0" indent="0">
              <a:buNone/>
            </a:pPr>
            <a:r>
              <a:rPr lang="cs-CZ" sz="2800" dirty="0" err="1"/>
              <a:t>Nekroptická</a:t>
            </a:r>
            <a:r>
              <a:rPr lang="cs-CZ" sz="2800" dirty="0"/>
              <a:t>/autoptická vyšetření – pitvy: cca 2 % objemu práce pracoviště patologie   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348700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94556" y="349451"/>
            <a:ext cx="10058400" cy="832835"/>
          </a:xfrm>
          <a:solidFill>
            <a:srgbClr val="FFFF99"/>
          </a:solidFill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  <a:latin typeface="Calibri" panose="020F0502020204030204" pitchFamily="34" charset="0"/>
              </a:rPr>
              <a:t>Punkce / </a:t>
            </a:r>
            <a:r>
              <a:rPr lang="cs-CZ" b="1" dirty="0" err="1">
                <a:solidFill>
                  <a:schemeClr val="tx1"/>
                </a:solidFill>
                <a:latin typeface="Calibri" panose="020F0502020204030204" pitchFamily="34" charset="0"/>
              </a:rPr>
              <a:t>laváž</a:t>
            </a:r>
            <a:r>
              <a:rPr lang="cs-CZ" b="1" dirty="0">
                <a:solidFill>
                  <a:schemeClr val="tx1"/>
                </a:solidFill>
                <a:latin typeface="Calibri" panose="020F0502020204030204" pitchFamily="34" charset="0"/>
              </a:rPr>
              <a:t> tělních tekutin</a:t>
            </a:r>
            <a:endParaRPr lang="en-US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700313" y="2132856"/>
            <a:ext cx="8895716" cy="2055952"/>
            <a:chOff x="176313" y="2132856"/>
            <a:chExt cx="8895716" cy="2055952"/>
          </a:xfrm>
        </p:grpSpPr>
        <p:pic>
          <p:nvPicPr>
            <p:cNvPr id="5122" name="Picture 2" descr="Steps in Cytopreparatory Techniques: &#10;1.Evaluation of specimens &#10;2.Preparation of smears &#10;3.Fixation &#10;4.Staining and cover...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91" t="36159" r="82474" b="24685"/>
            <a:stretch/>
          </p:blipFill>
          <p:spPr bwMode="auto">
            <a:xfrm rot="21025332" flipH="1">
              <a:off x="5003135" y="2402325"/>
              <a:ext cx="792088" cy="1786483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40" name="Picture 20" descr="http://www.avicenna.cz/media/obrazky/20041201-Injekce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924" b="4983"/>
            <a:stretch/>
          </p:blipFill>
          <p:spPr bwMode="auto">
            <a:xfrm rot="21216762" flipH="1">
              <a:off x="176313" y="2528128"/>
              <a:ext cx="2003181" cy="134880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Šipka doprava 5"/>
            <p:cNvSpPr/>
            <p:nvPr/>
          </p:nvSpPr>
          <p:spPr>
            <a:xfrm rot="9062421">
              <a:off x="1901352" y="2518671"/>
              <a:ext cx="826488" cy="484632"/>
            </a:xfrm>
            <a:prstGeom prst="rightArrow">
              <a:avLst/>
            </a:prstGeom>
            <a:pattFill prst="lgCheck">
              <a:fgClr>
                <a:schemeClr val="bg1">
                  <a:lumMod val="50000"/>
                </a:schemeClr>
              </a:fgClr>
              <a:bgClr>
                <a:schemeClr val="bg1"/>
              </a:bgClr>
            </a:pattFill>
            <a:ln>
              <a:solidFill>
                <a:srgbClr val="2D75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399621" y="2132856"/>
              <a:ext cx="367240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Clr>
                  <a:schemeClr val="accent1">
                    <a:lumMod val="75000"/>
                  </a:schemeClr>
                </a:buClr>
                <a:buFont typeface="+mj-lt"/>
                <a:buAutoNum type="arabicPeriod"/>
              </a:pPr>
              <a:r>
                <a:rPr lang="cs-CZ" sz="2200" dirty="0">
                  <a:latin typeface="Cambria" panose="02040503050406030204" pitchFamily="18" charset="0"/>
                </a:rPr>
                <a:t>tekutina je punktována/ drénována</a:t>
              </a:r>
              <a:endParaRPr lang="en-US" sz="2200" dirty="0">
                <a:latin typeface="Cambria" panose="02040503050406030204" pitchFamily="18" charset="0"/>
              </a:endParaRPr>
            </a:p>
          </p:txBody>
        </p:sp>
      </p:grpSp>
      <p:pic>
        <p:nvPicPr>
          <p:cNvPr id="5124" name="Picture 4" descr="http://www.homeveda.com/assets/images/v_Thumbnails/ascites_018.jpg?fbrefresh=random_parameter_12345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79" t="4990" r="5389" b="6605"/>
          <a:stretch/>
        </p:blipFill>
        <p:spPr bwMode="auto">
          <a:xfrm flipH="1">
            <a:off x="4079777" y="1340768"/>
            <a:ext cx="2626313" cy="20498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Šipka doprava 16"/>
          <p:cNvSpPr/>
          <p:nvPr/>
        </p:nvSpPr>
        <p:spPr>
          <a:xfrm rot="1747307">
            <a:off x="5370395" y="2813230"/>
            <a:ext cx="1483449" cy="452126"/>
          </a:xfrm>
          <a:prstGeom prst="rightArrow">
            <a:avLst/>
          </a:prstGeom>
          <a:pattFill prst="lgCheck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rgbClr val="2D75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3329327" y="3682429"/>
            <a:ext cx="7086682" cy="1685983"/>
            <a:chOff x="1805327" y="3682428"/>
            <a:chExt cx="7086682" cy="1685983"/>
          </a:xfrm>
        </p:grpSpPr>
        <p:grpSp>
          <p:nvGrpSpPr>
            <p:cNvPr id="8" name="Skupina 7"/>
            <p:cNvGrpSpPr/>
            <p:nvPr/>
          </p:nvGrpSpPr>
          <p:grpSpPr>
            <a:xfrm>
              <a:off x="2555776" y="3719577"/>
              <a:ext cx="1518138" cy="1648834"/>
              <a:chOff x="4754930" y="3509813"/>
              <a:chExt cx="1518138" cy="1648834"/>
            </a:xfrm>
          </p:grpSpPr>
          <p:pic>
            <p:nvPicPr>
              <p:cNvPr id="5128" name="Picture 8" descr="http://www.verkon.cz/data/catalog/big/img4946.jp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886" t="8013" r="5798" b="6938"/>
              <a:stretch/>
            </p:blipFill>
            <p:spPr bwMode="auto">
              <a:xfrm>
                <a:off x="4850248" y="3581900"/>
                <a:ext cx="1368152" cy="14776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" name="Ovál 6"/>
              <p:cNvSpPr/>
              <p:nvPr/>
            </p:nvSpPr>
            <p:spPr>
              <a:xfrm>
                <a:off x="4754930" y="3509813"/>
                <a:ext cx="1518138" cy="1648834"/>
              </a:xfrm>
              <a:prstGeom prst="ellipse">
                <a:avLst/>
              </a:prstGeom>
              <a:noFill/>
              <a:ln w="38100">
                <a:solidFill>
                  <a:srgbClr val="FFC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3" name="Šipka doprava 32"/>
            <p:cNvSpPr/>
            <p:nvPr/>
          </p:nvSpPr>
          <p:spPr>
            <a:xfrm rot="20046844" flipH="1">
              <a:off x="3823135" y="3682428"/>
              <a:ext cx="1247168" cy="484632"/>
            </a:xfrm>
            <a:prstGeom prst="rightArrow">
              <a:avLst/>
            </a:prstGeom>
            <a:pattFill prst="lgCheck">
              <a:fgClr>
                <a:schemeClr val="bg1">
                  <a:lumMod val="50000"/>
                </a:schemeClr>
              </a:fgClr>
              <a:bgClr>
                <a:schemeClr val="bg1"/>
              </a:bgClr>
            </a:pattFill>
            <a:ln>
              <a:solidFill>
                <a:srgbClr val="2D75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Šipka doprava 17"/>
            <p:cNvSpPr/>
            <p:nvPr/>
          </p:nvSpPr>
          <p:spPr>
            <a:xfrm rot="2048972">
              <a:off x="1805327" y="3694510"/>
              <a:ext cx="1094820" cy="484632"/>
            </a:xfrm>
            <a:prstGeom prst="rightArrow">
              <a:avLst/>
            </a:prstGeom>
            <a:pattFill prst="lgCheck">
              <a:fgClr>
                <a:schemeClr val="bg1">
                  <a:lumMod val="50000"/>
                </a:schemeClr>
              </a:fgClr>
              <a:bgClr>
                <a:schemeClr val="bg1"/>
              </a:bgClr>
            </a:pattFill>
            <a:ln>
              <a:solidFill>
                <a:srgbClr val="2D75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579641" y="4149080"/>
              <a:ext cx="331236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Clr>
                  <a:schemeClr val="accent1">
                    <a:lumMod val="75000"/>
                  </a:schemeClr>
                </a:buClr>
                <a:buFont typeface="+mj-lt"/>
                <a:buAutoNum type="arabicPeriod" startAt="2"/>
              </a:pPr>
              <a:r>
                <a:rPr lang="cs-CZ" sz="2200" dirty="0">
                  <a:latin typeface="Cambria" panose="02040503050406030204" pitchFamily="18" charset="0"/>
                </a:rPr>
                <a:t>centrifuga (</a:t>
              </a:r>
              <a:r>
                <a:rPr lang="cs-CZ" sz="2200" dirty="0" err="1">
                  <a:latin typeface="Cambria" panose="02040503050406030204" pitchFamily="18" charset="0"/>
                </a:rPr>
                <a:t>cytospin</a:t>
              </a:r>
              <a:r>
                <a:rPr lang="cs-CZ" sz="2200" dirty="0">
                  <a:latin typeface="Cambria" panose="02040503050406030204" pitchFamily="18" charset="0"/>
                </a:rPr>
                <a:t>)</a:t>
              </a:r>
              <a:endParaRPr lang="en-US" sz="2200" dirty="0">
                <a:latin typeface="Cambria" panose="02040503050406030204" pitchFamily="18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711625" y="5000366"/>
            <a:ext cx="7974161" cy="1756099"/>
            <a:chOff x="1187624" y="5000365"/>
            <a:chExt cx="7974161" cy="1756099"/>
          </a:xfrm>
        </p:grpSpPr>
        <p:pic>
          <p:nvPicPr>
            <p:cNvPr id="5132" name="Picture 12" descr="http://www.labolan.es/upload/productos/imagenes/p_751_0.jp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77" t="6810"/>
            <a:stretch/>
          </p:blipFill>
          <p:spPr bwMode="auto">
            <a:xfrm>
              <a:off x="3491880" y="5517232"/>
              <a:ext cx="1907382" cy="12392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34" name="Picture 14" descr="https://static.fishersci.ca/images/F47649~wl.jpg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3" t="9995" r="5252" b="8631"/>
            <a:stretch/>
          </p:blipFill>
          <p:spPr bwMode="auto">
            <a:xfrm>
              <a:off x="1187624" y="5157192"/>
              <a:ext cx="1441125" cy="1540513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Šipka doprava 33"/>
            <p:cNvSpPr/>
            <p:nvPr/>
          </p:nvSpPr>
          <p:spPr>
            <a:xfrm rot="18484152" flipH="1">
              <a:off x="2007888" y="5182140"/>
              <a:ext cx="848181" cy="484632"/>
            </a:xfrm>
            <a:prstGeom prst="rightArrow">
              <a:avLst/>
            </a:prstGeom>
            <a:pattFill prst="lgCheck">
              <a:fgClr>
                <a:schemeClr val="bg1">
                  <a:lumMod val="50000"/>
                </a:schemeClr>
              </a:fgClr>
              <a:bgClr>
                <a:schemeClr val="bg1"/>
              </a:bgClr>
            </a:pattFill>
            <a:ln>
              <a:solidFill>
                <a:srgbClr val="2D75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Šipka doprava 25"/>
            <p:cNvSpPr/>
            <p:nvPr/>
          </p:nvSpPr>
          <p:spPr>
            <a:xfrm rot="3115848">
              <a:off x="3520057" y="5254147"/>
              <a:ext cx="848181" cy="484632"/>
            </a:xfrm>
            <a:prstGeom prst="rightArrow">
              <a:avLst/>
            </a:prstGeom>
            <a:pattFill prst="lgCheck">
              <a:fgClr>
                <a:schemeClr val="bg1">
                  <a:lumMod val="50000"/>
                </a:schemeClr>
              </a:fgClr>
              <a:bgClr>
                <a:schemeClr val="bg1"/>
              </a:bgClr>
            </a:pattFill>
            <a:ln>
              <a:solidFill>
                <a:srgbClr val="2D75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309865" y="5013176"/>
              <a:ext cx="3851920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Clr>
                  <a:schemeClr val="accent1">
                    <a:lumMod val="75000"/>
                  </a:schemeClr>
                </a:buClr>
                <a:buFont typeface="+mj-lt"/>
                <a:buAutoNum type="arabicPeriod" startAt="3"/>
              </a:pPr>
              <a:r>
                <a:rPr lang="cs-CZ" sz="2000" dirty="0">
                  <a:latin typeface="Cambria" panose="02040503050406030204" pitchFamily="18" charset="0"/>
                </a:rPr>
                <a:t>sediment je nanesen na podložní skla („terčík“)</a:t>
              </a:r>
            </a:p>
            <a:p>
              <a:pPr marL="342900" indent="-342900">
                <a:buClr>
                  <a:schemeClr val="accent1">
                    <a:lumMod val="75000"/>
                  </a:schemeClr>
                </a:buClr>
                <a:buFont typeface="+mj-lt"/>
                <a:buAutoNum type="arabicPeriod" startAt="3"/>
              </a:pPr>
              <a:r>
                <a:rPr lang="cs-CZ" sz="2000" dirty="0">
                  <a:latin typeface="Cambria" panose="02040503050406030204" pitchFamily="18" charset="0"/>
                </a:rPr>
                <a:t>sediment je vložen do </a:t>
              </a:r>
              <a:r>
                <a:rPr lang="cs-CZ" sz="2000" dirty="0" err="1">
                  <a:latin typeface="Cambria" panose="02040503050406030204" pitchFamily="18" charset="0"/>
                </a:rPr>
                <a:t>kazetky</a:t>
              </a:r>
              <a:r>
                <a:rPr lang="cs-CZ" sz="2000" dirty="0">
                  <a:latin typeface="Cambria" panose="02040503050406030204" pitchFamily="18" charset="0"/>
                </a:rPr>
                <a:t>  </a:t>
              </a:r>
              <a:r>
                <a:rPr lang="cs-CZ" sz="20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→ </a:t>
              </a:r>
              <a:r>
                <a:rPr lang="cs-CZ" sz="2000" dirty="0" err="1">
                  <a:latin typeface="Cambria Math" panose="02040503050406030204" pitchFamily="18" charset="0"/>
                  <a:ea typeface="Cambria Math" panose="02040503050406030204" pitchFamily="18" charset="0"/>
                </a:rPr>
                <a:t>cytoblok</a:t>
              </a:r>
              <a:r>
                <a:rPr lang="cs-CZ" sz="20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 (parafínu ... řezy ... HE + lze i IHC)</a:t>
              </a:r>
              <a:r>
                <a:rPr lang="cs-CZ" sz="2000" i="1" dirty="0">
                  <a:latin typeface="Cambria" panose="02040503050406030204" pitchFamily="18" charset="0"/>
                </a:rPr>
                <a:t> </a:t>
              </a:r>
              <a:endParaRPr lang="en-US" sz="2000" i="1" dirty="0">
                <a:latin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351951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6"/>
          <p:cNvSpPr>
            <a:spLocks noGrp="1"/>
          </p:cNvSpPr>
          <p:nvPr>
            <p:ph sz="quarter" idx="2"/>
          </p:nvPr>
        </p:nvSpPr>
        <p:spPr>
          <a:xfrm>
            <a:off x="5429270" y="2708920"/>
            <a:ext cx="2773620" cy="2016224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cs-CZ" sz="2400" b="1" dirty="0">
                <a:solidFill>
                  <a:srgbClr val="00B0F0"/>
                </a:solidFill>
                <a:latin typeface="Cambria" panose="02040503050406030204" pitchFamily="18" charset="0"/>
              </a:rPr>
              <a:t>v laboratoři:</a:t>
            </a:r>
          </a:p>
          <a:p>
            <a:pPr marL="357188" lvl="1" indent="-179388"/>
            <a:r>
              <a:rPr lang="cs-CZ" dirty="0">
                <a:latin typeface="Cambria" panose="02040503050406030204" pitchFamily="18" charset="0"/>
              </a:rPr>
              <a:t>zhotovení </a:t>
            </a:r>
            <a:r>
              <a:rPr lang="cs-CZ" dirty="0" err="1">
                <a:latin typeface="Cambria" panose="02040503050406030204" pitchFamily="18" charset="0"/>
              </a:rPr>
              <a:t>cytobloku</a:t>
            </a:r>
            <a:r>
              <a:rPr lang="cs-CZ" dirty="0">
                <a:latin typeface="Cambria" panose="02040503050406030204" pitchFamily="18" charset="0"/>
              </a:rPr>
              <a:t>, nátěrů po centrifugaci</a:t>
            </a:r>
          </a:p>
          <a:p>
            <a:pPr marL="357188" lvl="1" indent="-179388"/>
            <a:r>
              <a:rPr lang="cs-CZ" b="1" dirty="0">
                <a:latin typeface="Cambria" panose="02040503050406030204" pitchFamily="18" charset="0"/>
              </a:rPr>
              <a:t>barvení</a:t>
            </a:r>
          </a:p>
          <a:p>
            <a:pPr marL="357188" lvl="1" indent="-179388"/>
            <a:r>
              <a:rPr lang="cs-CZ" dirty="0">
                <a:latin typeface="Cambria" panose="02040503050406030204" pitchFamily="18" charset="0"/>
              </a:rPr>
              <a:t>montování pod krycí sklíčko/fólii</a:t>
            </a:r>
          </a:p>
        </p:txBody>
      </p:sp>
      <p:pic>
        <p:nvPicPr>
          <p:cNvPr id="1028" name="Picture 4" descr="http://i.iinfo.cz/images/310/ordinace-v-ruzove-zahrade-2-1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43" r="20629"/>
          <a:stretch/>
        </p:blipFill>
        <p:spPr bwMode="auto">
          <a:xfrm>
            <a:off x="1776002" y="1117793"/>
            <a:ext cx="2341756" cy="94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6" descr="Výsledek obrázku pro nebezpečí nákazy"/>
          <p:cNvSpPr>
            <a:spLocks noChangeAspect="1" noChangeArrowheads="1"/>
          </p:cNvSpPr>
          <p:nvPr/>
        </p:nvSpPr>
        <p:spPr bwMode="auto">
          <a:xfrm>
            <a:off x="15240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grpSp>
        <p:nvGrpSpPr>
          <p:cNvPr id="15" name="Skupina 14"/>
          <p:cNvGrpSpPr/>
          <p:nvPr/>
        </p:nvGrpSpPr>
        <p:grpSpPr>
          <a:xfrm>
            <a:off x="1776002" y="854057"/>
            <a:ext cx="4627888" cy="1710901"/>
            <a:chOff x="252002" y="854056"/>
            <a:chExt cx="4627888" cy="1710901"/>
          </a:xfrm>
        </p:grpSpPr>
        <p:sp>
          <p:nvSpPr>
            <p:cNvPr id="13" name="Šipka doprava 12"/>
            <p:cNvSpPr/>
            <p:nvPr/>
          </p:nvSpPr>
          <p:spPr>
            <a:xfrm>
              <a:off x="252002" y="2080325"/>
              <a:ext cx="4627888" cy="484632"/>
            </a:xfrm>
            <a:prstGeom prst="rightArrow">
              <a:avLst/>
            </a:prstGeom>
            <a:pattFill prst="lgCheck">
              <a:fgClr>
                <a:schemeClr val="bg1">
                  <a:lumMod val="50000"/>
                </a:schemeClr>
              </a:fgClr>
              <a:bgClr>
                <a:schemeClr val="bg1"/>
              </a:bgClr>
            </a:pattFill>
            <a:ln>
              <a:solidFill>
                <a:srgbClr val="2D75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6" name="Picture 2" descr="http://previews.123rf.com/images/file404/file4041502/file404150200374/36068734-pizza-delivery-on-a-bicycle-illustration-Stock-Photo.jpg">
              <a:hlinkClick r:id="rId4"/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874" t="19118" r="20540" b="19775"/>
            <a:stretch/>
          </p:blipFill>
          <p:spPr bwMode="auto">
            <a:xfrm flipH="1">
              <a:off x="2771800" y="854056"/>
              <a:ext cx="1286183" cy="14139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Zástupný symbol pro obsah 6"/>
          <p:cNvSpPr>
            <a:spLocks noGrp="1"/>
          </p:cNvSpPr>
          <p:nvPr>
            <p:ph sz="quarter" idx="2"/>
          </p:nvPr>
        </p:nvSpPr>
        <p:spPr>
          <a:xfrm>
            <a:off x="1524002" y="2708920"/>
            <a:ext cx="3347863" cy="2016224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cs-CZ" sz="2400" b="1" dirty="0">
                <a:solidFill>
                  <a:srgbClr val="00B0F0"/>
                </a:solidFill>
                <a:latin typeface="Cambria" panose="02040503050406030204" pitchFamily="18" charset="0"/>
              </a:rPr>
              <a:t>odběr cytologického materiálu</a:t>
            </a:r>
          </a:p>
          <a:p>
            <a:pPr marL="357188" lvl="1" indent="-179388"/>
            <a:r>
              <a:rPr lang="cs-CZ" b="1" dirty="0">
                <a:latin typeface="Cambria" panose="02040503050406030204" pitchFamily="18" charset="0"/>
              </a:rPr>
              <a:t>nátěry </a:t>
            </a:r>
            <a:r>
              <a:rPr lang="cs-CZ" dirty="0">
                <a:latin typeface="Cambria" panose="02040503050406030204" pitchFamily="18" charset="0"/>
              </a:rPr>
              <a:t>na podložní skla </a:t>
            </a:r>
            <a:br>
              <a:rPr lang="cs-CZ" dirty="0">
                <a:latin typeface="Cambria" panose="02040503050406030204" pitchFamily="18" charset="0"/>
              </a:rPr>
            </a:br>
            <a:r>
              <a:rPr lang="cs-CZ" dirty="0">
                <a:latin typeface="Cambria" panose="02040503050406030204" pitchFamily="18" charset="0"/>
              </a:rPr>
              <a:t>(+ fixace)</a:t>
            </a:r>
          </a:p>
          <a:p>
            <a:pPr marL="357188" lvl="1" indent="-179388"/>
            <a:r>
              <a:rPr lang="cs-CZ" b="1" dirty="0">
                <a:latin typeface="Cambria" panose="02040503050406030204" pitchFamily="18" charset="0"/>
              </a:rPr>
              <a:t>tekutý materiál </a:t>
            </a:r>
            <a:r>
              <a:rPr lang="cs-CZ" dirty="0">
                <a:latin typeface="Cambria" panose="02040503050406030204" pitchFamily="18" charset="0"/>
              </a:rPr>
              <a:t>(stříkačky, zkumavky, </a:t>
            </a:r>
            <a:r>
              <a:rPr lang="cs-CZ" dirty="0" err="1">
                <a:latin typeface="Cambria" panose="02040503050406030204" pitchFamily="18" charset="0"/>
              </a:rPr>
              <a:t>sputovky</a:t>
            </a:r>
            <a:r>
              <a:rPr lang="cs-CZ" dirty="0">
                <a:latin typeface="Cambria" panose="02040503050406030204" pitchFamily="18" charset="0"/>
              </a:rPr>
              <a:t>…)</a:t>
            </a:r>
          </a:p>
          <a:p>
            <a:pPr marL="268288" indent="-268288">
              <a:buNone/>
            </a:pPr>
            <a:endParaRPr lang="cs-CZ" dirty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cs-CZ" dirty="0">
              <a:latin typeface="Cambria" panose="02040503050406030204" pitchFamily="18" charset="0"/>
            </a:endParaRPr>
          </a:p>
        </p:txBody>
      </p:sp>
      <p:sp>
        <p:nvSpPr>
          <p:cNvPr id="23" name="Zástupný symbol pro obsah 6"/>
          <p:cNvSpPr>
            <a:spLocks noGrp="1"/>
          </p:cNvSpPr>
          <p:nvPr>
            <p:ph sz="quarter" idx="2"/>
          </p:nvPr>
        </p:nvSpPr>
        <p:spPr>
          <a:xfrm>
            <a:off x="8328248" y="2706080"/>
            <a:ext cx="1885020" cy="1191509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cs-CZ" sz="1800" b="1" dirty="0">
                <a:latin typeface="Cambria" panose="02040503050406030204" pitchFamily="18" charset="0"/>
              </a:rPr>
              <a:t>vyhodnocení </a:t>
            </a:r>
            <a:r>
              <a:rPr lang="cs-CZ" sz="1800" dirty="0">
                <a:latin typeface="Cambria" panose="02040503050406030204" pitchFamily="18" charset="0"/>
              </a:rPr>
              <a:t>nálezu cytologem-patologem</a:t>
            </a:r>
          </a:p>
        </p:txBody>
      </p:sp>
      <p:sp>
        <p:nvSpPr>
          <p:cNvPr id="12" name="Zahnutá šipka doleva 11"/>
          <p:cNvSpPr/>
          <p:nvPr/>
        </p:nvSpPr>
        <p:spPr>
          <a:xfrm>
            <a:off x="8576823" y="1485858"/>
            <a:ext cx="1933824" cy="4823463"/>
          </a:xfrm>
          <a:prstGeom prst="curvedLeftArrow">
            <a:avLst/>
          </a:prstGeom>
          <a:pattFill prst="lgCheck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grpSp>
        <p:nvGrpSpPr>
          <p:cNvPr id="18" name="Skupina 17"/>
          <p:cNvGrpSpPr/>
          <p:nvPr/>
        </p:nvGrpSpPr>
        <p:grpSpPr>
          <a:xfrm>
            <a:off x="6096001" y="503413"/>
            <a:ext cx="3059823" cy="1802754"/>
            <a:chOff x="4572000" y="503413"/>
            <a:chExt cx="3059823" cy="1802754"/>
          </a:xfrm>
        </p:grpSpPr>
        <p:pic>
          <p:nvPicPr>
            <p:cNvPr id="1034" name="Picture 10" descr="http://tguide.org/wp-content/uploads/2015/02/hospital.png">
              <a:hlinkClick r:id="rId6"/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62" t="4574" r="5553" b="5120"/>
            <a:stretch/>
          </p:blipFill>
          <p:spPr bwMode="auto">
            <a:xfrm>
              <a:off x="4572000" y="503413"/>
              <a:ext cx="2110064" cy="15652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https://www.e-safetyshop.eu/uploads/images_products_large/1615.jpg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9890" y="1247920"/>
              <a:ext cx="747142" cy="10397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8" name="Picture 14" descr="http://www.mikroskopy-dalekohledy.cz/images/produkty/original/21.png">
              <a:hlinkClick r:id="rId10"/>
            </p:cNvPr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10" t="6660" r="11748" b="11642"/>
            <a:stretch/>
          </p:blipFill>
          <p:spPr bwMode="auto">
            <a:xfrm>
              <a:off x="6444208" y="815864"/>
              <a:ext cx="1187615" cy="14903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42" name="Picture 18" descr="http://thumbs.dreamstime.com/z/carrier-pigeon-letter-16527674.jpg">
            <a:hlinkClick r:id="rId12"/>
          </p:cNvPr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73" t="2824" b="9989"/>
          <a:stretch/>
        </p:blipFill>
        <p:spPr bwMode="auto">
          <a:xfrm>
            <a:off x="7136433" y="5229200"/>
            <a:ext cx="1324248" cy="1219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Ohnutá šipka 13"/>
          <p:cNvSpPr/>
          <p:nvPr/>
        </p:nvSpPr>
        <p:spPr>
          <a:xfrm rot="16200000">
            <a:off x="4268427" y="3672397"/>
            <a:ext cx="864096" cy="3977702"/>
          </a:xfrm>
          <a:prstGeom prst="bentArrow">
            <a:avLst>
              <a:gd name="adj1" fmla="val 34034"/>
              <a:gd name="adj2" fmla="val 34034"/>
              <a:gd name="adj3" fmla="val 41777"/>
              <a:gd name="adj4" fmla="val 60526"/>
            </a:avLst>
          </a:prstGeom>
          <a:pattFill prst="lgCheck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5256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975" y="1536971"/>
            <a:ext cx="4811949" cy="360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7" name="Text Box 5"/>
          <p:cNvSpPr txBox="1">
            <a:spLocks noChangeArrowheads="1"/>
          </p:cNvSpPr>
          <p:nvPr/>
        </p:nvSpPr>
        <p:spPr bwMode="auto">
          <a:xfrm>
            <a:off x="1842617" y="743830"/>
            <a:ext cx="2890664" cy="369332"/>
          </a:xfrm>
          <a:prstGeom prst="rect">
            <a:avLst/>
          </a:prstGeom>
          <a:solidFill>
            <a:srgbClr val="00B0F0"/>
          </a:solidFill>
          <a:ln w="9525" algn="ctr">
            <a:solidFill>
              <a:srgbClr val="3A1D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b="1" dirty="0">
                <a:latin typeface="Cambria" panose="02040503050406030204" pitchFamily="18" charset="0"/>
              </a:rPr>
              <a:t>papilární CA štítné žlázy</a:t>
            </a:r>
            <a:endParaRPr lang="cs-CZ" altLang="cs-CZ" dirty="0">
              <a:latin typeface="Cambria" panose="02040503050406030204" pitchFamily="18" charset="0"/>
            </a:endParaRPr>
          </a:p>
        </p:txBody>
      </p:sp>
      <p:pic>
        <p:nvPicPr>
          <p:cNvPr id="4" name="Picture 3" descr="NE tumor 357606">
            <a:extLst>
              <a:ext uri="{FF2B5EF4-FFF2-40B4-BE49-F238E27FC236}">
                <a16:creationId xmlns:a16="http://schemas.microsoft.com/office/drawing/2014/main" id="{432D20CD-C186-4679-8407-4CB8BA5BEF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05080" y="1535252"/>
            <a:ext cx="4756827" cy="3610681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55EFAF21-E073-4C99-8C41-A22771F92B09}"/>
              </a:ext>
            </a:extLst>
          </p:cNvPr>
          <p:cNvSpPr txBox="1"/>
          <p:nvPr/>
        </p:nvSpPr>
        <p:spPr>
          <a:xfrm>
            <a:off x="7004618" y="777541"/>
            <a:ext cx="3957750" cy="369332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cs-CZ" b="1" dirty="0">
                <a:latin typeface="Cambria" panose="02040503050406030204" pitchFamily="18" charset="0"/>
              </a:rPr>
              <a:t>Neuroendokrinní tumor pankreatu </a:t>
            </a:r>
          </a:p>
        </p:txBody>
      </p:sp>
    </p:spTree>
    <p:extLst>
      <p:ext uri="{BB962C8B-B14F-4D97-AF65-F5344CB8AC3E}">
        <p14:creationId xmlns:p14="http://schemas.microsoft.com/office/powerpoint/2010/main" val="16222007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4A4688-AE76-4BC5-A533-81E15A175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79" y="0"/>
            <a:ext cx="10058400" cy="1450757"/>
          </a:xfrm>
        </p:spPr>
        <p:txBody>
          <a:bodyPr>
            <a:normAutofit/>
          </a:bodyPr>
          <a:lstStyle/>
          <a:p>
            <a:r>
              <a:rPr lang="cs-CZ" sz="3600" b="1" dirty="0" err="1"/>
              <a:t>Imunohistochemická</a:t>
            </a:r>
            <a:r>
              <a:rPr lang="cs-CZ" sz="3600" b="1" dirty="0"/>
              <a:t> (IHC) </a:t>
            </a:r>
            <a:br>
              <a:rPr lang="cs-CZ" sz="3600" b="1" dirty="0"/>
            </a:br>
            <a:r>
              <a:rPr lang="cs-CZ" sz="3600" b="1" dirty="0"/>
              <a:t>a imunofluorescenční vyšetření (IMF)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D683313-DA4B-4C19-8D2A-1E814B9B47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04911"/>
            <a:ext cx="10634800" cy="4644874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</a:t>
            </a:r>
            <a:r>
              <a:rPr lang="cs-CZ" sz="2400" dirty="0"/>
              <a:t>histologická metody, při níž se ve vyšetřovaném vzorku tkáně prokazuje přítomnost určitých antigenů pomocí specifických protilátek s navázanými chemickými sloučeninami (např. enzymem (enzymatická reakce se substrátem výsledné barevné reakce) či </a:t>
            </a:r>
            <a:r>
              <a:rPr lang="cs-CZ" sz="2400" dirty="0" err="1"/>
              <a:t>fluorochromem</a:t>
            </a:r>
            <a:r>
              <a:rPr lang="cs-CZ" sz="2400" dirty="0"/>
              <a:t>), které umožňují jejich průkaz (= průkaz vazby </a:t>
            </a:r>
            <a:r>
              <a:rPr lang="cs-CZ" sz="2400" dirty="0" err="1"/>
              <a:t>Ag</a:t>
            </a:r>
            <a:r>
              <a:rPr lang="cs-CZ" sz="2400" dirty="0"/>
              <a:t>/ </a:t>
            </a:r>
            <a:r>
              <a:rPr lang="cs-CZ" sz="2400" dirty="0" err="1"/>
              <a:t>Ig</a:t>
            </a:r>
            <a:r>
              <a:rPr lang="cs-CZ" sz="2400" dirty="0"/>
              <a:t>)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/>
              <a:t> V</a:t>
            </a:r>
            <a:r>
              <a:rPr lang="cs-CZ" sz="2400" b="1" dirty="0"/>
              <a:t>ýznam </a:t>
            </a:r>
            <a:r>
              <a:rPr lang="cs-CZ" sz="2400" b="1" dirty="0" err="1"/>
              <a:t>imunohistochemie</a:t>
            </a:r>
            <a:r>
              <a:rPr lang="cs-CZ" sz="2400" b="1" dirty="0"/>
              <a:t>:</a:t>
            </a:r>
          </a:p>
          <a:p>
            <a:pPr>
              <a:buFontTx/>
              <a:buChar char="-"/>
            </a:pPr>
            <a:r>
              <a:rPr lang="cs-CZ" dirty="0"/>
              <a:t> </a:t>
            </a:r>
            <a:r>
              <a:rPr lang="cs-CZ" b="1" i="1" dirty="0"/>
              <a:t>Diagnostický</a:t>
            </a:r>
          </a:p>
          <a:p>
            <a:pPr marL="0" indent="0">
              <a:buNone/>
            </a:pPr>
            <a:r>
              <a:rPr lang="cs-CZ" dirty="0"/>
              <a:t> (př. při typizaci nádorových onemocnění na základě </a:t>
            </a:r>
            <a:r>
              <a:rPr lang="cs-CZ" dirty="0" err="1"/>
              <a:t>imunofenotypu</a:t>
            </a:r>
            <a:r>
              <a:rPr lang="cs-CZ" dirty="0"/>
              <a:t> – exprese sledovaných markerů, typizace jednotlivých nádorových typů, diagnostika lymfomů) </a:t>
            </a:r>
          </a:p>
          <a:p>
            <a:pPr marL="0" indent="0">
              <a:buNone/>
            </a:pPr>
            <a:endParaRPr lang="cs-CZ" dirty="0"/>
          </a:p>
          <a:p>
            <a:pPr>
              <a:buFontTx/>
              <a:buChar char="-"/>
            </a:pPr>
            <a:r>
              <a:rPr lang="cs-CZ" dirty="0"/>
              <a:t> </a:t>
            </a:r>
            <a:r>
              <a:rPr lang="cs-CZ" b="1" i="1" dirty="0"/>
              <a:t>Prognostický</a:t>
            </a:r>
          </a:p>
          <a:p>
            <a:pPr marL="0" indent="0">
              <a:buNone/>
            </a:pPr>
            <a:r>
              <a:rPr lang="cs-CZ" dirty="0"/>
              <a:t>   (predikce prognózy, př. lepší prognóza karcinomů </a:t>
            </a:r>
            <a:r>
              <a:rPr lang="cs-CZ" dirty="0" err="1"/>
              <a:t>mammy</a:t>
            </a:r>
            <a:r>
              <a:rPr lang="cs-CZ" dirty="0"/>
              <a:t> s pozitivní expresí steroidních receptorů (ER, PR)</a:t>
            </a:r>
          </a:p>
          <a:p>
            <a:pPr marL="0" indent="0">
              <a:buNone/>
            </a:pPr>
            <a:endParaRPr lang="cs-CZ" dirty="0"/>
          </a:p>
          <a:p>
            <a:pPr>
              <a:buFontTx/>
              <a:buChar char="-"/>
            </a:pPr>
            <a:r>
              <a:rPr lang="cs-CZ" dirty="0"/>
              <a:t> </a:t>
            </a:r>
            <a:r>
              <a:rPr lang="cs-CZ" b="1" i="1" dirty="0"/>
              <a:t>Prediktivní </a:t>
            </a:r>
          </a:p>
          <a:p>
            <a:pPr marL="0" indent="0">
              <a:buNone/>
            </a:pPr>
            <a:r>
              <a:rPr lang="cs-CZ" dirty="0"/>
              <a:t>   (predikce odpovědi na terapii, př. vyšetření exprese steroidních receptorů u karcinomu </a:t>
            </a:r>
            <a:r>
              <a:rPr lang="cs-CZ" dirty="0" err="1"/>
              <a:t>mammy</a:t>
            </a:r>
            <a:r>
              <a:rPr lang="cs-CZ" dirty="0"/>
              <a:t> v    </a:t>
            </a:r>
          </a:p>
          <a:p>
            <a:pPr marL="0" indent="0">
              <a:buNone/>
            </a:pPr>
            <a:r>
              <a:rPr lang="cs-CZ" dirty="0"/>
              <a:t>   predikci odpovědi na hormonální terapii) 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614641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AAD120-E713-40F7-9493-663DDBDE4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př. IHC: Exprese steroidních receptorů </a:t>
            </a:r>
          </a:p>
        </p:txBody>
      </p:sp>
      <p:pic>
        <p:nvPicPr>
          <p:cNvPr id="4" name="Picture 12" descr="SPT_PgR_60x">
            <a:extLst>
              <a:ext uri="{FF2B5EF4-FFF2-40B4-BE49-F238E27FC236}">
                <a16:creationId xmlns:a16="http://schemas.microsoft.com/office/drawing/2014/main" id="{3B7AC9C0-9414-4607-B134-2FD42ED8799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95120" y="1895248"/>
            <a:ext cx="3005484" cy="4022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13" descr="SPT_ER_60x">
            <a:extLst>
              <a:ext uri="{FF2B5EF4-FFF2-40B4-BE49-F238E27FC236}">
                <a16:creationId xmlns:a16="http://schemas.microsoft.com/office/drawing/2014/main" id="{889A1446-F4B9-4ABA-80A8-6947952DA5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82549" y="1895248"/>
            <a:ext cx="3007858" cy="402497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8260FED6-701F-4C74-A40B-D33893790CCE}"/>
              </a:ext>
            </a:extLst>
          </p:cNvPr>
          <p:cNvSpPr txBox="1"/>
          <p:nvPr/>
        </p:nvSpPr>
        <p:spPr>
          <a:xfrm>
            <a:off x="838673" y="5548641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negativní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DF991C57-84AA-46B4-B993-5BBB7DA04450}"/>
              </a:ext>
            </a:extLst>
          </p:cNvPr>
          <p:cNvSpPr txBox="1"/>
          <p:nvPr/>
        </p:nvSpPr>
        <p:spPr>
          <a:xfrm>
            <a:off x="5816775" y="5548641"/>
            <a:ext cx="978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pozitivní</a:t>
            </a:r>
          </a:p>
        </p:txBody>
      </p:sp>
    </p:spTree>
    <p:extLst>
      <p:ext uri="{BB962C8B-B14F-4D97-AF65-F5344CB8AC3E}">
        <p14:creationId xmlns:p14="http://schemas.microsoft.com/office/powerpoint/2010/main" val="17046748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2" name="Rectangle 4">
            <a:extLst>
              <a:ext uri="{FF2B5EF4-FFF2-40B4-BE49-F238E27FC236}">
                <a16:creationId xmlns:a16="http://schemas.microsoft.com/office/drawing/2014/main" id="{CADC598D-91C1-4426-8D85-849314834E5E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>
                <a:solidFill>
                  <a:schemeClr val="tx1"/>
                </a:solidFill>
              </a:rPr>
              <a:t>př. IMF: </a:t>
            </a:r>
            <a:r>
              <a:rPr lang="cs-CZ" altLang="cs-CZ" b="1" dirty="0" err="1">
                <a:solidFill>
                  <a:schemeClr val="tx1"/>
                </a:solidFill>
              </a:rPr>
              <a:t>Pemphigus</a:t>
            </a:r>
            <a:r>
              <a:rPr lang="cs-CZ" altLang="cs-CZ" b="1" dirty="0">
                <a:solidFill>
                  <a:schemeClr val="tx1"/>
                </a:solidFill>
              </a:rPr>
              <a:t> </a:t>
            </a:r>
            <a:r>
              <a:rPr lang="cs-CZ" altLang="cs-CZ" b="1" dirty="0" err="1">
                <a:solidFill>
                  <a:schemeClr val="tx1"/>
                </a:solidFill>
              </a:rPr>
              <a:t>vulgaris</a:t>
            </a:r>
            <a:endParaRPr lang="cs-CZ" altLang="cs-CZ" b="1" dirty="0">
              <a:solidFill>
                <a:schemeClr val="tx1"/>
              </a:solidFill>
            </a:endParaRPr>
          </a:p>
        </p:txBody>
      </p:sp>
      <p:pic>
        <p:nvPicPr>
          <p:cNvPr id="319496" name="Picture 8" descr="00010+">
            <a:extLst>
              <a:ext uri="{FF2B5EF4-FFF2-40B4-BE49-F238E27FC236}">
                <a16:creationId xmlns:a16="http://schemas.microsoft.com/office/drawing/2014/main" id="{AB9E13FC-8A15-4D50-8D25-74D5C4BA8C3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73316" y="1952625"/>
            <a:ext cx="4387850" cy="3540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19497" name="Text Box 9">
            <a:extLst>
              <a:ext uri="{FF2B5EF4-FFF2-40B4-BE49-F238E27FC236}">
                <a16:creationId xmlns:a16="http://schemas.microsoft.com/office/drawing/2014/main" id="{32BAAF66-4E4A-490E-96FF-2BDBE141CC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7438" y="5516563"/>
            <a:ext cx="371229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dirty="0" err="1"/>
              <a:t>IgG</a:t>
            </a:r>
            <a:r>
              <a:rPr lang="cs-CZ" altLang="cs-CZ" dirty="0"/>
              <a:t> </a:t>
            </a:r>
            <a:r>
              <a:rPr lang="cs-CZ" altLang="cs-CZ" dirty="0" err="1"/>
              <a:t>imunopositivita</a:t>
            </a:r>
            <a:r>
              <a:rPr lang="cs-CZ" altLang="cs-CZ" dirty="0"/>
              <a:t> mezi </a:t>
            </a:r>
            <a:r>
              <a:rPr lang="cs-CZ" altLang="cs-CZ" dirty="0" err="1"/>
              <a:t>keratinocyty</a:t>
            </a:r>
            <a:endParaRPr lang="cs-CZ" altLang="cs-CZ" dirty="0"/>
          </a:p>
        </p:txBody>
      </p:sp>
      <p:pic>
        <p:nvPicPr>
          <p:cNvPr id="319499" name="Picture 11" descr="00075+">
            <a:extLst>
              <a:ext uri="{FF2B5EF4-FFF2-40B4-BE49-F238E27FC236}">
                <a16:creationId xmlns:a16="http://schemas.microsoft.com/office/drawing/2014/main" id="{2EF0AC77-182F-4F32-8E7F-D954B2B7F484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89731" y="1892300"/>
            <a:ext cx="3600450" cy="3600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19500" name="Text Box 12">
            <a:extLst>
              <a:ext uri="{FF2B5EF4-FFF2-40B4-BE49-F238E27FC236}">
                <a16:creationId xmlns:a16="http://schemas.microsoft.com/office/drawing/2014/main" id="{BE44ADBA-509E-448B-9780-027A1C4B09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1759" y="5523350"/>
            <a:ext cx="451476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dirty="0" err="1"/>
              <a:t>Suprabazálně</a:t>
            </a:r>
            <a:r>
              <a:rPr lang="cs-CZ" altLang="cs-CZ" dirty="0"/>
              <a:t> </a:t>
            </a:r>
            <a:r>
              <a:rPr lang="cs-CZ" altLang="cs-CZ" dirty="0" err="1"/>
              <a:t>akantolýza</a:t>
            </a:r>
            <a:r>
              <a:rPr lang="cs-CZ" altLang="cs-CZ" dirty="0"/>
              <a:t>, </a:t>
            </a:r>
            <a:r>
              <a:rPr lang="cs-CZ" altLang="cs-CZ" dirty="0" err="1"/>
              <a:t>akantolytický</a:t>
            </a:r>
            <a:r>
              <a:rPr lang="cs-CZ" altLang="cs-CZ" dirty="0"/>
              <a:t> puchýř</a:t>
            </a:r>
          </a:p>
        </p:txBody>
      </p:sp>
    </p:spTree>
    <p:extLst>
      <p:ext uri="{BB962C8B-B14F-4D97-AF65-F5344CB8AC3E}">
        <p14:creationId xmlns:p14="http://schemas.microsoft.com/office/powerpoint/2010/main" val="21046533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C6DAC1-57E3-4EA3-A89E-9094F4520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Molekulárně genetické metody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C3BAC31-0B13-4CF9-96B2-81810D77F9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</a:t>
            </a:r>
            <a:r>
              <a:rPr lang="cs-CZ" b="1" dirty="0"/>
              <a:t>In </a:t>
            </a:r>
            <a:r>
              <a:rPr lang="cs-CZ" b="1" dirty="0" err="1"/>
              <a:t>situ</a:t>
            </a:r>
            <a:r>
              <a:rPr lang="cs-CZ" b="1" dirty="0"/>
              <a:t> hybridizace </a:t>
            </a:r>
            <a:r>
              <a:rPr lang="cs-CZ" dirty="0"/>
              <a:t>(detekce amplifikací, delecí, translokací,…)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/>
              <a:t> PCR metodiky, </a:t>
            </a:r>
            <a:r>
              <a:rPr lang="cs-CZ" b="1" dirty="0" err="1"/>
              <a:t>sekvenace</a:t>
            </a:r>
            <a:endParaRPr lang="cs-CZ" b="1" dirty="0"/>
          </a:p>
          <a:p>
            <a:endParaRPr lang="cs-CZ" dirty="0"/>
          </a:p>
          <a:p>
            <a:r>
              <a:rPr lang="cs-CZ" sz="2400" b="1" dirty="0"/>
              <a:t>Význam: diagnostický, prediktivní a prognostický  </a:t>
            </a:r>
          </a:p>
          <a:p>
            <a:endParaRPr lang="cs-CZ" sz="2400" dirty="0"/>
          </a:p>
          <a:p>
            <a:r>
              <a:rPr lang="cs-CZ" sz="2400" dirty="0"/>
              <a:t>U řady nádorových typů molekulární klasifikace, molekulárně genetická vyšetření povinnou součástí diagnostického protokolu (např. tzv. integrovaná diagnostika gliomů, kolorektální karcinom (CRC),….).</a:t>
            </a:r>
          </a:p>
          <a:p>
            <a:r>
              <a:rPr lang="cs-CZ" sz="2400" dirty="0"/>
              <a:t>Morfologická diagnóza – typizace nádoru je pouze jednou složkou diagnózy.  </a:t>
            </a:r>
          </a:p>
        </p:txBody>
      </p:sp>
    </p:spTree>
    <p:extLst>
      <p:ext uri="{BB962C8B-B14F-4D97-AF65-F5344CB8AC3E}">
        <p14:creationId xmlns:p14="http://schemas.microsoft.com/office/powerpoint/2010/main" val="39436444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37257" y="539522"/>
            <a:ext cx="10058400" cy="1450757"/>
          </a:xfrm>
        </p:spPr>
        <p:txBody>
          <a:bodyPr>
            <a:normAutofit/>
          </a:bodyPr>
          <a:lstStyle/>
          <a:p>
            <a:r>
              <a:rPr lang="cs-CZ" b="1" dirty="0"/>
              <a:t>WHO klasifikace gliomů 2016 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1037256" y="1842657"/>
            <a:ext cx="10976403" cy="486942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cs-CZ" sz="3200" b="1" dirty="0">
                <a:solidFill>
                  <a:schemeClr val="accent1">
                    <a:lumMod val="75000"/>
                  </a:schemeClr>
                </a:solidFill>
              </a:rPr>
              <a:t>Nový diagnostický přístup </a:t>
            </a:r>
            <a:r>
              <a:rPr lang="cs-CZ" sz="3200" b="1" dirty="0">
                <a:solidFill>
                  <a:schemeClr val="accent1">
                    <a:lumMod val="75000"/>
                  </a:schemeClr>
                </a:solidFill>
                <a:latin typeface="Garamond" panose="02020404030301010803" pitchFamily="18" charset="0"/>
              </a:rPr>
              <a:t>→ </a:t>
            </a:r>
            <a:r>
              <a:rPr lang="cs-CZ" sz="3200" b="1" dirty="0">
                <a:solidFill>
                  <a:schemeClr val="accent1">
                    <a:lumMod val="75000"/>
                  </a:schemeClr>
                </a:solidFill>
              </a:rPr>
              <a:t>Integrovaná diagnóza: </a:t>
            </a:r>
          </a:p>
          <a:p>
            <a:pPr marL="0" indent="0">
              <a:buNone/>
            </a:pPr>
            <a:r>
              <a:rPr lang="cs-CZ" sz="3200" b="1" dirty="0">
                <a:solidFill>
                  <a:schemeClr val="accent1">
                    <a:lumMod val="75000"/>
                  </a:schemeClr>
                </a:solidFill>
              </a:rPr>
              <a:t>kombinace histologických znaků a molekulárních informací (fenotyp + genotyp)</a:t>
            </a:r>
          </a:p>
          <a:p>
            <a:pPr marL="0" indent="0">
              <a:buNone/>
            </a:pPr>
            <a:endParaRPr lang="cs-CZ" sz="32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cs-CZ" sz="2900" dirty="0">
                <a:solidFill>
                  <a:schemeClr val="accent1">
                    <a:lumMod val="75000"/>
                  </a:schemeClr>
                </a:solidFill>
              </a:rPr>
              <a:t>Histopatologická diagnóza/histopatologický </a:t>
            </a:r>
            <a:r>
              <a:rPr lang="cs-CZ" sz="2900" dirty="0" err="1">
                <a:solidFill>
                  <a:schemeClr val="accent1">
                    <a:lumMod val="75000"/>
                  </a:schemeClr>
                </a:solidFill>
              </a:rPr>
              <a:t>typing</a:t>
            </a:r>
            <a:r>
              <a:rPr lang="cs-CZ" sz="2900" dirty="0">
                <a:solidFill>
                  <a:schemeClr val="accent1">
                    <a:lumMod val="75000"/>
                  </a:schemeClr>
                </a:solidFill>
              </a:rPr>
              <a:t> tumoru</a:t>
            </a:r>
          </a:p>
          <a:p>
            <a:pPr>
              <a:buFontTx/>
              <a:buChar char="-"/>
            </a:pPr>
            <a:r>
              <a:rPr lang="cs-CZ" sz="2900" dirty="0"/>
              <a:t> </a:t>
            </a:r>
            <a:r>
              <a:rPr lang="cs-CZ" sz="2900" dirty="0" err="1"/>
              <a:t>astrocytární</a:t>
            </a:r>
            <a:r>
              <a:rPr lang="cs-CZ" sz="2900" dirty="0"/>
              <a:t>, </a:t>
            </a:r>
            <a:r>
              <a:rPr lang="cs-CZ" sz="2900" dirty="0" err="1"/>
              <a:t>oligodendrogliální</a:t>
            </a:r>
            <a:r>
              <a:rPr lang="cs-CZ" sz="2900" dirty="0"/>
              <a:t>, </a:t>
            </a:r>
            <a:r>
              <a:rPr lang="cs-CZ" sz="2900" dirty="0" err="1"/>
              <a:t>oligoastrocytární</a:t>
            </a:r>
            <a:r>
              <a:rPr lang="cs-CZ" sz="2900" dirty="0"/>
              <a:t>, </a:t>
            </a:r>
            <a:r>
              <a:rPr lang="cs-CZ" sz="2900" dirty="0" err="1"/>
              <a:t>glioneuronální</a:t>
            </a:r>
            <a:endParaRPr lang="cs-CZ" sz="2900" dirty="0"/>
          </a:p>
          <a:p>
            <a:pPr>
              <a:buFontTx/>
              <a:buChar char="-"/>
            </a:pPr>
            <a:r>
              <a:rPr lang="cs-CZ" sz="2900" dirty="0"/>
              <a:t> histopatologické vyšetřovací metody (přehledná a speciální barvení, histochemie, </a:t>
            </a:r>
            <a:r>
              <a:rPr lang="cs-CZ" sz="2900" dirty="0" err="1"/>
              <a:t>imunohistochemie</a:t>
            </a:r>
            <a:r>
              <a:rPr lang="cs-CZ" sz="2900" dirty="0"/>
              <a:t>)</a:t>
            </a:r>
          </a:p>
          <a:p>
            <a:endParaRPr lang="cs-CZ" sz="2900" dirty="0"/>
          </a:p>
          <a:p>
            <a:r>
              <a:rPr lang="cs-CZ" sz="2900" dirty="0">
                <a:solidFill>
                  <a:schemeClr val="accent1">
                    <a:lumMod val="75000"/>
                  </a:schemeClr>
                </a:solidFill>
              </a:rPr>
              <a:t>Histopatologický </a:t>
            </a:r>
            <a:r>
              <a:rPr lang="cs-CZ" sz="2900" dirty="0" err="1">
                <a:solidFill>
                  <a:schemeClr val="accent1">
                    <a:lumMod val="75000"/>
                  </a:schemeClr>
                </a:solidFill>
              </a:rPr>
              <a:t>grading</a:t>
            </a:r>
            <a:r>
              <a:rPr lang="cs-CZ" sz="2900" dirty="0">
                <a:solidFill>
                  <a:schemeClr val="accent1">
                    <a:lumMod val="75000"/>
                  </a:schemeClr>
                </a:solidFill>
              </a:rPr>
              <a:t> (WHO grade)</a:t>
            </a:r>
          </a:p>
          <a:p>
            <a:pPr>
              <a:buFontTx/>
              <a:buChar char="-"/>
            </a:pPr>
            <a:r>
              <a:rPr lang="cs-CZ" sz="2900" dirty="0"/>
              <a:t> hodnocení stupně malignity</a:t>
            </a:r>
          </a:p>
          <a:p>
            <a:pPr marL="0" indent="0">
              <a:buNone/>
            </a:pPr>
            <a:endParaRPr lang="cs-CZ" sz="2900" dirty="0"/>
          </a:p>
          <a:p>
            <a:r>
              <a:rPr lang="cs-CZ" sz="2900" b="1" dirty="0">
                <a:solidFill>
                  <a:schemeClr val="accent1">
                    <a:lumMod val="75000"/>
                  </a:schemeClr>
                </a:solidFill>
              </a:rPr>
              <a:t>Molekulární informace</a:t>
            </a:r>
          </a:p>
          <a:p>
            <a:pPr marL="0" indent="0">
              <a:buNone/>
            </a:pPr>
            <a:r>
              <a:rPr lang="cs-CZ" sz="2900" b="1" dirty="0">
                <a:solidFill>
                  <a:schemeClr val="accent1">
                    <a:lumMod val="75000"/>
                  </a:schemeClr>
                </a:solidFill>
              </a:rPr>
              <a:t>     → </a:t>
            </a:r>
            <a:r>
              <a:rPr lang="cs-CZ" sz="2900" dirty="0">
                <a:solidFill>
                  <a:schemeClr val="accent1">
                    <a:lumMod val="75000"/>
                  </a:schemeClr>
                </a:solidFill>
              </a:rPr>
              <a:t>detailnější klasifikace zejména gliomů a embryonálních nádorů CNS</a:t>
            </a:r>
          </a:p>
          <a:p>
            <a:pPr marL="0" indent="0">
              <a:buNone/>
            </a:pPr>
            <a:r>
              <a:rPr lang="cs-CZ" sz="2400" i="1" dirty="0">
                <a:solidFill>
                  <a:schemeClr val="accent1">
                    <a:lumMod val="75000"/>
                  </a:schemeClr>
                </a:solidFill>
              </a:rPr>
              <a:t>     </a:t>
            </a:r>
            <a:endParaRPr lang="cs-CZ" sz="24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92319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Oligodendroglio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559" y="1783728"/>
            <a:ext cx="2199238" cy="150278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Glioblastoma_(1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76464" y="5431146"/>
            <a:ext cx="1423708" cy="107214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14" descr="7-13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74060" y="4221144"/>
            <a:ext cx="1410020" cy="110259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064"/>
          <a:stretch/>
        </p:blipFill>
        <p:spPr>
          <a:xfrm>
            <a:off x="8080630" y="664387"/>
            <a:ext cx="703450" cy="112404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776" y="3061141"/>
            <a:ext cx="1409304" cy="105697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223"/>
          <a:stretch/>
        </p:blipFill>
        <p:spPr>
          <a:xfrm>
            <a:off x="7349258" y="663860"/>
            <a:ext cx="731372" cy="112457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373" y="1885874"/>
            <a:ext cx="1411707" cy="10587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758" y="66636"/>
            <a:ext cx="2199238" cy="164942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6" descr="Oligodendrogliom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43"/>
          <a:stretch/>
        </p:blipFill>
        <p:spPr bwMode="auto">
          <a:xfrm>
            <a:off x="3342346" y="3346141"/>
            <a:ext cx="1161451" cy="162442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Obrázek 12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2304559" y="3346360"/>
            <a:ext cx="1082952" cy="162442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Zástupný symbol pro obsah 5" descr="24-1.jp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01200" y="5030196"/>
            <a:ext cx="2199238" cy="165670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TextovéPole 14"/>
          <p:cNvSpPr txBox="1"/>
          <p:nvPr/>
        </p:nvSpPr>
        <p:spPr>
          <a:xfrm>
            <a:off x="510478" y="1394970"/>
            <a:ext cx="14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Astrocytární</a:t>
            </a:r>
            <a:endParaRPr lang="cs-CZ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198693" y="2924180"/>
            <a:ext cx="2064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Oligodendrogliální</a:t>
            </a:r>
            <a:endParaRPr lang="cs-CZ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253996" y="4601237"/>
            <a:ext cx="1954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Oligoastrocytární</a:t>
            </a:r>
            <a:endParaRPr lang="cs-CZ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382235" y="6310787"/>
            <a:ext cx="1697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Glioneuronální</a:t>
            </a:r>
            <a:endParaRPr lang="cs-CZ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0" y="847"/>
            <a:ext cx="2018837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000" dirty="0" err="1"/>
              <a:t>Fenotypizace</a:t>
            </a:r>
            <a:r>
              <a:rPr lang="cs-CZ" sz="2000" dirty="0"/>
              <a:t> gliových tumorů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5242932" y="247555"/>
            <a:ext cx="2715808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dirty="0" err="1"/>
              <a:t>Grading</a:t>
            </a:r>
            <a:r>
              <a:rPr lang="cs-CZ" dirty="0"/>
              <a:t> gliových tumorů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6070787" y="1419567"/>
            <a:ext cx="1242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Buněčnost</a:t>
            </a:r>
            <a:endParaRPr lang="cs-CZ" dirty="0"/>
          </a:p>
        </p:txBody>
      </p:sp>
      <p:sp>
        <p:nvSpPr>
          <p:cNvPr id="22" name="TextovéPole 21"/>
          <p:cNvSpPr txBox="1"/>
          <p:nvPr/>
        </p:nvSpPr>
        <p:spPr>
          <a:xfrm>
            <a:off x="5014765" y="2575322"/>
            <a:ext cx="2335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Cytonukleární</a:t>
            </a:r>
            <a:r>
              <a:rPr lang="cs-CZ" dirty="0"/>
              <a:t> atypie</a:t>
            </a:r>
          </a:p>
        </p:txBody>
      </p:sp>
      <p:sp>
        <p:nvSpPr>
          <p:cNvPr id="23" name="TextovéPole 22"/>
          <p:cNvSpPr txBox="1"/>
          <p:nvPr/>
        </p:nvSpPr>
        <p:spPr>
          <a:xfrm>
            <a:off x="6488572" y="3746397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Mitózy</a:t>
            </a:r>
          </a:p>
        </p:txBody>
      </p:sp>
      <p:sp>
        <p:nvSpPr>
          <p:cNvPr id="24" name="TextovéPole 23"/>
          <p:cNvSpPr txBox="1"/>
          <p:nvPr/>
        </p:nvSpPr>
        <p:spPr>
          <a:xfrm>
            <a:off x="4479372" y="4994150"/>
            <a:ext cx="2959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Mikrovaskulární</a:t>
            </a:r>
            <a:r>
              <a:rPr lang="cs-CZ" dirty="0"/>
              <a:t> </a:t>
            </a:r>
            <a:r>
              <a:rPr lang="cs-CZ" dirty="0" err="1"/>
              <a:t>proliferáty</a:t>
            </a:r>
            <a:endParaRPr lang="cs-CZ" dirty="0"/>
          </a:p>
        </p:txBody>
      </p:sp>
      <p:sp>
        <p:nvSpPr>
          <p:cNvPr id="25" name="TextovéPole 24"/>
          <p:cNvSpPr txBox="1"/>
          <p:nvPr/>
        </p:nvSpPr>
        <p:spPr>
          <a:xfrm>
            <a:off x="6360558" y="6174502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Nekrózy</a:t>
            </a:r>
          </a:p>
        </p:txBody>
      </p:sp>
      <p:sp>
        <p:nvSpPr>
          <p:cNvPr id="26" name="TextovéPole 25"/>
          <p:cNvSpPr txBox="1"/>
          <p:nvPr/>
        </p:nvSpPr>
        <p:spPr>
          <a:xfrm>
            <a:off x="9184105" y="246821"/>
            <a:ext cx="2778325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dirty="0"/>
              <a:t>Genotyp gliových tumorů</a:t>
            </a:r>
          </a:p>
        </p:txBody>
      </p:sp>
      <p:pic>
        <p:nvPicPr>
          <p:cNvPr id="27" name="Zástupný symbol pro obsah 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4106" y="663860"/>
            <a:ext cx="1251284" cy="93846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9" name="Obrázek 2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4105" y="2465063"/>
            <a:ext cx="1523410" cy="1147038"/>
          </a:xfrm>
          <a:prstGeom prst="rect">
            <a:avLst/>
          </a:prstGeom>
        </p:spPr>
      </p:pic>
      <p:pic>
        <p:nvPicPr>
          <p:cNvPr id="30" name="Obrázek 2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166541" y="1612285"/>
            <a:ext cx="1748278" cy="720249"/>
          </a:xfrm>
          <a:prstGeom prst="rect">
            <a:avLst/>
          </a:prstGeom>
        </p:spPr>
      </p:pic>
      <p:sp>
        <p:nvSpPr>
          <p:cNvPr id="31" name="TextovéPole 30"/>
          <p:cNvSpPr txBox="1"/>
          <p:nvPr/>
        </p:nvSpPr>
        <p:spPr>
          <a:xfrm>
            <a:off x="9782082" y="1250489"/>
            <a:ext cx="2106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Mutace IDH1, IDH2</a:t>
            </a:r>
          </a:p>
        </p:txBody>
      </p:sp>
      <p:sp>
        <p:nvSpPr>
          <p:cNvPr id="32" name="TextovéPole 31"/>
          <p:cNvSpPr txBox="1"/>
          <p:nvPr/>
        </p:nvSpPr>
        <p:spPr>
          <a:xfrm>
            <a:off x="9867457" y="3612101"/>
            <a:ext cx="1935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Kodelece</a:t>
            </a:r>
            <a:r>
              <a:rPr lang="cs-CZ" dirty="0"/>
              <a:t> 1p/19q</a:t>
            </a:r>
          </a:p>
        </p:txBody>
      </p:sp>
      <p:sp>
        <p:nvSpPr>
          <p:cNvPr id="34" name="TextovéPole 33"/>
          <p:cNvSpPr txBox="1"/>
          <p:nvPr/>
        </p:nvSpPr>
        <p:spPr>
          <a:xfrm>
            <a:off x="10235699" y="6484813"/>
            <a:ext cx="1810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Mutace H3K27M</a:t>
            </a:r>
          </a:p>
        </p:txBody>
      </p:sp>
      <p:pic>
        <p:nvPicPr>
          <p:cNvPr id="35" name="Obrázek 3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5801" y="4082164"/>
            <a:ext cx="1590204" cy="1055498"/>
          </a:xfrm>
          <a:prstGeom prst="rect">
            <a:avLst/>
          </a:prstGeom>
        </p:spPr>
      </p:pic>
      <p:sp>
        <p:nvSpPr>
          <p:cNvPr id="36" name="TextovéPole 35"/>
          <p:cNvSpPr txBox="1"/>
          <p:nvPr/>
        </p:nvSpPr>
        <p:spPr>
          <a:xfrm>
            <a:off x="10235699" y="5068915"/>
            <a:ext cx="1495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Mutace ATRX</a:t>
            </a:r>
          </a:p>
        </p:txBody>
      </p:sp>
      <p:pic>
        <p:nvPicPr>
          <p:cNvPr id="37" name="Zástupný symbol obrázku 4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38" t="15918" r="29037" b="50715"/>
          <a:stretch/>
        </p:blipFill>
        <p:spPr>
          <a:xfrm>
            <a:off x="9248273" y="5401429"/>
            <a:ext cx="1587731" cy="108679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71397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729916"/>
            <a:ext cx="8349934" cy="818147"/>
          </a:xfrm>
        </p:spPr>
        <p:txBody>
          <a:bodyPr>
            <a:normAutofit/>
          </a:bodyPr>
          <a:lstStyle/>
          <a:p>
            <a:r>
              <a:rPr lang="cs-CZ" dirty="0"/>
              <a:t>Integrovaná diagnóza…proč?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887874"/>
            <a:ext cx="8596668" cy="3880773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Nádory podobné morfologie zahrnují heterogenní jednotky se zcela odlišnou molekulární </a:t>
            </a:r>
            <a:r>
              <a:rPr lang="cs-CZ" dirty="0" err="1"/>
              <a:t>patogenezou</a:t>
            </a:r>
            <a:r>
              <a:rPr lang="cs-CZ" dirty="0"/>
              <a:t>, biologickým chováním, reakcí na terapii i prognózou</a:t>
            </a:r>
          </a:p>
          <a:p>
            <a:endParaRPr lang="cs-CZ" dirty="0"/>
          </a:p>
          <a:p>
            <a:r>
              <a:rPr lang="cs-CZ" dirty="0"/>
              <a:t>Snížení </a:t>
            </a:r>
            <a:r>
              <a:rPr lang="cs-CZ" dirty="0" err="1"/>
              <a:t>interobserver</a:t>
            </a:r>
            <a:r>
              <a:rPr lang="cs-CZ" dirty="0"/>
              <a:t> i </a:t>
            </a:r>
            <a:r>
              <a:rPr lang="cs-CZ" dirty="0" err="1"/>
              <a:t>intraobserver</a:t>
            </a:r>
            <a:r>
              <a:rPr lang="cs-CZ" dirty="0"/>
              <a:t> variability, zvýšení reprodukovatelnosti</a:t>
            </a:r>
          </a:p>
          <a:p>
            <a:endParaRPr lang="cs-CZ" dirty="0"/>
          </a:p>
          <a:p>
            <a:r>
              <a:rPr lang="cs-CZ" dirty="0"/>
              <a:t>Zlepšení predikce prognózy a odpovědi na terapii</a:t>
            </a:r>
          </a:p>
          <a:p>
            <a:endParaRPr lang="cs-CZ" dirty="0"/>
          </a:p>
          <a:p>
            <a:r>
              <a:rPr lang="cs-CZ" dirty="0"/>
              <a:t>Informace pro individualizovanou terapii</a:t>
            </a:r>
          </a:p>
          <a:p>
            <a:endParaRPr lang="cs-CZ" dirty="0"/>
          </a:p>
          <a:p>
            <a:r>
              <a:rPr lang="cs-CZ" dirty="0"/>
              <a:t>Nalezení vhodných cílů pro cílenou léčbu na základě studia homogenních skupin dobře definovaných nádorů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10896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47BEC3-5D4F-40D1-961B-1D61A8B53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0"/>
            <a:ext cx="10058400" cy="1450757"/>
          </a:xfrm>
        </p:spPr>
        <p:txBody>
          <a:bodyPr>
            <a:normAutofit/>
          </a:bodyPr>
          <a:lstStyle/>
          <a:p>
            <a:r>
              <a:rPr lang="cs-CZ" sz="4000" b="1" dirty="0" err="1"/>
              <a:t>Nekroptická</a:t>
            </a:r>
            <a:r>
              <a:rPr lang="cs-CZ" sz="4000" b="1" dirty="0"/>
              <a:t>/autoptická vyšetření - pitvy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10EA4C8-F951-4997-B7CC-14AC776B9EB2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b="1" dirty="0"/>
              <a:t> Anatomická pitva </a:t>
            </a:r>
            <a:r>
              <a:rPr lang="cs-CZ" dirty="0"/>
              <a:t>(ústavy anatomie, výukové a výzkumné účely)</a:t>
            </a:r>
          </a:p>
          <a:p>
            <a:pPr marL="0" indent="0">
              <a:buNone/>
            </a:pPr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/>
              <a:t> </a:t>
            </a:r>
            <a:r>
              <a:rPr lang="cs-CZ" sz="2600" b="1" dirty="0">
                <a:solidFill>
                  <a:schemeClr val="accent2"/>
                </a:solidFill>
              </a:rPr>
              <a:t>Patologicko-anatomická pitva </a:t>
            </a:r>
            <a:r>
              <a:rPr lang="cs-CZ" sz="2600" dirty="0">
                <a:solidFill>
                  <a:schemeClr val="accent2"/>
                </a:solidFill>
              </a:rPr>
              <a:t>(oddělení a ústavy patologie) </a:t>
            </a:r>
          </a:p>
          <a:p>
            <a:pPr marL="0" indent="0">
              <a:buNone/>
            </a:pPr>
            <a:r>
              <a:rPr lang="cs-CZ" dirty="0">
                <a:solidFill>
                  <a:schemeClr val="accent2"/>
                </a:solidFill>
              </a:rPr>
              <a:t>U osob zemřelých ve zdravotnickém zařízení smrtí z chorobných příčin stanovených v § 88 odst. 2 ZZS.</a:t>
            </a:r>
          </a:p>
          <a:p>
            <a:pPr marL="0" indent="0">
              <a:buNone/>
            </a:pPr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/>
              <a:t> Zdravotní pitva </a:t>
            </a:r>
            <a:r>
              <a:rPr lang="cs-CZ" dirty="0"/>
              <a:t>(oddělení a ústavy soudního lékařství)</a:t>
            </a:r>
          </a:p>
          <a:p>
            <a:pPr marL="0" indent="0">
              <a:buNone/>
            </a:pPr>
            <a:r>
              <a:rPr lang="cs-CZ" dirty="0"/>
              <a:t>U osob zemřelých náhlým, neočekávaným nebo násilným úmrtím včetně sebevraždy, a to v případech stanovených </a:t>
            </a:r>
            <a:r>
              <a:rPr lang="cs-CZ" dirty="0" err="1"/>
              <a:t>stanovených</a:t>
            </a:r>
            <a:r>
              <a:rPr lang="cs-CZ" dirty="0"/>
              <a:t> v § 88 odst. 3 ZZS.</a:t>
            </a:r>
          </a:p>
          <a:p>
            <a:pPr marL="0" indent="0">
              <a:buNone/>
            </a:pPr>
            <a:r>
              <a:rPr lang="cs-CZ" dirty="0"/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/>
              <a:t> Soudní pitva </a:t>
            </a:r>
            <a:r>
              <a:rPr lang="cs-CZ" dirty="0"/>
              <a:t>(oddělení a ústavy soudního lékařství)</a:t>
            </a:r>
          </a:p>
          <a:p>
            <a:pPr marL="0" indent="0">
              <a:buNone/>
            </a:pPr>
            <a:r>
              <a:rPr lang="cs-CZ" dirty="0"/>
              <a:t>Nařizují orgány činné v trestním řízení, nejčastěji policejní orgán, resp. státní zástupce. Soudní pitva je nařizována usnesením dle  § 115 trestního řádu a to v případě, že vznikne podezření, že smrt člověka byla způsobena trestnými činem. Součástí soudní pitvy je i komplementární laboratorní vyšetření a také lékařský znalecký posudek.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222385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1BAECBC9-9F25-4D4C-801B-6F92C9C67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02078"/>
            <a:ext cx="10785021" cy="716825"/>
          </a:xfrm>
        </p:spPr>
        <p:txBody>
          <a:bodyPr>
            <a:normAutofit fontScale="90000"/>
          </a:bodyPr>
          <a:lstStyle/>
          <a:p>
            <a:r>
              <a:rPr lang="cs-CZ" dirty="0"/>
              <a:t>př. V praxi využívané molekulární biomarkery CRC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B599530F-0947-4C2A-8A67-C1658D2F04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2955" y="1353639"/>
            <a:ext cx="4250208" cy="5125451"/>
          </a:xfrm>
        </p:spPr>
        <p:txBody>
          <a:bodyPr>
            <a:normAutofit fontScale="62500" lnSpcReduction="20000"/>
          </a:bodyPr>
          <a:lstStyle/>
          <a:p>
            <a:r>
              <a:rPr lang="cs-CZ" sz="3600" i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RAS</a:t>
            </a:r>
            <a:r>
              <a:rPr lang="cs-CZ" sz="36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mutační analýza</a:t>
            </a:r>
          </a:p>
          <a:p>
            <a:pPr>
              <a:buFontTx/>
              <a:buChar char="-"/>
            </a:pPr>
            <a:r>
              <a:rPr lang="cs-CZ" sz="2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Prediktivní a prognostický význam</a:t>
            </a:r>
          </a:p>
          <a:p>
            <a:pPr>
              <a:buFontTx/>
              <a:buChar char="-"/>
            </a:pPr>
            <a:r>
              <a:rPr lang="cs-CZ" sz="2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KRAS a NRAS kodony 12,13 exonu 2; 59,60 a 61 exonu 3; 117 a 146 exonu 4 </a:t>
            </a:r>
          </a:p>
          <a:p>
            <a:pPr>
              <a:buFontTx/>
              <a:buChar char="-"/>
            </a:pPr>
            <a:endParaRPr lang="cs-CZ" sz="24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r>
              <a:rPr lang="cs-CZ" sz="3600" i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BRAF</a:t>
            </a:r>
            <a:r>
              <a:rPr lang="cs-CZ" sz="36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mutační analýza </a:t>
            </a:r>
          </a:p>
          <a:p>
            <a:pPr>
              <a:buFontTx/>
              <a:buChar char="-"/>
            </a:pPr>
            <a:r>
              <a:rPr lang="cs-CZ" sz="2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Prognostická stratifikace</a:t>
            </a:r>
          </a:p>
          <a:p>
            <a:pPr>
              <a:buFontTx/>
              <a:buChar char="-"/>
            </a:pPr>
            <a:r>
              <a:rPr lang="cs-CZ" sz="2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(Prediktivní význam) </a:t>
            </a:r>
          </a:p>
          <a:p>
            <a:pPr>
              <a:buFontTx/>
              <a:buChar char="-"/>
            </a:pPr>
            <a:endParaRPr lang="cs-CZ" sz="36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r>
              <a:rPr lang="cs-CZ" sz="36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MMR status</a:t>
            </a:r>
          </a:p>
          <a:p>
            <a:pPr>
              <a:buFontTx/>
              <a:buChar char="-"/>
            </a:pPr>
            <a:r>
              <a:rPr lang="cs-CZ" sz="2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IHC (MLH1, MSH2, MSH6, PMS2)</a:t>
            </a:r>
          </a:p>
          <a:p>
            <a:pPr>
              <a:buFontTx/>
              <a:buChar char="-"/>
            </a:pPr>
            <a:r>
              <a:rPr lang="cs-CZ" sz="2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Vyšetření </a:t>
            </a:r>
            <a:r>
              <a:rPr lang="cs-CZ" sz="24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mikrosatelitové</a:t>
            </a:r>
            <a:r>
              <a:rPr lang="cs-CZ" sz="2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nestability 5 </a:t>
            </a:r>
            <a:r>
              <a:rPr lang="cs-CZ" sz="24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mononukleotidových</a:t>
            </a:r>
            <a:r>
              <a:rPr lang="cs-CZ" sz="2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a 3 </a:t>
            </a:r>
            <a:r>
              <a:rPr lang="cs-CZ" sz="24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dinukleotidových</a:t>
            </a:r>
            <a:r>
              <a:rPr lang="cs-CZ" sz="2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repeticí</a:t>
            </a:r>
          </a:p>
          <a:p>
            <a:pPr>
              <a:buFontTx/>
              <a:buChar char="-"/>
            </a:pPr>
            <a:r>
              <a:rPr lang="cs-CZ" sz="2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Mutace v kódujících oblastech MMR genů</a:t>
            </a:r>
          </a:p>
          <a:p>
            <a:pPr>
              <a:buFontTx/>
              <a:buChar char="-"/>
            </a:pPr>
            <a:r>
              <a:rPr lang="cs-CZ" sz="2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Metylace promotorů MMR genů </a:t>
            </a:r>
          </a:p>
          <a:p>
            <a:endParaRPr lang="cs-CZ" sz="36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00A2F007-5E50-4DD1-A939-86056CBDBC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699" y="2454072"/>
            <a:ext cx="7154273" cy="2924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073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7B7A00-17FF-4A8F-8A62-8CE40AB05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72595"/>
            <a:ext cx="10058400" cy="1450757"/>
          </a:xfrm>
        </p:spPr>
        <p:txBody>
          <a:bodyPr>
            <a:normAutofit/>
          </a:bodyPr>
          <a:lstStyle/>
          <a:p>
            <a:r>
              <a:rPr lang="cs-CZ" sz="5400" b="1" dirty="0"/>
              <a:t>Studium patologie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1F0B386-376F-40DF-BFAE-73079E8ED6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4000" dirty="0"/>
              <a:t> </a:t>
            </a:r>
            <a:r>
              <a:rPr lang="cs-CZ" sz="4000" b="1" dirty="0"/>
              <a:t>Obecná patologie</a:t>
            </a:r>
          </a:p>
          <a:p>
            <a:pPr marL="0" indent="0">
              <a:buNone/>
            </a:pPr>
            <a:r>
              <a:rPr lang="cs-CZ" sz="2800" dirty="0"/>
              <a:t>Studium mechanismů a charakteristik hlavních typů patologických procesů (záněty, nádory, regresivní změny,….)</a:t>
            </a:r>
          </a:p>
          <a:p>
            <a:pPr marL="0" indent="0">
              <a:buNone/>
            </a:pPr>
            <a:endParaRPr lang="cs-CZ" sz="28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4000" dirty="0"/>
              <a:t> </a:t>
            </a:r>
            <a:r>
              <a:rPr lang="cs-CZ" sz="4000" b="1" dirty="0"/>
              <a:t>Systémová patologie</a:t>
            </a:r>
          </a:p>
          <a:p>
            <a:pPr marL="0" indent="0">
              <a:buNone/>
            </a:pPr>
            <a:r>
              <a:rPr lang="cs-CZ" sz="2600" dirty="0"/>
              <a:t>Studium specifických nemocí jednotlivých orgánových systémů (GIT, respirační trakt, kardiovaskulární systém,..) </a:t>
            </a:r>
          </a:p>
          <a:p>
            <a:pPr marL="0" indent="0">
              <a:buNone/>
            </a:pPr>
            <a:endParaRPr lang="cs-CZ" sz="26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4000" dirty="0"/>
              <a:t> </a:t>
            </a:r>
            <a:r>
              <a:rPr lang="cs-CZ" sz="4000" b="1" dirty="0"/>
              <a:t>Orální patologie</a:t>
            </a:r>
          </a:p>
        </p:txBody>
      </p:sp>
    </p:spTree>
    <p:extLst>
      <p:ext uri="{BB962C8B-B14F-4D97-AF65-F5344CB8AC3E}">
        <p14:creationId xmlns:p14="http://schemas.microsoft.com/office/powerpoint/2010/main" val="31691894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850221-64DF-46DD-90EE-ABC30EEBA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Doporučená literatura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84898C82-509F-4AEF-8721-FF8C71A22C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579" y="1866262"/>
            <a:ext cx="2518890" cy="3984426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FCAC9CAF-B6D5-440D-A059-72B265E789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0787" y="1737360"/>
            <a:ext cx="2997843" cy="4242231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A2B7C714-C619-4966-92B4-4A86CEA34EE9}"/>
              </a:ext>
            </a:extLst>
          </p:cNvPr>
          <p:cNvSpPr txBox="1"/>
          <p:nvPr/>
        </p:nvSpPr>
        <p:spPr>
          <a:xfrm>
            <a:off x="2393579" y="5979590"/>
            <a:ext cx="6035948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dirty="0"/>
              <a:t>+ povinně materiály z přednášek z patologie a orální patologie </a:t>
            </a:r>
          </a:p>
          <a:p>
            <a:r>
              <a:rPr lang="cs-CZ" dirty="0"/>
              <a:t>+ prezentace z praktických cvičení  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8337547" y="4049486"/>
            <a:ext cx="3560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sz="1600" dirty="0" smtClean="0"/>
              <a:t>učebnice orální patologie není nutná </a:t>
            </a:r>
          </a:p>
          <a:p>
            <a:pPr marL="285750" indent="-285750">
              <a:buFontTx/>
              <a:buChar char="-"/>
            </a:pPr>
            <a:r>
              <a:rPr lang="cs-CZ" sz="1600" dirty="0" smtClean="0"/>
              <a:t>příprava z přednášek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713094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Nová učebnice patologie</a:t>
            </a:r>
            <a:endParaRPr lang="cs-CZ" b="1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120" y="1789113"/>
            <a:ext cx="2978980" cy="4468471"/>
          </a:xfrm>
        </p:spPr>
      </p:pic>
      <p:sp>
        <p:nvSpPr>
          <p:cNvPr id="5" name="Obdélník 4"/>
          <p:cNvSpPr/>
          <p:nvPr/>
        </p:nvSpPr>
        <p:spPr>
          <a:xfrm>
            <a:off x="4778828" y="2641351"/>
            <a:ext cx="647972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cs-CZ" dirty="0" smtClean="0"/>
              <a:t>Třísvazková učebnice </a:t>
            </a:r>
            <a:r>
              <a:rPr lang="cs-CZ" dirty="0"/>
              <a:t>patologie pro studenty medicínských oborů</a:t>
            </a:r>
            <a:r>
              <a:rPr lang="cs-CZ" dirty="0" smtClean="0"/>
              <a:t>.</a:t>
            </a:r>
          </a:p>
          <a:p>
            <a:pPr marL="285750" indent="-285750">
              <a:buFontTx/>
              <a:buChar char="-"/>
            </a:pPr>
            <a:endParaRPr lang="cs-CZ" dirty="0" smtClean="0"/>
          </a:p>
          <a:p>
            <a:pPr marL="285750" indent="-285750">
              <a:buFontTx/>
              <a:buChar char="-"/>
            </a:pPr>
            <a:r>
              <a:rPr lang="cs-CZ" dirty="0" smtClean="0"/>
              <a:t>Učebnice </a:t>
            </a:r>
            <a:r>
              <a:rPr lang="cs-CZ" dirty="0"/>
              <a:t>je rozdělena do tří svazků (prodejná je pouze jako celek). </a:t>
            </a:r>
            <a:endParaRPr lang="cs-CZ" dirty="0" smtClean="0"/>
          </a:p>
          <a:p>
            <a:pPr marL="285750" indent="-285750">
              <a:buFontTx/>
              <a:buChar char="-"/>
            </a:pPr>
            <a:endParaRPr lang="cs-CZ" dirty="0" smtClean="0"/>
          </a:p>
          <a:p>
            <a:pPr marL="285750" indent="-285750">
              <a:buFontTx/>
              <a:buChar char="-"/>
            </a:pPr>
            <a:r>
              <a:rPr lang="cs-CZ" dirty="0" smtClean="0"/>
              <a:t>Součástí </a:t>
            </a:r>
            <a:r>
              <a:rPr lang="cs-CZ" dirty="0"/>
              <a:t>každé knihy je heslo pro přístup do online galerie</a:t>
            </a:r>
            <a:r>
              <a:rPr lang="cs-CZ" dirty="0" smtClean="0"/>
              <a:t>.</a:t>
            </a:r>
          </a:p>
          <a:p>
            <a:pPr marL="285750" indent="-285750">
              <a:buFontTx/>
              <a:buChar char="-"/>
            </a:pPr>
            <a:endParaRPr lang="cs-CZ" dirty="0"/>
          </a:p>
          <a:p>
            <a:pPr marL="285750" indent="-285750">
              <a:buFontTx/>
              <a:buChar char="-"/>
            </a:pPr>
            <a:r>
              <a:rPr lang="cs-CZ" dirty="0" smtClean="0"/>
              <a:t>Doplňková literatura pro studenty ZL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429512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53852F-E004-427D-B376-C8A873606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Kontakty na vyučující: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3F4427A-1302-4BB2-9522-A02B5A591E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153106" cy="4318302"/>
          </a:xfrm>
        </p:spPr>
        <p:txBody>
          <a:bodyPr>
            <a:normAutofit fontScale="85000" lnSpcReduction="20000"/>
          </a:bodyPr>
          <a:lstStyle/>
          <a:p>
            <a:r>
              <a:rPr lang="cs-CZ" sz="2400" b="1" dirty="0"/>
              <a:t>Patologie:</a:t>
            </a:r>
          </a:p>
          <a:p>
            <a:r>
              <a:rPr lang="cs-CZ" dirty="0"/>
              <a:t>prof. MUDr. Markéta Hermanová, Ph.D.     </a:t>
            </a:r>
            <a:r>
              <a:rPr lang="cs-CZ" dirty="0" smtClean="0"/>
              <a:t> </a:t>
            </a:r>
            <a:r>
              <a:rPr lang="cs-CZ" dirty="0" smtClean="0">
                <a:hlinkClick r:id="rId2"/>
              </a:rPr>
              <a:t>marketa.hermanova@fnusa.cz</a:t>
            </a:r>
            <a:endParaRPr lang="cs-CZ" dirty="0"/>
          </a:p>
          <a:p>
            <a:r>
              <a:rPr lang="cs-CZ" dirty="0"/>
              <a:t>prim. MUDr. Iva Zambo, Ph.D.                       </a:t>
            </a:r>
            <a:r>
              <a:rPr lang="cs-CZ" dirty="0">
                <a:hlinkClick r:id="rId3"/>
              </a:rPr>
              <a:t>iva.zambo@fnusa.cz</a:t>
            </a:r>
            <a:endParaRPr lang="cs-CZ" dirty="0"/>
          </a:p>
          <a:p>
            <a:r>
              <a:rPr lang="cs-CZ" dirty="0" smtClean="0"/>
              <a:t>MUDr</a:t>
            </a:r>
            <a:r>
              <a:rPr lang="cs-CZ" dirty="0"/>
              <a:t>. Sylva Hotárková                                   </a:t>
            </a:r>
            <a:r>
              <a:rPr lang="cs-CZ" dirty="0">
                <a:hlinkClick r:id="rId4"/>
              </a:rPr>
              <a:t>sylva.hotarkova@fnusa.cz</a:t>
            </a:r>
            <a:r>
              <a:rPr lang="cs-CZ" dirty="0"/>
              <a:t> </a:t>
            </a:r>
          </a:p>
          <a:p>
            <a:r>
              <a:rPr lang="cs-CZ" dirty="0"/>
              <a:t>MUDr. Lukáš Velecký                                       </a:t>
            </a:r>
            <a:r>
              <a:rPr lang="cs-CZ" dirty="0" smtClean="0">
                <a:hlinkClick r:id="rId5"/>
              </a:rPr>
              <a:t>lukas.velecky@fnusa.cz</a:t>
            </a:r>
            <a:endParaRPr lang="cs-CZ" dirty="0" smtClean="0"/>
          </a:p>
          <a:p>
            <a:r>
              <a:rPr lang="cs-CZ" dirty="0"/>
              <a:t>MUDr. </a:t>
            </a:r>
            <a:r>
              <a:rPr lang="cs-CZ" dirty="0" smtClean="0"/>
              <a:t>Zuzana Paličková                                 </a:t>
            </a:r>
            <a:r>
              <a:rPr lang="cs-CZ" dirty="0" smtClean="0">
                <a:hlinkClick r:id="rId6"/>
              </a:rPr>
              <a:t>zuzana.palickova@fnusa.cz</a:t>
            </a:r>
            <a:endParaRPr lang="cs-CZ" dirty="0" smtClean="0"/>
          </a:p>
          <a:p>
            <a:r>
              <a:rPr lang="cs-CZ" dirty="0" smtClean="0"/>
              <a:t>MUDr. Dušan Zoufalý                                      </a:t>
            </a:r>
            <a:r>
              <a:rPr lang="cs-CZ" dirty="0" smtClean="0">
                <a:hlinkClick r:id="rId7"/>
              </a:rPr>
              <a:t>dusan.zoufaly</a:t>
            </a:r>
            <a:r>
              <a:rPr lang="cs-CZ" dirty="0" smtClean="0">
                <a:solidFill>
                  <a:srgbClr val="404040"/>
                </a:solidFill>
                <a:latin typeface="Calibri" panose="020F0502020204030204" pitchFamily="34" charset="0"/>
                <a:hlinkClick r:id="rId7"/>
              </a:rPr>
              <a:t>@fnusa.cz</a:t>
            </a:r>
            <a:endParaRPr lang="cs-CZ" dirty="0" smtClean="0">
              <a:solidFill>
                <a:srgbClr val="404040"/>
              </a:solidFill>
              <a:latin typeface="Calibri" panose="020F0502020204030204" pitchFamily="34" charset="0"/>
            </a:endParaRPr>
          </a:p>
          <a:p>
            <a:r>
              <a:rPr lang="cs-CZ" dirty="0" smtClean="0"/>
              <a:t>  </a:t>
            </a:r>
            <a:endParaRPr lang="cs-CZ" dirty="0"/>
          </a:p>
          <a:p>
            <a:r>
              <a:rPr lang="cs-CZ" sz="2400" b="1" dirty="0"/>
              <a:t>Orální patologie: </a:t>
            </a:r>
          </a:p>
          <a:p>
            <a:r>
              <a:rPr lang="cs-CZ" dirty="0"/>
              <a:t>prof. MUDr. Markéta Hermanová, Ph.D.     </a:t>
            </a:r>
            <a:r>
              <a:rPr lang="cs-CZ" dirty="0">
                <a:hlinkClick r:id="rId2"/>
              </a:rPr>
              <a:t>marketa.hermanova@fnusa.cz</a:t>
            </a:r>
            <a:endParaRPr lang="cs-CZ" dirty="0"/>
          </a:p>
          <a:p>
            <a:r>
              <a:rPr lang="cs-CZ" dirty="0"/>
              <a:t>MUDr. Víta Žampachová                                </a:t>
            </a:r>
            <a:r>
              <a:rPr lang="cs-CZ" dirty="0" smtClean="0">
                <a:hlinkClick r:id="rId8"/>
              </a:rPr>
              <a:t>vita.zampachova@fnusa.cz</a:t>
            </a:r>
            <a:endParaRPr lang="cs-CZ" dirty="0" smtClean="0"/>
          </a:p>
          <a:p>
            <a:r>
              <a:rPr lang="cs-CZ" dirty="0"/>
              <a:t>MUDr. Tetiana Shatokhina                            </a:t>
            </a:r>
            <a:r>
              <a:rPr lang="cs-CZ" dirty="0" smtClean="0"/>
              <a:t> </a:t>
            </a:r>
            <a:r>
              <a:rPr lang="cs-CZ" dirty="0">
                <a:hlinkClick r:id="rId9"/>
              </a:rPr>
              <a:t>tetiana.shatokhina@fnusa.cz</a:t>
            </a:r>
            <a:r>
              <a:rPr lang="cs-CZ" dirty="0"/>
              <a:t> </a:t>
            </a:r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152915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7D4B7A-B567-435B-A20D-4D34FCB58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BF25419-EE1A-4895-8FCD-808DA30680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                                                                                       </a:t>
            </a:r>
            <a:r>
              <a:rPr lang="cs-CZ" sz="4400" i="1" dirty="0"/>
              <a:t>Děkuji za pozornost….</a:t>
            </a:r>
          </a:p>
        </p:txBody>
      </p:sp>
    </p:spTree>
    <p:extLst>
      <p:ext uri="{BB962C8B-B14F-4D97-AF65-F5344CB8AC3E}">
        <p14:creationId xmlns:p14="http://schemas.microsoft.com/office/powerpoint/2010/main" val="35140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D37B0E-23F7-446E-8A1F-DA3956C61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Kdo je patolog?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FDE580F-B06A-4347-9847-4AF4B18F0C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37570"/>
            <a:ext cx="10058400" cy="40233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</a:t>
            </a:r>
            <a:r>
              <a:rPr lang="cs-CZ" sz="2800" dirty="0"/>
              <a:t>lékař specializovaný v diagnostice a charakterizaci onemocnění na základě vyšetření vzorků tkáně pacientů (biopsií) a cytologických vzorků (tělních tekutin, </a:t>
            </a:r>
            <a:r>
              <a:rPr lang="cs-CZ" sz="2800" dirty="0" err="1"/>
              <a:t>aspirátů</a:t>
            </a:r>
            <a:r>
              <a:rPr lang="cs-CZ" sz="2800" dirty="0"/>
              <a:t>, </a:t>
            </a:r>
            <a:r>
              <a:rPr lang="cs-CZ" sz="2800" dirty="0" err="1"/>
              <a:t>stěrových</a:t>
            </a:r>
            <a:r>
              <a:rPr lang="cs-CZ" sz="2800" dirty="0"/>
              <a:t> cytologií)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sz="28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2800" dirty="0"/>
              <a:t> největší objem práce představuje </a:t>
            </a:r>
            <a:r>
              <a:rPr lang="cs-CZ" sz="2800" dirty="0" err="1"/>
              <a:t>onkopatologická</a:t>
            </a:r>
            <a:r>
              <a:rPr lang="cs-CZ" sz="2800" dirty="0"/>
              <a:t> diagnostika nádorových onemocnění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sz="28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2800" dirty="0"/>
              <a:t> nutnost klinicko-patologické spolupráce  </a:t>
            </a:r>
          </a:p>
        </p:txBody>
      </p:sp>
    </p:spTree>
    <p:extLst>
      <p:ext uri="{BB962C8B-B14F-4D97-AF65-F5344CB8AC3E}">
        <p14:creationId xmlns:p14="http://schemas.microsoft.com/office/powerpoint/2010/main" val="6483900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D9A165-8B0B-48D6-813E-02A8A7A80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Biopsie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169130E-2156-4C4A-AEA2-19FA0F56EF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</a:t>
            </a:r>
            <a:r>
              <a:rPr lang="cs-CZ" b="1" dirty="0"/>
              <a:t>Z živého organismu odebraná tkáň, která je využita pro diagnostické účely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/>
              <a:t> Může mít i význam terapeutický (př. resekce úseku střeva s nádorem, </a:t>
            </a:r>
            <a:r>
              <a:rPr lang="cs-CZ" b="1" dirty="0" err="1"/>
              <a:t>polypektomie</a:t>
            </a:r>
            <a:r>
              <a:rPr lang="cs-CZ" b="1" dirty="0"/>
              <a:t>,…)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/>
              <a:t> Prováděna pod zrakovou/palpační kontrolou: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Operační přístup, endoskopie/laparoskopie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UZV, CT, MRI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Stereotakticky (s 3D </a:t>
            </a:r>
            <a:r>
              <a:rPr lang="cs-CZ" dirty="0" smtClean="0"/>
              <a:t>zaměřením) 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89586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535D93-BBB3-489C-A3FC-4CC6D8770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Biopsie – metody přístupu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F9080BA-9AF0-4B0C-B70F-BEF669F052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600" b="1" dirty="0"/>
              <a:t> Otevřená (operační)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/>
              <a:t> </a:t>
            </a:r>
            <a:r>
              <a:rPr lang="cs-CZ" sz="2600" dirty="0"/>
              <a:t>Excize </a:t>
            </a:r>
            <a:r>
              <a:rPr lang="cs-CZ" dirty="0"/>
              <a:t>(vč. resekce/amputace/exartikulace)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/>
              <a:t> </a:t>
            </a:r>
            <a:r>
              <a:rPr lang="cs-CZ" sz="2600" dirty="0"/>
              <a:t>Probatorní/diagnostická excize (incize)</a:t>
            </a:r>
          </a:p>
          <a:p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2600" b="1" dirty="0" smtClean="0"/>
              <a:t> Uzavřená </a:t>
            </a:r>
            <a:endParaRPr lang="cs-CZ" sz="2600" b="1" dirty="0"/>
          </a:p>
          <a:p>
            <a:pPr>
              <a:buFont typeface="Wingdings" panose="05000000000000000000" pitchFamily="2" charset="2"/>
              <a:buChar char="ü"/>
            </a:pPr>
            <a:r>
              <a:rPr lang="cs-CZ" dirty="0"/>
              <a:t> </a:t>
            </a:r>
            <a:r>
              <a:rPr lang="cs-CZ" sz="2600" dirty="0"/>
              <a:t>Endoskopická </a:t>
            </a:r>
            <a:r>
              <a:rPr lang="cs-CZ" sz="2600" dirty="0" err="1"/>
              <a:t>mikroexcize</a:t>
            </a:r>
            <a:r>
              <a:rPr lang="cs-CZ" sz="2600" dirty="0"/>
              <a:t>: </a:t>
            </a:r>
            <a:r>
              <a:rPr lang="cs-CZ" i="1" dirty="0"/>
              <a:t>gastro-, kolono-, </a:t>
            </a:r>
            <a:r>
              <a:rPr lang="cs-CZ" i="1" dirty="0" err="1"/>
              <a:t>broncho</a:t>
            </a:r>
            <a:r>
              <a:rPr lang="cs-CZ" i="1" dirty="0"/>
              <a:t>-, </a:t>
            </a:r>
            <a:r>
              <a:rPr lang="cs-CZ" i="1" dirty="0" err="1"/>
              <a:t>mediastino</a:t>
            </a:r>
            <a:r>
              <a:rPr lang="cs-CZ" i="1" dirty="0"/>
              <a:t>-, cysto-, artroskopie, ERCP,…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/>
              <a:t> </a:t>
            </a:r>
            <a:r>
              <a:rPr lang="cs-CZ" sz="2600" dirty="0"/>
              <a:t>Punkční biopsie</a:t>
            </a:r>
          </a:p>
          <a:p>
            <a:pPr marL="0" indent="0">
              <a:buNone/>
            </a:pPr>
            <a:r>
              <a:rPr lang="cs-CZ" dirty="0"/>
              <a:t>     - Průbojníková (</a:t>
            </a:r>
            <a:r>
              <a:rPr lang="cs-CZ" dirty="0" err="1"/>
              <a:t>punch</a:t>
            </a:r>
            <a:r>
              <a:rPr lang="cs-CZ" dirty="0"/>
              <a:t>) biopsie: kůže, </a:t>
            </a:r>
            <a:r>
              <a:rPr lang="cs-CZ" dirty="0" err="1"/>
              <a:t>mamma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     - Jehlová biopsie: </a:t>
            </a:r>
            <a:r>
              <a:rPr lang="cs-CZ" dirty="0" err="1"/>
              <a:t>tenkojehlová</a:t>
            </a:r>
            <a:r>
              <a:rPr lang="cs-CZ" dirty="0"/>
              <a:t> aspirační (FNAB), </a:t>
            </a:r>
            <a:r>
              <a:rPr lang="cs-CZ" dirty="0" err="1"/>
              <a:t>core</a:t>
            </a:r>
            <a:r>
              <a:rPr lang="cs-CZ" dirty="0"/>
              <a:t> </a:t>
            </a:r>
            <a:r>
              <a:rPr lang="cs-CZ" dirty="0" err="1"/>
              <a:t>cut</a:t>
            </a:r>
            <a:r>
              <a:rPr lang="cs-CZ" dirty="0"/>
              <a:t>, vakuová: </a:t>
            </a:r>
            <a:r>
              <a:rPr lang="cs-CZ" i="1" dirty="0"/>
              <a:t>štítní žláza, </a:t>
            </a:r>
            <a:r>
              <a:rPr lang="cs-CZ" i="1" dirty="0" err="1"/>
              <a:t>mamma</a:t>
            </a:r>
            <a:r>
              <a:rPr lang="cs-CZ" i="1" dirty="0"/>
              <a:t>, ložiskové procesy parenchymatózních orgánů   </a:t>
            </a:r>
          </a:p>
          <a:p>
            <a:pPr marL="0" indent="0">
              <a:buNone/>
            </a:pPr>
            <a:r>
              <a:rPr lang="cs-CZ" i="1" dirty="0"/>
              <a:t>       (játra, ledviny, pankreas,..) a kostí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/>
              <a:t> </a:t>
            </a:r>
            <a:r>
              <a:rPr lang="cs-CZ" sz="2600" dirty="0"/>
              <a:t>biopsie kličkou: </a:t>
            </a:r>
            <a:r>
              <a:rPr lang="cs-CZ" i="1" dirty="0"/>
              <a:t>cervix 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/>
              <a:t> </a:t>
            </a:r>
            <a:r>
              <a:rPr lang="cs-CZ" sz="2600" dirty="0"/>
              <a:t>Kyretáž</a:t>
            </a:r>
            <a:r>
              <a:rPr lang="cs-CZ" dirty="0"/>
              <a:t>: </a:t>
            </a:r>
            <a:r>
              <a:rPr lang="cs-CZ" i="1" dirty="0"/>
              <a:t>cervix, tělo děložní 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639511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Zástupný symbol pro obsah 3">
            <a:extLst>
              <a:ext uri="{FF2B5EF4-FFF2-40B4-BE49-F238E27FC236}">
                <a16:creationId xmlns:a16="http://schemas.microsoft.com/office/drawing/2014/main" id="{BEDC1316-A4AC-4AB6-9238-843916EEBD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27634" y="415141"/>
            <a:ext cx="7850221" cy="6021585"/>
          </a:xfrm>
        </p:spPr>
      </p:pic>
    </p:spTree>
    <p:extLst>
      <p:ext uri="{BB962C8B-B14F-4D97-AF65-F5344CB8AC3E}">
        <p14:creationId xmlns:p14="http://schemas.microsoft.com/office/powerpoint/2010/main" val="5309582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Zástupný symbol pro obsah 3">
            <a:extLst>
              <a:ext uri="{FF2B5EF4-FFF2-40B4-BE49-F238E27FC236}">
                <a16:creationId xmlns:a16="http://schemas.microsoft.com/office/drawing/2014/main" id="{7D4DF6F2-C96E-464D-8B0F-118321C6B0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6054" y="167634"/>
            <a:ext cx="3810000" cy="3048000"/>
          </a:xfrm>
        </p:spPr>
      </p:pic>
      <p:pic>
        <p:nvPicPr>
          <p:cNvPr id="9220" name="Obrázek 4">
            <a:extLst>
              <a:ext uri="{FF2B5EF4-FFF2-40B4-BE49-F238E27FC236}">
                <a16:creationId xmlns:a16="http://schemas.microsoft.com/office/drawing/2014/main" id="{7B436813-E9A4-46BB-A624-80083AC00F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182" y="3378740"/>
            <a:ext cx="3810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Obrázek 5">
            <a:extLst>
              <a:ext uri="{FF2B5EF4-FFF2-40B4-BE49-F238E27FC236}">
                <a16:creationId xmlns:a16="http://schemas.microsoft.com/office/drawing/2014/main" id="{8A014041-0BF9-470A-B0D9-80208CC03E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142" y="358134"/>
            <a:ext cx="4381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98432EF5-7891-4994-983D-F5610199B43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61607" y="388547"/>
            <a:ext cx="2867228" cy="2827087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grpSp>
        <p:nvGrpSpPr>
          <p:cNvPr id="7" name="Skupina 6">
            <a:extLst>
              <a:ext uri="{FF2B5EF4-FFF2-40B4-BE49-F238E27FC236}">
                <a16:creationId xmlns:a16="http://schemas.microsoft.com/office/drawing/2014/main" id="{999F1A6C-5C37-4CEB-BD74-14DAD106BB5A}"/>
              </a:ext>
            </a:extLst>
          </p:cNvPr>
          <p:cNvGrpSpPr/>
          <p:nvPr/>
        </p:nvGrpSpPr>
        <p:grpSpPr>
          <a:xfrm>
            <a:off x="5204298" y="3378740"/>
            <a:ext cx="5535038" cy="3048000"/>
            <a:chOff x="3989367" y="404664"/>
            <a:chExt cx="5154633" cy="2453258"/>
          </a:xfrm>
        </p:grpSpPr>
        <p:pic>
          <p:nvPicPr>
            <p:cNvPr id="8" name="Obrázek 7">
              <a:extLst>
                <a:ext uri="{FF2B5EF4-FFF2-40B4-BE49-F238E27FC236}">
                  <a16:creationId xmlns:a16="http://schemas.microsoft.com/office/drawing/2014/main" id="{1E6341F5-29B1-46E1-8AE8-45EDCADAD46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9367" y="404664"/>
              <a:ext cx="2381250" cy="2453258"/>
            </a:xfrm>
            <a:prstGeom prst="rect">
              <a:avLst/>
            </a:prstGeom>
            <a:ln w="19050">
              <a:solidFill>
                <a:schemeClr val="accent1"/>
              </a:solidFill>
            </a:ln>
          </p:spPr>
        </p:pic>
        <p:pic>
          <p:nvPicPr>
            <p:cNvPr id="9" name="Obrázek 8">
              <a:extLst>
                <a:ext uri="{FF2B5EF4-FFF2-40B4-BE49-F238E27FC236}">
                  <a16:creationId xmlns:a16="http://schemas.microsoft.com/office/drawing/2014/main" id="{80A2EA47-4F5E-480D-BD4E-28020CFAE7F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5272" y="404664"/>
              <a:ext cx="2758728" cy="2453258"/>
            </a:xfrm>
            <a:prstGeom prst="rect">
              <a:avLst/>
            </a:prstGeom>
            <a:ln w="19050">
              <a:solidFill>
                <a:schemeClr val="accent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23756073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0B6333-8195-4513-BF73-576221020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102" y="201953"/>
            <a:ext cx="8596668" cy="1320800"/>
          </a:xfrm>
        </p:spPr>
        <p:txBody>
          <a:bodyPr>
            <a:normAutofit/>
          </a:bodyPr>
          <a:lstStyle/>
          <a:p>
            <a:r>
              <a:rPr lang="cs-CZ" sz="3100" b="1" dirty="0"/>
              <a:t>Makroskopické hodnocení </a:t>
            </a:r>
            <a:r>
              <a:rPr lang="cs-CZ" sz="3100" b="1" dirty="0" err="1"/>
              <a:t>resekátu</a:t>
            </a:r>
            <a:r>
              <a:rPr lang="cs-CZ" sz="3100" dirty="0"/>
              <a:t/>
            </a:r>
            <a:br>
              <a:rPr lang="cs-CZ" sz="3100" dirty="0"/>
            </a:br>
            <a:r>
              <a:rPr lang="cs-CZ" sz="2700" dirty="0"/>
              <a:t>Totální </a:t>
            </a:r>
            <a:r>
              <a:rPr lang="cs-CZ" sz="2700" dirty="0" err="1"/>
              <a:t>mezorektální</a:t>
            </a:r>
            <a:r>
              <a:rPr lang="cs-CZ" sz="2700" dirty="0"/>
              <a:t> excize – resekce rekta</a:t>
            </a:r>
            <a:br>
              <a:rPr lang="cs-CZ" sz="2700" dirty="0"/>
            </a:br>
            <a:endParaRPr lang="cs-CZ" sz="2700" dirty="0"/>
          </a:p>
        </p:txBody>
      </p:sp>
      <p:pic>
        <p:nvPicPr>
          <p:cNvPr id="4" name="Zástupný symbol pro obsah 4" descr="P9080851.JPG">
            <a:extLst>
              <a:ext uri="{FF2B5EF4-FFF2-40B4-BE49-F238E27FC236}">
                <a16:creationId xmlns:a16="http://schemas.microsoft.com/office/drawing/2014/main" id="{26325580-33C2-4C15-B615-A3112E5148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09102" y="1389273"/>
            <a:ext cx="3378255" cy="2533691"/>
          </a:xfrm>
        </p:spPr>
      </p:pic>
      <p:pic>
        <p:nvPicPr>
          <p:cNvPr id="5" name="Zástupný symbol pro obsah 3" descr="P9080848.JPG">
            <a:extLst>
              <a:ext uri="{FF2B5EF4-FFF2-40B4-BE49-F238E27FC236}">
                <a16:creationId xmlns:a16="http://schemas.microsoft.com/office/drawing/2014/main" id="{BD37EBFC-3721-418F-937D-DCC1F72810F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09372" y="1389273"/>
            <a:ext cx="3376864" cy="2532649"/>
          </a:xfrm>
          <a:prstGeom prst="rect">
            <a:avLst/>
          </a:prstGeom>
        </p:spPr>
      </p:pic>
      <p:pic>
        <p:nvPicPr>
          <p:cNvPr id="6" name="Zástupný symbol pro obsah 3" descr="P9110852.JPG">
            <a:extLst>
              <a:ext uri="{FF2B5EF4-FFF2-40B4-BE49-F238E27FC236}">
                <a16:creationId xmlns:a16="http://schemas.microsoft.com/office/drawing/2014/main" id="{40A327F9-94B2-4455-A158-A34D9001EAA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9102" y="4195011"/>
            <a:ext cx="3378255" cy="2533691"/>
          </a:xfrm>
          <a:prstGeom prst="rect">
            <a:avLst/>
          </a:prstGeom>
        </p:spPr>
      </p:pic>
      <p:pic>
        <p:nvPicPr>
          <p:cNvPr id="7" name="Zástupný symbol pro obsah 3" descr="P9110854.JPG">
            <a:extLst>
              <a:ext uri="{FF2B5EF4-FFF2-40B4-BE49-F238E27FC236}">
                <a16:creationId xmlns:a16="http://schemas.microsoft.com/office/drawing/2014/main" id="{383DE802-CAF6-4EA0-8180-863732BB3EC7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91726" y="4195011"/>
            <a:ext cx="3376864" cy="2532648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347321DF-B72B-41F6-AD43-C91641DC13D1}"/>
              </a:ext>
            </a:extLst>
          </p:cNvPr>
          <p:cNvSpPr txBox="1"/>
          <p:nvPr/>
        </p:nvSpPr>
        <p:spPr>
          <a:xfrm>
            <a:off x="4020877" y="1920542"/>
            <a:ext cx="189141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400" dirty="0"/>
              <a:t>Nativně</a:t>
            </a:r>
          </a:p>
          <a:p>
            <a:pPr algn="ctr"/>
            <a:r>
              <a:rPr lang="cs-CZ" dirty="0"/>
              <a:t>Ventrální pohled</a:t>
            </a:r>
          </a:p>
          <a:p>
            <a:pPr algn="ctr"/>
            <a:r>
              <a:rPr lang="cs-CZ" dirty="0"/>
              <a:t>Dorzální pohled</a:t>
            </a:r>
          </a:p>
        </p:txBody>
      </p:sp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1136561F-DD6C-4587-AD3C-EACD0491E3B1}"/>
              </a:ext>
            </a:extLst>
          </p:cNvPr>
          <p:cNvCxnSpPr>
            <a:cxnSpLocks/>
          </p:cNvCxnSpPr>
          <p:nvPr/>
        </p:nvCxnSpPr>
        <p:spPr>
          <a:xfrm flipH="1">
            <a:off x="3689685" y="2494547"/>
            <a:ext cx="397672" cy="1723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>
            <a:extLst>
              <a:ext uri="{FF2B5EF4-FFF2-40B4-BE49-F238E27FC236}">
                <a16:creationId xmlns:a16="http://schemas.microsoft.com/office/drawing/2014/main" id="{3D5F87DE-900B-4892-827E-E9758882170D}"/>
              </a:ext>
            </a:extLst>
          </p:cNvPr>
          <p:cNvCxnSpPr/>
          <p:nvPr/>
        </p:nvCxnSpPr>
        <p:spPr>
          <a:xfrm>
            <a:off x="5912292" y="2775284"/>
            <a:ext cx="48126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068E9BD2-A353-46DA-88B9-816DEC49C717}"/>
              </a:ext>
            </a:extLst>
          </p:cNvPr>
          <p:cNvSpPr txBox="1"/>
          <p:nvPr/>
        </p:nvSpPr>
        <p:spPr>
          <a:xfrm>
            <a:off x="2094451" y="4364866"/>
            <a:ext cx="574426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Po fixaci a označení </a:t>
            </a:r>
            <a:r>
              <a:rPr lang="cs-CZ" dirty="0" err="1"/>
              <a:t>neperitonealizovaných</a:t>
            </a:r>
            <a:r>
              <a:rPr lang="cs-CZ" dirty="0"/>
              <a:t> úseků tuší</a:t>
            </a:r>
          </a:p>
          <a:p>
            <a:pPr algn="ctr"/>
            <a:r>
              <a:rPr lang="cs-CZ" dirty="0"/>
              <a:t>Ventrální pohled</a:t>
            </a:r>
          </a:p>
          <a:p>
            <a:pPr algn="ctr"/>
            <a:r>
              <a:rPr lang="cs-CZ" dirty="0"/>
              <a:t>Dorzální pohled</a:t>
            </a:r>
          </a:p>
          <a:p>
            <a:endParaRPr lang="cs-CZ" dirty="0"/>
          </a:p>
        </p:txBody>
      </p:sp>
      <p:cxnSp>
        <p:nvCxnSpPr>
          <p:cNvPr id="15" name="Přímá spojnice se šipkou 14">
            <a:extLst>
              <a:ext uri="{FF2B5EF4-FFF2-40B4-BE49-F238E27FC236}">
                <a16:creationId xmlns:a16="http://schemas.microsoft.com/office/drawing/2014/main" id="{0F33A4F0-DE88-4EB2-8A2E-84444F8BF8D4}"/>
              </a:ext>
            </a:extLst>
          </p:cNvPr>
          <p:cNvCxnSpPr>
            <a:cxnSpLocks/>
          </p:cNvCxnSpPr>
          <p:nvPr/>
        </p:nvCxnSpPr>
        <p:spPr>
          <a:xfrm flipH="1">
            <a:off x="3689684" y="4876800"/>
            <a:ext cx="397673" cy="1764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se šipkou 17">
            <a:extLst>
              <a:ext uri="{FF2B5EF4-FFF2-40B4-BE49-F238E27FC236}">
                <a16:creationId xmlns:a16="http://schemas.microsoft.com/office/drawing/2014/main" id="{2771A1D7-540A-4F9D-84AC-820AD5417543}"/>
              </a:ext>
            </a:extLst>
          </p:cNvPr>
          <p:cNvCxnSpPr>
            <a:cxnSpLocks/>
          </p:cNvCxnSpPr>
          <p:nvPr/>
        </p:nvCxnSpPr>
        <p:spPr>
          <a:xfrm>
            <a:off x="5912292" y="5125453"/>
            <a:ext cx="865497" cy="711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9BE7DC2B-57BB-425D-8C6A-BF5926C74436}"/>
              </a:ext>
            </a:extLst>
          </p:cNvPr>
          <p:cNvSpPr txBox="1"/>
          <p:nvPr/>
        </p:nvSpPr>
        <p:spPr>
          <a:xfrm>
            <a:off x="9483316" y="1674745"/>
            <a:ext cx="243358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zorientování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resekátu</a:t>
            </a:r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posouzení hodnocení kvality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mezorektální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excize (celistvost povrchu, případné defekty,…)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nafocení ventrálně i dorzálně (celkové, detailně případné defekty)</a:t>
            </a:r>
          </a:p>
          <a:p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identifikace tumoru – korelace s chirurgickým nálezem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fixace po dobu 48 hodin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29058680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Retrospek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211</TotalTime>
  <Words>1720</Words>
  <Application>Microsoft Office PowerPoint</Application>
  <PresentationFormat>Širokoúhlá obrazovka</PresentationFormat>
  <Paragraphs>314</Paragraphs>
  <Slides>35</Slides>
  <Notes>1</Notes>
  <HiddenSlides>4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35</vt:i4>
      </vt:variant>
    </vt:vector>
  </HeadingPairs>
  <TitlesOfParts>
    <vt:vector size="44" baseType="lpstr">
      <vt:lpstr>Arial</vt:lpstr>
      <vt:lpstr>Calibri</vt:lpstr>
      <vt:lpstr>Calibri Light</vt:lpstr>
      <vt:lpstr>Cambria</vt:lpstr>
      <vt:lpstr>Cambria Math</vt:lpstr>
      <vt:lpstr>Garamond</vt:lpstr>
      <vt:lpstr>Symbol</vt:lpstr>
      <vt:lpstr>Wingdings</vt:lpstr>
      <vt:lpstr>Retrospektiva</vt:lpstr>
      <vt:lpstr>Úvod do problematiky: charakteristika oboru patologie v praxi.  Druhy vyšetření v patologii. </vt:lpstr>
      <vt:lpstr>Patologie</vt:lpstr>
      <vt:lpstr>Nekroptická/autoptická vyšetření - pitvy</vt:lpstr>
      <vt:lpstr>Kdo je patolog? </vt:lpstr>
      <vt:lpstr>Biopsie</vt:lpstr>
      <vt:lpstr>Biopsie – metody přístupu</vt:lpstr>
      <vt:lpstr>Prezentace aplikace PowerPoint</vt:lpstr>
      <vt:lpstr>Prezentace aplikace PowerPoint</vt:lpstr>
      <vt:lpstr>Makroskopické hodnocení resekátu Totální mezorektální excize – resekce rekta </vt:lpstr>
      <vt:lpstr>Zpracování fixovaného materiálu TME</vt:lpstr>
      <vt:lpstr>Metodické přístupy v patologii</vt:lpstr>
      <vt:lpstr>Př. Fokální kortikální dysplazie: histopatologické vyšetření molformovaného kortexu </vt:lpstr>
      <vt:lpstr>Prezentace aplikace PowerPoint</vt:lpstr>
      <vt:lpstr>Biopsie zpracované nativně, nefixované, „na zmrzlo“</vt:lpstr>
      <vt:lpstr>Prezentace aplikace PowerPoint</vt:lpstr>
      <vt:lpstr>Prezentace aplikace PowerPoint</vt:lpstr>
      <vt:lpstr>Typy cytologických vyšetření</vt:lpstr>
      <vt:lpstr>EXFOLIATIVNÍ CYTOLOGIE</vt:lpstr>
      <vt:lpstr>Fine Needle Aspiration Cytology</vt:lpstr>
      <vt:lpstr>Punkce / laváž tělních tekutin</vt:lpstr>
      <vt:lpstr>Prezentace aplikace PowerPoint</vt:lpstr>
      <vt:lpstr>Prezentace aplikace PowerPoint</vt:lpstr>
      <vt:lpstr>Imunohistochemická (IHC)  a imunofluorescenční vyšetření (IMF)</vt:lpstr>
      <vt:lpstr>př. IHC: Exprese steroidních receptorů </vt:lpstr>
      <vt:lpstr>př. IMF: Pemphigus vulgaris</vt:lpstr>
      <vt:lpstr>Molekulárně genetické metody</vt:lpstr>
      <vt:lpstr>WHO klasifikace gliomů 2016  </vt:lpstr>
      <vt:lpstr>Prezentace aplikace PowerPoint</vt:lpstr>
      <vt:lpstr>Integrovaná diagnóza…proč?</vt:lpstr>
      <vt:lpstr>př. V praxi využívané molekulární biomarkery CRC</vt:lpstr>
      <vt:lpstr>Studium patologie</vt:lpstr>
      <vt:lpstr>Doporučená literatura</vt:lpstr>
      <vt:lpstr>Nová učebnice patologie</vt:lpstr>
      <vt:lpstr>Kontakty na vyučující: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Úvod do problematiky: charakteristika oboru patologie v praxi.  Druhy vyšetření v patologii.</dc:title>
  <dc:creator>OLYMPUS</dc:creator>
  <cp:lastModifiedBy>OLYMPUS</cp:lastModifiedBy>
  <cp:revision>46</cp:revision>
  <dcterms:created xsi:type="dcterms:W3CDTF">2017-08-15T07:48:05Z</dcterms:created>
  <dcterms:modified xsi:type="dcterms:W3CDTF">2020-09-04T07:43:50Z</dcterms:modified>
</cp:coreProperties>
</file>