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0" r:id="rId2"/>
    <p:sldId id="276" r:id="rId3"/>
    <p:sldId id="256" r:id="rId4"/>
    <p:sldId id="257" r:id="rId5"/>
    <p:sldId id="277" r:id="rId6"/>
    <p:sldId id="258" r:id="rId7"/>
    <p:sldId id="259" r:id="rId8"/>
    <p:sldId id="261" r:id="rId9"/>
    <p:sldId id="262" r:id="rId10"/>
    <p:sldId id="263" r:id="rId11"/>
    <p:sldId id="264" r:id="rId12"/>
    <p:sldId id="278" r:id="rId13"/>
    <p:sldId id="265" r:id="rId14"/>
    <p:sldId id="267" r:id="rId15"/>
    <p:sldId id="279" r:id="rId16"/>
    <p:sldId id="266" r:id="rId17"/>
    <p:sldId id="268" r:id="rId18"/>
    <p:sldId id="269" r:id="rId19"/>
    <p:sldId id="270" r:id="rId20"/>
    <p:sldId id="282" r:id="rId21"/>
    <p:sldId id="283" r:id="rId22"/>
    <p:sldId id="296" r:id="rId23"/>
    <p:sldId id="297" r:id="rId24"/>
    <p:sldId id="298" r:id="rId25"/>
    <p:sldId id="281" r:id="rId26"/>
    <p:sldId id="284" r:id="rId27"/>
    <p:sldId id="286" r:id="rId28"/>
    <p:sldId id="287" r:id="rId29"/>
    <p:sldId id="285" r:id="rId30"/>
    <p:sldId id="291" r:id="rId31"/>
    <p:sldId id="290" r:id="rId32"/>
    <p:sldId id="289" r:id="rId33"/>
    <p:sldId id="294" r:id="rId34"/>
    <p:sldId id="293" r:id="rId35"/>
    <p:sldId id="292" r:id="rId36"/>
    <p:sldId id="295" r:id="rId37"/>
    <p:sldId id="288" r:id="rId38"/>
    <p:sldId id="328" r:id="rId39"/>
    <p:sldId id="329" r:id="rId40"/>
    <p:sldId id="310" r:id="rId41"/>
    <p:sldId id="271" r:id="rId42"/>
    <p:sldId id="272" r:id="rId43"/>
    <p:sldId id="303" r:id="rId44"/>
    <p:sldId id="302" r:id="rId45"/>
    <p:sldId id="300" r:id="rId46"/>
    <p:sldId id="301" r:id="rId47"/>
    <p:sldId id="307" r:id="rId48"/>
    <p:sldId id="306" r:id="rId49"/>
    <p:sldId id="305" r:id="rId50"/>
    <p:sldId id="304" r:id="rId51"/>
    <p:sldId id="308" r:id="rId52"/>
    <p:sldId id="273" r:id="rId53"/>
    <p:sldId id="309" r:id="rId54"/>
    <p:sldId id="274" r:id="rId55"/>
    <p:sldId id="311" r:id="rId56"/>
    <p:sldId id="314" r:id="rId57"/>
    <p:sldId id="313" r:id="rId58"/>
    <p:sldId id="312" r:id="rId59"/>
    <p:sldId id="315" r:id="rId60"/>
    <p:sldId id="316" r:id="rId61"/>
    <p:sldId id="275" r:id="rId62"/>
    <p:sldId id="318" r:id="rId63"/>
    <p:sldId id="321" r:id="rId64"/>
    <p:sldId id="320" r:id="rId65"/>
    <p:sldId id="319" r:id="rId66"/>
    <p:sldId id="322" r:id="rId67"/>
    <p:sldId id="299" r:id="rId68"/>
    <p:sldId id="326" r:id="rId69"/>
    <p:sldId id="323" r:id="rId70"/>
    <p:sldId id="324" r:id="rId71"/>
    <p:sldId id="325" r:id="rId72"/>
    <p:sldId id="317" r:id="rId73"/>
    <p:sldId id="327" r:id="rId74"/>
    <p:sldId id="280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CCBA1A-52F2-4DFD-8ED1-B5A39A3F244F}">
          <p14:sldIdLst>
            <p14:sldId id="260"/>
            <p14:sldId id="276"/>
            <p14:sldId id="256"/>
            <p14:sldId id="257"/>
            <p14:sldId id="277"/>
            <p14:sldId id="258"/>
            <p14:sldId id="259"/>
            <p14:sldId id="261"/>
            <p14:sldId id="262"/>
            <p14:sldId id="263"/>
            <p14:sldId id="264"/>
            <p14:sldId id="278"/>
            <p14:sldId id="265"/>
            <p14:sldId id="267"/>
          </p14:sldIdLst>
        </p14:section>
        <p14:section name="Untitled Section" id="{763ACB0C-AB02-4155-BCA5-4BFB5A959B3A}">
          <p14:sldIdLst>
            <p14:sldId id="279"/>
            <p14:sldId id="266"/>
            <p14:sldId id="268"/>
            <p14:sldId id="269"/>
            <p14:sldId id="270"/>
            <p14:sldId id="282"/>
            <p14:sldId id="283"/>
            <p14:sldId id="296"/>
            <p14:sldId id="297"/>
            <p14:sldId id="298"/>
            <p14:sldId id="281"/>
            <p14:sldId id="284"/>
            <p14:sldId id="286"/>
            <p14:sldId id="287"/>
            <p14:sldId id="285"/>
            <p14:sldId id="291"/>
            <p14:sldId id="290"/>
            <p14:sldId id="289"/>
            <p14:sldId id="294"/>
            <p14:sldId id="293"/>
            <p14:sldId id="292"/>
            <p14:sldId id="295"/>
            <p14:sldId id="288"/>
            <p14:sldId id="328"/>
            <p14:sldId id="329"/>
            <p14:sldId id="310"/>
            <p14:sldId id="271"/>
            <p14:sldId id="272"/>
            <p14:sldId id="303"/>
            <p14:sldId id="302"/>
            <p14:sldId id="300"/>
            <p14:sldId id="301"/>
            <p14:sldId id="307"/>
            <p14:sldId id="306"/>
            <p14:sldId id="305"/>
            <p14:sldId id="304"/>
            <p14:sldId id="308"/>
            <p14:sldId id="273"/>
            <p14:sldId id="309"/>
            <p14:sldId id="274"/>
            <p14:sldId id="311"/>
            <p14:sldId id="314"/>
            <p14:sldId id="313"/>
            <p14:sldId id="312"/>
            <p14:sldId id="315"/>
            <p14:sldId id="316"/>
            <p14:sldId id="275"/>
            <p14:sldId id="318"/>
            <p14:sldId id="321"/>
            <p14:sldId id="320"/>
            <p14:sldId id="319"/>
            <p14:sldId id="322"/>
            <p14:sldId id="299"/>
            <p14:sldId id="326"/>
            <p14:sldId id="323"/>
            <p14:sldId id="324"/>
            <p14:sldId id="325"/>
            <p14:sldId id="317"/>
            <p14:sldId id="327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20" d="100"/>
          <a:sy n="120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4EC500-F00F-4853-805B-0820152F9EF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7579CB9-69B2-4FA1-A8E7-B086F0D363C0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benstein\Downloads\Acidobaza, homeostaza,JIP\s135397403392331572_p130_i22_w6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62000"/>
            <a:ext cx="91249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24000"/>
            <a:ext cx="8363272" cy="521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				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                                                                Jakub Lukáč -KÚCH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4" y="-171400"/>
            <a:ext cx="9144000" cy="1219200"/>
          </a:xfrm>
        </p:spPr>
        <p:txBody>
          <a:bodyPr>
            <a:normAutofit/>
          </a:bodyPr>
          <a:lstStyle/>
          <a:p>
            <a:r>
              <a:rPr lang="sk-SK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Personal, medical anamnesis and examination in trauma patients</a:t>
            </a:r>
            <a:endParaRPr lang="en-GB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4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What allergies does the patient have? </a:t>
            </a:r>
          </a:p>
          <a:p>
            <a:pPr marL="0" indent="0">
              <a:buNone/>
            </a:pPr>
            <a:r>
              <a:rPr lang="sk-SK" dirty="0"/>
              <a:t>What reactions occur after he takes the medicine?</a:t>
            </a:r>
          </a:p>
          <a:p>
            <a:pPr marL="0" indent="0">
              <a:buNone/>
            </a:pPr>
            <a:r>
              <a:rPr lang="sk-SK" dirty="0"/>
              <a:t>Any allergies to desinfectants, plasters, food?</a:t>
            </a:r>
          </a:p>
          <a:p>
            <a:pPr marL="0" indent="0">
              <a:buNone/>
            </a:pPr>
            <a:r>
              <a:rPr lang="sk-SK" dirty="0"/>
              <a:t>Ask precisely in elderly!!!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Allergies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/>
              <a:t>apply Tetanic anatoxin in patients vaccinated more than 5 years ago –Tetavax (i.m.)</a:t>
            </a:r>
          </a:p>
          <a:p>
            <a:pPr>
              <a:buFontTx/>
              <a:buChar char="-"/>
            </a:pPr>
            <a:r>
              <a:rPr lang="sk-SK" dirty="0"/>
              <a:t>if last vaccination happened more than 10 years ago – re-vaccinate with tetanic imunoglobulin (passive imunization – Tetabulin, Tega )(i.m.</a:t>
            </a:r>
          </a:p>
          <a:p>
            <a:pPr>
              <a:buFontTx/>
              <a:buChar char="-"/>
            </a:pPr>
            <a:r>
              <a:rPr lang="sk-SK" dirty="0"/>
              <a:t>ask for specific reactions to vaccinations in the past</a:t>
            </a:r>
          </a:p>
          <a:p>
            <a:pPr>
              <a:buFontTx/>
              <a:buChar char="-"/>
            </a:pPr>
            <a:r>
              <a:rPr lang="sk-SK" dirty="0"/>
              <a:t>ask for immunodeficient illness</a:t>
            </a:r>
          </a:p>
          <a:p>
            <a:pPr>
              <a:buFontTx/>
              <a:buChar char="-"/>
            </a:pPr>
            <a:r>
              <a:rPr lang="sk-SK" dirty="0"/>
              <a:t>let patient stay in vicinity at least for 15-30 minutes</a:t>
            </a:r>
          </a:p>
          <a:p>
            <a:pPr>
              <a:buFontTx/>
              <a:buChar char="-"/>
            </a:pPr>
            <a:r>
              <a:rPr lang="sk-SK" dirty="0"/>
              <a:t>send patient to his/her general practitioner</a:t>
            </a:r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Vaccination:</a:t>
            </a:r>
            <a:endParaRPr lang="en-GB" b="1" i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5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Zásady fyzikálního vyšetření (vyšetření smysly):</a:t>
            </a:r>
          </a:p>
          <a:p>
            <a:pPr marL="0" indent="0">
              <a:buNone/>
            </a:pPr>
            <a:r>
              <a:rPr lang="sk-SK" dirty="0"/>
              <a:t>Aspekce</a:t>
            </a:r>
          </a:p>
          <a:p>
            <a:pPr marL="0" indent="0">
              <a:buNone/>
            </a:pPr>
            <a:r>
              <a:rPr lang="sk-SK" dirty="0"/>
              <a:t>Palpace</a:t>
            </a:r>
          </a:p>
          <a:p>
            <a:pPr marL="0" indent="0">
              <a:buNone/>
            </a:pPr>
            <a:r>
              <a:rPr lang="sk-SK" dirty="0"/>
              <a:t>Perkuse</a:t>
            </a:r>
          </a:p>
          <a:p>
            <a:pPr marL="0" indent="0">
              <a:buNone/>
            </a:pPr>
            <a:r>
              <a:rPr lang="sk-SK" dirty="0"/>
              <a:t>Auskultace</a:t>
            </a:r>
          </a:p>
          <a:p>
            <a:pPr marL="0" indent="0">
              <a:buNone/>
            </a:pPr>
            <a:r>
              <a:rPr lang="sk-SK" dirty="0"/>
              <a:t>Per rectum</a:t>
            </a:r>
          </a:p>
          <a:p>
            <a:pPr marL="0" indent="0">
              <a:buNone/>
            </a:pPr>
            <a:r>
              <a:rPr lang="sk-SK" dirty="0"/>
              <a:t>Olfakce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Vyšetření úrazového pacienta</a:t>
            </a:r>
            <a:endParaRPr lang="en-GB" b="1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8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8784976" cy="521736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Characteristics of injuries change according to age, sex, season, etc...</a:t>
            </a:r>
          </a:p>
          <a:p>
            <a:pPr marL="0" indent="0">
              <a:buNone/>
            </a:pPr>
            <a:r>
              <a:rPr lang="sk-SK" dirty="0"/>
              <a:t>Common injuries: </a:t>
            </a:r>
          </a:p>
          <a:p>
            <a:pPr>
              <a:buFontTx/>
              <a:buChar char="-"/>
            </a:pPr>
            <a:r>
              <a:rPr lang="sk-SK" dirty="0"/>
              <a:t>cuts, bites, stab wounds</a:t>
            </a:r>
          </a:p>
          <a:p>
            <a:pPr>
              <a:buFontTx/>
              <a:buChar char="-"/>
            </a:pPr>
            <a:r>
              <a:rPr lang="sk-SK" dirty="0"/>
              <a:t>fractures </a:t>
            </a:r>
          </a:p>
          <a:p>
            <a:pPr>
              <a:buFontTx/>
              <a:buChar char="-"/>
            </a:pPr>
            <a:r>
              <a:rPr lang="sk-SK" dirty="0"/>
              <a:t>dislocations</a:t>
            </a:r>
          </a:p>
          <a:p>
            <a:pPr>
              <a:buFontTx/>
              <a:buChar char="-"/>
            </a:pPr>
            <a:r>
              <a:rPr lang="sk-SK" dirty="0"/>
              <a:t>distorsions, distensions, ruptures</a:t>
            </a:r>
          </a:p>
          <a:p>
            <a:pPr>
              <a:buFontTx/>
              <a:buChar char="-"/>
            </a:pPr>
            <a:r>
              <a:rPr lang="sk-SK" dirty="0"/>
              <a:t>POLYTRAUMA</a:t>
            </a:r>
          </a:p>
          <a:p>
            <a:pPr>
              <a:buFontTx/>
              <a:buChar char="-"/>
            </a:pPr>
            <a:r>
              <a:rPr lang="sk-SK" dirty="0"/>
              <a:t>....</a:t>
            </a:r>
          </a:p>
          <a:p>
            <a:pPr>
              <a:buFontTx/>
              <a:buChar char="-"/>
            </a:pPr>
            <a:r>
              <a:rPr lang="sk-SK" dirty="0"/>
              <a:t>.....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</a:rPr>
              <a:t>Examination after trauma</a:t>
            </a:r>
            <a:endParaRPr lang="en-GB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2173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  </a:t>
            </a:r>
            <a:r>
              <a:rPr lang="sk-SK" sz="4000" dirty="0"/>
              <a:t>at least one organ system injury endangers patients life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Triage positivity – indication for transport to special facility –Trauma Centre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-315416"/>
            <a:ext cx="8229600" cy="1219200"/>
          </a:xfrm>
        </p:spPr>
        <p:txBody>
          <a:bodyPr>
            <a:normAutofit/>
          </a:bodyPr>
          <a:lstStyle/>
          <a:p>
            <a:r>
              <a:rPr lang="sk-SK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POLYTRAUMA: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Kubenstein\Desktop\polytrauma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4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Pozitivita</a:t>
            </a:r>
            <a:r>
              <a:rPr lang="en-GB" dirty="0"/>
              <a:t>: </a:t>
            </a:r>
            <a:r>
              <a:rPr lang="en-GB" dirty="0" err="1"/>
              <a:t>stačí</a:t>
            </a:r>
            <a:r>
              <a:rPr lang="en-GB" dirty="0"/>
              <a:t> </a:t>
            </a:r>
            <a:r>
              <a:rPr lang="en-GB" dirty="0" err="1"/>
              <a:t>pozitivní</a:t>
            </a:r>
            <a:r>
              <a:rPr lang="en-GB" dirty="0"/>
              <a:t> 1 </a:t>
            </a:r>
            <a:r>
              <a:rPr lang="en-GB" dirty="0" err="1"/>
              <a:t>položka</a:t>
            </a:r>
            <a:r>
              <a:rPr lang="en-GB" dirty="0"/>
              <a:t> v </a:t>
            </a:r>
            <a:r>
              <a:rPr lang="en-GB" dirty="0" err="1"/>
              <a:t>alespoň</a:t>
            </a:r>
            <a:r>
              <a:rPr lang="en-GB" dirty="0"/>
              <a:t> 1 </a:t>
            </a:r>
            <a:r>
              <a:rPr lang="en-GB" dirty="0" err="1"/>
              <a:t>skupině</a:t>
            </a:r>
            <a:r>
              <a:rPr lang="en-GB" dirty="0"/>
              <a:t> „F“ </a:t>
            </a:r>
            <a:r>
              <a:rPr lang="en-GB" dirty="0" err="1"/>
              <a:t>nebo</a:t>
            </a:r>
            <a:r>
              <a:rPr lang="en-GB" dirty="0"/>
              <a:t> „A“ </a:t>
            </a:r>
            <a:r>
              <a:rPr lang="en-GB" dirty="0" err="1"/>
              <a:t>nebo</a:t>
            </a:r>
            <a:r>
              <a:rPr lang="en-GB" dirty="0"/>
              <a:t> „M“, </a:t>
            </a:r>
            <a:r>
              <a:rPr lang="en-GB" dirty="0" err="1"/>
              <a:t>skupina</a:t>
            </a:r>
            <a:r>
              <a:rPr lang="en-GB" dirty="0"/>
              <a:t> „P“ </a:t>
            </a:r>
            <a:r>
              <a:rPr lang="en-GB" dirty="0" err="1"/>
              <a:t>obsahuje</a:t>
            </a:r>
            <a:r>
              <a:rPr lang="en-GB" dirty="0"/>
              <a:t> </a:t>
            </a:r>
            <a:r>
              <a:rPr lang="en-GB" dirty="0" err="1"/>
              <a:t>pomocné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. </a:t>
            </a:r>
            <a:endParaRPr lang="sk-SK" dirty="0"/>
          </a:p>
          <a:p>
            <a:pPr marL="0" indent="0">
              <a:buNone/>
            </a:pPr>
            <a:r>
              <a:rPr lang="en-GB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</a:t>
            </a:r>
            <a:r>
              <a:rPr lang="en-GB" dirty="0" err="1"/>
              <a:t>Fyziologické</a:t>
            </a:r>
            <a:r>
              <a:rPr lang="en-GB" dirty="0"/>
              <a:t> </a:t>
            </a:r>
            <a:r>
              <a:rPr lang="en-GB" dirty="0" err="1"/>
              <a:t>ukazatele</a:t>
            </a:r>
            <a:r>
              <a:rPr lang="en-GB" dirty="0"/>
              <a:t>: 1. GCS &lt; 13 2. TK </a:t>
            </a:r>
            <a:r>
              <a:rPr lang="en-GB" dirty="0" err="1"/>
              <a:t>syst</a:t>
            </a:r>
            <a:r>
              <a:rPr lang="en-GB" dirty="0"/>
              <a:t> &lt; 90 mmHg 3. DF &lt; 10 </a:t>
            </a:r>
            <a:r>
              <a:rPr lang="en-GB" dirty="0" err="1"/>
              <a:t>nebo</a:t>
            </a:r>
            <a:r>
              <a:rPr lang="en-GB" dirty="0"/>
              <a:t> &gt; 29/´ </a:t>
            </a:r>
            <a:endParaRPr lang="sk-SK" dirty="0"/>
          </a:p>
          <a:p>
            <a:pPr marL="0" indent="0">
              <a:buNone/>
            </a:pPr>
            <a:r>
              <a:rPr lang="sk-SK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en-GB" dirty="0" err="1"/>
              <a:t>Anatomická</a:t>
            </a:r>
            <a:r>
              <a:rPr lang="en-GB" dirty="0"/>
              <a:t> </a:t>
            </a:r>
            <a:r>
              <a:rPr lang="en-GB" dirty="0" err="1"/>
              <a:t>poranění</a:t>
            </a:r>
            <a:r>
              <a:rPr lang="en-GB" dirty="0"/>
              <a:t>: 1. </a:t>
            </a:r>
            <a:r>
              <a:rPr lang="en-GB" dirty="0" err="1"/>
              <a:t>Pronikající</a:t>
            </a:r>
            <a:r>
              <a:rPr lang="en-GB" dirty="0"/>
              <a:t> </a:t>
            </a:r>
            <a:r>
              <a:rPr lang="en-GB" dirty="0" err="1"/>
              <a:t>kraniocerebrální</a:t>
            </a:r>
            <a:r>
              <a:rPr lang="en-GB" dirty="0"/>
              <a:t> 2. </a:t>
            </a:r>
            <a:r>
              <a:rPr lang="en-GB" dirty="0" err="1"/>
              <a:t>Nestabilní</a:t>
            </a:r>
            <a:r>
              <a:rPr lang="en-GB" dirty="0"/>
              <a:t> </a:t>
            </a:r>
            <a:r>
              <a:rPr lang="en-GB" dirty="0" err="1"/>
              <a:t>hrudní</a:t>
            </a:r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3. </a:t>
            </a:r>
            <a:r>
              <a:rPr lang="en-GB" dirty="0" err="1"/>
              <a:t>Pronikající</a:t>
            </a:r>
            <a:r>
              <a:rPr lang="en-GB" dirty="0"/>
              <a:t> </a:t>
            </a:r>
            <a:r>
              <a:rPr lang="en-GB" dirty="0" err="1"/>
              <a:t>hrudní</a:t>
            </a:r>
            <a:r>
              <a:rPr lang="en-GB" dirty="0"/>
              <a:t> </a:t>
            </a:r>
            <a:r>
              <a:rPr lang="en-GB" dirty="0" err="1"/>
              <a:t>poranění</a:t>
            </a:r>
            <a:r>
              <a:rPr lang="en-GB" dirty="0"/>
              <a:t> 4. </a:t>
            </a:r>
            <a:r>
              <a:rPr lang="en-GB" dirty="0" err="1"/>
              <a:t>Pronikající</a:t>
            </a:r>
            <a:r>
              <a:rPr lang="en-GB" dirty="0"/>
              <a:t> </a:t>
            </a:r>
            <a:r>
              <a:rPr lang="en-GB" dirty="0" err="1"/>
              <a:t>břišní</a:t>
            </a:r>
            <a:r>
              <a:rPr lang="en-GB" dirty="0"/>
              <a:t> </a:t>
            </a:r>
            <a:r>
              <a:rPr lang="en-GB" dirty="0" err="1"/>
              <a:t>poranění</a:t>
            </a:r>
            <a:r>
              <a:rPr lang="en-GB" dirty="0"/>
              <a:t> 5. </a:t>
            </a:r>
            <a:r>
              <a:rPr lang="en-GB" dirty="0" err="1"/>
              <a:t>Nestabilní</a:t>
            </a:r>
            <a:r>
              <a:rPr lang="en-GB" dirty="0"/>
              <a:t> </a:t>
            </a:r>
            <a:r>
              <a:rPr lang="en-GB" dirty="0" err="1"/>
              <a:t>pánevní</a:t>
            </a:r>
            <a:r>
              <a:rPr lang="en-GB" dirty="0"/>
              <a:t> </a:t>
            </a:r>
            <a:r>
              <a:rPr lang="en-GB" dirty="0" err="1"/>
              <a:t>kruh</a:t>
            </a:r>
            <a:r>
              <a:rPr lang="en-GB" dirty="0"/>
              <a:t> 6. </a:t>
            </a:r>
            <a:r>
              <a:rPr lang="en-GB" dirty="0" err="1"/>
              <a:t>Zlomeniny</a:t>
            </a:r>
            <a:r>
              <a:rPr lang="en-GB" dirty="0"/>
              <a:t> ³ 2 </a:t>
            </a:r>
            <a:r>
              <a:rPr lang="en-GB" dirty="0" err="1"/>
              <a:t>dlouhých</a:t>
            </a:r>
            <a:r>
              <a:rPr lang="en-GB" dirty="0"/>
              <a:t> </a:t>
            </a:r>
            <a:r>
              <a:rPr lang="en-GB" dirty="0" err="1"/>
              <a:t>kostí</a:t>
            </a:r>
            <a:r>
              <a:rPr lang="en-GB" dirty="0"/>
              <a:t> (</a:t>
            </a:r>
            <a:r>
              <a:rPr lang="en-GB" dirty="0" err="1"/>
              <a:t>humerus</a:t>
            </a:r>
            <a:r>
              <a:rPr lang="en-GB" dirty="0"/>
              <a:t>, femur, </a:t>
            </a:r>
            <a:r>
              <a:rPr lang="en-GB" dirty="0" err="1"/>
              <a:t>tibie</a:t>
            </a:r>
            <a:r>
              <a:rPr lang="en-GB" dirty="0"/>
              <a:t>) </a:t>
            </a:r>
            <a:endParaRPr lang="sk-SK" dirty="0"/>
          </a:p>
          <a:p>
            <a:pPr marL="0" indent="0">
              <a:buNone/>
            </a:pPr>
            <a:r>
              <a:rPr lang="en-GB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</a:t>
            </a:r>
            <a:r>
              <a:rPr lang="en-GB" dirty="0" err="1"/>
              <a:t>Mechanizmus</a:t>
            </a:r>
            <a:r>
              <a:rPr lang="en-GB" dirty="0"/>
              <a:t> </a:t>
            </a:r>
            <a:r>
              <a:rPr lang="en-GB" dirty="0" err="1"/>
              <a:t>poranění</a:t>
            </a:r>
            <a:r>
              <a:rPr lang="en-GB" dirty="0"/>
              <a:t>: 1. </a:t>
            </a:r>
            <a:r>
              <a:rPr lang="en-GB" dirty="0" err="1"/>
              <a:t>Pád</a:t>
            </a:r>
            <a:r>
              <a:rPr lang="en-GB" dirty="0"/>
              <a:t> z </a:t>
            </a:r>
            <a:r>
              <a:rPr lang="en-GB" dirty="0" err="1"/>
              <a:t>výše</a:t>
            </a:r>
            <a:r>
              <a:rPr lang="en-GB" dirty="0"/>
              <a:t> &gt; 6 m 2. </a:t>
            </a:r>
            <a:r>
              <a:rPr lang="en-GB" dirty="0" err="1"/>
              <a:t>Přejetí</a:t>
            </a:r>
            <a:r>
              <a:rPr lang="en-GB" dirty="0"/>
              <a:t> </a:t>
            </a:r>
            <a:r>
              <a:rPr lang="en-GB" dirty="0" err="1"/>
              <a:t>vozidlem</a:t>
            </a:r>
            <a:r>
              <a:rPr lang="en-GB" dirty="0"/>
              <a:t> 3. </a:t>
            </a:r>
            <a:r>
              <a:rPr lang="en-GB" dirty="0" err="1"/>
              <a:t>Sražení</a:t>
            </a:r>
            <a:r>
              <a:rPr lang="en-GB" dirty="0"/>
              <a:t> </a:t>
            </a:r>
            <a:r>
              <a:rPr lang="en-GB" dirty="0" err="1"/>
              <a:t>vozidlem</a:t>
            </a:r>
            <a:r>
              <a:rPr lang="en-GB" dirty="0"/>
              <a:t> </a:t>
            </a:r>
            <a:r>
              <a:rPr lang="en-GB" dirty="0" err="1"/>
              <a:t>rychlostí</a:t>
            </a:r>
            <a:r>
              <a:rPr lang="en-GB" dirty="0"/>
              <a:t> &gt; 35 km/h 4. </a:t>
            </a:r>
            <a:r>
              <a:rPr lang="en-GB" dirty="0" err="1"/>
              <a:t>Katapultáž</a:t>
            </a:r>
            <a:r>
              <a:rPr lang="en-GB" dirty="0"/>
              <a:t> z </a:t>
            </a:r>
            <a:r>
              <a:rPr lang="en-GB" dirty="0" err="1"/>
              <a:t>vozidla</a:t>
            </a:r>
            <a:r>
              <a:rPr lang="en-GB" dirty="0"/>
              <a:t> 5. </a:t>
            </a:r>
            <a:r>
              <a:rPr lang="en-GB" dirty="0" err="1"/>
              <a:t>Zaklínění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vozidle</a:t>
            </a:r>
            <a:r>
              <a:rPr lang="en-GB" dirty="0"/>
              <a:t> 6. </a:t>
            </a:r>
            <a:r>
              <a:rPr lang="en-GB" dirty="0" err="1"/>
              <a:t>Smrt</a:t>
            </a:r>
            <a:r>
              <a:rPr lang="en-GB" dirty="0"/>
              <a:t> </a:t>
            </a:r>
            <a:r>
              <a:rPr lang="en-GB" dirty="0" err="1"/>
              <a:t>spolujezdce</a:t>
            </a:r>
            <a:r>
              <a:rPr lang="en-GB" dirty="0"/>
              <a:t> </a:t>
            </a:r>
            <a:endParaRPr lang="sk-SK" dirty="0"/>
          </a:p>
          <a:p>
            <a:pPr marL="0" indent="0">
              <a:buNone/>
            </a:pPr>
            <a:r>
              <a:rPr lang="en-GB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n-GB" dirty="0" err="1"/>
              <a:t>Pomocná</a:t>
            </a:r>
            <a:r>
              <a:rPr lang="en-GB" dirty="0"/>
              <a:t> </a:t>
            </a:r>
            <a:r>
              <a:rPr lang="en-GB" dirty="0" err="1"/>
              <a:t>kritéria</a:t>
            </a:r>
            <a:r>
              <a:rPr lang="en-GB" dirty="0"/>
              <a:t>: 1. </a:t>
            </a:r>
            <a:r>
              <a:rPr lang="en-GB" dirty="0" err="1"/>
              <a:t>Věk</a:t>
            </a:r>
            <a:r>
              <a:rPr lang="en-GB" dirty="0"/>
              <a:t> &lt; 6 let 2. </a:t>
            </a:r>
            <a:r>
              <a:rPr lang="en-GB" dirty="0" err="1"/>
              <a:t>Věk</a:t>
            </a:r>
            <a:r>
              <a:rPr lang="en-GB" dirty="0"/>
              <a:t> &gt; 60 let 3. </a:t>
            </a:r>
            <a:r>
              <a:rPr lang="en-GB" dirty="0" err="1"/>
              <a:t>Komorbidita</a:t>
            </a:r>
            <a:r>
              <a:rPr lang="en-GB" dirty="0"/>
              <a:t> </a:t>
            </a:r>
            <a:r>
              <a:rPr lang="en-GB" dirty="0" err="1"/>
              <a:t>kardiopulmonální</a:t>
            </a:r>
            <a:r>
              <a:rPr lang="en-GB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219200"/>
          </a:xfrm>
        </p:spPr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Triage positivity: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38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benstein\Desktop\injury-severity-s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scoring system – correlation with mortality and morbidity</a:t>
            </a:r>
            <a:endParaRPr lang="sk-SK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339" y="-171400"/>
            <a:ext cx="8229600" cy="1219200"/>
          </a:xfrm>
        </p:spPr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</a:rPr>
              <a:t>ISS – injury severity score</a:t>
            </a:r>
            <a:endParaRPr lang="en-GB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1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Primary survey- A,B,C,D,E principle</a:t>
            </a:r>
          </a:p>
          <a:p>
            <a:pPr marL="0" indent="0">
              <a:buNone/>
            </a:pPr>
            <a:r>
              <a:rPr lang="sk-SK" dirty="0"/>
              <a:t>Secondary survey – head to toe examination</a:t>
            </a:r>
          </a:p>
          <a:p>
            <a:pPr marL="0" indent="0">
              <a:buNone/>
            </a:pPr>
            <a:r>
              <a:rPr lang="sk-SK" dirty="0"/>
              <a:t>Tertiary survery-  definitive examination after patients stabilisation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>
                <a:solidFill>
                  <a:schemeClr val="bg1"/>
                </a:solidFill>
              </a:rPr>
              <a:t>ATLS-advanced trauma life-support</a:t>
            </a: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8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ubenstein\Desktop\abe lemons funny quotes basket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03649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65" y="-387424"/>
            <a:ext cx="8229600" cy="1219200"/>
          </a:xfrm>
        </p:spPr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PAUZA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7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524000"/>
            <a:ext cx="9036496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Knee examination: </a:t>
            </a:r>
            <a:r>
              <a:rPr lang="sk-SK" dirty="0"/>
              <a:t>position, palpation, range of motion, inspection, manipulation, aspiration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We ask for: </a:t>
            </a:r>
            <a:r>
              <a:rPr lang="sk-SK" dirty="0"/>
              <a:t>time and mechanism, feeling of click, patin, dislocation, sound phenomenon, previous knee injury of same or opposite side, operations, and many more...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We evaluate patients : </a:t>
            </a:r>
            <a:r>
              <a:rPr lang="sk-SK" dirty="0"/>
              <a:t>age, body weight, activity, hobbies...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66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Specifics of patient´s anamnesis collection and examination in trauma patients are speed, briefness, thoroughness, decisiveness and ability of improvisation.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Differences are in examination of lightly injured, severely injured or in patient who is unconscious.</a:t>
            </a: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r>
              <a:rPr lang="sk-SK" sz="2400" dirty="0">
                <a:solidFill>
                  <a:schemeClr val="bg1"/>
                </a:solidFill>
              </a:rPr>
              <a:t>Evaluation of patients state</a:t>
            </a:r>
          </a:p>
          <a:p>
            <a:r>
              <a:rPr lang="sk-SK" sz="2400" dirty="0">
                <a:solidFill>
                  <a:schemeClr val="bg1"/>
                </a:solidFill>
              </a:rPr>
              <a:t>Exclusion or confirmation of life-endangering state</a:t>
            </a:r>
          </a:p>
          <a:p>
            <a:r>
              <a:rPr lang="sk-SK" sz="2400" dirty="0">
                <a:solidFill>
                  <a:schemeClr val="bg1"/>
                </a:solidFill>
              </a:rPr>
              <a:t>Be vigilant</a:t>
            </a:r>
          </a:p>
          <a:p>
            <a:r>
              <a:rPr lang="sk-SK" sz="2400" dirty="0">
                <a:solidFill>
                  <a:schemeClr val="bg1"/>
                </a:solidFill>
              </a:rPr>
              <a:t>Think about the worst case scenario</a:t>
            </a: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endParaRPr lang="sk-SK" sz="2400" dirty="0">
              <a:solidFill>
                <a:schemeClr val="bg1"/>
              </a:solidFill>
            </a:endParaRPr>
          </a:p>
          <a:p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sk-SK" sz="3600" b="1" u="sng" dirty="0">
                <a:solidFill>
                  <a:schemeClr val="bg1"/>
                </a:solidFill>
              </a:rPr>
              <a:t> Specifics of trauma patient examination</a:t>
            </a:r>
            <a:endParaRPr lang="en-GB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46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Meniscus injury: horizontal rotation with vertical load, partially flexed knee</a:t>
            </a:r>
          </a:p>
          <a:p>
            <a:pPr marL="0" indent="0">
              <a:buNone/>
            </a:pPr>
            <a:r>
              <a:rPr lang="sk-SK" dirty="0"/>
              <a:t>Injury to collateral ligaments: force from side</a:t>
            </a:r>
          </a:p>
          <a:p>
            <a:pPr marL="0" indent="0">
              <a:buNone/>
            </a:pPr>
            <a:r>
              <a:rPr lang="sk-SK" dirty="0"/>
              <a:t>Injury to cruciate ligaments: </a:t>
            </a:r>
          </a:p>
          <a:p>
            <a:pPr marL="0" indent="0">
              <a:buNone/>
            </a:pPr>
            <a:r>
              <a:rPr lang="sk-SK" b="1" dirty="0"/>
              <a:t>LCA</a:t>
            </a:r>
            <a:r>
              <a:rPr lang="sk-SK" dirty="0"/>
              <a:t> – in weight-loaded knee, rotation of femur in opposite way to tibia (deceleration with change in way)</a:t>
            </a:r>
          </a:p>
          <a:p>
            <a:pPr marL="0" indent="0">
              <a:buNone/>
            </a:pPr>
            <a:r>
              <a:rPr lang="sk-SK" b="1" dirty="0"/>
              <a:t>LCP</a:t>
            </a:r>
            <a:r>
              <a:rPr lang="sk-SK" dirty="0"/>
              <a:t> – fall on flexed knee, hyper-rotation of knee joint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chemeClr val="bg1"/>
                </a:solidFill>
              </a:rPr>
              <a:t>Mechanism of injury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93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At least briefly examine opposite (healthy) knee</a:t>
            </a:r>
          </a:p>
          <a:p>
            <a:pPr marL="0" indent="0">
              <a:buNone/>
            </a:pPr>
            <a:r>
              <a:rPr lang="sk-SK" b="1" u="sng" dirty="0">
                <a:solidFill>
                  <a:schemeClr val="bg1"/>
                </a:solidFill>
              </a:rPr>
              <a:t>Aspection: </a:t>
            </a:r>
            <a:r>
              <a:rPr lang="sk-SK" dirty="0"/>
              <a:t> defiguration, antalgic position, colour, hematoma, volume,axial/non-axial position, position of patella (dislocation?) walk, range of motion</a:t>
            </a:r>
          </a:p>
          <a:p>
            <a:pPr marL="0" indent="0">
              <a:buNone/>
            </a:pPr>
            <a:r>
              <a:rPr lang="sk-SK" b="1" u="sng" dirty="0">
                <a:solidFill>
                  <a:schemeClr val="bg1"/>
                </a:solidFill>
              </a:rPr>
              <a:t>Palpation: </a:t>
            </a:r>
            <a:r>
              <a:rPr lang="sk-SK" dirty="0"/>
              <a:t>palpation of pain, temperature, scrooping, „click-phenomenon, movement, effusion</a:t>
            </a:r>
          </a:p>
          <a:p>
            <a:pPr marL="0" indent="0">
              <a:buNone/>
            </a:pPr>
            <a:r>
              <a:rPr lang="sk-SK" b="1" u="sng" dirty="0">
                <a:solidFill>
                  <a:schemeClr val="bg1"/>
                </a:solidFill>
              </a:rPr>
              <a:t>Manipulation: </a:t>
            </a:r>
            <a:r>
              <a:rPr lang="sk-SK" dirty="0"/>
              <a:t>functional tests of knee joint</a:t>
            </a:r>
            <a:endParaRPr lang="sk-SK" b="1" u="sng" dirty="0"/>
          </a:p>
          <a:p>
            <a:pPr marL="0" indent="0">
              <a:buNone/>
            </a:pPr>
            <a:r>
              <a:rPr lang="sk-SK" b="1" u="sng" dirty="0">
                <a:solidFill>
                  <a:schemeClr val="bg1"/>
                </a:solidFill>
              </a:rPr>
              <a:t>Aspiration: </a:t>
            </a:r>
            <a:r>
              <a:rPr lang="sk-SK" dirty="0"/>
              <a:t>in joint effusion, diagnostic/therapeutic aspiration</a:t>
            </a:r>
            <a:endParaRPr lang="sk-SK" b="1" u="sng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772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Palpation- palpable defect, drásoty, scrooping–jack- plane sign,ballotement of patella, milking</a:t>
            </a:r>
          </a:p>
          <a:p>
            <a:pPr marL="0" indent="0">
              <a:buNone/>
            </a:pPr>
            <a:r>
              <a:rPr lang="sk-SK" dirty="0"/>
              <a:t>In case of patellar fracture suspicion– do not flex the knee !!!</a:t>
            </a:r>
          </a:p>
          <a:p>
            <a:pPr marL="0" indent="0">
              <a:buNone/>
            </a:pPr>
            <a:r>
              <a:rPr lang="sk-SK" dirty="0"/>
              <a:t>Aspection– we watch patellar position in knee joint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chemeClr val="bg1"/>
                </a:solidFill>
              </a:rPr>
              <a:t>Patella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69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Patellar fracture</a:t>
            </a:r>
            <a:endParaRPr lang="en-GB" dirty="0"/>
          </a:p>
        </p:txBody>
      </p:sp>
      <p:pic>
        <p:nvPicPr>
          <p:cNvPr id="6146" name="Picture 2" descr="C:\Users\Kubenstei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71662"/>
            <a:ext cx="4674754" cy="350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06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Patellar dislocation</a:t>
            </a:r>
            <a:endParaRPr lang="en-GB" dirty="0"/>
          </a:p>
        </p:txBody>
      </p:sp>
      <p:pic>
        <p:nvPicPr>
          <p:cNvPr id="5122" name="Picture 2" descr="C:\Users\Kubenstein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78240"/>
            <a:ext cx="5095950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39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Lachmann</a:t>
            </a:r>
            <a:r>
              <a:rPr lang="sk-SK" dirty="0"/>
              <a:t>-most realiable test – knee flex in 20-30° -(opened knee joint), we manually elicit  laxity in femur to tibia movement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Pivo-shift test- </a:t>
            </a:r>
            <a:r>
              <a:rPr lang="sk-SK" dirty="0"/>
              <a:t>knee in extension, press against the heel, internal tibial rotation, valgus pressure on knee joint– subluxation of tibia</a:t>
            </a:r>
            <a:endParaRPr lang="sk-S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Anterior drawer test- </a:t>
            </a:r>
            <a:r>
              <a:rPr lang="sk-SK" dirty="0"/>
              <a:t>knee flexed in 90°,doctor sits on patients leg, finger on hamstrings, thumbs around lig. patellae, pull towards yourself - laxity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>
                <a:solidFill>
                  <a:schemeClr val="bg1"/>
                </a:solidFill>
              </a:rPr>
              <a:t>LCA-ligamentum collaterale anterior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79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ubenstein\Desktop\Anterior-Cruciate-Ligament-Injury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0082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595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ubenstein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392488" cy="30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55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ubenstein\Desktop\jisakos-2018-March-3-2-89-F2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967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94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Diagnostic/therapeutic method– we check for colour, amount, presence of fat drops, taste... </a:t>
            </a:r>
            <a:r>
              <a:rPr lang="sk-SK" dirty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chemeClr val="bg1"/>
                </a:solidFill>
              </a:rPr>
              <a:t>Aspiration: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Kubenstein\Desktop\A432766_1_En_10_Fig2_HTM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02" y="3140968"/>
            <a:ext cx="31146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43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What is anamnesis</a:t>
            </a:r>
          </a:p>
          <a:p>
            <a:r>
              <a:rPr lang="sk-SK" dirty="0">
                <a:solidFill>
                  <a:schemeClr val="bg1"/>
                </a:solidFill>
              </a:rPr>
              <a:t>from greek</a:t>
            </a:r>
            <a:r>
              <a:rPr lang="sk-SK" dirty="0"/>
              <a:t> </a:t>
            </a:r>
            <a:r>
              <a:rPr lang="en-GB" dirty="0" err="1"/>
              <a:t>ἀνά</a:t>
            </a:r>
            <a:r>
              <a:rPr lang="en-GB" dirty="0"/>
              <a:t>, </a:t>
            </a:r>
            <a:r>
              <a:rPr lang="en-GB" i="1" dirty="0" err="1"/>
              <a:t>aná</a:t>
            </a:r>
            <a:r>
              <a:rPr lang="en-GB" dirty="0"/>
              <a:t>, ″</a:t>
            </a:r>
            <a:r>
              <a:rPr lang="sk-SK" dirty="0"/>
              <a:t>open</a:t>
            </a:r>
            <a:r>
              <a:rPr lang="en-GB" dirty="0"/>
              <a:t>″, </a:t>
            </a:r>
            <a:r>
              <a:rPr lang="sk-SK" dirty="0"/>
              <a:t>a</a:t>
            </a:r>
            <a:r>
              <a:rPr lang="en-GB" dirty="0"/>
              <a:t> </a:t>
            </a:r>
            <a:r>
              <a:rPr lang="en-GB" dirty="0" err="1"/>
              <a:t>μνήσις</a:t>
            </a:r>
            <a:r>
              <a:rPr lang="en-GB" dirty="0"/>
              <a:t>, </a:t>
            </a:r>
            <a:r>
              <a:rPr lang="en-GB" i="1" dirty="0" err="1"/>
              <a:t>mnesis</a:t>
            </a:r>
            <a:r>
              <a:rPr lang="en-GB" dirty="0"/>
              <a:t>, </a:t>
            </a:r>
            <a:r>
              <a:rPr lang="sk-SK" dirty="0"/>
              <a:t>„memory“ –freely translated as </a:t>
            </a:r>
            <a:r>
              <a:rPr lang="sk-SK" b="1" u="sng" dirty="0"/>
              <a:t>„recollection“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b="1" dirty="0">
                <a:solidFill>
                  <a:schemeClr val="bg1"/>
                </a:solidFill>
              </a:rPr>
              <a:t>Anamnesis is collection of several informations about patients health condition.</a:t>
            </a:r>
          </a:p>
          <a:p>
            <a:endParaRPr lang="sk-SK" b="1" dirty="0">
              <a:solidFill>
                <a:schemeClr val="bg1"/>
              </a:solidFill>
            </a:endParaRPr>
          </a:p>
          <a:p>
            <a:r>
              <a:rPr lang="sk-SK" sz="2000" b="1" dirty="0">
                <a:solidFill>
                  <a:schemeClr val="bg1"/>
                </a:solidFill>
              </a:rPr>
              <a:t>Division: </a:t>
            </a:r>
            <a:r>
              <a:rPr lang="sk-SK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sk-SK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sk-SK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indirect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05800" cy="1008112"/>
          </a:xfrm>
        </p:spPr>
        <p:txBody>
          <a:bodyPr/>
          <a:lstStyle/>
          <a:p>
            <a:r>
              <a:rPr lang="sk-SK" u="sng" dirty="0">
                <a:solidFill>
                  <a:schemeClr val="bg1"/>
                </a:solidFill>
              </a:rPr>
              <a:t>Anamnesis</a:t>
            </a: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26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Posterior drawer test – </a:t>
            </a:r>
            <a:endParaRPr lang="sk-SK" dirty="0"/>
          </a:p>
          <a:p>
            <a:pPr>
              <a:buFontTx/>
              <a:buChar char="-"/>
            </a:pPr>
            <a:r>
              <a:rPr lang="sk-SK" dirty="0"/>
              <a:t>quite rare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Sac test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1219200"/>
          </a:xfrm>
        </p:spPr>
        <p:txBody>
          <a:bodyPr>
            <a:normAutofit fontScale="90000"/>
          </a:bodyPr>
          <a:lstStyle/>
          <a:p>
            <a:r>
              <a:rPr lang="sk-SK" b="1" u="sng" dirty="0">
                <a:solidFill>
                  <a:schemeClr val="bg1"/>
                </a:solidFill>
              </a:rPr>
              <a:t>LCP – ligamentum collaterale posterior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Kubenstein\Desktop\32381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56166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5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ubenstein\Desktop\Valgus-Stress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2000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475312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Varus – valgus test – </a:t>
            </a:r>
            <a:r>
              <a:rPr lang="sk-SK" dirty="0">
                <a:solidFill>
                  <a:schemeClr val="bg1"/>
                </a:solidFill>
              </a:rPr>
              <a:t>knee in full extension + force from the side – if laxity is present, there might be injury to both collateral and cruciated ligaments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-during light-semiflexion – probably an isolated injury to collateral ligaments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6" y="-459432"/>
            <a:ext cx="8229600" cy="1219200"/>
          </a:xfrm>
        </p:spPr>
        <p:txBody>
          <a:bodyPr/>
          <a:lstStyle/>
          <a:p>
            <a:r>
              <a:rPr lang="sk-SK" b="1" u="sng" dirty="0">
                <a:solidFill>
                  <a:schemeClr val="bg1"/>
                </a:solidFill>
              </a:rPr>
              <a:t>Ligg. collateralia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2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Purpose of these test is to trap both menisci in between the femur and tibia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McMurray test – </a:t>
            </a:r>
            <a:r>
              <a:rPr lang="sk-SK" dirty="0"/>
              <a:t>fingers on knee fissure,knee in hyperflexion, we add intra/extra- rotation, while slowly extending the knee – we watch for pain, „click“ in knee</a:t>
            </a:r>
            <a:endParaRPr lang="sk-SK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Steinmann I – </a:t>
            </a:r>
            <a:r>
              <a:rPr lang="sk-SK" dirty="0"/>
              <a:t>knee flexion + intra/extra-rotation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Steinmann II – </a:t>
            </a:r>
            <a:r>
              <a:rPr lang="sk-SK" dirty="0"/>
              <a:t>with increasing flection, pain moves to back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Extension test (sign)- </a:t>
            </a:r>
            <a:r>
              <a:rPr lang="sk-SK" dirty="0"/>
              <a:t>we palpate front part of joint fissure on  knee joint, then extend the knee – if pain occurs, the test ist positive 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Childress test – </a:t>
            </a:r>
            <a:r>
              <a:rPr lang="sk-SK" dirty="0"/>
              <a:t>tenderness of joint fissure when kneeling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Appley test – </a:t>
            </a:r>
            <a:r>
              <a:rPr lang="sk-SK" dirty="0"/>
              <a:t>patient in prone position – we apply vertical force on foot, and rotate- positivity in case of pain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219200"/>
          </a:xfrm>
        </p:spPr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</a:rPr>
              <a:t>Meniscus medialis et lateralis</a:t>
            </a:r>
            <a:endParaRPr lang="en-GB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94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Kubenstein\Desktop\m_1407857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1"/>
            <a:ext cx="7228101" cy="37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0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ubenstein\Desktop\mos5701.ryu.fig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338724" cy="38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62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ubenstein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236417" cy="396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79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ubenstein\Desktop\mos5701.ryu.fig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829199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47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Increase in volume in matter of hours/days-sign of synovial effusion or blood collection (hemarthros)</a:t>
            </a:r>
          </a:p>
          <a:p>
            <a:pPr>
              <a:buFontTx/>
              <a:buChar char="-"/>
            </a:pPr>
            <a:r>
              <a:rPr lang="sk-SK" sz="2400" dirty="0"/>
              <a:t>if more than one day ( probably synovial effusion)</a:t>
            </a:r>
          </a:p>
          <a:p>
            <a:pPr marL="0" indent="0">
              <a:buNone/>
            </a:pPr>
            <a:r>
              <a:rPr lang="sk-SK" sz="2400" dirty="0"/>
              <a:t>Hemarthros is an indication for acute ASC!!!</a:t>
            </a:r>
          </a:p>
          <a:p>
            <a:pPr marL="0" indent="0">
              <a:buNone/>
            </a:pPr>
            <a:r>
              <a:rPr lang="sk-SK" sz="2400" dirty="0"/>
              <a:t>If patient is extremelly painful, and there is no blood in the knee, or mechanical block – examination in second session</a:t>
            </a:r>
          </a:p>
          <a:p>
            <a:pPr marL="0" indent="0">
              <a:buNone/>
            </a:pPr>
            <a:r>
              <a:rPr lang="sk-SK" sz="2400" dirty="0"/>
              <a:t>X ray of both knee joint – for the sake of comparism</a:t>
            </a:r>
          </a:p>
          <a:p>
            <a:pPr marL="0" indent="0">
              <a:buNone/>
            </a:pPr>
            <a:r>
              <a:rPr lang="sk-SK" sz="2400" dirty="0"/>
              <a:t>CT of the knee joint – in unclear finding or in suspicion for intraarticular fracture</a:t>
            </a:r>
          </a:p>
          <a:p>
            <a:pPr marL="0" indent="0">
              <a:buNone/>
            </a:pPr>
            <a:r>
              <a:rPr lang="sk-SK" sz="2400" dirty="0"/>
              <a:t>MRI – in case of unclear finding</a:t>
            </a:r>
          </a:p>
          <a:p>
            <a:pPr marL="0" indent="0">
              <a:buNone/>
            </a:pPr>
            <a:r>
              <a:rPr lang="sk-SK" sz="2400" dirty="0">
                <a:sym typeface="Wingdings" pitchFamily="2" charset="2"/>
              </a:rPr>
              <a:t>Always examine the popliteal fossa – aneurysm, ganglions, Baker´s cyst</a:t>
            </a:r>
            <a:endParaRPr lang="sk-SK" sz="2400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459432"/>
            <a:ext cx="8229600" cy="1219200"/>
          </a:xfrm>
        </p:spPr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</a:rPr>
              <a:t>Conclusion–tips and tricks</a:t>
            </a:r>
            <a:endParaRPr lang="en-GB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18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ULTRASOUND OF THE KNEE JOINT? YES OR NO?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..............................................answer?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but not least....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192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Kubenstein\Desktop\no-god-no-god-please-no-no-no-via-com-147456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44910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2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524000"/>
            <a:ext cx="92525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Structured anamnesis - decreases      risk of forgetting important information considering your</a:t>
            </a:r>
          </a:p>
          <a:p>
            <a:pPr marL="0" indent="0">
              <a:buNone/>
            </a:pPr>
            <a:r>
              <a:rPr lang="sk-SK" sz="4000" b="1" dirty="0">
                <a:solidFill>
                  <a:schemeClr val="bg1"/>
                </a:solidFill>
              </a:rPr>
              <a:t>Structured examination-friend also </a:t>
            </a:r>
            <a:r>
              <a:rPr lang="sk-SK" sz="4000" b="1" dirty="0">
                <a:solidFill>
                  <a:schemeClr val="bg1"/>
                </a:solidFill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r>
              <a:rPr lang="sk-SK" sz="4000" b="1" dirty="0">
                <a:solidFill>
                  <a:schemeClr val="bg1"/>
                </a:solidFill>
                <a:sym typeface="Wingdings" pitchFamily="2" charset="2"/>
              </a:rPr>
              <a:t>  </a:t>
            </a:r>
            <a:r>
              <a:rPr lang="sk-SK" sz="2400" b="1" dirty="0">
                <a:solidFill>
                  <a:schemeClr val="bg1"/>
                </a:solidFill>
                <a:sym typeface="Wingdings" pitchFamily="2" charset="2"/>
              </a:rPr>
              <a:t>-</a:t>
            </a:r>
            <a:r>
              <a:rPr lang="sk-SK" sz="2400" dirty="0">
                <a:solidFill>
                  <a:schemeClr val="bg1"/>
                </a:solidFill>
                <a:sym typeface="Wingdings" pitchFamily="2" charset="2"/>
              </a:rPr>
              <a:t>same mechanism</a:t>
            </a:r>
          </a:p>
          <a:p>
            <a:pPr marL="0" indent="0">
              <a:buNone/>
            </a:pPr>
            <a:endParaRPr lang="sk-SK" sz="2400" b="1" dirty="0">
              <a:solidFill>
                <a:schemeClr val="bg1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sk-SK" sz="2400" b="1" dirty="0">
                <a:solidFill>
                  <a:schemeClr val="bg1"/>
                </a:solidFill>
                <a:sym typeface="Wingdings" pitchFamily="2" charset="2"/>
              </a:rPr>
              <a:t>****In general, the procedure of examination method remains the same, what changes are circumstances and form/extent- different approach is required in doctors office, different in ambulance, or in E.R.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>
                <a:solidFill>
                  <a:schemeClr val="bg1"/>
                </a:solidFill>
              </a:rPr>
              <a:t>Structured anamnesis– your friend </a:t>
            </a:r>
            <a:r>
              <a:rPr lang="sk-SK" sz="4000" dirty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788024" y="126876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05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PAUSE ;)</a:t>
            </a:r>
            <a:endParaRPr lang="en-GB" dirty="0"/>
          </a:p>
        </p:txBody>
      </p:sp>
      <p:pic>
        <p:nvPicPr>
          <p:cNvPr id="9218" name="Picture 2" descr="C:\Users\Kubenstein\Desktop\52279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13285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12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554732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One of the most common injuries </a:t>
            </a:r>
          </a:p>
          <a:p>
            <a:pPr marL="0" indent="0">
              <a:buNone/>
            </a:pPr>
            <a:r>
              <a:rPr lang="sk-SK" dirty="0"/>
              <a:t>– it affects all groups of people (children, old people, sportsmen, women, men, smokers, atheists, believers)</a:t>
            </a:r>
          </a:p>
          <a:p>
            <a:pPr marL="0" indent="0">
              <a:buNone/>
            </a:pPr>
            <a:r>
              <a:rPr lang="sk-SK" dirty="0"/>
              <a:t>Character of injury: soft-tissue injury, bone injury, sprains,...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49" y="-459432"/>
            <a:ext cx="8229600" cy="1219200"/>
          </a:xfrm>
        </p:spPr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</a:rPr>
              <a:t>ANKLE</a:t>
            </a:r>
            <a:endParaRPr lang="en-GB" b="1" i="1" u="sng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Kubenstein\Desktop\03_Talus_Disp_Neck_4a_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47" y="2852936"/>
            <a:ext cx="5143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0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ubenstein\Desktop\no-inversion-2-with-text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2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33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52096"/>
            <a:ext cx="8507288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It doesnt cause instability, unlike in dislocations</a:t>
            </a:r>
          </a:p>
          <a:p>
            <a:pPr marL="0" indent="0">
              <a:buNone/>
            </a:pPr>
            <a:r>
              <a:rPr lang="sk-SK" dirty="0"/>
              <a:t>Damage to sof-tissues, ligaments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252520" cy="1219200"/>
          </a:xfrm>
        </p:spPr>
        <p:txBody>
          <a:bodyPr>
            <a:normAutofit fontScale="90000"/>
          </a:bodyPr>
          <a:lstStyle/>
          <a:p>
            <a:r>
              <a:rPr lang="sk-SK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Distorsion of art. talocruralis – ankle joint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Kubenstein\Desktop\380px-Inversion-Ever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72" y="2780928"/>
            <a:ext cx="36195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ubenstein\Desktop\9a382d4a218ede9d01154dd2eed733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000"/>
            <a:ext cx="4320000" cy="39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06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GRADES: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Kubenstein\Desktop\grades of ankle sprain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3114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34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ubenstein\Desktop\grades-of-sp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948612" cy="574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79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Most often an injury to lateral ligaments of the knee joint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Kubenstein\Desktop\entorse-foulure-cheville-foulé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3255"/>
            <a:ext cx="65436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72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524000"/>
            <a:ext cx="857929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-mechanism of injury, repeatedly same injury?</a:t>
            </a:r>
          </a:p>
          <a:p>
            <a:pPr marL="0" indent="0">
              <a:buNone/>
            </a:pPr>
            <a:r>
              <a:rPr lang="sk-SK" dirty="0"/>
              <a:t>-inspection</a:t>
            </a:r>
          </a:p>
          <a:p>
            <a:pPr marL="0" indent="0">
              <a:buNone/>
            </a:pPr>
            <a:r>
              <a:rPr lang="sk-SK" dirty="0"/>
              <a:t>-palpation</a:t>
            </a:r>
          </a:p>
          <a:p>
            <a:pPr marL="0" indent="0">
              <a:buNone/>
            </a:pPr>
            <a:r>
              <a:rPr lang="sk-SK" dirty="0"/>
              <a:t>-movement</a:t>
            </a:r>
          </a:p>
          <a:p>
            <a:pPr>
              <a:buFontTx/>
              <a:buChar char="-"/>
            </a:pPr>
            <a:r>
              <a:rPr lang="sk-SK" dirty="0"/>
              <a:t>X-ray (supinatio, pronation, AP movement of talar bone)</a:t>
            </a:r>
          </a:p>
          <a:p>
            <a:pPr>
              <a:buFontTx/>
              <a:buChar char="-"/>
            </a:pPr>
            <a:r>
              <a:rPr lang="sk-SK" dirty="0"/>
              <a:t>!!! Always compare with opposited side!!!</a:t>
            </a:r>
          </a:p>
          <a:p>
            <a:pPr>
              <a:buFontTx/>
              <a:buChar char="-"/>
            </a:pPr>
            <a:r>
              <a:rPr lang="sk-SK" dirty="0"/>
              <a:t>outer/inner ankle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EXAMINATION: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594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ubenstein\Desktop\inversion-injury33-with-text-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3504"/>
            <a:ext cx="735019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Ligaments of outer ankle: lig. fib-tal. Ant. (FTA, PTFA,CFA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Inner ankle: lig.Deltoideum</a:t>
            </a:r>
            <a:endParaRPr lang="en-GB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2192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5050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Kubenstein\Desktop\a00150f07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040560" cy="510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5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Starts with patients entrance in doctors office</a:t>
            </a:r>
          </a:p>
          <a:p>
            <a:r>
              <a:rPr lang="sk-SK" dirty="0">
                <a:solidFill>
                  <a:schemeClr val="bg1"/>
                </a:solidFill>
              </a:rPr>
              <a:t>Opportunity of gaining patients trust</a:t>
            </a:r>
          </a:p>
          <a:p>
            <a:r>
              <a:rPr lang="sk-SK" dirty="0">
                <a:solidFill>
                  <a:schemeClr val="bg1"/>
                </a:solidFill>
              </a:rPr>
              <a:t>Forget your previous patient</a:t>
            </a:r>
          </a:p>
          <a:p>
            <a:r>
              <a:rPr lang="sk-SK" dirty="0">
                <a:solidFill>
                  <a:schemeClr val="bg1"/>
                </a:solidFill>
              </a:rPr>
              <a:t>Go through patients documentation</a:t>
            </a:r>
          </a:p>
          <a:p>
            <a:r>
              <a:rPr lang="sk-SK" dirty="0">
                <a:solidFill>
                  <a:schemeClr val="bg1"/>
                </a:solidFill>
              </a:rPr>
              <a:t>Introduce yourself</a:t>
            </a:r>
          </a:p>
          <a:p>
            <a:r>
              <a:rPr lang="sk-SK" dirty="0">
                <a:solidFill>
                  <a:schemeClr val="bg1"/>
                </a:solidFill>
              </a:rPr>
              <a:t>Give your patient enough space for self- explanation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examination</a:t>
            </a:r>
            <a:endParaRPr lang="en-GB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7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/>
          <a:lstStyle/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Squeeze test (Hopkins test): </a:t>
            </a:r>
            <a:r>
              <a:rPr lang="sk-SK" dirty="0"/>
              <a:t>squeezing fibula agains tibia in the middle third – pain in distal part of tibio-fibular joint represents possible injury to syndesmosis 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Anterior drawer test</a:t>
            </a:r>
            <a:r>
              <a:rPr lang="sk-SK" b="1" dirty="0"/>
              <a:t>: </a:t>
            </a:r>
            <a:r>
              <a:rPr lang="sk-SK" dirty="0"/>
              <a:t>testing integrity of the knee joint in AP way (LFTA,PTFA)</a:t>
            </a:r>
          </a:p>
          <a:p>
            <a:pPr marL="0" indent="0">
              <a:buNone/>
            </a:pPr>
            <a:r>
              <a:rPr lang="sk-SK" b="1" dirty="0">
                <a:solidFill>
                  <a:schemeClr val="bg1"/>
                </a:solidFill>
              </a:rPr>
              <a:t>Talar tilt test: </a:t>
            </a:r>
            <a:r>
              <a:rPr lang="sk-SK" dirty="0"/>
              <a:t>test integrity of calcaneo-fibular ligament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´</a:t>
            </a:r>
            <a:r>
              <a:rPr lang="sk-SK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TESTING: 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814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Kubenstein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6412"/>
            <a:ext cx="409774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ubenstein\Desktop\5-Figure5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579949" cy="579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911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83" y="83671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sk-SK" u="sng" dirty="0"/>
              <a:t>Dislocations, fractures, rotatory cuff injuries</a:t>
            </a:r>
            <a:endParaRPr lang="en-GB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87424"/>
            <a:ext cx="8229600" cy="1219200"/>
          </a:xfrm>
        </p:spPr>
        <p:txBody>
          <a:bodyPr/>
          <a:lstStyle/>
          <a:p>
            <a:r>
              <a:rPr lang="sk-SK" b="1" u="sng" dirty="0">
                <a:solidFill>
                  <a:schemeClr val="bg1"/>
                </a:solidFill>
              </a:rPr>
              <a:t>SHOULDER: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Users\Kubenstein\Desktop\Shoulder-Dislo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9388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61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1556792"/>
            <a:ext cx="957706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Anatomy</a:t>
            </a:r>
            <a:r>
              <a:rPr lang="sk-SK" sz="2400" dirty="0"/>
              <a:t>: most mobile joint – small articul. surface of glenoid, huge humeral head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Static and dynamic stabilizers: 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-static: </a:t>
            </a:r>
            <a:r>
              <a:rPr lang="sk-SK" sz="2400" dirty="0"/>
              <a:t>labrum, capsule, lig. Transversum, lig. coracohumerale</a:t>
            </a: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-dynamic: </a:t>
            </a:r>
            <a:r>
              <a:rPr lang="sk-SK" sz="2400" dirty="0"/>
              <a:t>m.deltoideus, rotatory cuff, tendon of m.bicip.brach.</a:t>
            </a:r>
          </a:p>
          <a:p>
            <a:pPr marL="0" indent="0">
              <a:buNone/>
            </a:pPr>
            <a:endParaRPr lang="sk-SK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2400" dirty="0">
                <a:solidFill>
                  <a:schemeClr val="bg1"/>
                </a:solidFill>
              </a:rPr>
              <a:t>Diagnosis: anamnesis, aspection, palpation, Xray, neurologic examination?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chemeClr val="bg1"/>
                </a:solidFill>
              </a:rPr>
              <a:t>Dislocations of shoulder joint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27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ubenstein\Desktop\hippoc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8245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692696"/>
            <a:ext cx="9505056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Hippocrates</a:t>
            </a:r>
            <a:r>
              <a:rPr lang="sk-SK" dirty="0"/>
              <a:t> – pull in longitudinal axis– we put our heel in patients armpit/pull with towel, extremity in slight extrarotation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Artl – </a:t>
            </a:r>
            <a:r>
              <a:rPr lang="sk-SK" dirty="0"/>
              <a:t>shoulder over back-rest of chair, extremity pulled in longitudinal axis, slight extrarotation converted to intrarotation, adduction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-387424"/>
            <a:ext cx="8229600" cy="1219200"/>
          </a:xfrm>
        </p:spPr>
        <p:txBody>
          <a:bodyPr/>
          <a:lstStyle/>
          <a:p>
            <a:r>
              <a:rPr lang="sk-SK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techniques: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813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- firstly send patient to X-ray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control perifery, movement, circulation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- control X-ray after reposition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verbal analgetisation 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always find out how old the dislocation  is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 careful and technically right reduction to minimize the risk of iatrogenic injury (Bankart, Hill-Sachs lesion, fractures)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Tips: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540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Common insertion for four shoulder muscles– 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anterior portion- </a:t>
            </a:r>
            <a:r>
              <a:rPr lang="sk-SK" dirty="0"/>
              <a:t>m.subscapularis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cranial portion– </a:t>
            </a:r>
            <a:r>
              <a:rPr lang="sk-SK" dirty="0"/>
              <a:t>m.supraspinatus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posterior portion- </a:t>
            </a:r>
            <a:r>
              <a:rPr lang="sk-SK" dirty="0"/>
              <a:t>m.infraspinatus, m. teres minor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40% of adult population over 60 yrs old has extensive lesions of RC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416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Kubenstein\Desktop\04132018vldmusculoskeletalrotatorcu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51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signs: pain,oedema, weakness, decreases motion,asymetry, defiguration, haematoma, atrophy, pain in SA region</a:t>
            </a:r>
          </a:p>
          <a:p>
            <a:r>
              <a:rPr lang="sk-SK" dirty="0"/>
              <a:t>Acute trauma: usually pain is located vento-lateral- lack of actie movement (impossible abduction)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If neurological/vascular deficit or bone trauma is not present, and patient is painful – delayed examination might help</a:t>
            </a:r>
          </a:p>
          <a:p>
            <a:r>
              <a:rPr lang="sk-SK" dirty="0"/>
              <a:t>compare to opposite side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 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19889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Kubenstein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4109982"/>
            <a:ext cx="2016224" cy="26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Kubenstein\Desktop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-273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92696"/>
            <a:ext cx="8686800" cy="6165304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M.supraspinatus - </a:t>
            </a:r>
            <a:r>
              <a:rPr lang="sk-SK" u="sng" dirty="0"/>
              <a:t>empty can test </a:t>
            </a:r>
            <a:r>
              <a:rPr lang="sk-SK" dirty="0"/>
              <a:t>– </a:t>
            </a:r>
          </a:p>
          <a:p>
            <a:pPr marL="0" indent="0">
              <a:buNone/>
            </a:pPr>
            <a:r>
              <a:rPr lang="sk-SK" dirty="0"/>
              <a:t>-tenderness when elevating against the physician</a:t>
            </a:r>
          </a:p>
          <a:p>
            <a:pPr marL="0" indent="0">
              <a:buNone/>
            </a:pPr>
            <a:r>
              <a:rPr lang="sk-SK" u="sng" dirty="0"/>
              <a:t>-drop arm test – </a:t>
            </a:r>
            <a:r>
              <a:rPr lang="sk-SK" dirty="0"/>
              <a:t>elevate above 90°- remove support-inability to control the fall of the arm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M.subscapularis - </a:t>
            </a:r>
            <a:r>
              <a:rPr lang="sk-SK" u="sng" dirty="0"/>
              <a:t>lift-off test – </a:t>
            </a:r>
            <a:r>
              <a:rPr lang="sk-SK" dirty="0"/>
              <a:t>place extremity behind patients back, back of the hand pressed against the lumbal part of the back, then ask the patient to move hand back to front- deficit in intra-rotation as a sign of subscap. Musle injury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-315416"/>
            <a:ext cx="8229600" cy="1219200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Tests: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315" name="Picture 3" descr="C:\Users\Kubenstein\Desktop\codmans13664840781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320480" cy="22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90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General sequence: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Current illness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Personal anamnesis (operations, trauma)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Pharmaceutic anamnesis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Alergies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Vaccination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solidFill>
                  <a:schemeClr val="bg1"/>
                </a:solidFill>
              </a:rPr>
              <a:t>Abuses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Anamnesis:</a:t>
            </a:r>
            <a:endParaRPr lang="en-GB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0158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8856984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M. infraspinatus/m.teres minor- </a:t>
            </a:r>
            <a:r>
              <a:rPr lang="sk-SK" dirty="0"/>
              <a:t>rameno při tělě, loket flektován v 90°, lékař tlačí proti extrarotaci – emituje bolest při defektu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4338" name="Picture 2" descr="C:\Users\Kubenstein\Desktop\NearBleakAegeancat-smal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3285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668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459432"/>
            <a:ext cx="8229600" cy="1219200"/>
          </a:xfrm>
        </p:spPr>
        <p:txBody>
          <a:bodyPr/>
          <a:lstStyle/>
          <a:p>
            <a:r>
              <a:rPr lang="sk-SK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injuries: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3" descr="C:\Users\Kubenstein\Desktop\chest drain- de indentif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319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Kubenstein\Desktop\img-02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666875"/>
            <a:ext cx="6115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872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" y="-23138"/>
            <a:ext cx="8229600" cy="1219200"/>
          </a:xfrm>
        </p:spPr>
        <p:txBody>
          <a:bodyPr/>
          <a:lstStyle/>
          <a:p>
            <a:r>
              <a:rPr lang="sk-SK" dirty="0"/>
              <a:t>Rib fractures</a:t>
            </a:r>
            <a:endParaRPr lang="en-GB" dirty="0"/>
          </a:p>
        </p:txBody>
      </p:sp>
      <p:pic>
        <p:nvPicPr>
          <p:cNvPr id="16386" name="Picture 2" descr="C:\Users\Kubenstein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6894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454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124744"/>
            <a:ext cx="9361040" cy="49712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400" dirty="0"/>
              <a:t>according to size,- total, partial (apical,restrosternal, sheath)</a:t>
            </a:r>
          </a:p>
          <a:p>
            <a:pPr>
              <a:buFontTx/>
              <a:buChar char="-"/>
            </a:pPr>
            <a:r>
              <a:rPr lang="sk-SK" sz="2400" dirty="0"/>
              <a:t>present in 50% of all blunt thoracic injuries</a:t>
            </a:r>
          </a:p>
          <a:p>
            <a:pPr>
              <a:buFontTx/>
              <a:buChar char="-"/>
            </a:pPr>
            <a:r>
              <a:rPr lang="sk-SK" sz="2400" dirty="0"/>
              <a:t>opened, closed, tension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-315416"/>
            <a:ext cx="8229600" cy="1219200"/>
          </a:xfrm>
        </p:spPr>
        <p:txBody>
          <a:bodyPr/>
          <a:lstStyle/>
          <a:p>
            <a:r>
              <a:rPr lang="sk-SK" u="sng" dirty="0"/>
              <a:t>PNO – pneumothorax </a:t>
            </a:r>
            <a:endParaRPr lang="en-GB" u="sng" dirty="0"/>
          </a:p>
        </p:txBody>
      </p:sp>
      <p:pic>
        <p:nvPicPr>
          <p:cNvPr id="17410" name="Picture 2" descr="C:\Users\Kubenstein\Desktop\pneumothorax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607695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935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-anamnesis, clinical finding, absence of unilateral breaht sounds, respiratory thoracic excursions decreases, hypersonor tap on thorax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Tension PNO: tracheal deviation,    increase of jugular veins volume, cyanosis, respiratory failure/insufficiency, hypotension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 might be a luxury you dont have !!!!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>
                <a:solidFill>
                  <a:schemeClr val="bg1"/>
                </a:solidFill>
              </a:rPr>
              <a:t>Diagnostics</a:t>
            </a: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292080" y="3356992"/>
            <a:ext cx="216024" cy="360040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8703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Fractures of 3 or more ribs</a:t>
            </a:r>
          </a:p>
          <a:p>
            <a:pPr marL="0" indent="0">
              <a:buNone/>
            </a:pPr>
            <a:r>
              <a:rPr lang="sk-SK" dirty="0"/>
              <a:t>Hemothorax</a:t>
            </a:r>
          </a:p>
          <a:p>
            <a:pPr marL="0" indent="0">
              <a:buNone/>
            </a:pPr>
            <a:r>
              <a:rPr lang="sk-SK" dirty="0"/>
              <a:t>Ventilation insufficiency</a:t>
            </a:r>
          </a:p>
          <a:p>
            <a:pPr marL="0" indent="0">
              <a:buNone/>
            </a:pPr>
            <a:r>
              <a:rPr lang="sk-SK" dirty="0"/>
              <a:t>Pathological breath sounds</a:t>
            </a:r>
          </a:p>
          <a:p>
            <a:pPr marL="0" indent="0">
              <a:buNone/>
            </a:pPr>
            <a:r>
              <a:rPr lang="sk-SK" dirty="0"/>
              <a:t>Control X-ray – stating the dynamics</a:t>
            </a:r>
          </a:p>
          <a:p>
            <a:pPr marL="0" indent="0">
              <a:buNone/>
            </a:pPr>
            <a:r>
              <a:rPr lang="sk-SK" dirty="0"/>
              <a:t>Examine the amount of TROPONIN, ECG!!!</a:t>
            </a:r>
          </a:p>
          <a:p>
            <a:pPr marL="0" indent="0">
              <a:buNone/>
            </a:pPr>
            <a:r>
              <a:rPr lang="sk-SK" dirty="0"/>
              <a:t>Caudal ribs, especially on left side!!!</a:t>
            </a:r>
          </a:p>
          <a:p>
            <a:pPr marL="0" indent="0">
              <a:buNone/>
            </a:pPr>
            <a:r>
              <a:rPr lang="sk-SK" dirty="0"/>
              <a:t>Block fractures – admit to hospital</a:t>
            </a:r>
          </a:p>
          <a:p>
            <a:pPr marL="0" indent="0">
              <a:buNone/>
            </a:pPr>
            <a:r>
              <a:rPr lang="sk-SK" dirty="0"/>
              <a:t>Breath exercises</a:t>
            </a:r>
          </a:p>
          <a:p>
            <a:pPr marL="0" indent="0">
              <a:buNone/>
            </a:pPr>
            <a:r>
              <a:rPr lang="sk-SK" dirty="0"/>
              <a:t>Regime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>
                <a:solidFill>
                  <a:schemeClr val="bg1"/>
                </a:solidFill>
              </a:rPr>
              <a:t>CAVE !!!</a:t>
            </a: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100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ubenstein\Desktop\IMG_20180528_073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96790" y="-297304"/>
            <a:ext cx="594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789" y="-492050"/>
            <a:ext cx="8229600" cy="1219200"/>
          </a:xfrm>
        </p:spPr>
        <p:txBody>
          <a:bodyPr/>
          <a:lstStyle/>
          <a:p>
            <a:r>
              <a:rPr lang="sk-SK" b="1" u="sng" dirty="0">
                <a:solidFill>
                  <a:schemeClr val="bg1"/>
                </a:solidFill>
              </a:rPr>
              <a:t>Proximal femur fractures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098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524000"/>
            <a:ext cx="8507288" cy="4572000"/>
          </a:xfrm>
        </p:spPr>
        <p:txBody>
          <a:bodyPr/>
          <a:lstStyle/>
          <a:p>
            <a:pPr>
              <a:buFontTx/>
              <a:buChar char="-"/>
            </a:pPr>
            <a:r>
              <a:rPr lang="sk-SK" dirty="0"/>
              <a:t>common fractures</a:t>
            </a:r>
          </a:p>
          <a:p>
            <a:pPr>
              <a:buFontTx/>
              <a:buChar char="-"/>
            </a:pPr>
            <a:r>
              <a:rPr lang="sk-SK" dirty="0"/>
              <a:t>substantial social, medical, and economical problem</a:t>
            </a:r>
          </a:p>
          <a:p>
            <a:pPr>
              <a:buFontTx/>
              <a:buChar char="-"/>
            </a:pPr>
            <a:r>
              <a:rPr lang="sk-SK" dirty="0"/>
              <a:t>80% of patients older 70 yrs</a:t>
            </a:r>
          </a:p>
          <a:p>
            <a:pPr>
              <a:buFontTx/>
              <a:buChar char="-"/>
            </a:pPr>
            <a:r>
              <a:rPr lang="sk-SK" dirty="0"/>
              <a:t>young adults – due to high energy trauma incidents</a:t>
            </a:r>
          </a:p>
          <a:p>
            <a:pPr>
              <a:buFontTx/>
              <a:buChar char="-"/>
            </a:pPr>
            <a:r>
              <a:rPr lang="sk-SK" dirty="0"/>
              <a:t>risk factors, prophylaxis</a:t>
            </a:r>
          </a:p>
          <a:p>
            <a:pPr>
              <a:buFontTx/>
              <a:buChar char="-"/>
            </a:pPr>
            <a:r>
              <a:rPr lang="sk-SK" dirty="0"/>
              <a:t>- complications– pneumonia hypostatica, thrombolembolia, infectus urogenitalis, decubitus, necrosis aseptica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>
                <a:solidFill>
                  <a:schemeClr val="bg1"/>
                </a:solidFill>
              </a:rPr>
              <a:t>Proximal femur fractures:</a:t>
            </a: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904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ubenstein\Desktop\cca26d28b8ad5ddd7f317865b9a9d2_jum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6552728" cy="46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96" y="69269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Proximal femur fractures: 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fr. of femoral head 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-fr. of femoral neck – intra/extra- capsular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-459432"/>
            <a:ext cx="8229600" cy="1219200"/>
          </a:xfrm>
        </p:spPr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Division: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8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b="1" u="sng" dirty="0"/>
              <a:t>Current illness: </a:t>
            </a:r>
          </a:p>
          <a:p>
            <a:pPr marL="0" indent="0">
              <a:buNone/>
            </a:pPr>
            <a:r>
              <a:rPr lang="sk-SK" dirty="0"/>
              <a:t>What happened?</a:t>
            </a:r>
          </a:p>
          <a:p>
            <a:pPr marL="0" indent="0">
              <a:buNone/>
            </a:pPr>
            <a:r>
              <a:rPr lang="sk-SK" dirty="0"/>
              <a:t>When? </a:t>
            </a:r>
          </a:p>
          <a:p>
            <a:pPr marL="0" indent="0">
              <a:buNone/>
            </a:pPr>
            <a:r>
              <a:rPr lang="sk-SK" dirty="0"/>
              <a:t>Does he remember exactly what happened?Head trauma? </a:t>
            </a:r>
          </a:p>
          <a:p>
            <a:pPr marL="0" indent="0">
              <a:buNone/>
            </a:pPr>
            <a:r>
              <a:rPr lang="sk-SK" dirty="0"/>
              <a:t>What are the dynamics of problem?</a:t>
            </a:r>
          </a:p>
          <a:p>
            <a:pPr marL="0" indent="0">
              <a:buNone/>
            </a:pPr>
            <a:r>
              <a:rPr lang="sk-SK" dirty="0"/>
              <a:t>What was the mechanism of injury ?</a:t>
            </a:r>
          </a:p>
          <a:p>
            <a:pPr marL="0" indent="0">
              <a:buNone/>
            </a:pPr>
            <a:r>
              <a:rPr lang="sk-SK" dirty="0"/>
              <a:t>What else bothers the patient?</a:t>
            </a:r>
          </a:p>
          <a:p>
            <a:pPr marL="0" indent="0">
              <a:buNone/>
            </a:pPr>
            <a:r>
              <a:rPr lang="sk-SK" dirty="0"/>
              <a:t>Consumption of any substances such as drugs/alcohol?</a:t>
            </a:r>
          </a:p>
          <a:p>
            <a:pPr marL="0" indent="0">
              <a:buNone/>
            </a:pPr>
            <a:r>
              <a:rPr lang="sk-SK" dirty="0"/>
              <a:t>Similar trauma in past?</a:t>
            </a:r>
          </a:p>
          <a:p>
            <a:pPr marL="0" indent="0">
              <a:buNone/>
            </a:pPr>
            <a:r>
              <a:rPr lang="sk-SK" dirty="0"/>
              <a:t>.....</a:t>
            </a:r>
          </a:p>
          <a:p>
            <a:pPr marL="0" indent="0">
              <a:buNone/>
            </a:pPr>
            <a:r>
              <a:rPr lang="sk-SK" dirty="0"/>
              <a:t>.....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Anamnesis: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8564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 descr="C:\Users\Kubenstein\Desktop\xr_subcap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5187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Kubenstein\Desktop\Displaced-Right-Femoral-Neck-Fra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36" y="3013018"/>
            <a:ext cx="4659043" cy="382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Kubenstein\Desktop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9953"/>
            <a:ext cx="3703607" cy="27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Kubenstein\Desktop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35" y="3958622"/>
            <a:ext cx="38955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763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Anamnéza, aspekce, palpace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fr. hlavice femuru – </a:t>
            </a:r>
            <a:r>
              <a:rPr lang="sk-SK" dirty="0"/>
              <a:t>antalgické postavení, extrarotace, zkrácení pouze při luxaci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</a:rPr>
              <a:t>- fr. krčku femuru- </a:t>
            </a:r>
            <a:r>
              <a:rPr lang="sk-SK" dirty="0"/>
              <a:t>zkrácená, extrarotace končetiny</a:t>
            </a:r>
          </a:p>
          <a:p>
            <a:pPr>
              <a:buFontTx/>
              <a:buChar char="-"/>
            </a:pP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Doplnění: </a:t>
            </a:r>
            <a:r>
              <a:rPr lang="sk-SK" dirty="0"/>
              <a:t>Odběry, RTG, při pochybnostech či komplexitě poranění doplnění CT, RTG S+P při příjmu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CAVE: Neopomenout příčinu pádu pacienta/pacientky!!!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Vyšetření: 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1286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Examination, diagnostics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chemeClr val="bg1"/>
                </a:solidFill>
              </a:rPr>
              <a:t>Vertebral column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21506" name="Picture 2" descr="C:\Users\Kubenstein\Desktop\25eaa10f218dbefeb2f2760fe0937f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608512" cy="50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2902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</a:rPr>
              <a:t>Definition: Shortly lasting unconsciousness, with spontaneous improval, retrograde/antegrade amnesia, without local neurological deficit</a:t>
            </a:r>
          </a:p>
          <a:p>
            <a:pPr>
              <a:buFontTx/>
              <a:buChar char="-"/>
            </a:pPr>
            <a:r>
              <a:rPr lang="sk-SK" dirty="0"/>
              <a:t>signs</a:t>
            </a:r>
          </a:p>
          <a:p>
            <a:pPr>
              <a:buFontTx/>
              <a:buChar char="-"/>
            </a:pPr>
            <a:r>
              <a:rPr lang="sk-SK" dirty="0"/>
              <a:t>diagnostics</a:t>
            </a:r>
          </a:p>
          <a:p>
            <a:pPr>
              <a:buFontTx/>
              <a:buChar char="-"/>
            </a:pPr>
            <a:r>
              <a:rPr lang="sk-SK" dirty="0"/>
              <a:t>examination procedure </a:t>
            </a:r>
          </a:p>
          <a:p>
            <a:pPr>
              <a:buFontTx/>
              <a:buChar char="-"/>
            </a:pPr>
            <a:endParaRPr lang="sk-SK" dirty="0"/>
          </a:p>
          <a:p>
            <a:pPr marL="0" indent="0">
              <a:buNone/>
            </a:pPr>
            <a:r>
              <a:rPr lang="sk-SK" dirty="0"/>
              <a:t>In fact, it is considered as light axonal injury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>
                <a:solidFill>
                  <a:schemeClr val="bg1"/>
                </a:solidFill>
              </a:rPr>
              <a:t>Brain concussion</a:t>
            </a:r>
            <a:endParaRPr lang="en-GB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759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8520" y="1525352"/>
            <a:ext cx="8579296" cy="4572000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Casuistics+patients</a:t>
            </a:r>
          </a:p>
          <a:p>
            <a:pPr marL="0" indent="0">
              <a:buNone/>
            </a:pPr>
            <a:r>
              <a:rPr lang="sk-SK" dirty="0"/>
              <a:t> examination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87424"/>
            <a:ext cx="8229600" cy="1219200"/>
          </a:xfrm>
        </p:spPr>
        <p:txBody>
          <a:bodyPr/>
          <a:lstStyle/>
          <a:p>
            <a:r>
              <a:rPr lang="sk-SK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„PRAKTICAL PART“   </a:t>
            </a:r>
            <a:r>
              <a:rPr lang="sk-SK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GB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Users\Kubenstein\Desktop\76775_128364067323150_191515774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764704"/>
            <a:ext cx="555132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u="sng" dirty="0"/>
              <a:t>Osobní anamnéza:</a:t>
            </a:r>
          </a:p>
          <a:p>
            <a:pPr marL="0" indent="0">
              <a:buNone/>
            </a:pPr>
            <a:r>
              <a:rPr lang="sk-SK" dirty="0"/>
              <a:t>S čím se pacient léčí? Na co je sledován?</a:t>
            </a:r>
          </a:p>
          <a:p>
            <a:pPr marL="0" indent="0">
              <a:buNone/>
            </a:pPr>
            <a:r>
              <a:rPr lang="sk-SK" dirty="0"/>
              <a:t>Trpí nějakým infekčním onemocněním?</a:t>
            </a:r>
          </a:p>
          <a:p>
            <a:pPr marL="0" indent="0">
              <a:buNone/>
            </a:pPr>
            <a:r>
              <a:rPr lang="sk-SK" dirty="0"/>
              <a:t>Jaké úrazy prodělal v minulosti?</a:t>
            </a:r>
          </a:p>
          <a:p>
            <a:pPr marL="0" indent="0">
              <a:buNone/>
            </a:pPr>
            <a:r>
              <a:rPr lang="sk-SK" dirty="0"/>
              <a:t>Zažil současné trauma již v minulosti?</a:t>
            </a:r>
          </a:p>
          <a:p>
            <a:pPr marL="0" indent="0">
              <a:buNone/>
            </a:pPr>
            <a:r>
              <a:rPr lang="sk-SK" dirty="0"/>
              <a:t>Po čem má pacient (na břiše, končetinách, hlavě) jizvy?</a:t>
            </a:r>
          </a:p>
          <a:p>
            <a:pPr marL="0" indent="0">
              <a:buNone/>
            </a:pPr>
            <a:r>
              <a:rPr lang="sk-SK" dirty="0"/>
              <a:t>Podrobil se pacient v minulosti operaci? Čeho?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Anamnéza:</a:t>
            </a:r>
            <a:endParaRPr lang="en-GB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53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u="sng" dirty="0"/>
              <a:t>Pharmaceutic anamnesis:</a:t>
            </a:r>
          </a:p>
          <a:p>
            <a:pPr marL="0" indent="0">
              <a:buNone/>
            </a:pPr>
            <a:r>
              <a:rPr lang="sk-SK" dirty="0"/>
              <a:t>What does the patient take?Regular medication? </a:t>
            </a:r>
          </a:p>
          <a:p>
            <a:pPr marL="0" indent="0">
              <a:buNone/>
            </a:pPr>
            <a:r>
              <a:rPr lang="sk-SK" dirty="0"/>
              <a:t>Dosage, grammage?</a:t>
            </a:r>
          </a:p>
          <a:p>
            <a:pPr marL="0" indent="0">
              <a:buNone/>
            </a:pPr>
            <a:r>
              <a:rPr lang="sk-SK" dirty="0"/>
              <a:t>Anticoagulatory drugs? </a:t>
            </a:r>
          </a:p>
          <a:p>
            <a:pPr marL="0" indent="0">
              <a:buNone/>
            </a:pPr>
            <a:r>
              <a:rPr lang="sk-SK" dirty="0"/>
              <a:t>Who else knows patients medication?</a:t>
            </a:r>
          </a:p>
          <a:p>
            <a:pPr marL="0" indent="0">
              <a:buNone/>
            </a:pPr>
            <a:r>
              <a:rPr lang="sk-SK" dirty="0"/>
              <a:t>Does the patient have meds with him?Who can bring them?</a:t>
            </a:r>
          </a:p>
          <a:p>
            <a:pPr marL="0" indent="0">
              <a:buNone/>
            </a:pPr>
            <a:r>
              <a:rPr lang="sk-SK" dirty="0"/>
              <a:t>Last documentation with current meds?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Anamnesis:</a:t>
            </a:r>
            <a:endParaRPr lang="en-GB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1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833</TotalTime>
  <Words>2367</Words>
  <Application>Microsoft Office PowerPoint</Application>
  <PresentationFormat>Předvádění na obrazovce (4:3)</PresentationFormat>
  <Paragraphs>340</Paragraphs>
  <Slides>74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78" baseType="lpstr">
      <vt:lpstr>Constantia</vt:lpstr>
      <vt:lpstr>Times New Roman</vt:lpstr>
      <vt:lpstr>Wingdings 2</vt:lpstr>
      <vt:lpstr>Paper</vt:lpstr>
      <vt:lpstr>Personal, medical anamnesis and examination in trauma patients</vt:lpstr>
      <vt:lpstr> Specifics of trauma patient examination</vt:lpstr>
      <vt:lpstr>Anamnesis</vt:lpstr>
      <vt:lpstr>Structured anamnesis– your friend </vt:lpstr>
      <vt:lpstr>Beginning of examination</vt:lpstr>
      <vt:lpstr>Anamnesis:</vt:lpstr>
      <vt:lpstr>Anamnesis:</vt:lpstr>
      <vt:lpstr>Anamnéza:</vt:lpstr>
      <vt:lpstr>Anamnesis:</vt:lpstr>
      <vt:lpstr>Allergies:</vt:lpstr>
      <vt:lpstr>Vaccination:</vt:lpstr>
      <vt:lpstr>Vyšetření úrazového pacienta</vt:lpstr>
      <vt:lpstr>Examination after trauma</vt:lpstr>
      <vt:lpstr>POLYTRAUMA:</vt:lpstr>
      <vt:lpstr>Triage positivity:</vt:lpstr>
      <vt:lpstr>ISS – injury severity score</vt:lpstr>
      <vt:lpstr>ATLS-advanced trauma life-support</vt:lpstr>
      <vt:lpstr>PAUZA</vt:lpstr>
      <vt:lpstr>KNEE</vt:lpstr>
      <vt:lpstr>Mechanism of injury</vt:lpstr>
      <vt:lpstr>Examination</vt:lpstr>
      <vt:lpstr>Patella</vt:lpstr>
      <vt:lpstr>Patellar fracture</vt:lpstr>
      <vt:lpstr>Patellar dislocation</vt:lpstr>
      <vt:lpstr>LCA-ligamentum collaterale anterior</vt:lpstr>
      <vt:lpstr>Prezentace aplikace PowerPoint</vt:lpstr>
      <vt:lpstr>Prezentace aplikace PowerPoint</vt:lpstr>
      <vt:lpstr>Prezentace aplikace PowerPoint</vt:lpstr>
      <vt:lpstr>Aspiration:</vt:lpstr>
      <vt:lpstr>LCP – ligamentum collaterale posterior</vt:lpstr>
      <vt:lpstr>Ligg. collateralia</vt:lpstr>
      <vt:lpstr>Meniscus medialis et lateralis</vt:lpstr>
      <vt:lpstr>Prezentace aplikace PowerPoint</vt:lpstr>
      <vt:lpstr>Prezentace aplikace PowerPoint</vt:lpstr>
      <vt:lpstr>Prezentace aplikace PowerPoint</vt:lpstr>
      <vt:lpstr>Prezentace aplikace PowerPoint</vt:lpstr>
      <vt:lpstr>Conclusion–tips and tricks</vt:lpstr>
      <vt:lpstr>Last but not least....</vt:lpstr>
      <vt:lpstr>Prezentace aplikace PowerPoint</vt:lpstr>
      <vt:lpstr>PAUSE ;)</vt:lpstr>
      <vt:lpstr>ANKLE</vt:lpstr>
      <vt:lpstr>Prezentace aplikace PowerPoint</vt:lpstr>
      <vt:lpstr>Distorsion of art. talocruralis – ankle joint</vt:lpstr>
      <vt:lpstr>GRADES:</vt:lpstr>
      <vt:lpstr>Prezentace aplikace PowerPoint</vt:lpstr>
      <vt:lpstr>Prezentace aplikace PowerPoint</vt:lpstr>
      <vt:lpstr>EXAMINATION:</vt:lpstr>
      <vt:lpstr>Prezentace aplikace PowerPoint</vt:lpstr>
      <vt:lpstr>X-ray</vt:lpstr>
      <vt:lpstr>´TESTING: </vt:lpstr>
      <vt:lpstr>Prezentace aplikace PowerPoint</vt:lpstr>
      <vt:lpstr>SHOULDER:</vt:lpstr>
      <vt:lpstr>Dislocations of shoulder joint</vt:lpstr>
      <vt:lpstr>Reduction techniques:</vt:lpstr>
      <vt:lpstr>Tips: </vt:lpstr>
      <vt:lpstr>Rotator cuff</vt:lpstr>
      <vt:lpstr>Prezentace aplikace PowerPoint</vt:lpstr>
      <vt:lpstr>Examination </vt:lpstr>
      <vt:lpstr>Tests:</vt:lpstr>
      <vt:lpstr>Prezentace aplikace PowerPoint</vt:lpstr>
      <vt:lpstr>Thoracic injuries:</vt:lpstr>
      <vt:lpstr>Prezentace aplikace PowerPoint</vt:lpstr>
      <vt:lpstr>Rib fractures</vt:lpstr>
      <vt:lpstr>PNO – pneumothorax </vt:lpstr>
      <vt:lpstr>Diagnostics</vt:lpstr>
      <vt:lpstr>CAVE !!!</vt:lpstr>
      <vt:lpstr>Proximal femur fractures</vt:lpstr>
      <vt:lpstr>Proximal femur fractures:</vt:lpstr>
      <vt:lpstr>Division:</vt:lpstr>
      <vt:lpstr>Prezentace aplikace PowerPoint</vt:lpstr>
      <vt:lpstr>Vyšetření: </vt:lpstr>
      <vt:lpstr>Vertebral column</vt:lpstr>
      <vt:lpstr>Brain concussion</vt:lpstr>
      <vt:lpstr>„PRAKTICAL PART“ 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Kubenstein</dc:creator>
  <cp:lastModifiedBy>Pikula Radek</cp:lastModifiedBy>
  <cp:revision>93</cp:revision>
  <dcterms:created xsi:type="dcterms:W3CDTF">2018-10-30T17:48:43Z</dcterms:created>
  <dcterms:modified xsi:type="dcterms:W3CDTF">2021-01-20T11:28:25Z</dcterms:modified>
</cp:coreProperties>
</file>