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1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8" r:id="rId8"/>
    <p:sldId id="262" r:id="rId9"/>
    <p:sldId id="306" r:id="rId10"/>
    <p:sldId id="269" r:id="rId11"/>
    <p:sldId id="312" r:id="rId12"/>
    <p:sldId id="311" r:id="rId13"/>
    <p:sldId id="263" r:id="rId14"/>
    <p:sldId id="310" r:id="rId15"/>
    <p:sldId id="309" r:id="rId16"/>
    <p:sldId id="279" r:id="rId17"/>
    <p:sldId id="280" r:id="rId18"/>
    <p:sldId id="282" r:id="rId19"/>
    <p:sldId id="286" r:id="rId20"/>
    <p:sldId id="303" r:id="rId21"/>
    <p:sldId id="293" r:id="rId22"/>
    <p:sldId id="313" r:id="rId23"/>
    <p:sldId id="316" r:id="rId24"/>
    <p:sldId id="314" r:id="rId25"/>
    <p:sldId id="315" r:id="rId26"/>
    <p:sldId id="317" r:id="rId27"/>
    <p:sldId id="270" r:id="rId28"/>
    <p:sldId id="264" r:id="rId29"/>
    <p:sldId id="265" r:id="rId30"/>
    <p:sldId id="273" r:id="rId31"/>
    <p:sldId id="318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>
      <p:cViewPr>
        <p:scale>
          <a:sx n="100" d="100"/>
          <a:sy n="100" d="100"/>
        </p:scale>
        <p:origin x="-2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86E89-C4B6-49B9-B8A7-E2ABFD140AFC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dept. of orthopaedics,BPKIHS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5B9E9-BA00-49E5-ADF7-FCF3279B08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84412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9BD1-A2A9-4AA2-8416-EF58FBB6382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dept. of orthopaedics,BPKIHS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38793-4020-483D-BB53-80D8A88B74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109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8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dept. of orthopaedics,BPKIHS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7D661-1836-44F7-8FAF-35E8F866ECD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F71CE-B899-4B2B-848D-9F12F0C901B6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606D-E5C4-4C2F-8241-EC2663EF1C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CF1CA-F464-4B29-B867-EAF8A9B936E3}" type="datetime1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B357-51B9-47D2-A71D-0D06CB03185D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B827-F132-4DF6-9FB9-4035A4C798EF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2A601-7D32-4ED7-AD1A-974B6DDBDCDC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7B41-4A0C-4639-A132-E5C8F99A4BE8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967FD-6084-4075-993E-77EC8038773F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8B47-74BA-4873-ADAE-EB0120124E83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52C1-9A39-494C-9977-BBEFAB872C1F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D1EACE2-EA00-4376-9A66-47ABB8B02CF5}" type="datetime1">
              <a:rPr lang="en-US" smtClean="0"/>
              <a:pPr/>
              <a:t>3/19/2018</a:t>
            </a:fld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47DADC-55EA-4839-91C8-5BCC0EC06F5C}" type="datetime1">
              <a:rPr lang="en-US" smtClean="0"/>
              <a:pPr/>
              <a:t>3/19/2018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www.google.cz/url?sa=i&amp;rct=j&amp;q=&amp;esrc=s&amp;source=images&amp;cd=&amp;cad=rja&amp;uact=8&amp;ved=0ahUKEwiI2-_h_rXUAhXBuhoKHdOfChoQjRwIBw&amp;url=http://agcne.org/agc-advantage/&amp;psig=AFQjCNHM3aEW1BFuHacL1xU2mh0oPPaaTQ&amp;ust=149727725487479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q14fbkLbUAhWBExoKHWOoDRYQjRwIBw&amp;url=https://www2.aofoundation.org/wps/portal/surgerymobile?contentUrl=/srg/42/05-RedFix/2011EHS/NonOp/42EHS_07_CastAppl.jsp&amp;soloState=precomp&amp;title=&amp;Language=en&amp;bone=Tibia&amp;segment=Shaft&amp;psig=AFQjCNHsZWx_DRhCR436NHGGRjD75Yqemw&amp;ust=149728202438465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journalmtm.com/2012/the-reliability-of-mobile-multimedia-messaging-mms-for-decision-making-in-distal-radius-fractures-an-effective-alternati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rct=j&amp;q=&amp;esrc=s&amp;source=images&amp;cd=&amp;cad=rja&amp;uact=8&amp;ved=0ahUKEwjg_OjB-7XUAhUBtxoKHXg3DBQQjRwIBw&amp;url=http://courtneytennant.com/category/mdp/&amp;psig=AFQjCNGOUj-qScUlawk6wvtZrC9vZllMOQ&amp;ust=149727634651037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ved=0ahUKEwjKys6KkcTTAhUE7hoKHTIoDG4QjRwIBw&amp;url=http://www.rch.org.au/fracture-education/management_principles/Management_Principles/&amp;psig=AFQjCNEdwxmk_AgWDrjD31Y2VsB_OMKqyg&amp;ust=14933651675655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790" y="1371600"/>
            <a:ext cx="7772400" cy="2060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Plaster-of-Paris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Plaster Technique </a:t>
            </a:r>
            <a:endParaRPr lang="en-US" dirty="0"/>
          </a:p>
        </p:txBody>
      </p:sp>
      <p:pic>
        <p:nvPicPr>
          <p:cNvPr id="4099" name="Picture 3" descr="C:\Users\aashish\Documents\rhiju\above-knee-plaster-c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790" y="4114800"/>
            <a:ext cx="7772400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PLASTER-OF-PARIS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70000" lnSpcReduction="20000"/>
          </a:bodyPr>
          <a:lstStyle/>
          <a:p>
            <a:pPr marL="118872" indent="0">
              <a:lnSpc>
                <a:spcPct val="160000"/>
              </a:lnSpc>
              <a:buNone/>
            </a:pPr>
            <a:r>
              <a:rPr lang="cs-CZ" sz="4600" b="1" dirty="0" smtClean="0">
                <a:solidFill>
                  <a:srgbClr val="FFFF00"/>
                </a:solidFill>
              </a:rPr>
              <a:t>A</a:t>
            </a:r>
            <a:r>
              <a:rPr lang="en-US" sz="4600" b="1" dirty="0" err="1" smtClean="0">
                <a:solidFill>
                  <a:srgbClr val="FFFF00"/>
                </a:solidFill>
              </a:rPr>
              <a:t>dvantages</a:t>
            </a:r>
            <a:r>
              <a:rPr lang="en-US" sz="4600" b="1" dirty="0" smtClean="0">
                <a:solidFill>
                  <a:srgbClr val="FFFF00"/>
                </a:solidFill>
              </a:rPr>
              <a:t>:</a:t>
            </a:r>
            <a:endParaRPr lang="cs-CZ" sz="4600" dirty="0" smtClean="0">
              <a:solidFill>
                <a:schemeClr val="bg1"/>
              </a:solidFill>
            </a:endParaRP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bg1"/>
                </a:solidFill>
              </a:rPr>
              <a:t>Cost-effective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bg1"/>
                </a:solidFill>
              </a:rPr>
              <a:t>Non-allergic</a:t>
            </a:r>
          </a:p>
          <a:p>
            <a:pPr>
              <a:lnSpc>
                <a:spcPct val="160000"/>
              </a:lnSpc>
            </a:pPr>
            <a:r>
              <a:rPr lang="en-US" dirty="0" smtClean="0">
                <a:solidFill>
                  <a:schemeClr val="bg1"/>
                </a:solidFill>
              </a:rPr>
              <a:t>Easily moulded to different forms</a:t>
            </a:r>
          </a:p>
          <a:p>
            <a:endParaRPr lang="en-US" dirty="0" smtClean="0"/>
          </a:p>
          <a:p>
            <a:pPr>
              <a:buNone/>
            </a:pPr>
            <a:endParaRPr lang="cs-CZ" sz="4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4600" b="1" dirty="0" smtClean="0">
                <a:solidFill>
                  <a:srgbClr val="FFFF00"/>
                </a:solidFill>
              </a:rPr>
              <a:t>Disadvantages: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Radio-opaque </a:t>
            </a:r>
            <a:r>
              <a:rPr lang="cs-CZ" dirty="0" smtClean="0">
                <a:solidFill>
                  <a:schemeClr val="bg1"/>
                </a:solidFill>
              </a:rPr>
              <a:t>- </a:t>
            </a:r>
            <a:r>
              <a:rPr lang="en-US" dirty="0" smtClean="0">
                <a:solidFill>
                  <a:schemeClr val="bg1"/>
                </a:solidFill>
              </a:rPr>
              <a:t>may occlude # lines</a:t>
            </a:r>
          </a:p>
          <a:p>
            <a:pPr>
              <a:lnSpc>
                <a:spcPct val="170000"/>
              </a:lnSpc>
            </a:pPr>
            <a:r>
              <a:rPr lang="cs-CZ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eavy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/>
                </a:solidFill>
              </a:rPr>
              <a:t>Easily breaks when comes in contact with water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1600" b="1" dirty="0" smtClean="0"/>
          </a:p>
          <a:p>
            <a:pPr>
              <a:buNone/>
            </a:pPr>
            <a:endParaRPr lang="en-US" b="1" dirty="0" smtClean="0"/>
          </a:p>
        </p:txBody>
      </p:sp>
      <p:sp>
        <p:nvSpPr>
          <p:cNvPr id="6" name="AutoShape 2" descr="Výsledek obrázku pro advantag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advantag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362200"/>
            <a:ext cx="3200400" cy="227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Fiberglass Materials</a:t>
            </a:r>
          </a:p>
        </p:txBody>
      </p:sp>
      <p:sp>
        <p:nvSpPr>
          <p:cNvPr id="322563" name="Rectangle 3"/>
          <p:cNvSpPr>
            <a:spLocks noGrp="1"/>
          </p:cNvSpPr>
          <p:nvPr>
            <p:ph type="body" idx="1"/>
          </p:nvPr>
        </p:nvSpPr>
        <p:spPr>
          <a:xfrm>
            <a:off x="457489" y="1600201"/>
            <a:ext cx="4737965" cy="4952999"/>
          </a:xfrm>
        </p:spPr>
        <p:txBody>
          <a:bodyPr>
            <a:normAutofit fontScale="92500" lnSpcReduction="10000"/>
          </a:bodyPr>
          <a:lstStyle/>
          <a:p>
            <a:pPr marL="118872" indent="0">
              <a:lnSpc>
                <a:spcPct val="90000"/>
              </a:lnSpc>
              <a:buNone/>
            </a:pPr>
            <a:r>
              <a:rPr lang="en-US" sz="3800" b="1" dirty="0" smtClean="0">
                <a:solidFill>
                  <a:srgbClr val="FFFF00"/>
                </a:solidFill>
              </a:rPr>
              <a:t>Advantages:</a:t>
            </a:r>
          </a:p>
          <a:p>
            <a:pPr marL="447675" lvl="1" indent="-447675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 marL="447675" lvl="1" indent="-447675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Lightweight, yet strong</a:t>
            </a:r>
            <a:endParaRPr lang="cs-CZ" sz="2400" dirty="0">
              <a:solidFill>
                <a:schemeClr val="bg1"/>
              </a:solidFill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May be combined with waterproof liners to allow bathing and swimming in the cast. 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Often more radiolucent than plaster</a:t>
            </a: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endParaRPr lang="cs-CZ" sz="2400" dirty="0" smtClean="0">
              <a:solidFill>
                <a:schemeClr val="bg1"/>
              </a:solidFill>
            </a:endParaRPr>
          </a:p>
          <a:p>
            <a:pPr marL="457200" lvl="1" indent="-457200">
              <a:lnSpc>
                <a:spcPct val="90000"/>
              </a:lnSpc>
              <a:buClr>
                <a:srgbClr val="FFC000"/>
              </a:buCl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Lower risk of thermal injury:</a:t>
            </a:r>
          </a:p>
          <a:p>
            <a:pPr marL="895350" lvl="3" indent="-447675">
              <a:lnSpc>
                <a:spcPct val="90000"/>
              </a:lnSpc>
              <a:buClr>
                <a:srgbClr val="FFC0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Less material is required </a:t>
            </a:r>
          </a:p>
          <a:p>
            <a:pPr marL="895350" lvl="3" indent="-447675">
              <a:lnSpc>
                <a:spcPct val="90000"/>
              </a:lnSpc>
              <a:buClr>
                <a:srgbClr val="FFC000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Very low amount of thermal energy is released during the curing process.</a:t>
            </a:r>
          </a:p>
        </p:txBody>
      </p:sp>
      <p:pic>
        <p:nvPicPr>
          <p:cNvPr id="322566" name="Picture 4" descr="DSC013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7" y="2438401"/>
            <a:ext cx="3590636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Fiberglass Materials</a:t>
            </a:r>
          </a:p>
        </p:txBody>
      </p:sp>
      <p:sp>
        <p:nvSpPr>
          <p:cNvPr id="374787" name="Rectangle 3"/>
          <p:cNvSpPr>
            <a:spLocks noGrp="1"/>
          </p:cNvSpPr>
          <p:nvPr>
            <p:ph type="body" idx="1"/>
          </p:nvPr>
        </p:nvSpPr>
        <p:spPr>
          <a:xfrm>
            <a:off x="457489" y="1600201"/>
            <a:ext cx="4737965" cy="4525963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Disadvantages: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More expensive</a:t>
            </a:r>
          </a:p>
          <a:p>
            <a:pPr lvl="1">
              <a:lnSpc>
                <a:spcPct val="200000"/>
              </a:lnSpc>
            </a:pPr>
            <a:r>
              <a:rPr lang="en-US" dirty="0" smtClean="0">
                <a:solidFill>
                  <a:schemeClr val="bg1"/>
                </a:solidFill>
              </a:rPr>
              <a:t>More difficult to mold </a:t>
            </a:r>
          </a:p>
          <a:p>
            <a:pPr lvl="1">
              <a:spcBef>
                <a:spcPts val="3000"/>
              </a:spcBef>
            </a:pPr>
            <a:r>
              <a:rPr lang="en-US" dirty="0" smtClean="0">
                <a:solidFill>
                  <a:schemeClr val="bg1"/>
                </a:solidFill>
              </a:rPr>
              <a:t>Higher risk of pressure on and constriction of the limb.</a:t>
            </a:r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5" y="1295401"/>
            <a:ext cx="377680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4" y="3352800"/>
            <a:ext cx="2701636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2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Rules of application of POP casts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10600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One </a:t>
            </a:r>
            <a:r>
              <a:rPr lang="en-US" sz="2400" dirty="0">
                <a:solidFill>
                  <a:schemeClr val="bg1"/>
                </a:solidFill>
              </a:rPr>
              <a:t>joint above and one joint below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Joints </a:t>
            </a:r>
            <a:r>
              <a:rPr lang="en-US" sz="2400" dirty="0">
                <a:solidFill>
                  <a:schemeClr val="bg1"/>
                </a:solidFill>
              </a:rPr>
              <a:t>should be immobilized in functional position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err="1" smtClean="0">
                <a:solidFill>
                  <a:schemeClr val="bg1"/>
                </a:solidFill>
              </a:rPr>
              <a:t>Moulded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with palm and not with fingers to avoid </a:t>
            </a:r>
            <a:r>
              <a:rPr lang="cs-CZ" sz="2400" dirty="0" smtClean="0">
                <a:solidFill>
                  <a:schemeClr val="bg1"/>
                </a:solidFill>
              </a:rPr>
              <a:t>i</a:t>
            </a:r>
            <a:r>
              <a:rPr lang="en-US" sz="2400" dirty="0" err="1" smtClean="0">
                <a:solidFill>
                  <a:schemeClr val="bg1"/>
                </a:solidFill>
              </a:rPr>
              <a:t>ndentation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1200" dirty="0" smtClean="0">
              <a:solidFill>
                <a:schemeClr val="bg1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Not </a:t>
            </a:r>
            <a:r>
              <a:rPr lang="en-US" sz="2400" dirty="0">
                <a:solidFill>
                  <a:schemeClr val="bg1"/>
                </a:solidFill>
              </a:rPr>
              <a:t>too tight or too loose </a:t>
            </a:r>
            <a:r>
              <a:rPr lang="en-US" sz="2400" dirty="0" smtClean="0">
                <a:solidFill>
                  <a:schemeClr val="bg1"/>
                </a:solidFill>
              </a:rPr>
              <a:t>i.e. </a:t>
            </a:r>
            <a:r>
              <a:rPr lang="en-US" sz="2400" dirty="0">
                <a:solidFill>
                  <a:schemeClr val="bg1"/>
                </a:solidFill>
              </a:rPr>
              <a:t>adequate </a:t>
            </a:r>
            <a:r>
              <a:rPr lang="en-US" sz="2400" dirty="0" smtClean="0">
                <a:solidFill>
                  <a:schemeClr val="bg1"/>
                </a:solidFill>
              </a:rPr>
              <a:t>padding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of Immobilization</a:t>
            </a: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2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 err="1" smtClean="0">
                <a:solidFill>
                  <a:srgbClr val="FFFF00"/>
                </a:solidFill>
              </a:rPr>
              <a:t>Uppe</a:t>
            </a:r>
            <a:r>
              <a:rPr lang="en-US" b="1" dirty="0" smtClean="0">
                <a:solidFill>
                  <a:srgbClr val="FFFF00"/>
                </a:solidFill>
              </a:rPr>
              <a:t>r</a:t>
            </a:r>
            <a:r>
              <a:rPr lang="cs-CZ" b="1" dirty="0" smtClean="0">
                <a:solidFill>
                  <a:srgbClr val="FFFF00"/>
                </a:solidFill>
              </a:rPr>
              <a:t> extremity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Elbow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90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of flexion 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Wrist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30</a:t>
            </a:r>
            <a:r>
              <a:rPr lang="cs-CZ" sz="2400" i="1" dirty="0" smtClean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cs-CZ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</a:rPr>
              <a:t>of </a:t>
            </a:r>
            <a:r>
              <a:rPr lang="en-US" sz="2400" i="1" dirty="0">
                <a:solidFill>
                  <a:schemeClr val="bg1"/>
                </a:solidFill>
              </a:rPr>
              <a:t>extension 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Thumb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i="1" dirty="0">
                <a:solidFill>
                  <a:schemeClr val="bg1"/>
                </a:solidFill>
              </a:rPr>
              <a:t>midway between maximal </a:t>
            </a:r>
            <a:r>
              <a:rPr lang="cs-CZ" sz="2400" i="1" dirty="0" smtClean="0">
                <a:solidFill>
                  <a:schemeClr val="bg1"/>
                </a:solidFill>
              </a:rPr>
              <a:t>	          </a:t>
            </a:r>
            <a:r>
              <a:rPr lang="en-US" sz="2400" i="1" dirty="0" smtClean="0">
                <a:solidFill>
                  <a:schemeClr val="bg1"/>
                </a:solidFill>
              </a:rPr>
              <a:t>radial </a:t>
            </a:r>
            <a:r>
              <a:rPr lang="en-US" sz="2400" i="1" dirty="0">
                <a:solidFill>
                  <a:schemeClr val="bg1"/>
                </a:solidFill>
              </a:rPr>
              <a:t>and palmar abd</a:t>
            </a:r>
            <a:r>
              <a:rPr lang="en-US" sz="2400" dirty="0">
                <a:solidFill>
                  <a:schemeClr val="bg1"/>
                </a:solidFill>
              </a:rPr>
              <a:t>uction 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Hand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i="1" dirty="0">
                <a:solidFill>
                  <a:schemeClr val="bg1"/>
                </a:solidFill>
              </a:rPr>
              <a:t>intrinsic plus (MCP joints in at </a:t>
            </a:r>
            <a:r>
              <a:rPr lang="cs-CZ" sz="2400" i="1" dirty="0" smtClean="0">
                <a:solidFill>
                  <a:schemeClr val="bg1"/>
                </a:solidFill>
              </a:rPr>
              <a:t>    	      </a:t>
            </a:r>
            <a:r>
              <a:rPr lang="en-US" sz="2400" i="1" dirty="0" smtClean="0">
                <a:solidFill>
                  <a:schemeClr val="bg1"/>
                </a:solidFill>
              </a:rPr>
              <a:t>least 70</a:t>
            </a:r>
            <a:r>
              <a:rPr lang="cs-CZ" sz="2400" i="1" dirty="0" smtClean="0">
                <a:solidFill>
                  <a:schemeClr val="bg1"/>
                </a:solidFill>
              </a:rPr>
              <a:t>°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>
                <a:solidFill>
                  <a:schemeClr val="bg1"/>
                </a:solidFill>
              </a:rPr>
              <a:t>of flexion and IP joints </a:t>
            </a:r>
            <a:r>
              <a:rPr lang="cs-CZ" sz="2400" i="1" dirty="0" smtClean="0">
                <a:solidFill>
                  <a:schemeClr val="bg1"/>
                </a:solidFill>
              </a:rPr>
              <a:t>	      </a:t>
            </a:r>
            <a:r>
              <a:rPr lang="en-US" sz="2400" i="1" dirty="0" smtClean="0">
                <a:solidFill>
                  <a:schemeClr val="bg1"/>
                </a:solidFill>
              </a:rPr>
              <a:t>in </a:t>
            </a:r>
            <a:r>
              <a:rPr lang="en-US" sz="2400" i="1" dirty="0">
                <a:solidFill>
                  <a:schemeClr val="bg1"/>
                </a:solidFill>
              </a:rPr>
              <a:t>extension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i="1" dirty="0">
              <a:solidFill>
                <a:schemeClr val="bg1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28" y="1676400"/>
            <a:ext cx="21717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778" y="3609975"/>
            <a:ext cx="2077749" cy="106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032" y="5029200"/>
            <a:ext cx="284129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0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 of Immobilization</a:t>
            </a:r>
            <a:endParaRPr lang="cs-CZ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54102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b="1" dirty="0" err="1" smtClean="0">
                <a:solidFill>
                  <a:srgbClr val="FFFF00"/>
                </a:solidFill>
              </a:rPr>
              <a:t>Lower</a:t>
            </a:r>
            <a:r>
              <a:rPr lang="cs-CZ" b="1" dirty="0" smtClean="0">
                <a:solidFill>
                  <a:srgbClr val="FFFF00"/>
                </a:solidFill>
              </a:rPr>
              <a:t> extremity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b="1" dirty="0">
                <a:solidFill>
                  <a:schemeClr val="bg1"/>
                </a:solidFill>
              </a:rPr>
              <a:t>Hip: 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10-30</a:t>
            </a:r>
            <a:r>
              <a:rPr lang="cs-CZ" sz="2600" i="1" dirty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</a:rPr>
              <a:t>of abduction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2600" i="1" dirty="0" smtClean="0">
                <a:solidFill>
                  <a:schemeClr val="bg1"/>
                </a:solidFill>
              </a:rPr>
              <a:t>	   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20-45</a:t>
            </a:r>
            <a:r>
              <a:rPr lang="cs-CZ" sz="2600" i="1" dirty="0" smtClean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</a:rPr>
              <a:t>of flexion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cs-CZ" sz="2600" i="1" dirty="0" smtClean="0">
                <a:solidFill>
                  <a:schemeClr val="bg1"/>
                </a:solidFill>
              </a:rPr>
              <a:t>          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15</a:t>
            </a:r>
            <a:r>
              <a:rPr lang="cs-CZ" sz="2600" i="1" dirty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600" i="1" dirty="0">
                <a:solidFill>
                  <a:schemeClr val="bg1"/>
                </a:solidFill>
              </a:rPr>
              <a:t>of external rotation </a:t>
            </a:r>
          </a:p>
          <a:p>
            <a:pPr>
              <a:lnSpc>
                <a:spcPct val="90000"/>
              </a:lnSpc>
            </a:pPr>
            <a:endParaRPr lang="cs-CZ" sz="2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Knee</a:t>
            </a:r>
            <a:r>
              <a:rPr lang="en-US" sz="2600" b="1" dirty="0">
                <a:solidFill>
                  <a:schemeClr val="bg1"/>
                </a:solidFill>
              </a:rPr>
              <a:t>: </a:t>
            </a:r>
            <a:r>
              <a:rPr lang="en-US" sz="2600" i="1" dirty="0" smtClean="0">
                <a:solidFill>
                  <a:schemeClr val="bg1"/>
                </a:solidFill>
                <a:latin typeface="Calibri" pitchFamily="34" charset="0"/>
              </a:rPr>
              <a:t>15-30</a:t>
            </a:r>
            <a:r>
              <a:rPr lang="cs-CZ" sz="2600" i="1" dirty="0" smtClean="0">
                <a:solidFill>
                  <a:schemeClr val="bg1"/>
                </a:solidFill>
                <a:latin typeface="Calibri" pitchFamily="34" charset="0"/>
              </a:rPr>
              <a:t>°</a:t>
            </a:r>
            <a:r>
              <a:rPr lang="en-US" sz="2600" i="1" dirty="0" smtClean="0">
                <a:solidFill>
                  <a:schemeClr val="bg1"/>
                </a:solidFill>
              </a:rPr>
              <a:t> </a:t>
            </a:r>
            <a:r>
              <a:rPr lang="en-US" sz="2600" i="1" dirty="0">
                <a:solidFill>
                  <a:schemeClr val="bg1"/>
                </a:solidFill>
              </a:rPr>
              <a:t>of flexion </a:t>
            </a:r>
          </a:p>
          <a:p>
            <a:pPr>
              <a:lnSpc>
                <a:spcPct val="90000"/>
              </a:lnSpc>
            </a:pPr>
            <a:endParaRPr lang="cs-CZ" sz="26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b="1" dirty="0" smtClean="0">
                <a:solidFill>
                  <a:schemeClr val="bg1"/>
                </a:solidFill>
              </a:rPr>
              <a:t>Ankle</a:t>
            </a:r>
            <a:r>
              <a:rPr lang="en-US" sz="2600" b="1" dirty="0">
                <a:solidFill>
                  <a:schemeClr val="bg1"/>
                </a:solidFill>
              </a:rPr>
              <a:t>: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i="1" dirty="0">
                <a:solidFill>
                  <a:schemeClr val="bg1"/>
                </a:solidFill>
              </a:rPr>
              <a:t>Neutral dorsiflexion</a:t>
            </a:r>
          </a:p>
          <a:p>
            <a:pPr>
              <a:lnSpc>
                <a:spcPct val="80000"/>
              </a:lnSpc>
            </a:pPr>
            <a:endParaRPr lang="cs-CZ" sz="2400" dirty="0" smtClean="0">
              <a:solidFill>
                <a:schemeClr val="bg1"/>
              </a:solidFill>
            </a:endParaRPr>
          </a:p>
        </p:txBody>
      </p:sp>
      <p:sp>
        <p:nvSpPr>
          <p:cNvPr id="8" name="AutoShape 2" descr="Výsledek obrázku pro plaster position lower extremity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828800"/>
            <a:ext cx="5143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1562100" cy="195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69" y="2352675"/>
            <a:ext cx="2900362" cy="18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3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Rules of application of POP casts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                           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9525" y="1663183"/>
            <a:ext cx="6400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/>
            <a:r>
              <a:rPr lang="en-US" sz="2800" b="1" dirty="0" smtClean="0">
                <a:solidFill>
                  <a:srgbClr val="FFFF00"/>
                </a:solidFill>
              </a:rPr>
              <a:t>Padding: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endParaRPr lang="cs-CZ" sz="2800" dirty="0" smtClean="0">
              <a:solidFill>
                <a:srgbClr val="FFFF00"/>
              </a:solidFill>
            </a:endParaRPr>
          </a:p>
          <a:p>
            <a:pPr marL="180975" lvl="1"/>
            <a:r>
              <a:rPr lang="en-US" sz="2800" dirty="0" smtClean="0">
                <a:solidFill>
                  <a:schemeClr val="bg1"/>
                </a:solidFill>
              </a:rPr>
              <a:t>This is placed from distal to proximal with a 50% overlap, a minimum two layers, and extra padding at the fibular head, malleoli, patella, and olecranon.</a:t>
            </a:r>
          </a:p>
          <a:p>
            <a:pPr marL="180975" lvl="1"/>
            <a:endParaRPr lang="en-US" sz="2800" dirty="0" smtClean="0">
              <a:solidFill>
                <a:schemeClr val="bg1"/>
              </a:solidFill>
            </a:endParaRPr>
          </a:p>
          <a:p>
            <a:pPr marL="180975" lvl="1"/>
            <a:r>
              <a:rPr lang="en-US" sz="2800" b="1" dirty="0" smtClean="0">
                <a:solidFill>
                  <a:srgbClr val="FFFF00"/>
                </a:solidFill>
              </a:rPr>
              <a:t>Plaster</a:t>
            </a: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err="1" smtClean="0">
                <a:solidFill>
                  <a:srgbClr val="FFFF00"/>
                </a:solidFill>
              </a:rPr>
              <a:t>width</a:t>
            </a:r>
            <a:r>
              <a:rPr lang="en-US" sz="2800" b="1" dirty="0" smtClean="0">
                <a:solidFill>
                  <a:srgbClr val="FFFF00"/>
                </a:solidFill>
              </a:rPr>
              <a:t>: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180975" lvl="1"/>
            <a:r>
              <a:rPr lang="cs-CZ" sz="2800" dirty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1</a:t>
            </a:r>
            <a:r>
              <a:rPr lang="cs-CZ" sz="2400" dirty="0" smtClean="0">
                <a:solidFill>
                  <a:schemeClr val="bg1"/>
                </a:solidFill>
              </a:rPr>
              <a:t>5</a:t>
            </a:r>
            <a:r>
              <a:rPr lang="en-US" sz="2400" dirty="0" smtClean="0">
                <a:solidFill>
                  <a:schemeClr val="bg1"/>
                </a:solidFill>
              </a:rPr>
              <a:t> cm width for thigh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180975" lvl="1"/>
            <a:r>
              <a:rPr lang="cs-CZ" sz="2400" dirty="0" smtClean="0">
                <a:solidFill>
                  <a:schemeClr val="bg1"/>
                </a:solidFill>
              </a:rPr>
              <a:t>	12 cm </a:t>
            </a:r>
            <a:r>
              <a:rPr lang="cs-CZ" sz="2400" dirty="0" err="1" smtClean="0">
                <a:solidFill>
                  <a:schemeClr val="bg1"/>
                </a:solidFill>
              </a:rPr>
              <a:t>width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for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lower</a:t>
            </a:r>
            <a:r>
              <a:rPr lang="cs-CZ" sz="2400" dirty="0" smtClean="0">
                <a:solidFill>
                  <a:schemeClr val="bg1"/>
                </a:solidFill>
              </a:rPr>
              <a:t> leg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80975" lvl="2"/>
            <a:r>
              <a:rPr lang="cs-CZ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10 cm width for </a:t>
            </a:r>
            <a:r>
              <a:rPr lang="cs-CZ" sz="2400" dirty="0" err="1" smtClean="0">
                <a:solidFill>
                  <a:schemeClr val="bg1"/>
                </a:solidFill>
              </a:rPr>
              <a:t>forearm</a:t>
            </a:r>
            <a:r>
              <a:rPr lang="cs-CZ" sz="2400" dirty="0" smtClean="0">
                <a:solidFill>
                  <a:schemeClr val="bg1"/>
                </a:solidFill>
              </a:rPr>
              <a:t> and </a:t>
            </a:r>
            <a:r>
              <a:rPr lang="cs-CZ" sz="2400" dirty="0" err="1" smtClean="0">
                <a:solidFill>
                  <a:schemeClr val="bg1"/>
                </a:solidFill>
              </a:rPr>
              <a:t>arm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180975" lvl="2"/>
            <a:r>
              <a:rPr lang="cs-CZ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smtClean="0">
                <a:solidFill>
                  <a:schemeClr val="bg1"/>
                </a:solidFill>
              </a:rPr>
              <a:t>8 cm width for  </a:t>
            </a:r>
            <a:r>
              <a:rPr lang="cs-CZ" sz="2400" dirty="0" err="1" smtClean="0">
                <a:solidFill>
                  <a:schemeClr val="bg1"/>
                </a:solidFill>
              </a:rPr>
              <a:t>wrist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180975" lvl="2"/>
            <a:r>
              <a:rPr lang="cs-CZ" sz="2400" dirty="0" smtClean="0">
                <a:solidFill>
                  <a:schemeClr val="bg1"/>
                </a:solidFill>
              </a:rPr>
              <a:t>	5 cm </a:t>
            </a:r>
            <a:r>
              <a:rPr lang="cs-CZ" sz="2400" dirty="0" err="1" smtClean="0">
                <a:solidFill>
                  <a:schemeClr val="bg1"/>
                </a:solidFill>
              </a:rPr>
              <a:t>width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for</a:t>
            </a:r>
            <a:r>
              <a:rPr lang="cs-CZ" sz="2400" dirty="0" smtClean="0">
                <a:solidFill>
                  <a:schemeClr val="bg1"/>
                </a:solidFill>
              </a:rPr>
              <a:t> </a:t>
            </a:r>
            <a:r>
              <a:rPr lang="cs-CZ" sz="2400" dirty="0" err="1" smtClean="0">
                <a:solidFill>
                  <a:schemeClr val="bg1"/>
                </a:solidFill>
              </a:rPr>
              <a:t>fingers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 descr="C:\Users\aashish\Documents\rhiju\PLASTER OF PA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270117"/>
            <a:ext cx="2752725" cy="2390775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799"/>
            <a:ext cx="2958689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Plaster  Technique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Plaster casts can be divided into </a:t>
            </a:r>
            <a:r>
              <a:rPr lang="cs-CZ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 types:</a:t>
            </a: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806958" lvl="1" indent="-51435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Unpadded plaster</a:t>
            </a:r>
            <a:endParaRPr lang="cs-CZ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806958" lvl="1" indent="-514350">
              <a:buFont typeface="+mj-lt"/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Padded plaster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aashish\Documents\rhiju\taking-a-ca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810000"/>
            <a:ext cx="3394953" cy="28589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dirty="0" smtClean="0"/>
              <a:t>Unpadded  Plaster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027170" cy="462560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Made by applying the turns of wet bandage directly to the skin without using any textile.  (used by </a:t>
            </a:r>
            <a:r>
              <a:rPr lang="en-US" dirty="0" err="1" smtClean="0">
                <a:solidFill>
                  <a:schemeClr val="bg1"/>
                </a:solidFill>
              </a:rPr>
              <a:t>Böhler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</a:rPr>
              <a:t>For practical purposes, if stockinet is used the resulting plaster can still be regarded as an unpadded cast. </a:t>
            </a:r>
          </a:p>
          <a:p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70" y="2209800"/>
            <a:ext cx="483489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Padded plaster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layer of cotton-wool is interposed between the skin and plaster, which is firmly compressed against the limb by applying wet plaster bandage under tension.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elastic pressure of the cotton enhances the fixation of limb by compensating for shrinkage in tissues 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Orthopaedic Uses of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2925" indent="-542925" algn="just">
              <a:buClr>
                <a:schemeClr val="bg1"/>
              </a:buClr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1) 	T</a:t>
            </a:r>
            <a:r>
              <a:rPr lang="en-US" sz="2400" dirty="0" smtClean="0">
                <a:solidFill>
                  <a:schemeClr val="bg1"/>
                </a:solidFill>
              </a:rPr>
              <a:t>o support fractured bones, controlling movement of the fragments and resting the damaged tissues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42925" indent="-542925" algn="just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2)	</a:t>
            </a:r>
            <a:r>
              <a:rPr lang="en-US" sz="2400" dirty="0" smtClean="0">
                <a:solidFill>
                  <a:schemeClr val="bg1"/>
                </a:solidFill>
              </a:rPr>
              <a:t>To </a:t>
            </a:r>
            <a:r>
              <a:rPr lang="en-US" sz="2400" dirty="0" err="1" smtClean="0">
                <a:solidFill>
                  <a:schemeClr val="bg1"/>
                </a:solidFill>
              </a:rPr>
              <a:t>stabilise</a:t>
            </a:r>
            <a:r>
              <a:rPr lang="en-US" sz="2400" dirty="0" smtClean="0">
                <a:solidFill>
                  <a:schemeClr val="bg1"/>
                </a:solidFill>
              </a:rPr>
              <a:t> and rest joints in ligamentous injury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cs-CZ" sz="2400" dirty="0">
              <a:solidFill>
                <a:schemeClr val="bg1"/>
              </a:solidFill>
            </a:endParaRPr>
          </a:p>
          <a:p>
            <a:pPr marL="542925" indent="-542925" algn="just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3)	</a:t>
            </a:r>
            <a:r>
              <a:rPr lang="en-US" sz="2400" dirty="0" smtClean="0">
                <a:solidFill>
                  <a:schemeClr val="bg1"/>
                </a:solidFill>
              </a:rPr>
              <a:t>To support and </a:t>
            </a:r>
            <a:r>
              <a:rPr lang="en-US" sz="2400" dirty="0" err="1" smtClean="0">
                <a:solidFill>
                  <a:schemeClr val="bg1"/>
                </a:solidFill>
              </a:rPr>
              <a:t>immobilise</a:t>
            </a:r>
            <a:r>
              <a:rPr lang="en-US" sz="2400" dirty="0" smtClean="0">
                <a:solidFill>
                  <a:schemeClr val="bg1"/>
                </a:solidFill>
              </a:rPr>
              <a:t> joints and limbs post-operatively until healing has occurred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42925" indent="-542925" algn="just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4)	</a:t>
            </a:r>
            <a:r>
              <a:rPr lang="en-US" sz="2400" dirty="0" smtClean="0">
                <a:solidFill>
                  <a:schemeClr val="bg1"/>
                </a:solidFill>
              </a:rPr>
              <a:t>To correct a deformity</a:t>
            </a:r>
            <a:endParaRPr lang="cs-CZ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542925" indent="-542925" algn="just">
              <a:buNone/>
            </a:pPr>
            <a:r>
              <a:rPr lang="cs-CZ" sz="2400" dirty="0" smtClean="0">
                <a:solidFill>
                  <a:schemeClr val="bg1"/>
                </a:solidFill>
              </a:rPr>
              <a:t>5)	</a:t>
            </a:r>
            <a:r>
              <a:rPr lang="en-US" sz="2400" dirty="0" smtClean="0">
                <a:solidFill>
                  <a:schemeClr val="bg1"/>
                </a:solidFill>
              </a:rPr>
              <a:t>To ensure rest of infected tissues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Padded plaster </a:t>
            </a:r>
            <a:r>
              <a:rPr lang="en-US" dirty="0" smtClean="0"/>
              <a:t>cast</a:t>
            </a:r>
            <a:endParaRPr lang="en-US" dirty="0"/>
          </a:p>
        </p:txBody>
      </p:sp>
      <p:pic>
        <p:nvPicPr>
          <p:cNvPr id="4098" name="Picture 2" descr="C:\Users\aashish\Documents\rhiju\get_blob-php-name-02_32-250x2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2819400"/>
            <a:ext cx="3731443" cy="2895600"/>
          </a:xfrm>
          <a:prstGeom prst="rect">
            <a:avLst/>
          </a:prstGeom>
          <a:noFill/>
        </p:spPr>
      </p:pic>
      <p:pic>
        <p:nvPicPr>
          <p:cNvPr id="4099" name="Picture 3" descr="C:\Users\aashish\Documents\rhiju\250px-PlasterCa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4022558" cy="3886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Triple sequence in Plaster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Phase 1: examination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Phase 2: plastering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Phase 3: reduction and holding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Plastering</a:t>
            </a:r>
            <a:r>
              <a:rPr lang="cs-CZ" dirty="0" smtClean="0"/>
              <a:t> -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Preparation for </a:t>
            </a:r>
            <a:r>
              <a:rPr lang="cs-CZ" b="1" dirty="0" smtClean="0">
                <a:solidFill>
                  <a:srgbClr val="FFFF00"/>
                </a:solidFill>
              </a:rPr>
              <a:t>ca</a:t>
            </a:r>
            <a:r>
              <a:rPr lang="en-US" b="1" dirty="0" err="1" smtClean="0">
                <a:solidFill>
                  <a:srgbClr val="FFFF00"/>
                </a:solidFill>
              </a:rPr>
              <a:t>st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ap</a:t>
            </a:r>
            <a:r>
              <a:rPr lang="cs-CZ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li</a:t>
            </a:r>
            <a:r>
              <a:rPr lang="cs-CZ" b="1" dirty="0" err="1" smtClean="0">
                <a:solidFill>
                  <a:srgbClr val="FFFF00"/>
                </a:solidFill>
              </a:rPr>
              <a:t>cation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980954" cy="2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2895600"/>
            <a:ext cx="3978964" cy="29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2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Plastering</a:t>
            </a:r>
            <a:r>
              <a:rPr lang="cs-CZ" dirty="0" smtClean="0"/>
              <a:t> -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>
                <a:solidFill>
                  <a:srgbClr val="FFFF00"/>
                </a:solidFill>
              </a:rPr>
              <a:t>A</a:t>
            </a:r>
            <a:r>
              <a:rPr lang="en-US" b="1" dirty="0" smtClean="0">
                <a:solidFill>
                  <a:srgbClr val="FFFF00"/>
                </a:solidFill>
              </a:rPr>
              <a:t>p</a:t>
            </a:r>
            <a:r>
              <a:rPr lang="cs-CZ" b="1" dirty="0" smtClean="0">
                <a:solidFill>
                  <a:srgbClr val="FFFF00"/>
                </a:solidFill>
              </a:rPr>
              <a:t>p</a:t>
            </a:r>
            <a:r>
              <a:rPr lang="en-US" b="1" dirty="0" smtClean="0">
                <a:solidFill>
                  <a:srgbClr val="FFFF00"/>
                </a:solidFill>
              </a:rPr>
              <a:t>li</a:t>
            </a:r>
            <a:r>
              <a:rPr lang="cs-CZ" b="1" dirty="0" err="1" smtClean="0">
                <a:solidFill>
                  <a:srgbClr val="FFFF00"/>
                </a:solidFill>
              </a:rPr>
              <a:t>cation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of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the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cast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4043961" cy="29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124199"/>
            <a:ext cx="4042163" cy="299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Plastering</a:t>
            </a:r>
            <a:r>
              <a:rPr lang="cs-CZ" dirty="0" smtClean="0"/>
              <a:t> -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>
                <a:solidFill>
                  <a:srgbClr val="FFFF00"/>
                </a:solidFill>
              </a:rPr>
              <a:t>A</a:t>
            </a:r>
            <a:r>
              <a:rPr lang="en-US" b="1" dirty="0">
                <a:solidFill>
                  <a:srgbClr val="FFFF00"/>
                </a:solidFill>
              </a:rPr>
              <a:t>p</a:t>
            </a:r>
            <a:r>
              <a:rPr lang="cs-CZ" b="1" dirty="0">
                <a:solidFill>
                  <a:srgbClr val="FFFF00"/>
                </a:solidFill>
              </a:rPr>
              <a:t>p</a:t>
            </a:r>
            <a:r>
              <a:rPr lang="en-US" b="1" dirty="0">
                <a:solidFill>
                  <a:srgbClr val="FFFF00"/>
                </a:solidFill>
              </a:rPr>
              <a:t>li</a:t>
            </a:r>
            <a:r>
              <a:rPr lang="cs-CZ" b="1" dirty="0" err="1">
                <a:solidFill>
                  <a:srgbClr val="FFFF00"/>
                </a:solidFill>
              </a:rPr>
              <a:t>cation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of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the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cast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4128247" cy="30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2895600"/>
            <a:ext cx="4129614" cy="307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Plastering</a:t>
            </a:r>
            <a:r>
              <a:rPr lang="cs-CZ" dirty="0" smtClean="0"/>
              <a:t> -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 smtClean="0">
                <a:solidFill>
                  <a:srgbClr val="FFFF00"/>
                </a:solidFill>
              </a:rPr>
              <a:t>Reduction</a:t>
            </a:r>
            <a:r>
              <a:rPr lang="cs-CZ" b="1" dirty="0" smtClean="0">
                <a:solidFill>
                  <a:srgbClr val="FFFF00"/>
                </a:solidFill>
              </a:rPr>
              <a:t> and holding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19400"/>
            <a:ext cx="418706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28925"/>
            <a:ext cx="4170643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Plastering</a:t>
            </a:r>
            <a:r>
              <a:rPr lang="cs-CZ" dirty="0" smtClean="0"/>
              <a:t> - </a:t>
            </a:r>
            <a:r>
              <a:rPr lang="cs-CZ" dirty="0" err="1" smtClean="0"/>
              <a:t>principle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b="1" dirty="0" err="1" smtClean="0">
                <a:solidFill>
                  <a:srgbClr val="FFFF00"/>
                </a:solidFill>
              </a:rPr>
              <a:t>Evaporation</a:t>
            </a:r>
            <a:r>
              <a:rPr lang="cs-CZ" b="1" dirty="0" smtClean="0">
                <a:solidFill>
                  <a:srgbClr val="FFFF00"/>
                </a:solidFill>
              </a:rPr>
              <a:t> period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8925"/>
            <a:ext cx="4114800" cy="306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47976"/>
            <a:ext cx="4091294" cy="3049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068"/>
            <a:ext cx="7772400" cy="1143000"/>
          </a:xfrm>
        </p:spPr>
        <p:txBody>
          <a:bodyPr/>
          <a:lstStyle/>
          <a:p>
            <a:r>
              <a:rPr lang="en-US" dirty="0" smtClean="0"/>
              <a:t>Aftercare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sz="3800" b="1" dirty="0" smtClean="0">
                <a:solidFill>
                  <a:srgbClr val="FFFF00"/>
                </a:solidFill>
              </a:rPr>
              <a:t>Instructions to be given after applying POP:</a:t>
            </a:r>
          </a:p>
          <a:p>
            <a:pPr marL="0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0" indent="180975">
              <a:buNone/>
            </a:pP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1. </a:t>
            </a:r>
            <a:r>
              <a:rPr lang="en-US" dirty="0" smtClean="0">
                <a:solidFill>
                  <a:schemeClr val="bg1"/>
                </a:solidFill>
              </a:rPr>
              <a:t>Come immediately if any of following symptoms develops: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       A) Excessive pain,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       B) Excessive swelling,</a:t>
            </a:r>
          </a:p>
          <a:p>
            <a:pPr marL="514350" indent="-514350">
              <a:lnSpc>
                <a:spcPct val="160000"/>
              </a:lnSpc>
              <a:buNone/>
            </a:pPr>
            <a:r>
              <a:rPr lang="en-US" sz="2800" i="1" dirty="0" smtClean="0">
                <a:solidFill>
                  <a:schemeClr val="bg1"/>
                </a:solidFill>
              </a:rPr>
              <a:t>       C) Bluish or white </a:t>
            </a:r>
            <a:r>
              <a:rPr lang="en-US" sz="2800" i="1" dirty="0" err="1" smtClean="0">
                <a:solidFill>
                  <a:schemeClr val="bg1"/>
                </a:solidFill>
              </a:rPr>
              <a:t>discolouration</a:t>
            </a:r>
            <a:r>
              <a:rPr lang="en-US" sz="2800" i="1" dirty="0" smtClean="0">
                <a:solidFill>
                  <a:schemeClr val="bg1"/>
                </a:solidFill>
              </a:rPr>
              <a:t> of fingers or toes  </a:t>
            </a:r>
          </a:p>
          <a:p>
            <a:pPr marL="514350" indent="-51435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514350" indent="-333375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2. </a:t>
            </a:r>
            <a:r>
              <a:rPr lang="en-US" dirty="0" smtClean="0">
                <a:solidFill>
                  <a:schemeClr val="bg1"/>
                </a:solidFill>
              </a:rPr>
              <a:t>Keep the plaster cast dry.</a:t>
            </a:r>
          </a:p>
          <a:p>
            <a:pPr marL="514350" indent="-51435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marL="542925" indent="-361950">
              <a:buNone/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3. </a:t>
            </a:r>
            <a:r>
              <a:rPr lang="en-US" dirty="0" smtClean="0">
                <a:solidFill>
                  <a:schemeClr val="bg1"/>
                </a:solidFill>
              </a:rPr>
              <a:t>Mobilize all the joints which are not incorporated in the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plaster to their full range of motion once plaster becomes dry.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Aftercare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2296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700" dirty="0" smtClean="0">
                <a:solidFill>
                  <a:schemeClr val="bg1"/>
                </a:solidFill>
                <a:latin typeface="Calibri" pitchFamily="34" charset="0"/>
              </a:rPr>
              <a:t>4. </a:t>
            </a:r>
            <a:r>
              <a:rPr lang="en-US" sz="2700" dirty="0" smtClean="0">
                <a:solidFill>
                  <a:schemeClr val="bg1"/>
                </a:solidFill>
              </a:rPr>
              <a:t>Notice </a:t>
            </a:r>
            <a:r>
              <a:rPr lang="en-US" sz="2700" dirty="0">
                <a:solidFill>
                  <a:schemeClr val="bg1"/>
                </a:solidFill>
              </a:rPr>
              <a:t>any cracks in the </a:t>
            </a:r>
            <a:r>
              <a:rPr lang="en-US" sz="2700" dirty="0" smtClean="0">
                <a:solidFill>
                  <a:schemeClr val="bg1"/>
                </a:solidFill>
              </a:rPr>
              <a:t>plaster.</a:t>
            </a:r>
          </a:p>
          <a:p>
            <a:pPr>
              <a:lnSpc>
                <a:spcPct val="90000"/>
              </a:lnSpc>
              <a:buNone/>
            </a:pPr>
            <a:endParaRPr lang="en-US" sz="27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700" dirty="0" smtClean="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US" sz="2700" dirty="0" smtClean="0">
                <a:solidFill>
                  <a:schemeClr val="bg1"/>
                </a:solidFill>
                <a:latin typeface="Calibri" pitchFamily="34" charset="0"/>
              </a:rPr>
              <a:t>. </a:t>
            </a:r>
            <a:r>
              <a:rPr lang="en-US" sz="2700" dirty="0" smtClean="0">
                <a:solidFill>
                  <a:schemeClr val="bg1"/>
                </a:solidFill>
              </a:rPr>
              <a:t>Physiotherapy </a:t>
            </a:r>
            <a:r>
              <a:rPr lang="en-US" sz="2700" dirty="0">
                <a:solidFill>
                  <a:schemeClr val="bg1"/>
                </a:solidFill>
              </a:rPr>
              <a:t>of muscles within the plaster and joints outside the plaster is necessary to ensure early rehabilitation.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1311"/>
            <a:ext cx="7772400" cy="1143000"/>
          </a:xfrm>
        </p:spPr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534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Due </a:t>
            </a:r>
            <a:r>
              <a:rPr lang="en-US" b="1" dirty="0">
                <a:solidFill>
                  <a:srgbClr val="FFFF00"/>
                </a:solidFill>
              </a:rPr>
              <a:t>to tight </a:t>
            </a:r>
            <a:r>
              <a:rPr lang="en-US" b="1" dirty="0" smtClean="0">
                <a:solidFill>
                  <a:srgbClr val="FFFF00"/>
                </a:solidFill>
              </a:rPr>
              <a:t>cast</a:t>
            </a:r>
            <a:endParaRPr lang="en-US" b="1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endParaRPr lang="cs-CZ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dirty="0">
                <a:solidFill>
                  <a:schemeClr val="bg1"/>
                </a:solidFill>
              </a:rPr>
              <a:t>	 </a:t>
            </a:r>
            <a:r>
              <a:rPr lang="cs-CZ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pain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pressure sores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compartment syndromes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>
                <a:solidFill>
                  <a:schemeClr val="bg1"/>
                </a:solidFill>
              </a:rPr>
              <a:t>       </a:t>
            </a:r>
            <a:r>
              <a:rPr lang="en-US" dirty="0" smtClean="0">
                <a:solidFill>
                  <a:schemeClr val="bg1"/>
                </a:solidFill>
              </a:rPr>
              <a:t>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peripheral </a:t>
            </a:r>
            <a:r>
              <a:rPr lang="en-US" dirty="0">
                <a:solidFill>
                  <a:schemeClr val="bg1"/>
                </a:solidFill>
              </a:rPr>
              <a:t>nerve </a:t>
            </a:r>
            <a:r>
              <a:rPr lang="en-US" dirty="0" smtClean="0">
                <a:solidFill>
                  <a:schemeClr val="bg1"/>
                </a:solidFill>
              </a:rPr>
              <a:t>injuries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Materials available for casting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Plaster-of-Paris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Synthetic Fiberglass Materials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i="1" dirty="0" smtClean="0">
                <a:solidFill>
                  <a:schemeClr val="bg1"/>
                </a:solidFill>
              </a:rPr>
              <a:t>          a</a:t>
            </a:r>
            <a:r>
              <a:rPr lang="cs-CZ" i="1" dirty="0" smtClean="0">
                <a:solidFill>
                  <a:schemeClr val="bg1"/>
                </a:solidFill>
              </a:rPr>
              <a:t>)</a:t>
            </a:r>
            <a:r>
              <a:rPr lang="en-US" i="1" dirty="0" smtClean="0">
                <a:solidFill>
                  <a:schemeClr val="bg1"/>
                </a:solidFill>
              </a:rPr>
              <a:t> water activated</a:t>
            </a:r>
          </a:p>
          <a:p>
            <a:pPr>
              <a:lnSpc>
                <a:spcPct val="150000"/>
              </a:lnSpc>
              <a:buNone/>
            </a:pPr>
            <a:r>
              <a:rPr lang="en-US" i="1" dirty="0" smtClean="0">
                <a:solidFill>
                  <a:schemeClr val="bg1"/>
                </a:solidFill>
              </a:rPr>
              <a:t>              b</a:t>
            </a:r>
            <a:r>
              <a:rPr lang="cs-CZ" i="1" dirty="0" smtClean="0">
                <a:solidFill>
                  <a:schemeClr val="bg1"/>
                </a:solidFill>
              </a:rPr>
              <a:t>)</a:t>
            </a:r>
            <a:r>
              <a:rPr lang="en-US" i="1" dirty="0" smtClean="0">
                <a:solidFill>
                  <a:schemeClr val="bg1"/>
                </a:solidFill>
              </a:rPr>
              <a:t> non-water activated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Low-temperature thermoplastics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Due to improper applications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joint stiffness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plaster blisters and sores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-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breakage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8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Due to plaster allergy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1"/>
                </a:solidFill>
              </a:rPr>
              <a:t>       -allergic dermatitis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r>
              <a:rPr lang="cs-CZ" dirty="0" smtClean="0"/>
              <a:t>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POP in </a:t>
            </a:r>
            <a:r>
              <a:rPr lang="cs-CZ" dirty="0" err="1" smtClean="0">
                <a:solidFill>
                  <a:schemeClr val="bg1"/>
                </a:solidFill>
              </a:rPr>
              <a:t>patient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with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distal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radius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fracture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AutoShape 2" descr="Výsledek obrázku pro distal radius fracture x-ra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distal radius fracture x-ra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Výsledek obrázku pro distal radius fracture x-r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375355" cy="205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83813\AppData\Local\Microsoft\Windows\Temporary Internet Files\Content.Outlook\NYZOEJ21\Obráze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88261"/>
            <a:ext cx="1695760" cy="34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83813\AppData\Local\Microsoft\Windows\Temporary Internet Files\Content.Outlook\NYZOEJ21\Obráze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79591"/>
            <a:ext cx="1676400" cy="352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http://www.orthohyd.com/home/know-your-treatment/fracture-treatment/download.jpg?attredirects=0"/>
          <p:cNvSpPr>
            <a:spLocks noChangeAspect="1" noChangeArrowheads="1"/>
          </p:cNvSpPr>
          <p:nvPr/>
        </p:nvSpPr>
        <p:spPr bwMode="auto">
          <a:xfrm>
            <a:off x="63500" y="-136525"/>
            <a:ext cx="1524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2" descr="http://www.orthohyd.com/home/know-your-treatment/fracture-treatment/download.jpg?attredirects=0"/>
          <p:cNvSpPr>
            <a:spLocks noChangeAspect="1" noChangeArrowheads="1"/>
          </p:cNvSpPr>
          <p:nvPr/>
        </p:nvSpPr>
        <p:spPr bwMode="auto">
          <a:xfrm>
            <a:off x="215900" y="15875"/>
            <a:ext cx="1524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7" name="Picture 13" descr="C:\Users\83813\AppData\Local\Microsoft\Windows\Temporary Internet Files\Content.Outlook\NYZOEJ21\Obrázek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03" y="3343275"/>
            <a:ext cx="3297936" cy="2194560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95300" y="5638800"/>
            <a:ext cx="8077200" cy="737616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Thank you for your attention</a:t>
            </a:r>
            <a:endParaRPr lang="en-US" sz="4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6781800" cy="462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40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PLASTER-OF-PARIS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02920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name POP is derived from an accident to a house built on a deposit of Gypsum, near Paris. The house burnt down. When rain fell on baked mud of the floors it was noted that footprints in mud set rock-hard.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Plaster-of-</a:t>
            </a:r>
            <a:r>
              <a:rPr lang="en-US" dirty="0" err="1" smtClean="0">
                <a:solidFill>
                  <a:schemeClr val="bg1"/>
                </a:solidFill>
              </a:rPr>
              <a:t>paris</a:t>
            </a:r>
            <a:r>
              <a:rPr lang="en-US" dirty="0" smtClean="0">
                <a:solidFill>
                  <a:schemeClr val="bg1"/>
                </a:solidFill>
              </a:rPr>
              <a:t> bandages were first used by </a:t>
            </a:r>
            <a:r>
              <a:rPr lang="en-US" dirty="0" err="1" smtClean="0">
                <a:solidFill>
                  <a:schemeClr val="bg1"/>
                </a:solidFill>
              </a:rPr>
              <a:t>Matthysen</a:t>
            </a:r>
            <a:r>
              <a:rPr lang="en-US" dirty="0" smtClean="0">
                <a:solidFill>
                  <a:schemeClr val="bg1"/>
                </a:solidFill>
              </a:rPr>
              <a:t>, a Dutch military surgeon in 1952.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91400" y="5934670"/>
            <a:ext cx="1223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" y="1447800"/>
            <a:ext cx="9144000" cy="6553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POP bandage consists of a roll of muslin stiffened by dextrose or starch and impregnated with the hemihydrate of calcium sulfate.</a:t>
            </a:r>
            <a:endParaRPr lang="cs-CZ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When water is added, the calcium sulfate takes up its water of crystallization</a:t>
            </a:r>
          </a:p>
          <a:p>
            <a:pPr>
              <a:buNone/>
            </a:pPr>
            <a:r>
              <a:rPr lang="en-US" dirty="0" smtClean="0"/>
              <a:t>                              	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 descr="C:\Users\aashish\Documents\rhiju\Pop-Bandage-Plaster-of-Paris-Bandage-KWPB03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4191000"/>
            <a:ext cx="4765743" cy="2348337"/>
          </a:xfrm>
          <a:prstGeom prst="rect">
            <a:avLst/>
          </a:prstGeom>
          <a:noFill/>
        </p:spPr>
      </p:pic>
      <p:pic>
        <p:nvPicPr>
          <p:cNvPr id="5123" name="Picture 3" descr="C:\Users\aashish\Documents\rhiju\240px-Plasterband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01513"/>
            <a:ext cx="3422514" cy="2327310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609600" y="304800"/>
            <a:ext cx="5101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PLASTER-OF-PARIS</a:t>
            </a:r>
            <a:endParaRPr lang="cs-CZ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772400" cy="4953000"/>
          </a:xfrm>
        </p:spPr>
        <p:txBody>
          <a:bodyPr>
            <a:normAutofit/>
          </a:bodyPr>
          <a:lstStyle/>
          <a:p>
            <a:pPr marL="438150" indent="-319088"/>
            <a:r>
              <a:rPr lang="en-US" dirty="0" smtClean="0">
                <a:solidFill>
                  <a:srgbClr val="FFFF00"/>
                </a:solidFill>
              </a:rPr>
              <a:t>Setting time: </a:t>
            </a:r>
            <a:r>
              <a:rPr lang="en-US" sz="2800" i="1" dirty="0" smtClean="0">
                <a:solidFill>
                  <a:schemeClr val="bg1"/>
                </a:solidFill>
              </a:rPr>
              <a:t>time taken to change from powder form to crystalline form.</a:t>
            </a:r>
            <a:endParaRPr lang="cs-CZ" sz="2800" i="1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rgbClr val="FFC000"/>
                </a:solidFill>
              </a:rPr>
              <a:t>Drying time: </a:t>
            </a:r>
            <a:r>
              <a:rPr lang="en-US" sz="2800" i="1" dirty="0" smtClean="0">
                <a:solidFill>
                  <a:schemeClr val="bg1"/>
                </a:solidFill>
              </a:rPr>
              <a:t>time taken to change from crystalline form to anhydrous form.</a:t>
            </a:r>
            <a:endParaRPr lang="cs-CZ" sz="2800" i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Average setting time: </a:t>
            </a:r>
            <a:r>
              <a:rPr lang="en-US" dirty="0" smtClean="0">
                <a:solidFill>
                  <a:srgbClr val="FFFF00"/>
                </a:solidFill>
                <a:latin typeface="Calibri" pitchFamily="34" charset="0"/>
              </a:rPr>
              <a:t>3-9 </a:t>
            </a:r>
            <a:r>
              <a:rPr lang="en-US" dirty="0" smtClean="0">
                <a:solidFill>
                  <a:srgbClr val="FFFF00"/>
                </a:solidFill>
              </a:rPr>
              <a:t>minutes</a:t>
            </a:r>
            <a:endParaRPr lang="cs-CZ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Average drying time: </a:t>
            </a:r>
            <a:r>
              <a:rPr lang="en-US" dirty="0" smtClean="0">
                <a:solidFill>
                  <a:srgbClr val="FFC000"/>
                </a:solidFill>
                <a:latin typeface="Calibri" pitchFamily="34" charset="0"/>
              </a:rPr>
              <a:t>24-72</a:t>
            </a:r>
            <a:r>
              <a:rPr lang="en-US" dirty="0" smtClean="0">
                <a:solidFill>
                  <a:srgbClr val="FFC000"/>
                </a:solidFill>
              </a:rPr>
              <a:t> 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PLASTER-OF-PARIS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>
                <a:solidFill>
                  <a:srgbClr val="FFFF00"/>
                </a:solidFill>
              </a:rPr>
              <a:t>Factors decreasing setting time: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1) Hot water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2) Salt</a:t>
            </a:r>
            <a:endParaRPr lang="en-US" sz="2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3) Resin</a:t>
            </a:r>
          </a:p>
          <a:p>
            <a:pPr marL="514350" indent="-51435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FFFF00"/>
                </a:solidFill>
              </a:rPr>
              <a:t>Factors increasing setting time:                                 </a:t>
            </a:r>
            <a:endParaRPr lang="cs-CZ" dirty="0" smtClean="0">
              <a:solidFill>
                <a:srgbClr val="FFFF00"/>
              </a:solidFill>
            </a:endParaRPr>
          </a:p>
          <a:p>
            <a:pPr marL="118872" indent="0">
              <a:lnSpc>
                <a:spcPct val="150000"/>
              </a:lnSpc>
              <a:buNone/>
            </a:pPr>
            <a:r>
              <a:rPr lang="cs-CZ" sz="2800" dirty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1) Cold water</a:t>
            </a:r>
            <a:endParaRPr lang="cs-CZ" sz="2800" dirty="0" smtClean="0">
              <a:solidFill>
                <a:schemeClr val="bg1"/>
              </a:solidFill>
            </a:endParaRPr>
          </a:p>
          <a:p>
            <a:pPr marL="118872" indent="0">
              <a:lnSpc>
                <a:spcPct val="150000"/>
              </a:lnSpc>
              <a:buNone/>
            </a:pPr>
            <a:r>
              <a:rPr lang="cs-CZ" sz="2800" dirty="0">
                <a:solidFill>
                  <a:schemeClr val="bg1"/>
                </a:solidFill>
              </a:rPr>
              <a:t>	</a:t>
            </a:r>
            <a:r>
              <a:rPr lang="en-US" sz="2800" dirty="0" smtClean="0">
                <a:solidFill>
                  <a:schemeClr val="bg1"/>
                </a:solidFill>
              </a:rPr>
              <a:t>2) Sugar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PLASTER-OF-PARIS</a:t>
            </a:r>
            <a:endParaRPr lang="en-US" dirty="0"/>
          </a:p>
        </p:txBody>
      </p:sp>
      <p:sp>
        <p:nvSpPr>
          <p:cNvPr id="2" name="AutoShape 2" descr="Výsledek obrázku pro stopky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Výsledek obrázku pro stopky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Výsledek obrázku pro stopky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8" descr="Výsledek obrázku pro stopky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0" descr="Výsledek obrázku pro stopky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2" descr="Výsledek obrázku pro stopky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4" descr="Výsledek obrázku pro stopky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64" name="Picture 16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819400"/>
            <a:ext cx="2047430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</a:t>
            </a:r>
            <a:r>
              <a:rPr lang="en-US" dirty="0" smtClean="0"/>
              <a:t>… </a:t>
            </a:r>
            <a:r>
              <a:rPr lang="en-US" dirty="0"/>
              <a:t>various forms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Slab: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</a:rPr>
              <a:t>only a part of circumference of limb is incorporated.</a:t>
            </a:r>
            <a:endParaRPr lang="cs-CZ" sz="2400" i="1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endParaRPr lang="cs-CZ" sz="2400" i="1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Cast: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i="1" dirty="0">
                <a:solidFill>
                  <a:schemeClr val="bg1"/>
                </a:solidFill>
              </a:rPr>
              <a:t>encircle whole circumference of the limb. </a:t>
            </a:r>
            <a:endParaRPr lang="cs-CZ" i="1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5" name="Picture 2" descr="Výsledek obrázku pro slab lower lim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71900"/>
            <a:ext cx="324241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ashish\Documents\rhiju\pt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577431"/>
            <a:ext cx="2806637" cy="25987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 </a:t>
            </a:r>
            <a:r>
              <a:rPr lang="en-US" dirty="0" smtClean="0"/>
              <a:t>… </a:t>
            </a:r>
            <a:r>
              <a:rPr lang="en-US" dirty="0"/>
              <a:t>various forms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Spica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Brace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Picture 6" descr="C:\Users\aashish\Documents\rhiju\126008.jp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3883271" cy="3048001"/>
          </a:xfrm>
          <a:prstGeom prst="rect">
            <a:avLst/>
          </a:prstGeom>
          <a:noFill/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36254"/>
            <a:ext cx="251460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2295</TotalTime>
  <Words>784</Words>
  <Application>Microsoft Office PowerPoint</Application>
  <PresentationFormat>Předvádění na obrazovce (4:3)</PresentationFormat>
  <Paragraphs>206</Paragraphs>
  <Slides>32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Modul</vt:lpstr>
      <vt:lpstr>Plaster-of-Paris and  Plaster Technique </vt:lpstr>
      <vt:lpstr>Orthopaedic Uses of Cast</vt:lpstr>
      <vt:lpstr>Materials available for casting</vt:lpstr>
      <vt:lpstr>PLASTER-OF-PARIS</vt:lpstr>
      <vt:lpstr>Prezentace aplikace PowerPoint</vt:lpstr>
      <vt:lpstr>PLASTER-OF-PARIS</vt:lpstr>
      <vt:lpstr>PLASTER-OF-PARIS</vt:lpstr>
      <vt:lpstr>POP … various forms</vt:lpstr>
      <vt:lpstr>POP … various forms</vt:lpstr>
      <vt:lpstr>PLASTER-OF-PARIS</vt:lpstr>
      <vt:lpstr>Synthetic Fiberglass Materials</vt:lpstr>
      <vt:lpstr>Synthetic Fiberglass Materials</vt:lpstr>
      <vt:lpstr>Rules of application of POP casts</vt:lpstr>
      <vt:lpstr>Position of Immobilization</vt:lpstr>
      <vt:lpstr>Position of Immobilization</vt:lpstr>
      <vt:lpstr>Rules of application of POP casts</vt:lpstr>
      <vt:lpstr>Plaster  Technique </vt:lpstr>
      <vt:lpstr>Unpadded  Plaster</vt:lpstr>
      <vt:lpstr>Padded plaster cast</vt:lpstr>
      <vt:lpstr>Padded plaster cast</vt:lpstr>
      <vt:lpstr>Triple sequence in Plaster Application</vt:lpstr>
      <vt:lpstr>Plastering - principle</vt:lpstr>
      <vt:lpstr>Plastering - principle</vt:lpstr>
      <vt:lpstr>Plastering - principle</vt:lpstr>
      <vt:lpstr>Plastering - principle</vt:lpstr>
      <vt:lpstr>Plastering - principle</vt:lpstr>
      <vt:lpstr>Aftercare</vt:lpstr>
      <vt:lpstr>Aftercare</vt:lpstr>
      <vt:lpstr>Complications</vt:lpstr>
      <vt:lpstr>Complications</vt:lpstr>
      <vt:lpstr>Plan for today 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Plaster and Functional bracing</dc:title>
  <dc:creator>ashish</dc:creator>
  <cp:lastModifiedBy>Krtička Milan</cp:lastModifiedBy>
  <cp:revision>53</cp:revision>
  <dcterms:created xsi:type="dcterms:W3CDTF">2011-10-15T11:35:17Z</dcterms:created>
  <dcterms:modified xsi:type="dcterms:W3CDTF">2018-03-19T09:28:55Z</dcterms:modified>
  <cp:contentStatus>Final</cp:contentStatus>
</cp:coreProperties>
</file>