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3549466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233140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2878711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427323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303403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38CB877-1F9B-45B7-9DAF-25D7015F5437}" type="datetimeFigureOut">
              <a:rPr lang="cs-CZ" smtClean="0"/>
              <a:t>07.01.2021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1873765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38CB877-1F9B-45B7-9DAF-25D7015F5437}" type="datetimeFigureOut">
              <a:rPr lang="cs-CZ" smtClean="0"/>
              <a:t>07.01.2021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2730754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438CB877-1F9B-45B7-9DAF-25D7015F5437}" type="datetimeFigureOut">
              <a:rPr lang="cs-CZ" smtClean="0"/>
              <a:t>07.01.2021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2904288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38CB877-1F9B-45B7-9DAF-25D7015F5437}" type="datetimeFigureOut">
              <a:rPr lang="cs-CZ" smtClean="0"/>
              <a:t>07.01.2021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48768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38CB877-1F9B-45B7-9DAF-25D7015F5437}" type="datetimeFigureOut">
              <a:rPr lang="cs-CZ" smtClean="0"/>
              <a:t>07.01.2021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4188210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438CB877-1F9B-45B7-9DAF-25D7015F5437}" type="datetimeFigureOut">
              <a:rPr lang="cs-CZ" smtClean="0"/>
              <a:t>07.01.2021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754336A-5872-48C0-8516-A672F8BCF0F0}" type="slidenum">
              <a:rPr lang="cs-CZ" smtClean="0"/>
              <a:t>‹#›</a:t>
            </a:fld>
            <a:endParaRPr lang="cs-CZ"/>
          </a:p>
        </p:txBody>
      </p:sp>
    </p:spTree>
    <p:extLst>
      <p:ext uri="{BB962C8B-B14F-4D97-AF65-F5344CB8AC3E}">
        <p14:creationId xmlns:p14="http://schemas.microsoft.com/office/powerpoint/2010/main" val="1829177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8CB877-1F9B-45B7-9DAF-25D7015F5437}" type="datetimeFigureOut">
              <a:rPr lang="cs-CZ" smtClean="0"/>
              <a:t>07.01.2021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4336A-5872-48C0-8516-A672F8BCF0F0}" type="slidenum">
              <a:rPr lang="cs-CZ" smtClean="0"/>
              <a:t>‹#›</a:t>
            </a:fld>
            <a:endParaRPr lang="cs-CZ"/>
          </a:p>
        </p:txBody>
      </p:sp>
    </p:spTree>
    <p:extLst>
      <p:ext uri="{BB962C8B-B14F-4D97-AF65-F5344CB8AC3E}">
        <p14:creationId xmlns:p14="http://schemas.microsoft.com/office/powerpoint/2010/main" val="3056145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DATIVE</a:t>
            </a:r>
            <a:br>
              <a:rPr lang="cs-CZ" b="1" dirty="0"/>
            </a:br>
            <a:endParaRPr lang="cs-CZ" dirty="0"/>
          </a:p>
        </p:txBody>
      </p:sp>
      <p:sp>
        <p:nvSpPr>
          <p:cNvPr id="3" name="Podnadpis 2"/>
          <p:cNvSpPr>
            <a:spLocks noGrp="1"/>
          </p:cNvSpPr>
          <p:nvPr>
            <p:ph type="subTitle" idx="1"/>
          </p:nvPr>
        </p:nvSpPr>
        <p:spPr/>
        <p:txBody>
          <a:bodyPr/>
          <a:lstStyle/>
          <a:p>
            <a:r>
              <a:rPr lang="cs-CZ" dirty="0" smtClean="0"/>
              <a:t>KDO → KOMU</a:t>
            </a:r>
            <a:r>
              <a:rPr lang="cs-CZ" dirty="0"/>
              <a:t>? </a:t>
            </a:r>
            <a:r>
              <a:rPr lang="cs-CZ" dirty="0" smtClean="0"/>
              <a:t>CO → </a:t>
            </a:r>
            <a:r>
              <a:rPr lang="cs-CZ" dirty="0" smtClean="0"/>
              <a:t>ČEMU</a:t>
            </a:r>
            <a:r>
              <a:rPr lang="cs-CZ" dirty="0"/>
              <a:t>?</a:t>
            </a:r>
          </a:p>
          <a:p>
            <a:r>
              <a:rPr lang="cs-CZ" dirty="0"/>
              <a:t>Šel jsem k doktorovi.</a:t>
            </a:r>
          </a:p>
          <a:p>
            <a:r>
              <a:rPr lang="cs-CZ" dirty="0"/>
              <a:t>Půjdu ke kamarádovi.</a:t>
            </a:r>
          </a:p>
          <a:p>
            <a:endParaRPr lang="cs-CZ" dirty="0"/>
          </a:p>
        </p:txBody>
      </p:sp>
    </p:spTree>
    <p:extLst>
      <p:ext uri="{BB962C8B-B14F-4D97-AF65-F5344CB8AC3E}">
        <p14:creationId xmlns:p14="http://schemas.microsoft.com/office/powerpoint/2010/main" val="4090966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en-GB" sz="3200" b="1" dirty="0">
                <a:solidFill>
                  <a:srgbClr val="0070C0"/>
                </a:solidFill>
              </a:rPr>
              <a:t>The object after some verbs, it expresses a person. In the sentence there may be another object, a thing</a:t>
            </a:r>
            <a:r>
              <a:rPr lang="cs-CZ" sz="3200" b="1" dirty="0">
                <a:solidFill>
                  <a:srgbClr val="0070C0"/>
                </a:solidFill>
              </a:rPr>
              <a:t>:</a:t>
            </a:r>
            <a:br>
              <a:rPr lang="cs-CZ" sz="3200" b="1" dirty="0">
                <a:solidFill>
                  <a:srgbClr val="0070C0"/>
                </a:solidFill>
              </a:rPr>
            </a:br>
            <a:endParaRPr lang="cs-CZ" sz="3200" b="1" dirty="0">
              <a:solidFill>
                <a:srgbClr val="0070C0"/>
              </a:solidFill>
            </a:endParaRPr>
          </a:p>
        </p:txBody>
      </p:sp>
      <p:sp>
        <p:nvSpPr>
          <p:cNvPr id="3" name="Zástupný symbol pro obsah 2"/>
          <p:cNvSpPr>
            <a:spLocks noGrp="1"/>
          </p:cNvSpPr>
          <p:nvPr>
            <p:ph idx="1"/>
          </p:nvPr>
        </p:nvSpPr>
        <p:spPr/>
        <p:txBody>
          <a:bodyPr>
            <a:normAutofit lnSpcReduction="10000"/>
          </a:bodyPr>
          <a:lstStyle/>
          <a:p>
            <a:r>
              <a:rPr lang="cs-CZ" b="1" dirty="0"/>
              <a:t>Rozumět</a:t>
            </a:r>
            <a:r>
              <a:rPr lang="cs-CZ" dirty="0"/>
              <a:t>: Nerozumím </a:t>
            </a:r>
            <a:r>
              <a:rPr lang="cs-CZ" b="1" dirty="0"/>
              <a:t>profesorovi</a:t>
            </a:r>
            <a:r>
              <a:rPr lang="cs-CZ" dirty="0"/>
              <a:t>, protože mluví moc rychle.</a:t>
            </a:r>
          </a:p>
          <a:p>
            <a:r>
              <a:rPr lang="cs-CZ" b="1" dirty="0"/>
              <a:t>Telefonovat/zatelefonovat</a:t>
            </a:r>
            <a:r>
              <a:rPr lang="cs-CZ" dirty="0"/>
              <a:t>: Včera jsem telefonoval </a:t>
            </a:r>
            <a:r>
              <a:rPr lang="cs-CZ" b="1" dirty="0"/>
              <a:t>bratrovi</a:t>
            </a:r>
            <a:r>
              <a:rPr lang="cs-CZ" dirty="0"/>
              <a:t>.</a:t>
            </a:r>
          </a:p>
          <a:p>
            <a:r>
              <a:rPr lang="cs-CZ" b="1" dirty="0"/>
              <a:t>Děkovat/poděkovat</a:t>
            </a:r>
            <a:r>
              <a:rPr lang="cs-CZ" dirty="0"/>
              <a:t>: Děkuju </a:t>
            </a:r>
            <a:r>
              <a:rPr lang="cs-CZ" b="1" dirty="0"/>
              <a:t>vám</a:t>
            </a:r>
            <a:r>
              <a:rPr lang="cs-CZ" dirty="0"/>
              <a:t>.</a:t>
            </a:r>
          </a:p>
          <a:p>
            <a:r>
              <a:rPr lang="cs-CZ" b="1" dirty="0"/>
              <a:t>Dát/dávat</a:t>
            </a:r>
            <a:r>
              <a:rPr lang="cs-CZ" dirty="0"/>
              <a:t>: Sestra dala léky </a:t>
            </a:r>
            <a:r>
              <a:rPr lang="cs-CZ" b="1" dirty="0"/>
              <a:t>pacientovi.</a:t>
            </a:r>
            <a:endParaRPr lang="cs-CZ" dirty="0"/>
          </a:p>
          <a:p>
            <a:r>
              <a:rPr lang="cs-CZ" b="1" dirty="0"/>
              <a:t>Měřit/změřit: </a:t>
            </a:r>
            <a:r>
              <a:rPr lang="cs-CZ" dirty="0"/>
              <a:t>Setra změřila tlak </a:t>
            </a:r>
            <a:r>
              <a:rPr lang="cs-CZ" b="1" dirty="0"/>
              <a:t>pacientovi</a:t>
            </a:r>
            <a:r>
              <a:rPr lang="cs-CZ" dirty="0"/>
              <a:t> a vzala </a:t>
            </a:r>
            <a:r>
              <a:rPr lang="cs-CZ" dirty="0" smtClean="0"/>
              <a:t>(= odebrala</a:t>
            </a:r>
            <a:r>
              <a:rPr lang="cs-CZ" dirty="0"/>
              <a:t>) krev </a:t>
            </a:r>
            <a:r>
              <a:rPr lang="cs-CZ" b="1" dirty="0"/>
              <a:t>pacientce</a:t>
            </a:r>
            <a:r>
              <a:rPr lang="cs-CZ" dirty="0"/>
              <a:t>.</a:t>
            </a:r>
          </a:p>
          <a:p>
            <a:r>
              <a:rPr lang="cs-CZ" b="1" dirty="0"/>
              <a:t>Pomáhat/pomoct: </a:t>
            </a:r>
            <a:r>
              <a:rPr lang="cs-CZ" dirty="0"/>
              <a:t>Sestro, můžete pomoct </a:t>
            </a:r>
            <a:r>
              <a:rPr lang="cs-CZ" b="1" dirty="0" smtClean="0"/>
              <a:t>pacientce</a:t>
            </a:r>
            <a:r>
              <a:rPr lang="cs-CZ" dirty="0" smtClean="0"/>
              <a:t>?</a:t>
            </a:r>
            <a:endParaRPr lang="cs-CZ" dirty="0"/>
          </a:p>
          <a:p>
            <a:r>
              <a:rPr lang="cs-CZ" dirty="0"/>
              <a:t>Kupovat/koupit, volat/zavolat</a:t>
            </a:r>
            <a:r>
              <a:rPr lang="cs-CZ" dirty="0" smtClean="0"/>
              <a:t>.……</a:t>
            </a:r>
          </a:p>
          <a:p>
            <a:r>
              <a:rPr lang="cs-CZ" dirty="0" smtClean="0"/>
              <a:t>(a list </a:t>
            </a:r>
            <a:r>
              <a:rPr lang="cs-CZ" dirty="0" err="1" smtClean="0"/>
              <a:t>of</a:t>
            </a:r>
            <a:r>
              <a:rPr lang="cs-CZ" dirty="0" smtClean="0"/>
              <a:t> </a:t>
            </a:r>
            <a:r>
              <a:rPr lang="cs-CZ" dirty="0" err="1" smtClean="0"/>
              <a:t>the</a:t>
            </a:r>
            <a:r>
              <a:rPr lang="cs-CZ" dirty="0" smtClean="0"/>
              <a:t> </a:t>
            </a:r>
            <a:r>
              <a:rPr lang="cs-CZ" dirty="0" err="1" smtClean="0"/>
              <a:t>verbs</a:t>
            </a:r>
            <a:r>
              <a:rPr lang="cs-CZ" dirty="0" smtClean="0"/>
              <a:t> </a:t>
            </a:r>
            <a:r>
              <a:rPr lang="cs-CZ" dirty="0" err="1" smtClean="0"/>
              <a:t>used</a:t>
            </a:r>
            <a:r>
              <a:rPr lang="cs-CZ" dirty="0" smtClean="0"/>
              <a:t> </a:t>
            </a:r>
            <a:r>
              <a:rPr lang="cs-CZ" dirty="0" err="1" smtClean="0"/>
              <a:t>with</a:t>
            </a:r>
            <a:r>
              <a:rPr lang="cs-CZ" dirty="0" smtClean="0"/>
              <a:t> </a:t>
            </a:r>
            <a:r>
              <a:rPr lang="cs-CZ" dirty="0" err="1" smtClean="0"/>
              <a:t>the</a:t>
            </a:r>
            <a:r>
              <a:rPr lang="cs-CZ" dirty="0" smtClean="0"/>
              <a:t> dative: </a:t>
            </a:r>
            <a:r>
              <a:rPr lang="cs-CZ" dirty="0" err="1" smtClean="0"/>
              <a:t>class</a:t>
            </a:r>
            <a:r>
              <a:rPr lang="cs-CZ" dirty="0" smtClean="0"/>
              <a:t> </a:t>
            </a:r>
            <a:r>
              <a:rPr lang="cs-CZ" dirty="0" err="1" smtClean="0"/>
              <a:t>book</a:t>
            </a:r>
            <a:r>
              <a:rPr lang="cs-CZ" dirty="0" smtClean="0"/>
              <a:t> p. 126)</a:t>
            </a:r>
            <a:endParaRPr lang="cs-CZ" dirty="0"/>
          </a:p>
          <a:p>
            <a:endParaRPr lang="cs-CZ" dirty="0"/>
          </a:p>
        </p:txBody>
      </p:sp>
    </p:spTree>
    <p:extLst>
      <p:ext uri="{BB962C8B-B14F-4D97-AF65-F5344CB8AC3E}">
        <p14:creationId xmlns:p14="http://schemas.microsoft.com/office/powerpoint/2010/main" val="1925975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48000" y="1844015"/>
            <a:ext cx="6096000" cy="3568926"/>
          </a:xfrm>
          <a:prstGeom prst="rect">
            <a:avLst/>
          </a:prstGeom>
        </p:spPr>
        <p:txBody>
          <a:bodyPr>
            <a:spAutoFit/>
          </a:bodyPr>
          <a:lstStyle/>
          <a:p>
            <a:pPr>
              <a:lnSpc>
                <a:spcPct val="107000"/>
              </a:lnSpc>
              <a:spcBef>
                <a:spcPts val="200"/>
              </a:spcBef>
              <a:spcAft>
                <a:spcPts val="0"/>
              </a:spcAft>
            </a:pPr>
            <a:r>
              <a:rPr lang="en-GB"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The dative is used after some prepositions:</a:t>
            </a:r>
            <a:endParaRPr lang="cs-CZ"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b="1" dirty="0" smtClean="0">
                <a:effectLst/>
                <a:latin typeface="Calibri" panose="020F0502020204030204" pitchFamily="34" charset="0"/>
                <a:ea typeface="Calibri" panose="020F0502020204030204" pitchFamily="34" charset="0"/>
                <a:cs typeface="Times New Roman" panose="02020603050405020304" pitchFamily="18" charset="0"/>
              </a:rPr>
              <a:t>k/ke (= to, </a:t>
            </a:r>
            <a:r>
              <a:rPr lang="cs-CZ" b="1" dirty="0" err="1" smtClean="0">
                <a:effectLst/>
                <a:latin typeface="Calibri" panose="020F0502020204030204" pitchFamily="34" charset="0"/>
                <a:ea typeface="Calibri" panose="020F0502020204030204" pitchFamily="34" charset="0"/>
                <a:cs typeface="Times New Roman" panose="02020603050405020304" pitchFamily="18" charset="0"/>
              </a:rPr>
              <a:t>towards</a:t>
            </a:r>
            <a:r>
              <a:rPr lang="cs-CZ" b="1" dirty="0" smtClean="0">
                <a:effectLst/>
                <a:latin typeface="Calibri" panose="020F0502020204030204" pitchFamily="34" charset="0"/>
                <a:ea typeface="Calibri" panose="020F0502020204030204" pitchFamily="34" charset="0"/>
                <a:cs typeface="Times New Roman" panose="02020603050405020304" pitchFamily="18" charset="0"/>
              </a:rPr>
              <a:t>)</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Musím jít k lékaři. Vysoký krevní tlak patří k vážným onemocněním. (</a:t>
            </a:r>
            <a:r>
              <a:rPr lang="cs-CZ" dirty="0" err="1" smtClean="0">
                <a:effectLst/>
                <a:latin typeface="Calibri" panose="020F0502020204030204" pitchFamily="34" charset="0"/>
                <a:ea typeface="Calibri" panose="020F0502020204030204" pitchFamily="34" charset="0"/>
                <a:cs typeface="Times New Roman" panose="02020603050405020304" pitchFamily="18" charset="0"/>
              </a:rPr>
              <a:t>pl</a:t>
            </a:r>
            <a:r>
              <a:rPr lang="cs-CZ" dirty="0" smtClean="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b="1" dirty="0" smtClean="0">
                <a:effectLst/>
                <a:latin typeface="Calibri" panose="020F0502020204030204" pitchFamily="34" charset="0"/>
                <a:ea typeface="Calibri" panose="020F0502020204030204" pitchFamily="34" charset="0"/>
                <a:cs typeface="Times New Roman" panose="02020603050405020304" pitchFamily="18" charset="0"/>
              </a:rPr>
              <a:t>Kvůli (</a:t>
            </a:r>
            <a:r>
              <a:rPr lang="cs-CZ" b="1" dirty="0" err="1" smtClean="0">
                <a:effectLst/>
                <a:latin typeface="Calibri" panose="020F0502020204030204" pitchFamily="34" charset="0"/>
                <a:ea typeface="Calibri" panose="020F0502020204030204" pitchFamily="34" charset="0"/>
                <a:cs typeface="Times New Roman" panose="02020603050405020304" pitchFamily="18" charset="0"/>
              </a:rPr>
              <a:t>because</a:t>
            </a:r>
            <a:r>
              <a:rPr lang="cs-CZ" b="1"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b="1" dirty="0" err="1" smtClean="0">
                <a:effectLst/>
                <a:latin typeface="Calibri" panose="020F0502020204030204" pitchFamily="34" charset="0"/>
                <a:ea typeface="Calibri" panose="020F0502020204030204" pitchFamily="34" charset="0"/>
                <a:cs typeface="Times New Roman" panose="02020603050405020304" pitchFamily="18" charset="0"/>
              </a:rPr>
              <a:t>of</a:t>
            </a:r>
            <a:r>
              <a:rPr lang="cs-CZ" b="1" dirty="0" smtClean="0">
                <a:effectLst/>
                <a:latin typeface="Calibri" panose="020F0502020204030204" pitchFamily="34" charset="0"/>
                <a:ea typeface="Calibri" panose="020F0502020204030204" pitchFamily="34" charset="0"/>
                <a:cs typeface="Times New Roman" panose="02020603050405020304" pitchFamily="18" charset="0"/>
              </a:rPr>
              <a:t>)</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Kvůli nemoci nemohl přijít do práce. (Nemohl přijít do práce, protože byl nemocný.)</a:t>
            </a:r>
          </a:p>
          <a:p>
            <a:pPr>
              <a:lnSpc>
                <a:spcPct val="107000"/>
              </a:lnSpc>
              <a:spcAft>
                <a:spcPts val="800"/>
              </a:spcAft>
            </a:pPr>
            <a:r>
              <a:rPr lang="cs-CZ" b="1" dirty="0" smtClean="0">
                <a:effectLst/>
                <a:latin typeface="Calibri" panose="020F0502020204030204" pitchFamily="34" charset="0"/>
                <a:ea typeface="Calibri" panose="020F0502020204030204" pitchFamily="34" charset="0"/>
                <a:cs typeface="Times New Roman" panose="02020603050405020304" pitchFamily="18" charset="0"/>
              </a:rPr>
              <a:t>Díky (</a:t>
            </a:r>
            <a:r>
              <a:rPr lang="cs-CZ" b="1" dirty="0" err="1" smtClean="0">
                <a:effectLst/>
                <a:latin typeface="Calibri" panose="020F0502020204030204" pitchFamily="34" charset="0"/>
                <a:ea typeface="Calibri" panose="020F0502020204030204" pitchFamily="34" charset="0"/>
                <a:cs typeface="Times New Roman" panose="02020603050405020304" pitchFamily="18" charset="0"/>
              </a:rPr>
              <a:t>thanks</a:t>
            </a:r>
            <a:r>
              <a:rPr lang="cs-CZ" b="1" dirty="0" smtClean="0">
                <a:effectLst/>
                <a:latin typeface="Calibri" panose="020F0502020204030204" pitchFamily="34" charset="0"/>
                <a:ea typeface="Calibri" panose="020F0502020204030204" pitchFamily="34" charset="0"/>
                <a:cs typeface="Times New Roman" panose="02020603050405020304" pitchFamily="18" charset="0"/>
              </a:rPr>
              <a:t> to)</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Díky tvojí pomoci jsem dokončil práci včas. (Dokončil jsem práci včas, protože jsi mi pomohl).</a:t>
            </a:r>
          </a:p>
          <a:p>
            <a:pPr>
              <a:lnSpc>
                <a:spcPct val="107000"/>
              </a:lnSpc>
              <a:spcAft>
                <a:spcPts val="800"/>
              </a:spcAft>
            </a:pPr>
            <a:r>
              <a:rPr lang="cs-CZ" b="1" dirty="0" smtClean="0">
                <a:effectLst/>
                <a:latin typeface="Calibri" panose="020F0502020204030204" pitchFamily="34" charset="0"/>
                <a:ea typeface="Calibri" panose="020F0502020204030204" pitchFamily="34" charset="0"/>
                <a:cs typeface="Times New Roman" panose="02020603050405020304" pitchFamily="18" charset="0"/>
              </a:rPr>
              <a:t>Naproti (</a:t>
            </a:r>
            <a:r>
              <a:rPr lang="cs-CZ" b="1" dirty="0" err="1" smtClean="0">
                <a:effectLst/>
                <a:latin typeface="Calibri" panose="020F0502020204030204" pitchFamily="34" charset="0"/>
                <a:ea typeface="Calibri" panose="020F0502020204030204" pitchFamily="34" charset="0"/>
                <a:cs typeface="Times New Roman" panose="02020603050405020304" pitchFamily="18" charset="0"/>
              </a:rPr>
              <a:t>opposite</a:t>
            </a:r>
            <a:r>
              <a:rPr lang="cs-CZ" b="1" dirty="0" smtClean="0">
                <a:effectLst/>
                <a:latin typeface="Calibri" panose="020F0502020204030204" pitchFamily="34" charset="0"/>
                <a:ea typeface="Calibri" panose="020F0502020204030204" pitchFamily="34" charset="0"/>
                <a:cs typeface="Times New Roman" panose="02020603050405020304" pitchFamily="18" charset="0"/>
              </a:rPr>
              <a:t>)</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Obchod je naproti restauraci.</a:t>
            </a:r>
          </a:p>
          <a:p>
            <a:pPr>
              <a:lnSpc>
                <a:spcPct val="107000"/>
              </a:lnSpc>
              <a:spcAft>
                <a:spcPts val="800"/>
              </a:spcAft>
            </a:pPr>
            <a:r>
              <a:rPr lang="cs-CZ" b="1" dirty="0">
                <a:latin typeface="Calibri" panose="020F0502020204030204" pitchFamily="34" charset="0"/>
                <a:ea typeface="Calibri" panose="020F0502020204030204" pitchFamily="34" charset="0"/>
                <a:cs typeface="Times New Roman" panose="02020603050405020304" pitchFamily="18" charset="0"/>
              </a:rPr>
              <a:t>Proti (</a:t>
            </a:r>
            <a:r>
              <a:rPr lang="cs-CZ" b="1" dirty="0" err="1">
                <a:latin typeface="Calibri" panose="020F0502020204030204" pitchFamily="34" charset="0"/>
                <a:ea typeface="Calibri" panose="020F0502020204030204" pitchFamily="34" charset="0"/>
                <a:cs typeface="Times New Roman" panose="02020603050405020304" pitchFamily="18" charset="0"/>
              </a:rPr>
              <a:t>against</a:t>
            </a:r>
            <a:r>
              <a:rPr lang="cs-CZ" b="1" dirty="0">
                <a:latin typeface="Calibri" panose="020F0502020204030204" pitchFamily="34" charset="0"/>
                <a:ea typeface="Calibri" panose="020F0502020204030204" pitchFamily="34" charset="0"/>
                <a:cs typeface="Times New Roman" panose="02020603050405020304" pitchFamily="18" charset="0"/>
              </a:rPr>
              <a:t> </a:t>
            </a:r>
            <a:r>
              <a:rPr lang="cs-CZ" b="1" dirty="0" smtClean="0">
                <a:latin typeface="Calibri" panose="020F0502020204030204" pitchFamily="34" charset="0"/>
                <a:ea typeface="Calibri" panose="020F0502020204030204" pitchFamily="34" charset="0"/>
                <a:cs typeface="Times New Roman" panose="02020603050405020304" pitchFamily="18" charset="0"/>
              </a:rPr>
              <a:t>)</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Co máš proti šéfovi</a:t>
            </a:r>
            <a:r>
              <a:rPr lang="cs-CZ" dirty="0" smtClean="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dirty="0" smtClean="0">
                <a:latin typeface="Calibri" panose="020F0502020204030204" pitchFamily="34" charset="0"/>
                <a:ea typeface="Calibri" panose="020F0502020204030204" pitchFamily="34" charset="0"/>
                <a:cs typeface="Times New Roman" panose="02020603050405020304" pitchFamily="18" charset="0"/>
              </a:rPr>
              <a:t>(</a:t>
            </a:r>
            <a:r>
              <a:rPr lang="cs-CZ" dirty="0" err="1" smtClean="0">
                <a:latin typeface="Calibri" panose="020F0502020204030204" pitchFamily="34" charset="0"/>
                <a:ea typeface="Calibri" panose="020F0502020204030204" pitchFamily="34" charset="0"/>
                <a:cs typeface="Times New Roman" panose="02020603050405020304" pitchFamily="18" charset="0"/>
              </a:rPr>
              <a:t>class</a:t>
            </a:r>
            <a:r>
              <a:rPr lang="cs-CZ" dirty="0" smtClean="0">
                <a:latin typeface="Calibri" panose="020F0502020204030204" pitchFamily="34" charset="0"/>
                <a:ea typeface="Calibri" panose="020F0502020204030204" pitchFamily="34" charset="0"/>
                <a:cs typeface="Times New Roman" panose="02020603050405020304" pitchFamily="18" charset="0"/>
              </a:rPr>
              <a:t> </a:t>
            </a:r>
            <a:r>
              <a:rPr lang="cs-CZ" dirty="0" err="1" smtClean="0">
                <a:latin typeface="Calibri" panose="020F0502020204030204" pitchFamily="34" charset="0"/>
                <a:ea typeface="Calibri" panose="020F0502020204030204" pitchFamily="34" charset="0"/>
                <a:cs typeface="Times New Roman" panose="02020603050405020304" pitchFamily="18" charset="0"/>
              </a:rPr>
              <a:t>book</a:t>
            </a:r>
            <a:r>
              <a:rPr lang="cs-CZ" dirty="0" smtClean="0">
                <a:latin typeface="Calibri" panose="020F0502020204030204" pitchFamily="34" charset="0"/>
                <a:ea typeface="Calibri" panose="020F0502020204030204" pitchFamily="34" charset="0"/>
                <a:cs typeface="Times New Roman" panose="02020603050405020304" pitchFamily="18" charset="0"/>
              </a:rPr>
              <a:t> p. 127)</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2888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48000" y="3086471"/>
            <a:ext cx="6096000" cy="1007071"/>
          </a:xfrm>
          <a:prstGeom prst="rect">
            <a:avLst/>
          </a:prstGeom>
        </p:spPr>
        <p:txBody>
          <a:bodyPr>
            <a:spAutoFit/>
          </a:bodyPr>
          <a:lstStyle/>
          <a:p>
            <a:pPr>
              <a:lnSpc>
                <a:spcPct val="107000"/>
              </a:lnSpc>
              <a:spcBef>
                <a:spcPts val="200"/>
              </a:spcBef>
              <a:spcAft>
                <a:spcPts val="0"/>
              </a:spcAft>
            </a:pPr>
            <a:r>
              <a:rPr lang="en-GB"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The dative expresses a</a:t>
            </a:r>
            <a:r>
              <a:rPr lang="cs-CZ"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n </a:t>
            </a:r>
            <a:r>
              <a:rPr lang="en-GB"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age in the phrase:</a:t>
            </a:r>
            <a:endParaRPr lang="cs-CZ"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cs-CZ" b="1" dirty="0" smtClean="0">
                <a:ea typeface="Times New Roman" panose="02020603050405020304" pitchFamily="18" charset="0"/>
                <a:cs typeface="Times New Roman" panose="02020603050405020304" pitchFamily="18" charset="0"/>
              </a:rPr>
              <a:t>Kolik je </a:t>
            </a:r>
            <a:r>
              <a:rPr lang="cs-CZ" b="1" dirty="0" smtClean="0">
                <a:solidFill>
                  <a:srgbClr val="7030A0"/>
                </a:solidFill>
                <a:ea typeface="Times New Roman" panose="02020603050405020304" pitchFamily="18" charset="0"/>
                <a:cs typeface="Times New Roman" panose="02020603050405020304" pitchFamily="18" charset="0"/>
              </a:rPr>
              <a:t>ti</a:t>
            </a:r>
            <a:r>
              <a:rPr lang="cs-CZ" b="1" dirty="0" smtClean="0">
                <a:ea typeface="Times New Roman" panose="02020603050405020304" pitchFamily="18" charset="0"/>
                <a:cs typeface="Times New Roman" panose="02020603050405020304" pitchFamily="18" charset="0"/>
              </a:rPr>
              <a:t>? Je </a:t>
            </a:r>
            <a:r>
              <a:rPr lang="cs-CZ" b="1" dirty="0" smtClean="0">
                <a:solidFill>
                  <a:srgbClr val="7030A0"/>
                </a:solidFill>
                <a:ea typeface="Times New Roman" panose="02020603050405020304" pitchFamily="18" charset="0"/>
                <a:cs typeface="Times New Roman" panose="02020603050405020304" pitchFamily="18" charset="0"/>
              </a:rPr>
              <a:t>mi</a:t>
            </a:r>
            <a:r>
              <a:rPr lang="cs-CZ" b="1" dirty="0" smtClean="0">
                <a:ea typeface="Times New Roman" panose="02020603050405020304" pitchFamily="18" charset="0"/>
                <a:cs typeface="Times New Roman" panose="02020603050405020304" pitchFamily="18" charset="0"/>
              </a:rPr>
              <a:t> 20 let.</a:t>
            </a:r>
            <a:endParaRPr lang="cs-CZ" b="1" dirty="0" smtClean="0">
              <a:effectLst/>
              <a:ea typeface="Times New Roman" panose="02020603050405020304" pitchFamily="18" charset="0"/>
              <a:cs typeface="Times New Roman" panose="02020603050405020304" pitchFamily="18" charset="0"/>
            </a:endParaRP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Mojí </a:t>
            </a:r>
            <a:r>
              <a:rPr lang="cs-CZ" b="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mamince</a:t>
            </a:r>
            <a:r>
              <a:rPr lang="cs-CZ" dirty="0" smtClean="0">
                <a:effectLst/>
                <a:latin typeface="Calibri" panose="020F0502020204030204" pitchFamily="34" charset="0"/>
                <a:ea typeface="Calibri" panose="020F0502020204030204" pitchFamily="34" charset="0"/>
                <a:cs typeface="Times New Roman" panose="02020603050405020304" pitchFamily="18" charset="0"/>
              </a:rPr>
              <a:t> je 44 let, </a:t>
            </a:r>
            <a:r>
              <a:rPr lang="cs-CZ" b="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sestře</a:t>
            </a:r>
            <a:r>
              <a:rPr lang="cs-CZ"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je 22 a </a:t>
            </a:r>
            <a:r>
              <a:rPr lang="cs-CZ" b="1"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tatínkovi</a:t>
            </a:r>
            <a:r>
              <a:rPr lang="cs-CZ" dirty="0" smtClean="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effectLst/>
                <a:latin typeface="Calibri" panose="020F0502020204030204" pitchFamily="34" charset="0"/>
                <a:ea typeface="Calibri" panose="020F0502020204030204" pitchFamily="34" charset="0"/>
                <a:cs typeface="Times New Roman" panose="02020603050405020304" pitchFamily="18" charset="0"/>
              </a:rPr>
              <a:t>je 45.</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88029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48000" y="1844015"/>
            <a:ext cx="6096000" cy="3169970"/>
          </a:xfrm>
          <a:prstGeom prst="rect">
            <a:avLst/>
          </a:prstGeom>
        </p:spPr>
        <p:txBody>
          <a:bodyPr>
            <a:spAutoFit/>
          </a:bodyPr>
          <a:lstStyle/>
          <a:p>
            <a:pPr>
              <a:lnSpc>
                <a:spcPct val="107000"/>
              </a:lnSpc>
              <a:spcBef>
                <a:spcPts val="200"/>
              </a:spcBef>
              <a:spcAft>
                <a:spcPts val="0"/>
              </a:spcAft>
            </a:pPr>
            <a:r>
              <a:rPr lang="en-GB"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rPr>
              <a:t>There are specific construction that express feelings, likes, dislikes and medical conditions, symptoms. In these constructions the person who is exposed to these feelings, pains…. Becomes the object of the sentence and takes a form of the dative.</a:t>
            </a:r>
            <a:endParaRPr lang="cs-CZ" b="1"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Co je ti? /Co je vám?</a:t>
            </a: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Je mi špatně. </a:t>
            </a: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Mojí kamarádce je špatně.</a:t>
            </a: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Tomu pacientovi se udělalo špatně.</a:t>
            </a:r>
          </a:p>
          <a:p>
            <a:pPr>
              <a:lnSpc>
                <a:spcPct val="107000"/>
              </a:lnSpc>
              <a:spcAft>
                <a:spcPts val="800"/>
              </a:spcAft>
            </a:pPr>
            <a:r>
              <a:rPr lang="cs-CZ" dirty="0" smtClean="0">
                <a:effectLst/>
                <a:latin typeface="Calibri" panose="020F0502020204030204" pitchFamily="34" charset="0"/>
                <a:ea typeface="Calibri" panose="020F0502020204030204" pitchFamily="34" charset="0"/>
                <a:cs typeface="Times New Roman" panose="02020603050405020304" pitchFamily="18" charset="0"/>
              </a:rPr>
              <a:t>Je mi zima. Petrovi je zima. Mojí mamince není zima.</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58493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048000" y="194974"/>
            <a:ext cx="6096000" cy="6757171"/>
          </a:xfrm>
          <a:prstGeom prst="rect">
            <a:avLst/>
          </a:prstGeom>
        </p:spPr>
        <p:txBody>
          <a:bodyPr>
            <a:spAutoFit/>
          </a:bodyPr>
          <a:lstStyle/>
          <a:p>
            <a:pPr>
              <a:lnSpc>
                <a:spcPct val="107000"/>
              </a:lnSpc>
              <a:spcBef>
                <a:spcPts val="200"/>
              </a:spcBef>
              <a:spcAft>
                <a:spcPts val="0"/>
              </a:spcAft>
            </a:pPr>
            <a:r>
              <a:rPr lang="cs-CZ" sz="1600" b="1" dirty="0" err="1"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rPr>
              <a:t>Nouns</a:t>
            </a:r>
            <a:endParaRPr lang="cs-CZ" sz="1600"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Bef>
                <a:spcPts val="200"/>
              </a:spcBef>
              <a:spcAft>
                <a:spcPts val="0"/>
              </a:spcAft>
            </a:pPr>
            <a:r>
              <a:rPr lang="cs-CZ" sz="1600" b="1" dirty="0" smtClean="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a:t>
            </a:r>
            <a:r>
              <a:rPr lang="cs-CZ" sz="1600" b="1" dirty="0" err="1" smtClean="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class</a:t>
            </a:r>
            <a:r>
              <a:rPr lang="cs-CZ" sz="1600" b="1" dirty="0" smtClean="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 </a:t>
            </a:r>
            <a:r>
              <a:rPr lang="cs-CZ" sz="1600" b="1" dirty="0" err="1" smtClean="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book</a:t>
            </a:r>
            <a:r>
              <a:rPr lang="cs-CZ" sz="1600" b="1" dirty="0" smtClean="0">
                <a:solidFill>
                  <a:srgbClr val="1F4D78"/>
                </a:solidFill>
                <a:latin typeface="Calibri Light" panose="020F0302020204030204" pitchFamily="34" charset="0"/>
                <a:ea typeface="Times New Roman" panose="02020603050405020304" pitchFamily="18" charset="0"/>
                <a:cs typeface="Times New Roman" panose="02020603050405020304" pitchFamily="18" charset="0"/>
              </a:rPr>
              <a:t> p. 125)</a:t>
            </a:r>
            <a:endParaRPr lang="cs-CZ" sz="1600" b="1" dirty="0" smtClean="0">
              <a:solidFill>
                <a:srgbClr val="1F4D78"/>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cs-CZ" sz="1400" dirty="0" smtClean="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Man Dative = </a:t>
            </a:r>
            <a:r>
              <a:rPr lang="cs-CZ" dirty="0" err="1"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Locative</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Calibri" panose="020F0502020204030204" pitchFamily="34" charset="0"/>
              <a:buChar char="–"/>
            </a:pP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OVI, – U: bratrovi/bratru</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 – OVI: lékaři/lékařovi</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Min</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 – I: obchodu, pokoji</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a:t>
            </a:r>
            <a:r>
              <a:rPr lang="cs-CZ" dirty="0" smtClean="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Dative =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Locative</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Ě, – E, – I</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!-ha, -cha,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ka</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ra</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ze, -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še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a:t>
            </a:r>
            <a:r>
              <a:rPr lang="cs-CZ" dirty="0" err="1"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ře</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Dojeli jsme k </a:t>
            </a:r>
            <a:r>
              <a:rPr lang="cs-CZ"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Praze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Pacient šel ke </a:t>
            </a:r>
            <a:r>
              <a:rPr lang="cs-CZ"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sprše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 upadl.</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Musela jsem jít k </a:t>
            </a:r>
            <a:r>
              <a:rPr lang="cs-CZ"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lékařce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protože mi nebylo dobře.</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Řekl jsem </a:t>
            </a:r>
            <a:r>
              <a:rPr lang="cs-CZ"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sestře</a:t>
            </a:r>
            <a:r>
              <a:rPr lang="cs-CZ"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že potřebuju něco proto bolesti.</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Dative</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N</a:t>
            </a:r>
            <a:endParaRPr lang="cs-CZ"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dirty="0" smtClean="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U, – I: kinu, moři, náměstí</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9149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K/KE + </a:t>
            </a:r>
            <a:r>
              <a:rPr lang="cs-CZ" dirty="0" err="1" smtClean="0"/>
              <a:t>someone</a:t>
            </a:r>
            <a:r>
              <a:rPr lang="cs-CZ" dirty="0" smtClean="0"/>
              <a:t> (= </a:t>
            </a:r>
            <a:r>
              <a:rPr lang="cs-CZ" dirty="0" err="1" smtClean="0"/>
              <a:t>person´s</a:t>
            </a:r>
            <a:r>
              <a:rPr lang="cs-CZ" dirty="0" smtClean="0"/>
              <a:t> </a:t>
            </a:r>
            <a:r>
              <a:rPr lang="cs-CZ" dirty="0" smtClean="0"/>
              <a:t>place = </a:t>
            </a:r>
            <a:br>
              <a:rPr lang="cs-CZ" dirty="0" smtClean="0"/>
            </a:br>
            <a:r>
              <a:rPr lang="cs-CZ" dirty="0" smtClean="0"/>
              <a:t>=to </a:t>
            </a:r>
            <a:r>
              <a:rPr lang="cs-CZ" dirty="0" err="1" smtClean="0"/>
              <a:t>someone</a:t>
            </a:r>
            <a:r>
              <a:rPr lang="cs-CZ" dirty="0" smtClean="0"/>
              <a:t>)</a:t>
            </a:r>
            <a:endParaRPr lang="cs-CZ" dirty="0"/>
          </a:p>
        </p:txBody>
      </p:sp>
      <p:sp>
        <p:nvSpPr>
          <p:cNvPr id="3" name="Zástupný symbol pro obsah 2"/>
          <p:cNvSpPr>
            <a:spLocks noGrp="1"/>
          </p:cNvSpPr>
          <p:nvPr>
            <p:ph sz="half" idx="1"/>
          </p:nvPr>
        </p:nvSpPr>
        <p:spPr/>
        <p:txBody>
          <a:bodyPr/>
          <a:lstStyle/>
          <a:p>
            <a:r>
              <a:rPr lang="cs-CZ" b="1" dirty="0" err="1" smtClean="0">
                <a:solidFill>
                  <a:srgbClr val="00B0F0"/>
                </a:solidFill>
              </a:rPr>
              <a:t>Ma</a:t>
            </a:r>
            <a:endParaRPr lang="cs-CZ" b="1" dirty="0" smtClean="0">
              <a:solidFill>
                <a:srgbClr val="00B0F0"/>
              </a:solidFill>
            </a:endParaRPr>
          </a:p>
          <a:p>
            <a:r>
              <a:rPr lang="cs-CZ" b="1" dirty="0" smtClean="0">
                <a:solidFill>
                  <a:srgbClr val="00B0F0"/>
                </a:solidFill>
              </a:rPr>
              <a:t>- OVI</a:t>
            </a:r>
          </a:p>
          <a:p>
            <a:r>
              <a:rPr lang="cs-CZ" dirty="0"/>
              <a:t>k</a:t>
            </a:r>
            <a:r>
              <a:rPr lang="cs-CZ" dirty="0" smtClean="0"/>
              <a:t> </a:t>
            </a:r>
            <a:r>
              <a:rPr lang="cs-CZ" dirty="0" err="1" smtClean="0"/>
              <a:t>doktor+</a:t>
            </a:r>
            <a:r>
              <a:rPr lang="cs-CZ" b="1" dirty="0" err="1" smtClean="0">
                <a:solidFill>
                  <a:srgbClr val="00B0F0"/>
                </a:solidFill>
              </a:rPr>
              <a:t>ovi</a:t>
            </a:r>
            <a:endParaRPr lang="cs-CZ" b="1" dirty="0" smtClean="0">
              <a:solidFill>
                <a:srgbClr val="00B0F0"/>
              </a:solidFill>
            </a:endParaRPr>
          </a:p>
          <a:p>
            <a:r>
              <a:rPr lang="cs-CZ" dirty="0" smtClean="0"/>
              <a:t>K lékařovi, k profesorovi</a:t>
            </a:r>
          </a:p>
          <a:p>
            <a:r>
              <a:rPr lang="cs-CZ" dirty="0" smtClean="0"/>
              <a:t>Ke kamarádovi</a:t>
            </a:r>
          </a:p>
          <a:p>
            <a:r>
              <a:rPr lang="cs-CZ" dirty="0" smtClean="0"/>
              <a:t>- </a:t>
            </a:r>
            <a:r>
              <a:rPr lang="cs-CZ" dirty="0" smtClean="0">
                <a:solidFill>
                  <a:srgbClr val="00B0F0"/>
                </a:solidFill>
              </a:rPr>
              <a:t>U/-I</a:t>
            </a:r>
            <a:endParaRPr lang="cs-CZ" dirty="0">
              <a:solidFill>
                <a:srgbClr val="00B0F0"/>
              </a:solidFill>
            </a:endParaRPr>
          </a:p>
          <a:p>
            <a:r>
              <a:rPr lang="cs-CZ" dirty="0" smtClean="0"/>
              <a:t>K doktor</a:t>
            </a:r>
            <a:r>
              <a:rPr lang="cs-CZ" dirty="0" smtClean="0">
                <a:solidFill>
                  <a:srgbClr val="00B0F0"/>
                </a:solidFill>
              </a:rPr>
              <a:t>u</a:t>
            </a:r>
            <a:r>
              <a:rPr lang="cs-CZ" dirty="0" smtClean="0"/>
              <a:t> Novák</a:t>
            </a:r>
            <a:r>
              <a:rPr lang="cs-CZ" dirty="0" smtClean="0">
                <a:solidFill>
                  <a:srgbClr val="00B0F0"/>
                </a:solidFill>
              </a:rPr>
              <a:t>ovi</a:t>
            </a:r>
          </a:p>
          <a:p>
            <a:r>
              <a:rPr lang="cs-CZ" dirty="0" smtClean="0"/>
              <a:t>K učitel</a:t>
            </a:r>
            <a:r>
              <a:rPr lang="cs-CZ" dirty="0" smtClean="0">
                <a:solidFill>
                  <a:srgbClr val="00B0F0"/>
                </a:solidFill>
              </a:rPr>
              <a:t>i</a:t>
            </a:r>
            <a:r>
              <a:rPr lang="cs-CZ" dirty="0" smtClean="0"/>
              <a:t> Novák</a:t>
            </a:r>
            <a:r>
              <a:rPr lang="cs-CZ" dirty="0" smtClean="0">
                <a:solidFill>
                  <a:srgbClr val="00B0F0"/>
                </a:solidFill>
              </a:rPr>
              <a:t>ovi</a:t>
            </a:r>
            <a:endParaRPr lang="cs-CZ" dirty="0">
              <a:solidFill>
                <a:srgbClr val="00B0F0"/>
              </a:solidFill>
            </a:endParaRPr>
          </a:p>
        </p:txBody>
      </p:sp>
      <p:sp>
        <p:nvSpPr>
          <p:cNvPr id="4" name="Zástupný symbol pro obsah 3"/>
          <p:cNvSpPr>
            <a:spLocks noGrp="1"/>
          </p:cNvSpPr>
          <p:nvPr>
            <p:ph sz="half" idx="2"/>
          </p:nvPr>
        </p:nvSpPr>
        <p:spPr/>
        <p:txBody>
          <a:bodyPr/>
          <a:lstStyle/>
          <a:p>
            <a:r>
              <a:rPr lang="cs-CZ" dirty="0" smtClean="0">
                <a:solidFill>
                  <a:srgbClr val="FF0000"/>
                </a:solidFill>
              </a:rPr>
              <a:t>F</a:t>
            </a:r>
          </a:p>
          <a:p>
            <a:r>
              <a:rPr lang="cs-CZ" dirty="0" smtClean="0"/>
              <a:t>- </a:t>
            </a:r>
            <a:r>
              <a:rPr lang="cs-CZ" dirty="0" smtClean="0">
                <a:solidFill>
                  <a:srgbClr val="FF0000"/>
                </a:solidFill>
              </a:rPr>
              <a:t>E/-Ě</a:t>
            </a:r>
          </a:p>
          <a:p>
            <a:pPr marL="0" indent="0">
              <a:buNone/>
            </a:pPr>
            <a:r>
              <a:rPr lang="cs-CZ" dirty="0" smtClean="0"/>
              <a:t>Hana → k Han</a:t>
            </a:r>
            <a:r>
              <a:rPr lang="cs-CZ" dirty="0" smtClean="0">
                <a:solidFill>
                  <a:srgbClr val="FF0000"/>
                </a:solidFill>
              </a:rPr>
              <a:t>ě</a:t>
            </a:r>
          </a:p>
          <a:p>
            <a:pPr marL="0" indent="0">
              <a:buNone/>
            </a:pPr>
            <a:r>
              <a:rPr lang="cs-CZ" dirty="0" smtClean="0"/>
              <a:t>Eva     → k Ev</a:t>
            </a:r>
            <a:r>
              <a:rPr lang="cs-CZ" dirty="0" smtClean="0">
                <a:solidFill>
                  <a:srgbClr val="FF0000"/>
                </a:solidFill>
              </a:rPr>
              <a:t>ě</a:t>
            </a:r>
          </a:p>
          <a:p>
            <a:pPr>
              <a:buFontTx/>
              <a:buChar char="-"/>
            </a:pPr>
            <a:r>
              <a:rPr lang="cs-CZ" dirty="0" err="1" smtClean="0">
                <a:solidFill>
                  <a:srgbClr val="FF0000"/>
                </a:solidFill>
              </a:rPr>
              <a:t>ka</a:t>
            </a:r>
            <a:r>
              <a:rPr lang="cs-CZ" dirty="0" smtClean="0">
                <a:solidFill>
                  <a:srgbClr val="FF0000"/>
                </a:solidFill>
              </a:rPr>
              <a:t>/-</a:t>
            </a:r>
            <a:r>
              <a:rPr lang="cs-CZ" dirty="0" err="1" smtClean="0">
                <a:solidFill>
                  <a:srgbClr val="FF0000"/>
                </a:solidFill>
              </a:rPr>
              <a:t>ra</a:t>
            </a:r>
            <a:r>
              <a:rPr lang="cs-CZ" dirty="0" smtClean="0">
                <a:solidFill>
                  <a:srgbClr val="FF0000"/>
                </a:solidFill>
              </a:rPr>
              <a:t> </a:t>
            </a:r>
            <a:r>
              <a:rPr lang="cs-CZ" dirty="0">
                <a:solidFill>
                  <a:srgbClr val="FF0000"/>
                </a:solidFill>
              </a:rPr>
              <a:t>→ </a:t>
            </a:r>
            <a:r>
              <a:rPr lang="cs-CZ" dirty="0" smtClean="0">
                <a:solidFill>
                  <a:srgbClr val="FF0000"/>
                </a:solidFill>
              </a:rPr>
              <a:t>-</a:t>
            </a:r>
            <a:r>
              <a:rPr lang="cs-CZ" dirty="0" err="1" smtClean="0">
                <a:solidFill>
                  <a:srgbClr val="FF0000"/>
                </a:solidFill>
              </a:rPr>
              <a:t>ce</a:t>
            </a:r>
            <a:r>
              <a:rPr lang="cs-CZ" dirty="0" smtClean="0">
                <a:solidFill>
                  <a:srgbClr val="FF0000"/>
                </a:solidFill>
              </a:rPr>
              <a:t>/-</a:t>
            </a:r>
            <a:r>
              <a:rPr lang="cs-CZ" dirty="0" err="1" smtClean="0">
                <a:solidFill>
                  <a:srgbClr val="FF0000"/>
                </a:solidFill>
              </a:rPr>
              <a:t>ře</a:t>
            </a:r>
            <a:endParaRPr lang="cs-CZ" dirty="0" smtClean="0">
              <a:solidFill>
                <a:srgbClr val="FF0000"/>
              </a:solidFill>
            </a:endParaRPr>
          </a:p>
          <a:p>
            <a:pPr>
              <a:buFontTx/>
              <a:buChar char="-"/>
            </a:pPr>
            <a:r>
              <a:rPr lang="cs-CZ" dirty="0" smtClean="0"/>
              <a:t>K doktor</a:t>
            </a:r>
            <a:r>
              <a:rPr lang="cs-CZ" dirty="0" smtClean="0">
                <a:solidFill>
                  <a:srgbClr val="FF0000"/>
                </a:solidFill>
              </a:rPr>
              <a:t>ce</a:t>
            </a:r>
            <a:r>
              <a:rPr lang="cs-CZ" dirty="0" smtClean="0"/>
              <a:t>, k mamin</a:t>
            </a:r>
            <a:r>
              <a:rPr lang="cs-CZ" dirty="0" smtClean="0">
                <a:solidFill>
                  <a:srgbClr val="FF0000"/>
                </a:solidFill>
              </a:rPr>
              <a:t>ce</a:t>
            </a:r>
            <a:r>
              <a:rPr lang="cs-CZ" dirty="0" smtClean="0"/>
              <a:t>, ke kamarád</a:t>
            </a:r>
            <a:r>
              <a:rPr lang="cs-CZ" dirty="0" smtClean="0">
                <a:solidFill>
                  <a:srgbClr val="FF0000"/>
                </a:solidFill>
              </a:rPr>
              <a:t>ce</a:t>
            </a:r>
            <a:r>
              <a:rPr lang="cs-CZ" dirty="0" smtClean="0"/>
              <a:t>, k sest</a:t>
            </a:r>
            <a:r>
              <a:rPr lang="cs-CZ" dirty="0" smtClean="0">
                <a:solidFill>
                  <a:srgbClr val="FF0000"/>
                </a:solidFill>
              </a:rPr>
              <a:t>ře</a:t>
            </a:r>
          </a:p>
          <a:p>
            <a:pPr>
              <a:buFontTx/>
              <a:buChar char="-"/>
            </a:pPr>
            <a:endParaRPr lang="cs-CZ" dirty="0"/>
          </a:p>
        </p:txBody>
      </p:sp>
    </p:spTree>
    <p:extLst>
      <p:ext uri="{BB962C8B-B14F-4D97-AF65-F5344CB8AC3E}">
        <p14:creationId xmlns:p14="http://schemas.microsoft.com/office/powerpoint/2010/main" val="1836287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k/ke + place ( </a:t>
            </a:r>
            <a:r>
              <a:rPr lang="cs-CZ" dirty="0" err="1" smtClean="0"/>
              <a:t>f.e.building</a:t>
            </a:r>
            <a:r>
              <a:rPr lang="cs-CZ" dirty="0" smtClean="0"/>
              <a:t>, </a:t>
            </a:r>
            <a:r>
              <a:rPr lang="cs-CZ" dirty="0" err="1" smtClean="0"/>
              <a:t>meaaning</a:t>
            </a:r>
            <a:r>
              <a:rPr lang="cs-CZ" dirty="0" smtClean="0"/>
              <a:t>: </a:t>
            </a:r>
            <a:r>
              <a:rPr lang="cs-CZ" dirty="0" err="1" smtClean="0"/>
              <a:t>towards</a:t>
            </a:r>
            <a:r>
              <a:rPr lang="cs-CZ" dirty="0" smtClean="0"/>
              <a:t> </a:t>
            </a:r>
            <a:r>
              <a:rPr lang="cs-CZ" dirty="0" err="1" smtClean="0"/>
              <a:t>the</a:t>
            </a:r>
            <a:r>
              <a:rPr lang="cs-CZ" dirty="0" smtClean="0"/>
              <a:t> place, BUT NOT </a:t>
            </a:r>
            <a:r>
              <a:rPr lang="cs-CZ" dirty="0" err="1" smtClean="0"/>
              <a:t>into</a:t>
            </a:r>
            <a:r>
              <a:rPr lang="cs-CZ" smtClean="0"/>
              <a:t>)</a:t>
            </a:r>
            <a:endParaRPr lang="cs-CZ" dirty="0"/>
          </a:p>
        </p:txBody>
      </p:sp>
      <p:sp>
        <p:nvSpPr>
          <p:cNvPr id="3" name="Zástupný symbol pro obsah 2"/>
          <p:cNvSpPr>
            <a:spLocks noGrp="1"/>
          </p:cNvSpPr>
          <p:nvPr>
            <p:ph sz="half" idx="1"/>
          </p:nvPr>
        </p:nvSpPr>
        <p:spPr/>
        <p:txBody>
          <a:bodyPr/>
          <a:lstStyle/>
          <a:p>
            <a:r>
              <a:rPr lang="cs-CZ" dirty="0" smtClean="0">
                <a:solidFill>
                  <a:schemeClr val="accent1">
                    <a:lumMod val="75000"/>
                  </a:schemeClr>
                </a:solidFill>
              </a:rPr>
              <a:t>M</a:t>
            </a:r>
            <a:r>
              <a:rPr lang="cs-CZ" dirty="0" smtClean="0"/>
              <a:t> + </a:t>
            </a:r>
            <a:r>
              <a:rPr lang="cs-CZ" b="1" dirty="0" smtClean="0">
                <a:solidFill>
                  <a:schemeClr val="accent6">
                    <a:lumMod val="75000"/>
                  </a:schemeClr>
                </a:solidFill>
              </a:rPr>
              <a:t>N</a:t>
            </a:r>
          </a:p>
          <a:p>
            <a:r>
              <a:rPr lang="cs-CZ" dirty="0" smtClean="0"/>
              <a:t>-</a:t>
            </a:r>
            <a:r>
              <a:rPr lang="cs-CZ" b="1" dirty="0" smtClean="0"/>
              <a:t>U</a:t>
            </a:r>
          </a:p>
          <a:p>
            <a:r>
              <a:rPr lang="cs-CZ" dirty="0" smtClean="0"/>
              <a:t>K obchod</a:t>
            </a:r>
            <a:r>
              <a:rPr lang="cs-CZ" dirty="0" smtClean="0">
                <a:solidFill>
                  <a:schemeClr val="accent1">
                    <a:lumMod val="75000"/>
                  </a:schemeClr>
                </a:solidFill>
              </a:rPr>
              <a:t>u</a:t>
            </a:r>
            <a:r>
              <a:rPr lang="cs-CZ" dirty="0" smtClean="0"/>
              <a:t>, ke kin</a:t>
            </a:r>
            <a:r>
              <a:rPr lang="cs-CZ" b="1" dirty="0" smtClean="0">
                <a:solidFill>
                  <a:schemeClr val="accent6">
                    <a:lumMod val="75000"/>
                  </a:schemeClr>
                </a:solidFill>
              </a:rPr>
              <a:t>u</a:t>
            </a:r>
            <a:r>
              <a:rPr lang="cs-CZ" dirty="0" smtClean="0"/>
              <a:t>, ke kampus</a:t>
            </a:r>
            <a:r>
              <a:rPr lang="cs-CZ" dirty="0" smtClean="0">
                <a:solidFill>
                  <a:schemeClr val="accent1">
                    <a:lumMod val="75000"/>
                  </a:schemeClr>
                </a:solidFill>
              </a:rPr>
              <a:t>u</a:t>
            </a:r>
            <a:endParaRPr lang="cs-CZ" dirty="0">
              <a:solidFill>
                <a:schemeClr val="accent1">
                  <a:lumMod val="75000"/>
                </a:schemeClr>
              </a:solidFill>
            </a:endParaRPr>
          </a:p>
          <a:p>
            <a:endParaRPr lang="cs-CZ" dirty="0" smtClean="0">
              <a:solidFill>
                <a:schemeClr val="accent1">
                  <a:lumMod val="75000"/>
                </a:schemeClr>
              </a:solidFill>
            </a:endParaRPr>
          </a:p>
          <a:p>
            <a:r>
              <a:rPr lang="cs-CZ" dirty="0" err="1" smtClean="0"/>
              <a:t>Another</a:t>
            </a:r>
            <a:r>
              <a:rPr lang="cs-CZ" dirty="0" smtClean="0"/>
              <a:t>, not so </a:t>
            </a:r>
            <a:r>
              <a:rPr lang="cs-CZ" dirty="0" err="1" smtClean="0"/>
              <a:t>frequent</a:t>
            </a:r>
            <a:r>
              <a:rPr lang="cs-CZ" dirty="0" smtClean="0"/>
              <a:t> </a:t>
            </a:r>
            <a:r>
              <a:rPr lang="cs-CZ" dirty="0" err="1" smtClean="0"/>
              <a:t>ending</a:t>
            </a:r>
            <a:r>
              <a:rPr lang="cs-CZ" dirty="0" smtClean="0"/>
              <a:t>:</a:t>
            </a:r>
            <a:endParaRPr lang="cs-CZ" dirty="0"/>
          </a:p>
          <a:p>
            <a:r>
              <a:rPr lang="cs-CZ" dirty="0" smtClean="0"/>
              <a:t>-I</a:t>
            </a:r>
            <a:endParaRPr lang="cs-CZ" dirty="0"/>
          </a:p>
        </p:txBody>
      </p:sp>
      <p:sp>
        <p:nvSpPr>
          <p:cNvPr id="4" name="Zástupný symbol pro obsah 3"/>
          <p:cNvSpPr>
            <a:spLocks noGrp="1"/>
          </p:cNvSpPr>
          <p:nvPr>
            <p:ph sz="half" idx="2"/>
          </p:nvPr>
        </p:nvSpPr>
        <p:spPr/>
        <p:txBody>
          <a:bodyPr/>
          <a:lstStyle/>
          <a:p>
            <a:r>
              <a:rPr lang="cs-CZ" dirty="0" smtClean="0">
                <a:solidFill>
                  <a:srgbClr val="FF0000"/>
                </a:solidFill>
              </a:rPr>
              <a:t>F</a:t>
            </a:r>
          </a:p>
          <a:p>
            <a:r>
              <a:rPr lang="cs-CZ" dirty="0" smtClean="0"/>
              <a:t>-</a:t>
            </a:r>
            <a:r>
              <a:rPr lang="cs-CZ" dirty="0" smtClean="0">
                <a:solidFill>
                  <a:srgbClr val="FF0000"/>
                </a:solidFill>
              </a:rPr>
              <a:t>A</a:t>
            </a:r>
            <a:r>
              <a:rPr lang="cs-CZ" dirty="0" smtClean="0"/>
              <a:t> </a:t>
            </a:r>
            <a:r>
              <a:rPr lang="cs-CZ" dirty="0"/>
              <a:t>→ </a:t>
            </a:r>
            <a:r>
              <a:rPr lang="cs-CZ" dirty="0" smtClean="0"/>
              <a:t>-</a:t>
            </a:r>
            <a:r>
              <a:rPr lang="cs-CZ" dirty="0" smtClean="0">
                <a:solidFill>
                  <a:srgbClr val="FF0000"/>
                </a:solidFill>
              </a:rPr>
              <a:t>E/-Ě</a:t>
            </a:r>
          </a:p>
          <a:p>
            <a:r>
              <a:rPr lang="cs-CZ" dirty="0" smtClean="0"/>
              <a:t>K cukrárn</a:t>
            </a:r>
            <a:r>
              <a:rPr lang="cs-CZ" dirty="0" smtClean="0">
                <a:solidFill>
                  <a:srgbClr val="FF0000"/>
                </a:solidFill>
              </a:rPr>
              <a:t>ě</a:t>
            </a:r>
            <a:r>
              <a:rPr lang="cs-CZ" dirty="0" smtClean="0"/>
              <a:t>, k fakult</a:t>
            </a:r>
            <a:r>
              <a:rPr lang="cs-CZ" dirty="0" smtClean="0">
                <a:solidFill>
                  <a:srgbClr val="FF0000"/>
                </a:solidFill>
              </a:rPr>
              <a:t>ě</a:t>
            </a:r>
          </a:p>
          <a:p>
            <a:r>
              <a:rPr lang="cs-CZ" dirty="0" smtClean="0">
                <a:solidFill>
                  <a:srgbClr val="FF0000"/>
                </a:solidFill>
              </a:rPr>
              <a:t>-E </a:t>
            </a:r>
            <a:r>
              <a:rPr lang="cs-CZ" dirty="0"/>
              <a:t>→ </a:t>
            </a:r>
            <a:r>
              <a:rPr lang="cs-CZ" dirty="0" smtClean="0">
                <a:solidFill>
                  <a:srgbClr val="FF0000"/>
                </a:solidFill>
              </a:rPr>
              <a:t>-I</a:t>
            </a:r>
          </a:p>
          <a:p>
            <a:r>
              <a:rPr lang="cs-CZ" dirty="0" smtClean="0"/>
              <a:t>K nemocnic</a:t>
            </a:r>
            <a:r>
              <a:rPr lang="cs-CZ" dirty="0" smtClean="0">
                <a:solidFill>
                  <a:srgbClr val="FF0000"/>
                </a:solidFill>
              </a:rPr>
              <a:t>i</a:t>
            </a:r>
            <a:endParaRPr lang="cs-CZ" dirty="0">
              <a:solidFill>
                <a:srgbClr val="FF0000"/>
              </a:solidFill>
            </a:endParaRPr>
          </a:p>
        </p:txBody>
      </p:sp>
    </p:spTree>
    <p:extLst>
      <p:ext uri="{BB962C8B-B14F-4D97-AF65-F5344CB8AC3E}">
        <p14:creationId xmlns:p14="http://schemas.microsoft.com/office/powerpoint/2010/main" val="20955288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366</Words>
  <Application>Microsoft Office PowerPoint</Application>
  <PresentationFormat>Širokoúhlá obrazovka</PresentationFormat>
  <Paragraphs>74</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Calibri Light</vt:lpstr>
      <vt:lpstr>Times New Roman</vt:lpstr>
      <vt:lpstr>Motiv Office</vt:lpstr>
      <vt:lpstr>DATIVE </vt:lpstr>
      <vt:lpstr>The object after some verbs, it expresses a person. In the sentence there may be another object, a thing: </vt:lpstr>
      <vt:lpstr>Prezentace aplikace PowerPoint</vt:lpstr>
      <vt:lpstr>Prezentace aplikace PowerPoint</vt:lpstr>
      <vt:lpstr>Prezentace aplikace PowerPoint</vt:lpstr>
      <vt:lpstr>Prezentace aplikace PowerPoint</vt:lpstr>
      <vt:lpstr>K/KE + someone (= person´s place =  =to someone)</vt:lpstr>
      <vt:lpstr>k/ke + place ( f.e.building, meaaning: towards the place, BUT NOT into)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DATIVE</dc:title>
  <dc:creator>Milan</dc:creator>
  <cp:lastModifiedBy>Magdalena Pintarová</cp:lastModifiedBy>
  <cp:revision>10</cp:revision>
  <dcterms:created xsi:type="dcterms:W3CDTF">2015-12-02T07:57:19Z</dcterms:created>
  <dcterms:modified xsi:type="dcterms:W3CDTF">2021-01-07T16:27:56Z</dcterms:modified>
</cp:coreProperties>
</file>