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256" r:id="rId2"/>
    <p:sldId id="302" r:id="rId3"/>
    <p:sldId id="304" r:id="rId4"/>
    <p:sldId id="305" r:id="rId5"/>
    <p:sldId id="307" r:id="rId6"/>
    <p:sldId id="316" r:id="rId7"/>
    <p:sldId id="306" r:id="rId8"/>
    <p:sldId id="317" r:id="rId9"/>
    <p:sldId id="310" r:id="rId10"/>
    <p:sldId id="259" r:id="rId11"/>
    <p:sldId id="322" r:id="rId12"/>
    <p:sldId id="261" r:id="rId13"/>
    <p:sldId id="262" r:id="rId14"/>
    <p:sldId id="268" r:id="rId15"/>
    <p:sldId id="271" r:id="rId16"/>
    <p:sldId id="274" r:id="rId17"/>
    <p:sldId id="275" r:id="rId18"/>
    <p:sldId id="276" r:id="rId19"/>
    <p:sldId id="277" r:id="rId20"/>
    <p:sldId id="278" r:id="rId21"/>
    <p:sldId id="279" r:id="rId22"/>
    <p:sldId id="280" r:id="rId23"/>
    <p:sldId id="281" r:id="rId24"/>
    <p:sldId id="283" r:id="rId25"/>
    <p:sldId id="284" r:id="rId26"/>
    <p:sldId id="286" r:id="rId27"/>
    <p:sldId id="287" r:id="rId28"/>
    <p:sldId id="319" r:id="rId29"/>
    <p:sldId id="308" r:id="rId30"/>
    <p:sldId id="291" r:id="rId31"/>
    <p:sldId id="292" r:id="rId32"/>
    <p:sldId id="293" r:id="rId33"/>
    <p:sldId id="320" r:id="rId34"/>
    <p:sldId id="294" r:id="rId35"/>
    <p:sldId id="312" r:id="rId36"/>
    <p:sldId id="295" r:id="rId37"/>
    <p:sldId id="315" r:id="rId38"/>
    <p:sldId id="303" r:id="rId39"/>
    <p:sldId id="323" r:id="rId40"/>
    <p:sldId id="296" r:id="rId41"/>
    <p:sldId id="297" r:id="rId42"/>
    <p:sldId id="298" r:id="rId43"/>
    <p:sldId id="318" r:id="rId44"/>
    <p:sldId id="299" r:id="rId45"/>
    <p:sldId id="300" r:id="rId46"/>
    <p:sldId id="311" r:id="rId47"/>
    <p:sldId id="324" r:id="rId48"/>
  </p:sldIdLst>
  <p:sldSz cx="9144000" cy="6858000" type="screen4x3"/>
  <p:notesSz cx="6858000" cy="9144000"/>
  <p:custDataLst>
    <p:tags r:id="rId51"/>
  </p:custDataLst>
  <p:defaultTextStyle>
    <a:defPPr>
      <a:defRPr lang="cs-CZ"/>
    </a:defPPr>
    <a:lvl1pPr algn="l" rtl="0" eaLnBrk="0" fontAlgn="base" hangingPunct="0">
      <a:spcBef>
        <a:spcPct val="0"/>
      </a:spcBef>
      <a:spcAft>
        <a:spcPct val="0"/>
      </a:spcAft>
      <a:defRPr sz="1400" kern="1200">
        <a:solidFill>
          <a:srgbClr val="FFFFCC"/>
        </a:solidFill>
        <a:latin typeface="Arial" panose="020B0604020202020204" pitchFamily="34" charset="0"/>
        <a:ea typeface="+mn-ea"/>
        <a:cs typeface="+mn-cs"/>
      </a:defRPr>
    </a:lvl1pPr>
    <a:lvl2pPr marL="457200" algn="l" rtl="0" eaLnBrk="0" fontAlgn="base" hangingPunct="0">
      <a:spcBef>
        <a:spcPct val="0"/>
      </a:spcBef>
      <a:spcAft>
        <a:spcPct val="0"/>
      </a:spcAft>
      <a:defRPr sz="1400" kern="1200">
        <a:solidFill>
          <a:srgbClr val="FFFFCC"/>
        </a:solidFill>
        <a:latin typeface="Arial" panose="020B0604020202020204" pitchFamily="34" charset="0"/>
        <a:ea typeface="+mn-ea"/>
        <a:cs typeface="+mn-cs"/>
      </a:defRPr>
    </a:lvl2pPr>
    <a:lvl3pPr marL="914400" algn="l" rtl="0" eaLnBrk="0" fontAlgn="base" hangingPunct="0">
      <a:spcBef>
        <a:spcPct val="0"/>
      </a:spcBef>
      <a:spcAft>
        <a:spcPct val="0"/>
      </a:spcAft>
      <a:defRPr sz="1400" kern="1200">
        <a:solidFill>
          <a:srgbClr val="FFFFCC"/>
        </a:solidFill>
        <a:latin typeface="Arial" panose="020B0604020202020204" pitchFamily="34" charset="0"/>
        <a:ea typeface="+mn-ea"/>
        <a:cs typeface="+mn-cs"/>
      </a:defRPr>
    </a:lvl3pPr>
    <a:lvl4pPr marL="1371600" algn="l" rtl="0" eaLnBrk="0" fontAlgn="base" hangingPunct="0">
      <a:spcBef>
        <a:spcPct val="0"/>
      </a:spcBef>
      <a:spcAft>
        <a:spcPct val="0"/>
      </a:spcAft>
      <a:defRPr sz="1400" kern="1200">
        <a:solidFill>
          <a:srgbClr val="FFFFCC"/>
        </a:solidFill>
        <a:latin typeface="Arial" panose="020B0604020202020204" pitchFamily="34" charset="0"/>
        <a:ea typeface="+mn-ea"/>
        <a:cs typeface="+mn-cs"/>
      </a:defRPr>
    </a:lvl4pPr>
    <a:lvl5pPr marL="1828800" algn="l" rtl="0" eaLnBrk="0" fontAlgn="base" hangingPunct="0">
      <a:spcBef>
        <a:spcPct val="0"/>
      </a:spcBef>
      <a:spcAft>
        <a:spcPct val="0"/>
      </a:spcAft>
      <a:defRPr sz="1400" kern="1200">
        <a:solidFill>
          <a:srgbClr val="FFFFCC"/>
        </a:solidFill>
        <a:latin typeface="Arial" panose="020B0604020202020204" pitchFamily="34" charset="0"/>
        <a:ea typeface="+mn-ea"/>
        <a:cs typeface="+mn-cs"/>
      </a:defRPr>
    </a:lvl5pPr>
    <a:lvl6pPr marL="2286000" algn="l" defTabSz="914400" rtl="0" eaLnBrk="1" latinLnBrk="0" hangingPunct="1">
      <a:defRPr sz="1400" kern="1200">
        <a:solidFill>
          <a:srgbClr val="FFFFCC"/>
        </a:solidFill>
        <a:latin typeface="Arial" panose="020B0604020202020204" pitchFamily="34" charset="0"/>
        <a:ea typeface="+mn-ea"/>
        <a:cs typeface="+mn-cs"/>
      </a:defRPr>
    </a:lvl6pPr>
    <a:lvl7pPr marL="2743200" algn="l" defTabSz="914400" rtl="0" eaLnBrk="1" latinLnBrk="0" hangingPunct="1">
      <a:defRPr sz="1400" kern="1200">
        <a:solidFill>
          <a:srgbClr val="FFFFCC"/>
        </a:solidFill>
        <a:latin typeface="Arial" panose="020B0604020202020204" pitchFamily="34" charset="0"/>
        <a:ea typeface="+mn-ea"/>
        <a:cs typeface="+mn-cs"/>
      </a:defRPr>
    </a:lvl7pPr>
    <a:lvl8pPr marL="3200400" algn="l" defTabSz="914400" rtl="0" eaLnBrk="1" latinLnBrk="0" hangingPunct="1">
      <a:defRPr sz="1400" kern="1200">
        <a:solidFill>
          <a:srgbClr val="FFFFCC"/>
        </a:solidFill>
        <a:latin typeface="Arial" panose="020B0604020202020204" pitchFamily="34" charset="0"/>
        <a:ea typeface="+mn-ea"/>
        <a:cs typeface="+mn-cs"/>
      </a:defRPr>
    </a:lvl8pPr>
    <a:lvl9pPr marL="3657600" algn="l" defTabSz="914400" rtl="0" eaLnBrk="1" latinLnBrk="0" hangingPunct="1">
      <a:defRPr sz="1400" kern="1200">
        <a:solidFill>
          <a:srgbClr val="FFFFCC"/>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CC"/>
    <a:srgbClr val="FFCC00"/>
    <a:srgbClr val="CCCC00"/>
    <a:srgbClr val="FFFF66"/>
    <a:srgbClr val="669900"/>
    <a:srgbClr val="6633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15" autoAdjust="0"/>
    <p:restoredTop sz="94660"/>
  </p:normalViewPr>
  <p:slideViewPr>
    <p:cSldViewPr>
      <p:cViewPr varScale="1">
        <p:scale>
          <a:sx n="62" d="100"/>
          <a:sy n="62" d="100"/>
        </p:scale>
        <p:origin x="1456"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6" d="100"/>
          <a:sy n="86" d="100"/>
        </p:scale>
        <p:origin x="-197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ags" Target="tags/tag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4066" name="Rectangle 2">
            <a:extLst>
              <a:ext uri="{FF2B5EF4-FFF2-40B4-BE49-F238E27FC236}">
                <a16:creationId xmlns:a16="http://schemas.microsoft.com/office/drawing/2014/main" id="{F27712BB-7414-458C-8095-E952927E8B8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200">
                <a:solidFill>
                  <a:schemeClr val="tx1"/>
                </a:solidFill>
                <a:latin typeface="Arial" charset="0"/>
              </a:defRPr>
            </a:lvl1pPr>
          </a:lstStyle>
          <a:p>
            <a:pPr>
              <a:defRPr/>
            </a:pPr>
            <a:endParaRPr lang="cs-CZ"/>
          </a:p>
        </p:txBody>
      </p:sp>
      <p:sp>
        <p:nvSpPr>
          <p:cNvPr id="344067" name="Rectangle 3">
            <a:extLst>
              <a:ext uri="{FF2B5EF4-FFF2-40B4-BE49-F238E27FC236}">
                <a16:creationId xmlns:a16="http://schemas.microsoft.com/office/drawing/2014/main" id="{BFF91CE3-27FD-4072-BC8C-B4196D01E8AE}"/>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chemeClr val="tx1"/>
                </a:solidFill>
                <a:latin typeface="Arial" charset="0"/>
              </a:defRPr>
            </a:lvl1pPr>
          </a:lstStyle>
          <a:p>
            <a:pPr>
              <a:defRPr/>
            </a:pPr>
            <a:endParaRPr lang="cs-CZ"/>
          </a:p>
        </p:txBody>
      </p:sp>
      <p:sp>
        <p:nvSpPr>
          <p:cNvPr id="344068" name="Rectangle 4">
            <a:extLst>
              <a:ext uri="{FF2B5EF4-FFF2-40B4-BE49-F238E27FC236}">
                <a16:creationId xmlns:a16="http://schemas.microsoft.com/office/drawing/2014/main" id="{E1ADBA2A-1888-4F05-B053-343CF637FA88}"/>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a:solidFill>
                  <a:schemeClr val="tx1"/>
                </a:solidFill>
                <a:latin typeface="Arial" charset="0"/>
              </a:defRPr>
            </a:lvl1pPr>
          </a:lstStyle>
          <a:p>
            <a:pPr>
              <a:defRPr/>
            </a:pPr>
            <a:endParaRPr lang="cs-CZ"/>
          </a:p>
        </p:txBody>
      </p:sp>
      <p:sp>
        <p:nvSpPr>
          <p:cNvPr id="344069" name="Rectangle 5">
            <a:extLst>
              <a:ext uri="{FF2B5EF4-FFF2-40B4-BE49-F238E27FC236}">
                <a16:creationId xmlns:a16="http://schemas.microsoft.com/office/drawing/2014/main" id="{7D3ECF12-74EA-450B-B521-CD37DF73E5DB}"/>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smtClean="0">
                <a:solidFill>
                  <a:schemeClr val="tx1"/>
                </a:solidFill>
              </a:defRPr>
            </a:lvl1pPr>
          </a:lstStyle>
          <a:p>
            <a:pPr>
              <a:defRPr/>
            </a:pPr>
            <a:fld id="{D4F91AD2-F90D-4258-A549-96111706692C}" type="slidenum">
              <a:rPr lang="cs-CZ" altLang="cs-CZ"/>
              <a:pPr>
                <a:defRPr/>
              </a:pPr>
              <a:t>‹#›</a:t>
            </a:fld>
            <a:endParaRPr lang="cs-CZ" altLang="cs-CZ"/>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5EC8EF8-5C3A-4AF1-9824-AF0BD5FB0EC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200">
                <a:solidFill>
                  <a:schemeClr val="tx1"/>
                </a:solidFill>
                <a:latin typeface="Arial" charset="0"/>
              </a:defRPr>
            </a:lvl1pPr>
          </a:lstStyle>
          <a:p>
            <a:pPr>
              <a:defRPr/>
            </a:pPr>
            <a:endParaRPr lang="cs-CZ"/>
          </a:p>
        </p:txBody>
      </p:sp>
      <p:sp>
        <p:nvSpPr>
          <p:cNvPr id="208899" name="Rectangle 3">
            <a:extLst>
              <a:ext uri="{FF2B5EF4-FFF2-40B4-BE49-F238E27FC236}">
                <a16:creationId xmlns:a16="http://schemas.microsoft.com/office/drawing/2014/main" id="{45F4BEB2-6BBB-4671-B44E-BF488DB43FED}"/>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chemeClr val="tx1"/>
                </a:solidFill>
                <a:latin typeface="Arial" charset="0"/>
              </a:defRPr>
            </a:lvl1pPr>
          </a:lstStyle>
          <a:p>
            <a:pPr>
              <a:defRPr/>
            </a:pPr>
            <a:endParaRPr lang="cs-CZ"/>
          </a:p>
        </p:txBody>
      </p:sp>
      <p:sp>
        <p:nvSpPr>
          <p:cNvPr id="2052" name="Rectangle 4">
            <a:extLst>
              <a:ext uri="{FF2B5EF4-FFF2-40B4-BE49-F238E27FC236}">
                <a16:creationId xmlns:a16="http://schemas.microsoft.com/office/drawing/2014/main" id="{E153A3A2-A430-4770-95CE-D5E7DB362EC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901" name="Rectangle 5">
            <a:extLst>
              <a:ext uri="{FF2B5EF4-FFF2-40B4-BE49-F238E27FC236}">
                <a16:creationId xmlns:a16="http://schemas.microsoft.com/office/drawing/2014/main" id="{D8487C43-ABD4-4682-BA68-B9F0DE19EBAF}"/>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208902" name="Rectangle 6">
            <a:extLst>
              <a:ext uri="{FF2B5EF4-FFF2-40B4-BE49-F238E27FC236}">
                <a16:creationId xmlns:a16="http://schemas.microsoft.com/office/drawing/2014/main" id="{23F5B949-E52F-41B1-A3C2-AB55FC3AD695}"/>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spcBef>
                <a:spcPct val="0"/>
              </a:spcBef>
              <a:defRPr sz="1200">
                <a:solidFill>
                  <a:schemeClr val="tx1"/>
                </a:solidFill>
                <a:latin typeface="Arial" charset="0"/>
              </a:defRPr>
            </a:lvl1pPr>
          </a:lstStyle>
          <a:p>
            <a:pPr>
              <a:defRPr/>
            </a:pPr>
            <a:endParaRPr lang="cs-CZ"/>
          </a:p>
        </p:txBody>
      </p:sp>
      <p:sp>
        <p:nvSpPr>
          <p:cNvPr id="208903" name="Rectangle 7">
            <a:extLst>
              <a:ext uri="{FF2B5EF4-FFF2-40B4-BE49-F238E27FC236}">
                <a16:creationId xmlns:a16="http://schemas.microsoft.com/office/drawing/2014/main" id="{7E2322F1-6AA2-45D4-8766-03965B0C91B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smtClean="0">
                <a:solidFill>
                  <a:schemeClr val="tx1"/>
                </a:solidFill>
              </a:defRPr>
            </a:lvl1pPr>
          </a:lstStyle>
          <a:p>
            <a:pPr>
              <a:defRPr/>
            </a:pPr>
            <a:fld id="{5D753E17-DBA5-4698-9336-95EA0217F810}"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749F173-9B41-409B-8B9D-B97B6F803F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59CEE1-281D-4651-B06F-0FBE6034CF90}" type="slidenum">
              <a:rPr lang="cs-CZ" altLang="cs-CZ"/>
              <a:pPr>
                <a:spcBef>
                  <a:spcPct val="0"/>
                </a:spcBef>
              </a:pPr>
              <a:t>1</a:t>
            </a:fld>
            <a:endParaRPr lang="cs-CZ" altLang="cs-CZ"/>
          </a:p>
        </p:txBody>
      </p:sp>
      <p:sp>
        <p:nvSpPr>
          <p:cNvPr id="5123" name="Rectangle 2">
            <a:extLst>
              <a:ext uri="{FF2B5EF4-FFF2-40B4-BE49-F238E27FC236}">
                <a16:creationId xmlns:a16="http://schemas.microsoft.com/office/drawing/2014/main" id="{26CC13E3-2568-4D14-BBDC-DF0A64E219A3}"/>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9ABD0A8A-105F-4BEC-8D34-BEAEA6BED2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FEA08DD1-15A4-421B-9B6C-C167730649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5ADD158-B154-4268-8946-8101E746FB7A}" type="slidenum">
              <a:rPr lang="cs-CZ" altLang="cs-CZ"/>
              <a:pPr>
                <a:spcBef>
                  <a:spcPct val="0"/>
                </a:spcBef>
              </a:pPr>
              <a:t>10</a:t>
            </a:fld>
            <a:endParaRPr lang="cs-CZ" altLang="cs-CZ"/>
          </a:p>
        </p:txBody>
      </p:sp>
      <p:sp>
        <p:nvSpPr>
          <p:cNvPr id="23555" name="Rectangle 2">
            <a:extLst>
              <a:ext uri="{FF2B5EF4-FFF2-40B4-BE49-F238E27FC236}">
                <a16:creationId xmlns:a16="http://schemas.microsoft.com/office/drawing/2014/main" id="{724A6905-7861-4A0D-AFB4-BB9BC9A4A892}"/>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28F7619E-25EF-4EBE-9910-3FE47F0A006D}"/>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4E4F265-6C5E-4769-B410-8630FBE464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21473C-A294-4C61-87A7-D4C1113D49BC}" type="slidenum">
              <a:rPr lang="cs-CZ" altLang="cs-CZ"/>
              <a:pPr>
                <a:spcBef>
                  <a:spcPct val="0"/>
                </a:spcBef>
              </a:pPr>
              <a:t>11</a:t>
            </a:fld>
            <a:endParaRPr lang="cs-CZ" altLang="cs-CZ"/>
          </a:p>
        </p:txBody>
      </p:sp>
      <p:sp>
        <p:nvSpPr>
          <p:cNvPr id="25603" name="Rectangle 2">
            <a:extLst>
              <a:ext uri="{FF2B5EF4-FFF2-40B4-BE49-F238E27FC236}">
                <a16:creationId xmlns:a16="http://schemas.microsoft.com/office/drawing/2014/main" id="{C6821BA6-9AE4-4121-A579-1477942259EF}"/>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1E6AC7DD-BA84-4010-8D48-0ECAB9BDDD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9C42C198-4BCA-47A1-8858-4F7C8EF279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47C9B3-F840-4A5A-9504-CB1096CC1F97}" type="slidenum">
              <a:rPr lang="cs-CZ" altLang="cs-CZ"/>
              <a:pPr>
                <a:spcBef>
                  <a:spcPct val="0"/>
                </a:spcBef>
              </a:pPr>
              <a:t>12</a:t>
            </a:fld>
            <a:endParaRPr lang="cs-CZ" altLang="cs-CZ"/>
          </a:p>
        </p:txBody>
      </p:sp>
      <p:sp>
        <p:nvSpPr>
          <p:cNvPr id="27651" name="Rectangle 2">
            <a:extLst>
              <a:ext uri="{FF2B5EF4-FFF2-40B4-BE49-F238E27FC236}">
                <a16:creationId xmlns:a16="http://schemas.microsoft.com/office/drawing/2014/main" id="{0E86CA2A-17DA-4EA4-A1D4-90137882772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C97A8F8D-D8CC-40CA-9CBD-DBAD530E424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01FDF02B-409F-4EAE-98AA-870FC3E566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B22796-5CD3-4369-B303-1684BB38AF06}" type="slidenum">
              <a:rPr lang="cs-CZ" altLang="cs-CZ"/>
              <a:pPr>
                <a:spcBef>
                  <a:spcPct val="0"/>
                </a:spcBef>
              </a:pPr>
              <a:t>13</a:t>
            </a:fld>
            <a:endParaRPr lang="cs-CZ" altLang="cs-CZ"/>
          </a:p>
        </p:txBody>
      </p:sp>
      <p:sp>
        <p:nvSpPr>
          <p:cNvPr id="29699" name="Rectangle 2">
            <a:extLst>
              <a:ext uri="{FF2B5EF4-FFF2-40B4-BE49-F238E27FC236}">
                <a16:creationId xmlns:a16="http://schemas.microsoft.com/office/drawing/2014/main" id="{8015A1AF-1B9C-4D41-94FF-23594D411426}"/>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4998949F-F5D2-41EE-99B5-8B85055C4F9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6040C5A-FBFB-40B4-A7DE-A2D51000B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074EF6-B1C9-43EC-A40D-D51D9AD58924}" type="slidenum">
              <a:rPr lang="cs-CZ" altLang="cs-CZ"/>
              <a:pPr>
                <a:spcBef>
                  <a:spcPct val="0"/>
                </a:spcBef>
              </a:pPr>
              <a:t>14</a:t>
            </a:fld>
            <a:endParaRPr lang="cs-CZ" altLang="cs-CZ"/>
          </a:p>
        </p:txBody>
      </p:sp>
      <p:sp>
        <p:nvSpPr>
          <p:cNvPr id="33795" name="Rectangle 2">
            <a:extLst>
              <a:ext uri="{FF2B5EF4-FFF2-40B4-BE49-F238E27FC236}">
                <a16:creationId xmlns:a16="http://schemas.microsoft.com/office/drawing/2014/main" id="{44B20CD4-EB34-4E3B-9B3D-FCFED8535F3D}"/>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091B1181-8748-4F00-90DE-1F6E9995C5A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4ACE23B5-18D8-4AB1-97C2-D73CF30BD9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46CA71-7C55-468D-96D0-F19433466D87}" type="slidenum">
              <a:rPr lang="cs-CZ" altLang="cs-CZ"/>
              <a:pPr>
                <a:spcBef>
                  <a:spcPct val="0"/>
                </a:spcBef>
              </a:pPr>
              <a:t>15</a:t>
            </a:fld>
            <a:endParaRPr lang="cs-CZ" altLang="cs-CZ"/>
          </a:p>
        </p:txBody>
      </p:sp>
      <p:sp>
        <p:nvSpPr>
          <p:cNvPr id="35843" name="Rectangle 2">
            <a:extLst>
              <a:ext uri="{FF2B5EF4-FFF2-40B4-BE49-F238E27FC236}">
                <a16:creationId xmlns:a16="http://schemas.microsoft.com/office/drawing/2014/main" id="{790815DE-5184-4332-8139-1AEC953359FE}"/>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7C6D6069-0163-4E52-9BA5-97AD1009207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FF6BC620-EF18-4581-8B68-1207FA241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771BC21-5B96-4B13-A5CE-0F2BE564EDED}" type="slidenum">
              <a:rPr lang="cs-CZ" altLang="cs-CZ"/>
              <a:pPr>
                <a:spcBef>
                  <a:spcPct val="0"/>
                </a:spcBef>
              </a:pPr>
              <a:t>16</a:t>
            </a:fld>
            <a:endParaRPr lang="cs-CZ" altLang="cs-CZ"/>
          </a:p>
        </p:txBody>
      </p:sp>
      <p:sp>
        <p:nvSpPr>
          <p:cNvPr id="37891" name="Rectangle 2">
            <a:extLst>
              <a:ext uri="{FF2B5EF4-FFF2-40B4-BE49-F238E27FC236}">
                <a16:creationId xmlns:a16="http://schemas.microsoft.com/office/drawing/2014/main" id="{E6B1C9DB-48BC-45E8-B7D8-6008A5E8C89D}"/>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10C83C17-DA40-4590-8988-CF4A6B9C62D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06870ADF-35EB-4719-9BC1-7C3F2A21C5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AB73C3-B8BB-405D-8CE9-D7C3E5204797}" type="slidenum">
              <a:rPr lang="cs-CZ" altLang="cs-CZ"/>
              <a:pPr>
                <a:spcBef>
                  <a:spcPct val="0"/>
                </a:spcBef>
              </a:pPr>
              <a:t>17</a:t>
            </a:fld>
            <a:endParaRPr lang="cs-CZ" altLang="cs-CZ"/>
          </a:p>
        </p:txBody>
      </p:sp>
      <p:sp>
        <p:nvSpPr>
          <p:cNvPr id="39939" name="Rectangle 2">
            <a:extLst>
              <a:ext uri="{FF2B5EF4-FFF2-40B4-BE49-F238E27FC236}">
                <a16:creationId xmlns:a16="http://schemas.microsoft.com/office/drawing/2014/main" id="{C3DC06AB-23A8-498F-A249-405E92C69BBB}"/>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7354ECBF-D1C0-40A8-B262-05D79EBD908B}"/>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766D3EBD-270C-42A1-845E-91CD25420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443104-8565-4EA5-AE46-88DCC14EB40F}" type="slidenum">
              <a:rPr lang="cs-CZ" altLang="cs-CZ"/>
              <a:pPr>
                <a:spcBef>
                  <a:spcPct val="0"/>
                </a:spcBef>
              </a:pPr>
              <a:t>18</a:t>
            </a:fld>
            <a:endParaRPr lang="cs-CZ" altLang="cs-CZ"/>
          </a:p>
        </p:txBody>
      </p:sp>
      <p:sp>
        <p:nvSpPr>
          <p:cNvPr id="41987" name="Rectangle 2">
            <a:extLst>
              <a:ext uri="{FF2B5EF4-FFF2-40B4-BE49-F238E27FC236}">
                <a16:creationId xmlns:a16="http://schemas.microsoft.com/office/drawing/2014/main" id="{1BEB36FB-E820-4A37-A5E0-B1BBEB8A2F7E}"/>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6A1828D2-BD97-47F4-8709-DC45BFD14FC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F34DAAB-CEB2-4ECE-B1C0-C598EE92A7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C259795-BB0C-4DBA-A9AF-81F08E4444F7}" type="slidenum">
              <a:rPr lang="cs-CZ" altLang="cs-CZ"/>
              <a:pPr>
                <a:spcBef>
                  <a:spcPct val="0"/>
                </a:spcBef>
              </a:pPr>
              <a:t>19</a:t>
            </a:fld>
            <a:endParaRPr lang="cs-CZ" altLang="cs-CZ"/>
          </a:p>
        </p:txBody>
      </p:sp>
      <p:sp>
        <p:nvSpPr>
          <p:cNvPr id="44035" name="Rectangle 2">
            <a:extLst>
              <a:ext uri="{FF2B5EF4-FFF2-40B4-BE49-F238E27FC236}">
                <a16:creationId xmlns:a16="http://schemas.microsoft.com/office/drawing/2014/main" id="{315E7E38-DC3D-4263-8BDC-52D45CFE3541}"/>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1CDB6D78-6E56-424E-917B-02714AC55C6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15F97DD0-D7FB-44C7-BFBC-FFCDFEF848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FA4386-E956-40EE-9D75-FAA6681293A6}" type="slidenum">
              <a:rPr lang="cs-CZ" altLang="cs-CZ"/>
              <a:pPr>
                <a:spcBef>
                  <a:spcPct val="0"/>
                </a:spcBef>
              </a:pPr>
              <a:t>2</a:t>
            </a:fld>
            <a:endParaRPr lang="cs-CZ" altLang="cs-CZ"/>
          </a:p>
        </p:txBody>
      </p:sp>
      <p:sp>
        <p:nvSpPr>
          <p:cNvPr id="9219" name="Rectangle 2">
            <a:extLst>
              <a:ext uri="{FF2B5EF4-FFF2-40B4-BE49-F238E27FC236}">
                <a16:creationId xmlns:a16="http://schemas.microsoft.com/office/drawing/2014/main" id="{7FB044DF-48AE-4B1B-882D-7F39AD89033F}"/>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DA7052A5-4E19-4A38-B282-560A09C063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D53D3D5C-633D-4E36-885A-F068870900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8D32DA-B1DF-44A5-8522-B2C3175D1837}" type="slidenum">
              <a:rPr lang="cs-CZ" altLang="cs-CZ"/>
              <a:pPr>
                <a:spcBef>
                  <a:spcPct val="0"/>
                </a:spcBef>
              </a:pPr>
              <a:t>20</a:t>
            </a:fld>
            <a:endParaRPr lang="cs-CZ" altLang="cs-CZ"/>
          </a:p>
        </p:txBody>
      </p:sp>
      <p:sp>
        <p:nvSpPr>
          <p:cNvPr id="46083" name="Rectangle 2">
            <a:extLst>
              <a:ext uri="{FF2B5EF4-FFF2-40B4-BE49-F238E27FC236}">
                <a16:creationId xmlns:a16="http://schemas.microsoft.com/office/drawing/2014/main" id="{5B5E6864-67A3-4824-8E0C-7F9624E7CC9D}"/>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F9D1637F-0C2E-47B4-9C9C-9D7ED64EA5E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775A596-C1CC-4C4E-957D-88AF421519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A8A754B-9E57-42BA-A087-29BA70140EF1}" type="slidenum">
              <a:rPr lang="cs-CZ" altLang="cs-CZ"/>
              <a:pPr>
                <a:spcBef>
                  <a:spcPct val="0"/>
                </a:spcBef>
              </a:pPr>
              <a:t>21</a:t>
            </a:fld>
            <a:endParaRPr lang="cs-CZ" altLang="cs-CZ"/>
          </a:p>
        </p:txBody>
      </p:sp>
      <p:sp>
        <p:nvSpPr>
          <p:cNvPr id="48131" name="Rectangle 2">
            <a:extLst>
              <a:ext uri="{FF2B5EF4-FFF2-40B4-BE49-F238E27FC236}">
                <a16:creationId xmlns:a16="http://schemas.microsoft.com/office/drawing/2014/main" id="{BA456D91-0D96-4941-8318-F274CA00DEDC}"/>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2F6B20DA-9187-4FFD-A404-EDAD8E4810D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A962744B-0A51-4CAF-B9D7-0C394F27E7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64CEA1-554B-4AB0-B74D-AD4CF3F5DC1B}" type="slidenum">
              <a:rPr lang="cs-CZ" altLang="cs-CZ"/>
              <a:pPr>
                <a:spcBef>
                  <a:spcPct val="0"/>
                </a:spcBef>
              </a:pPr>
              <a:t>22</a:t>
            </a:fld>
            <a:endParaRPr lang="cs-CZ" altLang="cs-CZ"/>
          </a:p>
        </p:txBody>
      </p:sp>
      <p:sp>
        <p:nvSpPr>
          <p:cNvPr id="50179" name="Rectangle 2">
            <a:extLst>
              <a:ext uri="{FF2B5EF4-FFF2-40B4-BE49-F238E27FC236}">
                <a16:creationId xmlns:a16="http://schemas.microsoft.com/office/drawing/2014/main" id="{D7642C38-5558-4E63-BBA2-374EB1BD7DE3}"/>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889D4559-2401-44B0-884C-9C2422B16BE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CCF11B93-2607-4772-8C77-23D87BDF66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C5F353-9864-4352-A1D3-67D33727F256}" type="slidenum">
              <a:rPr lang="cs-CZ" altLang="cs-CZ"/>
              <a:pPr>
                <a:spcBef>
                  <a:spcPct val="0"/>
                </a:spcBef>
              </a:pPr>
              <a:t>23</a:t>
            </a:fld>
            <a:endParaRPr lang="cs-CZ" altLang="cs-CZ"/>
          </a:p>
        </p:txBody>
      </p:sp>
      <p:sp>
        <p:nvSpPr>
          <p:cNvPr id="52227" name="Rectangle 2">
            <a:extLst>
              <a:ext uri="{FF2B5EF4-FFF2-40B4-BE49-F238E27FC236}">
                <a16:creationId xmlns:a16="http://schemas.microsoft.com/office/drawing/2014/main" id="{48648E65-D148-4553-8334-732DB5298569}"/>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998C4C88-80E3-45D1-9561-9847B2A2D9B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1CA486C-564A-4062-9F1E-316A3A2436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57983A-9B52-4694-A157-AD6008123E4D}" type="slidenum">
              <a:rPr lang="cs-CZ" altLang="cs-CZ"/>
              <a:pPr>
                <a:spcBef>
                  <a:spcPct val="0"/>
                </a:spcBef>
              </a:pPr>
              <a:t>24</a:t>
            </a:fld>
            <a:endParaRPr lang="cs-CZ" altLang="cs-CZ"/>
          </a:p>
        </p:txBody>
      </p:sp>
      <p:sp>
        <p:nvSpPr>
          <p:cNvPr id="54275" name="Rectangle 2">
            <a:extLst>
              <a:ext uri="{FF2B5EF4-FFF2-40B4-BE49-F238E27FC236}">
                <a16:creationId xmlns:a16="http://schemas.microsoft.com/office/drawing/2014/main" id="{2BA96FBC-1F5A-47DE-8C69-C296264554E6}"/>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86A9053B-AB7E-4AE7-9C36-3EF4EE702BCE}"/>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85316779-390F-4DB3-9647-4BD07E5129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8666E51-EA0C-4EA2-9E8C-0ACA7478B326}" type="slidenum">
              <a:rPr lang="cs-CZ" altLang="cs-CZ"/>
              <a:pPr>
                <a:spcBef>
                  <a:spcPct val="0"/>
                </a:spcBef>
              </a:pPr>
              <a:t>25</a:t>
            </a:fld>
            <a:endParaRPr lang="cs-CZ" altLang="cs-CZ"/>
          </a:p>
        </p:txBody>
      </p:sp>
      <p:sp>
        <p:nvSpPr>
          <p:cNvPr id="56323" name="Rectangle 2">
            <a:extLst>
              <a:ext uri="{FF2B5EF4-FFF2-40B4-BE49-F238E27FC236}">
                <a16:creationId xmlns:a16="http://schemas.microsoft.com/office/drawing/2014/main" id="{6BBFAF7F-7F96-4024-BF26-8204F7400428}"/>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FD429DAA-9694-4E1D-8004-D64310B5944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E0CE2D38-FB1B-4C38-981E-CC4716CB80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FA90C0-2470-484C-9CC5-5931D64C60F8}" type="slidenum">
              <a:rPr lang="cs-CZ" altLang="cs-CZ"/>
              <a:pPr>
                <a:spcBef>
                  <a:spcPct val="0"/>
                </a:spcBef>
              </a:pPr>
              <a:t>26</a:t>
            </a:fld>
            <a:endParaRPr lang="cs-CZ" altLang="cs-CZ"/>
          </a:p>
        </p:txBody>
      </p:sp>
      <p:sp>
        <p:nvSpPr>
          <p:cNvPr id="58371" name="Rectangle 2">
            <a:extLst>
              <a:ext uri="{FF2B5EF4-FFF2-40B4-BE49-F238E27FC236}">
                <a16:creationId xmlns:a16="http://schemas.microsoft.com/office/drawing/2014/main" id="{BC9E2B7F-58E0-40B7-84E8-FC13051F2086}"/>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86CBB1E2-A327-48AB-84AF-CDC113A3354F}"/>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CDE2FC94-B25E-4F3D-887F-0B1111D315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7F3ACA-DC26-4A4D-BDBC-1F00AABE3B40}" type="slidenum">
              <a:rPr lang="cs-CZ" altLang="cs-CZ"/>
              <a:pPr>
                <a:spcBef>
                  <a:spcPct val="0"/>
                </a:spcBef>
              </a:pPr>
              <a:t>27</a:t>
            </a:fld>
            <a:endParaRPr lang="cs-CZ" altLang="cs-CZ"/>
          </a:p>
        </p:txBody>
      </p:sp>
      <p:sp>
        <p:nvSpPr>
          <p:cNvPr id="60419" name="Rectangle 2">
            <a:extLst>
              <a:ext uri="{FF2B5EF4-FFF2-40B4-BE49-F238E27FC236}">
                <a16:creationId xmlns:a16="http://schemas.microsoft.com/office/drawing/2014/main" id="{B4D5C688-F1D3-46D5-9290-55684EF56723}"/>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36A25E2C-6D9A-499F-A6F9-18F10FFD3D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99D8F82F-5DC7-41A8-BFCF-D98CCA822F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37BC80-2798-4EB6-A3AC-DC24605C16B5}" type="slidenum">
              <a:rPr lang="cs-CZ" altLang="cs-CZ"/>
              <a:pPr>
                <a:spcBef>
                  <a:spcPct val="0"/>
                </a:spcBef>
              </a:pPr>
              <a:t>28</a:t>
            </a:fld>
            <a:endParaRPr lang="cs-CZ" altLang="cs-CZ"/>
          </a:p>
        </p:txBody>
      </p:sp>
      <p:sp>
        <p:nvSpPr>
          <p:cNvPr id="62467" name="Rectangle 2">
            <a:extLst>
              <a:ext uri="{FF2B5EF4-FFF2-40B4-BE49-F238E27FC236}">
                <a16:creationId xmlns:a16="http://schemas.microsoft.com/office/drawing/2014/main" id="{36B91619-F4B6-43AE-BFE6-D96E3D7FF089}"/>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896EEF0C-3001-494D-8F38-EBE6B30A47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3BD214A5-E6F5-4E60-9A00-9ECA1E78C1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38F110-1E24-41C4-B55F-800B9BBF66C4}" type="slidenum">
              <a:rPr lang="cs-CZ" altLang="cs-CZ"/>
              <a:pPr>
                <a:spcBef>
                  <a:spcPct val="0"/>
                </a:spcBef>
              </a:pPr>
              <a:t>29</a:t>
            </a:fld>
            <a:endParaRPr lang="cs-CZ" altLang="cs-CZ"/>
          </a:p>
        </p:txBody>
      </p:sp>
      <p:sp>
        <p:nvSpPr>
          <p:cNvPr id="64515" name="Rectangle 2">
            <a:extLst>
              <a:ext uri="{FF2B5EF4-FFF2-40B4-BE49-F238E27FC236}">
                <a16:creationId xmlns:a16="http://schemas.microsoft.com/office/drawing/2014/main" id="{5BAF4751-F46A-4A37-AC63-E1DF4A7AE883}"/>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8B836E86-BEFA-40C1-B86A-7167C94FCB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D7FFEF2-E2A5-4763-8231-E4A68710F6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D1622E0-2085-446C-A875-4980C4A5D58F}" type="slidenum">
              <a:rPr lang="cs-CZ" altLang="cs-CZ"/>
              <a:pPr>
                <a:spcBef>
                  <a:spcPct val="0"/>
                </a:spcBef>
              </a:pPr>
              <a:t>3</a:t>
            </a:fld>
            <a:endParaRPr lang="cs-CZ" altLang="cs-CZ"/>
          </a:p>
        </p:txBody>
      </p:sp>
      <p:sp>
        <p:nvSpPr>
          <p:cNvPr id="7171" name="Rectangle 2">
            <a:extLst>
              <a:ext uri="{FF2B5EF4-FFF2-40B4-BE49-F238E27FC236}">
                <a16:creationId xmlns:a16="http://schemas.microsoft.com/office/drawing/2014/main" id="{C9251F88-D997-413C-8653-C4DF93B119BB}"/>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84833571-A9E2-4AC6-A492-8E4247AE8D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7A3824B1-D9FC-4253-A656-F6B723155E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A3CB0D-A87F-4E19-A3EC-B782C09F62ED}" type="slidenum">
              <a:rPr lang="cs-CZ" altLang="cs-CZ"/>
              <a:pPr>
                <a:spcBef>
                  <a:spcPct val="0"/>
                </a:spcBef>
              </a:pPr>
              <a:t>30</a:t>
            </a:fld>
            <a:endParaRPr lang="cs-CZ" altLang="cs-CZ"/>
          </a:p>
        </p:txBody>
      </p:sp>
      <p:sp>
        <p:nvSpPr>
          <p:cNvPr id="66563" name="Rectangle 2">
            <a:extLst>
              <a:ext uri="{FF2B5EF4-FFF2-40B4-BE49-F238E27FC236}">
                <a16:creationId xmlns:a16="http://schemas.microsoft.com/office/drawing/2014/main" id="{93CCE9B2-51C5-4051-846A-110DDCB01DEF}"/>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739F8059-A595-436C-B33F-9686E8BA8452}"/>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C47EE2F7-9A94-4262-9307-721F86DD5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BC32C84-F6C6-47C4-9D13-E0CEA74A7A64}" type="slidenum">
              <a:rPr lang="cs-CZ" altLang="cs-CZ"/>
              <a:pPr>
                <a:spcBef>
                  <a:spcPct val="0"/>
                </a:spcBef>
              </a:pPr>
              <a:t>31</a:t>
            </a:fld>
            <a:endParaRPr lang="cs-CZ" altLang="cs-CZ"/>
          </a:p>
        </p:txBody>
      </p:sp>
      <p:sp>
        <p:nvSpPr>
          <p:cNvPr id="68611" name="Rectangle 2">
            <a:extLst>
              <a:ext uri="{FF2B5EF4-FFF2-40B4-BE49-F238E27FC236}">
                <a16:creationId xmlns:a16="http://schemas.microsoft.com/office/drawing/2014/main" id="{CD919ED7-5E61-44B0-9745-C23ECD25B7DA}"/>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BFF44A93-C5D6-45BA-AEC2-69E4134F180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5C5E6D8B-6AE3-4DF8-8362-2B95A35828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7EAE39D-FD27-4462-A704-4DCDEA0A9EE4}" type="slidenum">
              <a:rPr lang="cs-CZ" altLang="cs-CZ"/>
              <a:pPr>
                <a:spcBef>
                  <a:spcPct val="0"/>
                </a:spcBef>
              </a:pPr>
              <a:t>32</a:t>
            </a:fld>
            <a:endParaRPr lang="cs-CZ" altLang="cs-CZ"/>
          </a:p>
        </p:txBody>
      </p:sp>
      <p:sp>
        <p:nvSpPr>
          <p:cNvPr id="70659" name="Rectangle 2">
            <a:extLst>
              <a:ext uri="{FF2B5EF4-FFF2-40B4-BE49-F238E27FC236}">
                <a16:creationId xmlns:a16="http://schemas.microsoft.com/office/drawing/2014/main" id="{2FD8ED98-2F24-4B7D-9E58-04811A3E7724}"/>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8F778643-5FEB-4D76-A35B-B27201FFC16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BD2B8138-2ED0-4B24-8DDD-37D3F1CD02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369626-C844-433E-B06F-4D7ECB923B30}" type="slidenum">
              <a:rPr lang="cs-CZ" altLang="cs-CZ"/>
              <a:pPr>
                <a:spcBef>
                  <a:spcPct val="0"/>
                </a:spcBef>
              </a:pPr>
              <a:t>33</a:t>
            </a:fld>
            <a:endParaRPr lang="cs-CZ" altLang="cs-CZ"/>
          </a:p>
        </p:txBody>
      </p:sp>
      <p:sp>
        <p:nvSpPr>
          <p:cNvPr id="72707" name="Rectangle 2">
            <a:extLst>
              <a:ext uri="{FF2B5EF4-FFF2-40B4-BE49-F238E27FC236}">
                <a16:creationId xmlns:a16="http://schemas.microsoft.com/office/drawing/2014/main" id="{7B9B2136-26E5-43AE-94BA-CFD0701A2638}"/>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3CEB34ED-8FBF-45B1-968B-5F090424B57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77C788EF-3082-4367-B8B1-F1B64CA6EE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9ECDEB-5607-4424-BFBA-8141D0D7E55B}" type="slidenum">
              <a:rPr lang="cs-CZ" altLang="cs-CZ"/>
              <a:pPr>
                <a:spcBef>
                  <a:spcPct val="0"/>
                </a:spcBef>
              </a:pPr>
              <a:t>34</a:t>
            </a:fld>
            <a:endParaRPr lang="cs-CZ" altLang="cs-CZ"/>
          </a:p>
        </p:txBody>
      </p:sp>
      <p:sp>
        <p:nvSpPr>
          <p:cNvPr id="74755" name="Rectangle 2">
            <a:extLst>
              <a:ext uri="{FF2B5EF4-FFF2-40B4-BE49-F238E27FC236}">
                <a16:creationId xmlns:a16="http://schemas.microsoft.com/office/drawing/2014/main" id="{0CD0B1F5-8154-493E-880E-878D733B2C32}"/>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7EB83538-2A31-404E-AF1C-F59F8E4A7BB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41D64189-6758-4F2B-B3F5-C53AB3DCA6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97234D-472E-4394-8DC5-87D74F345955}" type="slidenum">
              <a:rPr lang="cs-CZ" altLang="cs-CZ"/>
              <a:pPr>
                <a:spcBef>
                  <a:spcPct val="0"/>
                </a:spcBef>
              </a:pPr>
              <a:t>35</a:t>
            </a:fld>
            <a:endParaRPr lang="cs-CZ" altLang="cs-CZ"/>
          </a:p>
        </p:txBody>
      </p:sp>
      <p:sp>
        <p:nvSpPr>
          <p:cNvPr id="76803" name="Rectangle 2">
            <a:extLst>
              <a:ext uri="{FF2B5EF4-FFF2-40B4-BE49-F238E27FC236}">
                <a16:creationId xmlns:a16="http://schemas.microsoft.com/office/drawing/2014/main" id="{C2B488AF-BCFA-4060-BDFC-333B5D38AE6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81F46664-FA2B-4B7A-8CA7-83CB66E0C4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B4FD6BB5-DF51-44E2-BE14-EB67CB6A83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A0A7CD-1ACF-4430-BE1B-9D88E8E76491}" type="slidenum">
              <a:rPr lang="cs-CZ" altLang="cs-CZ"/>
              <a:pPr>
                <a:spcBef>
                  <a:spcPct val="0"/>
                </a:spcBef>
              </a:pPr>
              <a:t>36</a:t>
            </a:fld>
            <a:endParaRPr lang="cs-CZ" altLang="cs-CZ"/>
          </a:p>
        </p:txBody>
      </p:sp>
      <p:sp>
        <p:nvSpPr>
          <p:cNvPr id="78851" name="Rectangle 2">
            <a:extLst>
              <a:ext uri="{FF2B5EF4-FFF2-40B4-BE49-F238E27FC236}">
                <a16:creationId xmlns:a16="http://schemas.microsoft.com/office/drawing/2014/main" id="{F426CE12-BBE0-4B22-BD79-C95BDB75CE99}"/>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3630879A-AA3E-4163-B727-3DF30BE0284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A35173EE-C107-4716-A209-46777209D9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8C88F6-9D0A-4517-8B13-0BF2BDC62D62}" type="slidenum">
              <a:rPr lang="cs-CZ" altLang="cs-CZ"/>
              <a:pPr>
                <a:spcBef>
                  <a:spcPct val="0"/>
                </a:spcBef>
              </a:pPr>
              <a:t>37</a:t>
            </a:fld>
            <a:endParaRPr lang="cs-CZ" altLang="cs-CZ"/>
          </a:p>
        </p:txBody>
      </p:sp>
      <p:sp>
        <p:nvSpPr>
          <p:cNvPr id="80899" name="Rectangle 2">
            <a:extLst>
              <a:ext uri="{FF2B5EF4-FFF2-40B4-BE49-F238E27FC236}">
                <a16:creationId xmlns:a16="http://schemas.microsoft.com/office/drawing/2014/main" id="{D634E976-EBB6-45EE-8FC9-3AFD799FAE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DAB92665-0A3E-427E-B49D-F77AB9F0CD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1B3DA3B2-14BC-4874-9943-C77B0988EA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FB9108-C479-4AAC-8763-83E22855FDF2}" type="slidenum">
              <a:rPr lang="cs-CZ" altLang="cs-CZ"/>
              <a:pPr>
                <a:spcBef>
                  <a:spcPct val="0"/>
                </a:spcBef>
              </a:pPr>
              <a:t>38</a:t>
            </a:fld>
            <a:endParaRPr lang="cs-CZ" altLang="cs-CZ"/>
          </a:p>
        </p:txBody>
      </p:sp>
      <p:sp>
        <p:nvSpPr>
          <p:cNvPr id="82947" name="Rectangle 2">
            <a:extLst>
              <a:ext uri="{FF2B5EF4-FFF2-40B4-BE49-F238E27FC236}">
                <a16:creationId xmlns:a16="http://schemas.microsoft.com/office/drawing/2014/main" id="{14617B02-6671-438F-B6A7-B3B848A35774}"/>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3FFE1ED0-9520-4D70-AAE4-38993B10DE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28FAE90B-D5ED-45D7-A148-C606BF21C4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410379-6385-43F6-B087-BD5C63F12406}" type="slidenum">
              <a:rPr lang="cs-CZ" altLang="cs-CZ"/>
              <a:pPr>
                <a:spcBef>
                  <a:spcPct val="0"/>
                </a:spcBef>
              </a:pPr>
              <a:t>39</a:t>
            </a:fld>
            <a:endParaRPr lang="cs-CZ" altLang="cs-CZ"/>
          </a:p>
        </p:txBody>
      </p:sp>
      <p:sp>
        <p:nvSpPr>
          <p:cNvPr id="84995" name="Rectangle 2">
            <a:extLst>
              <a:ext uri="{FF2B5EF4-FFF2-40B4-BE49-F238E27FC236}">
                <a16:creationId xmlns:a16="http://schemas.microsoft.com/office/drawing/2014/main" id="{3549196E-2457-457B-9C29-CE16801F23C8}"/>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F5E99816-ACDB-4DF8-8488-40B9FB925C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2AF78887-26AC-4DDC-8A02-B0BB6EF058A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B599ADF-9ABD-4EE9-8E48-DDA62C39D6F8}" type="slidenum">
              <a:rPr lang="cs-CZ" altLang="cs-CZ"/>
              <a:pPr>
                <a:spcBef>
                  <a:spcPct val="0"/>
                </a:spcBef>
              </a:pPr>
              <a:t>4</a:t>
            </a:fld>
            <a:endParaRPr lang="cs-CZ" altLang="cs-CZ"/>
          </a:p>
        </p:txBody>
      </p:sp>
      <p:sp>
        <p:nvSpPr>
          <p:cNvPr id="11267" name="Rectangle 2">
            <a:extLst>
              <a:ext uri="{FF2B5EF4-FFF2-40B4-BE49-F238E27FC236}">
                <a16:creationId xmlns:a16="http://schemas.microsoft.com/office/drawing/2014/main" id="{973634A9-0268-4EE1-B42D-393675729C7F}"/>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DAFA30EA-0182-4185-A6E7-583F436BD2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4C41400A-A3DD-460E-831B-C8F8B0C251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1AEA7E-E2AC-40EA-9C9A-AC487A71B3C7}" type="slidenum">
              <a:rPr lang="cs-CZ" altLang="cs-CZ"/>
              <a:pPr>
                <a:spcBef>
                  <a:spcPct val="0"/>
                </a:spcBef>
              </a:pPr>
              <a:t>40</a:t>
            </a:fld>
            <a:endParaRPr lang="cs-CZ" altLang="cs-CZ"/>
          </a:p>
        </p:txBody>
      </p:sp>
      <p:sp>
        <p:nvSpPr>
          <p:cNvPr id="87043" name="Rectangle 2">
            <a:extLst>
              <a:ext uri="{FF2B5EF4-FFF2-40B4-BE49-F238E27FC236}">
                <a16:creationId xmlns:a16="http://schemas.microsoft.com/office/drawing/2014/main" id="{CD7E5EC1-95AB-4F1B-B1AE-B8E054D16340}"/>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DF97A269-FF64-46F2-8F9A-5A8E8FF40A5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9BB122D-5763-4948-8BD6-1E9D12DCF1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170F2C-D1AF-4709-9302-AC06972CAC32}" type="slidenum">
              <a:rPr lang="cs-CZ" altLang="cs-CZ"/>
              <a:pPr>
                <a:spcBef>
                  <a:spcPct val="0"/>
                </a:spcBef>
              </a:pPr>
              <a:t>41</a:t>
            </a:fld>
            <a:endParaRPr lang="cs-CZ" altLang="cs-CZ"/>
          </a:p>
        </p:txBody>
      </p:sp>
      <p:sp>
        <p:nvSpPr>
          <p:cNvPr id="89091" name="Rectangle 2">
            <a:extLst>
              <a:ext uri="{FF2B5EF4-FFF2-40B4-BE49-F238E27FC236}">
                <a16:creationId xmlns:a16="http://schemas.microsoft.com/office/drawing/2014/main" id="{083F710B-D9AA-48C4-B569-176D7E671CCF}"/>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9542219D-7E9D-4D44-BE1D-8B4459D2EFF7}"/>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F2D90B0B-5D40-4D6D-9A49-30775E6B61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695D41-F748-40E7-A3F0-08293C24E421}" type="slidenum">
              <a:rPr lang="cs-CZ" altLang="cs-CZ"/>
              <a:pPr>
                <a:spcBef>
                  <a:spcPct val="0"/>
                </a:spcBef>
              </a:pPr>
              <a:t>42</a:t>
            </a:fld>
            <a:endParaRPr lang="cs-CZ" altLang="cs-CZ"/>
          </a:p>
        </p:txBody>
      </p:sp>
      <p:sp>
        <p:nvSpPr>
          <p:cNvPr id="91139" name="Rectangle 2">
            <a:extLst>
              <a:ext uri="{FF2B5EF4-FFF2-40B4-BE49-F238E27FC236}">
                <a16:creationId xmlns:a16="http://schemas.microsoft.com/office/drawing/2014/main" id="{E56CDD9F-AC09-459E-ABD3-A172882F58CD}"/>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0930F84D-3178-4546-824C-7D2EB1C55099}"/>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39BA7810-E860-4602-BB6C-E9231FC6F8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0CE4BF7-580D-4607-A9D1-BF4AFBEE6C0E}" type="slidenum">
              <a:rPr lang="cs-CZ" altLang="cs-CZ"/>
              <a:pPr>
                <a:spcBef>
                  <a:spcPct val="0"/>
                </a:spcBef>
              </a:pPr>
              <a:t>43</a:t>
            </a:fld>
            <a:endParaRPr lang="cs-CZ" altLang="cs-CZ"/>
          </a:p>
        </p:txBody>
      </p:sp>
      <p:sp>
        <p:nvSpPr>
          <p:cNvPr id="93187" name="Rectangle 2">
            <a:extLst>
              <a:ext uri="{FF2B5EF4-FFF2-40B4-BE49-F238E27FC236}">
                <a16:creationId xmlns:a16="http://schemas.microsoft.com/office/drawing/2014/main" id="{B84AFF72-066E-42F6-889D-380254C153AE}"/>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15D80023-2E90-4098-B16E-5E6B178020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7EE4AF70-ADFE-4EF1-8B46-2DB87BF40D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5A7E1C6-41F6-4FB9-9162-370D1DA98B69}" type="slidenum">
              <a:rPr lang="cs-CZ" altLang="cs-CZ"/>
              <a:pPr>
                <a:spcBef>
                  <a:spcPct val="0"/>
                </a:spcBef>
              </a:pPr>
              <a:t>44</a:t>
            </a:fld>
            <a:endParaRPr lang="cs-CZ" altLang="cs-CZ"/>
          </a:p>
        </p:txBody>
      </p:sp>
      <p:sp>
        <p:nvSpPr>
          <p:cNvPr id="95235" name="Rectangle 2">
            <a:extLst>
              <a:ext uri="{FF2B5EF4-FFF2-40B4-BE49-F238E27FC236}">
                <a16:creationId xmlns:a16="http://schemas.microsoft.com/office/drawing/2014/main" id="{357BF2E8-7654-44F2-9521-956B51E94721}"/>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18A2645F-B777-47BE-B384-CF439851F34A}"/>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C57C0664-58C3-4B82-BB07-84AA9373FB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CEF9B7-AEDB-4A71-B441-3CA099243EBB}" type="slidenum">
              <a:rPr lang="cs-CZ" altLang="cs-CZ"/>
              <a:pPr>
                <a:spcBef>
                  <a:spcPct val="0"/>
                </a:spcBef>
              </a:pPr>
              <a:t>45</a:t>
            </a:fld>
            <a:endParaRPr lang="cs-CZ" altLang="cs-CZ"/>
          </a:p>
        </p:txBody>
      </p:sp>
      <p:sp>
        <p:nvSpPr>
          <p:cNvPr id="97283" name="Rectangle 2">
            <a:extLst>
              <a:ext uri="{FF2B5EF4-FFF2-40B4-BE49-F238E27FC236}">
                <a16:creationId xmlns:a16="http://schemas.microsoft.com/office/drawing/2014/main" id="{884F7FE8-C18A-45BC-97B3-913E03C593E5}"/>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6325FE40-53C9-4416-8168-C98105E3A0C0}"/>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a:extLst>
              <a:ext uri="{FF2B5EF4-FFF2-40B4-BE49-F238E27FC236}">
                <a16:creationId xmlns:a16="http://schemas.microsoft.com/office/drawing/2014/main" id="{F00D4A54-71F7-4823-A963-48FEBD5CA7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03BA8F-5D4C-49DD-B530-7E5649DA0650}" type="slidenum">
              <a:rPr lang="cs-CZ" altLang="cs-CZ"/>
              <a:pPr>
                <a:spcBef>
                  <a:spcPct val="0"/>
                </a:spcBef>
              </a:pPr>
              <a:t>46</a:t>
            </a:fld>
            <a:endParaRPr lang="cs-CZ" altLang="cs-CZ"/>
          </a:p>
        </p:txBody>
      </p:sp>
      <p:sp>
        <p:nvSpPr>
          <p:cNvPr id="99331" name="Rectangle 2">
            <a:extLst>
              <a:ext uri="{FF2B5EF4-FFF2-40B4-BE49-F238E27FC236}">
                <a16:creationId xmlns:a16="http://schemas.microsoft.com/office/drawing/2014/main" id="{FACDDB31-E21A-4989-9FD6-2037B959E9A3}"/>
              </a:ext>
            </a:extLst>
          </p:cNvPr>
          <p:cNvSpPr>
            <a:spLocks noGrp="1" noRot="1" noChangeAspect="1" noChangeArrowheads="1" noTextEdit="1"/>
          </p:cNvSpPr>
          <p:nvPr>
            <p:ph type="sldImg"/>
          </p:nvPr>
        </p:nvSpPr>
        <p:spPr>
          <a:ln/>
        </p:spPr>
      </p:sp>
      <p:sp>
        <p:nvSpPr>
          <p:cNvPr id="99332" name="Rectangle 3">
            <a:extLst>
              <a:ext uri="{FF2B5EF4-FFF2-40B4-BE49-F238E27FC236}">
                <a16:creationId xmlns:a16="http://schemas.microsoft.com/office/drawing/2014/main" id="{CE43E931-3DBA-44FD-8755-958BB11DA5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3FC3EC65-D693-4E40-8FA1-B28723DF0E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730F93-B60E-4AAD-B0CE-7EEE6EE774B0}" type="slidenum">
              <a:rPr lang="cs-CZ" altLang="cs-CZ"/>
              <a:pPr>
                <a:spcBef>
                  <a:spcPct val="0"/>
                </a:spcBef>
              </a:pPr>
              <a:t>47</a:t>
            </a:fld>
            <a:endParaRPr lang="cs-CZ" altLang="cs-CZ"/>
          </a:p>
        </p:txBody>
      </p:sp>
      <p:sp>
        <p:nvSpPr>
          <p:cNvPr id="101379" name="Rectangle 2">
            <a:extLst>
              <a:ext uri="{FF2B5EF4-FFF2-40B4-BE49-F238E27FC236}">
                <a16:creationId xmlns:a16="http://schemas.microsoft.com/office/drawing/2014/main" id="{62F3B87B-BE8A-470A-B52D-8960B22AA17E}"/>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A443BCC7-A457-486F-8D84-B8A429BF7E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774F4A8C-9F10-4C0F-953E-4AA427C0FD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4CEA03-CB71-4865-B97D-D2C80C376971}" type="slidenum">
              <a:rPr lang="cs-CZ" altLang="cs-CZ"/>
              <a:pPr>
                <a:spcBef>
                  <a:spcPct val="0"/>
                </a:spcBef>
              </a:pPr>
              <a:t>5</a:t>
            </a:fld>
            <a:endParaRPr lang="cs-CZ" altLang="cs-CZ"/>
          </a:p>
        </p:txBody>
      </p:sp>
      <p:sp>
        <p:nvSpPr>
          <p:cNvPr id="13315" name="Rectangle 2">
            <a:extLst>
              <a:ext uri="{FF2B5EF4-FFF2-40B4-BE49-F238E27FC236}">
                <a16:creationId xmlns:a16="http://schemas.microsoft.com/office/drawing/2014/main" id="{05CCF1D3-B898-4AF3-B185-17AC64BC1277}"/>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00CF31BD-5506-4644-9E49-128C2A6EBC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A2F199DE-43C4-4059-9E6F-B8937365B5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3BE79B-0305-494C-BF7B-DA79D6CFF6AA}" type="slidenum">
              <a:rPr lang="cs-CZ" altLang="cs-CZ"/>
              <a:pPr>
                <a:spcBef>
                  <a:spcPct val="0"/>
                </a:spcBef>
              </a:pPr>
              <a:t>6</a:t>
            </a:fld>
            <a:endParaRPr lang="cs-CZ" altLang="cs-CZ"/>
          </a:p>
        </p:txBody>
      </p:sp>
      <p:sp>
        <p:nvSpPr>
          <p:cNvPr id="15363" name="Rectangle 2">
            <a:extLst>
              <a:ext uri="{FF2B5EF4-FFF2-40B4-BE49-F238E27FC236}">
                <a16:creationId xmlns:a16="http://schemas.microsoft.com/office/drawing/2014/main" id="{79A4B3F8-3A34-4D76-8649-4AE0D5FF588C}"/>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C7E4E56D-8216-409E-8166-6A943489B9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7245B177-8D8D-42FA-9A34-E1C8D1FCD1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F372BF6-6AC9-43EE-9D32-FEA16B3EB3EA}" type="slidenum">
              <a:rPr lang="cs-CZ" altLang="cs-CZ"/>
              <a:pPr>
                <a:spcBef>
                  <a:spcPct val="0"/>
                </a:spcBef>
              </a:pPr>
              <a:t>7</a:t>
            </a:fld>
            <a:endParaRPr lang="cs-CZ" altLang="cs-CZ"/>
          </a:p>
        </p:txBody>
      </p:sp>
      <p:sp>
        <p:nvSpPr>
          <p:cNvPr id="17411" name="Rectangle 2">
            <a:extLst>
              <a:ext uri="{FF2B5EF4-FFF2-40B4-BE49-F238E27FC236}">
                <a16:creationId xmlns:a16="http://schemas.microsoft.com/office/drawing/2014/main" id="{D46D3A1C-FDD5-44C0-BD18-25EE98E52FFC}"/>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E06424EB-7C14-48A2-9B07-95632C71CC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14858101-4493-4C89-9DED-4707BC71F1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063096-4F2F-46E6-9B79-107BB14F0616}" type="slidenum">
              <a:rPr lang="cs-CZ" altLang="cs-CZ"/>
              <a:pPr>
                <a:spcBef>
                  <a:spcPct val="0"/>
                </a:spcBef>
              </a:pPr>
              <a:t>8</a:t>
            </a:fld>
            <a:endParaRPr lang="cs-CZ" altLang="cs-CZ"/>
          </a:p>
        </p:txBody>
      </p:sp>
      <p:sp>
        <p:nvSpPr>
          <p:cNvPr id="19459" name="Rectangle 2">
            <a:extLst>
              <a:ext uri="{FF2B5EF4-FFF2-40B4-BE49-F238E27FC236}">
                <a16:creationId xmlns:a16="http://schemas.microsoft.com/office/drawing/2014/main" id="{0C399B65-FDB0-44A7-9BD3-B14ABA78BC31}"/>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01D604E2-C066-48F7-B41A-E2EDE256E1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F683DC8-4337-4C6C-A857-ADF72E740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403610F-1E80-4987-B03D-C5023C517E47}" type="slidenum">
              <a:rPr lang="cs-CZ" altLang="cs-CZ"/>
              <a:pPr>
                <a:spcBef>
                  <a:spcPct val="0"/>
                </a:spcBef>
              </a:pPr>
              <a:t>9</a:t>
            </a:fld>
            <a:endParaRPr lang="cs-CZ" altLang="cs-CZ"/>
          </a:p>
        </p:txBody>
      </p:sp>
      <p:sp>
        <p:nvSpPr>
          <p:cNvPr id="21507" name="Rectangle 2">
            <a:extLst>
              <a:ext uri="{FF2B5EF4-FFF2-40B4-BE49-F238E27FC236}">
                <a16:creationId xmlns:a16="http://schemas.microsoft.com/office/drawing/2014/main" id="{CAC169F8-F527-4A00-837B-980C921D37CE}"/>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7BCBFCC-7E11-4A43-976E-A7239DBA94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8C6A57EE-7889-4C7A-86C3-06433AF0FA9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4B4F104C-4924-41EB-9C86-6CD6531F41A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98939FCD-B732-473B-B364-0497DEEB967A}"/>
              </a:ext>
            </a:extLst>
          </p:cNvPr>
          <p:cNvSpPr>
            <a:spLocks noGrp="1" noChangeArrowheads="1"/>
          </p:cNvSpPr>
          <p:nvPr>
            <p:ph type="sldNum" sz="quarter" idx="12"/>
          </p:nvPr>
        </p:nvSpPr>
        <p:spPr>
          <a:ln/>
        </p:spPr>
        <p:txBody>
          <a:bodyPr/>
          <a:lstStyle>
            <a:lvl1pPr>
              <a:defRPr/>
            </a:lvl1pPr>
          </a:lstStyle>
          <a:p>
            <a:pPr>
              <a:defRPr/>
            </a:pPr>
            <a:fld id="{7D836BCA-4CA6-4060-8D11-5AAE580D50CA}" type="slidenum">
              <a:rPr lang="cs-CZ" altLang="cs-CZ"/>
              <a:pPr>
                <a:defRPr/>
              </a:pPr>
              <a:t>‹#›</a:t>
            </a:fld>
            <a:endParaRPr lang="cs-CZ" altLang="cs-CZ"/>
          </a:p>
        </p:txBody>
      </p:sp>
    </p:spTree>
    <p:extLst>
      <p:ext uri="{BB962C8B-B14F-4D97-AF65-F5344CB8AC3E}">
        <p14:creationId xmlns:p14="http://schemas.microsoft.com/office/powerpoint/2010/main" val="1101309181"/>
      </p:ext>
    </p:extLst>
  </p:cSld>
  <p:clrMapOvr>
    <a:masterClrMapping/>
  </p:clrMapOvr>
  <p:transition spd="med">
    <p:diamon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0006F65D-76C2-4DB5-ACA5-B2D0C643233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BEDDE292-40B8-4BD7-91DA-D59D0FFFCA4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C994AF8-1F79-4B15-95F0-271DA48E76E1}"/>
              </a:ext>
            </a:extLst>
          </p:cNvPr>
          <p:cNvSpPr>
            <a:spLocks noGrp="1" noChangeArrowheads="1"/>
          </p:cNvSpPr>
          <p:nvPr>
            <p:ph type="sldNum" sz="quarter" idx="12"/>
          </p:nvPr>
        </p:nvSpPr>
        <p:spPr>
          <a:ln/>
        </p:spPr>
        <p:txBody>
          <a:bodyPr/>
          <a:lstStyle>
            <a:lvl1pPr>
              <a:defRPr/>
            </a:lvl1pPr>
          </a:lstStyle>
          <a:p>
            <a:pPr>
              <a:defRPr/>
            </a:pPr>
            <a:fld id="{6FE7D104-708D-413E-A45B-6C2FBF2BFD09}" type="slidenum">
              <a:rPr lang="cs-CZ" altLang="cs-CZ"/>
              <a:pPr>
                <a:defRPr/>
              </a:pPr>
              <a:t>‹#›</a:t>
            </a:fld>
            <a:endParaRPr lang="cs-CZ" altLang="cs-CZ"/>
          </a:p>
        </p:txBody>
      </p:sp>
    </p:spTree>
    <p:extLst>
      <p:ext uri="{BB962C8B-B14F-4D97-AF65-F5344CB8AC3E}">
        <p14:creationId xmlns:p14="http://schemas.microsoft.com/office/powerpoint/2010/main" val="4103569824"/>
      </p:ext>
    </p:extLst>
  </p:cSld>
  <p:clrMapOvr>
    <a:masterClrMapping/>
  </p:clrMapOvr>
  <p:transition spd="med">
    <p:diamon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DC782B9F-8950-403F-BB18-6F29D1119B30}"/>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5CDD27A-6322-4DF7-8828-41A6D214741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BA1441FC-774A-4614-84FB-BA2B416EF140}"/>
              </a:ext>
            </a:extLst>
          </p:cNvPr>
          <p:cNvSpPr>
            <a:spLocks noGrp="1" noChangeArrowheads="1"/>
          </p:cNvSpPr>
          <p:nvPr>
            <p:ph type="sldNum" sz="quarter" idx="12"/>
          </p:nvPr>
        </p:nvSpPr>
        <p:spPr>
          <a:ln/>
        </p:spPr>
        <p:txBody>
          <a:bodyPr/>
          <a:lstStyle>
            <a:lvl1pPr>
              <a:defRPr/>
            </a:lvl1pPr>
          </a:lstStyle>
          <a:p>
            <a:pPr>
              <a:defRPr/>
            </a:pPr>
            <a:fld id="{B6BFE26A-BE00-4632-B49D-8B4A291EFF55}" type="slidenum">
              <a:rPr lang="cs-CZ" altLang="cs-CZ"/>
              <a:pPr>
                <a:defRPr/>
              </a:pPr>
              <a:t>‹#›</a:t>
            </a:fld>
            <a:endParaRPr lang="cs-CZ" altLang="cs-CZ"/>
          </a:p>
        </p:txBody>
      </p:sp>
    </p:spTree>
    <p:extLst>
      <p:ext uri="{BB962C8B-B14F-4D97-AF65-F5344CB8AC3E}">
        <p14:creationId xmlns:p14="http://schemas.microsoft.com/office/powerpoint/2010/main" val="1513842188"/>
      </p:ext>
    </p:extLst>
  </p:cSld>
  <p:clrMapOvr>
    <a:masterClrMapping/>
  </p:clrMapOvr>
  <p:transition spd="med">
    <p:diamon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E46A09A9-92C3-4FE1-A4A9-8D87C27F03EA}"/>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2CC8A0F4-86F3-4788-A0F7-C7718120F9D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48B4C49F-92E1-442A-B406-402A42426D00}"/>
              </a:ext>
            </a:extLst>
          </p:cNvPr>
          <p:cNvSpPr>
            <a:spLocks noGrp="1" noChangeArrowheads="1"/>
          </p:cNvSpPr>
          <p:nvPr>
            <p:ph type="sldNum" sz="quarter" idx="12"/>
          </p:nvPr>
        </p:nvSpPr>
        <p:spPr>
          <a:ln/>
        </p:spPr>
        <p:txBody>
          <a:bodyPr/>
          <a:lstStyle>
            <a:lvl1pPr>
              <a:defRPr/>
            </a:lvl1pPr>
          </a:lstStyle>
          <a:p>
            <a:pPr>
              <a:defRPr/>
            </a:pPr>
            <a:fld id="{95AD7A40-67D0-4099-8C13-6795F01CEC92}" type="slidenum">
              <a:rPr lang="cs-CZ" altLang="cs-CZ"/>
              <a:pPr>
                <a:defRPr/>
              </a:pPr>
              <a:t>‹#›</a:t>
            </a:fld>
            <a:endParaRPr lang="cs-CZ" altLang="cs-CZ"/>
          </a:p>
        </p:txBody>
      </p:sp>
    </p:spTree>
    <p:extLst>
      <p:ext uri="{BB962C8B-B14F-4D97-AF65-F5344CB8AC3E}">
        <p14:creationId xmlns:p14="http://schemas.microsoft.com/office/powerpoint/2010/main" val="739818511"/>
      </p:ext>
    </p:extLst>
  </p:cSld>
  <p:clrMapOvr>
    <a:masterClrMapping/>
  </p:clrMapOvr>
  <p:transition spd="med">
    <p:diamon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457200" y="274638"/>
            <a:ext cx="8229600" cy="585152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4">
            <a:extLst>
              <a:ext uri="{FF2B5EF4-FFF2-40B4-BE49-F238E27FC236}">
                <a16:creationId xmlns:a16="http://schemas.microsoft.com/office/drawing/2014/main" id="{BFAADF66-1CC2-4C97-9A4E-7F0F47718AA9}"/>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F6E97A65-4F82-400B-90CA-CAFDB1CF03F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564A0EE7-93EB-419A-8D5D-6734DAAA4A33}"/>
              </a:ext>
            </a:extLst>
          </p:cNvPr>
          <p:cNvSpPr>
            <a:spLocks noGrp="1" noChangeArrowheads="1"/>
          </p:cNvSpPr>
          <p:nvPr>
            <p:ph type="sldNum" sz="quarter" idx="12"/>
          </p:nvPr>
        </p:nvSpPr>
        <p:spPr>
          <a:ln/>
        </p:spPr>
        <p:txBody>
          <a:bodyPr/>
          <a:lstStyle>
            <a:lvl1pPr>
              <a:defRPr/>
            </a:lvl1pPr>
          </a:lstStyle>
          <a:p>
            <a:pPr>
              <a:defRPr/>
            </a:pPr>
            <a:fld id="{082706B7-4468-4446-9B12-72AD30425639}" type="slidenum">
              <a:rPr lang="cs-CZ" altLang="cs-CZ"/>
              <a:pPr>
                <a:defRPr/>
              </a:pPr>
              <a:t>‹#›</a:t>
            </a:fld>
            <a:endParaRPr lang="cs-CZ" altLang="cs-CZ"/>
          </a:p>
        </p:txBody>
      </p:sp>
    </p:spTree>
    <p:extLst>
      <p:ext uri="{BB962C8B-B14F-4D97-AF65-F5344CB8AC3E}">
        <p14:creationId xmlns:p14="http://schemas.microsoft.com/office/powerpoint/2010/main" val="4288387225"/>
      </p:ext>
    </p:extLst>
  </p:cSld>
  <p:clrMapOvr>
    <a:masterClrMapping/>
  </p:clrMapOvr>
  <p:transition spd="med">
    <p:diamon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C37CDC13-5447-4BC9-BD0E-7988E566BC13}"/>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CF4B6A72-3A3C-4197-9F5E-3A7D6582CB92}"/>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44FFF40D-6A05-4D78-A8DF-E23E06311418}"/>
              </a:ext>
            </a:extLst>
          </p:cNvPr>
          <p:cNvSpPr>
            <a:spLocks noGrp="1" noChangeArrowheads="1"/>
          </p:cNvSpPr>
          <p:nvPr>
            <p:ph type="sldNum" sz="quarter" idx="12"/>
          </p:nvPr>
        </p:nvSpPr>
        <p:spPr>
          <a:ln/>
        </p:spPr>
        <p:txBody>
          <a:bodyPr/>
          <a:lstStyle>
            <a:lvl1pPr>
              <a:defRPr/>
            </a:lvl1pPr>
          </a:lstStyle>
          <a:p>
            <a:pPr>
              <a:defRPr/>
            </a:pPr>
            <a:fld id="{35248450-BEEE-4E55-9522-AAC44AC93114}" type="slidenum">
              <a:rPr lang="cs-CZ" altLang="cs-CZ"/>
              <a:pPr>
                <a:defRPr/>
              </a:pPr>
              <a:t>‹#›</a:t>
            </a:fld>
            <a:endParaRPr lang="cs-CZ" altLang="cs-CZ"/>
          </a:p>
        </p:txBody>
      </p:sp>
    </p:spTree>
    <p:extLst>
      <p:ext uri="{BB962C8B-B14F-4D97-AF65-F5344CB8AC3E}">
        <p14:creationId xmlns:p14="http://schemas.microsoft.com/office/powerpoint/2010/main" val="2304490415"/>
      </p:ext>
    </p:extLst>
  </p:cSld>
  <p:clrMapOvr>
    <a:masterClrMapping/>
  </p:clrMapOvr>
  <p:transition spd="med">
    <p:diamon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08F16862-8509-45BD-8090-C021BEC08CB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C02D5FC4-8504-48C4-ACE0-872ECCC4A1D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951EB7EE-4961-436A-8895-2782D164E8D2}"/>
              </a:ext>
            </a:extLst>
          </p:cNvPr>
          <p:cNvSpPr>
            <a:spLocks noGrp="1" noChangeArrowheads="1"/>
          </p:cNvSpPr>
          <p:nvPr>
            <p:ph type="sldNum" sz="quarter" idx="12"/>
          </p:nvPr>
        </p:nvSpPr>
        <p:spPr>
          <a:ln/>
        </p:spPr>
        <p:txBody>
          <a:bodyPr/>
          <a:lstStyle>
            <a:lvl1pPr>
              <a:defRPr/>
            </a:lvl1pPr>
          </a:lstStyle>
          <a:p>
            <a:pPr>
              <a:defRPr/>
            </a:pPr>
            <a:fld id="{14684EC8-0187-4FA0-B507-9B9D0FB864FD}" type="slidenum">
              <a:rPr lang="cs-CZ" altLang="cs-CZ"/>
              <a:pPr>
                <a:defRPr/>
              </a:pPr>
              <a:t>‹#›</a:t>
            </a:fld>
            <a:endParaRPr lang="cs-CZ" altLang="cs-CZ"/>
          </a:p>
        </p:txBody>
      </p:sp>
    </p:spTree>
    <p:extLst>
      <p:ext uri="{BB962C8B-B14F-4D97-AF65-F5344CB8AC3E}">
        <p14:creationId xmlns:p14="http://schemas.microsoft.com/office/powerpoint/2010/main" val="1389656793"/>
      </p:ext>
    </p:extLst>
  </p:cSld>
  <p:clrMapOvr>
    <a:masterClrMapping/>
  </p:clrMapOvr>
  <p:transition spd="med">
    <p:diamon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D5710DE0-C9B3-45F0-BDAB-22350E6587F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2A0A4BF1-E960-4B83-A57C-D1BAB914287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F46BFF87-CD63-443A-9633-23890FF8779F}"/>
              </a:ext>
            </a:extLst>
          </p:cNvPr>
          <p:cNvSpPr>
            <a:spLocks noGrp="1" noChangeArrowheads="1"/>
          </p:cNvSpPr>
          <p:nvPr>
            <p:ph type="sldNum" sz="quarter" idx="12"/>
          </p:nvPr>
        </p:nvSpPr>
        <p:spPr>
          <a:ln/>
        </p:spPr>
        <p:txBody>
          <a:bodyPr/>
          <a:lstStyle>
            <a:lvl1pPr>
              <a:defRPr/>
            </a:lvl1pPr>
          </a:lstStyle>
          <a:p>
            <a:pPr>
              <a:defRPr/>
            </a:pPr>
            <a:fld id="{148264DD-99BF-43D6-B147-1A9410719201}" type="slidenum">
              <a:rPr lang="cs-CZ" altLang="cs-CZ"/>
              <a:pPr>
                <a:defRPr/>
              </a:pPr>
              <a:t>‹#›</a:t>
            </a:fld>
            <a:endParaRPr lang="cs-CZ" altLang="cs-CZ"/>
          </a:p>
        </p:txBody>
      </p:sp>
    </p:spTree>
    <p:extLst>
      <p:ext uri="{BB962C8B-B14F-4D97-AF65-F5344CB8AC3E}">
        <p14:creationId xmlns:p14="http://schemas.microsoft.com/office/powerpoint/2010/main" val="3866335642"/>
      </p:ext>
    </p:extLst>
  </p:cSld>
  <p:clrMapOvr>
    <a:masterClrMapping/>
  </p:clrMapOvr>
  <p:transition spd="med">
    <p:diamon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D1E04D8D-73EB-4174-A1C3-A154EA2A09EE}"/>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81E20891-EF7E-4D6B-AAC3-EA951F8587A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0AE00B44-C59A-49EC-B18F-BFC2C4AB442D}"/>
              </a:ext>
            </a:extLst>
          </p:cNvPr>
          <p:cNvSpPr>
            <a:spLocks noGrp="1" noChangeArrowheads="1"/>
          </p:cNvSpPr>
          <p:nvPr>
            <p:ph type="sldNum" sz="quarter" idx="12"/>
          </p:nvPr>
        </p:nvSpPr>
        <p:spPr>
          <a:ln/>
        </p:spPr>
        <p:txBody>
          <a:bodyPr/>
          <a:lstStyle>
            <a:lvl1pPr>
              <a:defRPr/>
            </a:lvl1pPr>
          </a:lstStyle>
          <a:p>
            <a:pPr>
              <a:defRPr/>
            </a:pPr>
            <a:fld id="{83797CB6-39A3-4837-B08C-8B4C0BABF13F}" type="slidenum">
              <a:rPr lang="cs-CZ" altLang="cs-CZ"/>
              <a:pPr>
                <a:defRPr/>
              </a:pPr>
              <a:t>‹#›</a:t>
            </a:fld>
            <a:endParaRPr lang="cs-CZ" altLang="cs-CZ"/>
          </a:p>
        </p:txBody>
      </p:sp>
    </p:spTree>
    <p:extLst>
      <p:ext uri="{BB962C8B-B14F-4D97-AF65-F5344CB8AC3E}">
        <p14:creationId xmlns:p14="http://schemas.microsoft.com/office/powerpoint/2010/main" val="765358564"/>
      </p:ext>
    </p:extLst>
  </p:cSld>
  <p:clrMapOvr>
    <a:masterClrMapping/>
  </p:clrMapOvr>
  <p:transition spd="med">
    <p:diamon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0F063DE9-3811-4BE6-9A31-C2EC412B2E40}"/>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0BE6FBE8-111B-46F7-9C40-382D59A1717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0BDB18A7-D94F-4FE1-9EE1-1699A31F79BD}"/>
              </a:ext>
            </a:extLst>
          </p:cNvPr>
          <p:cNvSpPr>
            <a:spLocks noGrp="1" noChangeArrowheads="1"/>
          </p:cNvSpPr>
          <p:nvPr>
            <p:ph type="sldNum" sz="quarter" idx="12"/>
          </p:nvPr>
        </p:nvSpPr>
        <p:spPr>
          <a:ln/>
        </p:spPr>
        <p:txBody>
          <a:bodyPr/>
          <a:lstStyle>
            <a:lvl1pPr>
              <a:defRPr/>
            </a:lvl1pPr>
          </a:lstStyle>
          <a:p>
            <a:pPr>
              <a:defRPr/>
            </a:pPr>
            <a:fld id="{8CFDE7EE-46B1-4B77-A398-D53AC2F49658}" type="slidenum">
              <a:rPr lang="cs-CZ" altLang="cs-CZ"/>
              <a:pPr>
                <a:defRPr/>
              </a:pPr>
              <a:t>‹#›</a:t>
            </a:fld>
            <a:endParaRPr lang="cs-CZ" altLang="cs-CZ"/>
          </a:p>
        </p:txBody>
      </p:sp>
    </p:spTree>
    <p:extLst>
      <p:ext uri="{BB962C8B-B14F-4D97-AF65-F5344CB8AC3E}">
        <p14:creationId xmlns:p14="http://schemas.microsoft.com/office/powerpoint/2010/main" val="3616343033"/>
      </p:ext>
    </p:extLst>
  </p:cSld>
  <p:clrMapOvr>
    <a:masterClrMapping/>
  </p:clrMapOvr>
  <p:transition spd="med">
    <p:diamon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6B38FB0-5631-43F7-A4F8-37B4A01B9941}"/>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8DDA9D24-9D03-492B-B47A-B4033A12CF6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53088FAE-7DA2-4CA9-88DF-C232719B6835}"/>
              </a:ext>
            </a:extLst>
          </p:cNvPr>
          <p:cNvSpPr>
            <a:spLocks noGrp="1" noChangeArrowheads="1"/>
          </p:cNvSpPr>
          <p:nvPr>
            <p:ph type="sldNum" sz="quarter" idx="12"/>
          </p:nvPr>
        </p:nvSpPr>
        <p:spPr>
          <a:ln/>
        </p:spPr>
        <p:txBody>
          <a:bodyPr/>
          <a:lstStyle>
            <a:lvl1pPr>
              <a:defRPr/>
            </a:lvl1pPr>
          </a:lstStyle>
          <a:p>
            <a:pPr>
              <a:defRPr/>
            </a:pPr>
            <a:fld id="{D7D5C635-EAF2-4E4E-8DDC-F0B6F290C780}" type="slidenum">
              <a:rPr lang="cs-CZ" altLang="cs-CZ"/>
              <a:pPr>
                <a:defRPr/>
              </a:pPr>
              <a:t>‹#›</a:t>
            </a:fld>
            <a:endParaRPr lang="cs-CZ" altLang="cs-CZ"/>
          </a:p>
        </p:txBody>
      </p:sp>
    </p:spTree>
    <p:extLst>
      <p:ext uri="{BB962C8B-B14F-4D97-AF65-F5344CB8AC3E}">
        <p14:creationId xmlns:p14="http://schemas.microsoft.com/office/powerpoint/2010/main" val="3612166233"/>
      </p:ext>
    </p:extLst>
  </p:cSld>
  <p:clrMapOvr>
    <a:masterClrMapping/>
  </p:clrMapOvr>
  <p:transition spd="med">
    <p:diamon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1D780FD4-F34B-4198-A414-7E3A6CE63784}"/>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6828BAA2-C9C5-4771-B6B6-263ED4E4CD5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7D476FAC-069E-4C22-A620-7FBE6923029F}"/>
              </a:ext>
            </a:extLst>
          </p:cNvPr>
          <p:cNvSpPr>
            <a:spLocks noGrp="1" noChangeArrowheads="1"/>
          </p:cNvSpPr>
          <p:nvPr>
            <p:ph type="sldNum" sz="quarter" idx="12"/>
          </p:nvPr>
        </p:nvSpPr>
        <p:spPr>
          <a:ln/>
        </p:spPr>
        <p:txBody>
          <a:bodyPr/>
          <a:lstStyle>
            <a:lvl1pPr>
              <a:defRPr/>
            </a:lvl1pPr>
          </a:lstStyle>
          <a:p>
            <a:pPr>
              <a:defRPr/>
            </a:pPr>
            <a:fld id="{1A9A4D48-FD15-40A0-B587-51E3C612C252}" type="slidenum">
              <a:rPr lang="cs-CZ" altLang="cs-CZ"/>
              <a:pPr>
                <a:defRPr/>
              </a:pPr>
              <a:t>‹#›</a:t>
            </a:fld>
            <a:endParaRPr lang="cs-CZ" altLang="cs-CZ"/>
          </a:p>
        </p:txBody>
      </p:sp>
    </p:spTree>
    <p:extLst>
      <p:ext uri="{BB962C8B-B14F-4D97-AF65-F5344CB8AC3E}">
        <p14:creationId xmlns:p14="http://schemas.microsoft.com/office/powerpoint/2010/main" val="3069224097"/>
      </p:ext>
    </p:extLst>
  </p:cSld>
  <p:clrMapOvr>
    <a:masterClrMapping/>
  </p:clrMapOvr>
  <p:transition spd="med">
    <p:diamon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00FD30E0-3D77-4E2D-9A99-6C8CA3D82E73}"/>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D93EE5F4-8A1B-4FF4-A8AF-16192204D3B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02222B4C-B6FC-4B14-AFCB-E4C8D60249B5}"/>
              </a:ext>
            </a:extLst>
          </p:cNvPr>
          <p:cNvSpPr>
            <a:spLocks noGrp="1" noChangeArrowheads="1"/>
          </p:cNvSpPr>
          <p:nvPr>
            <p:ph type="sldNum" sz="quarter" idx="12"/>
          </p:nvPr>
        </p:nvSpPr>
        <p:spPr>
          <a:ln/>
        </p:spPr>
        <p:txBody>
          <a:bodyPr/>
          <a:lstStyle>
            <a:lvl1pPr>
              <a:defRPr/>
            </a:lvl1pPr>
          </a:lstStyle>
          <a:p>
            <a:pPr>
              <a:defRPr/>
            </a:pPr>
            <a:fld id="{867E0AE0-E448-4955-990C-9020531F05CD}" type="slidenum">
              <a:rPr lang="cs-CZ" altLang="cs-CZ"/>
              <a:pPr>
                <a:defRPr/>
              </a:pPr>
              <a:t>‹#›</a:t>
            </a:fld>
            <a:endParaRPr lang="cs-CZ" altLang="cs-CZ"/>
          </a:p>
        </p:txBody>
      </p:sp>
    </p:spTree>
    <p:extLst>
      <p:ext uri="{BB962C8B-B14F-4D97-AF65-F5344CB8AC3E}">
        <p14:creationId xmlns:p14="http://schemas.microsoft.com/office/powerpoint/2010/main" val="4077149775"/>
      </p:ext>
    </p:extLst>
  </p:cSld>
  <p:clrMapOvr>
    <a:masterClrMapping/>
  </p:clrMapOvr>
  <p:transition spd="med">
    <p:diamon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2F4700"/>
            </a:gs>
            <a:gs pos="50000">
              <a:srgbClr val="669900"/>
            </a:gs>
            <a:gs pos="100000">
              <a:srgbClr val="2F4700"/>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49ECB5B-A042-41BB-823F-53953032A88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96A6A4A7-89F1-49B5-A2AB-8ED9FE19E5A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451B0ADA-55EC-4129-A121-89A2BCFF137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a:solidFill>
                  <a:schemeClr val="tx1"/>
                </a:solidFill>
                <a:latin typeface="Arial" charset="0"/>
              </a:defRPr>
            </a:lvl1pPr>
          </a:lstStyle>
          <a:p>
            <a:pPr>
              <a:defRPr/>
            </a:pPr>
            <a:endParaRPr lang="cs-CZ"/>
          </a:p>
        </p:txBody>
      </p:sp>
      <p:sp>
        <p:nvSpPr>
          <p:cNvPr id="1029" name="Rectangle 5">
            <a:extLst>
              <a:ext uri="{FF2B5EF4-FFF2-40B4-BE49-F238E27FC236}">
                <a16:creationId xmlns:a16="http://schemas.microsoft.com/office/drawing/2014/main" id="{CF5FC9B4-9381-45FF-8653-35D7AE7023A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a:solidFill>
                  <a:schemeClr val="tx1"/>
                </a:solidFill>
                <a:latin typeface="Arial" charset="0"/>
              </a:defRPr>
            </a:lvl1pPr>
          </a:lstStyle>
          <a:p>
            <a:pPr>
              <a:defRPr/>
            </a:pPr>
            <a:endParaRPr lang="cs-CZ"/>
          </a:p>
        </p:txBody>
      </p:sp>
      <p:sp>
        <p:nvSpPr>
          <p:cNvPr id="1030" name="Rectangle 6">
            <a:extLst>
              <a:ext uri="{FF2B5EF4-FFF2-40B4-BE49-F238E27FC236}">
                <a16:creationId xmlns:a16="http://schemas.microsoft.com/office/drawing/2014/main" id="{8CBF46E3-1004-4C7E-B6BA-6F23681DBC5F}"/>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mtClean="0">
                <a:solidFill>
                  <a:schemeClr val="tx1"/>
                </a:solidFill>
              </a:defRPr>
            </a:lvl1pPr>
          </a:lstStyle>
          <a:p>
            <a:pPr>
              <a:defRPr/>
            </a:pPr>
            <a:fld id="{2A4B6A99-F0CF-4BEB-A21E-F736FA1E6AD2}"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diamon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4.m4a"/><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notesSlide" Target="../notesSlides/notesSlide13.xml"/><Relationship Id="rId5" Type="http://schemas.openxmlformats.org/officeDocument/2006/relationships/slideLayout" Target="../slideLayouts/slideLayout1.xml"/><Relationship Id="rId4" Type="http://schemas.openxmlformats.org/officeDocument/2006/relationships/audio" Target="../media/media14.m4a"/></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16.m4a"/><Relationship Id="rId7" Type="http://schemas.openxmlformats.org/officeDocument/2006/relationships/image" Target="../media/image7.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14.xml"/><Relationship Id="rId5" Type="http://schemas.openxmlformats.org/officeDocument/2006/relationships/slideLayout" Target="../slideLayouts/slideLayout13.xml"/><Relationship Id="rId4" Type="http://schemas.openxmlformats.org/officeDocument/2006/relationships/audio" Target="../media/media16.m4a"/><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8.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0.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audio" Target="../media/media24.m4a"/><Relationship Id="rId7" Type="http://schemas.openxmlformats.org/officeDocument/2006/relationships/image" Target="../media/image9.wmf"/><Relationship Id="rId2" Type="http://schemas.microsoft.com/office/2007/relationships/media" Target="../media/media24.m4a"/><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2.png"/><Relationship Id="rId5" Type="http://schemas.openxmlformats.org/officeDocument/2006/relationships/notesSlide" Target="../notesSlides/notesSlide22.xml"/><Relationship Id="rId10" Type="http://schemas.openxmlformats.org/officeDocument/2006/relationships/image" Target="../media/image1.png"/><Relationship Id="rId4" Type="http://schemas.openxmlformats.org/officeDocument/2006/relationships/slideLayout" Target="../slideLayouts/slideLayout1.xml"/><Relationship Id="rId9" Type="http://schemas.openxmlformats.org/officeDocument/2006/relationships/image" Target="../media/image10.w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8.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2.png"/><Relationship Id="rId5" Type="http://schemas.openxmlformats.org/officeDocument/2006/relationships/image" Target="../media/image15.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33.m4a"/><Relationship Id="rId7" Type="http://schemas.openxmlformats.org/officeDocument/2006/relationships/oleObject" Target="../embeddings/oleObject4.bin"/><Relationship Id="rId2" Type="http://schemas.microsoft.com/office/2007/relationships/media" Target="../media/media33.m4a"/><Relationship Id="rId1" Type="http://schemas.openxmlformats.org/officeDocument/2006/relationships/vmlDrawing" Target="../drawings/vmlDrawing3.vml"/><Relationship Id="rId6" Type="http://schemas.openxmlformats.org/officeDocument/2006/relationships/image" Target="../media/image17.jpeg"/><Relationship Id="rId5" Type="http://schemas.openxmlformats.org/officeDocument/2006/relationships/notesSlide" Target="../notesSlides/notesSlide31.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image" Target="../media/image18.jpe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37.m4a"/><Relationship Id="rId7" Type="http://schemas.openxmlformats.org/officeDocument/2006/relationships/image" Target="../media/image19.jpe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audio" Target="../media/media37.m4a"/><Relationship Id="rId9"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1.png"/><Relationship Id="rId5" Type="http://schemas.openxmlformats.org/officeDocument/2006/relationships/image" Target="../media/image21.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41.m4a"/><Relationship Id="rId7" Type="http://schemas.openxmlformats.org/officeDocument/2006/relationships/image" Target="../media/image22.jpeg"/><Relationship Id="rId2" Type="http://schemas.microsoft.com/office/2007/relationships/media" Target="../media/media40.m4a"/><Relationship Id="rId1" Type="http://schemas.openxmlformats.org/officeDocument/2006/relationships/audio" Target="NULL" TargetMode="External"/><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openxmlformats.org/officeDocument/2006/relationships/audio" Target="../media/media41.m4a"/><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png"/><Relationship Id="rId5" Type="http://schemas.openxmlformats.org/officeDocument/2006/relationships/image" Target="../media/image23.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46.m4a"/><Relationship Id="rId7" Type="http://schemas.openxmlformats.org/officeDocument/2006/relationships/image" Target="../media/image24.jpe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notesSlide" Target="../notesSlides/notesSlide41.xml"/><Relationship Id="rId5" Type="http://schemas.openxmlformats.org/officeDocument/2006/relationships/slideLayout" Target="../slideLayouts/slideLayout2.xml"/><Relationship Id="rId4" Type="http://schemas.openxmlformats.org/officeDocument/2006/relationships/audio" Target="../media/media46.m4a"/><Relationship Id="rId9"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1.png"/><Relationship Id="rId5" Type="http://schemas.openxmlformats.org/officeDocument/2006/relationships/image" Target="../media/image24.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png"/><Relationship Id="rId5" Type="http://schemas.openxmlformats.org/officeDocument/2006/relationships/image" Target="../media/image25.jp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1.png"/><Relationship Id="rId5" Type="http://schemas.openxmlformats.org/officeDocument/2006/relationships/image" Target="../media/image26.jp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audio" Target="../media/media7.m4a"/><Relationship Id="rId7" Type="http://schemas.openxmlformats.org/officeDocument/2006/relationships/image" Target="../media/image5.wmf"/><Relationship Id="rId2" Type="http://schemas.microsoft.com/office/2007/relationships/media" Target="../media/media7.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7.xml"/><Relationship Id="rId4" Type="http://schemas.openxmlformats.org/officeDocument/2006/relationships/slideLayout" Target="../slideLayouts/slideLayout12.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545360AC-4973-4381-BFAE-C0572B2DF7E5}"/>
              </a:ext>
            </a:extLst>
          </p:cNvPr>
          <p:cNvSpPr>
            <a:spLocks noGrp="1" noChangeArrowheads="1"/>
          </p:cNvSpPr>
          <p:nvPr>
            <p:ph type="subTitle" idx="1"/>
          </p:nvPr>
        </p:nvSpPr>
        <p:spPr>
          <a:xfrm>
            <a:off x="539750" y="2924175"/>
            <a:ext cx="7993063" cy="1008063"/>
          </a:xfrm>
        </p:spPr>
        <p:txBody>
          <a:bodyPr/>
          <a:lstStyle/>
          <a:p>
            <a:pPr eaLnBrk="1" hangingPunct="1">
              <a:lnSpc>
                <a:spcPct val="80000"/>
              </a:lnSpc>
              <a:defRPr/>
            </a:pPr>
            <a:r>
              <a:rPr lang="en-GB" sz="4800" b="1">
                <a:solidFill>
                  <a:srgbClr val="FFFF66"/>
                </a:solidFill>
                <a:effectLst>
                  <a:outerShdw blurRad="38100" dist="38100" dir="2700000" algn="tl">
                    <a:srgbClr val="000000"/>
                  </a:outerShdw>
                </a:effectLst>
              </a:rPr>
              <a:t>Biological membranes and bioelectric phenomena</a:t>
            </a:r>
          </a:p>
          <a:p>
            <a:pPr eaLnBrk="1" hangingPunct="1">
              <a:lnSpc>
                <a:spcPct val="80000"/>
              </a:lnSpc>
              <a:defRPr/>
            </a:pPr>
            <a:r>
              <a:rPr lang="sk-SK" sz="900" b="1">
                <a:solidFill>
                  <a:srgbClr val="FFFF66"/>
                </a:solidFill>
                <a:effectLst>
                  <a:outerShdw blurRad="38100" dist="38100" dir="2700000" algn="tl">
                    <a:srgbClr val="000000"/>
                  </a:outerShdw>
                </a:effectLst>
              </a:rPr>
              <a:t> </a:t>
            </a:r>
            <a:endParaRPr lang="cs-CZ" sz="900" b="1">
              <a:solidFill>
                <a:srgbClr val="FFFF66"/>
              </a:solidFill>
              <a:effectLst>
                <a:outerShdw blurRad="38100" dist="38100" dir="2700000" algn="tl">
                  <a:srgbClr val="000000"/>
                </a:outerShdw>
              </a:effectLst>
            </a:endParaRPr>
          </a:p>
        </p:txBody>
      </p:sp>
      <p:sp>
        <p:nvSpPr>
          <p:cNvPr id="4099" name="Text Box 32">
            <a:extLst>
              <a:ext uri="{FF2B5EF4-FFF2-40B4-BE49-F238E27FC236}">
                <a16:creationId xmlns:a16="http://schemas.microsoft.com/office/drawing/2014/main" id="{8A0D79FB-D49B-460F-B9CC-5A9030319FF3}"/>
              </a:ext>
            </a:extLst>
          </p:cNvPr>
          <p:cNvSpPr txBox="1">
            <a:spLocks noChangeArrowheads="1"/>
          </p:cNvSpPr>
          <p:nvPr/>
        </p:nvSpPr>
        <p:spPr bwMode="auto">
          <a:xfrm>
            <a:off x="971550" y="5300663"/>
            <a:ext cx="7488238" cy="91598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algn="l" eaLnBrk="1" hangingPunct="1"/>
            <a:r>
              <a:rPr lang="cs-CZ" altLang="cs-CZ" sz="1800">
                <a:solidFill>
                  <a:schemeClr val="bg1"/>
                </a:solidFill>
              </a:rPr>
              <a:t>A part of t</a:t>
            </a:r>
            <a:r>
              <a:rPr lang="en-GB" altLang="cs-CZ" sz="1800">
                <a:solidFill>
                  <a:schemeClr val="bg1"/>
                </a:solidFill>
              </a:rPr>
              <a:t>his lecture was prepared on the basis of a </a:t>
            </a:r>
            <a:r>
              <a:rPr lang="cs-CZ" altLang="cs-CZ" sz="1800">
                <a:solidFill>
                  <a:schemeClr val="bg1"/>
                </a:solidFill>
              </a:rPr>
              <a:t>presentation</a:t>
            </a:r>
            <a:r>
              <a:rPr lang="en-GB" altLang="cs-CZ" sz="1800">
                <a:solidFill>
                  <a:schemeClr val="bg1"/>
                </a:solidFill>
              </a:rPr>
              <a:t> kindly provided by Prof. </a:t>
            </a:r>
            <a:r>
              <a:rPr lang="en-GB" altLang="cs-CZ" sz="1800" b="1">
                <a:solidFill>
                  <a:schemeClr val="bg1"/>
                </a:solidFill>
              </a:rPr>
              <a:t>Katarína Kozlíková</a:t>
            </a:r>
            <a:r>
              <a:rPr lang="en-GB" altLang="cs-CZ" sz="1800">
                <a:solidFill>
                  <a:schemeClr val="bg1"/>
                </a:solidFill>
              </a:rPr>
              <a:t> from the Dept. of Medical Biophysics, Medical Faculty, Comenius University in Bratislava</a:t>
            </a:r>
          </a:p>
        </p:txBody>
      </p:sp>
      <p:sp>
        <p:nvSpPr>
          <p:cNvPr id="2081" name="Rectangle 33">
            <a:extLst>
              <a:ext uri="{FF2B5EF4-FFF2-40B4-BE49-F238E27FC236}">
                <a16:creationId xmlns:a16="http://schemas.microsoft.com/office/drawing/2014/main" id="{50896C88-1337-4AD8-964A-269B14C2328B}"/>
              </a:ext>
            </a:extLst>
          </p:cNvPr>
          <p:cNvSpPr>
            <a:spLocks noChangeArrowheads="1"/>
          </p:cNvSpPr>
          <p:nvPr/>
        </p:nvSpPr>
        <p:spPr bwMode="auto">
          <a:xfrm>
            <a:off x="1979613" y="476250"/>
            <a:ext cx="4968875"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a:solidFill>
                  <a:schemeClr val="bg1"/>
                </a:solidFill>
              </a:rPr>
              <a:t>Lectures on Medical Biophysics</a:t>
            </a:r>
            <a:br>
              <a:rPr lang="en-GB" altLang="cs-CZ" sz="4000">
                <a:solidFill>
                  <a:schemeClr val="bg1"/>
                </a:solidFill>
              </a:rPr>
            </a:br>
            <a:r>
              <a:rPr lang="en-GB" altLang="cs-CZ" sz="2000">
                <a:solidFill>
                  <a:schemeClr val="bg1"/>
                </a:solidFill>
              </a:rPr>
              <a:t>Dept. Biophysics, Medical faculty, </a:t>
            </a:r>
            <a:br>
              <a:rPr lang="en-GB" altLang="cs-CZ" sz="2000">
                <a:solidFill>
                  <a:schemeClr val="bg1"/>
                </a:solidFill>
              </a:rPr>
            </a:br>
            <a:r>
              <a:rPr lang="en-GB" altLang="cs-CZ" sz="2000">
                <a:solidFill>
                  <a:schemeClr val="bg1"/>
                </a:solidFill>
              </a:rPr>
              <a:t>Masaryk University in Brno</a:t>
            </a:r>
          </a:p>
        </p:txBody>
      </p:sp>
      <p:pic>
        <p:nvPicPr>
          <p:cNvPr id="3" name="Obrázek 2" descr="Obsah obrázku čtverec&#10;&#10;Popis byl vytvořen automaticky">
            <a:extLst>
              <a:ext uri="{FF2B5EF4-FFF2-40B4-BE49-F238E27FC236}">
                <a16:creationId xmlns:a16="http://schemas.microsoft.com/office/drawing/2014/main" id="{58598A90-B97A-4106-A8E8-829B0D47E9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4" name="Nahraný zvuk">
            <a:hlinkClick r:id="" action="ppaction://media"/>
            <a:extLst>
              <a:ext uri="{FF2B5EF4-FFF2-40B4-BE49-F238E27FC236}">
                <a16:creationId xmlns:a16="http://schemas.microsoft.com/office/drawing/2014/main" id="{47937F77-8794-4F31-B13E-A95CA06B1B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413"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2081"/>
                                        </p:tgtEl>
                                        <p:attrNameLst>
                                          <p:attrName>style.visibility</p:attrName>
                                        </p:attrNameLst>
                                      </p:cBhvr>
                                      <p:to>
                                        <p:strVal val="visible"/>
                                      </p:to>
                                    </p:set>
                                    <p:animEffect transition="in" filter="fade">
                                      <p:cBhvr>
                                        <p:cTn id="7" dur="770" decel="100000"/>
                                        <p:tgtEl>
                                          <p:spTgt spid="2081"/>
                                        </p:tgtEl>
                                      </p:cBhvr>
                                    </p:animEffect>
                                    <p:animScale>
                                      <p:cBhvr>
                                        <p:cTn id="8" dur="770" decel="100000"/>
                                        <p:tgtEl>
                                          <p:spTgt spid="2081"/>
                                        </p:tgtEl>
                                      </p:cBhvr>
                                      <p:from x="10000" y="10000"/>
                                      <p:to x="200000" y="450000"/>
                                    </p:animScale>
                                    <p:animScale>
                                      <p:cBhvr>
                                        <p:cTn id="9" dur="1230" accel="100000" fill="hold">
                                          <p:stCondLst>
                                            <p:cond delay="770"/>
                                          </p:stCondLst>
                                        </p:cTn>
                                        <p:tgtEl>
                                          <p:spTgt spid="2081"/>
                                        </p:tgtEl>
                                      </p:cBhvr>
                                      <p:from x="200000" y="450000"/>
                                      <p:to x="100000" y="100000"/>
                                    </p:animScale>
                                    <p:set>
                                      <p:cBhvr>
                                        <p:cTn id="10" dur="770" fill="hold"/>
                                        <p:tgtEl>
                                          <p:spTgt spid="2081"/>
                                        </p:tgtEl>
                                        <p:attrNameLst>
                                          <p:attrName>ppt_x</p:attrName>
                                        </p:attrNameLst>
                                      </p:cBhvr>
                                      <p:to>
                                        <p:strVal val="(0.5)"/>
                                      </p:to>
                                    </p:set>
                                    <p:anim from="(0.5)" to="(#ppt_x)" calcmode="lin" valueType="num">
                                      <p:cBhvr>
                                        <p:cTn id="11" dur="1230" accel="100000" fill="hold">
                                          <p:stCondLst>
                                            <p:cond delay="770"/>
                                          </p:stCondLst>
                                        </p:cTn>
                                        <p:tgtEl>
                                          <p:spTgt spid="2081"/>
                                        </p:tgtEl>
                                        <p:attrNameLst>
                                          <p:attrName>ppt_x</p:attrName>
                                        </p:attrNameLst>
                                      </p:cBhvr>
                                    </p:anim>
                                    <p:set>
                                      <p:cBhvr>
                                        <p:cTn id="12" dur="770" fill="hold"/>
                                        <p:tgtEl>
                                          <p:spTgt spid="2081"/>
                                        </p:tgtEl>
                                        <p:attrNameLst>
                                          <p:attrName>ppt_y</p:attrName>
                                        </p:attrNameLst>
                                      </p:cBhvr>
                                      <p:to>
                                        <p:strVal val="(#ppt_y+0.4)"/>
                                      </p:to>
                                    </p:set>
                                    <p:anim from="(#ppt_y+0.4)" to="(#ppt_y)" calcmode="lin" valueType="num">
                                      <p:cBhvr>
                                        <p:cTn id="13" dur="1230" accel="100000" fill="hold">
                                          <p:stCondLst>
                                            <p:cond delay="770"/>
                                          </p:stCondLst>
                                        </p:cTn>
                                        <p:tgtEl>
                                          <p:spTgt spid="2081"/>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456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bldLst>
      <p:bldP spid="208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a:extLst>
              <a:ext uri="{FF2B5EF4-FFF2-40B4-BE49-F238E27FC236}">
                <a16:creationId xmlns:a16="http://schemas.microsoft.com/office/drawing/2014/main" id="{7F27EA20-2781-49DF-A3C1-153949FE8C8A}"/>
              </a:ext>
            </a:extLst>
          </p:cNvPr>
          <p:cNvSpPr txBox="1">
            <a:spLocks noChangeArrowheads="1"/>
          </p:cNvSpPr>
          <p:nvPr/>
        </p:nvSpPr>
        <p:spPr bwMode="auto">
          <a:xfrm>
            <a:off x="2051050" y="476250"/>
            <a:ext cx="4724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4000" b="1">
                <a:solidFill>
                  <a:srgbClr val="FFCC66"/>
                </a:solidFill>
              </a:rPr>
              <a:t>Excitability</a:t>
            </a:r>
            <a:r>
              <a:rPr lang="cs-CZ" altLang="cs-CZ" sz="4800" b="1">
                <a:solidFill>
                  <a:srgbClr val="FFCC66"/>
                </a:solidFill>
              </a:rPr>
              <a:t> </a:t>
            </a:r>
            <a:endParaRPr lang="cs-CZ" altLang="cs-CZ" sz="4800">
              <a:solidFill>
                <a:srgbClr val="FFCC66"/>
              </a:solidFill>
            </a:endParaRPr>
          </a:p>
        </p:txBody>
      </p:sp>
      <p:sp>
        <p:nvSpPr>
          <p:cNvPr id="22531" name="Rectangle 3">
            <a:extLst>
              <a:ext uri="{FF2B5EF4-FFF2-40B4-BE49-F238E27FC236}">
                <a16:creationId xmlns:a16="http://schemas.microsoft.com/office/drawing/2014/main" id="{88FB8EA6-1096-4DE3-8761-F8BF5ADEA713}"/>
              </a:ext>
            </a:extLst>
          </p:cNvPr>
          <p:cNvSpPr>
            <a:spLocks noChangeArrowheads="1"/>
          </p:cNvSpPr>
          <p:nvPr/>
        </p:nvSpPr>
        <p:spPr bwMode="auto">
          <a:xfrm>
            <a:off x="179388" y="1557338"/>
            <a:ext cx="8640762" cy="465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174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solidFill>
                  <a:schemeClr val="bg1"/>
                </a:solidFill>
              </a:rPr>
              <a:t>Characteristic feature of living systems on any level of organisation of living matter</a:t>
            </a:r>
          </a:p>
          <a:p>
            <a:pPr eaLnBrk="1" hangingPunct="1">
              <a:spcBef>
                <a:spcPct val="50000"/>
              </a:spcBef>
              <a:buFontTx/>
              <a:buNone/>
            </a:pPr>
            <a:r>
              <a:rPr lang="en-GB" altLang="cs-CZ" sz="2400">
                <a:solidFill>
                  <a:schemeClr val="bg1"/>
                </a:solidFill>
              </a:rPr>
              <a:t>An important condition of adaptation of living organisms to environment</a:t>
            </a:r>
          </a:p>
          <a:p>
            <a:pPr eaLnBrk="1" hangingPunct="1">
              <a:spcBef>
                <a:spcPct val="50000"/>
              </a:spcBef>
              <a:buFontTx/>
              <a:buNone/>
            </a:pPr>
            <a:r>
              <a:rPr lang="en-GB" altLang="cs-CZ" sz="2400">
                <a:solidFill>
                  <a:schemeClr val="bg1"/>
                </a:solidFill>
              </a:rPr>
              <a:t>An extraordinary ability of some specialised cells (or tissues – muscle cells, nerve cells)</a:t>
            </a:r>
          </a:p>
          <a:p>
            <a:pPr eaLnBrk="1" hangingPunct="1">
              <a:spcBef>
                <a:spcPct val="50000"/>
              </a:spcBef>
              <a:buFontTx/>
              <a:buNone/>
            </a:pPr>
            <a:r>
              <a:rPr lang="en-GB" altLang="cs-CZ" sz="2400" b="1">
                <a:solidFill>
                  <a:schemeClr val="bg1"/>
                </a:solidFill>
              </a:rPr>
              <a:t>Each kind of excitable tissue responses most easily on a certain energetic impulse (the </a:t>
            </a:r>
            <a:r>
              <a:rPr lang="en-GB" altLang="cs-CZ" sz="2400" b="1" i="1">
                <a:solidFill>
                  <a:schemeClr val="bg1"/>
                </a:solidFill>
              </a:rPr>
              <a:t>adequate stimulus</a:t>
            </a:r>
            <a:r>
              <a:rPr lang="en-GB" altLang="cs-CZ" sz="2400" b="1">
                <a:solidFill>
                  <a:schemeClr val="bg1"/>
                </a:solidFill>
              </a:rPr>
              <a:t>). Another energetic impulse can also evoke an excitation but much more energy is necessary (the inadequate stimulus).</a:t>
            </a:r>
          </a:p>
        </p:txBody>
      </p:sp>
      <p:pic>
        <p:nvPicPr>
          <p:cNvPr id="2" name="Obrázek 1" descr="Obsah obrázku čtverec&#10;&#10;Popis byl vytvořen automaticky">
            <a:extLst>
              <a:ext uri="{FF2B5EF4-FFF2-40B4-BE49-F238E27FC236}">
                <a16:creationId xmlns:a16="http://schemas.microsoft.com/office/drawing/2014/main" id="{FCEE21EC-83D2-4509-811E-F5B3EC7AEE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3E7F7064-C4E7-4C87-99C0-3330D9DE88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81"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a:extLst>
              <a:ext uri="{FF2B5EF4-FFF2-40B4-BE49-F238E27FC236}">
                <a16:creationId xmlns:a16="http://schemas.microsoft.com/office/drawing/2014/main" id="{67B502B8-574B-4571-ACE4-BD38036ECE67}"/>
              </a:ext>
            </a:extLst>
          </p:cNvPr>
          <p:cNvSpPr txBox="1">
            <a:spLocks noChangeArrowheads="1"/>
          </p:cNvSpPr>
          <p:nvPr/>
        </p:nvSpPr>
        <p:spPr bwMode="auto">
          <a:xfrm>
            <a:off x="1547813" y="1700213"/>
            <a:ext cx="5180012" cy="2835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eaLnBrk="1" hangingPunct="1"/>
            <a:r>
              <a:rPr lang="en-GB" altLang="cs-CZ" sz="6000"/>
              <a:t>Resting membrane potential</a:t>
            </a:r>
          </a:p>
        </p:txBody>
      </p:sp>
      <p:pic>
        <p:nvPicPr>
          <p:cNvPr id="2" name="Obrázek 1" descr="Obsah obrázku čtverec&#10;&#10;Popis byl vytvořen automaticky">
            <a:extLst>
              <a:ext uri="{FF2B5EF4-FFF2-40B4-BE49-F238E27FC236}">
                <a16:creationId xmlns:a16="http://schemas.microsoft.com/office/drawing/2014/main" id="{837DB51B-3DA6-4DDD-9F47-A43EB53A3A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4" name="Nahraný zvuk">
            <a:hlinkClick r:id="" action="ppaction://media"/>
            <a:extLst>
              <a:ext uri="{FF2B5EF4-FFF2-40B4-BE49-F238E27FC236}">
                <a16:creationId xmlns:a16="http://schemas.microsoft.com/office/drawing/2014/main" id="{EFA60EE8-7BCC-494D-81EE-3357643375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0E39803F-E69C-4C77-B8BA-13F5F78190F4}"/>
              </a:ext>
            </a:extLst>
          </p:cNvPr>
          <p:cNvSpPr>
            <a:spLocks noChangeArrowheads="1"/>
          </p:cNvSpPr>
          <p:nvPr/>
        </p:nvSpPr>
        <p:spPr bwMode="auto">
          <a:xfrm>
            <a:off x="2124075" y="4652963"/>
            <a:ext cx="4800600" cy="2205037"/>
          </a:xfrm>
          <a:prstGeom prst="rect">
            <a:avLst/>
          </a:prstGeom>
          <a:gradFill rotWithShape="0">
            <a:gsLst>
              <a:gs pos="0">
                <a:srgbClr val="FFEDC7"/>
              </a:gs>
              <a:gs pos="50000">
                <a:srgbClr val="FF9900"/>
              </a:gs>
              <a:gs pos="100000">
                <a:srgbClr val="FFEDC7"/>
              </a:gs>
            </a:gsLst>
            <a:lin ang="540000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cs-CZ" altLang="cs-CZ" sz="1400">
              <a:solidFill>
                <a:srgbClr val="FFFFCC"/>
              </a:solidFill>
            </a:endParaRPr>
          </a:p>
        </p:txBody>
      </p:sp>
      <p:sp>
        <p:nvSpPr>
          <p:cNvPr id="26627" name="Rectangle 3">
            <a:extLst>
              <a:ext uri="{FF2B5EF4-FFF2-40B4-BE49-F238E27FC236}">
                <a16:creationId xmlns:a16="http://schemas.microsoft.com/office/drawing/2014/main" id="{6E4C8F4A-28D2-4BB9-ACBD-73896A3DDE7A}"/>
              </a:ext>
            </a:extLst>
          </p:cNvPr>
          <p:cNvSpPr>
            <a:spLocks noChangeArrowheads="1"/>
          </p:cNvSpPr>
          <p:nvPr/>
        </p:nvSpPr>
        <p:spPr bwMode="auto">
          <a:xfrm>
            <a:off x="4953000" y="5105400"/>
            <a:ext cx="457200" cy="76200"/>
          </a:xfrm>
          <a:prstGeom prst="rect">
            <a:avLst/>
          </a:prstGeom>
          <a:solidFill>
            <a:srgbClr val="CC66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cs-CZ" altLang="cs-CZ" sz="1400">
              <a:solidFill>
                <a:srgbClr val="FFFFCC"/>
              </a:solidFill>
            </a:endParaRPr>
          </a:p>
        </p:txBody>
      </p:sp>
      <p:sp>
        <p:nvSpPr>
          <p:cNvPr id="26628" name="Line 4">
            <a:extLst>
              <a:ext uri="{FF2B5EF4-FFF2-40B4-BE49-F238E27FC236}">
                <a16:creationId xmlns:a16="http://schemas.microsoft.com/office/drawing/2014/main" id="{A06D073B-22E0-4F4A-AEDF-1E970D5E0E50}"/>
              </a:ext>
            </a:extLst>
          </p:cNvPr>
          <p:cNvSpPr>
            <a:spLocks noChangeShapeType="1"/>
          </p:cNvSpPr>
          <p:nvPr/>
        </p:nvSpPr>
        <p:spPr bwMode="auto">
          <a:xfrm flipV="1">
            <a:off x="5181600" y="4267200"/>
            <a:ext cx="0" cy="83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6629" name="Line 5">
            <a:extLst>
              <a:ext uri="{FF2B5EF4-FFF2-40B4-BE49-F238E27FC236}">
                <a16:creationId xmlns:a16="http://schemas.microsoft.com/office/drawing/2014/main" id="{C036BA50-2BA4-4724-BD37-4EDA353076A3}"/>
              </a:ext>
            </a:extLst>
          </p:cNvPr>
          <p:cNvSpPr>
            <a:spLocks noChangeShapeType="1"/>
          </p:cNvSpPr>
          <p:nvPr/>
        </p:nvSpPr>
        <p:spPr bwMode="auto">
          <a:xfrm flipV="1">
            <a:off x="6372225" y="4292600"/>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6630" name="Oval 6">
            <a:extLst>
              <a:ext uri="{FF2B5EF4-FFF2-40B4-BE49-F238E27FC236}">
                <a16:creationId xmlns:a16="http://schemas.microsoft.com/office/drawing/2014/main" id="{B9554D28-E696-4C95-AB51-E5D4A7992504}"/>
              </a:ext>
            </a:extLst>
          </p:cNvPr>
          <p:cNvSpPr>
            <a:spLocks noChangeAspect="1" noChangeArrowheads="1"/>
          </p:cNvSpPr>
          <p:nvPr/>
        </p:nvSpPr>
        <p:spPr bwMode="auto">
          <a:xfrm>
            <a:off x="5580063" y="4076700"/>
            <a:ext cx="360362" cy="360363"/>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cs-CZ" altLang="cs-CZ" sz="1400">
              <a:solidFill>
                <a:srgbClr val="FFFFCC"/>
              </a:solidFill>
            </a:endParaRPr>
          </a:p>
        </p:txBody>
      </p:sp>
      <p:sp>
        <p:nvSpPr>
          <p:cNvPr id="26631" name="Line 7">
            <a:extLst>
              <a:ext uri="{FF2B5EF4-FFF2-40B4-BE49-F238E27FC236}">
                <a16:creationId xmlns:a16="http://schemas.microsoft.com/office/drawing/2014/main" id="{B83AB46E-A550-407A-B203-E060F53A0CD6}"/>
              </a:ext>
            </a:extLst>
          </p:cNvPr>
          <p:cNvSpPr>
            <a:spLocks noChangeShapeType="1"/>
          </p:cNvSpPr>
          <p:nvPr/>
        </p:nvSpPr>
        <p:spPr bwMode="auto">
          <a:xfrm>
            <a:off x="5181600" y="42672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6632" name="Line 8">
            <a:extLst>
              <a:ext uri="{FF2B5EF4-FFF2-40B4-BE49-F238E27FC236}">
                <a16:creationId xmlns:a16="http://schemas.microsoft.com/office/drawing/2014/main" id="{1EDABAF8-16E7-4F0E-A311-A87971B06501}"/>
              </a:ext>
            </a:extLst>
          </p:cNvPr>
          <p:cNvSpPr>
            <a:spLocks noChangeShapeType="1"/>
          </p:cNvSpPr>
          <p:nvPr/>
        </p:nvSpPr>
        <p:spPr bwMode="auto">
          <a:xfrm>
            <a:off x="5940425" y="4292600"/>
            <a:ext cx="431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6633" name="Line 9">
            <a:extLst>
              <a:ext uri="{FF2B5EF4-FFF2-40B4-BE49-F238E27FC236}">
                <a16:creationId xmlns:a16="http://schemas.microsoft.com/office/drawing/2014/main" id="{E4E90508-E62E-403D-8B68-195FA3405AC6}"/>
              </a:ext>
            </a:extLst>
          </p:cNvPr>
          <p:cNvSpPr>
            <a:spLocks noChangeShapeType="1"/>
          </p:cNvSpPr>
          <p:nvPr/>
        </p:nvSpPr>
        <p:spPr bwMode="auto">
          <a:xfrm rot="20367545" flipV="1">
            <a:off x="5486400" y="4038600"/>
            <a:ext cx="533400" cy="381000"/>
          </a:xfrm>
          <a:prstGeom prst="line">
            <a:avLst/>
          </a:prstGeom>
          <a:noFill/>
          <a:ln w="2857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cs-CZ"/>
          </a:p>
        </p:txBody>
      </p:sp>
      <p:sp>
        <p:nvSpPr>
          <p:cNvPr id="26634" name="Text Box 10">
            <a:extLst>
              <a:ext uri="{FF2B5EF4-FFF2-40B4-BE49-F238E27FC236}">
                <a16:creationId xmlns:a16="http://schemas.microsoft.com/office/drawing/2014/main" id="{55BFABDB-5B40-43D0-A0FE-54544405F243}"/>
              </a:ext>
            </a:extLst>
          </p:cNvPr>
          <p:cNvSpPr txBox="1">
            <a:spLocks noChangeArrowheads="1"/>
          </p:cNvSpPr>
          <p:nvPr/>
        </p:nvSpPr>
        <p:spPr bwMode="auto">
          <a:xfrm>
            <a:off x="6934200" y="5029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b="1">
                <a:solidFill>
                  <a:srgbClr val="FF0000"/>
                </a:solidFill>
                <a:latin typeface="Times New Roman" panose="02020603050405020304" pitchFamily="18" charset="0"/>
              </a:rPr>
              <a:t>membrane</a:t>
            </a:r>
            <a:endParaRPr lang="en-GB" altLang="cs-CZ" sz="2400">
              <a:solidFill>
                <a:srgbClr val="FF0000"/>
              </a:solidFill>
              <a:latin typeface="Times New Roman" panose="02020603050405020304" pitchFamily="18" charset="0"/>
            </a:endParaRPr>
          </a:p>
        </p:txBody>
      </p:sp>
      <p:sp>
        <p:nvSpPr>
          <p:cNvPr id="26635" name="Rectangle 13">
            <a:extLst>
              <a:ext uri="{FF2B5EF4-FFF2-40B4-BE49-F238E27FC236}">
                <a16:creationId xmlns:a16="http://schemas.microsoft.com/office/drawing/2014/main" id="{B0FD69F1-9FF1-49BE-8158-4CFCE5510783}"/>
              </a:ext>
            </a:extLst>
          </p:cNvPr>
          <p:cNvSpPr>
            <a:spLocks noChangeArrowheads="1"/>
          </p:cNvSpPr>
          <p:nvPr/>
        </p:nvSpPr>
        <p:spPr bwMode="auto">
          <a:xfrm>
            <a:off x="755650" y="333375"/>
            <a:ext cx="810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3600">
                <a:solidFill>
                  <a:srgbClr val="FFFFCC"/>
                </a:solidFill>
              </a:rPr>
              <a:t>Resting membrane potential – RMP</a:t>
            </a:r>
            <a:r>
              <a:rPr lang="cs-CZ" altLang="cs-CZ" sz="3600">
                <a:solidFill>
                  <a:srgbClr val="FFFFCC"/>
                </a:solidFill>
              </a:rPr>
              <a:t> (1)</a:t>
            </a:r>
          </a:p>
        </p:txBody>
      </p:sp>
      <p:sp>
        <p:nvSpPr>
          <p:cNvPr id="26636" name="Line 14">
            <a:extLst>
              <a:ext uri="{FF2B5EF4-FFF2-40B4-BE49-F238E27FC236}">
                <a16:creationId xmlns:a16="http://schemas.microsoft.com/office/drawing/2014/main" id="{83310ECE-7882-4CEA-ABF1-E1BC98D0D69A}"/>
              </a:ext>
            </a:extLst>
          </p:cNvPr>
          <p:cNvSpPr>
            <a:spLocks noChangeShapeType="1"/>
          </p:cNvSpPr>
          <p:nvPr/>
        </p:nvSpPr>
        <p:spPr bwMode="auto">
          <a:xfrm>
            <a:off x="2133600" y="5334000"/>
            <a:ext cx="4800600" cy="0"/>
          </a:xfrm>
          <a:prstGeom prst="line">
            <a:avLst/>
          </a:prstGeom>
          <a:noFill/>
          <a:ln w="76200">
            <a:solidFill>
              <a:srgbClr val="996633"/>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6637" name="Line 15">
            <a:extLst>
              <a:ext uri="{FF2B5EF4-FFF2-40B4-BE49-F238E27FC236}">
                <a16:creationId xmlns:a16="http://schemas.microsoft.com/office/drawing/2014/main" id="{4BFB134B-0476-43A5-87E6-67BF093010BD}"/>
              </a:ext>
            </a:extLst>
          </p:cNvPr>
          <p:cNvSpPr>
            <a:spLocks noChangeShapeType="1"/>
          </p:cNvSpPr>
          <p:nvPr/>
        </p:nvSpPr>
        <p:spPr bwMode="auto">
          <a:xfrm>
            <a:off x="2133600" y="6248400"/>
            <a:ext cx="4800600" cy="0"/>
          </a:xfrm>
          <a:prstGeom prst="line">
            <a:avLst/>
          </a:prstGeom>
          <a:noFill/>
          <a:ln w="76200">
            <a:solidFill>
              <a:srgbClr val="996633"/>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6638" name="AutoShape 16">
            <a:extLst>
              <a:ext uri="{FF2B5EF4-FFF2-40B4-BE49-F238E27FC236}">
                <a16:creationId xmlns:a16="http://schemas.microsoft.com/office/drawing/2014/main" id="{5988A78F-238F-4DCA-9B1D-B0E75302EE87}"/>
              </a:ext>
            </a:extLst>
          </p:cNvPr>
          <p:cNvSpPr>
            <a:spLocks noChangeArrowheads="1"/>
          </p:cNvSpPr>
          <p:nvPr/>
        </p:nvSpPr>
        <p:spPr bwMode="auto">
          <a:xfrm rot="-10753727">
            <a:off x="6300788" y="4941888"/>
            <a:ext cx="152400" cy="838200"/>
          </a:xfrm>
          <a:prstGeom prst="triangle">
            <a:avLst>
              <a:gd name="adj" fmla="val 50000"/>
            </a:avLst>
          </a:prstGeom>
          <a:solidFill>
            <a:schemeClr val="accent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cs-CZ" altLang="cs-CZ" sz="1400">
              <a:solidFill>
                <a:srgbClr val="FFFFCC"/>
              </a:solidFill>
            </a:endParaRPr>
          </a:p>
        </p:txBody>
      </p:sp>
      <p:sp>
        <p:nvSpPr>
          <p:cNvPr id="213009" name="Rectangle 17">
            <a:extLst>
              <a:ext uri="{FF2B5EF4-FFF2-40B4-BE49-F238E27FC236}">
                <a16:creationId xmlns:a16="http://schemas.microsoft.com/office/drawing/2014/main" id="{66A90C25-C8EF-4F21-9DC7-CF568DD45494}"/>
              </a:ext>
            </a:extLst>
          </p:cNvPr>
          <p:cNvSpPr>
            <a:spLocks noChangeArrowheads="1"/>
          </p:cNvSpPr>
          <p:nvPr/>
        </p:nvSpPr>
        <p:spPr bwMode="auto">
          <a:xfrm>
            <a:off x="611188" y="1557338"/>
            <a:ext cx="8288337" cy="2100262"/>
          </a:xfrm>
          <a:prstGeom prst="rect">
            <a:avLst/>
          </a:prstGeom>
          <a:noFill/>
          <a:ln w="9525">
            <a:noFill/>
            <a:miter lim="800000"/>
            <a:headEnd/>
            <a:tailEnd/>
          </a:ln>
          <a:effectLst/>
        </p:spPr>
        <p:txBody>
          <a:bodyPr>
            <a:spAutoFit/>
          </a:bodyPr>
          <a:lstStyle/>
          <a:p>
            <a:pPr algn="ctr" eaLnBrk="1" hangingPunct="1">
              <a:spcBef>
                <a:spcPct val="50000"/>
              </a:spcBef>
              <a:defRPr/>
            </a:pPr>
            <a:r>
              <a:rPr lang="en-GB" sz="2400">
                <a:latin typeface="Arial" charset="0"/>
              </a:rPr>
              <a:t>Potential difference between a microelectrode inside the cell </a:t>
            </a:r>
            <a:r>
              <a:rPr lang="en-GB" sz="2400" i="1">
                <a:latin typeface="Arial" charset="0"/>
              </a:rPr>
              <a:t>(negative potential)</a:t>
            </a:r>
            <a:r>
              <a:rPr lang="en-GB" sz="2400">
                <a:latin typeface="Arial" charset="0"/>
              </a:rPr>
              <a:t> and a surface electrode outside the cell </a:t>
            </a:r>
            <a:r>
              <a:rPr lang="en-GB" sz="2400" i="1">
                <a:latin typeface="Arial" charset="0"/>
              </a:rPr>
              <a:t>(zero potential)</a:t>
            </a:r>
            <a:r>
              <a:rPr lang="en-GB" sz="2400">
                <a:latin typeface="Arial" charset="0"/>
              </a:rPr>
              <a:t>  </a:t>
            </a:r>
            <a:r>
              <a:rPr lang="en-GB" sz="2400">
                <a:effectLst>
                  <a:outerShdw blurRad="38100" dist="38100" dir="2700000" algn="tl">
                    <a:srgbClr val="000000"/>
                  </a:outerShdw>
                </a:effectLst>
                <a:latin typeface="Arial" charset="0"/>
              </a:rPr>
              <a:t>= membrane voltage = membrane potential</a:t>
            </a:r>
          </a:p>
          <a:p>
            <a:pPr algn="ctr" eaLnBrk="1" hangingPunct="1">
              <a:spcBef>
                <a:spcPct val="50000"/>
              </a:spcBef>
              <a:defRPr/>
            </a:pPr>
            <a:r>
              <a:rPr lang="en-GB" sz="2400" i="1">
                <a:latin typeface="Arial" charset="0"/>
              </a:rPr>
              <a:t>„Non-polaris</a:t>
            </a:r>
            <a:r>
              <a:rPr lang="cs-CZ" sz="2400" i="1">
                <a:latin typeface="Arial" charset="0"/>
              </a:rPr>
              <a:t>able</a:t>
            </a:r>
            <a:r>
              <a:rPr lang="en-GB" sz="2400" i="1">
                <a:latin typeface="Arial" charset="0"/>
              </a:rPr>
              <a:t>“ electrodes are used</a:t>
            </a:r>
            <a:endParaRPr lang="cs-CZ" sz="2400" b="1" i="1">
              <a:latin typeface="Arial" charset="0"/>
            </a:endParaRPr>
          </a:p>
        </p:txBody>
      </p:sp>
      <p:sp>
        <p:nvSpPr>
          <p:cNvPr id="26640" name="Text Box 18">
            <a:extLst>
              <a:ext uri="{FF2B5EF4-FFF2-40B4-BE49-F238E27FC236}">
                <a16:creationId xmlns:a16="http://schemas.microsoft.com/office/drawing/2014/main" id="{7BC27318-E211-4C42-96FB-E5A92181FB43}"/>
              </a:ext>
            </a:extLst>
          </p:cNvPr>
          <p:cNvSpPr txBox="1">
            <a:spLocks noChangeArrowheads="1"/>
          </p:cNvSpPr>
          <p:nvPr/>
        </p:nvSpPr>
        <p:spPr bwMode="auto">
          <a:xfrm>
            <a:off x="6934200" y="59436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b="1">
                <a:solidFill>
                  <a:srgbClr val="FF0000"/>
                </a:solidFill>
                <a:latin typeface="Times New Roman" panose="02020603050405020304" pitchFamily="18" charset="0"/>
              </a:rPr>
              <a:t>membrane</a:t>
            </a:r>
            <a:endParaRPr lang="en-GB" altLang="cs-CZ" sz="2400">
              <a:solidFill>
                <a:srgbClr val="FF0000"/>
              </a:solidFill>
              <a:latin typeface="Times New Roman" panose="02020603050405020304" pitchFamily="18" charset="0"/>
            </a:endParaRPr>
          </a:p>
        </p:txBody>
      </p:sp>
      <p:sp>
        <p:nvSpPr>
          <p:cNvPr id="26641" name="Text Box 20">
            <a:extLst>
              <a:ext uri="{FF2B5EF4-FFF2-40B4-BE49-F238E27FC236}">
                <a16:creationId xmlns:a16="http://schemas.microsoft.com/office/drawing/2014/main" id="{BB4DB9DA-267C-45A3-BDB1-C507C8901AC1}"/>
              </a:ext>
            </a:extLst>
          </p:cNvPr>
          <p:cNvSpPr txBox="1">
            <a:spLocks noChangeArrowheads="1"/>
          </p:cNvSpPr>
          <p:nvPr/>
        </p:nvSpPr>
        <p:spPr bwMode="auto">
          <a:xfrm>
            <a:off x="2124075" y="4652963"/>
            <a:ext cx="20574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70000"/>
              </a:lnSpc>
              <a:spcBef>
                <a:spcPct val="50000"/>
              </a:spcBef>
              <a:buFontTx/>
              <a:buNone/>
            </a:pPr>
            <a:r>
              <a:rPr lang="en-GB" altLang="cs-CZ" sz="2400">
                <a:latin typeface="Times New Roman" panose="02020603050405020304" pitchFamily="18" charset="0"/>
              </a:rPr>
              <a:t>Extracellular space</a:t>
            </a:r>
          </a:p>
        </p:txBody>
      </p:sp>
      <p:sp>
        <p:nvSpPr>
          <p:cNvPr id="26642" name="Text Box 21">
            <a:extLst>
              <a:ext uri="{FF2B5EF4-FFF2-40B4-BE49-F238E27FC236}">
                <a16:creationId xmlns:a16="http://schemas.microsoft.com/office/drawing/2014/main" id="{53D32C3B-AFFF-4003-B9A3-7E6C7F396BA5}"/>
              </a:ext>
            </a:extLst>
          </p:cNvPr>
          <p:cNvSpPr txBox="1">
            <a:spLocks noChangeArrowheads="1"/>
          </p:cNvSpPr>
          <p:nvPr/>
        </p:nvSpPr>
        <p:spPr bwMode="auto">
          <a:xfrm>
            <a:off x="2268538" y="6254750"/>
            <a:ext cx="20574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70000"/>
              </a:lnSpc>
              <a:spcBef>
                <a:spcPct val="50000"/>
              </a:spcBef>
              <a:buFontTx/>
              <a:buNone/>
            </a:pPr>
            <a:r>
              <a:rPr lang="en-GB" altLang="cs-CZ" sz="2400">
                <a:latin typeface="Times New Roman" panose="02020603050405020304" pitchFamily="18" charset="0"/>
              </a:rPr>
              <a:t>Extracellular space</a:t>
            </a:r>
          </a:p>
        </p:txBody>
      </p:sp>
      <p:sp>
        <p:nvSpPr>
          <p:cNvPr id="26643" name="Text Box 22">
            <a:extLst>
              <a:ext uri="{FF2B5EF4-FFF2-40B4-BE49-F238E27FC236}">
                <a16:creationId xmlns:a16="http://schemas.microsoft.com/office/drawing/2014/main" id="{8EC2C083-BE05-4B66-A30F-2F8C0862B953}"/>
              </a:ext>
            </a:extLst>
          </p:cNvPr>
          <p:cNvSpPr txBox="1">
            <a:spLocks noChangeArrowheads="1"/>
          </p:cNvSpPr>
          <p:nvPr/>
        </p:nvSpPr>
        <p:spPr bwMode="auto">
          <a:xfrm>
            <a:off x="2411413" y="5516563"/>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latin typeface="Times New Roman" panose="02020603050405020304" pitchFamily="18" charset="0"/>
              </a:rPr>
              <a:t>Intracellular space</a:t>
            </a:r>
          </a:p>
        </p:txBody>
      </p:sp>
      <p:pic>
        <p:nvPicPr>
          <p:cNvPr id="2" name="Obrázek 1" descr="Obsah obrázku čtverec&#10;&#10;Popis byl vytvořen automaticky">
            <a:extLst>
              <a:ext uri="{FF2B5EF4-FFF2-40B4-BE49-F238E27FC236}">
                <a16:creationId xmlns:a16="http://schemas.microsoft.com/office/drawing/2014/main" id="{F5FC7EEB-E3C7-4347-B2CD-0F48186828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3050" y="3297906"/>
            <a:ext cx="1127858" cy="1089754"/>
          </a:xfrm>
          <a:prstGeom prst="rect">
            <a:avLst/>
          </a:prstGeom>
        </p:spPr>
      </p:pic>
      <p:pic>
        <p:nvPicPr>
          <p:cNvPr id="3" name="Nahraný zvuk">
            <a:hlinkClick r:id="" action="ppaction://media"/>
            <a:extLst>
              <a:ext uri="{FF2B5EF4-FFF2-40B4-BE49-F238E27FC236}">
                <a16:creationId xmlns:a16="http://schemas.microsoft.com/office/drawing/2014/main" id="{8C676CAA-FDA6-48F9-859B-8812D2F6EB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6412" y="3616230"/>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F05FDF96-2CE8-4FFC-A0CF-7523C9F2A6CB}"/>
              </a:ext>
            </a:extLst>
          </p:cNvPr>
          <p:cNvSpPr>
            <a:spLocks noChangeArrowheads="1"/>
          </p:cNvSpPr>
          <p:nvPr/>
        </p:nvSpPr>
        <p:spPr bwMode="auto">
          <a:xfrm>
            <a:off x="381000" y="1343025"/>
            <a:ext cx="8382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3810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dirty="0">
                <a:solidFill>
                  <a:srgbClr val="FFFFCC"/>
                </a:solidFill>
              </a:rPr>
              <a:t>Its values depend on:</a:t>
            </a:r>
          </a:p>
          <a:p>
            <a:pPr eaLnBrk="1" hangingPunct="1">
              <a:spcBef>
                <a:spcPct val="0"/>
              </a:spcBef>
              <a:buFontTx/>
              <a:buNone/>
            </a:pPr>
            <a:r>
              <a:rPr lang="cs-CZ" altLang="cs-CZ" sz="2400" dirty="0">
                <a:solidFill>
                  <a:srgbClr val="FFFFCC"/>
                </a:solidFill>
              </a:rPr>
              <a:t>- </a:t>
            </a:r>
            <a:r>
              <a:rPr lang="en-GB" altLang="cs-CZ" sz="2400" dirty="0">
                <a:solidFill>
                  <a:srgbClr val="FFFFCC"/>
                </a:solidFill>
              </a:rPr>
              <a:t>Type of the cell </a:t>
            </a:r>
          </a:p>
          <a:p>
            <a:pPr eaLnBrk="1" hangingPunct="1">
              <a:spcBef>
                <a:spcPct val="0"/>
              </a:spcBef>
              <a:buFontTx/>
              <a:buNone/>
            </a:pPr>
            <a:r>
              <a:rPr lang="cs-CZ" altLang="cs-CZ" sz="2400" dirty="0">
                <a:solidFill>
                  <a:srgbClr val="FFFFCC"/>
                </a:solidFill>
              </a:rPr>
              <a:t>- </a:t>
            </a:r>
            <a:r>
              <a:rPr lang="en-GB" altLang="cs-CZ" sz="2400" dirty="0">
                <a:solidFill>
                  <a:srgbClr val="FFFFCC"/>
                </a:solidFill>
              </a:rPr>
              <a:t>Art of the animal the cell is taken from</a:t>
            </a:r>
          </a:p>
          <a:p>
            <a:pPr eaLnBrk="1" hangingPunct="1">
              <a:spcBef>
                <a:spcPct val="0"/>
              </a:spcBef>
              <a:buFontTx/>
              <a:buNone/>
            </a:pPr>
            <a:r>
              <a:rPr lang="cs-CZ" altLang="cs-CZ" sz="2400" dirty="0">
                <a:solidFill>
                  <a:srgbClr val="FFFFCC"/>
                </a:solidFill>
              </a:rPr>
              <a:t>- </a:t>
            </a:r>
            <a:r>
              <a:rPr lang="en-GB" altLang="cs-CZ" sz="2400" dirty="0">
                <a:solidFill>
                  <a:srgbClr val="FFFFCC"/>
                </a:solidFill>
              </a:rPr>
              <a:t>For identical cells – on the composition and concentration of the ion components of the extracellular liquids</a:t>
            </a:r>
            <a:endParaRPr lang="cs-CZ" altLang="cs-CZ" sz="2400" b="1" dirty="0">
              <a:solidFill>
                <a:srgbClr val="FFFFCC"/>
              </a:solidFill>
            </a:endParaRPr>
          </a:p>
        </p:txBody>
      </p:sp>
      <p:sp>
        <p:nvSpPr>
          <p:cNvPr id="28675" name="Text Box 4">
            <a:extLst>
              <a:ext uri="{FF2B5EF4-FFF2-40B4-BE49-F238E27FC236}">
                <a16:creationId xmlns:a16="http://schemas.microsoft.com/office/drawing/2014/main" id="{E0B34412-453F-429A-BF3F-9E56D79D320E}"/>
              </a:ext>
            </a:extLst>
          </p:cNvPr>
          <p:cNvSpPr txBox="1">
            <a:spLocks noChangeArrowheads="1"/>
          </p:cNvSpPr>
          <p:nvPr/>
        </p:nvSpPr>
        <p:spPr bwMode="auto">
          <a:xfrm>
            <a:off x="468313" y="3716338"/>
            <a:ext cx="79914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cs-CZ" sz="2400" b="1">
                <a:solidFill>
                  <a:srgbClr val="FFFFCC"/>
                </a:solidFill>
              </a:rPr>
              <a:t>The value of RMP at normal ion composition of the IC and EC liquid:</a:t>
            </a:r>
            <a:r>
              <a:rPr lang="cs-CZ" altLang="cs-CZ" sz="2400" b="1">
                <a:solidFill>
                  <a:srgbClr val="FFFFCC"/>
                </a:solidFill>
              </a:rPr>
              <a:t> </a:t>
            </a:r>
            <a:r>
              <a:rPr lang="en-GB" altLang="cs-CZ" sz="2400" b="1">
                <a:solidFill>
                  <a:srgbClr val="FFFFCC"/>
                </a:solidFill>
              </a:rPr>
              <a:t>-100 mV</a:t>
            </a:r>
            <a:r>
              <a:rPr lang="cs-CZ" altLang="cs-CZ" sz="2400" b="1">
                <a:solidFill>
                  <a:srgbClr val="FFFFCC"/>
                </a:solidFill>
              </a:rPr>
              <a:t> to</a:t>
            </a:r>
            <a:r>
              <a:rPr lang="en-GB" altLang="cs-CZ" sz="2400" b="1">
                <a:solidFill>
                  <a:srgbClr val="FFFFCC"/>
                </a:solidFill>
              </a:rPr>
              <a:t> -50 mV</a:t>
            </a:r>
          </a:p>
        </p:txBody>
      </p:sp>
      <p:sp>
        <p:nvSpPr>
          <p:cNvPr id="28676" name="Rectangle 6">
            <a:extLst>
              <a:ext uri="{FF2B5EF4-FFF2-40B4-BE49-F238E27FC236}">
                <a16:creationId xmlns:a16="http://schemas.microsoft.com/office/drawing/2014/main" id="{76DA574B-9DC5-49A6-8BA6-665638A60282}"/>
              </a:ext>
            </a:extLst>
          </p:cNvPr>
          <p:cNvSpPr>
            <a:spLocks noChangeArrowheads="1"/>
          </p:cNvSpPr>
          <p:nvPr/>
        </p:nvSpPr>
        <p:spPr bwMode="auto">
          <a:xfrm>
            <a:off x="755650" y="333375"/>
            <a:ext cx="81089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3600">
                <a:solidFill>
                  <a:srgbClr val="FFFFCC"/>
                </a:solidFill>
              </a:rPr>
              <a:t>Resting membrane potential – RMP</a:t>
            </a:r>
            <a:r>
              <a:rPr lang="cs-CZ" altLang="cs-CZ" sz="3600">
                <a:solidFill>
                  <a:srgbClr val="FFFFCC"/>
                </a:solidFill>
              </a:rPr>
              <a:t> (2)</a:t>
            </a:r>
          </a:p>
        </p:txBody>
      </p:sp>
      <p:sp>
        <p:nvSpPr>
          <p:cNvPr id="28677" name="Rectangle 7">
            <a:extLst>
              <a:ext uri="{FF2B5EF4-FFF2-40B4-BE49-F238E27FC236}">
                <a16:creationId xmlns:a16="http://schemas.microsoft.com/office/drawing/2014/main" id="{FCE3AC1B-89AE-4F99-A2B6-62F6F68623B1}"/>
              </a:ext>
            </a:extLst>
          </p:cNvPr>
          <p:cNvSpPr>
            <a:spLocks noChangeArrowheads="1"/>
          </p:cNvSpPr>
          <p:nvPr/>
        </p:nvSpPr>
        <p:spPr bwMode="auto">
          <a:xfrm>
            <a:off x="250825" y="4697413"/>
            <a:ext cx="8642350" cy="2160587"/>
          </a:xfrm>
          <a:prstGeom prst="rect">
            <a:avLst/>
          </a:prstGeom>
          <a:gradFill rotWithShape="0">
            <a:gsLst>
              <a:gs pos="0">
                <a:srgbClr val="FFFFFF"/>
              </a:gs>
              <a:gs pos="100000">
                <a:srgbClr val="66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0"/>
              </a:spcBef>
              <a:buFontTx/>
              <a:buNone/>
            </a:pPr>
            <a:r>
              <a:rPr lang="en-GB" altLang="cs-CZ" sz="2800">
                <a:solidFill>
                  <a:schemeClr val="accent2"/>
                </a:solidFill>
                <a:latin typeface="Times New Roman" panose="02020603050405020304" pitchFamily="18" charset="0"/>
              </a:rPr>
              <a:t>Membrane thickness ~ 10 nm</a:t>
            </a:r>
          </a:p>
          <a:p>
            <a:pPr eaLnBrk="1" hangingPunct="1">
              <a:lnSpc>
                <a:spcPct val="120000"/>
              </a:lnSpc>
              <a:spcBef>
                <a:spcPct val="0"/>
              </a:spcBef>
              <a:buFontTx/>
              <a:buNone/>
            </a:pPr>
            <a:r>
              <a:rPr lang="cs-CZ" altLang="cs-CZ" sz="2800">
                <a:solidFill>
                  <a:schemeClr val="accent2"/>
                </a:solidFill>
                <a:latin typeface="Times New Roman" panose="02020603050405020304" pitchFamily="18" charset="0"/>
              </a:rPr>
              <a:t>Result: </a:t>
            </a:r>
            <a:r>
              <a:rPr lang="en-GB" altLang="cs-CZ" sz="2800">
                <a:solidFill>
                  <a:schemeClr val="accent2"/>
                </a:solidFill>
                <a:latin typeface="Times New Roman" panose="02020603050405020304" pitchFamily="18" charset="0"/>
              </a:rPr>
              <a:t>Electric field intensity in the membrane ~ </a:t>
            </a:r>
            <a:r>
              <a:rPr lang="en-GB" altLang="cs-CZ" sz="2800">
                <a:solidFill>
                  <a:srgbClr val="FF0000"/>
                </a:solidFill>
                <a:latin typeface="Times New Roman" panose="02020603050405020304" pitchFamily="18" charset="0"/>
              </a:rPr>
              <a:t>10</a:t>
            </a:r>
            <a:r>
              <a:rPr lang="en-GB" altLang="cs-CZ" sz="2800" baseline="30000">
                <a:solidFill>
                  <a:srgbClr val="FF0000"/>
                </a:solidFill>
                <a:latin typeface="Times New Roman" panose="02020603050405020304" pitchFamily="18" charset="0"/>
              </a:rPr>
              <a:t>7</a:t>
            </a:r>
            <a:r>
              <a:rPr lang="en-GB" altLang="cs-CZ" sz="2800">
                <a:solidFill>
                  <a:srgbClr val="FF0000"/>
                </a:solidFill>
                <a:latin typeface="Times New Roman" panose="02020603050405020304" pitchFamily="18" charset="0"/>
              </a:rPr>
              <a:t> V/m</a:t>
            </a:r>
          </a:p>
          <a:p>
            <a:pPr eaLnBrk="1" hangingPunct="1">
              <a:lnSpc>
                <a:spcPct val="120000"/>
              </a:lnSpc>
              <a:spcBef>
                <a:spcPct val="0"/>
              </a:spcBef>
              <a:buFontTx/>
              <a:buNone/>
            </a:pPr>
            <a:r>
              <a:rPr lang="cs-CZ" altLang="cs-CZ" sz="2800">
                <a:solidFill>
                  <a:schemeClr val="accent2"/>
                </a:solidFill>
                <a:latin typeface="Times New Roman" panose="02020603050405020304" pitchFamily="18" charset="0"/>
              </a:rPr>
              <a:t>To compare: </a:t>
            </a:r>
            <a:r>
              <a:rPr lang="en-GB" altLang="cs-CZ" sz="2800">
                <a:solidFill>
                  <a:schemeClr val="accent2"/>
                </a:solidFill>
                <a:latin typeface="Times New Roman" panose="02020603050405020304" pitchFamily="18" charset="0"/>
              </a:rPr>
              <a:t>Electric field intensity on the Earth’s surface ~ 10</a:t>
            </a:r>
            <a:r>
              <a:rPr lang="en-GB" altLang="cs-CZ" sz="2800" baseline="30000">
                <a:solidFill>
                  <a:schemeClr val="accent2"/>
                </a:solidFill>
                <a:latin typeface="Times New Roman" panose="02020603050405020304" pitchFamily="18" charset="0"/>
              </a:rPr>
              <a:t>2</a:t>
            </a:r>
            <a:r>
              <a:rPr lang="en-GB" altLang="cs-CZ" sz="2800">
                <a:solidFill>
                  <a:schemeClr val="accent2"/>
                </a:solidFill>
                <a:latin typeface="Times New Roman" panose="02020603050405020304" pitchFamily="18" charset="0"/>
              </a:rPr>
              <a:t> V/m</a:t>
            </a:r>
          </a:p>
        </p:txBody>
      </p:sp>
      <p:pic>
        <p:nvPicPr>
          <p:cNvPr id="2" name="Obrázek 1" descr="Obsah obrázku čtverec&#10;&#10;Popis byl vytvořen automaticky">
            <a:extLst>
              <a:ext uri="{FF2B5EF4-FFF2-40B4-BE49-F238E27FC236}">
                <a16:creationId xmlns:a16="http://schemas.microsoft.com/office/drawing/2014/main" id="{E74BD6C1-88F0-4F64-B81B-8B1EB7573DD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35142" y="1192212"/>
            <a:ext cx="1127858" cy="1089754"/>
          </a:xfrm>
          <a:prstGeom prst="rect">
            <a:avLst/>
          </a:prstGeom>
        </p:spPr>
      </p:pic>
      <p:pic>
        <p:nvPicPr>
          <p:cNvPr id="3" name="Nahraný zvuk">
            <a:hlinkClick r:id="" action="ppaction://media"/>
            <a:extLst>
              <a:ext uri="{FF2B5EF4-FFF2-40B4-BE49-F238E27FC236}">
                <a16:creationId xmlns:a16="http://schemas.microsoft.com/office/drawing/2014/main" id="{63C216F7-7716-476D-A4B5-F57EAC33018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792671" y="1330689"/>
            <a:ext cx="406400" cy="406400"/>
          </a:xfrm>
          <a:prstGeom prst="rect">
            <a:avLst/>
          </a:prstGeom>
        </p:spPr>
      </p:pic>
      <p:pic>
        <p:nvPicPr>
          <p:cNvPr id="4" name="Nahraný zvuk">
            <a:hlinkClick r:id="" action="ppaction://media"/>
            <a:extLst>
              <a:ext uri="{FF2B5EF4-FFF2-40B4-BE49-F238E27FC236}">
                <a16:creationId xmlns:a16="http://schemas.microsoft.com/office/drawing/2014/main" id="{2F5AFA8A-8DB3-4C33-8FE7-69A07BDA0B9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199071" y="1706606"/>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9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20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115">
            <a:extLst>
              <a:ext uri="{FF2B5EF4-FFF2-40B4-BE49-F238E27FC236}">
                <a16:creationId xmlns:a16="http://schemas.microsoft.com/office/drawing/2014/main" id="{3852DAD2-F84E-41CA-A20F-F248F5FFACD3}"/>
              </a:ext>
            </a:extLst>
          </p:cNvPr>
          <p:cNvPicPr>
            <a:picLocks noChangeAspect="1" noChangeArrowheads="1"/>
          </p:cNvPicPr>
          <p:nvPr/>
        </p:nvPicPr>
        <p:blipFill>
          <a:blip r:embed="rId7">
            <a:lum contrast="18000"/>
            <a:extLst>
              <a:ext uri="{28A0092B-C50C-407E-A947-70E740481C1C}">
                <a14:useLocalDpi xmlns:a14="http://schemas.microsoft.com/office/drawing/2010/main" val="0"/>
              </a:ext>
            </a:extLst>
          </a:blip>
          <a:srcRect b="65407"/>
          <a:stretch>
            <a:fillRect/>
          </a:stretch>
        </p:blipFill>
        <p:spPr bwMode="auto">
          <a:xfrm>
            <a:off x="179388" y="1916113"/>
            <a:ext cx="3240087"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a:extLst>
              <a:ext uri="{FF2B5EF4-FFF2-40B4-BE49-F238E27FC236}">
                <a16:creationId xmlns:a16="http://schemas.microsoft.com/office/drawing/2014/main" id="{F7BB3F84-77F3-4C0C-B0B3-E22FDD17F01F}"/>
              </a:ext>
            </a:extLst>
          </p:cNvPr>
          <p:cNvSpPr>
            <a:spLocks noChangeArrowheads="1"/>
          </p:cNvSpPr>
          <p:nvPr/>
        </p:nvSpPr>
        <p:spPr bwMode="auto">
          <a:xfrm>
            <a:off x="1042988" y="239713"/>
            <a:ext cx="63992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4400">
                <a:solidFill>
                  <a:srgbClr val="FFCC66"/>
                </a:solidFill>
              </a:rPr>
              <a:t>Diffusion potential DP</a:t>
            </a:r>
            <a:r>
              <a:rPr lang="en-GB" altLang="cs-CZ" sz="4400">
                <a:solidFill>
                  <a:srgbClr val="FFCC66"/>
                </a:solidFill>
              </a:rPr>
              <a:t> (1)</a:t>
            </a:r>
          </a:p>
        </p:txBody>
      </p:sp>
      <p:sp>
        <p:nvSpPr>
          <p:cNvPr id="32772" name="Rectangle 5">
            <a:extLst>
              <a:ext uri="{FF2B5EF4-FFF2-40B4-BE49-F238E27FC236}">
                <a16:creationId xmlns:a16="http://schemas.microsoft.com/office/drawing/2014/main" id="{3A5F4428-D5D4-4555-BE72-ADBBC8CB8DDE}"/>
              </a:ext>
            </a:extLst>
          </p:cNvPr>
          <p:cNvSpPr>
            <a:spLocks noChangeArrowheads="1"/>
          </p:cNvSpPr>
          <p:nvPr/>
        </p:nvSpPr>
        <p:spPr bwMode="auto">
          <a:xfrm>
            <a:off x="287338" y="1125538"/>
            <a:ext cx="88566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b="1">
                <a:solidFill>
                  <a:srgbClr val="FFFFCC"/>
                </a:solidFill>
              </a:rPr>
              <a:t>Caused by diffusion of charged particles</a:t>
            </a:r>
            <a:r>
              <a:rPr lang="en-GB" altLang="cs-CZ" sz="2000">
                <a:solidFill>
                  <a:srgbClr val="FFFFCC"/>
                </a:solidFill>
              </a:rPr>
              <a:t> </a:t>
            </a:r>
            <a:r>
              <a:rPr lang="en-GB" altLang="cs-CZ" sz="2000" b="1">
                <a:solidFill>
                  <a:srgbClr val="FFFFCC"/>
                </a:solidFill>
              </a:rPr>
              <a:t>DP in non-living systems – solutions are separated by a membrane permeable for Na</a:t>
            </a:r>
            <a:r>
              <a:rPr lang="en-GB" altLang="cs-CZ" sz="2000" b="1" baseline="30000">
                <a:solidFill>
                  <a:srgbClr val="FFFFCC"/>
                </a:solidFill>
              </a:rPr>
              <a:t>+</a:t>
            </a:r>
            <a:r>
              <a:rPr lang="en-GB" altLang="cs-CZ" sz="2000" b="1">
                <a:solidFill>
                  <a:srgbClr val="FFFFCC"/>
                </a:solidFill>
              </a:rPr>
              <a:t> and Cl</a:t>
            </a:r>
            <a:r>
              <a:rPr lang="en-GB" altLang="cs-CZ" sz="2000" b="1" baseline="30000">
                <a:solidFill>
                  <a:srgbClr val="FFFFCC"/>
                </a:solidFill>
              </a:rPr>
              <a:t>-</a:t>
            </a:r>
            <a:r>
              <a:rPr lang="cs-CZ" altLang="cs-CZ" sz="2000" b="1">
                <a:solidFill>
                  <a:srgbClr val="FFFFCC"/>
                </a:solidFill>
              </a:rPr>
              <a:t>.</a:t>
            </a:r>
            <a:endParaRPr lang="en-GB" altLang="cs-CZ" sz="2000" b="1">
              <a:solidFill>
                <a:srgbClr val="FFFFCC"/>
              </a:solidFill>
            </a:endParaRPr>
          </a:p>
        </p:txBody>
      </p:sp>
      <p:sp>
        <p:nvSpPr>
          <p:cNvPr id="32773" name="Rectangle 8">
            <a:extLst>
              <a:ext uri="{FF2B5EF4-FFF2-40B4-BE49-F238E27FC236}">
                <a16:creationId xmlns:a16="http://schemas.microsoft.com/office/drawing/2014/main" id="{D7A303A1-CB3D-4149-A5DF-A613866AF931}"/>
              </a:ext>
            </a:extLst>
          </p:cNvPr>
          <p:cNvSpPr>
            <a:spLocks noChangeArrowheads="1"/>
          </p:cNvSpPr>
          <p:nvPr/>
        </p:nvSpPr>
        <p:spPr bwMode="auto">
          <a:xfrm>
            <a:off x="0" y="4868863"/>
            <a:ext cx="370840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800" b="1">
                <a:solidFill>
                  <a:srgbClr val="FFFFCC"/>
                </a:solidFill>
              </a:rPr>
              <a:t>The compartments are electroneutral,  but there is a concentration gradient </a:t>
            </a:r>
          </a:p>
          <a:p>
            <a:pPr eaLnBrk="1" hangingPunct="1">
              <a:spcBef>
                <a:spcPct val="50000"/>
              </a:spcBef>
              <a:buFontTx/>
              <a:buNone/>
            </a:pPr>
            <a:r>
              <a:rPr lang="en-GB" altLang="cs-CZ" sz="1800" b="1">
                <a:solidFill>
                  <a:srgbClr val="FFFFCC"/>
                </a:solidFill>
                <a:sym typeface="Symbol" panose="05050102010706020507" pitchFamily="18" charset="2"/>
              </a:rPr>
              <a:t> Diffusion of ions from [1] do [2]</a:t>
            </a:r>
          </a:p>
        </p:txBody>
      </p:sp>
      <p:sp>
        <p:nvSpPr>
          <p:cNvPr id="227347" name="Rectangle 19">
            <a:extLst>
              <a:ext uri="{FF2B5EF4-FFF2-40B4-BE49-F238E27FC236}">
                <a16:creationId xmlns:a16="http://schemas.microsoft.com/office/drawing/2014/main" id="{23EA6F46-D11A-433F-AF77-4CFDD09A8270}"/>
              </a:ext>
            </a:extLst>
          </p:cNvPr>
          <p:cNvSpPr>
            <a:spLocks noChangeArrowheads="1"/>
          </p:cNvSpPr>
          <p:nvPr/>
        </p:nvSpPr>
        <p:spPr bwMode="auto">
          <a:xfrm>
            <a:off x="3924300" y="4783138"/>
            <a:ext cx="446405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800" b="1">
                <a:solidFill>
                  <a:srgbClr val="FFFFCC"/>
                </a:solidFill>
              </a:rPr>
              <a:t>Hydration envelope </a:t>
            </a:r>
            <a:r>
              <a:rPr lang="en-GB" altLang="cs-CZ" sz="1800">
                <a:solidFill>
                  <a:srgbClr val="FFFFCC"/>
                </a:solidFill>
              </a:rPr>
              <a:t>(water molecules are bound to ions) </a:t>
            </a:r>
            <a:r>
              <a:rPr lang="en-GB" altLang="cs-CZ" sz="1800" b="1">
                <a:solidFill>
                  <a:srgbClr val="FFFFCC"/>
                </a:solidFill>
              </a:rPr>
              <a:t>Na</a:t>
            </a:r>
            <a:r>
              <a:rPr lang="en-GB" altLang="cs-CZ" sz="1800" b="1" baseline="30000">
                <a:solidFill>
                  <a:srgbClr val="FFFFCC"/>
                </a:solidFill>
              </a:rPr>
              <a:t>+</a:t>
            </a:r>
            <a:r>
              <a:rPr lang="en-GB" altLang="cs-CZ" sz="1800" b="1">
                <a:solidFill>
                  <a:srgbClr val="FFFFCC"/>
                </a:solidFill>
              </a:rPr>
              <a:t> </a:t>
            </a:r>
            <a:r>
              <a:rPr lang="en-GB" altLang="cs-CZ" sz="1800">
                <a:solidFill>
                  <a:srgbClr val="FFFFCC"/>
                </a:solidFill>
              </a:rPr>
              <a:t>(more) </a:t>
            </a:r>
            <a:r>
              <a:rPr lang="en-GB" altLang="cs-CZ" sz="1800" b="1">
                <a:solidFill>
                  <a:srgbClr val="FFFFCC"/>
                </a:solidFill>
              </a:rPr>
              <a:t>a Cl</a:t>
            </a:r>
            <a:r>
              <a:rPr lang="en-GB" altLang="cs-CZ" sz="1800" b="1" baseline="30000">
                <a:solidFill>
                  <a:srgbClr val="FFFFCC"/>
                </a:solidFill>
              </a:rPr>
              <a:t>-</a:t>
            </a:r>
            <a:r>
              <a:rPr lang="en-GB" altLang="cs-CZ" sz="1800" b="1">
                <a:solidFill>
                  <a:srgbClr val="FFFFCC"/>
                </a:solidFill>
              </a:rPr>
              <a:t> </a:t>
            </a:r>
            <a:r>
              <a:rPr lang="en-GB" altLang="cs-CZ" sz="1800">
                <a:solidFill>
                  <a:srgbClr val="FFFFCC"/>
                </a:solidFill>
              </a:rPr>
              <a:t>(less)</a:t>
            </a:r>
          </a:p>
          <a:p>
            <a:pPr eaLnBrk="1" hangingPunct="1">
              <a:spcBef>
                <a:spcPct val="0"/>
              </a:spcBef>
              <a:buFontTx/>
              <a:buNone/>
            </a:pPr>
            <a:r>
              <a:rPr lang="en-GB" altLang="cs-CZ" sz="1800">
                <a:solidFill>
                  <a:srgbClr val="FFFFCC"/>
                </a:solidFill>
              </a:rPr>
              <a:t> </a:t>
            </a:r>
            <a:r>
              <a:rPr lang="en-GB" altLang="cs-CZ" sz="1800" b="1">
                <a:solidFill>
                  <a:srgbClr val="FFFFCC"/>
                </a:solidFill>
                <a:sym typeface="Symbol" panose="05050102010706020507" pitchFamily="18" charset="2"/>
              </a:rPr>
              <a:t> faster diffusion of </a:t>
            </a:r>
            <a:r>
              <a:rPr lang="en-GB" altLang="cs-CZ" sz="1800" b="1">
                <a:solidFill>
                  <a:srgbClr val="FFFFCC"/>
                </a:solidFill>
              </a:rPr>
              <a:t>Cl</a:t>
            </a:r>
            <a:r>
              <a:rPr lang="en-GB" altLang="cs-CZ" sz="1800" b="1" baseline="30000">
                <a:solidFill>
                  <a:srgbClr val="FFFFCC"/>
                </a:solidFill>
              </a:rPr>
              <a:t>-</a:t>
            </a:r>
            <a:r>
              <a:rPr lang="en-GB" altLang="cs-CZ" sz="1800" b="1">
                <a:solidFill>
                  <a:srgbClr val="FFFFCC"/>
                </a:solidFill>
              </a:rPr>
              <a:t> against (!) concentration gradient</a:t>
            </a:r>
            <a:endParaRPr lang="en-GB" altLang="cs-CZ" sz="1800" b="1">
              <a:solidFill>
                <a:srgbClr val="FFFFCC"/>
              </a:solidFill>
              <a:sym typeface="Symbol" panose="05050102010706020507" pitchFamily="18" charset="2"/>
            </a:endParaRPr>
          </a:p>
          <a:p>
            <a:pPr eaLnBrk="1" hangingPunct="1">
              <a:spcBef>
                <a:spcPct val="0"/>
              </a:spcBef>
              <a:buFontTx/>
              <a:buNone/>
            </a:pPr>
            <a:r>
              <a:rPr lang="en-GB" altLang="cs-CZ" sz="1800">
                <a:solidFill>
                  <a:srgbClr val="FFFFCC"/>
                </a:solidFill>
                <a:sym typeface="Symbol" panose="05050102010706020507" pitchFamily="18" charset="2"/>
              </a:rPr>
              <a:t> </a:t>
            </a:r>
            <a:r>
              <a:rPr lang="en-GB" altLang="cs-CZ" sz="1800" b="1">
                <a:solidFill>
                  <a:srgbClr val="FFFFCC"/>
                </a:solidFill>
                <a:sym typeface="Symbol" panose="05050102010706020507" pitchFamily="18" charset="2"/>
              </a:rPr>
              <a:t>Transient</a:t>
            </a:r>
            <a:r>
              <a:rPr lang="en-GB" altLang="cs-CZ" sz="1800">
                <a:solidFill>
                  <a:srgbClr val="FFFFCC"/>
                </a:solidFill>
                <a:sym typeface="Symbol" panose="05050102010706020507" pitchFamily="18" charset="2"/>
              </a:rPr>
              <a:t> voltage appears across the two compartments</a:t>
            </a:r>
            <a:r>
              <a:rPr lang="en-GB" altLang="cs-CZ" sz="2000">
                <a:solidFill>
                  <a:srgbClr val="FFFFCC"/>
                </a:solidFill>
                <a:sym typeface="Symbol" panose="05050102010706020507" pitchFamily="18" charset="2"/>
              </a:rPr>
              <a:t> </a:t>
            </a:r>
          </a:p>
          <a:p>
            <a:pPr eaLnBrk="1" hangingPunct="1">
              <a:spcBef>
                <a:spcPct val="0"/>
              </a:spcBef>
              <a:buFontTx/>
              <a:buNone/>
            </a:pPr>
            <a:r>
              <a:rPr lang="en-GB" altLang="cs-CZ" sz="2000">
                <a:solidFill>
                  <a:srgbClr val="FFFFCC"/>
                </a:solidFill>
                <a:sym typeface="Symbol" panose="05050102010706020507" pitchFamily="18" charset="2"/>
              </a:rPr>
              <a:t> Diffusion potential</a:t>
            </a:r>
          </a:p>
        </p:txBody>
      </p:sp>
      <p:pic>
        <p:nvPicPr>
          <p:cNvPr id="32775" name="Picture 22" descr="115">
            <a:extLst>
              <a:ext uri="{FF2B5EF4-FFF2-40B4-BE49-F238E27FC236}">
                <a16:creationId xmlns:a16="http://schemas.microsoft.com/office/drawing/2014/main" id="{44F3B724-D6DC-4B97-A390-16EC689615BA}"/>
              </a:ext>
            </a:extLst>
          </p:cNvPr>
          <p:cNvPicPr>
            <a:picLocks noGrp="1" noChangeAspect="1" noChangeArrowheads="1"/>
          </p:cNvPicPr>
          <p:nvPr>
            <p:ph/>
          </p:nvPr>
        </p:nvPicPr>
        <p:blipFill>
          <a:blip r:embed="rId7">
            <a:lum contrast="24000"/>
            <a:extLst>
              <a:ext uri="{28A0092B-C50C-407E-A947-70E740481C1C}">
                <a14:useLocalDpi xmlns:a14="http://schemas.microsoft.com/office/drawing/2010/main" val="0"/>
              </a:ext>
            </a:extLst>
          </a:blip>
          <a:srcRect t="35652" b="32175"/>
          <a:stretch>
            <a:fillRect/>
          </a:stretch>
        </p:blipFill>
        <p:spPr>
          <a:xfrm>
            <a:off x="3779838" y="1989138"/>
            <a:ext cx="3311525" cy="2636837"/>
          </a:xfrm>
          <a:noFill/>
        </p:spPr>
      </p:pic>
      <p:sp>
        <p:nvSpPr>
          <p:cNvPr id="32776" name="Rectangle 23">
            <a:extLst>
              <a:ext uri="{FF2B5EF4-FFF2-40B4-BE49-F238E27FC236}">
                <a16:creationId xmlns:a16="http://schemas.microsoft.com/office/drawing/2014/main" id="{24C64841-BC98-4B80-8E8A-59DF09726B0E}"/>
              </a:ext>
            </a:extLst>
          </p:cNvPr>
          <p:cNvSpPr>
            <a:spLocks noChangeArrowheads="1"/>
          </p:cNvSpPr>
          <p:nvPr/>
        </p:nvSpPr>
        <p:spPr bwMode="auto">
          <a:xfrm>
            <a:off x="7308850" y="2420938"/>
            <a:ext cx="1584325"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200" b="1">
                <a:solidFill>
                  <a:srgbClr val="FFFFCC"/>
                </a:solidFill>
                <a:sym typeface="Symbol" panose="05050102010706020507" pitchFamily="18" charset="2"/>
              </a:rPr>
              <a:t>Electric field repulses Cl</a:t>
            </a:r>
            <a:r>
              <a:rPr lang="en-GB" altLang="cs-CZ" sz="2200" b="1" baseline="30000">
                <a:solidFill>
                  <a:srgbClr val="FFFFCC"/>
                </a:solidFill>
                <a:sym typeface="Symbol" panose="05050102010706020507" pitchFamily="18" charset="2"/>
              </a:rPr>
              <a:t>-</a:t>
            </a:r>
            <a:r>
              <a:rPr lang="en-GB" altLang="cs-CZ" sz="2200" b="1">
                <a:solidFill>
                  <a:srgbClr val="FFFFCC"/>
                </a:solidFill>
                <a:sym typeface="Symbol" panose="05050102010706020507" pitchFamily="18" charset="2"/>
              </a:rPr>
              <a:t> from [2]</a:t>
            </a:r>
          </a:p>
        </p:txBody>
      </p:sp>
      <p:pic>
        <p:nvPicPr>
          <p:cNvPr id="2" name="Obrázek 1" descr="Obsah obrázku čtverec&#10;&#10;Popis byl vytvořen automaticky">
            <a:extLst>
              <a:ext uri="{FF2B5EF4-FFF2-40B4-BE49-F238E27FC236}">
                <a16:creationId xmlns:a16="http://schemas.microsoft.com/office/drawing/2014/main" id="{7C79F1F2-DB89-44A3-AA96-20F33753B9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6142" y="35784"/>
            <a:ext cx="1127858" cy="1089754"/>
          </a:xfrm>
          <a:prstGeom prst="rect">
            <a:avLst/>
          </a:prstGeom>
        </p:spPr>
      </p:pic>
      <p:pic>
        <p:nvPicPr>
          <p:cNvPr id="3" name="Nahraný zvuk">
            <a:hlinkClick r:id="" action="ppaction://media"/>
            <a:extLst>
              <a:ext uri="{FF2B5EF4-FFF2-40B4-BE49-F238E27FC236}">
                <a16:creationId xmlns:a16="http://schemas.microsoft.com/office/drawing/2014/main" id="{C3AB2C01-17E8-497F-9B19-1D08B15688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04493" y="192241"/>
            <a:ext cx="406400" cy="406400"/>
          </a:xfrm>
          <a:prstGeom prst="rect">
            <a:avLst/>
          </a:prstGeom>
        </p:spPr>
      </p:pic>
      <p:pic>
        <p:nvPicPr>
          <p:cNvPr id="4" name="Nahraný zvuk">
            <a:hlinkClick r:id="" action="ppaction://media"/>
            <a:extLst>
              <a:ext uri="{FF2B5EF4-FFF2-40B4-BE49-F238E27FC236}">
                <a16:creationId xmlns:a16="http://schemas.microsoft.com/office/drawing/2014/main" id="{9C3F4C59-BF9F-47DD-9D57-2EF99E03506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96044" y="501945"/>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2000"/>
                                  </p:stCondLst>
                                  <p:childTnLst>
                                    <p:set>
                                      <p:cBhvr>
                                        <p:cTn id="6" dur="1" fill="hold">
                                          <p:stCondLst>
                                            <p:cond delay="0"/>
                                          </p:stCondLst>
                                        </p:cTn>
                                        <p:tgtEl>
                                          <p:spTgt spid="227347"/>
                                        </p:tgtEl>
                                        <p:attrNameLst>
                                          <p:attrName>style.visibility</p:attrName>
                                        </p:attrNameLst>
                                      </p:cBhvr>
                                      <p:to>
                                        <p:strVal val="visible"/>
                                      </p:to>
                                    </p:set>
                                    <p:anim calcmode="lin" valueType="num">
                                      <p:cBhvr>
                                        <p:cTn id="7" dur="500" fill="hold"/>
                                        <p:tgtEl>
                                          <p:spTgt spid="227347"/>
                                        </p:tgtEl>
                                        <p:attrNameLst>
                                          <p:attrName>ppt_w</p:attrName>
                                        </p:attrNameLst>
                                      </p:cBhvr>
                                      <p:tavLst>
                                        <p:tav tm="0">
                                          <p:val>
                                            <p:fltVal val="0"/>
                                          </p:val>
                                        </p:tav>
                                        <p:tav tm="100000">
                                          <p:val>
                                            <p:strVal val="#ppt_w"/>
                                          </p:val>
                                        </p:tav>
                                      </p:tavLst>
                                    </p:anim>
                                    <p:anim calcmode="lin" valueType="num">
                                      <p:cBhvr>
                                        <p:cTn id="8" dur="500" fill="hold"/>
                                        <p:tgtEl>
                                          <p:spTgt spid="227347"/>
                                        </p:tgtEl>
                                        <p:attrNameLst>
                                          <p:attrName>ppt_h</p:attrName>
                                        </p:attrNameLst>
                                      </p:cBhvr>
                                      <p:tavLst>
                                        <p:tav tm="0">
                                          <p:val>
                                            <p:fltVal val="0"/>
                                          </p:val>
                                        </p:tav>
                                        <p:tav tm="100000">
                                          <p:val>
                                            <p:strVal val="#ppt_h"/>
                                          </p:val>
                                        </p:tav>
                                      </p:tavLst>
                                    </p:anim>
                                    <p:animEffect transition="in" filter="fade">
                                      <p:cBhvr>
                                        <p:cTn id="9" dur="500"/>
                                        <p:tgtEl>
                                          <p:spTgt spid="22734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5528" fill="hold"/>
                                        <p:tgtEl>
                                          <p:spTgt spid="3"/>
                                        </p:tgtEl>
                                      </p:cBhvr>
                                    </p:cmd>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5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audio>
              <p:cMediaNode vol="80000">
                <p:cTn id="19" fill="hold" display="0">
                  <p:stCondLst>
                    <p:cond delay="indefinite"/>
                  </p:stCondLst>
                  <p:endCondLst>
                    <p:cond evt="onStopAudio" delay="0">
                      <p:tgtEl>
                        <p:sldTgt/>
                      </p:tgtEl>
                    </p:cond>
                  </p:endCondLst>
                </p:cTn>
                <p:tgtEl>
                  <p:spTgt spid="4"/>
                </p:tgtEl>
              </p:cMediaNode>
            </p:audio>
          </p:childTnLst>
        </p:cTn>
      </p:par>
    </p:tnLst>
    <p:bldLst>
      <p:bldP spid="2273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116">
            <a:extLst>
              <a:ext uri="{FF2B5EF4-FFF2-40B4-BE49-F238E27FC236}">
                <a16:creationId xmlns:a16="http://schemas.microsoft.com/office/drawing/2014/main" id="{3B4847C9-4976-4CE2-AD8D-62E3E49B8584}"/>
              </a:ext>
            </a:extLst>
          </p:cNvPr>
          <p:cNvPicPr>
            <a:picLocks noChangeAspect="1" noChangeArrowheads="1"/>
          </p:cNvPicPr>
          <p:nvPr/>
        </p:nvPicPr>
        <p:blipFill>
          <a:blip r:embed="rId5">
            <a:lum contrast="12000"/>
            <a:extLst>
              <a:ext uri="{28A0092B-C50C-407E-A947-70E740481C1C}">
                <a14:useLocalDpi xmlns:a14="http://schemas.microsoft.com/office/drawing/2010/main" val="0"/>
              </a:ext>
            </a:extLst>
          </a:blip>
          <a:srcRect b="49106"/>
          <a:stretch>
            <a:fillRect/>
          </a:stretch>
        </p:blipFill>
        <p:spPr bwMode="auto">
          <a:xfrm>
            <a:off x="323850" y="2492375"/>
            <a:ext cx="3095625"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3">
            <a:extLst>
              <a:ext uri="{FF2B5EF4-FFF2-40B4-BE49-F238E27FC236}">
                <a16:creationId xmlns:a16="http://schemas.microsoft.com/office/drawing/2014/main" id="{EB24C15C-21F9-4085-BC19-13114219BA27}"/>
              </a:ext>
            </a:extLst>
          </p:cNvPr>
          <p:cNvSpPr>
            <a:spLocks noChangeArrowheads="1"/>
          </p:cNvSpPr>
          <p:nvPr/>
        </p:nvSpPr>
        <p:spPr bwMode="auto">
          <a:xfrm>
            <a:off x="1692275" y="333375"/>
            <a:ext cx="58324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4000">
                <a:solidFill>
                  <a:srgbClr val="FFCC66"/>
                </a:solidFill>
              </a:rPr>
              <a:t>Diffusion potential DP (</a:t>
            </a:r>
            <a:r>
              <a:rPr lang="cs-CZ" altLang="cs-CZ" sz="4000">
                <a:solidFill>
                  <a:srgbClr val="FFCC66"/>
                </a:solidFill>
              </a:rPr>
              <a:t>2</a:t>
            </a:r>
            <a:r>
              <a:rPr lang="en-GB" altLang="cs-CZ" sz="4000">
                <a:solidFill>
                  <a:srgbClr val="FFCC66"/>
                </a:solidFill>
              </a:rPr>
              <a:t>)</a:t>
            </a:r>
          </a:p>
        </p:txBody>
      </p:sp>
      <p:sp>
        <p:nvSpPr>
          <p:cNvPr id="34820" name="Rectangle 6">
            <a:extLst>
              <a:ext uri="{FF2B5EF4-FFF2-40B4-BE49-F238E27FC236}">
                <a16:creationId xmlns:a16="http://schemas.microsoft.com/office/drawing/2014/main" id="{E8D4B9A8-1AE9-4750-9EB6-9EC47B18E770}"/>
              </a:ext>
            </a:extLst>
          </p:cNvPr>
          <p:cNvSpPr>
            <a:spLocks noChangeArrowheads="1"/>
          </p:cNvSpPr>
          <p:nvPr/>
        </p:nvSpPr>
        <p:spPr bwMode="auto">
          <a:xfrm>
            <a:off x="684213" y="1268413"/>
            <a:ext cx="81597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GB" altLang="cs-CZ" sz="2400">
                <a:solidFill>
                  <a:srgbClr val="FFFFCC"/>
                </a:solidFill>
              </a:rPr>
              <a:t>DP in living systems – the solutions are separated by a</a:t>
            </a:r>
            <a:r>
              <a:rPr lang="en-GB" altLang="cs-CZ" sz="2400" b="1">
                <a:solidFill>
                  <a:srgbClr val="FFFFCC"/>
                </a:solidFill>
              </a:rPr>
              <a:t> selectively permeable membrane</a:t>
            </a:r>
            <a:r>
              <a:rPr lang="cs-CZ" altLang="cs-CZ" sz="2400" b="1">
                <a:solidFill>
                  <a:srgbClr val="FFFFCC"/>
                </a:solidFill>
              </a:rPr>
              <a:t> for K</a:t>
            </a:r>
            <a:r>
              <a:rPr lang="cs-CZ" altLang="cs-CZ" sz="2400" b="1" baseline="30000">
                <a:solidFill>
                  <a:srgbClr val="FFFFCC"/>
                </a:solidFill>
              </a:rPr>
              <a:t>+</a:t>
            </a:r>
            <a:r>
              <a:rPr lang="cs-CZ" altLang="cs-CZ" sz="2400" b="1">
                <a:solidFill>
                  <a:srgbClr val="FFFFCC"/>
                </a:solidFill>
              </a:rPr>
              <a:t>, n</a:t>
            </a:r>
            <a:r>
              <a:rPr lang="en-GB" altLang="cs-CZ" sz="2400">
                <a:solidFill>
                  <a:srgbClr val="FFFFCC"/>
                </a:solidFill>
              </a:rPr>
              <a:t>on-permeable for pro Na</a:t>
            </a:r>
            <a:r>
              <a:rPr lang="en-GB" altLang="cs-CZ" sz="2400" baseline="30000">
                <a:solidFill>
                  <a:srgbClr val="FFFFCC"/>
                </a:solidFill>
              </a:rPr>
              <a:t>+</a:t>
            </a:r>
            <a:r>
              <a:rPr lang="en-GB" altLang="cs-CZ" sz="2400">
                <a:solidFill>
                  <a:srgbClr val="FFFFCC"/>
                </a:solidFill>
              </a:rPr>
              <a:t> a Cl</a:t>
            </a:r>
            <a:r>
              <a:rPr lang="en-GB" altLang="cs-CZ" sz="2400" baseline="30000">
                <a:solidFill>
                  <a:srgbClr val="FFFFCC"/>
                </a:solidFill>
              </a:rPr>
              <a:t>-</a:t>
            </a:r>
            <a:r>
              <a:rPr lang="cs-CZ" altLang="cs-CZ" sz="2400" b="1">
                <a:solidFill>
                  <a:srgbClr val="FFFFCC"/>
                </a:solidFill>
              </a:rPr>
              <a:t>.</a:t>
            </a:r>
            <a:r>
              <a:rPr lang="en-GB" altLang="cs-CZ" sz="2400" b="1">
                <a:solidFill>
                  <a:srgbClr val="FFFFCC"/>
                </a:solidFill>
              </a:rPr>
              <a:t> </a:t>
            </a:r>
          </a:p>
        </p:txBody>
      </p:sp>
      <p:sp>
        <p:nvSpPr>
          <p:cNvPr id="34821" name="Rectangle 7">
            <a:extLst>
              <a:ext uri="{FF2B5EF4-FFF2-40B4-BE49-F238E27FC236}">
                <a16:creationId xmlns:a16="http://schemas.microsoft.com/office/drawing/2014/main" id="{B9D7A5AB-33AF-4F56-AB68-A5C5E146AD43}"/>
              </a:ext>
            </a:extLst>
          </p:cNvPr>
          <p:cNvSpPr>
            <a:spLocks noChangeArrowheads="1"/>
          </p:cNvSpPr>
          <p:nvPr/>
        </p:nvSpPr>
        <p:spPr bwMode="auto">
          <a:xfrm>
            <a:off x="250825" y="5229225"/>
            <a:ext cx="349250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GB" altLang="cs-CZ" sz="2400">
                <a:solidFill>
                  <a:srgbClr val="FFFFCC"/>
                </a:solidFill>
              </a:rPr>
              <a:t>In such a system, an equilibrium arises </a:t>
            </a:r>
            <a:r>
              <a:rPr lang="cs-CZ" altLang="cs-CZ" sz="2400">
                <a:solidFill>
                  <a:srgbClr val="FFFFCC"/>
                </a:solidFill>
              </a:rPr>
              <a:t>if</a:t>
            </a:r>
            <a:r>
              <a:rPr lang="en-GB" altLang="cs-CZ" sz="2400">
                <a:solidFill>
                  <a:srgbClr val="FFFFCC"/>
                </a:solidFill>
              </a:rPr>
              <a:t> there is no resulting flux of ions. </a:t>
            </a:r>
          </a:p>
        </p:txBody>
      </p:sp>
      <p:pic>
        <p:nvPicPr>
          <p:cNvPr id="233480" name="Picture 8" descr="116">
            <a:extLst>
              <a:ext uri="{FF2B5EF4-FFF2-40B4-BE49-F238E27FC236}">
                <a16:creationId xmlns:a16="http://schemas.microsoft.com/office/drawing/2014/main" id="{9DE032D5-125D-4BB8-A7B2-97EF40B1280B}"/>
              </a:ext>
            </a:extLst>
          </p:cNvPr>
          <p:cNvPicPr>
            <a:picLocks noGrp="1" noChangeAspect="1" noChangeArrowheads="1"/>
          </p:cNvPicPr>
          <p:nvPr>
            <p:ph/>
          </p:nvPr>
        </p:nvPicPr>
        <p:blipFill>
          <a:blip r:embed="rId5">
            <a:lum contrast="24000"/>
            <a:extLst>
              <a:ext uri="{28A0092B-C50C-407E-A947-70E740481C1C}">
                <a14:useLocalDpi xmlns:a14="http://schemas.microsoft.com/office/drawing/2010/main" val="0"/>
              </a:ext>
            </a:extLst>
          </a:blip>
          <a:srcRect t="53334"/>
          <a:stretch>
            <a:fillRect/>
          </a:stretch>
        </p:blipFill>
        <p:spPr>
          <a:xfrm>
            <a:off x="4932363" y="2492375"/>
            <a:ext cx="3095625" cy="2403475"/>
          </a:xfrm>
          <a:noFill/>
        </p:spPr>
      </p:pic>
      <p:sp>
        <p:nvSpPr>
          <p:cNvPr id="233482" name="Rectangle 10">
            <a:extLst>
              <a:ext uri="{FF2B5EF4-FFF2-40B4-BE49-F238E27FC236}">
                <a16:creationId xmlns:a16="http://schemas.microsoft.com/office/drawing/2014/main" id="{57EA8EAB-25D0-4C38-A2DA-07AA721F2C8C}"/>
              </a:ext>
            </a:extLst>
          </p:cNvPr>
          <p:cNvSpPr>
            <a:spLocks noChangeArrowheads="1"/>
          </p:cNvSpPr>
          <p:nvPr/>
        </p:nvSpPr>
        <p:spPr bwMode="auto">
          <a:xfrm>
            <a:off x="4427538" y="5013325"/>
            <a:ext cx="4716462"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800" b="1">
                <a:solidFill>
                  <a:srgbClr val="FFFFCC"/>
                </a:solidFill>
                <a:sym typeface="Symbol" panose="05050102010706020507" pitchFamily="18" charset="2"/>
              </a:rPr>
              <a:t> Diffusion of </a:t>
            </a:r>
            <a:r>
              <a:rPr lang="en-GB" altLang="cs-CZ" sz="1800" b="1">
                <a:solidFill>
                  <a:srgbClr val="FFFFCC"/>
                </a:solidFill>
              </a:rPr>
              <a:t>K</a:t>
            </a:r>
            <a:r>
              <a:rPr lang="en-GB" altLang="cs-CZ" sz="1800" b="1" baseline="30000">
                <a:solidFill>
                  <a:srgbClr val="FFFFCC"/>
                </a:solidFill>
              </a:rPr>
              <a:t>+</a:t>
            </a:r>
            <a:r>
              <a:rPr lang="en-GB" altLang="cs-CZ" sz="1800" b="1">
                <a:solidFill>
                  <a:srgbClr val="FFFFCC"/>
                </a:solidFill>
              </a:rPr>
              <a:t> against its concentration gradient occurs until an electric gradient of the same magnitude, but of opposite direction</a:t>
            </a:r>
            <a:r>
              <a:rPr lang="en-GB" altLang="cs-CZ" sz="1800" b="1">
                <a:solidFill>
                  <a:srgbClr val="FFFFCC"/>
                </a:solidFill>
                <a:sym typeface="Symbol" panose="05050102010706020507" pitchFamily="18" charset="2"/>
              </a:rPr>
              <a:t> </a:t>
            </a:r>
            <a:r>
              <a:rPr lang="en-GB" altLang="cs-CZ" sz="1800" b="1">
                <a:solidFill>
                  <a:srgbClr val="FFFFCC"/>
                </a:solidFill>
              </a:rPr>
              <a:t>arises </a:t>
            </a:r>
            <a:endParaRPr lang="en-GB" altLang="cs-CZ" sz="1800" b="1">
              <a:solidFill>
                <a:srgbClr val="FFFFCC"/>
              </a:solidFill>
              <a:sym typeface="Symbol" panose="05050102010706020507" pitchFamily="18" charset="2"/>
            </a:endParaRPr>
          </a:p>
          <a:p>
            <a:pPr eaLnBrk="1" hangingPunct="1">
              <a:spcBef>
                <a:spcPct val="0"/>
              </a:spcBef>
              <a:buFontTx/>
              <a:buNone/>
            </a:pPr>
            <a:r>
              <a:rPr lang="en-GB" altLang="cs-CZ" sz="1800" b="1">
                <a:solidFill>
                  <a:srgbClr val="FFFFCC"/>
                </a:solidFill>
                <a:sym typeface="Symbol" panose="05050102010706020507" pitchFamily="18" charset="2"/>
              </a:rPr>
              <a:t> An equilibrium potential emerges – resulting diffusion flux is equal to zero</a:t>
            </a:r>
          </a:p>
        </p:txBody>
      </p:sp>
      <p:sp>
        <p:nvSpPr>
          <p:cNvPr id="34824" name="Line 11">
            <a:extLst>
              <a:ext uri="{FF2B5EF4-FFF2-40B4-BE49-F238E27FC236}">
                <a16:creationId xmlns:a16="http://schemas.microsoft.com/office/drawing/2014/main" id="{66ED9876-EDF0-4AAB-AF27-AB2047AB9170}"/>
              </a:ext>
            </a:extLst>
          </p:cNvPr>
          <p:cNvSpPr>
            <a:spLocks noChangeShapeType="1"/>
          </p:cNvSpPr>
          <p:nvPr/>
        </p:nvSpPr>
        <p:spPr bwMode="auto">
          <a:xfrm>
            <a:off x="3851275" y="3644900"/>
            <a:ext cx="504825" cy="0"/>
          </a:xfrm>
          <a:prstGeom prst="line">
            <a:avLst/>
          </a:prstGeom>
          <a:noFill/>
          <a:ln w="38100">
            <a:solidFill>
              <a:srgbClr val="FF0000"/>
            </a:solidFill>
            <a:round/>
            <a:headEnd/>
            <a:tailEnd type="triangle" w="med" len="me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spAutoFit/>
          </a:bodyPr>
          <a:lstStyle/>
          <a:p>
            <a:endParaRPr lang="cs-CZ"/>
          </a:p>
        </p:txBody>
      </p:sp>
      <p:pic>
        <p:nvPicPr>
          <p:cNvPr id="2" name="Obrázek 1" descr="Obsah obrázku čtverec&#10;&#10;Popis byl vytvořen automaticky">
            <a:extLst>
              <a:ext uri="{FF2B5EF4-FFF2-40B4-BE49-F238E27FC236}">
                <a16:creationId xmlns:a16="http://schemas.microsoft.com/office/drawing/2014/main" id="{29E2DF58-AC7E-4C07-9B66-75424A8D03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95858" y="193438"/>
            <a:ext cx="1127858" cy="1089754"/>
          </a:xfrm>
          <a:prstGeom prst="rect">
            <a:avLst/>
          </a:prstGeom>
        </p:spPr>
      </p:pic>
      <p:pic>
        <p:nvPicPr>
          <p:cNvPr id="3" name="Nahraný zvuk">
            <a:hlinkClick r:id="" action="ppaction://media"/>
            <a:extLst>
              <a:ext uri="{FF2B5EF4-FFF2-40B4-BE49-F238E27FC236}">
                <a16:creationId xmlns:a16="http://schemas.microsoft.com/office/drawing/2014/main" id="{B92F7650-1E19-4723-AC02-FA0D21A9A9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56587" y="52515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2000"/>
                                  </p:stCondLst>
                                  <p:childTnLst>
                                    <p:set>
                                      <p:cBhvr>
                                        <p:cTn id="6" dur="1" fill="hold">
                                          <p:stCondLst>
                                            <p:cond delay="0"/>
                                          </p:stCondLst>
                                        </p:cTn>
                                        <p:tgtEl>
                                          <p:spTgt spid="233480"/>
                                        </p:tgtEl>
                                        <p:attrNameLst>
                                          <p:attrName>style.visibility</p:attrName>
                                        </p:attrNameLst>
                                      </p:cBhvr>
                                      <p:to>
                                        <p:strVal val="visible"/>
                                      </p:to>
                                    </p:set>
                                    <p:anim calcmode="lin" valueType="num">
                                      <p:cBhvr>
                                        <p:cTn id="7" dur="500" fill="hold"/>
                                        <p:tgtEl>
                                          <p:spTgt spid="233480"/>
                                        </p:tgtEl>
                                        <p:attrNameLst>
                                          <p:attrName>ppt_w</p:attrName>
                                        </p:attrNameLst>
                                      </p:cBhvr>
                                      <p:tavLst>
                                        <p:tav tm="0">
                                          <p:val>
                                            <p:fltVal val="0"/>
                                          </p:val>
                                        </p:tav>
                                        <p:tav tm="100000">
                                          <p:val>
                                            <p:strVal val="#ppt_w"/>
                                          </p:val>
                                        </p:tav>
                                      </p:tavLst>
                                    </p:anim>
                                    <p:anim calcmode="lin" valueType="num">
                                      <p:cBhvr>
                                        <p:cTn id="8" dur="500" fill="hold"/>
                                        <p:tgtEl>
                                          <p:spTgt spid="233480"/>
                                        </p:tgtEl>
                                        <p:attrNameLst>
                                          <p:attrName>ppt_h</p:attrName>
                                        </p:attrNameLst>
                                      </p:cBhvr>
                                      <p:tavLst>
                                        <p:tav tm="0">
                                          <p:val>
                                            <p:fltVal val="0"/>
                                          </p:val>
                                        </p:tav>
                                        <p:tav tm="100000">
                                          <p:val>
                                            <p:strVal val="#ppt_h"/>
                                          </p:val>
                                        </p:tav>
                                      </p:tavLst>
                                    </p:anim>
                                    <p:animEffect transition="in" filter="fade">
                                      <p:cBhvr>
                                        <p:cTn id="9" dur="500"/>
                                        <p:tgtEl>
                                          <p:spTgt spid="233480"/>
                                        </p:tgtEl>
                                      </p:cBhvr>
                                    </p:animEffect>
                                  </p:childTnLst>
                                </p:cTn>
                              </p:par>
                              <p:par>
                                <p:cTn id="10" presetID="53" presetClass="entr" presetSubtype="0" fill="hold" grpId="0" nodeType="withEffect">
                                  <p:stCondLst>
                                    <p:cond delay="2000"/>
                                  </p:stCondLst>
                                  <p:childTnLst>
                                    <p:set>
                                      <p:cBhvr>
                                        <p:cTn id="11" dur="1" fill="hold">
                                          <p:stCondLst>
                                            <p:cond delay="0"/>
                                          </p:stCondLst>
                                        </p:cTn>
                                        <p:tgtEl>
                                          <p:spTgt spid="233482"/>
                                        </p:tgtEl>
                                        <p:attrNameLst>
                                          <p:attrName>style.visibility</p:attrName>
                                        </p:attrNameLst>
                                      </p:cBhvr>
                                      <p:to>
                                        <p:strVal val="visible"/>
                                      </p:to>
                                    </p:set>
                                    <p:anim calcmode="lin" valueType="num">
                                      <p:cBhvr>
                                        <p:cTn id="12" dur="500" fill="hold"/>
                                        <p:tgtEl>
                                          <p:spTgt spid="233482"/>
                                        </p:tgtEl>
                                        <p:attrNameLst>
                                          <p:attrName>ppt_w</p:attrName>
                                        </p:attrNameLst>
                                      </p:cBhvr>
                                      <p:tavLst>
                                        <p:tav tm="0">
                                          <p:val>
                                            <p:fltVal val="0"/>
                                          </p:val>
                                        </p:tav>
                                        <p:tav tm="100000">
                                          <p:val>
                                            <p:strVal val="#ppt_w"/>
                                          </p:val>
                                        </p:tav>
                                      </p:tavLst>
                                    </p:anim>
                                    <p:anim calcmode="lin" valueType="num">
                                      <p:cBhvr>
                                        <p:cTn id="13" dur="500" fill="hold"/>
                                        <p:tgtEl>
                                          <p:spTgt spid="233482"/>
                                        </p:tgtEl>
                                        <p:attrNameLst>
                                          <p:attrName>ppt_h</p:attrName>
                                        </p:attrNameLst>
                                      </p:cBhvr>
                                      <p:tavLst>
                                        <p:tav tm="0">
                                          <p:val>
                                            <p:fltVal val="0"/>
                                          </p:val>
                                        </p:tav>
                                        <p:tav tm="100000">
                                          <p:val>
                                            <p:strVal val="#ppt_h"/>
                                          </p:val>
                                        </p:tav>
                                      </p:tavLst>
                                    </p:anim>
                                    <p:animEffect transition="in" filter="fade">
                                      <p:cBhvr>
                                        <p:cTn id="14" dur="500"/>
                                        <p:tgtEl>
                                          <p:spTgt spid="23348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3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3"/>
                </p:tgtEl>
              </p:cMediaNode>
            </p:audio>
          </p:childTnLst>
        </p:cTn>
      </p:par>
    </p:tnLst>
    <p:bldLst>
      <p:bldP spid="23348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38BE982A-556A-424B-B277-5231F3CEBD05}"/>
              </a:ext>
            </a:extLst>
          </p:cNvPr>
          <p:cNvSpPr>
            <a:spLocks noChangeArrowheads="1"/>
          </p:cNvSpPr>
          <p:nvPr/>
        </p:nvSpPr>
        <p:spPr bwMode="auto">
          <a:xfrm>
            <a:off x="76200" y="3429000"/>
            <a:ext cx="4572000" cy="3352800"/>
          </a:xfrm>
          <a:prstGeom prst="rect">
            <a:avLst/>
          </a:prstGeom>
          <a:gradFill rotWithShape="0">
            <a:gsLst>
              <a:gs pos="0">
                <a:srgbClr val="FFCC99"/>
              </a:gs>
              <a:gs pos="100000">
                <a:srgbClr val="FFFFCC"/>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50000"/>
              </a:spcBef>
              <a:buFontTx/>
              <a:buNone/>
            </a:pPr>
            <a:endParaRPr lang="en-GB" altLang="cs-CZ" sz="2400" b="1">
              <a:solidFill>
                <a:srgbClr val="3333CC"/>
              </a:solidFill>
              <a:latin typeface="Times New Roman" panose="02020603050405020304" pitchFamily="18" charset="0"/>
            </a:endParaRPr>
          </a:p>
          <a:p>
            <a:pPr algn="ctr" eaLnBrk="1" hangingPunct="1">
              <a:spcBef>
                <a:spcPct val="0"/>
              </a:spcBef>
              <a:buFontTx/>
              <a:buNone/>
            </a:pPr>
            <a:endParaRPr lang="en-GB" altLang="cs-CZ" sz="2400" b="1">
              <a:solidFill>
                <a:srgbClr val="CC0000"/>
              </a:solidFill>
              <a:latin typeface="Times New Roman" panose="02020603050405020304" pitchFamily="18" charset="0"/>
            </a:endParaRPr>
          </a:p>
          <a:p>
            <a:pPr algn="ctr" eaLnBrk="1" hangingPunct="1">
              <a:spcBef>
                <a:spcPct val="0"/>
              </a:spcBef>
              <a:buFontTx/>
              <a:buNone/>
            </a:pPr>
            <a:endParaRPr lang="en-GB" altLang="cs-CZ" sz="2400" b="1">
              <a:latin typeface="Times New Roman" panose="02020603050405020304" pitchFamily="18" charset="0"/>
            </a:endParaRPr>
          </a:p>
        </p:txBody>
      </p:sp>
      <p:sp>
        <p:nvSpPr>
          <p:cNvPr id="36867" name="Line 3">
            <a:extLst>
              <a:ext uri="{FF2B5EF4-FFF2-40B4-BE49-F238E27FC236}">
                <a16:creationId xmlns:a16="http://schemas.microsoft.com/office/drawing/2014/main" id="{A4092108-71D0-4EF9-9A9B-F6383891F9BB}"/>
              </a:ext>
            </a:extLst>
          </p:cNvPr>
          <p:cNvSpPr>
            <a:spLocks noChangeShapeType="1"/>
          </p:cNvSpPr>
          <p:nvPr/>
        </p:nvSpPr>
        <p:spPr bwMode="auto">
          <a:xfrm>
            <a:off x="2362200" y="3429000"/>
            <a:ext cx="0" cy="3352800"/>
          </a:xfrm>
          <a:prstGeom prst="line">
            <a:avLst/>
          </a:prstGeom>
          <a:noFill/>
          <a:ln w="127000">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39620" name="Rectangle 4">
            <a:extLst>
              <a:ext uri="{FF2B5EF4-FFF2-40B4-BE49-F238E27FC236}">
                <a16:creationId xmlns:a16="http://schemas.microsoft.com/office/drawing/2014/main" id="{6BDCF538-3596-4B84-969B-77226C310FD0}"/>
              </a:ext>
            </a:extLst>
          </p:cNvPr>
          <p:cNvSpPr>
            <a:spLocks noChangeArrowheads="1"/>
          </p:cNvSpPr>
          <p:nvPr/>
        </p:nvSpPr>
        <p:spPr bwMode="auto">
          <a:xfrm>
            <a:off x="1458913" y="2971800"/>
            <a:ext cx="1741487" cy="461963"/>
          </a:xfrm>
          <a:prstGeom prst="rect">
            <a:avLst/>
          </a:prstGeom>
          <a:noFill/>
          <a:ln w="9525">
            <a:noFill/>
            <a:miter lim="800000"/>
            <a:headEnd/>
            <a:tailEnd/>
          </a:ln>
          <a:effectLst/>
        </p:spPr>
        <p:txBody>
          <a:bodyPr wrap="none">
            <a:spAutoFit/>
          </a:bodyPr>
          <a:lstStyle/>
          <a:p>
            <a:pPr algn="ctr" eaLnBrk="1" hangingPunct="1">
              <a:spcBef>
                <a:spcPct val="50000"/>
              </a:spcBef>
              <a:defRPr/>
            </a:pPr>
            <a:r>
              <a:rPr lang="en-GB" sz="2400" b="1" dirty="0" err="1">
                <a:latin typeface="+mj-lt"/>
              </a:rPr>
              <a:t>membr</a:t>
            </a:r>
            <a:r>
              <a:rPr lang="cs-CZ" sz="2400" b="1" dirty="0">
                <a:latin typeface="+mj-lt"/>
              </a:rPr>
              <a:t>a</a:t>
            </a:r>
            <a:r>
              <a:rPr lang="en-GB" sz="2400" b="1" dirty="0">
                <a:latin typeface="+mj-lt"/>
              </a:rPr>
              <a:t>n</a:t>
            </a:r>
            <a:r>
              <a:rPr lang="cs-CZ" sz="2400" b="1" dirty="0">
                <a:latin typeface="+mj-lt"/>
              </a:rPr>
              <a:t>e</a:t>
            </a:r>
            <a:endParaRPr lang="en-GB" sz="2400" b="1" dirty="0">
              <a:latin typeface="+mj-lt"/>
            </a:endParaRPr>
          </a:p>
        </p:txBody>
      </p:sp>
      <p:sp>
        <p:nvSpPr>
          <p:cNvPr id="36869" name="Rectangle 5">
            <a:extLst>
              <a:ext uri="{FF2B5EF4-FFF2-40B4-BE49-F238E27FC236}">
                <a16:creationId xmlns:a16="http://schemas.microsoft.com/office/drawing/2014/main" id="{EE337D4F-FDDC-4854-BF35-2D400E5DF825}"/>
              </a:ext>
            </a:extLst>
          </p:cNvPr>
          <p:cNvSpPr>
            <a:spLocks noChangeArrowheads="1"/>
          </p:cNvSpPr>
          <p:nvPr/>
        </p:nvSpPr>
        <p:spPr bwMode="auto">
          <a:xfrm>
            <a:off x="250825" y="3644900"/>
            <a:ext cx="1828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Ele</a:t>
            </a:r>
            <a:r>
              <a:rPr lang="cs-CZ" altLang="cs-CZ" sz="2400" b="1">
                <a:solidFill>
                  <a:srgbClr val="3333CC"/>
                </a:solidFill>
                <a:latin typeface="Times New Roman" panose="02020603050405020304" pitchFamily="18" charset="0"/>
              </a:rPr>
              <a:t>c</a:t>
            </a:r>
            <a:r>
              <a:rPr lang="en-GB" altLang="cs-CZ" sz="2400" b="1">
                <a:solidFill>
                  <a:srgbClr val="3333CC"/>
                </a:solidFill>
                <a:latin typeface="Times New Roman" panose="02020603050405020304" pitchFamily="18" charset="0"/>
              </a:rPr>
              <a:t>trolyt</a:t>
            </a:r>
            <a:r>
              <a:rPr lang="cs-CZ" altLang="cs-CZ" sz="2400" b="1">
                <a:solidFill>
                  <a:srgbClr val="3333CC"/>
                </a:solidFill>
                <a:latin typeface="Times New Roman" panose="02020603050405020304" pitchFamily="18" charset="0"/>
              </a:rPr>
              <a:t>e</a:t>
            </a:r>
            <a:r>
              <a:rPr lang="en-GB" altLang="cs-CZ" sz="2400" b="1">
                <a:solidFill>
                  <a:srgbClr val="3333CC"/>
                </a:solidFill>
                <a:latin typeface="Times New Roman" panose="02020603050405020304" pitchFamily="18" charset="0"/>
              </a:rPr>
              <a:t> I</a:t>
            </a:r>
          </a:p>
        </p:txBody>
      </p:sp>
      <p:sp>
        <p:nvSpPr>
          <p:cNvPr id="36870" name="Rectangle 6">
            <a:extLst>
              <a:ext uri="{FF2B5EF4-FFF2-40B4-BE49-F238E27FC236}">
                <a16:creationId xmlns:a16="http://schemas.microsoft.com/office/drawing/2014/main" id="{77E56443-3BE8-4960-8454-41E9DABF58B6}"/>
              </a:ext>
            </a:extLst>
          </p:cNvPr>
          <p:cNvSpPr>
            <a:spLocks noChangeArrowheads="1"/>
          </p:cNvSpPr>
          <p:nvPr/>
        </p:nvSpPr>
        <p:spPr bwMode="auto">
          <a:xfrm>
            <a:off x="2819400" y="4797425"/>
            <a:ext cx="1204913" cy="366713"/>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latin typeface="Times New Roman" panose="02020603050405020304" pitchFamily="18" charset="0"/>
              </a:rPr>
              <a:t>a</a:t>
            </a:r>
            <a:r>
              <a:rPr lang="en-GB" altLang="cs-CZ" sz="1800" b="1">
                <a:latin typeface="Times New Roman" panose="02020603050405020304" pitchFamily="18" charset="0"/>
              </a:rPr>
              <a:t>ni</a:t>
            </a:r>
            <a:r>
              <a:rPr lang="cs-CZ" altLang="cs-CZ" sz="1800" b="1">
                <a:latin typeface="Times New Roman" panose="02020603050405020304" pitchFamily="18" charset="0"/>
              </a:rPr>
              <a:t>ons</a:t>
            </a:r>
            <a:r>
              <a:rPr lang="en-GB" altLang="cs-CZ" sz="1800" b="1">
                <a:latin typeface="Times New Roman" panose="02020603050405020304" pitchFamily="18" charset="0"/>
              </a:rPr>
              <a:t> c</a:t>
            </a:r>
            <a:r>
              <a:rPr lang="en-GB" altLang="cs-CZ" sz="1800" b="1" baseline="-25000">
                <a:latin typeface="Times New Roman" panose="02020603050405020304" pitchFamily="18" charset="0"/>
              </a:rPr>
              <a:t>A</a:t>
            </a:r>
            <a:r>
              <a:rPr lang="en-GB" altLang="cs-CZ" sz="1800" b="1" baseline="30000">
                <a:latin typeface="Times New Roman" panose="02020603050405020304" pitchFamily="18" charset="0"/>
              </a:rPr>
              <a:t>II</a:t>
            </a:r>
            <a:endParaRPr lang="en-GB" altLang="cs-CZ" sz="1800" b="1" baseline="30000">
              <a:solidFill>
                <a:srgbClr val="CC0000"/>
              </a:solidFill>
              <a:latin typeface="Times New Roman" panose="02020603050405020304" pitchFamily="18" charset="0"/>
            </a:endParaRPr>
          </a:p>
        </p:txBody>
      </p:sp>
      <p:sp>
        <p:nvSpPr>
          <p:cNvPr id="36871" name="Rectangle 7">
            <a:extLst>
              <a:ext uri="{FF2B5EF4-FFF2-40B4-BE49-F238E27FC236}">
                <a16:creationId xmlns:a16="http://schemas.microsoft.com/office/drawing/2014/main" id="{9E824875-0EA2-47BD-B1CC-66AC8F347811}"/>
              </a:ext>
            </a:extLst>
          </p:cNvPr>
          <p:cNvSpPr>
            <a:spLocks noChangeArrowheads="1"/>
          </p:cNvSpPr>
          <p:nvPr/>
        </p:nvSpPr>
        <p:spPr bwMode="auto">
          <a:xfrm>
            <a:off x="228600" y="4724400"/>
            <a:ext cx="1822450"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solidFill>
                  <a:srgbClr val="CC0000"/>
                </a:solidFill>
                <a:latin typeface="Times New Roman" panose="02020603050405020304" pitchFamily="18" charset="0"/>
              </a:rPr>
              <a:t>c</a:t>
            </a:r>
            <a:r>
              <a:rPr lang="en-GB" altLang="cs-CZ" sz="2400" b="1">
                <a:solidFill>
                  <a:srgbClr val="CC0000"/>
                </a:solidFill>
                <a:latin typeface="Times New Roman" panose="02020603050405020304" pitchFamily="18" charset="0"/>
              </a:rPr>
              <a:t>ati</a:t>
            </a:r>
            <a:r>
              <a:rPr lang="cs-CZ" altLang="cs-CZ" sz="2400" b="1">
                <a:solidFill>
                  <a:srgbClr val="CC0000"/>
                </a:solidFill>
                <a:latin typeface="Times New Roman" panose="02020603050405020304" pitchFamily="18" charset="0"/>
              </a:rPr>
              <a:t>ons</a:t>
            </a:r>
            <a:r>
              <a:rPr lang="en-GB" altLang="cs-CZ" sz="2400" b="1">
                <a:solidFill>
                  <a:srgbClr val="CC0000"/>
                </a:solidFill>
                <a:latin typeface="Times New Roman" panose="02020603050405020304" pitchFamily="18" charset="0"/>
              </a:rPr>
              <a:t> c</a:t>
            </a:r>
            <a:r>
              <a:rPr lang="cs-CZ" altLang="cs-CZ" sz="2400" b="1" baseline="-25000">
                <a:solidFill>
                  <a:srgbClr val="CC0000"/>
                </a:solidFill>
                <a:latin typeface="Times New Roman" panose="02020603050405020304" pitchFamily="18" charset="0"/>
              </a:rPr>
              <a:t>C</a:t>
            </a:r>
            <a:r>
              <a:rPr lang="en-GB" altLang="cs-CZ" sz="2400" b="1" baseline="30000">
                <a:solidFill>
                  <a:srgbClr val="CC0000"/>
                </a:solidFill>
                <a:latin typeface="Times New Roman" panose="02020603050405020304" pitchFamily="18" charset="0"/>
              </a:rPr>
              <a:t>I</a:t>
            </a:r>
            <a:r>
              <a:rPr lang="en-GB" altLang="cs-CZ" sz="2400" b="1">
                <a:solidFill>
                  <a:srgbClr val="CC0000"/>
                </a:solidFill>
                <a:latin typeface="Times New Roman" panose="02020603050405020304" pitchFamily="18" charset="0"/>
              </a:rPr>
              <a:t>  </a:t>
            </a:r>
            <a:endParaRPr lang="en-GB" altLang="cs-CZ" sz="2400" b="1" baseline="30000">
              <a:solidFill>
                <a:srgbClr val="CC0000"/>
              </a:solidFill>
              <a:latin typeface="Times New Roman" panose="02020603050405020304" pitchFamily="18" charset="0"/>
            </a:endParaRPr>
          </a:p>
        </p:txBody>
      </p:sp>
      <p:sp>
        <p:nvSpPr>
          <p:cNvPr id="36872" name="Line 8">
            <a:extLst>
              <a:ext uri="{FF2B5EF4-FFF2-40B4-BE49-F238E27FC236}">
                <a16:creationId xmlns:a16="http://schemas.microsoft.com/office/drawing/2014/main" id="{D3977EFA-8B08-4C92-8859-51102AE85043}"/>
              </a:ext>
            </a:extLst>
          </p:cNvPr>
          <p:cNvSpPr>
            <a:spLocks noChangeShapeType="1"/>
          </p:cNvSpPr>
          <p:nvPr/>
        </p:nvSpPr>
        <p:spPr bwMode="auto">
          <a:xfrm>
            <a:off x="1905000" y="5181600"/>
            <a:ext cx="83820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6873" name="Rectangle 9">
            <a:extLst>
              <a:ext uri="{FF2B5EF4-FFF2-40B4-BE49-F238E27FC236}">
                <a16:creationId xmlns:a16="http://schemas.microsoft.com/office/drawing/2014/main" id="{8BCD80A9-1430-4786-B23E-94066A8E4FBC}"/>
              </a:ext>
            </a:extLst>
          </p:cNvPr>
          <p:cNvSpPr>
            <a:spLocks noChangeArrowheads="1"/>
          </p:cNvSpPr>
          <p:nvPr/>
        </p:nvSpPr>
        <p:spPr bwMode="auto">
          <a:xfrm>
            <a:off x="971550" y="260350"/>
            <a:ext cx="75612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cs-CZ" sz="3600" b="1">
                <a:solidFill>
                  <a:srgbClr val="FFCC00"/>
                </a:solidFill>
              </a:rPr>
              <a:t>A simple example</a:t>
            </a:r>
            <a:r>
              <a:rPr lang="cs-CZ" altLang="cs-CZ" sz="3600" b="1">
                <a:solidFill>
                  <a:srgbClr val="FFCC00"/>
                </a:solidFill>
              </a:rPr>
              <a:t> </a:t>
            </a:r>
            <a:r>
              <a:rPr lang="en-GB" altLang="cs-CZ" sz="3600" b="1">
                <a:solidFill>
                  <a:srgbClr val="FFCC00"/>
                </a:solidFill>
              </a:rPr>
              <a:t> of a membrane equilibrium (1)</a:t>
            </a:r>
            <a:endParaRPr lang="cs-CZ" altLang="cs-CZ" sz="3600" b="1">
              <a:solidFill>
                <a:srgbClr val="FFCC00"/>
              </a:solidFill>
            </a:endParaRPr>
          </a:p>
        </p:txBody>
      </p:sp>
      <p:sp>
        <p:nvSpPr>
          <p:cNvPr id="36874" name="Rectangle 10">
            <a:extLst>
              <a:ext uri="{FF2B5EF4-FFF2-40B4-BE49-F238E27FC236}">
                <a16:creationId xmlns:a16="http://schemas.microsoft.com/office/drawing/2014/main" id="{07B88CC1-35CA-4AE4-827B-9C134B98CAAA}"/>
              </a:ext>
            </a:extLst>
          </p:cNvPr>
          <p:cNvSpPr>
            <a:spLocks noChangeArrowheads="1"/>
          </p:cNvSpPr>
          <p:nvPr/>
        </p:nvSpPr>
        <p:spPr bwMode="auto">
          <a:xfrm>
            <a:off x="2514600" y="3578225"/>
            <a:ext cx="2057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Ele</a:t>
            </a:r>
            <a:r>
              <a:rPr lang="cs-CZ" altLang="cs-CZ" sz="2400" b="1">
                <a:solidFill>
                  <a:srgbClr val="3333CC"/>
                </a:solidFill>
                <a:latin typeface="Times New Roman" panose="02020603050405020304" pitchFamily="18" charset="0"/>
              </a:rPr>
              <a:t>c</a:t>
            </a:r>
            <a:r>
              <a:rPr lang="en-GB" altLang="cs-CZ" sz="2400" b="1">
                <a:solidFill>
                  <a:srgbClr val="3333CC"/>
                </a:solidFill>
                <a:latin typeface="Times New Roman" panose="02020603050405020304" pitchFamily="18" charset="0"/>
              </a:rPr>
              <a:t>trolyt</a:t>
            </a:r>
            <a:r>
              <a:rPr lang="cs-CZ" altLang="cs-CZ" sz="2400" b="1">
                <a:solidFill>
                  <a:srgbClr val="3333CC"/>
                </a:solidFill>
                <a:latin typeface="Times New Roman" panose="02020603050405020304" pitchFamily="18" charset="0"/>
              </a:rPr>
              <a:t>e</a:t>
            </a:r>
            <a:r>
              <a:rPr lang="en-GB" altLang="cs-CZ" sz="2400" b="1">
                <a:solidFill>
                  <a:srgbClr val="3333CC"/>
                </a:solidFill>
                <a:latin typeface="Times New Roman" panose="02020603050405020304" pitchFamily="18" charset="0"/>
              </a:rPr>
              <a:t> II</a:t>
            </a:r>
          </a:p>
        </p:txBody>
      </p:sp>
      <p:sp>
        <p:nvSpPr>
          <p:cNvPr id="36875" name="Rectangle 11">
            <a:extLst>
              <a:ext uri="{FF2B5EF4-FFF2-40B4-BE49-F238E27FC236}">
                <a16:creationId xmlns:a16="http://schemas.microsoft.com/office/drawing/2014/main" id="{B5B76A03-70C9-4E58-A702-DA77F32DAD33}"/>
              </a:ext>
            </a:extLst>
          </p:cNvPr>
          <p:cNvSpPr>
            <a:spLocks noChangeArrowheads="1"/>
          </p:cNvSpPr>
          <p:nvPr/>
        </p:nvSpPr>
        <p:spPr bwMode="auto">
          <a:xfrm>
            <a:off x="2744788" y="5867400"/>
            <a:ext cx="1827212"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CC0000"/>
                </a:solidFill>
                <a:latin typeface="Times New Roman" panose="02020603050405020304" pitchFamily="18" charset="0"/>
              </a:rPr>
              <a:t>c</a:t>
            </a:r>
            <a:r>
              <a:rPr lang="en-GB" altLang="cs-CZ" sz="1800" b="1">
                <a:solidFill>
                  <a:srgbClr val="CC0000"/>
                </a:solidFill>
                <a:latin typeface="Times New Roman" panose="02020603050405020304" pitchFamily="18" charset="0"/>
              </a:rPr>
              <a:t>ati</a:t>
            </a:r>
            <a:r>
              <a:rPr lang="cs-CZ" altLang="cs-CZ" sz="1800" b="1">
                <a:solidFill>
                  <a:srgbClr val="CC0000"/>
                </a:solidFill>
                <a:latin typeface="Times New Roman" panose="02020603050405020304" pitchFamily="18" charset="0"/>
              </a:rPr>
              <a:t>ons</a:t>
            </a:r>
            <a:r>
              <a:rPr lang="en-GB" altLang="cs-CZ" sz="1800" b="1">
                <a:solidFill>
                  <a:srgbClr val="CC0000"/>
                </a:solidFill>
                <a:latin typeface="Times New Roman" panose="02020603050405020304" pitchFamily="18" charset="0"/>
              </a:rPr>
              <a:t> c</a:t>
            </a:r>
            <a:r>
              <a:rPr lang="cs-CZ" altLang="cs-CZ" sz="1800" b="1" baseline="-25000">
                <a:solidFill>
                  <a:srgbClr val="CC0000"/>
                </a:solidFill>
                <a:latin typeface="Times New Roman" panose="02020603050405020304" pitchFamily="18" charset="0"/>
              </a:rPr>
              <a:t>C</a:t>
            </a:r>
            <a:r>
              <a:rPr lang="en-GB" altLang="cs-CZ" sz="1800" b="1" baseline="30000">
                <a:solidFill>
                  <a:srgbClr val="CC0000"/>
                </a:solidFill>
                <a:latin typeface="Times New Roman" panose="02020603050405020304" pitchFamily="18" charset="0"/>
              </a:rPr>
              <a:t>II</a:t>
            </a:r>
            <a:r>
              <a:rPr lang="en-GB" altLang="cs-CZ" sz="2400" b="1">
                <a:solidFill>
                  <a:srgbClr val="CC0000"/>
                </a:solidFill>
                <a:latin typeface="Times New Roman" panose="02020603050405020304" pitchFamily="18" charset="0"/>
              </a:rPr>
              <a:t>  </a:t>
            </a:r>
            <a:endParaRPr lang="en-GB" altLang="cs-CZ" sz="2400" b="1" baseline="30000">
              <a:solidFill>
                <a:srgbClr val="CC0000"/>
              </a:solidFill>
              <a:latin typeface="Times New Roman" panose="02020603050405020304" pitchFamily="18" charset="0"/>
            </a:endParaRPr>
          </a:p>
        </p:txBody>
      </p:sp>
      <p:sp>
        <p:nvSpPr>
          <p:cNvPr id="36876" name="Rectangle 12">
            <a:extLst>
              <a:ext uri="{FF2B5EF4-FFF2-40B4-BE49-F238E27FC236}">
                <a16:creationId xmlns:a16="http://schemas.microsoft.com/office/drawing/2014/main" id="{88F08BE0-91B3-4B87-8BE0-63138A0C418F}"/>
              </a:ext>
            </a:extLst>
          </p:cNvPr>
          <p:cNvSpPr>
            <a:spLocks noChangeArrowheads="1"/>
          </p:cNvSpPr>
          <p:nvPr/>
        </p:nvSpPr>
        <p:spPr bwMode="auto">
          <a:xfrm>
            <a:off x="457200" y="5867400"/>
            <a:ext cx="1468438" cy="457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latin typeface="Times New Roman" panose="02020603050405020304" pitchFamily="18" charset="0"/>
              </a:rPr>
              <a:t>a</a:t>
            </a:r>
            <a:r>
              <a:rPr lang="en-GB" altLang="cs-CZ" sz="2400" b="1">
                <a:latin typeface="Times New Roman" panose="02020603050405020304" pitchFamily="18" charset="0"/>
              </a:rPr>
              <a:t>ni</a:t>
            </a:r>
            <a:r>
              <a:rPr lang="cs-CZ" altLang="cs-CZ" sz="2400" b="1">
                <a:latin typeface="Times New Roman" panose="02020603050405020304" pitchFamily="18" charset="0"/>
              </a:rPr>
              <a:t>ons</a:t>
            </a:r>
            <a:r>
              <a:rPr lang="en-GB" altLang="cs-CZ" sz="2400" b="1">
                <a:latin typeface="Times New Roman" panose="02020603050405020304" pitchFamily="18" charset="0"/>
              </a:rPr>
              <a:t> c</a:t>
            </a:r>
            <a:r>
              <a:rPr lang="en-GB" altLang="cs-CZ" sz="2400" b="1" baseline="-25000">
                <a:latin typeface="Times New Roman" panose="02020603050405020304" pitchFamily="18" charset="0"/>
              </a:rPr>
              <a:t>A</a:t>
            </a:r>
            <a:r>
              <a:rPr lang="en-GB" altLang="cs-CZ" sz="2400" b="1" baseline="30000">
                <a:latin typeface="Times New Roman" panose="02020603050405020304" pitchFamily="18" charset="0"/>
              </a:rPr>
              <a:t>I</a:t>
            </a:r>
            <a:endParaRPr lang="en-GB" altLang="cs-CZ" sz="2400" b="1" baseline="30000">
              <a:solidFill>
                <a:srgbClr val="CC0000"/>
              </a:solidFill>
              <a:latin typeface="Times New Roman" panose="02020603050405020304" pitchFamily="18" charset="0"/>
            </a:endParaRPr>
          </a:p>
        </p:txBody>
      </p:sp>
      <p:sp>
        <p:nvSpPr>
          <p:cNvPr id="36877" name="Rectangle 13">
            <a:extLst>
              <a:ext uri="{FF2B5EF4-FFF2-40B4-BE49-F238E27FC236}">
                <a16:creationId xmlns:a16="http://schemas.microsoft.com/office/drawing/2014/main" id="{130F5893-1B03-4414-AEDB-4209E29CA39D}"/>
              </a:ext>
            </a:extLst>
          </p:cNvPr>
          <p:cNvSpPr>
            <a:spLocks noChangeArrowheads="1"/>
          </p:cNvSpPr>
          <p:nvPr/>
        </p:nvSpPr>
        <p:spPr bwMode="auto">
          <a:xfrm>
            <a:off x="179388" y="1484313"/>
            <a:ext cx="8839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GB" altLang="cs-CZ" sz="2400" dirty="0">
                <a:solidFill>
                  <a:srgbClr val="FFFFCC"/>
                </a:solidFill>
              </a:rPr>
              <a:t>The same electrolyte is on both sides of the membrane but of different concentrations (</a:t>
            </a:r>
            <a:r>
              <a:rPr lang="en-GB" altLang="cs-CZ" sz="2400" dirty="0" err="1">
                <a:solidFill>
                  <a:srgbClr val="FFFFCC"/>
                </a:solidFill>
              </a:rPr>
              <a:t>c</a:t>
            </a:r>
            <a:r>
              <a:rPr lang="en-GB" altLang="cs-CZ" sz="2400" baseline="-25000" dirty="0" err="1">
                <a:solidFill>
                  <a:srgbClr val="FFFFCC"/>
                </a:solidFill>
              </a:rPr>
              <a:t>I</a:t>
            </a:r>
            <a:r>
              <a:rPr lang="en-GB" altLang="cs-CZ" sz="2400" baseline="-25000" dirty="0">
                <a:solidFill>
                  <a:srgbClr val="FFFFCC"/>
                </a:solidFill>
              </a:rPr>
              <a:t> </a:t>
            </a:r>
            <a:r>
              <a:rPr lang="en-GB" altLang="cs-CZ" sz="2400" dirty="0">
                <a:solidFill>
                  <a:srgbClr val="FFFFCC"/>
                </a:solidFill>
              </a:rPr>
              <a:t>&gt; </a:t>
            </a:r>
            <a:r>
              <a:rPr lang="en-GB" altLang="cs-CZ" sz="2400" dirty="0" err="1">
                <a:solidFill>
                  <a:srgbClr val="FFFFCC"/>
                </a:solidFill>
              </a:rPr>
              <a:t>c</a:t>
            </a:r>
            <a:r>
              <a:rPr lang="en-GB" altLang="cs-CZ" sz="2400" baseline="-25000" dirty="0" err="1">
                <a:solidFill>
                  <a:srgbClr val="FFFFCC"/>
                </a:solidFill>
              </a:rPr>
              <a:t>II</a:t>
            </a:r>
            <a:r>
              <a:rPr lang="en-GB" altLang="cs-CZ" sz="2400" dirty="0">
                <a:solidFill>
                  <a:srgbClr val="FFFFCC"/>
                </a:solidFill>
              </a:rPr>
              <a:t>),</a:t>
            </a:r>
            <a:r>
              <a:rPr lang="en-GB" altLang="cs-CZ" sz="2400" b="1" dirty="0">
                <a:solidFill>
                  <a:srgbClr val="FFFFCC"/>
                </a:solidFill>
              </a:rPr>
              <a:t> the membrane is permeable only for cations</a:t>
            </a:r>
          </a:p>
        </p:txBody>
      </p:sp>
      <p:sp>
        <p:nvSpPr>
          <p:cNvPr id="36878" name="Rectangle 14">
            <a:extLst>
              <a:ext uri="{FF2B5EF4-FFF2-40B4-BE49-F238E27FC236}">
                <a16:creationId xmlns:a16="http://schemas.microsoft.com/office/drawing/2014/main" id="{3CB8030E-C8B2-4902-8DB8-73A1B85F62AC}"/>
              </a:ext>
            </a:extLst>
          </p:cNvPr>
          <p:cNvSpPr>
            <a:spLocks noChangeArrowheads="1"/>
          </p:cNvSpPr>
          <p:nvPr/>
        </p:nvSpPr>
        <p:spPr bwMode="auto">
          <a:xfrm>
            <a:off x="4724400" y="3068638"/>
            <a:ext cx="44196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7825" indent="-3778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b="1" dirty="0">
                <a:solidFill>
                  <a:srgbClr val="FFFFCC"/>
                </a:solidFill>
              </a:rPr>
              <a:t>Result:</a:t>
            </a:r>
          </a:p>
          <a:p>
            <a:pPr eaLnBrk="1" hangingPunct="1">
              <a:spcBef>
                <a:spcPct val="0"/>
              </a:spcBef>
              <a:buFontTx/>
              <a:buNone/>
            </a:pPr>
            <a:r>
              <a:rPr lang="en-GB" altLang="cs-CZ" sz="2400" b="1" dirty="0">
                <a:solidFill>
                  <a:srgbClr val="FFFFCC"/>
                </a:solidFill>
              </a:rPr>
              <a:t>Electric double layer </a:t>
            </a:r>
            <a:r>
              <a:rPr lang="en-GB" altLang="cs-CZ" sz="2400" dirty="0">
                <a:solidFill>
                  <a:srgbClr val="FFFFCC"/>
                </a:solidFill>
              </a:rPr>
              <a:t>is formed on the membrane</a:t>
            </a:r>
            <a:endParaRPr lang="en-GB" altLang="cs-CZ" sz="2400" b="1" dirty="0">
              <a:solidFill>
                <a:srgbClr val="FFFFCC"/>
              </a:solidFill>
            </a:endParaRPr>
          </a:p>
          <a:p>
            <a:pPr eaLnBrk="1" hangingPunct="1">
              <a:spcBef>
                <a:spcPct val="0"/>
              </a:spcBef>
              <a:buFontTx/>
              <a:buNone/>
            </a:pPr>
            <a:r>
              <a:rPr lang="en-GB" altLang="cs-CZ" sz="2400" b="1" dirty="0">
                <a:solidFill>
                  <a:srgbClr val="FFFFCC"/>
                </a:solidFill>
              </a:rPr>
              <a:t>layer 1: anions stopped in space I</a:t>
            </a:r>
          </a:p>
          <a:p>
            <a:pPr eaLnBrk="1" hangingPunct="1">
              <a:spcBef>
                <a:spcPct val="0"/>
              </a:spcBef>
              <a:buFontTx/>
              <a:buNone/>
            </a:pPr>
            <a:r>
              <a:rPr lang="en-GB" altLang="cs-CZ" sz="2400" b="1" dirty="0">
                <a:solidFill>
                  <a:srgbClr val="FFFFCC"/>
                </a:solidFill>
              </a:rPr>
              <a:t>layer 2:  cations attracted to the anions (II)  </a:t>
            </a:r>
          </a:p>
          <a:p>
            <a:pPr eaLnBrk="1" hangingPunct="1">
              <a:spcBef>
                <a:spcPct val="0"/>
              </a:spcBef>
              <a:buFontTx/>
              <a:buNone/>
            </a:pPr>
            <a:endParaRPr lang="cs-CZ" altLang="cs-CZ" sz="2400" b="1" dirty="0">
              <a:solidFill>
                <a:srgbClr val="FFFFCC"/>
              </a:solidFill>
            </a:endParaRPr>
          </a:p>
        </p:txBody>
      </p:sp>
      <p:pic>
        <p:nvPicPr>
          <p:cNvPr id="2" name="Obrázek 1" descr="Obsah obrázku čtverec&#10;&#10;Popis byl vytvořen automaticky">
            <a:extLst>
              <a:ext uri="{FF2B5EF4-FFF2-40B4-BE49-F238E27FC236}">
                <a16:creationId xmlns:a16="http://schemas.microsoft.com/office/drawing/2014/main" id="{8294D8F5-71E2-4048-8F7D-AF3B338E3B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723" y="5692046"/>
            <a:ext cx="1127858" cy="1089754"/>
          </a:xfrm>
          <a:prstGeom prst="rect">
            <a:avLst/>
          </a:prstGeom>
        </p:spPr>
      </p:pic>
      <p:pic>
        <p:nvPicPr>
          <p:cNvPr id="3" name="Nahraný zvuk">
            <a:hlinkClick r:id="" action="ppaction://media"/>
            <a:extLst>
              <a:ext uri="{FF2B5EF4-FFF2-40B4-BE49-F238E27FC236}">
                <a16:creationId xmlns:a16="http://schemas.microsoft.com/office/drawing/2014/main" id="{7CC36F54-A5FB-4E66-B198-43149F2432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7499" y="5968982"/>
            <a:ext cx="484353" cy="484353"/>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8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BEEE27D-7B79-453F-B37E-54622AC137BA}"/>
              </a:ext>
            </a:extLst>
          </p:cNvPr>
          <p:cNvSpPr>
            <a:spLocks noChangeArrowheads="1"/>
          </p:cNvSpPr>
          <p:nvPr/>
        </p:nvSpPr>
        <p:spPr bwMode="auto">
          <a:xfrm>
            <a:off x="76200" y="3429000"/>
            <a:ext cx="4572000" cy="3352800"/>
          </a:xfrm>
          <a:prstGeom prst="rect">
            <a:avLst/>
          </a:prstGeom>
          <a:gradFill rotWithShape="0">
            <a:gsLst>
              <a:gs pos="0">
                <a:srgbClr val="FFCC99"/>
              </a:gs>
              <a:gs pos="100000">
                <a:srgbClr val="FFFFCC"/>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50000"/>
              </a:spcBef>
              <a:buFontTx/>
              <a:buNone/>
            </a:pPr>
            <a:endParaRPr lang="en-GB" altLang="cs-CZ" sz="2400" b="1">
              <a:solidFill>
                <a:srgbClr val="3333CC"/>
              </a:solidFill>
              <a:latin typeface="Times New Roman" panose="02020603050405020304" pitchFamily="18" charset="0"/>
            </a:endParaRPr>
          </a:p>
          <a:p>
            <a:pPr algn="ctr" eaLnBrk="1" hangingPunct="1">
              <a:spcBef>
                <a:spcPct val="0"/>
              </a:spcBef>
              <a:buFontTx/>
              <a:buNone/>
            </a:pPr>
            <a:endParaRPr lang="en-GB" altLang="cs-CZ" sz="2400" b="1">
              <a:solidFill>
                <a:srgbClr val="CC0000"/>
              </a:solidFill>
              <a:latin typeface="Times New Roman" panose="02020603050405020304" pitchFamily="18" charset="0"/>
            </a:endParaRPr>
          </a:p>
          <a:p>
            <a:pPr algn="ctr" eaLnBrk="1" hangingPunct="1">
              <a:spcBef>
                <a:spcPct val="0"/>
              </a:spcBef>
              <a:buFontTx/>
              <a:buNone/>
            </a:pPr>
            <a:endParaRPr lang="en-GB" altLang="cs-CZ" sz="2400" b="1">
              <a:latin typeface="Times New Roman" panose="02020603050405020304" pitchFamily="18" charset="0"/>
            </a:endParaRPr>
          </a:p>
        </p:txBody>
      </p:sp>
      <p:sp>
        <p:nvSpPr>
          <p:cNvPr id="38915" name="Line 3">
            <a:extLst>
              <a:ext uri="{FF2B5EF4-FFF2-40B4-BE49-F238E27FC236}">
                <a16:creationId xmlns:a16="http://schemas.microsoft.com/office/drawing/2014/main" id="{B1595EAD-1234-4663-A971-6027204CD9D1}"/>
              </a:ext>
            </a:extLst>
          </p:cNvPr>
          <p:cNvSpPr>
            <a:spLocks noChangeShapeType="1"/>
          </p:cNvSpPr>
          <p:nvPr/>
        </p:nvSpPr>
        <p:spPr bwMode="auto">
          <a:xfrm>
            <a:off x="2362200" y="3429000"/>
            <a:ext cx="0" cy="3352800"/>
          </a:xfrm>
          <a:prstGeom prst="line">
            <a:avLst/>
          </a:prstGeom>
          <a:noFill/>
          <a:ln w="127000">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1668" name="Rectangle 4">
            <a:extLst>
              <a:ext uri="{FF2B5EF4-FFF2-40B4-BE49-F238E27FC236}">
                <a16:creationId xmlns:a16="http://schemas.microsoft.com/office/drawing/2014/main" id="{9BC61E03-281D-4300-BA35-222CE10E022D}"/>
              </a:ext>
            </a:extLst>
          </p:cNvPr>
          <p:cNvSpPr>
            <a:spLocks noChangeArrowheads="1"/>
          </p:cNvSpPr>
          <p:nvPr/>
        </p:nvSpPr>
        <p:spPr bwMode="auto">
          <a:xfrm>
            <a:off x="1458913" y="2971800"/>
            <a:ext cx="1741487" cy="461963"/>
          </a:xfrm>
          <a:prstGeom prst="rect">
            <a:avLst/>
          </a:prstGeom>
          <a:noFill/>
          <a:ln w="9525">
            <a:noFill/>
            <a:miter lim="800000"/>
            <a:headEnd/>
            <a:tailEnd/>
          </a:ln>
          <a:effectLst/>
        </p:spPr>
        <p:txBody>
          <a:bodyPr wrap="none">
            <a:spAutoFit/>
          </a:bodyPr>
          <a:lstStyle/>
          <a:p>
            <a:pPr algn="ctr" eaLnBrk="1" hangingPunct="1">
              <a:spcBef>
                <a:spcPct val="50000"/>
              </a:spcBef>
              <a:defRPr/>
            </a:pPr>
            <a:r>
              <a:rPr lang="en-GB" sz="2400" b="1" dirty="0" err="1">
                <a:latin typeface="+mj-lt"/>
              </a:rPr>
              <a:t>membr</a:t>
            </a:r>
            <a:r>
              <a:rPr lang="cs-CZ" sz="2400" b="1" dirty="0">
                <a:latin typeface="+mj-lt"/>
              </a:rPr>
              <a:t>a</a:t>
            </a:r>
            <a:r>
              <a:rPr lang="en-GB" sz="2400" b="1" dirty="0">
                <a:latin typeface="+mj-lt"/>
              </a:rPr>
              <a:t>n</a:t>
            </a:r>
            <a:r>
              <a:rPr lang="cs-CZ" sz="2400" b="1" dirty="0">
                <a:latin typeface="+mj-lt"/>
              </a:rPr>
              <a:t>e</a:t>
            </a:r>
            <a:endParaRPr lang="en-GB" sz="2400" b="1" dirty="0">
              <a:latin typeface="+mj-lt"/>
            </a:endParaRPr>
          </a:p>
        </p:txBody>
      </p:sp>
      <p:sp>
        <p:nvSpPr>
          <p:cNvPr id="38917" name="Rectangle 5">
            <a:extLst>
              <a:ext uri="{FF2B5EF4-FFF2-40B4-BE49-F238E27FC236}">
                <a16:creationId xmlns:a16="http://schemas.microsoft.com/office/drawing/2014/main" id="{53F344AE-8628-4DB7-8EEE-A643962C8338}"/>
              </a:ext>
            </a:extLst>
          </p:cNvPr>
          <p:cNvSpPr>
            <a:spLocks noChangeArrowheads="1"/>
          </p:cNvSpPr>
          <p:nvPr/>
        </p:nvSpPr>
        <p:spPr bwMode="auto">
          <a:xfrm>
            <a:off x="304800" y="3581400"/>
            <a:ext cx="1828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Ele</a:t>
            </a:r>
            <a:r>
              <a:rPr lang="cs-CZ" altLang="cs-CZ" sz="2400" b="1">
                <a:solidFill>
                  <a:srgbClr val="3333CC"/>
                </a:solidFill>
                <a:latin typeface="Times New Roman" panose="02020603050405020304" pitchFamily="18" charset="0"/>
              </a:rPr>
              <a:t>c</a:t>
            </a:r>
            <a:r>
              <a:rPr lang="en-GB" altLang="cs-CZ" sz="2400" b="1">
                <a:solidFill>
                  <a:srgbClr val="3333CC"/>
                </a:solidFill>
                <a:latin typeface="Times New Roman" panose="02020603050405020304" pitchFamily="18" charset="0"/>
              </a:rPr>
              <a:t>trolyt</a:t>
            </a:r>
            <a:r>
              <a:rPr lang="cs-CZ" altLang="cs-CZ" sz="2400" b="1">
                <a:solidFill>
                  <a:srgbClr val="3333CC"/>
                </a:solidFill>
                <a:latin typeface="Times New Roman" panose="02020603050405020304" pitchFamily="18" charset="0"/>
              </a:rPr>
              <a:t>e</a:t>
            </a:r>
            <a:r>
              <a:rPr lang="en-GB" altLang="cs-CZ" sz="2400" b="1">
                <a:solidFill>
                  <a:srgbClr val="3333CC"/>
                </a:solidFill>
                <a:latin typeface="Times New Roman" panose="02020603050405020304" pitchFamily="18" charset="0"/>
              </a:rPr>
              <a:t> I</a:t>
            </a:r>
          </a:p>
        </p:txBody>
      </p:sp>
      <p:sp>
        <p:nvSpPr>
          <p:cNvPr id="38918" name="Rectangle 6">
            <a:extLst>
              <a:ext uri="{FF2B5EF4-FFF2-40B4-BE49-F238E27FC236}">
                <a16:creationId xmlns:a16="http://schemas.microsoft.com/office/drawing/2014/main" id="{959AB0B2-C337-48B2-AB54-1EA13B775A81}"/>
              </a:ext>
            </a:extLst>
          </p:cNvPr>
          <p:cNvSpPr>
            <a:spLocks noChangeArrowheads="1"/>
          </p:cNvSpPr>
          <p:nvPr/>
        </p:nvSpPr>
        <p:spPr bwMode="auto">
          <a:xfrm>
            <a:off x="2819400" y="4797425"/>
            <a:ext cx="1204913" cy="366713"/>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latin typeface="Times New Roman" panose="02020603050405020304" pitchFamily="18" charset="0"/>
              </a:rPr>
              <a:t>a</a:t>
            </a:r>
            <a:r>
              <a:rPr lang="en-GB" altLang="cs-CZ" sz="1800" b="1">
                <a:latin typeface="Times New Roman" panose="02020603050405020304" pitchFamily="18" charset="0"/>
              </a:rPr>
              <a:t>ni</a:t>
            </a:r>
            <a:r>
              <a:rPr lang="cs-CZ" altLang="cs-CZ" sz="1800" b="1">
                <a:latin typeface="Times New Roman" panose="02020603050405020304" pitchFamily="18" charset="0"/>
              </a:rPr>
              <a:t>ons</a:t>
            </a:r>
            <a:r>
              <a:rPr lang="en-GB" altLang="cs-CZ" sz="1800" b="1">
                <a:latin typeface="Times New Roman" panose="02020603050405020304" pitchFamily="18" charset="0"/>
              </a:rPr>
              <a:t> c</a:t>
            </a:r>
            <a:r>
              <a:rPr lang="en-GB" altLang="cs-CZ" sz="1800" b="1" baseline="-25000">
                <a:latin typeface="Times New Roman" panose="02020603050405020304" pitchFamily="18" charset="0"/>
              </a:rPr>
              <a:t>A</a:t>
            </a:r>
            <a:r>
              <a:rPr lang="en-GB" altLang="cs-CZ" sz="1800" b="1" baseline="30000">
                <a:latin typeface="Times New Roman" panose="02020603050405020304" pitchFamily="18" charset="0"/>
              </a:rPr>
              <a:t>II</a:t>
            </a:r>
            <a:endParaRPr lang="en-GB" altLang="cs-CZ" sz="1800" b="1" baseline="30000">
              <a:solidFill>
                <a:srgbClr val="CC0000"/>
              </a:solidFill>
              <a:latin typeface="Times New Roman" panose="02020603050405020304" pitchFamily="18" charset="0"/>
            </a:endParaRPr>
          </a:p>
        </p:txBody>
      </p:sp>
      <p:sp>
        <p:nvSpPr>
          <p:cNvPr id="38919" name="Rectangle 7">
            <a:extLst>
              <a:ext uri="{FF2B5EF4-FFF2-40B4-BE49-F238E27FC236}">
                <a16:creationId xmlns:a16="http://schemas.microsoft.com/office/drawing/2014/main" id="{BB63D9D3-E581-4EEF-A95F-8E4865BBCD55}"/>
              </a:ext>
            </a:extLst>
          </p:cNvPr>
          <p:cNvSpPr>
            <a:spLocks noChangeArrowheads="1"/>
          </p:cNvSpPr>
          <p:nvPr/>
        </p:nvSpPr>
        <p:spPr bwMode="auto">
          <a:xfrm>
            <a:off x="179388" y="4724400"/>
            <a:ext cx="1800225"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solidFill>
                  <a:srgbClr val="CC0000"/>
                </a:solidFill>
                <a:latin typeface="Times New Roman" panose="02020603050405020304" pitchFamily="18" charset="0"/>
              </a:rPr>
              <a:t>c</a:t>
            </a:r>
            <a:r>
              <a:rPr lang="en-GB" altLang="cs-CZ" sz="2400" b="1">
                <a:solidFill>
                  <a:srgbClr val="CC0000"/>
                </a:solidFill>
                <a:latin typeface="Times New Roman" panose="02020603050405020304" pitchFamily="18" charset="0"/>
              </a:rPr>
              <a:t>ati</a:t>
            </a:r>
            <a:r>
              <a:rPr lang="cs-CZ" altLang="cs-CZ" sz="2400" b="1">
                <a:solidFill>
                  <a:srgbClr val="CC0000"/>
                </a:solidFill>
                <a:latin typeface="Times New Roman" panose="02020603050405020304" pitchFamily="18" charset="0"/>
              </a:rPr>
              <a:t>ons</a:t>
            </a:r>
            <a:r>
              <a:rPr lang="en-GB" altLang="cs-CZ" sz="2400" b="1">
                <a:solidFill>
                  <a:srgbClr val="CC0000"/>
                </a:solidFill>
                <a:latin typeface="Times New Roman" panose="02020603050405020304" pitchFamily="18" charset="0"/>
              </a:rPr>
              <a:t> c</a:t>
            </a:r>
            <a:r>
              <a:rPr lang="cs-CZ" altLang="cs-CZ" sz="2400" b="1" baseline="-25000">
                <a:solidFill>
                  <a:srgbClr val="CC0000"/>
                </a:solidFill>
                <a:latin typeface="Times New Roman" panose="02020603050405020304" pitchFamily="18" charset="0"/>
              </a:rPr>
              <a:t>C</a:t>
            </a:r>
            <a:r>
              <a:rPr lang="en-GB" altLang="cs-CZ" sz="2400" b="1" baseline="30000">
                <a:solidFill>
                  <a:srgbClr val="CC0000"/>
                </a:solidFill>
                <a:latin typeface="Times New Roman" panose="02020603050405020304" pitchFamily="18" charset="0"/>
              </a:rPr>
              <a:t>I</a:t>
            </a:r>
            <a:r>
              <a:rPr lang="en-GB" altLang="cs-CZ" sz="2400" b="1">
                <a:solidFill>
                  <a:srgbClr val="CC0000"/>
                </a:solidFill>
                <a:latin typeface="Times New Roman" panose="02020603050405020304" pitchFamily="18" charset="0"/>
              </a:rPr>
              <a:t>  </a:t>
            </a:r>
            <a:endParaRPr lang="en-GB" altLang="cs-CZ" sz="2400" b="1" baseline="30000">
              <a:solidFill>
                <a:srgbClr val="CC0000"/>
              </a:solidFill>
              <a:latin typeface="Times New Roman" panose="02020603050405020304" pitchFamily="18" charset="0"/>
            </a:endParaRPr>
          </a:p>
        </p:txBody>
      </p:sp>
      <p:sp>
        <p:nvSpPr>
          <p:cNvPr id="38920" name="Line 8">
            <a:extLst>
              <a:ext uri="{FF2B5EF4-FFF2-40B4-BE49-F238E27FC236}">
                <a16:creationId xmlns:a16="http://schemas.microsoft.com/office/drawing/2014/main" id="{22FBF490-139A-4543-8BB9-80A3B80C54BD}"/>
              </a:ext>
            </a:extLst>
          </p:cNvPr>
          <p:cNvSpPr>
            <a:spLocks noChangeShapeType="1"/>
          </p:cNvSpPr>
          <p:nvPr/>
        </p:nvSpPr>
        <p:spPr bwMode="auto">
          <a:xfrm>
            <a:off x="1905000" y="5181600"/>
            <a:ext cx="83820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38921" name="Rectangle 9">
            <a:extLst>
              <a:ext uri="{FF2B5EF4-FFF2-40B4-BE49-F238E27FC236}">
                <a16:creationId xmlns:a16="http://schemas.microsoft.com/office/drawing/2014/main" id="{ED6ACAE1-9E55-40E4-8DCA-4D404584D3B3}"/>
              </a:ext>
            </a:extLst>
          </p:cNvPr>
          <p:cNvSpPr>
            <a:spLocks noChangeArrowheads="1"/>
          </p:cNvSpPr>
          <p:nvPr/>
        </p:nvSpPr>
        <p:spPr bwMode="auto">
          <a:xfrm>
            <a:off x="150222" y="209550"/>
            <a:ext cx="76771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3600" b="1" dirty="0">
                <a:solidFill>
                  <a:srgbClr val="FFCC00"/>
                </a:solidFill>
              </a:rPr>
              <a:t>A simple example</a:t>
            </a:r>
            <a:r>
              <a:rPr lang="cs-CZ" altLang="cs-CZ" sz="3600" b="1" dirty="0">
                <a:solidFill>
                  <a:srgbClr val="FFCC00"/>
                </a:solidFill>
              </a:rPr>
              <a:t> </a:t>
            </a:r>
            <a:r>
              <a:rPr lang="en-GB" altLang="cs-CZ" sz="3600" b="1" dirty="0">
                <a:solidFill>
                  <a:srgbClr val="FFCC00"/>
                </a:solidFill>
              </a:rPr>
              <a:t> of a membrane </a:t>
            </a:r>
            <a:endParaRPr lang="cs-CZ" altLang="cs-CZ" sz="3600" b="1" dirty="0">
              <a:solidFill>
                <a:srgbClr val="FFCC00"/>
              </a:solidFill>
            </a:endParaRPr>
          </a:p>
          <a:p>
            <a:pPr algn="ctr" eaLnBrk="1" hangingPunct="1">
              <a:spcBef>
                <a:spcPct val="0"/>
              </a:spcBef>
              <a:buFontTx/>
              <a:buNone/>
            </a:pPr>
            <a:r>
              <a:rPr lang="en-GB" altLang="cs-CZ" sz="3600" b="1" dirty="0">
                <a:solidFill>
                  <a:srgbClr val="FFCC00"/>
                </a:solidFill>
              </a:rPr>
              <a:t>equilibrium (</a:t>
            </a:r>
            <a:r>
              <a:rPr lang="cs-CZ" altLang="cs-CZ" sz="3600" b="1" dirty="0">
                <a:solidFill>
                  <a:srgbClr val="FFCC00"/>
                </a:solidFill>
              </a:rPr>
              <a:t>2</a:t>
            </a:r>
            <a:r>
              <a:rPr lang="en-GB" altLang="cs-CZ" sz="3600" b="1" dirty="0">
                <a:solidFill>
                  <a:srgbClr val="FFCC00"/>
                </a:solidFill>
              </a:rPr>
              <a:t>)</a:t>
            </a:r>
            <a:endParaRPr lang="cs-CZ" altLang="cs-CZ" sz="3600" b="1" dirty="0">
              <a:solidFill>
                <a:srgbClr val="FFCC00"/>
              </a:solidFill>
            </a:endParaRPr>
          </a:p>
        </p:txBody>
      </p:sp>
      <p:sp>
        <p:nvSpPr>
          <p:cNvPr id="38922" name="Rectangle 10">
            <a:extLst>
              <a:ext uri="{FF2B5EF4-FFF2-40B4-BE49-F238E27FC236}">
                <a16:creationId xmlns:a16="http://schemas.microsoft.com/office/drawing/2014/main" id="{553F9470-7F8B-491A-A094-42A06C573222}"/>
              </a:ext>
            </a:extLst>
          </p:cNvPr>
          <p:cNvSpPr>
            <a:spLocks noChangeArrowheads="1"/>
          </p:cNvSpPr>
          <p:nvPr/>
        </p:nvSpPr>
        <p:spPr bwMode="auto">
          <a:xfrm>
            <a:off x="2514600" y="3578225"/>
            <a:ext cx="2057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Ele</a:t>
            </a:r>
            <a:r>
              <a:rPr lang="cs-CZ" altLang="cs-CZ" sz="2400" b="1">
                <a:solidFill>
                  <a:srgbClr val="3333CC"/>
                </a:solidFill>
                <a:latin typeface="Times New Roman" panose="02020603050405020304" pitchFamily="18" charset="0"/>
              </a:rPr>
              <a:t>c</a:t>
            </a:r>
            <a:r>
              <a:rPr lang="en-GB" altLang="cs-CZ" sz="2400" b="1">
                <a:solidFill>
                  <a:srgbClr val="3333CC"/>
                </a:solidFill>
                <a:latin typeface="Times New Roman" panose="02020603050405020304" pitchFamily="18" charset="0"/>
              </a:rPr>
              <a:t>trolyt</a:t>
            </a:r>
            <a:r>
              <a:rPr lang="cs-CZ" altLang="cs-CZ" sz="2400" b="1">
                <a:solidFill>
                  <a:srgbClr val="3333CC"/>
                </a:solidFill>
                <a:latin typeface="Times New Roman" panose="02020603050405020304" pitchFamily="18" charset="0"/>
              </a:rPr>
              <a:t>e</a:t>
            </a:r>
            <a:r>
              <a:rPr lang="en-GB" altLang="cs-CZ" sz="2400" b="1">
                <a:solidFill>
                  <a:srgbClr val="3333CC"/>
                </a:solidFill>
                <a:latin typeface="Times New Roman" panose="02020603050405020304" pitchFamily="18" charset="0"/>
              </a:rPr>
              <a:t> II</a:t>
            </a:r>
          </a:p>
        </p:txBody>
      </p:sp>
      <p:sp>
        <p:nvSpPr>
          <p:cNvPr id="38923" name="Rectangle 11">
            <a:extLst>
              <a:ext uri="{FF2B5EF4-FFF2-40B4-BE49-F238E27FC236}">
                <a16:creationId xmlns:a16="http://schemas.microsoft.com/office/drawing/2014/main" id="{A3746B02-723E-48BF-BA92-9151B11E7209}"/>
              </a:ext>
            </a:extLst>
          </p:cNvPr>
          <p:cNvSpPr>
            <a:spLocks noChangeArrowheads="1"/>
          </p:cNvSpPr>
          <p:nvPr/>
        </p:nvSpPr>
        <p:spPr bwMode="auto">
          <a:xfrm>
            <a:off x="2744788" y="5867400"/>
            <a:ext cx="1827212"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CC0000"/>
                </a:solidFill>
                <a:latin typeface="Times New Roman" panose="02020603050405020304" pitchFamily="18" charset="0"/>
              </a:rPr>
              <a:t>c</a:t>
            </a:r>
            <a:r>
              <a:rPr lang="en-GB" altLang="cs-CZ" sz="1800" b="1">
                <a:solidFill>
                  <a:srgbClr val="CC0000"/>
                </a:solidFill>
                <a:latin typeface="Times New Roman" panose="02020603050405020304" pitchFamily="18" charset="0"/>
              </a:rPr>
              <a:t>at</a:t>
            </a:r>
            <a:r>
              <a:rPr lang="cs-CZ" altLang="cs-CZ" sz="1800" b="1">
                <a:solidFill>
                  <a:srgbClr val="CC0000"/>
                </a:solidFill>
                <a:latin typeface="Times New Roman" panose="02020603050405020304" pitchFamily="18" charset="0"/>
              </a:rPr>
              <a:t>ions</a:t>
            </a:r>
            <a:r>
              <a:rPr lang="en-GB" altLang="cs-CZ" sz="1800" b="1">
                <a:solidFill>
                  <a:srgbClr val="CC0000"/>
                </a:solidFill>
                <a:latin typeface="Times New Roman" panose="02020603050405020304" pitchFamily="18" charset="0"/>
              </a:rPr>
              <a:t> c</a:t>
            </a:r>
            <a:r>
              <a:rPr lang="cs-CZ" altLang="cs-CZ" sz="1800" b="1" baseline="-25000">
                <a:solidFill>
                  <a:srgbClr val="CC0000"/>
                </a:solidFill>
                <a:latin typeface="Times New Roman" panose="02020603050405020304" pitchFamily="18" charset="0"/>
              </a:rPr>
              <a:t>C</a:t>
            </a:r>
            <a:r>
              <a:rPr lang="en-GB" altLang="cs-CZ" sz="1800" b="1" baseline="30000">
                <a:solidFill>
                  <a:srgbClr val="CC0000"/>
                </a:solidFill>
                <a:latin typeface="Times New Roman" panose="02020603050405020304" pitchFamily="18" charset="0"/>
              </a:rPr>
              <a:t>II</a:t>
            </a:r>
            <a:r>
              <a:rPr lang="en-GB" altLang="cs-CZ" sz="2400" b="1">
                <a:solidFill>
                  <a:srgbClr val="CC0000"/>
                </a:solidFill>
                <a:latin typeface="Times New Roman" panose="02020603050405020304" pitchFamily="18" charset="0"/>
              </a:rPr>
              <a:t>  </a:t>
            </a:r>
            <a:endParaRPr lang="en-GB" altLang="cs-CZ" sz="2400" b="1" baseline="30000">
              <a:solidFill>
                <a:srgbClr val="CC0000"/>
              </a:solidFill>
              <a:latin typeface="Times New Roman" panose="02020603050405020304" pitchFamily="18" charset="0"/>
            </a:endParaRPr>
          </a:p>
        </p:txBody>
      </p:sp>
      <p:sp>
        <p:nvSpPr>
          <p:cNvPr id="38924" name="Rectangle 12">
            <a:extLst>
              <a:ext uri="{FF2B5EF4-FFF2-40B4-BE49-F238E27FC236}">
                <a16:creationId xmlns:a16="http://schemas.microsoft.com/office/drawing/2014/main" id="{BE955A65-99F6-45E1-A6CD-8607B12734D8}"/>
              </a:ext>
            </a:extLst>
          </p:cNvPr>
          <p:cNvSpPr>
            <a:spLocks noChangeArrowheads="1"/>
          </p:cNvSpPr>
          <p:nvPr/>
        </p:nvSpPr>
        <p:spPr bwMode="auto">
          <a:xfrm>
            <a:off x="457200" y="5867400"/>
            <a:ext cx="1468438" cy="457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latin typeface="Times New Roman" panose="02020603050405020304" pitchFamily="18" charset="0"/>
              </a:rPr>
              <a:t>a</a:t>
            </a:r>
            <a:r>
              <a:rPr lang="en-GB" altLang="cs-CZ" sz="2400" b="1">
                <a:latin typeface="Times New Roman" panose="02020603050405020304" pitchFamily="18" charset="0"/>
              </a:rPr>
              <a:t>ni</a:t>
            </a:r>
            <a:r>
              <a:rPr lang="cs-CZ" altLang="cs-CZ" sz="2400" b="1">
                <a:latin typeface="Times New Roman" panose="02020603050405020304" pitchFamily="18" charset="0"/>
              </a:rPr>
              <a:t>ons</a:t>
            </a:r>
            <a:r>
              <a:rPr lang="en-GB" altLang="cs-CZ" sz="2400" b="1">
                <a:latin typeface="Times New Roman" panose="02020603050405020304" pitchFamily="18" charset="0"/>
              </a:rPr>
              <a:t> c</a:t>
            </a:r>
            <a:r>
              <a:rPr lang="en-GB" altLang="cs-CZ" sz="2400" b="1" baseline="-25000">
                <a:latin typeface="Times New Roman" panose="02020603050405020304" pitchFamily="18" charset="0"/>
              </a:rPr>
              <a:t>A</a:t>
            </a:r>
            <a:r>
              <a:rPr lang="en-GB" altLang="cs-CZ" sz="2400" b="1" baseline="30000">
                <a:latin typeface="Times New Roman" panose="02020603050405020304" pitchFamily="18" charset="0"/>
              </a:rPr>
              <a:t>I</a:t>
            </a:r>
            <a:endParaRPr lang="en-GB" altLang="cs-CZ" sz="2400" b="1" baseline="30000">
              <a:solidFill>
                <a:srgbClr val="CC0000"/>
              </a:solidFill>
              <a:latin typeface="Times New Roman" panose="02020603050405020304" pitchFamily="18" charset="0"/>
            </a:endParaRPr>
          </a:p>
        </p:txBody>
      </p:sp>
      <p:sp>
        <p:nvSpPr>
          <p:cNvPr id="38925" name="Rectangle 13">
            <a:extLst>
              <a:ext uri="{FF2B5EF4-FFF2-40B4-BE49-F238E27FC236}">
                <a16:creationId xmlns:a16="http://schemas.microsoft.com/office/drawing/2014/main" id="{AD95FD80-3033-42B4-A6F8-EC652581962B}"/>
              </a:ext>
            </a:extLst>
          </p:cNvPr>
          <p:cNvSpPr>
            <a:spLocks noChangeArrowheads="1"/>
          </p:cNvSpPr>
          <p:nvPr/>
        </p:nvSpPr>
        <p:spPr bwMode="auto">
          <a:xfrm>
            <a:off x="250825" y="1628775"/>
            <a:ext cx="827087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GB" altLang="cs-CZ" sz="2400">
                <a:solidFill>
                  <a:srgbClr val="FFFFCC"/>
                </a:solidFill>
              </a:rPr>
              <a:t>The concentration difference ”drives” the cations, electric field of the bilayer “pushes them back”</a:t>
            </a:r>
          </a:p>
        </p:txBody>
      </p:sp>
      <p:sp>
        <p:nvSpPr>
          <p:cNvPr id="38926" name="Rectangle 14">
            <a:extLst>
              <a:ext uri="{FF2B5EF4-FFF2-40B4-BE49-F238E27FC236}">
                <a16:creationId xmlns:a16="http://schemas.microsoft.com/office/drawing/2014/main" id="{EB31B1BA-AE83-4237-8D35-452584CD811E}"/>
              </a:ext>
            </a:extLst>
          </p:cNvPr>
          <p:cNvSpPr>
            <a:spLocks noChangeArrowheads="1"/>
          </p:cNvSpPr>
          <p:nvPr/>
        </p:nvSpPr>
        <p:spPr bwMode="auto">
          <a:xfrm>
            <a:off x="4932363" y="2638425"/>
            <a:ext cx="4059237"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77825" indent="-37782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90000"/>
              </a:lnSpc>
              <a:spcBef>
                <a:spcPct val="0"/>
              </a:spcBef>
              <a:buFontTx/>
              <a:buNone/>
            </a:pPr>
            <a:r>
              <a:rPr lang="en-GB" altLang="cs-CZ" sz="2400" b="1" dirty="0">
                <a:solidFill>
                  <a:srgbClr val="FFFFCC"/>
                </a:solidFill>
              </a:rPr>
              <a:t>In equilibrium: </a:t>
            </a:r>
            <a:r>
              <a:rPr lang="en-GB" altLang="cs-CZ" sz="2400" b="1" dirty="0">
                <a:solidFill>
                  <a:srgbClr val="FF0000"/>
                </a:solidFill>
              </a:rPr>
              <a:t>potential difference </a:t>
            </a:r>
            <a:r>
              <a:rPr lang="en-GB" altLang="cs-CZ" sz="2400" b="1" i="1" dirty="0">
                <a:solidFill>
                  <a:srgbClr val="FF0000"/>
                </a:solidFill>
              </a:rPr>
              <a:t>U</a:t>
            </a:r>
            <a:r>
              <a:rPr lang="en-GB" altLang="cs-CZ" sz="2400" b="1" dirty="0">
                <a:solidFill>
                  <a:srgbClr val="FF0000"/>
                </a:solidFill>
              </a:rPr>
              <a:t> </a:t>
            </a:r>
            <a:r>
              <a:rPr lang="en-GB" altLang="cs-CZ" sz="2400" b="1" dirty="0">
                <a:solidFill>
                  <a:srgbClr val="FFFFCC"/>
                </a:solidFill>
              </a:rPr>
              <a:t>arises</a:t>
            </a:r>
            <a:r>
              <a:rPr lang="cs-CZ" altLang="cs-CZ" sz="2400" b="1" dirty="0">
                <a:solidFill>
                  <a:srgbClr val="FFFFCC"/>
                </a:solidFill>
              </a:rPr>
              <a:t>:</a:t>
            </a:r>
          </a:p>
        </p:txBody>
      </p:sp>
      <p:sp>
        <p:nvSpPr>
          <p:cNvPr id="38928" name="Text Box 16">
            <a:extLst>
              <a:ext uri="{FF2B5EF4-FFF2-40B4-BE49-F238E27FC236}">
                <a16:creationId xmlns:a16="http://schemas.microsoft.com/office/drawing/2014/main" id="{CB606290-6D05-489B-8D25-FB91FACB8EA5}"/>
              </a:ext>
            </a:extLst>
          </p:cNvPr>
          <p:cNvSpPr txBox="1">
            <a:spLocks noChangeArrowheads="1"/>
          </p:cNvSpPr>
          <p:nvPr/>
        </p:nvSpPr>
        <p:spPr bwMode="auto">
          <a:xfrm>
            <a:off x="533400" y="39624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b="1">
                <a:latin typeface="Times New Roman" panose="02020603050405020304" pitchFamily="18" charset="0"/>
                <a:sym typeface="Symbol" panose="05050102010706020507" pitchFamily="18" charset="2"/>
              </a:rPr>
              <a:t></a:t>
            </a:r>
            <a:r>
              <a:rPr lang="en-GB" altLang="cs-CZ" sz="2400" b="1" baseline="30000">
                <a:latin typeface="Times New Roman" panose="02020603050405020304" pitchFamily="18" charset="0"/>
                <a:sym typeface="Symbol" panose="05050102010706020507" pitchFamily="18" charset="2"/>
              </a:rPr>
              <a:t>I</a:t>
            </a:r>
            <a:endParaRPr lang="en-GB" altLang="cs-CZ" sz="2400" b="1">
              <a:latin typeface="Times New Roman" panose="02020603050405020304" pitchFamily="18" charset="0"/>
            </a:endParaRPr>
          </a:p>
        </p:txBody>
      </p:sp>
      <p:sp>
        <p:nvSpPr>
          <p:cNvPr id="38929" name="Text Box 17">
            <a:extLst>
              <a:ext uri="{FF2B5EF4-FFF2-40B4-BE49-F238E27FC236}">
                <a16:creationId xmlns:a16="http://schemas.microsoft.com/office/drawing/2014/main" id="{B4517092-F814-487A-A254-D9929F89E15A}"/>
              </a:ext>
            </a:extLst>
          </p:cNvPr>
          <p:cNvSpPr txBox="1">
            <a:spLocks noChangeArrowheads="1"/>
          </p:cNvSpPr>
          <p:nvPr/>
        </p:nvSpPr>
        <p:spPr bwMode="auto">
          <a:xfrm>
            <a:off x="3429000" y="39624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b="1">
                <a:latin typeface="Times New Roman" panose="02020603050405020304" pitchFamily="18" charset="0"/>
                <a:sym typeface="Symbol" panose="05050102010706020507" pitchFamily="18" charset="2"/>
              </a:rPr>
              <a:t></a:t>
            </a:r>
            <a:r>
              <a:rPr lang="en-GB" altLang="cs-CZ" sz="2400" b="1" baseline="30000">
                <a:latin typeface="Times New Roman" panose="02020603050405020304" pitchFamily="18" charset="0"/>
                <a:sym typeface="Symbol" panose="05050102010706020507" pitchFamily="18" charset="2"/>
              </a:rPr>
              <a:t>II</a:t>
            </a:r>
            <a:endParaRPr lang="en-GB" altLang="cs-CZ" sz="2400" b="1">
              <a:latin typeface="Times New Roman" panose="02020603050405020304" pitchFamily="18" charset="0"/>
            </a:endParaRPr>
          </a:p>
        </p:txBody>
      </p:sp>
      <p:sp>
        <p:nvSpPr>
          <p:cNvPr id="38930" name="Text Box 18">
            <a:extLst>
              <a:ext uri="{FF2B5EF4-FFF2-40B4-BE49-F238E27FC236}">
                <a16:creationId xmlns:a16="http://schemas.microsoft.com/office/drawing/2014/main" id="{8440ED63-FBFA-4A46-BBBD-55BB109589D3}"/>
              </a:ext>
            </a:extLst>
          </p:cNvPr>
          <p:cNvSpPr txBox="1">
            <a:spLocks noChangeArrowheads="1"/>
          </p:cNvSpPr>
          <p:nvPr/>
        </p:nvSpPr>
        <p:spPr bwMode="auto">
          <a:xfrm>
            <a:off x="2057400" y="3886200"/>
            <a:ext cx="381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p:txBody>
      </p:sp>
      <p:sp>
        <p:nvSpPr>
          <p:cNvPr id="38931" name="Text Box 19">
            <a:extLst>
              <a:ext uri="{FF2B5EF4-FFF2-40B4-BE49-F238E27FC236}">
                <a16:creationId xmlns:a16="http://schemas.microsoft.com/office/drawing/2014/main" id="{E2F11636-8999-4AA3-B649-8827E59A71CA}"/>
              </a:ext>
            </a:extLst>
          </p:cNvPr>
          <p:cNvSpPr txBox="1">
            <a:spLocks noChangeArrowheads="1"/>
          </p:cNvSpPr>
          <p:nvPr/>
        </p:nvSpPr>
        <p:spPr bwMode="auto">
          <a:xfrm>
            <a:off x="2362200" y="3886200"/>
            <a:ext cx="381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p:txBody>
      </p:sp>
      <p:sp>
        <p:nvSpPr>
          <p:cNvPr id="38932" name="Text Box 20">
            <a:extLst>
              <a:ext uri="{FF2B5EF4-FFF2-40B4-BE49-F238E27FC236}">
                <a16:creationId xmlns:a16="http://schemas.microsoft.com/office/drawing/2014/main" id="{B6A8A6D7-7C24-4351-A8C8-2C341D135284}"/>
              </a:ext>
            </a:extLst>
          </p:cNvPr>
          <p:cNvSpPr txBox="1">
            <a:spLocks noChangeArrowheads="1"/>
          </p:cNvSpPr>
          <p:nvPr/>
        </p:nvSpPr>
        <p:spPr bwMode="auto">
          <a:xfrm>
            <a:off x="5364163" y="6021388"/>
            <a:ext cx="36004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800">
                <a:solidFill>
                  <a:srgbClr val="FFFFCC"/>
                </a:solidFill>
              </a:rPr>
              <a:t>(Nernst equation)</a:t>
            </a:r>
          </a:p>
        </p:txBody>
      </p:sp>
      <mc:AlternateContent xmlns:mc="http://schemas.openxmlformats.org/markup-compatibility/2006" xmlns:a14="http://schemas.microsoft.com/office/drawing/2010/main">
        <mc:Choice Requires="a14">
          <p:sp>
            <p:nvSpPr>
              <p:cNvPr id="21" name="TextovéPole 20">
                <a:extLst>
                  <a:ext uri="{FF2B5EF4-FFF2-40B4-BE49-F238E27FC236}">
                    <a16:creationId xmlns:a16="http://schemas.microsoft.com/office/drawing/2014/main" id="{62488D9D-CB1F-4C4D-A691-8419C8CE38AB}"/>
                  </a:ext>
                </a:extLst>
              </p:cNvPr>
              <p:cNvSpPr txBox="1"/>
              <p:nvPr/>
            </p:nvSpPr>
            <p:spPr>
              <a:xfrm>
                <a:off x="5601072" y="3797021"/>
                <a:ext cx="2971056" cy="16065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3200" b="0" i="1" smtClean="0">
                          <a:latin typeface="Cambria Math" panose="02040503050406030204" pitchFamily="18" charset="0"/>
                        </a:rPr>
                        <m:t>𝑈</m:t>
                      </m:r>
                      <m:r>
                        <a:rPr lang="cs-CZ" sz="3200" b="0" i="1" smtClean="0">
                          <a:latin typeface="Cambria Math" panose="02040503050406030204" pitchFamily="18" charset="0"/>
                        </a:rPr>
                        <m:t>=</m:t>
                      </m:r>
                      <m:sSup>
                        <m:sSupPr>
                          <m:ctrlPr>
                            <a:rPr lang="cs-CZ" sz="3200" b="0" i="1" smtClean="0">
                              <a:latin typeface="Cambria Math" panose="02040503050406030204" pitchFamily="18" charset="0"/>
                            </a:rPr>
                          </m:ctrlPr>
                        </m:sSupPr>
                        <m:e>
                          <m:r>
                            <a:rPr lang="cs-CZ" sz="3200" b="0" i="1" smtClean="0">
                              <a:latin typeface="Cambria Math" panose="02040503050406030204" pitchFamily="18" charset="0"/>
                              <a:ea typeface="Cambria Math" panose="02040503050406030204" pitchFamily="18" charset="0"/>
                            </a:rPr>
                            <m:t>𝜑</m:t>
                          </m:r>
                        </m:e>
                        <m:sup>
                          <m:r>
                            <a:rPr lang="cs-CZ" sz="3200" b="0" i="1" smtClean="0">
                              <a:latin typeface="Cambria Math" panose="02040503050406030204" pitchFamily="18" charset="0"/>
                            </a:rPr>
                            <m:t>𝐼𝐼</m:t>
                          </m:r>
                        </m:sup>
                      </m:sSup>
                      <m:r>
                        <a:rPr lang="cs-CZ" sz="3200" b="0" i="1" smtClean="0">
                          <a:latin typeface="Cambria Math" panose="02040503050406030204" pitchFamily="18" charset="0"/>
                        </a:rPr>
                        <m:t>−</m:t>
                      </m:r>
                      <m:sSup>
                        <m:sSupPr>
                          <m:ctrlPr>
                            <a:rPr lang="cs-CZ" sz="3200" b="0" i="1" smtClean="0">
                              <a:latin typeface="Cambria Math" panose="02040503050406030204" pitchFamily="18" charset="0"/>
                            </a:rPr>
                          </m:ctrlPr>
                        </m:sSupPr>
                        <m:e>
                          <m:r>
                            <a:rPr lang="cs-CZ" sz="3200" b="0" i="1" smtClean="0">
                              <a:latin typeface="Cambria Math" panose="02040503050406030204" pitchFamily="18" charset="0"/>
                              <a:ea typeface="Cambria Math" panose="02040503050406030204" pitchFamily="18" charset="0"/>
                            </a:rPr>
                            <m:t>𝜑</m:t>
                          </m:r>
                        </m:e>
                        <m:sup>
                          <m:r>
                            <a:rPr lang="cs-CZ" sz="3200" b="0" i="1" smtClean="0">
                              <a:latin typeface="Cambria Math" panose="02040503050406030204" pitchFamily="18" charset="0"/>
                            </a:rPr>
                            <m:t>𝐼</m:t>
                          </m:r>
                        </m:sup>
                      </m:sSup>
                      <m:r>
                        <a:rPr lang="cs-CZ" sz="3200" b="0" i="1" smtClean="0">
                          <a:latin typeface="Cambria Math" panose="02040503050406030204" pitchFamily="18" charset="0"/>
                        </a:rPr>
                        <m:t>=−</m:t>
                      </m:r>
                      <m:f>
                        <m:fPr>
                          <m:ctrlPr>
                            <a:rPr lang="cs-CZ" sz="3200" b="0" i="1" smtClean="0">
                              <a:latin typeface="Cambria Math" panose="02040503050406030204" pitchFamily="18" charset="0"/>
                            </a:rPr>
                          </m:ctrlPr>
                        </m:fPr>
                        <m:num>
                          <m:r>
                            <a:rPr lang="cs-CZ" sz="3200" b="0" i="1" smtClean="0">
                              <a:latin typeface="Cambria Math" panose="02040503050406030204" pitchFamily="18" charset="0"/>
                            </a:rPr>
                            <m:t>𝑅𝑇</m:t>
                          </m:r>
                        </m:num>
                        <m:den>
                          <m:r>
                            <a:rPr lang="cs-CZ" sz="3200" b="0" i="1" smtClean="0">
                              <a:latin typeface="Cambria Math" panose="02040503050406030204" pitchFamily="18" charset="0"/>
                            </a:rPr>
                            <m:t>𝑧𝐹</m:t>
                          </m:r>
                        </m:den>
                      </m:f>
                      <m:r>
                        <a:rPr lang="cs-CZ" sz="3200" b="0" i="1" smtClean="0">
                          <a:latin typeface="Cambria Math" panose="02040503050406030204" pitchFamily="18" charset="0"/>
                        </a:rPr>
                        <m:t>𝑙𝑛</m:t>
                      </m:r>
                      <m:f>
                        <m:fPr>
                          <m:ctrlPr>
                            <a:rPr lang="cs-CZ" sz="3200" b="0" i="1" smtClean="0">
                              <a:latin typeface="Cambria Math" panose="02040503050406030204" pitchFamily="18" charset="0"/>
                            </a:rPr>
                          </m:ctrlPr>
                        </m:fPr>
                        <m:num>
                          <m:sSubSup>
                            <m:sSubSupPr>
                              <m:ctrlPr>
                                <a:rPr lang="cs-CZ" sz="3200" b="0" i="1" smtClean="0">
                                  <a:latin typeface="Cambria Math" panose="02040503050406030204" pitchFamily="18" charset="0"/>
                                </a:rPr>
                              </m:ctrlPr>
                            </m:sSubSupPr>
                            <m:e>
                              <m:r>
                                <a:rPr lang="cs-CZ" sz="3200" b="0" i="1" smtClean="0">
                                  <a:latin typeface="Cambria Math" panose="02040503050406030204" pitchFamily="18" charset="0"/>
                                </a:rPr>
                                <m:t>𝑐</m:t>
                              </m:r>
                            </m:e>
                            <m:sub>
                              <m:r>
                                <a:rPr lang="cs-CZ" sz="3200" b="0" i="1" smtClean="0">
                                  <a:latin typeface="Cambria Math" panose="02040503050406030204" pitchFamily="18" charset="0"/>
                                </a:rPr>
                                <m:t>𝐾</m:t>
                              </m:r>
                            </m:sub>
                            <m:sup>
                              <m:r>
                                <a:rPr lang="cs-CZ" sz="3200" b="0" i="1" smtClean="0">
                                  <a:latin typeface="Cambria Math" panose="02040503050406030204" pitchFamily="18" charset="0"/>
                                </a:rPr>
                                <m:t>𝐼</m:t>
                              </m:r>
                            </m:sup>
                          </m:sSubSup>
                        </m:num>
                        <m:den>
                          <m:sSubSup>
                            <m:sSubSupPr>
                              <m:ctrlPr>
                                <a:rPr lang="cs-CZ" sz="3200" b="0" i="1" smtClean="0">
                                  <a:latin typeface="Cambria Math" panose="02040503050406030204" pitchFamily="18" charset="0"/>
                                </a:rPr>
                              </m:ctrlPr>
                            </m:sSubSupPr>
                            <m:e>
                              <m:r>
                                <a:rPr lang="cs-CZ" sz="3200" b="0" i="1" smtClean="0">
                                  <a:latin typeface="Cambria Math" panose="02040503050406030204" pitchFamily="18" charset="0"/>
                                </a:rPr>
                                <m:t>𝑐</m:t>
                              </m:r>
                            </m:e>
                            <m:sub>
                              <m:r>
                                <a:rPr lang="cs-CZ" sz="3200" b="0" i="1" smtClean="0">
                                  <a:latin typeface="Cambria Math" panose="02040503050406030204" pitchFamily="18" charset="0"/>
                                </a:rPr>
                                <m:t>𝐾</m:t>
                              </m:r>
                            </m:sub>
                            <m:sup>
                              <m:r>
                                <a:rPr lang="cs-CZ" sz="3200" b="0" i="1" smtClean="0">
                                  <a:latin typeface="Cambria Math" panose="02040503050406030204" pitchFamily="18" charset="0"/>
                                </a:rPr>
                                <m:t>𝐼𝐼</m:t>
                              </m:r>
                            </m:sup>
                          </m:sSubSup>
                        </m:den>
                      </m:f>
                    </m:oMath>
                  </m:oMathPara>
                </a14:m>
                <a:endParaRPr lang="cs-CZ" sz="3200" dirty="0"/>
              </a:p>
            </p:txBody>
          </p:sp>
        </mc:Choice>
        <mc:Fallback xmlns="">
          <p:sp>
            <p:nvSpPr>
              <p:cNvPr id="21" name="TextovéPole 20">
                <a:extLst>
                  <a:ext uri="{FF2B5EF4-FFF2-40B4-BE49-F238E27FC236}">
                    <a16:creationId xmlns:a16="http://schemas.microsoft.com/office/drawing/2014/main" id="{62488D9D-CB1F-4C4D-A691-8419C8CE38AB}"/>
                  </a:ext>
                </a:extLst>
              </p:cNvPr>
              <p:cNvSpPr txBox="1">
                <a:spLocks noRot="1" noChangeAspect="1" noMove="1" noResize="1" noEditPoints="1" noAdjustHandles="1" noChangeArrowheads="1" noChangeShapeType="1" noTextEdit="1"/>
              </p:cNvSpPr>
              <p:nvPr/>
            </p:nvSpPr>
            <p:spPr>
              <a:xfrm>
                <a:off x="5601072" y="3797021"/>
                <a:ext cx="2971056" cy="1606530"/>
              </a:xfrm>
              <a:prstGeom prst="rect">
                <a:avLst/>
              </a:prstGeom>
              <a:blipFill>
                <a:blip r:embed="rId5"/>
                <a:stretch>
                  <a:fillRect/>
                </a:stretch>
              </a:blipFill>
            </p:spPr>
            <p:txBody>
              <a:bodyPr/>
              <a:lstStyle/>
              <a:p>
                <a:r>
                  <a:rPr lang="cs-CZ">
                    <a:noFill/>
                  </a:rPr>
                  <a:t> </a:t>
                </a:r>
              </a:p>
            </p:txBody>
          </p:sp>
        </mc:Fallback>
      </mc:AlternateContent>
      <p:pic>
        <p:nvPicPr>
          <p:cNvPr id="2" name="Obrázek 1" descr="Obsah obrázku čtverec&#10;&#10;Popis byl vytvořen automaticky">
            <a:extLst>
              <a:ext uri="{FF2B5EF4-FFF2-40B4-BE49-F238E27FC236}">
                <a16:creationId xmlns:a16="http://schemas.microsoft.com/office/drawing/2014/main" id="{18A3B99B-2BB6-4E27-9EE2-6C1EF76ADB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0352" y="230103"/>
            <a:ext cx="1127858" cy="1089754"/>
          </a:xfrm>
          <a:prstGeom prst="rect">
            <a:avLst/>
          </a:prstGeom>
        </p:spPr>
      </p:pic>
      <p:pic>
        <p:nvPicPr>
          <p:cNvPr id="3" name="Nahraný zvuk">
            <a:hlinkClick r:id="" action="ppaction://media"/>
            <a:extLst>
              <a:ext uri="{FF2B5EF4-FFF2-40B4-BE49-F238E27FC236}">
                <a16:creationId xmlns:a16="http://schemas.microsoft.com/office/drawing/2014/main" id="{DDE4FFB4-A848-4AF0-A30A-A1CEA6EBAC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77850"/>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D82A3403-646E-4B85-AFFF-076CAA11EED8}"/>
              </a:ext>
            </a:extLst>
          </p:cNvPr>
          <p:cNvSpPr>
            <a:spLocks noChangeArrowheads="1"/>
          </p:cNvSpPr>
          <p:nvPr/>
        </p:nvSpPr>
        <p:spPr bwMode="auto">
          <a:xfrm>
            <a:off x="0" y="2852738"/>
            <a:ext cx="4495800" cy="3784600"/>
          </a:xfrm>
          <a:prstGeom prst="rect">
            <a:avLst/>
          </a:prstGeom>
          <a:gradFill rotWithShape="0">
            <a:gsLst>
              <a:gs pos="0">
                <a:srgbClr val="FFCC99"/>
              </a:gs>
              <a:gs pos="100000">
                <a:srgbClr val="FFFFCC"/>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50000"/>
              </a:spcBef>
              <a:buFontTx/>
              <a:buNone/>
            </a:pPr>
            <a:endParaRPr lang="en-GB" altLang="cs-CZ" sz="2400" b="1">
              <a:solidFill>
                <a:srgbClr val="3333CC"/>
              </a:solidFill>
              <a:latin typeface="Times New Roman" panose="02020603050405020304" pitchFamily="18" charset="0"/>
            </a:endParaRPr>
          </a:p>
          <a:p>
            <a:pPr algn="ctr" eaLnBrk="1" hangingPunct="1">
              <a:spcBef>
                <a:spcPct val="0"/>
              </a:spcBef>
              <a:buFontTx/>
              <a:buNone/>
            </a:pPr>
            <a:endParaRPr lang="en-GB" altLang="cs-CZ" sz="2400" b="1">
              <a:solidFill>
                <a:srgbClr val="CC0000"/>
              </a:solidFill>
              <a:latin typeface="Times New Roman" panose="02020603050405020304" pitchFamily="18" charset="0"/>
            </a:endParaRPr>
          </a:p>
          <a:p>
            <a:pPr algn="ctr" eaLnBrk="1" hangingPunct="1">
              <a:spcBef>
                <a:spcPct val="0"/>
              </a:spcBef>
              <a:buFontTx/>
              <a:buNone/>
            </a:pPr>
            <a:endParaRPr lang="en-GB" altLang="cs-CZ" sz="2400" b="1">
              <a:latin typeface="Times New Roman" panose="02020603050405020304" pitchFamily="18" charset="0"/>
            </a:endParaRPr>
          </a:p>
        </p:txBody>
      </p:sp>
      <p:sp>
        <p:nvSpPr>
          <p:cNvPr id="40963" name="Line 3">
            <a:extLst>
              <a:ext uri="{FF2B5EF4-FFF2-40B4-BE49-F238E27FC236}">
                <a16:creationId xmlns:a16="http://schemas.microsoft.com/office/drawing/2014/main" id="{D51BACC2-B310-46AF-9CBA-EB28219A1F47}"/>
              </a:ext>
            </a:extLst>
          </p:cNvPr>
          <p:cNvSpPr>
            <a:spLocks noChangeShapeType="1"/>
          </p:cNvSpPr>
          <p:nvPr/>
        </p:nvSpPr>
        <p:spPr bwMode="auto">
          <a:xfrm>
            <a:off x="2362200" y="2819400"/>
            <a:ext cx="0" cy="3962400"/>
          </a:xfrm>
          <a:prstGeom prst="line">
            <a:avLst/>
          </a:prstGeom>
          <a:noFill/>
          <a:ln w="127000">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43716" name="Rectangle 4">
            <a:extLst>
              <a:ext uri="{FF2B5EF4-FFF2-40B4-BE49-F238E27FC236}">
                <a16:creationId xmlns:a16="http://schemas.microsoft.com/office/drawing/2014/main" id="{CB08D7A6-66F3-4B57-84B9-E43759370100}"/>
              </a:ext>
            </a:extLst>
          </p:cNvPr>
          <p:cNvSpPr>
            <a:spLocks noChangeArrowheads="1"/>
          </p:cNvSpPr>
          <p:nvPr/>
        </p:nvSpPr>
        <p:spPr bwMode="auto">
          <a:xfrm>
            <a:off x="1631950" y="2274888"/>
            <a:ext cx="1727200" cy="457200"/>
          </a:xfrm>
          <a:prstGeom prst="rect">
            <a:avLst/>
          </a:prstGeom>
          <a:noFill/>
          <a:ln w="9525">
            <a:noFill/>
            <a:miter lim="800000"/>
            <a:headEnd/>
            <a:tailEnd/>
          </a:ln>
          <a:effectLst/>
        </p:spPr>
        <p:txBody>
          <a:bodyPr wrap="none">
            <a:spAutoFit/>
          </a:bodyPr>
          <a:lstStyle/>
          <a:p>
            <a:pPr algn="ctr" eaLnBrk="1" hangingPunct="1">
              <a:spcBef>
                <a:spcPct val="50000"/>
              </a:spcBef>
              <a:defRPr/>
            </a:pPr>
            <a:r>
              <a:rPr lang="cs-CZ" sz="2400" b="1" dirty="0" err="1">
                <a:latin typeface="+mj-lt"/>
              </a:rPr>
              <a:t>membrane</a:t>
            </a:r>
            <a:endParaRPr lang="cs-CZ" sz="2400" b="1" dirty="0">
              <a:latin typeface="+mj-lt"/>
            </a:endParaRPr>
          </a:p>
        </p:txBody>
      </p:sp>
      <p:sp>
        <p:nvSpPr>
          <p:cNvPr id="40965" name="Rectangle 5">
            <a:extLst>
              <a:ext uri="{FF2B5EF4-FFF2-40B4-BE49-F238E27FC236}">
                <a16:creationId xmlns:a16="http://schemas.microsoft.com/office/drawing/2014/main" id="{84E41643-75EF-4374-AE2F-3F866CC78371}"/>
              </a:ext>
            </a:extLst>
          </p:cNvPr>
          <p:cNvSpPr>
            <a:spLocks noChangeArrowheads="1"/>
          </p:cNvSpPr>
          <p:nvPr/>
        </p:nvSpPr>
        <p:spPr bwMode="auto">
          <a:xfrm>
            <a:off x="304800" y="2968625"/>
            <a:ext cx="1828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Ele</a:t>
            </a:r>
            <a:r>
              <a:rPr lang="cs-CZ" altLang="cs-CZ" sz="2400" b="1">
                <a:solidFill>
                  <a:srgbClr val="3333CC"/>
                </a:solidFill>
                <a:latin typeface="Times New Roman" panose="02020603050405020304" pitchFamily="18" charset="0"/>
              </a:rPr>
              <a:t>c</a:t>
            </a:r>
            <a:r>
              <a:rPr lang="en-GB" altLang="cs-CZ" sz="2400" b="1">
                <a:solidFill>
                  <a:srgbClr val="3333CC"/>
                </a:solidFill>
                <a:latin typeface="Times New Roman" panose="02020603050405020304" pitchFamily="18" charset="0"/>
              </a:rPr>
              <a:t>trolyt</a:t>
            </a:r>
            <a:r>
              <a:rPr lang="cs-CZ" altLang="cs-CZ" sz="2400" b="1">
                <a:solidFill>
                  <a:srgbClr val="3333CC"/>
                </a:solidFill>
                <a:latin typeface="Times New Roman" panose="02020603050405020304" pitchFamily="18" charset="0"/>
              </a:rPr>
              <a:t>e</a:t>
            </a:r>
            <a:r>
              <a:rPr lang="en-GB" altLang="cs-CZ" sz="2400" b="1">
                <a:solidFill>
                  <a:srgbClr val="3333CC"/>
                </a:solidFill>
                <a:latin typeface="Times New Roman" panose="02020603050405020304" pitchFamily="18" charset="0"/>
              </a:rPr>
              <a:t> I</a:t>
            </a:r>
          </a:p>
        </p:txBody>
      </p:sp>
      <p:sp>
        <p:nvSpPr>
          <p:cNvPr id="40966" name="Rectangle 6">
            <a:extLst>
              <a:ext uri="{FF2B5EF4-FFF2-40B4-BE49-F238E27FC236}">
                <a16:creationId xmlns:a16="http://schemas.microsoft.com/office/drawing/2014/main" id="{752692E4-D25F-43E7-9A82-2CA465407852}"/>
              </a:ext>
            </a:extLst>
          </p:cNvPr>
          <p:cNvSpPr>
            <a:spLocks noChangeArrowheads="1"/>
          </p:cNvSpPr>
          <p:nvPr/>
        </p:nvSpPr>
        <p:spPr bwMode="auto">
          <a:xfrm>
            <a:off x="250825" y="3716338"/>
            <a:ext cx="1397000" cy="4572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solidFill>
                  <a:srgbClr val="CC0000"/>
                </a:solidFill>
                <a:latin typeface="Times New Roman" panose="02020603050405020304" pitchFamily="18" charset="0"/>
              </a:rPr>
              <a:t>ani</a:t>
            </a:r>
            <a:r>
              <a:rPr lang="cs-CZ" altLang="cs-CZ" sz="2400" b="1">
                <a:solidFill>
                  <a:srgbClr val="CC0000"/>
                </a:solidFill>
                <a:latin typeface="Times New Roman" panose="02020603050405020304" pitchFamily="18" charset="0"/>
              </a:rPr>
              <a:t>ons</a:t>
            </a:r>
            <a:r>
              <a:rPr lang="en-GB" altLang="cs-CZ" sz="2400" b="1">
                <a:solidFill>
                  <a:srgbClr val="CC0000"/>
                </a:solidFill>
                <a:latin typeface="Times New Roman" panose="02020603050405020304" pitchFamily="18" charset="0"/>
              </a:rPr>
              <a:t> R</a:t>
            </a:r>
            <a:r>
              <a:rPr lang="en-GB" altLang="cs-CZ" sz="2400" b="1" baseline="30000">
                <a:solidFill>
                  <a:srgbClr val="CC0000"/>
                </a:solidFill>
                <a:latin typeface="Times New Roman" panose="02020603050405020304" pitchFamily="18" charset="0"/>
              </a:rPr>
              <a:t>-</a:t>
            </a:r>
            <a:endParaRPr lang="en-GB" altLang="cs-CZ" sz="2400" b="1">
              <a:solidFill>
                <a:srgbClr val="CC0000"/>
              </a:solidFill>
              <a:latin typeface="Times New Roman" panose="02020603050405020304" pitchFamily="18" charset="0"/>
            </a:endParaRPr>
          </a:p>
        </p:txBody>
      </p:sp>
      <p:sp>
        <p:nvSpPr>
          <p:cNvPr id="40967" name="Rectangle 7">
            <a:extLst>
              <a:ext uri="{FF2B5EF4-FFF2-40B4-BE49-F238E27FC236}">
                <a16:creationId xmlns:a16="http://schemas.microsoft.com/office/drawing/2014/main" id="{01C596A3-2CF6-45CE-A8C5-931BF4104D64}"/>
              </a:ext>
            </a:extLst>
          </p:cNvPr>
          <p:cNvSpPr>
            <a:spLocks noChangeArrowheads="1"/>
          </p:cNvSpPr>
          <p:nvPr/>
        </p:nvSpPr>
        <p:spPr bwMode="auto">
          <a:xfrm>
            <a:off x="2819400" y="4797425"/>
            <a:ext cx="1204913" cy="366713"/>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latin typeface="Times New Roman" panose="02020603050405020304" pitchFamily="18" charset="0"/>
              </a:rPr>
              <a:t>a</a:t>
            </a:r>
            <a:r>
              <a:rPr lang="en-GB" altLang="cs-CZ" sz="1800" b="1">
                <a:latin typeface="Times New Roman" panose="02020603050405020304" pitchFamily="18" charset="0"/>
              </a:rPr>
              <a:t>ni</a:t>
            </a:r>
            <a:r>
              <a:rPr lang="cs-CZ" altLang="cs-CZ" sz="1800" b="1">
                <a:latin typeface="Times New Roman" panose="02020603050405020304" pitchFamily="18" charset="0"/>
              </a:rPr>
              <a:t>ons</a:t>
            </a:r>
            <a:r>
              <a:rPr lang="en-GB" altLang="cs-CZ" sz="1800" b="1">
                <a:latin typeface="Times New Roman" panose="02020603050405020304" pitchFamily="18" charset="0"/>
              </a:rPr>
              <a:t> c</a:t>
            </a:r>
            <a:r>
              <a:rPr lang="en-GB" altLang="cs-CZ" sz="1800" b="1" baseline="-25000">
                <a:latin typeface="Times New Roman" panose="02020603050405020304" pitchFamily="18" charset="0"/>
              </a:rPr>
              <a:t>A</a:t>
            </a:r>
            <a:r>
              <a:rPr lang="en-GB" altLang="cs-CZ" sz="1800" b="1" baseline="30000">
                <a:latin typeface="Times New Roman" panose="02020603050405020304" pitchFamily="18" charset="0"/>
              </a:rPr>
              <a:t>II</a:t>
            </a:r>
            <a:endParaRPr lang="en-GB" altLang="cs-CZ" sz="1800" b="1" baseline="30000">
              <a:solidFill>
                <a:srgbClr val="CC0000"/>
              </a:solidFill>
              <a:latin typeface="Times New Roman" panose="02020603050405020304" pitchFamily="18" charset="0"/>
            </a:endParaRPr>
          </a:p>
        </p:txBody>
      </p:sp>
      <p:sp>
        <p:nvSpPr>
          <p:cNvPr id="40968" name="Rectangle 8">
            <a:extLst>
              <a:ext uri="{FF2B5EF4-FFF2-40B4-BE49-F238E27FC236}">
                <a16:creationId xmlns:a16="http://schemas.microsoft.com/office/drawing/2014/main" id="{148CFC7D-8AE2-4097-9B5A-35142E0F8E25}"/>
              </a:ext>
            </a:extLst>
          </p:cNvPr>
          <p:cNvSpPr>
            <a:spLocks noChangeArrowheads="1"/>
          </p:cNvSpPr>
          <p:nvPr/>
        </p:nvSpPr>
        <p:spPr bwMode="auto">
          <a:xfrm>
            <a:off x="228600" y="4724400"/>
            <a:ext cx="1822450"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solidFill>
                  <a:srgbClr val="CC0000"/>
                </a:solidFill>
                <a:latin typeface="Times New Roman" panose="02020603050405020304" pitchFamily="18" charset="0"/>
              </a:rPr>
              <a:t>c</a:t>
            </a:r>
            <a:r>
              <a:rPr lang="en-GB" altLang="cs-CZ" sz="2400" b="1">
                <a:solidFill>
                  <a:srgbClr val="CC0000"/>
                </a:solidFill>
                <a:latin typeface="Times New Roman" panose="02020603050405020304" pitchFamily="18" charset="0"/>
              </a:rPr>
              <a:t>ati</a:t>
            </a:r>
            <a:r>
              <a:rPr lang="cs-CZ" altLang="cs-CZ" sz="2400" b="1">
                <a:solidFill>
                  <a:srgbClr val="CC0000"/>
                </a:solidFill>
                <a:latin typeface="Times New Roman" panose="02020603050405020304" pitchFamily="18" charset="0"/>
              </a:rPr>
              <a:t>ons</a:t>
            </a:r>
            <a:r>
              <a:rPr lang="en-GB" altLang="cs-CZ" sz="2400" b="1">
                <a:solidFill>
                  <a:srgbClr val="CC0000"/>
                </a:solidFill>
                <a:latin typeface="Times New Roman" panose="02020603050405020304" pitchFamily="18" charset="0"/>
              </a:rPr>
              <a:t> c</a:t>
            </a:r>
            <a:r>
              <a:rPr lang="cs-CZ" altLang="cs-CZ" sz="2400" b="1" baseline="-25000">
                <a:solidFill>
                  <a:srgbClr val="CC0000"/>
                </a:solidFill>
                <a:latin typeface="Times New Roman" panose="02020603050405020304" pitchFamily="18" charset="0"/>
              </a:rPr>
              <a:t>C</a:t>
            </a:r>
            <a:r>
              <a:rPr lang="cs-CZ" altLang="cs-CZ" sz="2400" b="1" baseline="30000">
                <a:solidFill>
                  <a:srgbClr val="CC0000"/>
                </a:solidFill>
                <a:latin typeface="Times New Roman" panose="02020603050405020304" pitchFamily="18" charset="0"/>
              </a:rPr>
              <a:t>I</a:t>
            </a:r>
            <a:r>
              <a:rPr lang="en-GB" altLang="cs-CZ" sz="2400" b="1">
                <a:solidFill>
                  <a:srgbClr val="CC0000"/>
                </a:solidFill>
                <a:latin typeface="Times New Roman" panose="02020603050405020304" pitchFamily="18" charset="0"/>
              </a:rPr>
              <a:t>  </a:t>
            </a:r>
            <a:endParaRPr lang="en-GB" altLang="cs-CZ" sz="2400" b="1" baseline="30000">
              <a:solidFill>
                <a:srgbClr val="CC0000"/>
              </a:solidFill>
              <a:latin typeface="Times New Roman" panose="02020603050405020304" pitchFamily="18" charset="0"/>
            </a:endParaRPr>
          </a:p>
        </p:txBody>
      </p:sp>
      <p:sp>
        <p:nvSpPr>
          <p:cNvPr id="40969" name="Line 9">
            <a:extLst>
              <a:ext uri="{FF2B5EF4-FFF2-40B4-BE49-F238E27FC236}">
                <a16:creationId xmlns:a16="http://schemas.microsoft.com/office/drawing/2014/main" id="{0779016E-F5E8-4AE4-B3B8-F7426CAD30CD}"/>
              </a:ext>
            </a:extLst>
          </p:cNvPr>
          <p:cNvSpPr>
            <a:spLocks noChangeShapeType="1"/>
          </p:cNvSpPr>
          <p:nvPr/>
        </p:nvSpPr>
        <p:spPr bwMode="auto">
          <a:xfrm flipV="1">
            <a:off x="1828800" y="5181600"/>
            <a:ext cx="990600" cy="6858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0970" name="Line 10">
            <a:extLst>
              <a:ext uri="{FF2B5EF4-FFF2-40B4-BE49-F238E27FC236}">
                <a16:creationId xmlns:a16="http://schemas.microsoft.com/office/drawing/2014/main" id="{227C670B-5F69-4C03-AD69-D8F3FED8DFB1}"/>
              </a:ext>
            </a:extLst>
          </p:cNvPr>
          <p:cNvSpPr>
            <a:spLocks noChangeShapeType="1"/>
          </p:cNvSpPr>
          <p:nvPr/>
        </p:nvSpPr>
        <p:spPr bwMode="auto">
          <a:xfrm>
            <a:off x="1905000" y="5181600"/>
            <a:ext cx="914400" cy="7620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0971" name="Line 11">
            <a:extLst>
              <a:ext uri="{FF2B5EF4-FFF2-40B4-BE49-F238E27FC236}">
                <a16:creationId xmlns:a16="http://schemas.microsoft.com/office/drawing/2014/main" id="{A5E8D699-FCF8-4FD7-ACDF-A72B3F995B21}"/>
              </a:ext>
            </a:extLst>
          </p:cNvPr>
          <p:cNvSpPr>
            <a:spLocks noChangeShapeType="1"/>
          </p:cNvSpPr>
          <p:nvPr/>
        </p:nvSpPr>
        <p:spPr bwMode="auto">
          <a:xfrm>
            <a:off x="1763713" y="3933825"/>
            <a:ext cx="369887" cy="285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0972" name="Line 12">
            <a:extLst>
              <a:ext uri="{FF2B5EF4-FFF2-40B4-BE49-F238E27FC236}">
                <a16:creationId xmlns:a16="http://schemas.microsoft.com/office/drawing/2014/main" id="{EE92D39A-FEF0-4D12-BD5A-7F5A13AACC27}"/>
              </a:ext>
            </a:extLst>
          </p:cNvPr>
          <p:cNvSpPr>
            <a:spLocks noChangeShapeType="1"/>
          </p:cNvSpPr>
          <p:nvPr/>
        </p:nvSpPr>
        <p:spPr bwMode="auto">
          <a:xfrm>
            <a:off x="2133600" y="38100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0973" name="Rectangle 13">
            <a:extLst>
              <a:ext uri="{FF2B5EF4-FFF2-40B4-BE49-F238E27FC236}">
                <a16:creationId xmlns:a16="http://schemas.microsoft.com/office/drawing/2014/main" id="{6988B464-04FF-457F-A09F-949A4CE3CFE9}"/>
              </a:ext>
            </a:extLst>
          </p:cNvPr>
          <p:cNvSpPr>
            <a:spLocks noChangeArrowheads="1"/>
          </p:cNvSpPr>
          <p:nvPr/>
        </p:nvSpPr>
        <p:spPr bwMode="auto">
          <a:xfrm>
            <a:off x="2514600" y="2968625"/>
            <a:ext cx="2057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Ele</a:t>
            </a:r>
            <a:r>
              <a:rPr lang="cs-CZ" altLang="cs-CZ" sz="2400" b="1">
                <a:solidFill>
                  <a:srgbClr val="3333CC"/>
                </a:solidFill>
                <a:latin typeface="Times New Roman" panose="02020603050405020304" pitchFamily="18" charset="0"/>
              </a:rPr>
              <a:t>c</a:t>
            </a:r>
            <a:r>
              <a:rPr lang="en-GB" altLang="cs-CZ" sz="2400" b="1">
                <a:solidFill>
                  <a:srgbClr val="3333CC"/>
                </a:solidFill>
                <a:latin typeface="Times New Roman" panose="02020603050405020304" pitchFamily="18" charset="0"/>
              </a:rPr>
              <a:t>trolyt</a:t>
            </a:r>
            <a:r>
              <a:rPr lang="cs-CZ" altLang="cs-CZ" sz="2400" b="1">
                <a:solidFill>
                  <a:srgbClr val="3333CC"/>
                </a:solidFill>
                <a:latin typeface="Times New Roman" panose="02020603050405020304" pitchFamily="18" charset="0"/>
              </a:rPr>
              <a:t>e</a:t>
            </a:r>
            <a:r>
              <a:rPr lang="en-GB" altLang="cs-CZ" sz="2400" b="1">
                <a:solidFill>
                  <a:srgbClr val="3333CC"/>
                </a:solidFill>
                <a:latin typeface="Times New Roman" panose="02020603050405020304" pitchFamily="18" charset="0"/>
              </a:rPr>
              <a:t> II</a:t>
            </a:r>
          </a:p>
        </p:txBody>
      </p:sp>
      <p:sp>
        <p:nvSpPr>
          <p:cNvPr id="40974" name="Rectangle 14">
            <a:extLst>
              <a:ext uri="{FF2B5EF4-FFF2-40B4-BE49-F238E27FC236}">
                <a16:creationId xmlns:a16="http://schemas.microsoft.com/office/drawing/2014/main" id="{7165D47F-BB1B-4D92-9B54-D10BD552BE94}"/>
              </a:ext>
            </a:extLst>
          </p:cNvPr>
          <p:cNvSpPr>
            <a:spLocks noChangeArrowheads="1"/>
          </p:cNvSpPr>
          <p:nvPr/>
        </p:nvSpPr>
        <p:spPr bwMode="auto">
          <a:xfrm>
            <a:off x="2771775" y="5949950"/>
            <a:ext cx="1512888" cy="366713"/>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b="1">
                <a:solidFill>
                  <a:srgbClr val="CC0000"/>
                </a:solidFill>
                <a:latin typeface="Times New Roman" panose="02020603050405020304" pitchFamily="18" charset="0"/>
              </a:rPr>
              <a:t>c</a:t>
            </a:r>
            <a:r>
              <a:rPr lang="en-GB" altLang="cs-CZ" sz="1800" b="1">
                <a:solidFill>
                  <a:srgbClr val="CC0000"/>
                </a:solidFill>
                <a:latin typeface="Times New Roman" panose="02020603050405020304" pitchFamily="18" charset="0"/>
              </a:rPr>
              <a:t>at</a:t>
            </a:r>
            <a:r>
              <a:rPr lang="cs-CZ" altLang="cs-CZ" sz="1800" b="1">
                <a:solidFill>
                  <a:srgbClr val="CC0000"/>
                </a:solidFill>
                <a:latin typeface="Times New Roman" panose="02020603050405020304" pitchFamily="18" charset="0"/>
              </a:rPr>
              <a:t>ions</a:t>
            </a:r>
            <a:r>
              <a:rPr lang="en-GB" altLang="cs-CZ" sz="1800" b="1">
                <a:solidFill>
                  <a:srgbClr val="CC0000"/>
                </a:solidFill>
                <a:latin typeface="Times New Roman" panose="02020603050405020304" pitchFamily="18" charset="0"/>
              </a:rPr>
              <a:t> c</a:t>
            </a:r>
            <a:r>
              <a:rPr lang="cs-CZ" altLang="cs-CZ" sz="1800" b="1" baseline="-25000">
                <a:solidFill>
                  <a:srgbClr val="CC0000"/>
                </a:solidFill>
                <a:latin typeface="Times New Roman" panose="02020603050405020304" pitchFamily="18" charset="0"/>
              </a:rPr>
              <a:t>C</a:t>
            </a:r>
            <a:r>
              <a:rPr lang="en-GB" altLang="cs-CZ" sz="1800" b="1" baseline="30000">
                <a:solidFill>
                  <a:srgbClr val="CC0000"/>
                </a:solidFill>
                <a:latin typeface="Times New Roman" panose="02020603050405020304" pitchFamily="18" charset="0"/>
              </a:rPr>
              <a:t>II</a:t>
            </a:r>
            <a:r>
              <a:rPr lang="en-GB" altLang="cs-CZ" sz="1800" b="1">
                <a:solidFill>
                  <a:srgbClr val="CC0000"/>
                </a:solidFill>
                <a:latin typeface="Times New Roman" panose="02020603050405020304" pitchFamily="18" charset="0"/>
              </a:rPr>
              <a:t>  </a:t>
            </a:r>
            <a:endParaRPr lang="en-GB" altLang="cs-CZ" sz="1800" b="1" baseline="30000">
              <a:solidFill>
                <a:srgbClr val="CC0000"/>
              </a:solidFill>
              <a:latin typeface="Times New Roman" panose="02020603050405020304" pitchFamily="18" charset="0"/>
            </a:endParaRPr>
          </a:p>
        </p:txBody>
      </p:sp>
      <p:sp>
        <p:nvSpPr>
          <p:cNvPr id="40975" name="Rectangle 15">
            <a:extLst>
              <a:ext uri="{FF2B5EF4-FFF2-40B4-BE49-F238E27FC236}">
                <a16:creationId xmlns:a16="http://schemas.microsoft.com/office/drawing/2014/main" id="{CED01775-83C6-4E78-9097-12E396AC6B63}"/>
              </a:ext>
            </a:extLst>
          </p:cNvPr>
          <p:cNvSpPr>
            <a:spLocks noChangeArrowheads="1"/>
          </p:cNvSpPr>
          <p:nvPr/>
        </p:nvSpPr>
        <p:spPr bwMode="auto">
          <a:xfrm>
            <a:off x="304800" y="5867400"/>
            <a:ext cx="1468438" cy="457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latin typeface="Times New Roman" panose="02020603050405020304" pitchFamily="18" charset="0"/>
              </a:rPr>
              <a:t>a</a:t>
            </a:r>
            <a:r>
              <a:rPr lang="en-GB" altLang="cs-CZ" sz="2400" b="1">
                <a:latin typeface="Times New Roman" panose="02020603050405020304" pitchFamily="18" charset="0"/>
              </a:rPr>
              <a:t>ni</a:t>
            </a:r>
            <a:r>
              <a:rPr lang="cs-CZ" altLang="cs-CZ" sz="2400" b="1">
                <a:latin typeface="Times New Roman" panose="02020603050405020304" pitchFamily="18" charset="0"/>
              </a:rPr>
              <a:t>ons</a:t>
            </a:r>
            <a:r>
              <a:rPr lang="en-GB" altLang="cs-CZ" sz="2400" b="1">
                <a:latin typeface="Times New Roman" panose="02020603050405020304" pitchFamily="18" charset="0"/>
              </a:rPr>
              <a:t> c</a:t>
            </a:r>
            <a:r>
              <a:rPr lang="en-GB" altLang="cs-CZ" sz="2400" b="1" baseline="-25000">
                <a:latin typeface="Times New Roman" panose="02020603050405020304" pitchFamily="18" charset="0"/>
              </a:rPr>
              <a:t>A</a:t>
            </a:r>
            <a:r>
              <a:rPr lang="en-GB" altLang="cs-CZ" sz="2400" b="1" baseline="30000">
                <a:latin typeface="Times New Roman" panose="02020603050405020304" pitchFamily="18" charset="0"/>
              </a:rPr>
              <a:t>I</a:t>
            </a:r>
            <a:endParaRPr lang="en-GB" altLang="cs-CZ" sz="2400" b="1" baseline="30000">
              <a:solidFill>
                <a:srgbClr val="CC0000"/>
              </a:solidFill>
              <a:latin typeface="Times New Roman" panose="02020603050405020304" pitchFamily="18" charset="0"/>
            </a:endParaRPr>
          </a:p>
        </p:txBody>
      </p:sp>
      <p:sp>
        <p:nvSpPr>
          <p:cNvPr id="40976" name="Rectangle 16">
            <a:extLst>
              <a:ext uri="{FF2B5EF4-FFF2-40B4-BE49-F238E27FC236}">
                <a16:creationId xmlns:a16="http://schemas.microsoft.com/office/drawing/2014/main" id="{D9BE460F-94E8-45CF-8A9E-EFB2B24BC21F}"/>
              </a:ext>
            </a:extLst>
          </p:cNvPr>
          <p:cNvSpPr>
            <a:spLocks noChangeArrowheads="1"/>
          </p:cNvSpPr>
          <p:nvPr/>
        </p:nvSpPr>
        <p:spPr bwMode="auto">
          <a:xfrm>
            <a:off x="1042988" y="260350"/>
            <a:ext cx="6270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4400" b="1">
                <a:solidFill>
                  <a:srgbClr val="FFCC66"/>
                </a:solidFill>
              </a:rPr>
              <a:t>Donnan equilibrium (1)</a:t>
            </a:r>
          </a:p>
        </p:txBody>
      </p:sp>
      <p:sp>
        <p:nvSpPr>
          <p:cNvPr id="40977" name="Rectangle 17">
            <a:extLst>
              <a:ext uri="{FF2B5EF4-FFF2-40B4-BE49-F238E27FC236}">
                <a16:creationId xmlns:a16="http://schemas.microsoft.com/office/drawing/2014/main" id="{9B0CB83A-FC7B-4DB2-A8C2-2AE139F216E3}"/>
              </a:ext>
            </a:extLst>
          </p:cNvPr>
          <p:cNvSpPr>
            <a:spLocks noChangeArrowheads="1"/>
          </p:cNvSpPr>
          <p:nvPr/>
        </p:nvSpPr>
        <p:spPr bwMode="auto">
          <a:xfrm>
            <a:off x="228600" y="1052513"/>
            <a:ext cx="89154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GB" altLang="cs-CZ" sz="2400">
                <a:solidFill>
                  <a:srgbClr val="FFFFCC"/>
                </a:solidFill>
              </a:rPr>
              <a:t>The same electrolyte is on both sides, concentrations are different (c</a:t>
            </a:r>
            <a:r>
              <a:rPr lang="en-GB" altLang="cs-CZ" sz="2400" baseline="30000">
                <a:solidFill>
                  <a:srgbClr val="FFFFCC"/>
                </a:solidFill>
              </a:rPr>
              <a:t>I</a:t>
            </a:r>
            <a:r>
              <a:rPr lang="en-GB" altLang="cs-CZ" sz="2400">
                <a:solidFill>
                  <a:srgbClr val="FFFFCC"/>
                </a:solidFill>
              </a:rPr>
              <a:t> &gt; c</a:t>
            </a:r>
            <a:r>
              <a:rPr lang="en-GB" altLang="cs-CZ" sz="2400" baseline="30000">
                <a:solidFill>
                  <a:srgbClr val="FFFFCC"/>
                </a:solidFill>
              </a:rPr>
              <a:t>II</a:t>
            </a:r>
            <a:r>
              <a:rPr lang="en-GB" altLang="cs-CZ" sz="2400">
                <a:solidFill>
                  <a:srgbClr val="FFFFCC"/>
                </a:solidFill>
              </a:rPr>
              <a:t>),</a:t>
            </a:r>
            <a:r>
              <a:rPr lang="en-GB" altLang="cs-CZ" sz="2400" b="1">
                <a:solidFill>
                  <a:srgbClr val="FFFFCC"/>
                </a:solidFill>
              </a:rPr>
              <a:t> membrane is permeable for small univalent ions C</a:t>
            </a:r>
            <a:r>
              <a:rPr lang="en-GB" altLang="cs-CZ" sz="2400" b="1" baseline="30000">
                <a:solidFill>
                  <a:srgbClr val="FFFFCC"/>
                </a:solidFill>
              </a:rPr>
              <a:t>+</a:t>
            </a:r>
            <a:r>
              <a:rPr lang="en-GB" altLang="cs-CZ" sz="2400" b="1">
                <a:solidFill>
                  <a:srgbClr val="FFFFCC"/>
                </a:solidFill>
              </a:rPr>
              <a:t> and A</a:t>
            </a:r>
            <a:r>
              <a:rPr lang="en-GB" altLang="cs-CZ" sz="2400" b="1" baseline="30000">
                <a:solidFill>
                  <a:srgbClr val="FFFFCC"/>
                </a:solidFill>
              </a:rPr>
              <a:t>-</a:t>
            </a:r>
            <a:r>
              <a:rPr lang="en-GB" altLang="cs-CZ" sz="2400" b="1">
                <a:solidFill>
                  <a:srgbClr val="FFFFCC"/>
                </a:solidFill>
              </a:rPr>
              <a:t>, non-permeable for R-</a:t>
            </a:r>
            <a:r>
              <a:rPr lang="en-GB" altLang="cs-CZ" sz="2400">
                <a:solidFill>
                  <a:srgbClr val="FFFFCC"/>
                </a:solidFill>
              </a:rPr>
              <a:t> </a:t>
            </a:r>
            <a:r>
              <a:rPr lang="cs-CZ" altLang="cs-CZ" sz="2400">
                <a:solidFill>
                  <a:srgbClr val="FFFFCC"/>
                </a:solidFill>
              </a:rPr>
              <a:t>.</a:t>
            </a:r>
          </a:p>
        </p:txBody>
      </p:sp>
      <p:sp>
        <p:nvSpPr>
          <p:cNvPr id="40978" name="Rectangle 18">
            <a:extLst>
              <a:ext uri="{FF2B5EF4-FFF2-40B4-BE49-F238E27FC236}">
                <a16:creationId xmlns:a16="http://schemas.microsoft.com/office/drawing/2014/main" id="{402C25A4-8E94-4935-AB22-56B57CEFAC0E}"/>
              </a:ext>
            </a:extLst>
          </p:cNvPr>
          <p:cNvSpPr>
            <a:spLocks noChangeArrowheads="1"/>
          </p:cNvSpPr>
          <p:nvPr/>
        </p:nvSpPr>
        <p:spPr bwMode="auto">
          <a:xfrm>
            <a:off x="4932363" y="2276475"/>
            <a:ext cx="37703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spcBef>
                <a:spcPct val="0"/>
              </a:spcBef>
              <a:buFontTx/>
              <a:buNone/>
            </a:pPr>
            <a:r>
              <a:rPr lang="en-GB" altLang="cs-CZ" sz="2400" b="1">
                <a:solidFill>
                  <a:srgbClr val="FF0000"/>
                </a:solidFill>
              </a:rPr>
              <a:t>Diffusible ions:</a:t>
            </a:r>
            <a:r>
              <a:rPr lang="en-GB" altLang="cs-CZ" sz="2400" b="1">
                <a:solidFill>
                  <a:srgbClr val="000066"/>
                </a:solidFill>
              </a:rPr>
              <a:t> </a:t>
            </a:r>
            <a:r>
              <a:rPr lang="en-GB" altLang="cs-CZ" sz="2400" b="1">
                <a:solidFill>
                  <a:srgbClr val="FFFFCC"/>
                </a:solidFill>
              </a:rPr>
              <a:t>C</a:t>
            </a:r>
            <a:r>
              <a:rPr lang="en-GB" altLang="cs-CZ" sz="2400" b="1" baseline="30000">
                <a:solidFill>
                  <a:srgbClr val="FFFFCC"/>
                </a:solidFill>
              </a:rPr>
              <a:t>+</a:t>
            </a:r>
            <a:r>
              <a:rPr lang="en-GB" altLang="cs-CZ" sz="2400" b="1">
                <a:solidFill>
                  <a:srgbClr val="FFFFCC"/>
                </a:solidFill>
              </a:rPr>
              <a:t>, A</a:t>
            </a:r>
            <a:r>
              <a:rPr lang="en-GB" altLang="cs-CZ" sz="2400" b="1" baseline="30000">
                <a:solidFill>
                  <a:srgbClr val="FFFFCC"/>
                </a:solidFill>
              </a:rPr>
              <a:t>-</a:t>
            </a:r>
            <a:r>
              <a:rPr lang="en-GB" altLang="cs-CZ" sz="2400" b="1">
                <a:solidFill>
                  <a:srgbClr val="FFFFCC"/>
                </a:solidFill>
              </a:rPr>
              <a:t>   diffuse freely</a:t>
            </a:r>
            <a:r>
              <a:rPr lang="en-GB" altLang="cs-CZ" sz="2400">
                <a:solidFill>
                  <a:srgbClr val="000066"/>
                </a:solidFill>
              </a:rPr>
              <a:t> </a:t>
            </a:r>
            <a:endParaRPr lang="cs-CZ" altLang="cs-CZ" sz="2400">
              <a:solidFill>
                <a:srgbClr val="000066"/>
              </a:solidFill>
            </a:endParaRPr>
          </a:p>
          <a:p>
            <a:pPr eaLnBrk="1" hangingPunct="1">
              <a:lnSpc>
                <a:spcPct val="90000"/>
              </a:lnSpc>
              <a:spcBef>
                <a:spcPct val="0"/>
              </a:spcBef>
              <a:buFontTx/>
              <a:buNone/>
            </a:pPr>
            <a:r>
              <a:rPr lang="cs-CZ" altLang="cs-CZ" sz="2400" b="1">
                <a:solidFill>
                  <a:srgbClr val="FF0000"/>
                </a:solidFill>
              </a:rPr>
              <a:t>non-</a:t>
            </a:r>
            <a:r>
              <a:rPr lang="en-GB" altLang="cs-CZ" sz="2400" b="1">
                <a:solidFill>
                  <a:srgbClr val="FF0000"/>
                </a:solidFill>
              </a:rPr>
              <a:t>diffusible ions:</a:t>
            </a:r>
            <a:r>
              <a:rPr lang="en-GB" altLang="cs-CZ" sz="2400" b="1">
                <a:solidFill>
                  <a:srgbClr val="000066"/>
                </a:solidFill>
              </a:rPr>
              <a:t> </a:t>
            </a:r>
            <a:r>
              <a:rPr lang="en-GB" altLang="cs-CZ" sz="2400" b="1">
                <a:solidFill>
                  <a:srgbClr val="FFFFCC"/>
                </a:solidFill>
              </a:rPr>
              <a:t>R</a:t>
            </a:r>
            <a:r>
              <a:rPr lang="en-GB" altLang="cs-CZ" sz="2400" b="1" baseline="30000">
                <a:solidFill>
                  <a:srgbClr val="FFFFCC"/>
                </a:solidFill>
              </a:rPr>
              <a:t>-</a:t>
            </a:r>
            <a:r>
              <a:rPr lang="en-GB" altLang="cs-CZ" sz="2400" baseline="30000">
                <a:solidFill>
                  <a:srgbClr val="FFFFCC"/>
                </a:solidFill>
              </a:rPr>
              <a:t> </a:t>
            </a:r>
          </a:p>
        </p:txBody>
      </p:sp>
      <p:sp>
        <p:nvSpPr>
          <p:cNvPr id="40979" name="Rectangle 19">
            <a:extLst>
              <a:ext uri="{FF2B5EF4-FFF2-40B4-BE49-F238E27FC236}">
                <a16:creationId xmlns:a16="http://schemas.microsoft.com/office/drawing/2014/main" id="{11686D6E-A72E-498C-A234-B6EBB5AC51C6}"/>
              </a:ext>
            </a:extLst>
          </p:cNvPr>
          <p:cNvSpPr>
            <a:spLocks noChangeArrowheads="1"/>
          </p:cNvSpPr>
          <p:nvPr/>
        </p:nvSpPr>
        <p:spPr bwMode="auto">
          <a:xfrm>
            <a:off x="4787900" y="3860800"/>
            <a:ext cx="410368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a:solidFill>
                  <a:srgbClr val="FFFFCC"/>
                </a:solidFill>
              </a:rPr>
              <a:t>In presence of R</a:t>
            </a:r>
            <a:r>
              <a:rPr lang="en-GB" altLang="cs-CZ" sz="2400" baseline="30000">
                <a:solidFill>
                  <a:srgbClr val="FFFFCC"/>
                </a:solidFill>
              </a:rPr>
              <a:t>-</a:t>
            </a:r>
            <a:r>
              <a:rPr lang="en-GB" altLang="cs-CZ" sz="2400">
                <a:solidFill>
                  <a:srgbClr val="FFFFCC"/>
                </a:solidFill>
              </a:rPr>
              <a:t>: Equal distribution of C</a:t>
            </a:r>
            <a:r>
              <a:rPr lang="en-GB" altLang="cs-CZ" sz="2400" baseline="30000">
                <a:solidFill>
                  <a:srgbClr val="FFFFCC"/>
                </a:solidFill>
              </a:rPr>
              <a:t>+</a:t>
            </a:r>
            <a:r>
              <a:rPr lang="en-GB" altLang="cs-CZ" sz="2400">
                <a:solidFill>
                  <a:srgbClr val="FFFFCC"/>
                </a:solidFill>
              </a:rPr>
              <a:t> and A</a:t>
            </a:r>
            <a:r>
              <a:rPr lang="en-GB" altLang="cs-CZ" sz="2400" baseline="30000">
                <a:solidFill>
                  <a:srgbClr val="FFFFCC"/>
                </a:solidFill>
              </a:rPr>
              <a:t>-</a:t>
            </a:r>
            <a:r>
              <a:rPr lang="en-GB" altLang="cs-CZ" sz="2400">
                <a:solidFill>
                  <a:srgbClr val="FFFFCC"/>
                </a:solidFill>
              </a:rPr>
              <a:t> cannot be achieved</a:t>
            </a:r>
          </a:p>
          <a:p>
            <a:pPr eaLnBrk="1" hangingPunct="1">
              <a:spcBef>
                <a:spcPct val="0"/>
              </a:spcBef>
              <a:buFontTx/>
              <a:buNone/>
            </a:pPr>
            <a:r>
              <a:rPr lang="en-GB" altLang="cs-CZ" sz="2400">
                <a:solidFill>
                  <a:srgbClr val="FFFFCC"/>
                </a:solidFill>
              </a:rPr>
              <a:t> </a:t>
            </a:r>
            <a:r>
              <a:rPr lang="en-GB" altLang="cs-CZ" sz="2400">
                <a:solidFill>
                  <a:srgbClr val="FFFFCC"/>
                </a:solidFill>
                <a:sym typeface="Symbol" panose="05050102010706020507" pitchFamily="18" charset="2"/>
              </a:rPr>
              <a:t> a special case of equilibrium</a:t>
            </a:r>
            <a:r>
              <a:rPr lang="en-GB" altLang="cs-CZ" sz="2400">
                <a:solidFill>
                  <a:srgbClr val="FFFFCC"/>
                </a:solidFill>
              </a:rPr>
              <a:t> - </a:t>
            </a:r>
          </a:p>
          <a:p>
            <a:pPr eaLnBrk="1" hangingPunct="1">
              <a:spcBef>
                <a:spcPct val="0"/>
              </a:spcBef>
              <a:buFontTx/>
              <a:buNone/>
            </a:pPr>
            <a:r>
              <a:rPr lang="en-GB" altLang="cs-CZ" sz="2400" b="1">
                <a:solidFill>
                  <a:srgbClr val="FF0000"/>
                </a:solidFill>
              </a:rPr>
              <a:t>Donnan equilibrium</a:t>
            </a:r>
            <a:endParaRPr lang="cs-CZ" altLang="cs-CZ" sz="2800" b="1">
              <a:solidFill>
                <a:srgbClr val="FF0000"/>
              </a:solidFill>
            </a:endParaRPr>
          </a:p>
        </p:txBody>
      </p:sp>
      <p:pic>
        <p:nvPicPr>
          <p:cNvPr id="2" name="Obrázek 1" descr="Obsah obrázku čtverec&#10;&#10;Popis byl vytvořen automaticky">
            <a:extLst>
              <a:ext uri="{FF2B5EF4-FFF2-40B4-BE49-F238E27FC236}">
                <a16:creationId xmlns:a16="http://schemas.microsoft.com/office/drawing/2014/main" id="{F488A666-5EA0-49EE-88FF-7EE99D7EC6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570" y="96473"/>
            <a:ext cx="1127858" cy="1089754"/>
          </a:xfrm>
          <a:prstGeom prst="rect">
            <a:avLst/>
          </a:prstGeom>
        </p:spPr>
      </p:pic>
      <p:pic>
        <p:nvPicPr>
          <p:cNvPr id="3" name="Nahraný zvuk">
            <a:hlinkClick r:id="" action="ppaction://media"/>
            <a:extLst>
              <a:ext uri="{FF2B5EF4-FFF2-40B4-BE49-F238E27FC236}">
                <a16:creationId xmlns:a16="http://schemas.microsoft.com/office/drawing/2014/main" id="{F9E19B58-E9CE-4280-B906-9BD7EC5243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1299" y="39290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1DCDB813-6553-4546-A81B-21B270D9F2C0}"/>
              </a:ext>
            </a:extLst>
          </p:cNvPr>
          <p:cNvSpPr>
            <a:spLocks noChangeArrowheads="1"/>
          </p:cNvSpPr>
          <p:nvPr/>
        </p:nvSpPr>
        <p:spPr bwMode="auto">
          <a:xfrm>
            <a:off x="0" y="2895600"/>
            <a:ext cx="4572000" cy="3962400"/>
          </a:xfrm>
          <a:prstGeom prst="rect">
            <a:avLst/>
          </a:prstGeom>
          <a:gradFill rotWithShape="0">
            <a:gsLst>
              <a:gs pos="0">
                <a:srgbClr val="FFCC99"/>
              </a:gs>
              <a:gs pos="100000">
                <a:srgbClr val="FFFFCC"/>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50000"/>
              </a:spcBef>
              <a:buFontTx/>
              <a:buNone/>
            </a:pPr>
            <a:endParaRPr lang="en-GB" altLang="cs-CZ" sz="2400" b="1">
              <a:solidFill>
                <a:srgbClr val="3333CC"/>
              </a:solidFill>
              <a:latin typeface="Times New Roman" panose="02020603050405020304" pitchFamily="18" charset="0"/>
            </a:endParaRPr>
          </a:p>
          <a:p>
            <a:pPr algn="ctr" eaLnBrk="1" hangingPunct="1">
              <a:spcBef>
                <a:spcPct val="0"/>
              </a:spcBef>
              <a:buFontTx/>
              <a:buNone/>
            </a:pPr>
            <a:endParaRPr lang="en-GB" altLang="cs-CZ" sz="2400" b="1">
              <a:solidFill>
                <a:srgbClr val="CC0000"/>
              </a:solidFill>
              <a:latin typeface="Times New Roman" panose="02020603050405020304" pitchFamily="18" charset="0"/>
            </a:endParaRPr>
          </a:p>
          <a:p>
            <a:pPr algn="ctr" eaLnBrk="1" hangingPunct="1">
              <a:spcBef>
                <a:spcPct val="0"/>
              </a:spcBef>
              <a:buFontTx/>
              <a:buNone/>
            </a:pPr>
            <a:endParaRPr lang="en-GB" altLang="cs-CZ" sz="2400" b="1">
              <a:latin typeface="Times New Roman" panose="02020603050405020304" pitchFamily="18" charset="0"/>
            </a:endParaRPr>
          </a:p>
        </p:txBody>
      </p:sp>
      <p:sp>
        <p:nvSpPr>
          <p:cNvPr id="43011" name="Line 3">
            <a:extLst>
              <a:ext uri="{FF2B5EF4-FFF2-40B4-BE49-F238E27FC236}">
                <a16:creationId xmlns:a16="http://schemas.microsoft.com/office/drawing/2014/main" id="{36CAD06A-DB21-4665-B499-7D277E949404}"/>
              </a:ext>
            </a:extLst>
          </p:cNvPr>
          <p:cNvSpPr>
            <a:spLocks noChangeShapeType="1"/>
          </p:cNvSpPr>
          <p:nvPr/>
        </p:nvSpPr>
        <p:spPr bwMode="auto">
          <a:xfrm>
            <a:off x="2362200" y="2819400"/>
            <a:ext cx="0" cy="3962400"/>
          </a:xfrm>
          <a:prstGeom prst="line">
            <a:avLst/>
          </a:prstGeom>
          <a:noFill/>
          <a:ln w="127000">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3012" name="Rectangle 4">
            <a:extLst>
              <a:ext uri="{FF2B5EF4-FFF2-40B4-BE49-F238E27FC236}">
                <a16:creationId xmlns:a16="http://schemas.microsoft.com/office/drawing/2014/main" id="{7CBDBD4A-91C8-42F8-97F9-E1934527EA0B}"/>
              </a:ext>
            </a:extLst>
          </p:cNvPr>
          <p:cNvSpPr>
            <a:spLocks noChangeArrowheads="1"/>
          </p:cNvSpPr>
          <p:nvPr/>
        </p:nvSpPr>
        <p:spPr bwMode="auto">
          <a:xfrm>
            <a:off x="1454150" y="2360613"/>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a:solidFill>
                  <a:srgbClr val="FF0066"/>
                </a:solidFill>
              </a:rPr>
              <a:t>membrane</a:t>
            </a:r>
          </a:p>
        </p:txBody>
      </p:sp>
      <p:sp>
        <p:nvSpPr>
          <p:cNvPr id="43013" name="Rectangle 5">
            <a:extLst>
              <a:ext uri="{FF2B5EF4-FFF2-40B4-BE49-F238E27FC236}">
                <a16:creationId xmlns:a16="http://schemas.microsoft.com/office/drawing/2014/main" id="{CA0F4E20-C5A2-4FD0-A486-B34148A76244}"/>
              </a:ext>
            </a:extLst>
          </p:cNvPr>
          <p:cNvSpPr>
            <a:spLocks noChangeArrowheads="1"/>
          </p:cNvSpPr>
          <p:nvPr/>
        </p:nvSpPr>
        <p:spPr bwMode="auto">
          <a:xfrm>
            <a:off x="304800" y="2968625"/>
            <a:ext cx="1828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Ele</a:t>
            </a:r>
            <a:r>
              <a:rPr lang="cs-CZ" altLang="cs-CZ" sz="2400" b="1">
                <a:solidFill>
                  <a:srgbClr val="3333CC"/>
                </a:solidFill>
                <a:latin typeface="Times New Roman" panose="02020603050405020304" pitchFamily="18" charset="0"/>
              </a:rPr>
              <a:t>c</a:t>
            </a:r>
            <a:r>
              <a:rPr lang="en-GB" altLang="cs-CZ" sz="2400" b="1">
                <a:solidFill>
                  <a:srgbClr val="3333CC"/>
                </a:solidFill>
                <a:latin typeface="Times New Roman" panose="02020603050405020304" pitchFamily="18" charset="0"/>
              </a:rPr>
              <a:t>trolyt</a:t>
            </a:r>
            <a:r>
              <a:rPr lang="cs-CZ" altLang="cs-CZ" sz="2400" b="1">
                <a:solidFill>
                  <a:srgbClr val="3333CC"/>
                </a:solidFill>
                <a:latin typeface="Times New Roman" panose="02020603050405020304" pitchFamily="18" charset="0"/>
              </a:rPr>
              <a:t>e</a:t>
            </a:r>
            <a:r>
              <a:rPr lang="en-GB" altLang="cs-CZ" sz="2400" b="1">
                <a:solidFill>
                  <a:srgbClr val="3333CC"/>
                </a:solidFill>
                <a:latin typeface="Times New Roman" panose="02020603050405020304" pitchFamily="18" charset="0"/>
              </a:rPr>
              <a:t> I</a:t>
            </a:r>
          </a:p>
        </p:txBody>
      </p:sp>
      <p:sp>
        <p:nvSpPr>
          <p:cNvPr id="43014" name="Rectangle 6">
            <a:extLst>
              <a:ext uri="{FF2B5EF4-FFF2-40B4-BE49-F238E27FC236}">
                <a16:creationId xmlns:a16="http://schemas.microsoft.com/office/drawing/2014/main" id="{27C12CF2-3AAA-4551-B854-603FBFEC21E0}"/>
              </a:ext>
            </a:extLst>
          </p:cNvPr>
          <p:cNvSpPr>
            <a:spLocks noChangeArrowheads="1"/>
          </p:cNvSpPr>
          <p:nvPr/>
        </p:nvSpPr>
        <p:spPr bwMode="auto">
          <a:xfrm>
            <a:off x="228600" y="3733800"/>
            <a:ext cx="1397000" cy="4572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solidFill>
                  <a:srgbClr val="CC0000"/>
                </a:solidFill>
                <a:latin typeface="Times New Roman" panose="02020603050405020304" pitchFamily="18" charset="0"/>
              </a:rPr>
              <a:t>ani</a:t>
            </a:r>
            <a:r>
              <a:rPr lang="cs-CZ" altLang="cs-CZ" sz="2400" b="1">
                <a:solidFill>
                  <a:srgbClr val="CC0000"/>
                </a:solidFill>
                <a:latin typeface="Times New Roman" panose="02020603050405020304" pitchFamily="18" charset="0"/>
              </a:rPr>
              <a:t>ons</a:t>
            </a:r>
            <a:r>
              <a:rPr lang="en-GB" altLang="cs-CZ" sz="2400" b="1">
                <a:solidFill>
                  <a:srgbClr val="CC0000"/>
                </a:solidFill>
                <a:latin typeface="Times New Roman" panose="02020603050405020304" pitchFamily="18" charset="0"/>
              </a:rPr>
              <a:t> R</a:t>
            </a:r>
            <a:r>
              <a:rPr lang="en-GB" altLang="cs-CZ" sz="2400" b="1" baseline="30000">
                <a:solidFill>
                  <a:srgbClr val="CC0000"/>
                </a:solidFill>
                <a:latin typeface="Times New Roman" panose="02020603050405020304" pitchFamily="18" charset="0"/>
              </a:rPr>
              <a:t>-</a:t>
            </a:r>
            <a:endParaRPr lang="en-GB" altLang="cs-CZ" sz="2400" b="1">
              <a:solidFill>
                <a:srgbClr val="CC0000"/>
              </a:solidFill>
              <a:latin typeface="Times New Roman" panose="02020603050405020304" pitchFamily="18" charset="0"/>
            </a:endParaRPr>
          </a:p>
        </p:txBody>
      </p:sp>
      <p:sp>
        <p:nvSpPr>
          <p:cNvPr id="43015" name="Rectangle 7">
            <a:extLst>
              <a:ext uri="{FF2B5EF4-FFF2-40B4-BE49-F238E27FC236}">
                <a16:creationId xmlns:a16="http://schemas.microsoft.com/office/drawing/2014/main" id="{FB454480-B73C-4562-82F4-39F7990A920B}"/>
              </a:ext>
            </a:extLst>
          </p:cNvPr>
          <p:cNvSpPr>
            <a:spLocks noChangeArrowheads="1"/>
          </p:cNvSpPr>
          <p:nvPr/>
        </p:nvSpPr>
        <p:spPr bwMode="auto">
          <a:xfrm>
            <a:off x="2819400" y="4724400"/>
            <a:ext cx="1547813" cy="457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latin typeface="Times New Roman" panose="02020603050405020304" pitchFamily="18" charset="0"/>
              </a:rPr>
              <a:t>a</a:t>
            </a:r>
            <a:r>
              <a:rPr lang="en-GB" altLang="cs-CZ" sz="2400" b="1">
                <a:latin typeface="Times New Roman" panose="02020603050405020304" pitchFamily="18" charset="0"/>
              </a:rPr>
              <a:t>ni</a:t>
            </a:r>
            <a:r>
              <a:rPr lang="cs-CZ" altLang="cs-CZ" sz="2400" b="1">
                <a:latin typeface="Times New Roman" panose="02020603050405020304" pitchFamily="18" charset="0"/>
              </a:rPr>
              <a:t>ons</a:t>
            </a:r>
            <a:r>
              <a:rPr lang="en-GB" altLang="cs-CZ" sz="2400" b="1">
                <a:latin typeface="Times New Roman" panose="02020603050405020304" pitchFamily="18" charset="0"/>
              </a:rPr>
              <a:t> c</a:t>
            </a:r>
            <a:r>
              <a:rPr lang="en-GB" altLang="cs-CZ" sz="2400" b="1" baseline="-25000">
                <a:latin typeface="Times New Roman" panose="02020603050405020304" pitchFamily="18" charset="0"/>
              </a:rPr>
              <a:t>A</a:t>
            </a:r>
            <a:r>
              <a:rPr lang="en-GB" altLang="cs-CZ" sz="2400" b="1" baseline="30000">
                <a:latin typeface="Times New Roman" panose="02020603050405020304" pitchFamily="18" charset="0"/>
              </a:rPr>
              <a:t>II</a:t>
            </a:r>
            <a:endParaRPr lang="en-GB" altLang="cs-CZ" sz="2400" b="1" baseline="30000">
              <a:solidFill>
                <a:srgbClr val="CC0000"/>
              </a:solidFill>
              <a:latin typeface="Times New Roman" panose="02020603050405020304" pitchFamily="18" charset="0"/>
            </a:endParaRPr>
          </a:p>
        </p:txBody>
      </p:sp>
      <p:sp>
        <p:nvSpPr>
          <p:cNvPr id="43016" name="Rectangle 8">
            <a:extLst>
              <a:ext uri="{FF2B5EF4-FFF2-40B4-BE49-F238E27FC236}">
                <a16:creationId xmlns:a16="http://schemas.microsoft.com/office/drawing/2014/main" id="{83D68B6A-F301-49B7-972D-B4E3324933D8}"/>
              </a:ext>
            </a:extLst>
          </p:cNvPr>
          <p:cNvSpPr>
            <a:spLocks noChangeArrowheads="1"/>
          </p:cNvSpPr>
          <p:nvPr/>
        </p:nvSpPr>
        <p:spPr bwMode="auto">
          <a:xfrm>
            <a:off x="228600" y="4724400"/>
            <a:ext cx="1676400"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solidFill>
                  <a:srgbClr val="CC0000"/>
                </a:solidFill>
                <a:latin typeface="Times New Roman" panose="02020603050405020304" pitchFamily="18" charset="0"/>
              </a:rPr>
              <a:t>c</a:t>
            </a:r>
            <a:r>
              <a:rPr lang="en-GB" altLang="cs-CZ" sz="2400" b="1">
                <a:solidFill>
                  <a:srgbClr val="CC0000"/>
                </a:solidFill>
                <a:latin typeface="Times New Roman" panose="02020603050405020304" pitchFamily="18" charset="0"/>
              </a:rPr>
              <a:t>ati</a:t>
            </a:r>
            <a:r>
              <a:rPr lang="cs-CZ" altLang="cs-CZ" sz="2400" b="1">
                <a:solidFill>
                  <a:srgbClr val="CC0000"/>
                </a:solidFill>
                <a:latin typeface="Times New Roman" panose="02020603050405020304" pitchFamily="18" charset="0"/>
              </a:rPr>
              <a:t>ons</a:t>
            </a:r>
            <a:r>
              <a:rPr lang="en-GB" altLang="cs-CZ" sz="2400" b="1">
                <a:solidFill>
                  <a:srgbClr val="CC0000"/>
                </a:solidFill>
                <a:latin typeface="Times New Roman" panose="02020603050405020304" pitchFamily="18" charset="0"/>
              </a:rPr>
              <a:t> c</a:t>
            </a:r>
            <a:r>
              <a:rPr lang="cs-CZ" altLang="cs-CZ" sz="2400" b="1" baseline="-25000">
                <a:solidFill>
                  <a:srgbClr val="CC0000"/>
                </a:solidFill>
                <a:latin typeface="Times New Roman" panose="02020603050405020304" pitchFamily="18" charset="0"/>
              </a:rPr>
              <a:t>C</a:t>
            </a:r>
            <a:r>
              <a:rPr lang="en-GB" altLang="cs-CZ" sz="2400" b="1" baseline="30000">
                <a:solidFill>
                  <a:srgbClr val="CC0000"/>
                </a:solidFill>
                <a:latin typeface="Times New Roman" panose="02020603050405020304" pitchFamily="18" charset="0"/>
              </a:rPr>
              <a:t>I</a:t>
            </a:r>
            <a:r>
              <a:rPr lang="en-GB" altLang="cs-CZ" sz="2400" b="1">
                <a:solidFill>
                  <a:srgbClr val="CC0000"/>
                </a:solidFill>
                <a:latin typeface="Times New Roman" panose="02020603050405020304" pitchFamily="18" charset="0"/>
              </a:rPr>
              <a:t>  </a:t>
            </a:r>
            <a:endParaRPr lang="en-GB" altLang="cs-CZ" sz="2400" b="1" baseline="30000">
              <a:solidFill>
                <a:srgbClr val="CC0000"/>
              </a:solidFill>
              <a:latin typeface="Times New Roman" panose="02020603050405020304" pitchFamily="18" charset="0"/>
            </a:endParaRPr>
          </a:p>
        </p:txBody>
      </p:sp>
      <p:sp>
        <p:nvSpPr>
          <p:cNvPr id="43017" name="Line 9">
            <a:extLst>
              <a:ext uri="{FF2B5EF4-FFF2-40B4-BE49-F238E27FC236}">
                <a16:creationId xmlns:a16="http://schemas.microsoft.com/office/drawing/2014/main" id="{E904E797-D93E-4994-92F4-FEF0E3E8CFD4}"/>
              </a:ext>
            </a:extLst>
          </p:cNvPr>
          <p:cNvSpPr>
            <a:spLocks noChangeShapeType="1"/>
          </p:cNvSpPr>
          <p:nvPr/>
        </p:nvSpPr>
        <p:spPr bwMode="auto">
          <a:xfrm flipV="1">
            <a:off x="1905000" y="5181600"/>
            <a:ext cx="914400" cy="6858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3018" name="Line 10">
            <a:extLst>
              <a:ext uri="{FF2B5EF4-FFF2-40B4-BE49-F238E27FC236}">
                <a16:creationId xmlns:a16="http://schemas.microsoft.com/office/drawing/2014/main" id="{31604550-00D8-439E-88CF-E479DF7BE989}"/>
              </a:ext>
            </a:extLst>
          </p:cNvPr>
          <p:cNvSpPr>
            <a:spLocks noChangeShapeType="1"/>
          </p:cNvSpPr>
          <p:nvPr/>
        </p:nvSpPr>
        <p:spPr bwMode="auto">
          <a:xfrm>
            <a:off x="1905000" y="5181600"/>
            <a:ext cx="838200" cy="6858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3019" name="Line 11">
            <a:extLst>
              <a:ext uri="{FF2B5EF4-FFF2-40B4-BE49-F238E27FC236}">
                <a16:creationId xmlns:a16="http://schemas.microsoft.com/office/drawing/2014/main" id="{04000F8B-FA61-4932-AA0E-2F0AA4E21DEF}"/>
              </a:ext>
            </a:extLst>
          </p:cNvPr>
          <p:cNvSpPr>
            <a:spLocks noChangeShapeType="1"/>
          </p:cNvSpPr>
          <p:nvPr/>
        </p:nvSpPr>
        <p:spPr bwMode="auto">
          <a:xfrm>
            <a:off x="1763713" y="3933825"/>
            <a:ext cx="365125" cy="285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3020" name="Line 12">
            <a:extLst>
              <a:ext uri="{FF2B5EF4-FFF2-40B4-BE49-F238E27FC236}">
                <a16:creationId xmlns:a16="http://schemas.microsoft.com/office/drawing/2014/main" id="{99C47D02-05C1-4769-A432-CEA386CDA528}"/>
              </a:ext>
            </a:extLst>
          </p:cNvPr>
          <p:cNvSpPr>
            <a:spLocks noChangeShapeType="1"/>
          </p:cNvSpPr>
          <p:nvPr/>
        </p:nvSpPr>
        <p:spPr bwMode="auto">
          <a:xfrm>
            <a:off x="2124075" y="3789363"/>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3021" name="Rectangle 13">
            <a:extLst>
              <a:ext uri="{FF2B5EF4-FFF2-40B4-BE49-F238E27FC236}">
                <a16:creationId xmlns:a16="http://schemas.microsoft.com/office/drawing/2014/main" id="{5D4C17EE-96B7-44B5-B4DB-481D656C2DE4}"/>
              </a:ext>
            </a:extLst>
          </p:cNvPr>
          <p:cNvSpPr>
            <a:spLocks noChangeArrowheads="1"/>
          </p:cNvSpPr>
          <p:nvPr/>
        </p:nvSpPr>
        <p:spPr bwMode="auto">
          <a:xfrm>
            <a:off x="2514600" y="2968625"/>
            <a:ext cx="2057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Ele</a:t>
            </a:r>
            <a:r>
              <a:rPr lang="cs-CZ" altLang="cs-CZ" sz="2400" b="1">
                <a:solidFill>
                  <a:srgbClr val="3333CC"/>
                </a:solidFill>
                <a:latin typeface="Times New Roman" panose="02020603050405020304" pitchFamily="18" charset="0"/>
              </a:rPr>
              <a:t>c</a:t>
            </a:r>
            <a:r>
              <a:rPr lang="en-GB" altLang="cs-CZ" sz="2400" b="1">
                <a:solidFill>
                  <a:srgbClr val="3333CC"/>
                </a:solidFill>
                <a:latin typeface="Times New Roman" panose="02020603050405020304" pitchFamily="18" charset="0"/>
              </a:rPr>
              <a:t>trolyt</a:t>
            </a:r>
            <a:r>
              <a:rPr lang="cs-CZ" altLang="cs-CZ" sz="2400" b="1">
                <a:solidFill>
                  <a:srgbClr val="3333CC"/>
                </a:solidFill>
                <a:latin typeface="Times New Roman" panose="02020603050405020304" pitchFamily="18" charset="0"/>
              </a:rPr>
              <a:t>e</a:t>
            </a:r>
            <a:r>
              <a:rPr lang="en-GB" altLang="cs-CZ" sz="2400" b="1">
                <a:solidFill>
                  <a:srgbClr val="3333CC"/>
                </a:solidFill>
                <a:latin typeface="Times New Roman" panose="02020603050405020304" pitchFamily="18" charset="0"/>
              </a:rPr>
              <a:t> II</a:t>
            </a:r>
          </a:p>
        </p:txBody>
      </p:sp>
      <p:sp>
        <p:nvSpPr>
          <p:cNvPr id="43022" name="Rectangle 14">
            <a:extLst>
              <a:ext uri="{FF2B5EF4-FFF2-40B4-BE49-F238E27FC236}">
                <a16:creationId xmlns:a16="http://schemas.microsoft.com/office/drawing/2014/main" id="{626BC5D8-ED16-4AD4-849A-1348F24CC037}"/>
              </a:ext>
            </a:extLst>
          </p:cNvPr>
          <p:cNvSpPr>
            <a:spLocks noChangeArrowheads="1"/>
          </p:cNvSpPr>
          <p:nvPr/>
        </p:nvSpPr>
        <p:spPr bwMode="auto">
          <a:xfrm>
            <a:off x="2744788" y="5867400"/>
            <a:ext cx="1898650"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solidFill>
                  <a:srgbClr val="CC0000"/>
                </a:solidFill>
                <a:latin typeface="Times New Roman" panose="02020603050405020304" pitchFamily="18" charset="0"/>
              </a:rPr>
              <a:t>c</a:t>
            </a:r>
            <a:r>
              <a:rPr lang="en-GB" altLang="cs-CZ" sz="2400" b="1">
                <a:solidFill>
                  <a:srgbClr val="CC0000"/>
                </a:solidFill>
                <a:latin typeface="Times New Roman" panose="02020603050405020304" pitchFamily="18" charset="0"/>
              </a:rPr>
              <a:t>ati</a:t>
            </a:r>
            <a:r>
              <a:rPr lang="cs-CZ" altLang="cs-CZ" sz="2400" b="1">
                <a:solidFill>
                  <a:srgbClr val="CC0000"/>
                </a:solidFill>
                <a:latin typeface="Times New Roman" panose="02020603050405020304" pitchFamily="18" charset="0"/>
              </a:rPr>
              <a:t>ons</a:t>
            </a:r>
            <a:r>
              <a:rPr lang="en-GB" altLang="cs-CZ" sz="2400" b="1">
                <a:solidFill>
                  <a:srgbClr val="CC0000"/>
                </a:solidFill>
                <a:latin typeface="Times New Roman" panose="02020603050405020304" pitchFamily="18" charset="0"/>
              </a:rPr>
              <a:t> c</a:t>
            </a:r>
            <a:r>
              <a:rPr lang="cs-CZ" altLang="cs-CZ" sz="2400" b="1" baseline="-25000">
                <a:solidFill>
                  <a:srgbClr val="CC0000"/>
                </a:solidFill>
                <a:latin typeface="Times New Roman" panose="02020603050405020304" pitchFamily="18" charset="0"/>
              </a:rPr>
              <a:t>C</a:t>
            </a:r>
            <a:r>
              <a:rPr lang="en-GB" altLang="cs-CZ" sz="2400" b="1" baseline="30000">
                <a:solidFill>
                  <a:srgbClr val="CC0000"/>
                </a:solidFill>
                <a:latin typeface="Times New Roman" panose="02020603050405020304" pitchFamily="18" charset="0"/>
              </a:rPr>
              <a:t>II</a:t>
            </a:r>
            <a:r>
              <a:rPr lang="en-GB" altLang="cs-CZ" sz="2400" b="1">
                <a:solidFill>
                  <a:srgbClr val="CC0000"/>
                </a:solidFill>
                <a:latin typeface="Times New Roman" panose="02020603050405020304" pitchFamily="18" charset="0"/>
              </a:rPr>
              <a:t>  </a:t>
            </a:r>
            <a:endParaRPr lang="en-GB" altLang="cs-CZ" sz="2400" b="1" baseline="30000">
              <a:solidFill>
                <a:srgbClr val="CC0000"/>
              </a:solidFill>
              <a:latin typeface="Times New Roman" panose="02020603050405020304" pitchFamily="18" charset="0"/>
            </a:endParaRPr>
          </a:p>
        </p:txBody>
      </p:sp>
      <p:sp>
        <p:nvSpPr>
          <p:cNvPr id="43023" name="Rectangle 15">
            <a:extLst>
              <a:ext uri="{FF2B5EF4-FFF2-40B4-BE49-F238E27FC236}">
                <a16:creationId xmlns:a16="http://schemas.microsoft.com/office/drawing/2014/main" id="{48645D4E-4B71-4A94-8F5E-744367CD7C40}"/>
              </a:ext>
            </a:extLst>
          </p:cNvPr>
          <p:cNvSpPr>
            <a:spLocks noChangeArrowheads="1"/>
          </p:cNvSpPr>
          <p:nvPr/>
        </p:nvSpPr>
        <p:spPr bwMode="auto">
          <a:xfrm>
            <a:off x="457200" y="5867400"/>
            <a:ext cx="1468438" cy="457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latin typeface="Times New Roman" panose="02020603050405020304" pitchFamily="18" charset="0"/>
              </a:rPr>
              <a:t>a</a:t>
            </a:r>
            <a:r>
              <a:rPr lang="en-GB" altLang="cs-CZ" sz="2400" b="1">
                <a:latin typeface="Times New Roman" panose="02020603050405020304" pitchFamily="18" charset="0"/>
              </a:rPr>
              <a:t>ni</a:t>
            </a:r>
            <a:r>
              <a:rPr lang="cs-CZ" altLang="cs-CZ" sz="2400" b="1">
                <a:latin typeface="Times New Roman" panose="02020603050405020304" pitchFamily="18" charset="0"/>
              </a:rPr>
              <a:t>ons</a:t>
            </a:r>
            <a:r>
              <a:rPr lang="en-GB" altLang="cs-CZ" sz="2400" b="1">
                <a:latin typeface="Times New Roman" panose="02020603050405020304" pitchFamily="18" charset="0"/>
              </a:rPr>
              <a:t> c</a:t>
            </a:r>
            <a:r>
              <a:rPr lang="en-GB" altLang="cs-CZ" sz="2400" b="1" baseline="-25000">
                <a:latin typeface="Times New Roman" panose="02020603050405020304" pitchFamily="18" charset="0"/>
              </a:rPr>
              <a:t>A</a:t>
            </a:r>
            <a:r>
              <a:rPr lang="en-GB" altLang="cs-CZ" sz="2400" b="1" baseline="30000">
                <a:latin typeface="Times New Roman" panose="02020603050405020304" pitchFamily="18" charset="0"/>
              </a:rPr>
              <a:t>I</a:t>
            </a:r>
            <a:endParaRPr lang="en-GB" altLang="cs-CZ" sz="2400" b="1" baseline="30000">
              <a:solidFill>
                <a:srgbClr val="CC0000"/>
              </a:solidFill>
              <a:latin typeface="Times New Roman" panose="02020603050405020304" pitchFamily="18" charset="0"/>
            </a:endParaRPr>
          </a:p>
        </p:txBody>
      </p:sp>
      <p:sp>
        <p:nvSpPr>
          <p:cNvPr id="43024" name="Rectangle 16">
            <a:extLst>
              <a:ext uri="{FF2B5EF4-FFF2-40B4-BE49-F238E27FC236}">
                <a16:creationId xmlns:a16="http://schemas.microsoft.com/office/drawing/2014/main" id="{A03F4976-2F18-4F27-8FE4-28520F22E3A2}"/>
              </a:ext>
            </a:extLst>
          </p:cNvPr>
          <p:cNvSpPr>
            <a:spLocks noChangeArrowheads="1"/>
          </p:cNvSpPr>
          <p:nvPr/>
        </p:nvSpPr>
        <p:spPr bwMode="auto">
          <a:xfrm>
            <a:off x="1116013" y="188913"/>
            <a:ext cx="6270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4400" b="1">
                <a:solidFill>
                  <a:srgbClr val="FFCC66"/>
                </a:solidFill>
              </a:rPr>
              <a:t>Donnan equilibrium </a:t>
            </a:r>
            <a:r>
              <a:rPr lang="cs-CZ" altLang="cs-CZ" sz="4400" b="1">
                <a:solidFill>
                  <a:srgbClr val="FFCC66"/>
                </a:solidFill>
              </a:rPr>
              <a:t>(2)</a:t>
            </a:r>
          </a:p>
        </p:txBody>
      </p:sp>
      <p:sp>
        <p:nvSpPr>
          <p:cNvPr id="43025" name="Rectangle 17">
            <a:extLst>
              <a:ext uri="{FF2B5EF4-FFF2-40B4-BE49-F238E27FC236}">
                <a16:creationId xmlns:a16="http://schemas.microsoft.com/office/drawing/2014/main" id="{FFE8117D-9A46-4F09-8A33-EFA921D9CC7A}"/>
              </a:ext>
            </a:extLst>
          </p:cNvPr>
          <p:cNvSpPr>
            <a:spLocks noChangeArrowheads="1"/>
          </p:cNvSpPr>
          <p:nvPr/>
        </p:nvSpPr>
        <p:spPr bwMode="auto">
          <a:xfrm>
            <a:off x="142875" y="1371600"/>
            <a:ext cx="49101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a:solidFill>
                  <a:srgbClr val="CCECFF"/>
                </a:solidFill>
              </a:rPr>
              <a:t>Equilibrium concentrations:</a:t>
            </a:r>
          </a:p>
        </p:txBody>
      </p:sp>
      <p:sp>
        <p:nvSpPr>
          <p:cNvPr id="43027" name="Rectangle 19">
            <a:extLst>
              <a:ext uri="{FF2B5EF4-FFF2-40B4-BE49-F238E27FC236}">
                <a16:creationId xmlns:a16="http://schemas.microsoft.com/office/drawing/2014/main" id="{9124F622-286F-49BD-83C6-ED50284F4281}"/>
              </a:ext>
            </a:extLst>
          </p:cNvPr>
          <p:cNvSpPr>
            <a:spLocks noChangeArrowheads="1"/>
          </p:cNvSpPr>
          <p:nvPr/>
        </p:nvSpPr>
        <p:spPr bwMode="auto">
          <a:xfrm>
            <a:off x="5521325" y="2865438"/>
            <a:ext cx="2498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a:solidFill>
                  <a:srgbClr val="FFCC00"/>
                </a:solidFill>
              </a:rPr>
              <a:t>Donnan ratio:</a:t>
            </a:r>
          </a:p>
        </p:txBody>
      </p:sp>
      <mc:AlternateContent xmlns:mc="http://schemas.openxmlformats.org/markup-compatibility/2006" xmlns:a14="http://schemas.microsoft.com/office/drawing/2010/main">
        <mc:Choice Requires="a14">
          <p:sp>
            <p:nvSpPr>
              <p:cNvPr id="21" name="TextovéPole 20">
                <a:extLst>
                  <a:ext uri="{FF2B5EF4-FFF2-40B4-BE49-F238E27FC236}">
                    <a16:creationId xmlns:a16="http://schemas.microsoft.com/office/drawing/2014/main" id="{BF650273-86E7-4A93-9EFC-015711C75262}"/>
                  </a:ext>
                </a:extLst>
              </p:cNvPr>
              <p:cNvSpPr txBox="1"/>
              <p:nvPr/>
            </p:nvSpPr>
            <p:spPr>
              <a:xfrm>
                <a:off x="5366177" y="1371600"/>
                <a:ext cx="2953911" cy="56496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cs-CZ" sz="3600" i="1" smtClean="0">
                              <a:latin typeface="Cambria Math" panose="02040503050406030204" pitchFamily="18" charset="0"/>
                            </a:rPr>
                          </m:ctrlPr>
                        </m:sSubSupPr>
                        <m:e>
                          <m:r>
                            <a:rPr lang="cs-CZ" sz="3600" b="0" i="1" smtClean="0">
                              <a:latin typeface="Cambria Math" panose="02040503050406030204" pitchFamily="18" charset="0"/>
                            </a:rPr>
                            <m:t>𝑐</m:t>
                          </m:r>
                        </m:e>
                        <m:sub>
                          <m:r>
                            <a:rPr lang="cs-CZ" sz="3600" b="0" i="1" smtClean="0">
                              <a:latin typeface="Cambria Math" panose="02040503050406030204" pitchFamily="18" charset="0"/>
                            </a:rPr>
                            <m:t>𝐾</m:t>
                          </m:r>
                        </m:sub>
                        <m:sup>
                          <m:r>
                            <a:rPr lang="cs-CZ" sz="3600" b="0" i="1" smtClean="0">
                              <a:latin typeface="Cambria Math" panose="02040503050406030204" pitchFamily="18" charset="0"/>
                            </a:rPr>
                            <m:t>𝐼</m:t>
                          </m:r>
                        </m:sup>
                      </m:sSubSup>
                      <m:sSubSup>
                        <m:sSubSupPr>
                          <m:ctrlPr>
                            <a:rPr lang="cs-CZ" sz="3600" i="1" smtClean="0">
                              <a:latin typeface="Cambria Math" panose="02040503050406030204" pitchFamily="18" charset="0"/>
                            </a:rPr>
                          </m:ctrlPr>
                        </m:sSubSupPr>
                        <m:e>
                          <m:r>
                            <a:rPr lang="cs-CZ" sz="3600" b="0" i="1" smtClean="0">
                              <a:latin typeface="Cambria Math" panose="02040503050406030204" pitchFamily="18" charset="0"/>
                            </a:rPr>
                            <m:t>𝑐</m:t>
                          </m:r>
                        </m:e>
                        <m:sub>
                          <m:r>
                            <a:rPr lang="cs-CZ" sz="3600" b="0" i="1" smtClean="0">
                              <a:latin typeface="Cambria Math" panose="02040503050406030204" pitchFamily="18" charset="0"/>
                            </a:rPr>
                            <m:t>𝐴</m:t>
                          </m:r>
                        </m:sub>
                        <m:sup>
                          <m:r>
                            <a:rPr lang="cs-CZ" sz="3600" b="0" i="1" smtClean="0">
                              <a:latin typeface="Cambria Math" panose="02040503050406030204" pitchFamily="18" charset="0"/>
                            </a:rPr>
                            <m:t>𝐼</m:t>
                          </m:r>
                        </m:sup>
                      </m:sSubSup>
                      <m:r>
                        <a:rPr lang="cs-CZ" sz="3600" b="0" i="1" smtClean="0">
                          <a:latin typeface="Cambria Math" panose="02040503050406030204" pitchFamily="18" charset="0"/>
                        </a:rPr>
                        <m:t>=</m:t>
                      </m:r>
                      <m:sSubSup>
                        <m:sSubSupPr>
                          <m:ctrlPr>
                            <a:rPr lang="cs-CZ" sz="3600" i="1">
                              <a:latin typeface="Cambria Math" panose="02040503050406030204" pitchFamily="18" charset="0"/>
                            </a:rPr>
                          </m:ctrlPr>
                        </m:sSubSupPr>
                        <m:e>
                          <m:r>
                            <a:rPr lang="cs-CZ" sz="3600" i="1">
                              <a:latin typeface="Cambria Math" panose="02040503050406030204" pitchFamily="18" charset="0"/>
                            </a:rPr>
                            <m:t>𝑐</m:t>
                          </m:r>
                        </m:e>
                        <m:sub>
                          <m:r>
                            <a:rPr lang="cs-CZ" sz="3600" i="1">
                              <a:latin typeface="Cambria Math" panose="02040503050406030204" pitchFamily="18" charset="0"/>
                            </a:rPr>
                            <m:t>𝐾</m:t>
                          </m:r>
                        </m:sub>
                        <m:sup>
                          <m:r>
                            <a:rPr lang="cs-CZ" sz="3600" i="1">
                              <a:latin typeface="Cambria Math" panose="02040503050406030204" pitchFamily="18" charset="0"/>
                            </a:rPr>
                            <m:t>𝐼</m:t>
                          </m:r>
                          <m:r>
                            <a:rPr lang="cs-CZ" sz="3600" b="0" i="1" smtClean="0">
                              <a:latin typeface="Cambria Math" panose="02040503050406030204" pitchFamily="18" charset="0"/>
                            </a:rPr>
                            <m:t>𝐼</m:t>
                          </m:r>
                        </m:sup>
                      </m:sSubSup>
                      <m:sSubSup>
                        <m:sSubSupPr>
                          <m:ctrlPr>
                            <a:rPr lang="cs-CZ" sz="3600" i="1">
                              <a:latin typeface="Cambria Math" panose="02040503050406030204" pitchFamily="18" charset="0"/>
                            </a:rPr>
                          </m:ctrlPr>
                        </m:sSubSupPr>
                        <m:e>
                          <m:r>
                            <a:rPr lang="cs-CZ" sz="3600" i="1">
                              <a:latin typeface="Cambria Math" panose="02040503050406030204" pitchFamily="18" charset="0"/>
                            </a:rPr>
                            <m:t>𝑐</m:t>
                          </m:r>
                        </m:e>
                        <m:sub>
                          <m:r>
                            <a:rPr lang="cs-CZ" sz="3600" i="1">
                              <a:latin typeface="Cambria Math" panose="02040503050406030204" pitchFamily="18" charset="0"/>
                            </a:rPr>
                            <m:t>𝐴</m:t>
                          </m:r>
                        </m:sub>
                        <m:sup>
                          <m:r>
                            <a:rPr lang="cs-CZ" sz="3600" i="1">
                              <a:latin typeface="Cambria Math" panose="02040503050406030204" pitchFamily="18" charset="0"/>
                            </a:rPr>
                            <m:t>𝐼</m:t>
                          </m:r>
                          <m:r>
                            <a:rPr lang="cs-CZ" sz="3600" b="0" i="1" smtClean="0">
                              <a:latin typeface="Cambria Math" panose="02040503050406030204" pitchFamily="18" charset="0"/>
                            </a:rPr>
                            <m:t>𝐼</m:t>
                          </m:r>
                        </m:sup>
                      </m:sSubSup>
                    </m:oMath>
                  </m:oMathPara>
                </a14:m>
                <a:endParaRPr lang="cs-CZ" sz="3600" dirty="0"/>
              </a:p>
            </p:txBody>
          </p:sp>
        </mc:Choice>
        <mc:Fallback xmlns="">
          <p:sp>
            <p:nvSpPr>
              <p:cNvPr id="21" name="TextovéPole 20">
                <a:extLst>
                  <a:ext uri="{FF2B5EF4-FFF2-40B4-BE49-F238E27FC236}">
                    <a16:creationId xmlns:a16="http://schemas.microsoft.com/office/drawing/2014/main" id="{BF650273-86E7-4A93-9EFC-015711C75262}"/>
                  </a:ext>
                </a:extLst>
              </p:cNvPr>
              <p:cNvSpPr txBox="1">
                <a:spLocks noRot="1" noChangeAspect="1" noMove="1" noResize="1" noEditPoints="1" noAdjustHandles="1" noChangeArrowheads="1" noChangeShapeType="1" noTextEdit="1"/>
              </p:cNvSpPr>
              <p:nvPr/>
            </p:nvSpPr>
            <p:spPr>
              <a:xfrm>
                <a:off x="5366177" y="1371600"/>
                <a:ext cx="2953911" cy="564963"/>
              </a:xfrm>
              <a:prstGeom prst="rect">
                <a:avLst/>
              </a:prstGeom>
              <a:blipFill>
                <a:blip r:embed="rId5"/>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2" name="TextovéPole 21">
                <a:extLst>
                  <a:ext uri="{FF2B5EF4-FFF2-40B4-BE49-F238E27FC236}">
                    <a16:creationId xmlns:a16="http://schemas.microsoft.com/office/drawing/2014/main" id="{4B47C080-1EDC-40A7-B51A-4064426FB43E}"/>
                  </a:ext>
                </a:extLst>
              </p:cNvPr>
              <p:cNvSpPr txBox="1"/>
              <p:nvPr/>
            </p:nvSpPr>
            <p:spPr>
              <a:xfrm>
                <a:off x="5433498" y="4437112"/>
                <a:ext cx="2866939" cy="18112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cs-CZ" sz="3600" i="1" smtClean="0">
                              <a:latin typeface="Cambria Math" panose="02040503050406030204" pitchFamily="18" charset="0"/>
                            </a:rPr>
                          </m:ctrlPr>
                        </m:fPr>
                        <m:num>
                          <m:sSubSup>
                            <m:sSubSupPr>
                              <m:ctrlPr>
                                <a:rPr lang="cs-CZ" sz="3600" i="1" smtClean="0">
                                  <a:latin typeface="Cambria Math" panose="02040503050406030204" pitchFamily="18" charset="0"/>
                                </a:rPr>
                              </m:ctrlPr>
                            </m:sSubSupPr>
                            <m:e>
                              <m:r>
                                <a:rPr lang="cs-CZ" sz="3600" b="0" i="1" smtClean="0">
                                  <a:latin typeface="Cambria Math" panose="02040503050406030204" pitchFamily="18" charset="0"/>
                                </a:rPr>
                                <m:t>𝑐</m:t>
                              </m:r>
                            </m:e>
                            <m:sub>
                              <m:r>
                                <a:rPr lang="cs-CZ" sz="3600" b="0" i="1" smtClean="0">
                                  <a:latin typeface="Cambria Math" panose="02040503050406030204" pitchFamily="18" charset="0"/>
                                </a:rPr>
                                <m:t>𝐾</m:t>
                              </m:r>
                            </m:sub>
                            <m:sup>
                              <m:r>
                                <a:rPr lang="cs-CZ" sz="3600" b="0" i="1" smtClean="0">
                                  <a:latin typeface="Cambria Math" panose="02040503050406030204" pitchFamily="18" charset="0"/>
                                </a:rPr>
                                <m:t>𝐼</m:t>
                              </m:r>
                            </m:sup>
                          </m:sSubSup>
                        </m:num>
                        <m:den>
                          <m:sSubSup>
                            <m:sSubSupPr>
                              <m:ctrlPr>
                                <a:rPr lang="cs-CZ" sz="3600" i="1" smtClean="0">
                                  <a:latin typeface="Cambria Math" panose="02040503050406030204" pitchFamily="18" charset="0"/>
                                </a:rPr>
                              </m:ctrlPr>
                            </m:sSubSupPr>
                            <m:e>
                              <m:r>
                                <a:rPr lang="cs-CZ" sz="3600" b="0" i="1" smtClean="0">
                                  <a:latin typeface="Cambria Math" panose="02040503050406030204" pitchFamily="18" charset="0"/>
                                </a:rPr>
                                <m:t>𝑐</m:t>
                              </m:r>
                            </m:e>
                            <m:sub>
                              <m:r>
                                <a:rPr lang="cs-CZ" sz="3600" b="0" i="1" smtClean="0">
                                  <a:latin typeface="Cambria Math" panose="02040503050406030204" pitchFamily="18" charset="0"/>
                                </a:rPr>
                                <m:t>𝐾</m:t>
                              </m:r>
                            </m:sub>
                            <m:sup>
                              <m:r>
                                <a:rPr lang="cs-CZ" sz="3600" b="0" i="1" smtClean="0">
                                  <a:latin typeface="Cambria Math" panose="02040503050406030204" pitchFamily="18" charset="0"/>
                                </a:rPr>
                                <m:t>𝐼𝐼</m:t>
                              </m:r>
                            </m:sup>
                          </m:sSubSup>
                        </m:den>
                      </m:f>
                      <m:r>
                        <a:rPr lang="cs-CZ" sz="3600" b="0" i="1" smtClean="0">
                          <a:latin typeface="Cambria Math" panose="02040503050406030204" pitchFamily="18" charset="0"/>
                        </a:rPr>
                        <m:t>=</m:t>
                      </m:r>
                      <m:f>
                        <m:fPr>
                          <m:ctrlPr>
                            <a:rPr lang="cs-CZ" sz="3600" i="1">
                              <a:latin typeface="Cambria Math" panose="02040503050406030204" pitchFamily="18" charset="0"/>
                            </a:rPr>
                          </m:ctrlPr>
                        </m:fPr>
                        <m:num>
                          <m:sSubSup>
                            <m:sSubSupPr>
                              <m:ctrlPr>
                                <a:rPr lang="cs-CZ" sz="3600" i="1">
                                  <a:latin typeface="Cambria Math" panose="02040503050406030204" pitchFamily="18" charset="0"/>
                                </a:rPr>
                              </m:ctrlPr>
                            </m:sSubSupPr>
                            <m:e>
                              <m:r>
                                <a:rPr lang="cs-CZ" sz="3600" i="1">
                                  <a:latin typeface="Cambria Math" panose="02040503050406030204" pitchFamily="18" charset="0"/>
                                </a:rPr>
                                <m:t>𝑐</m:t>
                              </m:r>
                            </m:e>
                            <m:sub>
                              <m:r>
                                <a:rPr lang="cs-CZ" sz="3600" b="0" i="1" smtClean="0">
                                  <a:latin typeface="Cambria Math" panose="02040503050406030204" pitchFamily="18" charset="0"/>
                                </a:rPr>
                                <m:t>𝐴</m:t>
                              </m:r>
                            </m:sub>
                            <m:sup>
                              <m:r>
                                <a:rPr lang="cs-CZ" sz="3600" i="1">
                                  <a:latin typeface="Cambria Math" panose="02040503050406030204" pitchFamily="18" charset="0"/>
                                </a:rPr>
                                <m:t>𝐼</m:t>
                              </m:r>
                              <m:r>
                                <a:rPr lang="cs-CZ" sz="3600" b="0" i="1" smtClean="0">
                                  <a:latin typeface="Cambria Math" panose="02040503050406030204" pitchFamily="18" charset="0"/>
                                </a:rPr>
                                <m:t>𝐼</m:t>
                              </m:r>
                            </m:sup>
                          </m:sSubSup>
                        </m:num>
                        <m:den>
                          <m:sSubSup>
                            <m:sSubSupPr>
                              <m:ctrlPr>
                                <a:rPr lang="cs-CZ" sz="3600" i="1">
                                  <a:latin typeface="Cambria Math" panose="02040503050406030204" pitchFamily="18" charset="0"/>
                                </a:rPr>
                              </m:ctrlPr>
                            </m:sSubSupPr>
                            <m:e>
                              <m:r>
                                <a:rPr lang="cs-CZ" sz="3600" i="1">
                                  <a:latin typeface="Cambria Math" panose="02040503050406030204" pitchFamily="18" charset="0"/>
                                </a:rPr>
                                <m:t>𝑐</m:t>
                              </m:r>
                            </m:e>
                            <m:sub>
                              <m:r>
                                <a:rPr lang="cs-CZ" sz="3600" b="0" i="1" smtClean="0">
                                  <a:latin typeface="Cambria Math" panose="02040503050406030204" pitchFamily="18" charset="0"/>
                                </a:rPr>
                                <m:t>𝐴</m:t>
                              </m:r>
                            </m:sub>
                            <m:sup>
                              <m:r>
                                <a:rPr lang="cs-CZ" sz="3600" i="1">
                                  <a:latin typeface="Cambria Math" panose="02040503050406030204" pitchFamily="18" charset="0"/>
                                </a:rPr>
                                <m:t>𝐼</m:t>
                              </m:r>
                            </m:sup>
                          </m:sSubSup>
                        </m:den>
                      </m:f>
                      <m:r>
                        <a:rPr lang="cs-CZ" sz="3600" i="1">
                          <a:latin typeface="Cambria Math" panose="02040503050406030204" pitchFamily="18" charset="0"/>
                        </a:rPr>
                        <m:t>=</m:t>
                      </m:r>
                      <m:r>
                        <a:rPr lang="cs-CZ" sz="3600" b="0" i="1" smtClean="0">
                          <a:latin typeface="Cambria Math" panose="02040503050406030204" pitchFamily="18" charset="0"/>
                        </a:rPr>
                        <m:t>𝑟</m:t>
                      </m:r>
                    </m:oMath>
                  </m:oMathPara>
                </a14:m>
                <a:endParaRPr lang="cs-CZ" sz="3600" dirty="0"/>
              </a:p>
              <a:p>
                <a:endParaRPr lang="cs-CZ" sz="3600" dirty="0"/>
              </a:p>
            </p:txBody>
          </p:sp>
        </mc:Choice>
        <mc:Fallback xmlns="">
          <p:sp>
            <p:nvSpPr>
              <p:cNvPr id="22" name="TextovéPole 21">
                <a:extLst>
                  <a:ext uri="{FF2B5EF4-FFF2-40B4-BE49-F238E27FC236}">
                    <a16:creationId xmlns:a16="http://schemas.microsoft.com/office/drawing/2014/main" id="{4B47C080-1EDC-40A7-B51A-4064426FB43E}"/>
                  </a:ext>
                </a:extLst>
              </p:cNvPr>
              <p:cNvSpPr txBox="1">
                <a:spLocks noRot="1" noChangeAspect="1" noMove="1" noResize="1" noEditPoints="1" noAdjustHandles="1" noChangeArrowheads="1" noChangeShapeType="1" noTextEdit="1"/>
              </p:cNvSpPr>
              <p:nvPr/>
            </p:nvSpPr>
            <p:spPr>
              <a:xfrm>
                <a:off x="5433498" y="4437112"/>
                <a:ext cx="2866939" cy="1811201"/>
              </a:xfrm>
              <a:prstGeom prst="rect">
                <a:avLst/>
              </a:prstGeom>
              <a:blipFill>
                <a:blip r:embed="rId6"/>
                <a:stretch>
                  <a:fillRect/>
                </a:stretch>
              </a:blipFill>
            </p:spPr>
            <p:txBody>
              <a:bodyPr/>
              <a:lstStyle/>
              <a:p>
                <a:r>
                  <a:rPr lang="cs-CZ">
                    <a:noFill/>
                  </a:rPr>
                  <a:t> </a:t>
                </a:r>
              </a:p>
            </p:txBody>
          </p:sp>
        </mc:Fallback>
      </mc:AlternateContent>
      <p:pic>
        <p:nvPicPr>
          <p:cNvPr id="2" name="Obrázek 1" descr="Obsah obrázku čtverec&#10;&#10;Popis byl vytvořen automaticky">
            <a:extLst>
              <a:ext uri="{FF2B5EF4-FFF2-40B4-BE49-F238E27FC236}">
                <a16:creationId xmlns:a16="http://schemas.microsoft.com/office/drawing/2014/main" id="{1284F2A8-062F-41A8-94E6-891E08993D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4368" y="71503"/>
            <a:ext cx="1127858" cy="1089754"/>
          </a:xfrm>
          <a:prstGeom prst="rect">
            <a:avLst/>
          </a:prstGeom>
        </p:spPr>
      </p:pic>
      <p:pic>
        <p:nvPicPr>
          <p:cNvPr id="3" name="Nahraný zvuk">
            <a:hlinkClick r:id="" action="ppaction://media"/>
            <a:extLst>
              <a:ext uri="{FF2B5EF4-FFF2-40B4-BE49-F238E27FC236}">
                <a16:creationId xmlns:a16="http://schemas.microsoft.com/office/drawing/2014/main" id="{72CDAF44-6CC0-4087-8E9F-A49C009D6A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00437" y="366713"/>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A7FCBCF5-5E0F-4713-B986-25D176AAB772}"/>
              </a:ext>
            </a:extLst>
          </p:cNvPr>
          <p:cNvSpPr>
            <a:spLocks noGrp="1" noChangeArrowheads="1"/>
          </p:cNvSpPr>
          <p:nvPr>
            <p:ph type="title"/>
          </p:nvPr>
        </p:nvSpPr>
        <p:spPr>
          <a:xfrm>
            <a:off x="457200" y="274638"/>
            <a:ext cx="8229600" cy="777875"/>
          </a:xfrm>
        </p:spPr>
        <p:txBody>
          <a:bodyPr/>
          <a:lstStyle/>
          <a:p>
            <a:pPr eaLnBrk="1" hangingPunct="1"/>
            <a:r>
              <a:rPr lang="en-GB" altLang="cs-CZ" sz="4000" b="1">
                <a:solidFill>
                  <a:srgbClr val="FFCC00"/>
                </a:solidFill>
              </a:rPr>
              <a:t>Bioelectric phenomena</a:t>
            </a:r>
          </a:p>
        </p:txBody>
      </p:sp>
      <p:sp>
        <p:nvSpPr>
          <p:cNvPr id="303107" name="Rectangle 3">
            <a:extLst>
              <a:ext uri="{FF2B5EF4-FFF2-40B4-BE49-F238E27FC236}">
                <a16:creationId xmlns:a16="http://schemas.microsoft.com/office/drawing/2014/main" id="{989CE121-0B71-47D5-B75F-D86177EB0FC1}"/>
              </a:ext>
            </a:extLst>
          </p:cNvPr>
          <p:cNvSpPr>
            <a:spLocks noGrp="1" noChangeArrowheads="1"/>
          </p:cNvSpPr>
          <p:nvPr>
            <p:ph type="body" idx="1"/>
          </p:nvPr>
        </p:nvSpPr>
        <p:spPr>
          <a:xfrm>
            <a:off x="323850" y="1484313"/>
            <a:ext cx="8496300" cy="5257800"/>
          </a:xfrm>
        </p:spPr>
        <p:txBody>
          <a:bodyPr/>
          <a:lstStyle/>
          <a:p>
            <a:pPr eaLnBrk="1" hangingPunct="1">
              <a:lnSpc>
                <a:spcPct val="90000"/>
              </a:lnSpc>
              <a:defRPr/>
            </a:pPr>
            <a:r>
              <a:rPr lang="en-GB" sz="2400" dirty="0">
                <a:solidFill>
                  <a:srgbClr val="FFFFCC"/>
                </a:solidFill>
                <a:effectLst>
                  <a:outerShdw blurRad="38100" dist="38100" dir="2700000" algn="tl">
                    <a:srgbClr val="000000"/>
                  </a:outerShdw>
                </a:effectLst>
              </a:rPr>
              <a:t>The electric signal play a key role in controlling of all vitally important organs. They ensure fast transmission of information in the organism. They propagate through nerve fibres and muscle cells where they trigger a chain of events resulting in muscle contraction. They take a part in basic function mechanisms of sensory and other body organs. </a:t>
            </a:r>
          </a:p>
          <a:p>
            <a:pPr eaLnBrk="1" hangingPunct="1">
              <a:lnSpc>
                <a:spcPct val="90000"/>
              </a:lnSpc>
              <a:defRPr/>
            </a:pPr>
            <a:r>
              <a:rPr lang="en-GB" sz="2400" dirty="0">
                <a:solidFill>
                  <a:srgbClr val="FFFFCC"/>
                </a:solidFill>
                <a:effectLst>
                  <a:outerShdw blurRad="38100" dist="38100" dir="2700000" algn="tl">
                    <a:srgbClr val="000000"/>
                  </a:outerShdw>
                </a:effectLst>
              </a:rPr>
              <a:t>On cellular level, they originate in membrane systems, and their propagation is accompanied by production of electromagnetic field in the ambient medium. </a:t>
            </a:r>
          </a:p>
          <a:p>
            <a:pPr eaLnBrk="1" hangingPunct="1">
              <a:lnSpc>
                <a:spcPct val="90000"/>
              </a:lnSpc>
              <a:defRPr/>
            </a:pPr>
            <a:r>
              <a:rPr lang="en-GB" sz="2400" dirty="0">
                <a:solidFill>
                  <a:srgbClr val="FFFFCC"/>
                </a:solidFill>
                <a:effectLst>
                  <a:outerShdw blurRad="38100" dist="38100" dir="2700000" algn="tl">
                    <a:srgbClr val="000000"/>
                  </a:outerShdw>
                </a:effectLst>
              </a:rPr>
              <a:t>Recording of electrical or magnetic signals from the body surface is fundamental in many important clinical diagnostic methods.</a:t>
            </a:r>
            <a:r>
              <a:rPr lang="en-GB" sz="2800" dirty="0">
                <a:solidFill>
                  <a:srgbClr val="FFFFCC"/>
                </a:solidFill>
              </a:rPr>
              <a:t> </a:t>
            </a:r>
          </a:p>
        </p:txBody>
      </p:sp>
      <p:pic>
        <p:nvPicPr>
          <p:cNvPr id="2" name="Obrázek 1" descr="Obsah obrázku čtverec&#10;&#10;Popis byl vytvořen automaticky">
            <a:extLst>
              <a:ext uri="{FF2B5EF4-FFF2-40B4-BE49-F238E27FC236}">
                <a16:creationId xmlns:a16="http://schemas.microsoft.com/office/drawing/2014/main" id="{E8BAD0D6-B82E-409F-AAA0-CEDFD116F0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9BCC9124-99A4-4FBD-8435-AFBC0A8C4C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81" y="594685"/>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8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5A0CFC89-A348-4C8B-A33B-7746CA502D1E}"/>
              </a:ext>
            </a:extLst>
          </p:cNvPr>
          <p:cNvSpPr>
            <a:spLocks noChangeArrowheads="1"/>
          </p:cNvSpPr>
          <p:nvPr/>
        </p:nvSpPr>
        <p:spPr bwMode="auto">
          <a:xfrm>
            <a:off x="0" y="2895600"/>
            <a:ext cx="4572000" cy="3962400"/>
          </a:xfrm>
          <a:prstGeom prst="rect">
            <a:avLst/>
          </a:prstGeom>
          <a:gradFill rotWithShape="0">
            <a:gsLst>
              <a:gs pos="0">
                <a:srgbClr val="FFCC99"/>
              </a:gs>
              <a:gs pos="100000">
                <a:srgbClr val="FFFFCC"/>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50000"/>
              </a:spcBef>
              <a:buFontTx/>
              <a:buNone/>
            </a:pPr>
            <a:endParaRPr lang="en-GB" altLang="cs-CZ" sz="2400" b="1">
              <a:solidFill>
                <a:srgbClr val="3333CC"/>
              </a:solidFill>
              <a:latin typeface="Times New Roman" panose="02020603050405020304" pitchFamily="18" charset="0"/>
            </a:endParaRPr>
          </a:p>
          <a:p>
            <a:pPr algn="ctr" eaLnBrk="1" hangingPunct="1">
              <a:spcBef>
                <a:spcPct val="0"/>
              </a:spcBef>
              <a:buFontTx/>
              <a:buNone/>
            </a:pPr>
            <a:endParaRPr lang="en-GB" altLang="cs-CZ" sz="2400" b="1">
              <a:solidFill>
                <a:srgbClr val="CC0000"/>
              </a:solidFill>
              <a:latin typeface="Times New Roman" panose="02020603050405020304" pitchFamily="18" charset="0"/>
            </a:endParaRPr>
          </a:p>
          <a:p>
            <a:pPr algn="ctr" eaLnBrk="1" hangingPunct="1">
              <a:spcBef>
                <a:spcPct val="0"/>
              </a:spcBef>
              <a:buFontTx/>
              <a:buNone/>
            </a:pPr>
            <a:endParaRPr lang="en-GB" altLang="cs-CZ" sz="2400" b="1">
              <a:latin typeface="Times New Roman" panose="02020603050405020304" pitchFamily="18" charset="0"/>
            </a:endParaRPr>
          </a:p>
        </p:txBody>
      </p:sp>
      <p:sp>
        <p:nvSpPr>
          <p:cNvPr id="45059" name="Line 3">
            <a:extLst>
              <a:ext uri="{FF2B5EF4-FFF2-40B4-BE49-F238E27FC236}">
                <a16:creationId xmlns:a16="http://schemas.microsoft.com/office/drawing/2014/main" id="{ACE3439F-3C9C-44FF-A0BD-31C9D635E69A}"/>
              </a:ext>
            </a:extLst>
          </p:cNvPr>
          <p:cNvSpPr>
            <a:spLocks noChangeShapeType="1"/>
          </p:cNvSpPr>
          <p:nvPr/>
        </p:nvSpPr>
        <p:spPr bwMode="auto">
          <a:xfrm>
            <a:off x="2362200" y="2895600"/>
            <a:ext cx="0" cy="3962400"/>
          </a:xfrm>
          <a:prstGeom prst="line">
            <a:avLst/>
          </a:prstGeom>
          <a:noFill/>
          <a:ln w="127000">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5060" name="Rectangle 4">
            <a:extLst>
              <a:ext uri="{FF2B5EF4-FFF2-40B4-BE49-F238E27FC236}">
                <a16:creationId xmlns:a16="http://schemas.microsoft.com/office/drawing/2014/main" id="{10B3DA0B-D5CA-4D71-B49B-5005D128C0E0}"/>
              </a:ext>
            </a:extLst>
          </p:cNvPr>
          <p:cNvSpPr>
            <a:spLocks noChangeArrowheads="1"/>
          </p:cNvSpPr>
          <p:nvPr/>
        </p:nvSpPr>
        <p:spPr bwMode="auto">
          <a:xfrm>
            <a:off x="1454150" y="2360613"/>
            <a:ext cx="172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a:solidFill>
                  <a:srgbClr val="FF0000"/>
                </a:solidFill>
              </a:rPr>
              <a:t>membrane</a:t>
            </a:r>
          </a:p>
        </p:txBody>
      </p:sp>
      <p:sp>
        <p:nvSpPr>
          <p:cNvPr id="45061" name="Rectangle 5">
            <a:extLst>
              <a:ext uri="{FF2B5EF4-FFF2-40B4-BE49-F238E27FC236}">
                <a16:creationId xmlns:a16="http://schemas.microsoft.com/office/drawing/2014/main" id="{EF0D78DE-6379-440C-B2AD-DB483BFC33F2}"/>
              </a:ext>
            </a:extLst>
          </p:cNvPr>
          <p:cNvSpPr>
            <a:spLocks noChangeArrowheads="1"/>
          </p:cNvSpPr>
          <p:nvPr/>
        </p:nvSpPr>
        <p:spPr bwMode="auto">
          <a:xfrm>
            <a:off x="304800" y="2968625"/>
            <a:ext cx="1828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Ele</a:t>
            </a:r>
            <a:r>
              <a:rPr lang="cs-CZ" altLang="cs-CZ" sz="2400" b="1">
                <a:solidFill>
                  <a:srgbClr val="3333CC"/>
                </a:solidFill>
                <a:latin typeface="Times New Roman" panose="02020603050405020304" pitchFamily="18" charset="0"/>
              </a:rPr>
              <a:t>c</a:t>
            </a:r>
            <a:r>
              <a:rPr lang="en-GB" altLang="cs-CZ" sz="2400" b="1">
                <a:solidFill>
                  <a:srgbClr val="3333CC"/>
                </a:solidFill>
                <a:latin typeface="Times New Roman" panose="02020603050405020304" pitchFamily="18" charset="0"/>
              </a:rPr>
              <a:t>trolyt</a:t>
            </a:r>
            <a:r>
              <a:rPr lang="cs-CZ" altLang="cs-CZ" sz="2400" b="1">
                <a:solidFill>
                  <a:srgbClr val="3333CC"/>
                </a:solidFill>
                <a:latin typeface="Times New Roman" panose="02020603050405020304" pitchFamily="18" charset="0"/>
              </a:rPr>
              <a:t>e</a:t>
            </a:r>
            <a:r>
              <a:rPr lang="en-GB" altLang="cs-CZ" sz="2400" b="1">
                <a:solidFill>
                  <a:srgbClr val="3333CC"/>
                </a:solidFill>
                <a:latin typeface="Times New Roman" panose="02020603050405020304" pitchFamily="18" charset="0"/>
              </a:rPr>
              <a:t> I</a:t>
            </a:r>
          </a:p>
        </p:txBody>
      </p:sp>
      <p:sp>
        <p:nvSpPr>
          <p:cNvPr id="45062" name="Rectangle 6">
            <a:extLst>
              <a:ext uri="{FF2B5EF4-FFF2-40B4-BE49-F238E27FC236}">
                <a16:creationId xmlns:a16="http://schemas.microsoft.com/office/drawing/2014/main" id="{8ACA9077-735B-4118-A4E1-888FB2000121}"/>
              </a:ext>
            </a:extLst>
          </p:cNvPr>
          <p:cNvSpPr>
            <a:spLocks noChangeArrowheads="1"/>
          </p:cNvSpPr>
          <p:nvPr/>
        </p:nvSpPr>
        <p:spPr bwMode="auto">
          <a:xfrm>
            <a:off x="179388" y="3716338"/>
            <a:ext cx="1397000" cy="4572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solidFill>
                  <a:srgbClr val="CC0000"/>
                </a:solidFill>
                <a:latin typeface="Times New Roman" panose="02020603050405020304" pitchFamily="18" charset="0"/>
              </a:rPr>
              <a:t>ani</a:t>
            </a:r>
            <a:r>
              <a:rPr lang="cs-CZ" altLang="cs-CZ" sz="2400" b="1">
                <a:solidFill>
                  <a:srgbClr val="CC0000"/>
                </a:solidFill>
                <a:latin typeface="Times New Roman" panose="02020603050405020304" pitchFamily="18" charset="0"/>
              </a:rPr>
              <a:t>ons</a:t>
            </a:r>
            <a:r>
              <a:rPr lang="en-GB" altLang="cs-CZ" sz="2400" b="1">
                <a:solidFill>
                  <a:srgbClr val="CC0000"/>
                </a:solidFill>
                <a:latin typeface="Times New Roman" panose="02020603050405020304" pitchFamily="18" charset="0"/>
              </a:rPr>
              <a:t> R</a:t>
            </a:r>
            <a:r>
              <a:rPr lang="en-GB" altLang="cs-CZ" sz="2400" b="1" baseline="30000">
                <a:solidFill>
                  <a:srgbClr val="CC0000"/>
                </a:solidFill>
                <a:latin typeface="Times New Roman" panose="02020603050405020304" pitchFamily="18" charset="0"/>
              </a:rPr>
              <a:t>-</a:t>
            </a:r>
            <a:endParaRPr lang="en-GB" altLang="cs-CZ" sz="2400" b="1">
              <a:solidFill>
                <a:srgbClr val="CC0000"/>
              </a:solidFill>
              <a:latin typeface="Times New Roman" panose="02020603050405020304" pitchFamily="18" charset="0"/>
            </a:endParaRPr>
          </a:p>
        </p:txBody>
      </p:sp>
      <p:sp>
        <p:nvSpPr>
          <p:cNvPr id="45063" name="Rectangle 7">
            <a:extLst>
              <a:ext uri="{FF2B5EF4-FFF2-40B4-BE49-F238E27FC236}">
                <a16:creationId xmlns:a16="http://schemas.microsoft.com/office/drawing/2014/main" id="{6975335E-56C1-4859-AF09-6BA7FAE8564E}"/>
              </a:ext>
            </a:extLst>
          </p:cNvPr>
          <p:cNvSpPr>
            <a:spLocks noChangeArrowheads="1"/>
          </p:cNvSpPr>
          <p:nvPr/>
        </p:nvSpPr>
        <p:spPr bwMode="auto">
          <a:xfrm>
            <a:off x="2819400" y="4724400"/>
            <a:ext cx="1547813" cy="457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latin typeface="Times New Roman" panose="02020603050405020304" pitchFamily="18" charset="0"/>
              </a:rPr>
              <a:t>a</a:t>
            </a:r>
            <a:r>
              <a:rPr lang="en-GB" altLang="cs-CZ" sz="2400" b="1">
                <a:latin typeface="Times New Roman" panose="02020603050405020304" pitchFamily="18" charset="0"/>
              </a:rPr>
              <a:t>ni</a:t>
            </a:r>
            <a:r>
              <a:rPr lang="cs-CZ" altLang="cs-CZ" sz="2400" b="1">
                <a:latin typeface="Times New Roman" panose="02020603050405020304" pitchFamily="18" charset="0"/>
              </a:rPr>
              <a:t>ons</a:t>
            </a:r>
            <a:r>
              <a:rPr lang="en-GB" altLang="cs-CZ" sz="2400" b="1">
                <a:latin typeface="Times New Roman" panose="02020603050405020304" pitchFamily="18" charset="0"/>
              </a:rPr>
              <a:t> c</a:t>
            </a:r>
            <a:r>
              <a:rPr lang="en-GB" altLang="cs-CZ" sz="2400" b="1" baseline="-25000">
                <a:latin typeface="Times New Roman" panose="02020603050405020304" pitchFamily="18" charset="0"/>
              </a:rPr>
              <a:t>A</a:t>
            </a:r>
            <a:r>
              <a:rPr lang="en-GB" altLang="cs-CZ" sz="2400" b="1" baseline="30000">
                <a:latin typeface="Times New Roman" panose="02020603050405020304" pitchFamily="18" charset="0"/>
              </a:rPr>
              <a:t>II</a:t>
            </a:r>
            <a:endParaRPr lang="en-GB" altLang="cs-CZ" sz="2400" b="1" baseline="30000">
              <a:solidFill>
                <a:srgbClr val="CC0000"/>
              </a:solidFill>
              <a:latin typeface="Times New Roman" panose="02020603050405020304" pitchFamily="18" charset="0"/>
            </a:endParaRPr>
          </a:p>
        </p:txBody>
      </p:sp>
      <p:sp>
        <p:nvSpPr>
          <p:cNvPr id="45064" name="Rectangle 8">
            <a:extLst>
              <a:ext uri="{FF2B5EF4-FFF2-40B4-BE49-F238E27FC236}">
                <a16:creationId xmlns:a16="http://schemas.microsoft.com/office/drawing/2014/main" id="{150E11C9-CB9C-438B-8879-9293157443BF}"/>
              </a:ext>
            </a:extLst>
          </p:cNvPr>
          <p:cNvSpPr>
            <a:spLocks noChangeArrowheads="1"/>
          </p:cNvSpPr>
          <p:nvPr/>
        </p:nvSpPr>
        <p:spPr bwMode="auto">
          <a:xfrm>
            <a:off x="107950" y="4724400"/>
            <a:ext cx="1905000"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solidFill>
                  <a:srgbClr val="CC0000"/>
                </a:solidFill>
                <a:latin typeface="Times New Roman" panose="02020603050405020304" pitchFamily="18" charset="0"/>
              </a:rPr>
              <a:t>c</a:t>
            </a:r>
            <a:r>
              <a:rPr lang="en-GB" altLang="cs-CZ" sz="2400" b="1">
                <a:solidFill>
                  <a:srgbClr val="CC0000"/>
                </a:solidFill>
                <a:latin typeface="Times New Roman" panose="02020603050405020304" pitchFamily="18" charset="0"/>
              </a:rPr>
              <a:t>ati</a:t>
            </a:r>
            <a:r>
              <a:rPr lang="cs-CZ" altLang="cs-CZ" sz="2400" b="1">
                <a:solidFill>
                  <a:srgbClr val="CC0000"/>
                </a:solidFill>
                <a:latin typeface="Times New Roman" panose="02020603050405020304" pitchFamily="18" charset="0"/>
              </a:rPr>
              <a:t>ons</a:t>
            </a:r>
            <a:r>
              <a:rPr lang="en-GB" altLang="cs-CZ" sz="2400" b="1">
                <a:solidFill>
                  <a:srgbClr val="CC0000"/>
                </a:solidFill>
                <a:latin typeface="Times New Roman" panose="02020603050405020304" pitchFamily="18" charset="0"/>
              </a:rPr>
              <a:t> c</a:t>
            </a:r>
            <a:r>
              <a:rPr lang="cs-CZ" altLang="cs-CZ" sz="2400" b="1" baseline="-25000">
                <a:solidFill>
                  <a:srgbClr val="CC0000"/>
                </a:solidFill>
                <a:latin typeface="Times New Roman" panose="02020603050405020304" pitchFamily="18" charset="0"/>
              </a:rPr>
              <a:t>C</a:t>
            </a:r>
            <a:r>
              <a:rPr lang="en-GB" altLang="cs-CZ" sz="2400" b="1" baseline="30000">
                <a:solidFill>
                  <a:srgbClr val="CC0000"/>
                </a:solidFill>
                <a:latin typeface="Times New Roman" panose="02020603050405020304" pitchFamily="18" charset="0"/>
              </a:rPr>
              <a:t>I</a:t>
            </a:r>
            <a:r>
              <a:rPr lang="en-GB" altLang="cs-CZ" sz="2400" b="1">
                <a:solidFill>
                  <a:srgbClr val="CC0000"/>
                </a:solidFill>
                <a:latin typeface="Times New Roman" panose="02020603050405020304" pitchFamily="18" charset="0"/>
              </a:rPr>
              <a:t>  </a:t>
            </a:r>
            <a:endParaRPr lang="en-GB" altLang="cs-CZ" sz="2400" b="1" baseline="30000">
              <a:solidFill>
                <a:srgbClr val="CC0000"/>
              </a:solidFill>
              <a:latin typeface="Times New Roman" panose="02020603050405020304" pitchFamily="18" charset="0"/>
            </a:endParaRPr>
          </a:p>
        </p:txBody>
      </p:sp>
      <p:sp>
        <p:nvSpPr>
          <p:cNvPr id="45065" name="Line 9">
            <a:extLst>
              <a:ext uri="{FF2B5EF4-FFF2-40B4-BE49-F238E27FC236}">
                <a16:creationId xmlns:a16="http://schemas.microsoft.com/office/drawing/2014/main" id="{9F8BDFA2-4B67-45DF-8D26-2456A7EAB6BA}"/>
              </a:ext>
            </a:extLst>
          </p:cNvPr>
          <p:cNvSpPr>
            <a:spLocks noChangeShapeType="1"/>
          </p:cNvSpPr>
          <p:nvPr/>
        </p:nvSpPr>
        <p:spPr bwMode="auto">
          <a:xfrm flipV="1">
            <a:off x="1905000" y="5181600"/>
            <a:ext cx="914400" cy="6858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5066" name="Line 10">
            <a:extLst>
              <a:ext uri="{FF2B5EF4-FFF2-40B4-BE49-F238E27FC236}">
                <a16:creationId xmlns:a16="http://schemas.microsoft.com/office/drawing/2014/main" id="{D5D4BAD7-12EA-4D7C-AE8C-151E6AC1EADD}"/>
              </a:ext>
            </a:extLst>
          </p:cNvPr>
          <p:cNvSpPr>
            <a:spLocks noChangeShapeType="1"/>
          </p:cNvSpPr>
          <p:nvPr/>
        </p:nvSpPr>
        <p:spPr bwMode="auto">
          <a:xfrm>
            <a:off x="1905000" y="5181600"/>
            <a:ext cx="838200" cy="6858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5067" name="Line 11">
            <a:extLst>
              <a:ext uri="{FF2B5EF4-FFF2-40B4-BE49-F238E27FC236}">
                <a16:creationId xmlns:a16="http://schemas.microsoft.com/office/drawing/2014/main" id="{76F6C1CA-F3BC-4BE0-A19B-A4DBBCE7F85A}"/>
              </a:ext>
            </a:extLst>
          </p:cNvPr>
          <p:cNvSpPr>
            <a:spLocks noChangeShapeType="1"/>
          </p:cNvSpPr>
          <p:nvPr/>
        </p:nvSpPr>
        <p:spPr bwMode="auto">
          <a:xfrm>
            <a:off x="1692275" y="3933825"/>
            <a:ext cx="365125" cy="285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5068" name="Line 12">
            <a:extLst>
              <a:ext uri="{FF2B5EF4-FFF2-40B4-BE49-F238E27FC236}">
                <a16:creationId xmlns:a16="http://schemas.microsoft.com/office/drawing/2014/main" id="{06A5C795-976B-40F8-914F-8311DF09BD41}"/>
              </a:ext>
            </a:extLst>
          </p:cNvPr>
          <p:cNvSpPr>
            <a:spLocks noChangeShapeType="1"/>
          </p:cNvSpPr>
          <p:nvPr/>
        </p:nvSpPr>
        <p:spPr bwMode="auto">
          <a:xfrm>
            <a:off x="2057400" y="38100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5069" name="Rectangle 13">
            <a:extLst>
              <a:ext uri="{FF2B5EF4-FFF2-40B4-BE49-F238E27FC236}">
                <a16:creationId xmlns:a16="http://schemas.microsoft.com/office/drawing/2014/main" id="{CF015851-5516-495B-85CE-7D08255CB3DC}"/>
              </a:ext>
            </a:extLst>
          </p:cNvPr>
          <p:cNvSpPr>
            <a:spLocks noChangeArrowheads="1"/>
          </p:cNvSpPr>
          <p:nvPr/>
        </p:nvSpPr>
        <p:spPr bwMode="auto">
          <a:xfrm>
            <a:off x="2514600" y="2968625"/>
            <a:ext cx="20574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Ele</a:t>
            </a:r>
            <a:r>
              <a:rPr lang="cs-CZ" altLang="cs-CZ" sz="2400" b="1">
                <a:solidFill>
                  <a:srgbClr val="3333CC"/>
                </a:solidFill>
                <a:latin typeface="Times New Roman" panose="02020603050405020304" pitchFamily="18" charset="0"/>
              </a:rPr>
              <a:t>c</a:t>
            </a:r>
            <a:r>
              <a:rPr lang="en-GB" altLang="cs-CZ" sz="2400" b="1">
                <a:solidFill>
                  <a:srgbClr val="3333CC"/>
                </a:solidFill>
                <a:latin typeface="Times New Roman" panose="02020603050405020304" pitchFamily="18" charset="0"/>
              </a:rPr>
              <a:t>trolyt</a:t>
            </a:r>
            <a:r>
              <a:rPr lang="cs-CZ" altLang="cs-CZ" sz="2400" b="1">
                <a:solidFill>
                  <a:srgbClr val="3333CC"/>
                </a:solidFill>
                <a:latin typeface="Times New Roman" panose="02020603050405020304" pitchFamily="18" charset="0"/>
              </a:rPr>
              <a:t>e</a:t>
            </a:r>
            <a:r>
              <a:rPr lang="en-GB" altLang="cs-CZ" sz="2400" b="1">
                <a:solidFill>
                  <a:srgbClr val="3333CC"/>
                </a:solidFill>
                <a:latin typeface="Times New Roman" panose="02020603050405020304" pitchFamily="18" charset="0"/>
              </a:rPr>
              <a:t> II</a:t>
            </a:r>
          </a:p>
        </p:txBody>
      </p:sp>
      <p:sp>
        <p:nvSpPr>
          <p:cNvPr id="45070" name="Rectangle 14">
            <a:extLst>
              <a:ext uri="{FF2B5EF4-FFF2-40B4-BE49-F238E27FC236}">
                <a16:creationId xmlns:a16="http://schemas.microsoft.com/office/drawing/2014/main" id="{C78602E1-934A-45FD-ABAF-C34A6ACB85FF}"/>
              </a:ext>
            </a:extLst>
          </p:cNvPr>
          <p:cNvSpPr>
            <a:spLocks noChangeArrowheads="1"/>
          </p:cNvSpPr>
          <p:nvPr/>
        </p:nvSpPr>
        <p:spPr bwMode="auto">
          <a:xfrm>
            <a:off x="2744788" y="5867400"/>
            <a:ext cx="1827212"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solidFill>
                  <a:srgbClr val="CC0000"/>
                </a:solidFill>
                <a:latin typeface="Times New Roman" panose="02020603050405020304" pitchFamily="18" charset="0"/>
              </a:rPr>
              <a:t>c</a:t>
            </a:r>
            <a:r>
              <a:rPr lang="en-GB" altLang="cs-CZ" sz="2400" b="1">
                <a:solidFill>
                  <a:srgbClr val="CC0000"/>
                </a:solidFill>
                <a:latin typeface="Times New Roman" panose="02020603050405020304" pitchFamily="18" charset="0"/>
              </a:rPr>
              <a:t>ati</a:t>
            </a:r>
            <a:r>
              <a:rPr lang="cs-CZ" altLang="cs-CZ" sz="2400" b="1">
                <a:solidFill>
                  <a:srgbClr val="CC0000"/>
                </a:solidFill>
                <a:latin typeface="Times New Roman" panose="02020603050405020304" pitchFamily="18" charset="0"/>
              </a:rPr>
              <a:t>ons</a:t>
            </a:r>
            <a:r>
              <a:rPr lang="en-GB" altLang="cs-CZ" sz="2400" b="1">
                <a:solidFill>
                  <a:srgbClr val="CC0000"/>
                </a:solidFill>
                <a:latin typeface="Times New Roman" panose="02020603050405020304" pitchFamily="18" charset="0"/>
              </a:rPr>
              <a:t> c</a:t>
            </a:r>
            <a:r>
              <a:rPr lang="cs-CZ" altLang="cs-CZ" sz="2400" b="1" baseline="-25000">
                <a:solidFill>
                  <a:srgbClr val="CC0000"/>
                </a:solidFill>
                <a:latin typeface="Times New Roman" panose="02020603050405020304" pitchFamily="18" charset="0"/>
              </a:rPr>
              <a:t>C</a:t>
            </a:r>
            <a:r>
              <a:rPr lang="en-GB" altLang="cs-CZ" sz="2400" b="1" baseline="30000">
                <a:solidFill>
                  <a:srgbClr val="CC0000"/>
                </a:solidFill>
                <a:latin typeface="Times New Roman" panose="02020603050405020304" pitchFamily="18" charset="0"/>
              </a:rPr>
              <a:t>II</a:t>
            </a:r>
            <a:r>
              <a:rPr lang="en-GB" altLang="cs-CZ" sz="2400" b="1">
                <a:solidFill>
                  <a:srgbClr val="CC0000"/>
                </a:solidFill>
                <a:latin typeface="Times New Roman" panose="02020603050405020304" pitchFamily="18" charset="0"/>
              </a:rPr>
              <a:t>  </a:t>
            </a:r>
            <a:endParaRPr lang="en-GB" altLang="cs-CZ" sz="2400" b="1" baseline="30000">
              <a:solidFill>
                <a:srgbClr val="CC0000"/>
              </a:solidFill>
              <a:latin typeface="Times New Roman" panose="02020603050405020304" pitchFamily="18" charset="0"/>
            </a:endParaRPr>
          </a:p>
        </p:txBody>
      </p:sp>
      <p:sp>
        <p:nvSpPr>
          <p:cNvPr id="45071" name="Rectangle 15">
            <a:extLst>
              <a:ext uri="{FF2B5EF4-FFF2-40B4-BE49-F238E27FC236}">
                <a16:creationId xmlns:a16="http://schemas.microsoft.com/office/drawing/2014/main" id="{0331F8EC-2D7A-47ED-9FA5-E6041A695DDA}"/>
              </a:ext>
            </a:extLst>
          </p:cNvPr>
          <p:cNvSpPr>
            <a:spLocks noChangeArrowheads="1"/>
          </p:cNvSpPr>
          <p:nvPr/>
        </p:nvSpPr>
        <p:spPr bwMode="auto">
          <a:xfrm>
            <a:off x="304800" y="5867400"/>
            <a:ext cx="1468438" cy="457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400" b="1">
                <a:latin typeface="Times New Roman" panose="02020603050405020304" pitchFamily="18" charset="0"/>
              </a:rPr>
              <a:t>a</a:t>
            </a:r>
            <a:r>
              <a:rPr lang="en-GB" altLang="cs-CZ" sz="2400" b="1">
                <a:latin typeface="Times New Roman" panose="02020603050405020304" pitchFamily="18" charset="0"/>
              </a:rPr>
              <a:t>ni</a:t>
            </a:r>
            <a:r>
              <a:rPr lang="cs-CZ" altLang="cs-CZ" sz="2400" b="1">
                <a:latin typeface="Times New Roman" panose="02020603050405020304" pitchFamily="18" charset="0"/>
              </a:rPr>
              <a:t>ons</a:t>
            </a:r>
            <a:r>
              <a:rPr lang="en-GB" altLang="cs-CZ" sz="2400" b="1">
                <a:latin typeface="Times New Roman" panose="02020603050405020304" pitchFamily="18" charset="0"/>
              </a:rPr>
              <a:t> c</a:t>
            </a:r>
            <a:r>
              <a:rPr lang="en-GB" altLang="cs-CZ" sz="2400" b="1" baseline="-25000">
                <a:latin typeface="Times New Roman" panose="02020603050405020304" pitchFamily="18" charset="0"/>
              </a:rPr>
              <a:t>A</a:t>
            </a:r>
            <a:r>
              <a:rPr lang="en-GB" altLang="cs-CZ" sz="2400" b="1" baseline="30000">
                <a:latin typeface="Times New Roman" panose="02020603050405020304" pitchFamily="18" charset="0"/>
              </a:rPr>
              <a:t>I</a:t>
            </a:r>
            <a:endParaRPr lang="en-GB" altLang="cs-CZ" sz="2400" b="1" baseline="30000">
              <a:solidFill>
                <a:srgbClr val="CC0000"/>
              </a:solidFill>
              <a:latin typeface="Times New Roman" panose="02020603050405020304" pitchFamily="18" charset="0"/>
            </a:endParaRPr>
          </a:p>
        </p:txBody>
      </p:sp>
      <p:sp>
        <p:nvSpPr>
          <p:cNvPr id="45072" name="Rectangle 16">
            <a:extLst>
              <a:ext uri="{FF2B5EF4-FFF2-40B4-BE49-F238E27FC236}">
                <a16:creationId xmlns:a16="http://schemas.microsoft.com/office/drawing/2014/main" id="{950DC0E4-75DE-40C4-AEF4-547C4E34BD1B}"/>
              </a:ext>
            </a:extLst>
          </p:cNvPr>
          <p:cNvSpPr>
            <a:spLocks noChangeArrowheads="1"/>
          </p:cNvSpPr>
          <p:nvPr/>
        </p:nvSpPr>
        <p:spPr bwMode="auto">
          <a:xfrm>
            <a:off x="1143000" y="60325"/>
            <a:ext cx="62706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4400" b="1">
                <a:solidFill>
                  <a:srgbClr val="FFCC66"/>
                </a:solidFill>
              </a:rPr>
              <a:t>Donnan </a:t>
            </a:r>
            <a:r>
              <a:rPr lang="cs-CZ" altLang="cs-CZ" sz="4400" b="1">
                <a:solidFill>
                  <a:srgbClr val="FFCC66"/>
                </a:solidFill>
              </a:rPr>
              <a:t>equilibrium</a:t>
            </a:r>
            <a:r>
              <a:rPr lang="en-GB" altLang="cs-CZ" sz="4400" b="1">
                <a:solidFill>
                  <a:srgbClr val="FFCC66"/>
                </a:solidFill>
              </a:rPr>
              <a:t> (3)</a:t>
            </a:r>
          </a:p>
        </p:txBody>
      </p:sp>
      <p:sp>
        <p:nvSpPr>
          <p:cNvPr id="45073" name="Rectangle 17">
            <a:extLst>
              <a:ext uri="{FF2B5EF4-FFF2-40B4-BE49-F238E27FC236}">
                <a16:creationId xmlns:a16="http://schemas.microsoft.com/office/drawing/2014/main" id="{2FF5031E-12D1-4B72-9958-7D0AB2EC0B10}"/>
              </a:ext>
            </a:extLst>
          </p:cNvPr>
          <p:cNvSpPr>
            <a:spLocks noChangeArrowheads="1"/>
          </p:cNvSpPr>
          <p:nvPr/>
        </p:nvSpPr>
        <p:spPr bwMode="auto">
          <a:xfrm>
            <a:off x="2000250" y="3200400"/>
            <a:ext cx="28575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p:txBody>
      </p:sp>
      <p:sp>
        <p:nvSpPr>
          <p:cNvPr id="45074" name="Rectangle 18">
            <a:extLst>
              <a:ext uri="{FF2B5EF4-FFF2-40B4-BE49-F238E27FC236}">
                <a16:creationId xmlns:a16="http://schemas.microsoft.com/office/drawing/2014/main" id="{4FE60FCA-DF13-49B9-903E-AA5D0A1984C9}"/>
              </a:ext>
            </a:extLst>
          </p:cNvPr>
          <p:cNvSpPr>
            <a:spLocks noChangeArrowheads="1"/>
          </p:cNvSpPr>
          <p:nvPr/>
        </p:nvSpPr>
        <p:spPr bwMode="auto">
          <a:xfrm>
            <a:off x="2438400" y="3181350"/>
            <a:ext cx="357188"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p:txBody>
      </p:sp>
      <p:sp>
        <p:nvSpPr>
          <p:cNvPr id="45075" name="Rectangle 19">
            <a:extLst>
              <a:ext uri="{FF2B5EF4-FFF2-40B4-BE49-F238E27FC236}">
                <a16:creationId xmlns:a16="http://schemas.microsoft.com/office/drawing/2014/main" id="{D73B55F1-8E67-4FA2-99CC-ACF66FA67982}"/>
              </a:ext>
            </a:extLst>
          </p:cNvPr>
          <p:cNvSpPr>
            <a:spLocks noChangeArrowheads="1"/>
          </p:cNvSpPr>
          <p:nvPr/>
        </p:nvSpPr>
        <p:spPr bwMode="auto">
          <a:xfrm>
            <a:off x="457200" y="990600"/>
            <a:ext cx="2209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a:solidFill>
                  <a:srgbClr val="FFCC00"/>
                </a:solidFill>
              </a:rPr>
              <a:t>Donnan ratio:</a:t>
            </a:r>
          </a:p>
        </p:txBody>
      </p:sp>
      <p:sp>
        <p:nvSpPr>
          <p:cNvPr id="45078" name="Rectangle 22">
            <a:extLst>
              <a:ext uri="{FF2B5EF4-FFF2-40B4-BE49-F238E27FC236}">
                <a16:creationId xmlns:a16="http://schemas.microsoft.com/office/drawing/2014/main" id="{A5E01A4F-85D9-49AA-BEDB-076A7F8D1E9A}"/>
              </a:ext>
            </a:extLst>
          </p:cNvPr>
          <p:cNvSpPr>
            <a:spLocks noChangeArrowheads="1"/>
          </p:cNvSpPr>
          <p:nvPr/>
        </p:nvSpPr>
        <p:spPr bwMode="auto">
          <a:xfrm>
            <a:off x="5203825" y="2484438"/>
            <a:ext cx="32115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800" b="1">
                <a:solidFill>
                  <a:srgbClr val="FFFFCC"/>
                </a:solidFill>
              </a:rPr>
              <a:t>Donnan </a:t>
            </a:r>
            <a:r>
              <a:rPr lang="cs-CZ" altLang="cs-CZ" sz="2800" b="1">
                <a:solidFill>
                  <a:srgbClr val="FFFFCC"/>
                </a:solidFill>
              </a:rPr>
              <a:t>potential</a:t>
            </a:r>
            <a:r>
              <a:rPr lang="en-GB" altLang="cs-CZ" sz="2800" b="1">
                <a:solidFill>
                  <a:srgbClr val="FFFFCC"/>
                </a:solidFill>
              </a:rPr>
              <a:t>:</a:t>
            </a:r>
            <a:endParaRPr lang="en-GB" altLang="cs-CZ" sz="2800" b="1">
              <a:solidFill>
                <a:srgbClr val="FFCC00"/>
              </a:solidFill>
            </a:endParaRPr>
          </a:p>
        </p:txBody>
      </p:sp>
      <mc:AlternateContent xmlns:mc="http://schemas.openxmlformats.org/markup-compatibility/2006" xmlns:a14="http://schemas.microsoft.com/office/drawing/2010/main">
        <mc:Choice Requires="a14">
          <p:sp>
            <p:nvSpPr>
              <p:cNvPr id="24" name="TextovéPole 23">
                <a:extLst>
                  <a:ext uri="{FF2B5EF4-FFF2-40B4-BE49-F238E27FC236}">
                    <a16:creationId xmlns:a16="http://schemas.microsoft.com/office/drawing/2014/main" id="{DD716202-E93C-421E-80E4-FCAD69EF85B3}"/>
                  </a:ext>
                </a:extLst>
              </p:cNvPr>
              <p:cNvSpPr txBox="1"/>
              <p:nvPr/>
            </p:nvSpPr>
            <p:spPr>
              <a:xfrm>
                <a:off x="2700662" y="987060"/>
                <a:ext cx="2866939" cy="181120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cs-CZ" sz="3600" i="1" smtClean="0">
                              <a:latin typeface="Cambria Math" panose="02040503050406030204" pitchFamily="18" charset="0"/>
                            </a:rPr>
                          </m:ctrlPr>
                        </m:fPr>
                        <m:num>
                          <m:sSubSup>
                            <m:sSubSupPr>
                              <m:ctrlPr>
                                <a:rPr lang="cs-CZ" sz="3600" i="1" smtClean="0">
                                  <a:latin typeface="Cambria Math" panose="02040503050406030204" pitchFamily="18" charset="0"/>
                                </a:rPr>
                              </m:ctrlPr>
                            </m:sSubSupPr>
                            <m:e>
                              <m:r>
                                <a:rPr lang="cs-CZ" sz="3600" b="0" i="1" smtClean="0">
                                  <a:latin typeface="Cambria Math" panose="02040503050406030204" pitchFamily="18" charset="0"/>
                                </a:rPr>
                                <m:t>𝑐</m:t>
                              </m:r>
                            </m:e>
                            <m:sub>
                              <m:r>
                                <a:rPr lang="cs-CZ" sz="3600" b="0" i="1" smtClean="0">
                                  <a:latin typeface="Cambria Math" panose="02040503050406030204" pitchFamily="18" charset="0"/>
                                </a:rPr>
                                <m:t>𝐾</m:t>
                              </m:r>
                            </m:sub>
                            <m:sup>
                              <m:r>
                                <a:rPr lang="cs-CZ" sz="3600" b="0" i="1" smtClean="0">
                                  <a:latin typeface="Cambria Math" panose="02040503050406030204" pitchFamily="18" charset="0"/>
                                </a:rPr>
                                <m:t>𝐼</m:t>
                              </m:r>
                            </m:sup>
                          </m:sSubSup>
                        </m:num>
                        <m:den>
                          <m:sSubSup>
                            <m:sSubSupPr>
                              <m:ctrlPr>
                                <a:rPr lang="cs-CZ" sz="3600" i="1" smtClean="0">
                                  <a:latin typeface="Cambria Math" panose="02040503050406030204" pitchFamily="18" charset="0"/>
                                </a:rPr>
                              </m:ctrlPr>
                            </m:sSubSupPr>
                            <m:e>
                              <m:r>
                                <a:rPr lang="cs-CZ" sz="3600" b="0" i="1" smtClean="0">
                                  <a:latin typeface="Cambria Math" panose="02040503050406030204" pitchFamily="18" charset="0"/>
                                </a:rPr>
                                <m:t>𝑐</m:t>
                              </m:r>
                            </m:e>
                            <m:sub>
                              <m:r>
                                <a:rPr lang="cs-CZ" sz="3600" b="0" i="1" smtClean="0">
                                  <a:latin typeface="Cambria Math" panose="02040503050406030204" pitchFamily="18" charset="0"/>
                                </a:rPr>
                                <m:t>𝐾</m:t>
                              </m:r>
                            </m:sub>
                            <m:sup>
                              <m:r>
                                <a:rPr lang="cs-CZ" sz="3600" b="0" i="1" smtClean="0">
                                  <a:latin typeface="Cambria Math" panose="02040503050406030204" pitchFamily="18" charset="0"/>
                                </a:rPr>
                                <m:t>𝐼𝐼</m:t>
                              </m:r>
                            </m:sup>
                          </m:sSubSup>
                        </m:den>
                      </m:f>
                      <m:r>
                        <a:rPr lang="cs-CZ" sz="3600" b="0" i="1" smtClean="0">
                          <a:latin typeface="Cambria Math" panose="02040503050406030204" pitchFamily="18" charset="0"/>
                        </a:rPr>
                        <m:t>=</m:t>
                      </m:r>
                      <m:f>
                        <m:fPr>
                          <m:ctrlPr>
                            <a:rPr lang="cs-CZ" sz="3600" i="1">
                              <a:latin typeface="Cambria Math" panose="02040503050406030204" pitchFamily="18" charset="0"/>
                            </a:rPr>
                          </m:ctrlPr>
                        </m:fPr>
                        <m:num>
                          <m:sSubSup>
                            <m:sSubSupPr>
                              <m:ctrlPr>
                                <a:rPr lang="cs-CZ" sz="3600" i="1">
                                  <a:latin typeface="Cambria Math" panose="02040503050406030204" pitchFamily="18" charset="0"/>
                                </a:rPr>
                              </m:ctrlPr>
                            </m:sSubSupPr>
                            <m:e>
                              <m:r>
                                <a:rPr lang="cs-CZ" sz="3600" i="1">
                                  <a:latin typeface="Cambria Math" panose="02040503050406030204" pitchFamily="18" charset="0"/>
                                </a:rPr>
                                <m:t>𝑐</m:t>
                              </m:r>
                            </m:e>
                            <m:sub>
                              <m:r>
                                <a:rPr lang="cs-CZ" sz="3600" b="0" i="1" smtClean="0">
                                  <a:latin typeface="Cambria Math" panose="02040503050406030204" pitchFamily="18" charset="0"/>
                                </a:rPr>
                                <m:t>𝐴</m:t>
                              </m:r>
                            </m:sub>
                            <m:sup>
                              <m:r>
                                <a:rPr lang="cs-CZ" sz="3600" i="1">
                                  <a:latin typeface="Cambria Math" panose="02040503050406030204" pitchFamily="18" charset="0"/>
                                </a:rPr>
                                <m:t>𝐼</m:t>
                              </m:r>
                              <m:r>
                                <a:rPr lang="cs-CZ" sz="3600" b="0" i="1" smtClean="0">
                                  <a:latin typeface="Cambria Math" panose="02040503050406030204" pitchFamily="18" charset="0"/>
                                </a:rPr>
                                <m:t>𝐼</m:t>
                              </m:r>
                            </m:sup>
                          </m:sSubSup>
                        </m:num>
                        <m:den>
                          <m:sSubSup>
                            <m:sSubSupPr>
                              <m:ctrlPr>
                                <a:rPr lang="cs-CZ" sz="3600" i="1">
                                  <a:latin typeface="Cambria Math" panose="02040503050406030204" pitchFamily="18" charset="0"/>
                                </a:rPr>
                              </m:ctrlPr>
                            </m:sSubSupPr>
                            <m:e>
                              <m:r>
                                <a:rPr lang="cs-CZ" sz="3600" i="1">
                                  <a:latin typeface="Cambria Math" panose="02040503050406030204" pitchFamily="18" charset="0"/>
                                </a:rPr>
                                <m:t>𝑐</m:t>
                              </m:r>
                            </m:e>
                            <m:sub>
                              <m:r>
                                <a:rPr lang="cs-CZ" sz="3600" b="0" i="1" smtClean="0">
                                  <a:latin typeface="Cambria Math" panose="02040503050406030204" pitchFamily="18" charset="0"/>
                                </a:rPr>
                                <m:t>𝐴</m:t>
                              </m:r>
                            </m:sub>
                            <m:sup>
                              <m:r>
                                <a:rPr lang="cs-CZ" sz="3600" i="1">
                                  <a:latin typeface="Cambria Math" panose="02040503050406030204" pitchFamily="18" charset="0"/>
                                </a:rPr>
                                <m:t>𝐼</m:t>
                              </m:r>
                            </m:sup>
                          </m:sSubSup>
                        </m:den>
                      </m:f>
                      <m:r>
                        <a:rPr lang="cs-CZ" sz="3600" i="1">
                          <a:latin typeface="Cambria Math" panose="02040503050406030204" pitchFamily="18" charset="0"/>
                        </a:rPr>
                        <m:t>=</m:t>
                      </m:r>
                      <m:r>
                        <a:rPr lang="cs-CZ" sz="3600" b="0" i="1" smtClean="0">
                          <a:latin typeface="Cambria Math" panose="02040503050406030204" pitchFamily="18" charset="0"/>
                        </a:rPr>
                        <m:t>𝑟</m:t>
                      </m:r>
                    </m:oMath>
                  </m:oMathPara>
                </a14:m>
                <a:endParaRPr lang="cs-CZ" sz="3600" dirty="0"/>
              </a:p>
              <a:p>
                <a:endParaRPr lang="cs-CZ" sz="3600" dirty="0"/>
              </a:p>
            </p:txBody>
          </p:sp>
        </mc:Choice>
        <mc:Fallback xmlns="">
          <p:sp>
            <p:nvSpPr>
              <p:cNvPr id="24" name="TextovéPole 23">
                <a:extLst>
                  <a:ext uri="{FF2B5EF4-FFF2-40B4-BE49-F238E27FC236}">
                    <a16:creationId xmlns:a16="http://schemas.microsoft.com/office/drawing/2014/main" id="{DD716202-E93C-421E-80E4-FCAD69EF85B3}"/>
                  </a:ext>
                </a:extLst>
              </p:cNvPr>
              <p:cNvSpPr txBox="1">
                <a:spLocks noRot="1" noChangeAspect="1" noMove="1" noResize="1" noEditPoints="1" noAdjustHandles="1" noChangeArrowheads="1" noChangeShapeType="1" noTextEdit="1"/>
              </p:cNvSpPr>
              <p:nvPr/>
            </p:nvSpPr>
            <p:spPr>
              <a:xfrm>
                <a:off x="2700662" y="987060"/>
                <a:ext cx="2866939" cy="1811201"/>
              </a:xfrm>
              <a:prstGeom prst="rect">
                <a:avLst/>
              </a:prstGeom>
              <a:blipFill>
                <a:blip r:embed="rId5"/>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5" name="TextovéPole 24">
                <a:extLst>
                  <a:ext uri="{FF2B5EF4-FFF2-40B4-BE49-F238E27FC236}">
                    <a16:creationId xmlns:a16="http://schemas.microsoft.com/office/drawing/2014/main" id="{71FC363B-E310-445E-9527-E9327584EE74}"/>
                  </a:ext>
                </a:extLst>
              </p:cNvPr>
              <p:cNvSpPr txBox="1"/>
              <p:nvPr/>
            </p:nvSpPr>
            <p:spPr>
              <a:xfrm>
                <a:off x="5910834" y="852769"/>
                <a:ext cx="1995931" cy="163685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cs-CZ" sz="3600" b="0" i="1" smtClean="0">
                          <a:latin typeface="Cambria Math" panose="02040503050406030204" pitchFamily="18" charset="0"/>
                        </a:rPr>
                        <m:t>𝑟</m:t>
                      </m:r>
                      <m:r>
                        <a:rPr lang="cs-CZ" sz="3600" b="0" i="1" smtClean="0">
                          <a:latin typeface="Cambria Math" panose="02040503050406030204" pitchFamily="18" charset="0"/>
                        </a:rPr>
                        <m:t>=</m:t>
                      </m:r>
                      <m:rad>
                        <m:radPr>
                          <m:ctrlPr>
                            <a:rPr lang="cs-CZ" sz="3600" b="0" i="1" smtClean="0">
                              <a:latin typeface="Cambria Math" panose="02040503050406030204" pitchFamily="18" charset="0"/>
                            </a:rPr>
                          </m:ctrlPr>
                        </m:radPr>
                        <m:deg>
                          <m:sSub>
                            <m:sSubPr>
                              <m:ctrlPr>
                                <a:rPr lang="cs-CZ" sz="3600" b="0" i="1" smtClean="0">
                                  <a:latin typeface="Cambria Math" panose="02040503050406030204" pitchFamily="18" charset="0"/>
                                </a:rPr>
                              </m:ctrlPr>
                            </m:sSubPr>
                            <m:e>
                              <m:r>
                                <a:rPr lang="cs-CZ" sz="3600" b="0" i="1" smtClean="0">
                                  <a:latin typeface="Cambria Math" panose="02040503050406030204" pitchFamily="18" charset="0"/>
                                </a:rPr>
                                <m:t>𝑧</m:t>
                              </m:r>
                            </m:e>
                            <m:sub>
                              <m:r>
                                <a:rPr lang="cs-CZ" sz="3600" b="0" i="1" smtClean="0">
                                  <a:latin typeface="Cambria Math" panose="02040503050406030204" pitchFamily="18" charset="0"/>
                                </a:rPr>
                                <m:t>𝑖</m:t>
                              </m:r>
                            </m:sub>
                          </m:sSub>
                        </m:deg>
                        <m:e>
                          <m:f>
                            <m:fPr>
                              <m:ctrlPr>
                                <a:rPr lang="cs-CZ" sz="3600" b="0" i="1" smtClean="0">
                                  <a:latin typeface="Cambria Math" panose="02040503050406030204" pitchFamily="18" charset="0"/>
                                </a:rPr>
                              </m:ctrlPr>
                            </m:fPr>
                            <m:num>
                              <m:sSubSup>
                                <m:sSubSupPr>
                                  <m:ctrlPr>
                                    <a:rPr lang="cs-CZ" sz="3600" b="0" i="1" smtClean="0">
                                      <a:latin typeface="Cambria Math" panose="02040503050406030204" pitchFamily="18" charset="0"/>
                                    </a:rPr>
                                  </m:ctrlPr>
                                </m:sSubSupPr>
                                <m:e>
                                  <m:r>
                                    <a:rPr lang="cs-CZ" sz="3600" b="0" i="1" smtClean="0">
                                      <a:latin typeface="Cambria Math" panose="02040503050406030204" pitchFamily="18" charset="0"/>
                                    </a:rPr>
                                    <m:t>𝑐</m:t>
                                  </m:r>
                                </m:e>
                                <m:sub>
                                  <m:r>
                                    <a:rPr lang="cs-CZ" sz="3600" b="0" i="1" smtClean="0">
                                      <a:latin typeface="Cambria Math" panose="02040503050406030204" pitchFamily="18" charset="0"/>
                                    </a:rPr>
                                    <m:t>𝑖</m:t>
                                  </m:r>
                                </m:sub>
                                <m:sup>
                                  <m:r>
                                    <a:rPr lang="cs-CZ" sz="3600" b="0" i="1" smtClean="0">
                                      <a:latin typeface="Cambria Math" panose="02040503050406030204" pitchFamily="18" charset="0"/>
                                    </a:rPr>
                                    <m:t>𝐼</m:t>
                                  </m:r>
                                </m:sup>
                              </m:sSubSup>
                            </m:num>
                            <m:den>
                              <m:sSubSup>
                                <m:sSubSupPr>
                                  <m:ctrlPr>
                                    <a:rPr lang="cs-CZ" sz="3600" b="0" i="1" smtClean="0">
                                      <a:latin typeface="Cambria Math" panose="02040503050406030204" pitchFamily="18" charset="0"/>
                                    </a:rPr>
                                  </m:ctrlPr>
                                </m:sSubSupPr>
                                <m:e>
                                  <m:r>
                                    <a:rPr lang="cs-CZ" sz="3600" b="0" i="1" smtClean="0">
                                      <a:latin typeface="Cambria Math" panose="02040503050406030204" pitchFamily="18" charset="0"/>
                                    </a:rPr>
                                    <m:t>𝑐</m:t>
                                  </m:r>
                                </m:e>
                                <m:sub>
                                  <m:r>
                                    <a:rPr lang="cs-CZ" sz="3600" b="0" i="1" smtClean="0">
                                      <a:latin typeface="Cambria Math" panose="02040503050406030204" pitchFamily="18" charset="0"/>
                                    </a:rPr>
                                    <m:t>𝑖</m:t>
                                  </m:r>
                                </m:sub>
                                <m:sup>
                                  <m:r>
                                    <a:rPr lang="cs-CZ" sz="3600" b="0" i="1" smtClean="0">
                                      <a:latin typeface="Cambria Math" panose="02040503050406030204" pitchFamily="18" charset="0"/>
                                    </a:rPr>
                                    <m:t>𝐼𝐼</m:t>
                                  </m:r>
                                </m:sup>
                              </m:sSubSup>
                            </m:den>
                          </m:f>
                        </m:e>
                      </m:rad>
                    </m:oMath>
                  </m:oMathPara>
                </a14:m>
                <a:endParaRPr lang="cs-CZ" sz="3600" dirty="0"/>
              </a:p>
            </p:txBody>
          </p:sp>
        </mc:Choice>
        <mc:Fallback xmlns="">
          <p:sp>
            <p:nvSpPr>
              <p:cNvPr id="25" name="TextovéPole 24">
                <a:extLst>
                  <a:ext uri="{FF2B5EF4-FFF2-40B4-BE49-F238E27FC236}">
                    <a16:creationId xmlns:a16="http://schemas.microsoft.com/office/drawing/2014/main" id="{71FC363B-E310-445E-9527-E9327584EE74}"/>
                  </a:ext>
                </a:extLst>
              </p:cNvPr>
              <p:cNvSpPr txBox="1">
                <a:spLocks noRot="1" noChangeAspect="1" noMove="1" noResize="1" noEditPoints="1" noAdjustHandles="1" noChangeArrowheads="1" noChangeShapeType="1" noTextEdit="1"/>
              </p:cNvSpPr>
              <p:nvPr/>
            </p:nvSpPr>
            <p:spPr>
              <a:xfrm>
                <a:off x="5910834" y="852769"/>
                <a:ext cx="1995931" cy="1636858"/>
              </a:xfrm>
              <a:prstGeom prst="rect">
                <a:avLst/>
              </a:prstGeom>
              <a:blipFill>
                <a:blip r:embed="rId6"/>
                <a:stretch>
                  <a:fillRect/>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26" name="Obdélník 25">
                <a:extLst>
                  <a:ext uri="{FF2B5EF4-FFF2-40B4-BE49-F238E27FC236}">
                    <a16:creationId xmlns:a16="http://schemas.microsoft.com/office/drawing/2014/main" id="{A8EB5A79-BC2D-466E-A8B9-05BFF6704645}"/>
                  </a:ext>
                </a:extLst>
              </p:cNvPr>
              <p:cNvSpPr/>
              <p:nvPr/>
            </p:nvSpPr>
            <p:spPr>
              <a:xfrm>
                <a:off x="5004048" y="3040361"/>
                <a:ext cx="3851730" cy="3735318"/>
              </a:xfrm>
              <a:prstGeom prst="rect">
                <a:avLst/>
              </a:prstGeom>
            </p:spPr>
            <p:txBody>
              <a:bodyPr wrap="square">
                <a:spAutoFit/>
              </a:bodyPr>
              <a:lstStyle/>
              <a:p>
                <a:pPr lvl="0">
                  <a:spcBef>
                    <a:spcPct val="20000"/>
                  </a:spcBef>
                </a:pPr>
                <a14:m>
                  <m:oMathPara xmlns:m="http://schemas.openxmlformats.org/officeDocument/2006/math">
                    <m:oMathParaPr>
                      <m:jc m:val="centerGroup"/>
                    </m:oMathParaPr>
                    <m:oMath xmlns:m="http://schemas.openxmlformats.org/officeDocument/2006/math">
                      <m:r>
                        <a:rPr lang="cs-CZ" sz="3200" i="1" kern="0" smtClean="0">
                          <a:solidFill>
                            <a:srgbClr val="FFFFCC"/>
                          </a:solidFill>
                          <a:latin typeface="Cambria Math" panose="02040503050406030204" pitchFamily="18" charset="0"/>
                        </a:rPr>
                        <m:t>𝑈</m:t>
                      </m:r>
                      <m:r>
                        <a:rPr lang="cs-CZ" sz="3200" i="1" kern="0" smtClean="0">
                          <a:solidFill>
                            <a:srgbClr val="FFFFCC"/>
                          </a:solidFill>
                          <a:latin typeface="Cambria Math" panose="02040503050406030204" pitchFamily="18" charset="0"/>
                        </a:rPr>
                        <m:t>=</m:t>
                      </m:r>
                      <m:sSup>
                        <m:sSupPr>
                          <m:ctrlPr>
                            <a:rPr lang="cs-CZ" sz="3200" i="1" kern="0">
                              <a:solidFill>
                                <a:srgbClr val="FFFFCC"/>
                              </a:solidFill>
                              <a:latin typeface="Cambria Math" panose="02040503050406030204" pitchFamily="18" charset="0"/>
                            </a:rPr>
                          </m:ctrlPr>
                        </m:sSupPr>
                        <m:e>
                          <m:r>
                            <a:rPr lang="cs-CZ" sz="3200" i="1" kern="0">
                              <a:solidFill>
                                <a:srgbClr val="FFFFCC"/>
                              </a:solidFill>
                              <a:latin typeface="Cambria Math" panose="02040503050406030204" pitchFamily="18" charset="0"/>
                              <a:ea typeface="Cambria Math" panose="02040503050406030204" pitchFamily="18" charset="0"/>
                            </a:rPr>
                            <m:t>𝜑</m:t>
                          </m:r>
                        </m:e>
                        <m:sup>
                          <m:r>
                            <a:rPr lang="cs-CZ" sz="3200" i="1" kern="0">
                              <a:solidFill>
                                <a:srgbClr val="FFFFCC"/>
                              </a:solidFill>
                              <a:latin typeface="Cambria Math" panose="02040503050406030204" pitchFamily="18" charset="0"/>
                            </a:rPr>
                            <m:t>𝐼𝐼</m:t>
                          </m:r>
                        </m:sup>
                      </m:sSup>
                      <m:r>
                        <a:rPr lang="cs-CZ" sz="3200" i="1" kern="0">
                          <a:solidFill>
                            <a:srgbClr val="FFFFCC"/>
                          </a:solidFill>
                          <a:latin typeface="Cambria Math" panose="02040503050406030204" pitchFamily="18" charset="0"/>
                        </a:rPr>
                        <m:t>−</m:t>
                      </m:r>
                      <m:sSup>
                        <m:sSupPr>
                          <m:ctrlPr>
                            <a:rPr lang="cs-CZ" sz="3200" i="1" kern="0">
                              <a:solidFill>
                                <a:srgbClr val="FFFFCC"/>
                              </a:solidFill>
                              <a:latin typeface="Cambria Math" panose="02040503050406030204" pitchFamily="18" charset="0"/>
                            </a:rPr>
                          </m:ctrlPr>
                        </m:sSupPr>
                        <m:e>
                          <m:r>
                            <a:rPr lang="cs-CZ" sz="3200" i="1" kern="0">
                              <a:solidFill>
                                <a:srgbClr val="FFFFCC"/>
                              </a:solidFill>
                              <a:latin typeface="Cambria Math" panose="02040503050406030204" pitchFamily="18" charset="0"/>
                              <a:ea typeface="Cambria Math" panose="02040503050406030204" pitchFamily="18" charset="0"/>
                            </a:rPr>
                            <m:t>𝜑</m:t>
                          </m:r>
                        </m:e>
                        <m:sup>
                          <m:r>
                            <a:rPr lang="cs-CZ" sz="3200" i="1" kern="0">
                              <a:solidFill>
                                <a:srgbClr val="FFFFCC"/>
                              </a:solidFill>
                              <a:latin typeface="Cambria Math" panose="02040503050406030204" pitchFamily="18" charset="0"/>
                            </a:rPr>
                            <m:t>𝐼</m:t>
                          </m:r>
                        </m:sup>
                      </m:sSup>
                      <m:r>
                        <a:rPr lang="cs-CZ" sz="3200" i="1" kern="0">
                          <a:solidFill>
                            <a:srgbClr val="FFFFCC"/>
                          </a:solidFill>
                          <a:latin typeface="Cambria Math" panose="02040503050406030204" pitchFamily="18" charset="0"/>
                        </a:rPr>
                        <m:t>=−</m:t>
                      </m:r>
                      <m:f>
                        <m:fPr>
                          <m:ctrlPr>
                            <a:rPr lang="cs-CZ" sz="3200" i="1" kern="0">
                              <a:solidFill>
                                <a:srgbClr val="FFFFCC"/>
                              </a:solidFill>
                              <a:latin typeface="Cambria Math" panose="02040503050406030204" pitchFamily="18" charset="0"/>
                            </a:rPr>
                          </m:ctrlPr>
                        </m:fPr>
                        <m:num>
                          <m:r>
                            <a:rPr lang="cs-CZ" sz="3200" i="1" kern="0">
                              <a:solidFill>
                                <a:srgbClr val="FFFFCC"/>
                              </a:solidFill>
                              <a:latin typeface="Cambria Math" panose="02040503050406030204" pitchFamily="18" charset="0"/>
                            </a:rPr>
                            <m:t>𝑅𝑇</m:t>
                          </m:r>
                        </m:num>
                        <m:den>
                          <m:r>
                            <a:rPr lang="cs-CZ" sz="3200" i="1" kern="0">
                              <a:solidFill>
                                <a:srgbClr val="FFFFCC"/>
                              </a:solidFill>
                              <a:latin typeface="Cambria Math" panose="02040503050406030204" pitchFamily="18" charset="0"/>
                            </a:rPr>
                            <m:t>𝐹</m:t>
                          </m:r>
                        </m:den>
                      </m:f>
                      <m:r>
                        <a:rPr lang="cs-CZ" sz="3200" i="1" kern="0">
                          <a:solidFill>
                            <a:srgbClr val="FFFFCC"/>
                          </a:solidFill>
                          <a:latin typeface="Cambria Math" panose="02040503050406030204" pitchFamily="18" charset="0"/>
                        </a:rPr>
                        <m:t>𝑙𝑛</m:t>
                      </m:r>
                      <m:f>
                        <m:fPr>
                          <m:ctrlPr>
                            <a:rPr lang="cs-CZ" sz="3200" i="1" kern="0">
                              <a:solidFill>
                                <a:srgbClr val="FFFFCC"/>
                              </a:solidFill>
                              <a:latin typeface="Cambria Math" panose="02040503050406030204" pitchFamily="18" charset="0"/>
                            </a:rPr>
                          </m:ctrlPr>
                        </m:fPr>
                        <m:num>
                          <m:sSubSup>
                            <m:sSubSupPr>
                              <m:ctrlPr>
                                <a:rPr lang="cs-CZ" sz="3200" i="1" kern="0">
                                  <a:solidFill>
                                    <a:srgbClr val="FFFFCC"/>
                                  </a:solidFill>
                                  <a:latin typeface="Cambria Math" panose="02040503050406030204" pitchFamily="18" charset="0"/>
                                </a:rPr>
                              </m:ctrlPr>
                            </m:sSubSupPr>
                            <m:e>
                              <m:r>
                                <a:rPr lang="cs-CZ" sz="3200" i="1" kern="0">
                                  <a:solidFill>
                                    <a:srgbClr val="FFFFCC"/>
                                  </a:solidFill>
                                  <a:latin typeface="Cambria Math" panose="02040503050406030204" pitchFamily="18" charset="0"/>
                                </a:rPr>
                                <m:t>𝑐</m:t>
                              </m:r>
                            </m:e>
                            <m:sub>
                              <m:r>
                                <a:rPr lang="cs-CZ" sz="3200" i="1" kern="0">
                                  <a:solidFill>
                                    <a:srgbClr val="FFFFCC"/>
                                  </a:solidFill>
                                  <a:latin typeface="Cambria Math" panose="02040503050406030204" pitchFamily="18" charset="0"/>
                                </a:rPr>
                                <m:t>𝐾</m:t>
                              </m:r>
                            </m:sub>
                            <m:sup>
                              <m:r>
                                <a:rPr lang="cs-CZ" sz="3200" i="1" kern="0">
                                  <a:solidFill>
                                    <a:srgbClr val="FFFFCC"/>
                                  </a:solidFill>
                                  <a:latin typeface="Cambria Math" panose="02040503050406030204" pitchFamily="18" charset="0"/>
                                </a:rPr>
                                <m:t>𝐼</m:t>
                              </m:r>
                            </m:sup>
                          </m:sSubSup>
                        </m:num>
                        <m:den>
                          <m:sSubSup>
                            <m:sSubSupPr>
                              <m:ctrlPr>
                                <a:rPr lang="cs-CZ" sz="3200" i="1" kern="0">
                                  <a:solidFill>
                                    <a:srgbClr val="FFFFCC"/>
                                  </a:solidFill>
                                  <a:latin typeface="Cambria Math" panose="02040503050406030204" pitchFamily="18" charset="0"/>
                                </a:rPr>
                              </m:ctrlPr>
                            </m:sSubSupPr>
                            <m:e>
                              <m:r>
                                <a:rPr lang="cs-CZ" sz="3200" i="1" kern="0">
                                  <a:solidFill>
                                    <a:srgbClr val="FFFFCC"/>
                                  </a:solidFill>
                                  <a:latin typeface="Cambria Math" panose="02040503050406030204" pitchFamily="18" charset="0"/>
                                </a:rPr>
                                <m:t>𝑐</m:t>
                              </m:r>
                            </m:e>
                            <m:sub>
                              <m:r>
                                <a:rPr lang="cs-CZ" sz="3200" i="1" kern="0">
                                  <a:solidFill>
                                    <a:srgbClr val="FFFFCC"/>
                                  </a:solidFill>
                                  <a:latin typeface="Cambria Math" panose="02040503050406030204" pitchFamily="18" charset="0"/>
                                </a:rPr>
                                <m:t>𝐾</m:t>
                              </m:r>
                            </m:sub>
                            <m:sup>
                              <m:r>
                                <a:rPr lang="cs-CZ" sz="3200" i="1" kern="0">
                                  <a:solidFill>
                                    <a:srgbClr val="FFFFCC"/>
                                  </a:solidFill>
                                  <a:latin typeface="Cambria Math" panose="02040503050406030204" pitchFamily="18" charset="0"/>
                                </a:rPr>
                                <m:t>𝐼𝐼</m:t>
                              </m:r>
                            </m:sup>
                          </m:sSubSup>
                        </m:den>
                      </m:f>
                      <m:r>
                        <a:rPr lang="cs-CZ" sz="3200" i="1" kern="0">
                          <a:solidFill>
                            <a:srgbClr val="FFFFCC"/>
                          </a:solidFill>
                          <a:latin typeface="Cambria Math" panose="02040503050406030204" pitchFamily="18" charset="0"/>
                        </a:rPr>
                        <m:t>=−</m:t>
                      </m:r>
                      <m:f>
                        <m:fPr>
                          <m:ctrlPr>
                            <a:rPr lang="cs-CZ" sz="3200" i="1" kern="0">
                              <a:solidFill>
                                <a:srgbClr val="FFFFCC"/>
                              </a:solidFill>
                              <a:latin typeface="Cambria Math" panose="02040503050406030204" pitchFamily="18" charset="0"/>
                            </a:rPr>
                          </m:ctrlPr>
                        </m:fPr>
                        <m:num>
                          <m:r>
                            <a:rPr lang="cs-CZ" sz="3200" i="1" kern="0">
                              <a:solidFill>
                                <a:srgbClr val="FFFFCC"/>
                              </a:solidFill>
                              <a:latin typeface="Cambria Math" panose="02040503050406030204" pitchFamily="18" charset="0"/>
                            </a:rPr>
                            <m:t>𝑅𝑇</m:t>
                          </m:r>
                        </m:num>
                        <m:den>
                          <m:r>
                            <a:rPr lang="cs-CZ" sz="3200" i="1" kern="0">
                              <a:solidFill>
                                <a:srgbClr val="FFFFCC"/>
                              </a:solidFill>
                              <a:latin typeface="Cambria Math" panose="02040503050406030204" pitchFamily="18" charset="0"/>
                            </a:rPr>
                            <m:t>𝐹</m:t>
                          </m:r>
                        </m:den>
                      </m:f>
                      <m:r>
                        <a:rPr lang="cs-CZ" sz="3200" i="1" kern="0">
                          <a:solidFill>
                            <a:srgbClr val="FFFFCC"/>
                          </a:solidFill>
                          <a:latin typeface="Cambria Math" panose="02040503050406030204" pitchFamily="18" charset="0"/>
                        </a:rPr>
                        <m:t>𝑙𝑛</m:t>
                      </m:r>
                      <m:f>
                        <m:fPr>
                          <m:ctrlPr>
                            <a:rPr lang="cs-CZ" sz="3200" i="1" kern="0">
                              <a:solidFill>
                                <a:srgbClr val="FFFFCC"/>
                              </a:solidFill>
                              <a:latin typeface="Cambria Math" panose="02040503050406030204" pitchFamily="18" charset="0"/>
                            </a:rPr>
                          </m:ctrlPr>
                        </m:fPr>
                        <m:num>
                          <m:sSubSup>
                            <m:sSubSupPr>
                              <m:ctrlPr>
                                <a:rPr lang="cs-CZ" sz="3200" i="1" kern="0">
                                  <a:solidFill>
                                    <a:srgbClr val="FFFFCC"/>
                                  </a:solidFill>
                                  <a:latin typeface="Cambria Math" panose="02040503050406030204" pitchFamily="18" charset="0"/>
                                </a:rPr>
                              </m:ctrlPr>
                            </m:sSubSupPr>
                            <m:e>
                              <m:r>
                                <a:rPr lang="cs-CZ" sz="3200" i="1" kern="0">
                                  <a:solidFill>
                                    <a:srgbClr val="FFFFCC"/>
                                  </a:solidFill>
                                  <a:latin typeface="Cambria Math" panose="02040503050406030204" pitchFamily="18" charset="0"/>
                                </a:rPr>
                                <m:t>𝑐</m:t>
                              </m:r>
                            </m:e>
                            <m:sub>
                              <m:r>
                                <a:rPr lang="cs-CZ" sz="3200" i="1" kern="0">
                                  <a:solidFill>
                                    <a:srgbClr val="FFFFCC"/>
                                  </a:solidFill>
                                  <a:latin typeface="Cambria Math" panose="02040503050406030204" pitchFamily="18" charset="0"/>
                                </a:rPr>
                                <m:t>𝐴</m:t>
                              </m:r>
                            </m:sub>
                            <m:sup>
                              <m:r>
                                <a:rPr lang="cs-CZ" sz="3200" i="1" kern="0">
                                  <a:solidFill>
                                    <a:srgbClr val="FFFFCC"/>
                                  </a:solidFill>
                                  <a:latin typeface="Cambria Math" panose="02040503050406030204" pitchFamily="18" charset="0"/>
                                </a:rPr>
                                <m:t>𝐼𝐼</m:t>
                              </m:r>
                            </m:sup>
                          </m:sSubSup>
                        </m:num>
                        <m:den>
                          <m:sSubSup>
                            <m:sSubSupPr>
                              <m:ctrlPr>
                                <a:rPr lang="cs-CZ" sz="3200" i="1" kern="0">
                                  <a:solidFill>
                                    <a:srgbClr val="FFFFCC"/>
                                  </a:solidFill>
                                  <a:latin typeface="Cambria Math" panose="02040503050406030204" pitchFamily="18" charset="0"/>
                                </a:rPr>
                              </m:ctrlPr>
                            </m:sSubSupPr>
                            <m:e>
                              <m:r>
                                <a:rPr lang="cs-CZ" sz="3200" i="1" kern="0">
                                  <a:solidFill>
                                    <a:srgbClr val="FFFFCC"/>
                                  </a:solidFill>
                                  <a:latin typeface="Cambria Math" panose="02040503050406030204" pitchFamily="18" charset="0"/>
                                </a:rPr>
                                <m:t>𝑐</m:t>
                              </m:r>
                            </m:e>
                            <m:sub>
                              <m:r>
                                <a:rPr lang="cs-CZ" sz="3200" i="1" kern="0">
                                  <a:solidFill>
                                    <a:srgbClr val="FFFFCC"/>
                                  </a:solidFill>
                                  <a:latin typeface="Cambria Math" panose="02040503050406030204" pitchFamily="18" charset="0"/>
                                </a:rPr>
                                <m:t>𝐴</m:t>
                              </m:r>
                            </m:sub>
                            <m:sup>
                              <m:r>
                                <a:rPr lang="cs-CZ" sz="3200" i="1" kern="0">
                                  <a:solidFill>
                                    <a:srgbClr val="FFFFCC"/>
                                  </a:solidFill>
                                  <a:latin typeface="Cambria Math" panose="02040503050406030204" pitchFamily="18" charset="0"/>
                                </a:rPr>
                                <m:t>𝐼</m:t>
                              </m:r>
                            </m:sup>
                          </m:sSubSup>
                        </m:den>
                      </m:f>
                      <m:r>
                        <a:rPr lang="cs-CZ" sz="3200" i="1" kern="0">
                          <a:solidFill>
                            <a:srgbClr val="FFFFCC"/>
                          </a:solidFill>
                          <a:latin typeface="Cambria Math" panose="02040503050406030204" pitchFamily="18" charset="0"/>
                        </a:rPr>
                        <m:t>=−</m:t>
                      </m:r>
                      <m:f>
                        <m:fPr>
                          <m:ctrlPr>
                            <a:rPr lang="cs-CZ" sz="3200" i="1" kern="0">
                              <a:solidFill>
                                <a:srgbClr val="FFFFCC"/>
                              </a:solidFill>
                              <a:latin typeface="Cambria Math" panose="02040503050406030204" pitchFamily="18" charset="0"/>
                            </a:rPr>
                          </m:ctrlPr>
                        </m:fPr>
                        <m:num>
                          <m:r>
                            <a:rPr lang="cs-CZ" sz="3200" i="1" kern="0">
                              <a:solidFill>
                                <a:srgbClr val="FFFFCC"/>
                              </a:solidFill>
                              <a:latin typeface="Cambria Math" panose="02040503050406030204" pitchFamily="18" charset="0"/>
                            </a:rPr>
                            <m:t>𝑅𝑇</m:t>
                          </m:r>
                        </m:num>
                        <m:den>
                          <m:r>
                            <a:rPr lang="cs-CZ" sz="3200" i="1" kern="0">
                              <a:solidFill>
                                <a:srgbClr val="FFFFCC"/>
                              </a:solidFill>
                              <a:latin typeface="Cambria Math" panose="02040503050406030204" pitchFamily="18" charset="0"/>
                            </a:rPr>
                            <m:t>𝐹</m:t>
                          </m:r>
                        </m:den>
                      </m:f>
                      <m:r>
                        <a:rPr lang="cs-CZ" sz="3200" i="1" kern="0">
                          <a:solidFill>
                            <a:srgbClr val="FFFFCC"/>
                          </a:solidFill>
                          <a:latin typeface="Cambria Math" panose="02040503050406030204" pitchFamily="18" charset="0"/>
                        </a:rPr>
                        <m:t>𝑙𝑛𝑟</m:t>
                      </m:r>
                    </m:oMath>
                  </m:oMathPara>
                </a14:m>
                <a:endParaRPr lang="cs-CZ" sz="3200" kern="0" dirty="0">
                  <a:solidFill>
                    <a:srgbClr val="FFFFCC"/>
                  </a:solidFill>
                  <a:latin typeface="Arial"/>
                </a:endParaRPr>
              </a:p>
            </p:txBody>
          </p:sp>
        </mc:Choice>
        <mc:Fallback xmlns="">
          <p:sp>
            <p:nvSpPr>
              <p:cNvPr id="26" name="Obdélník 25">
                <a:extLst>
                  <a:ext uri="{FF2B5EF4-FFF2-40B4-BE49-F238E27FC236}">
                    <a16:creationId xmlns:a16="http://schemas.microsoft.com/office/drawing/2014/main" id="{A8EB5A79-BC2D-466E-A8B9-05BFF6704645}"/>
                  </a:ext>
                </a:extLst>
              </p:cNvPr>
              <p:cNvSpPr>
                <a:spLocks noRot="1" noChangeAspect="1" noMove="1" noResize="1" noEditPoints="1" noAdjustHandles="1" noChangeArrowheads="1" noChangeShapeType="1" noTextEdit="1"/>
              </p:cNvSpPr>
              <p:nvPr/>
            </p:nvSpPr>
            <p:spPr>
              <a:xfrm>
                <a:off x="5004048" y="3040361"/>
                <a:ext cx="3851730" cy="3735318"/>
              </a:xfrm>
              <a:prstGeom prst="rect">
                <a:avLst/>
              </a:prstGeom>
              <a:blipFill>
                <a:blip r:embed="rId7"/>
                <a:stretch>
                  <a:fillRect/>
                </a:stretch>
              </a:blipFill>
            </p:spPr>
            <p:txBody>
              <a:bodyPr/>
              <a:lstStyle/>
              <a:p>
                <a:r>
                  <a:rPr lang="cs-CZ">
                    <a:noFill/>
                  </a:rPr>
                  <a:t> </a:t>
                </a:r>
              </a:p>
            </p:txBody>
          </p:sp>
        </mc:Fallback>
      </mc:AlternateContent>
      <p:pic>
        <p:nvPicPr>
          <p:cNvPr id="2" name="Obrázek 1" descr="Obsah obrázku čtverec&#10;&#10;Popis byl vytvořen automaticky">
            <a:extLst>
              <a:ext uri="{FF2B5EF4-FFF2-40B4-BE49-F238E27FC236}">
                <a16:creationId xmlns:a16="http://schemas.microsoft.com/office/drawing/2014/main" id="{D403CCD8-307A-46FC-8057-6A54EBA963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6142" y="0"/>
            <a:ext cx="1127858" cy="1089754"/>
          </a:xfrm>
          <a:prstGeom prst="rect">
            <a:avLst/>
          </a:prstGeom>
        </p:spPr>
      </p:pic>
      <p:pic>
        <p:nvPicPr>
          <p:cNvPr id="3" name="Nahraný zvuk">
            <a:hlinkClick r:id="" action="ppaction://media"/>
            <a:extLst>
              <a:ext uri="{FF2B5EF4-FFF2-40B4-BE49-F238E27FC236}">
                <a16:creationId xmlns:a16="http://schemas.microsoft.com/office/drawing/2014/main" id="{7333BE25-D0CD-43CB-852D-0245647D5DF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15338" y="34167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5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0F8258B-D6B4-45BF-90D7-3A75F3DDBF82}"/>
              </a:ext>
            </a:extLst>
          </p:cNvPr>
          <p:cNvSpPr>
            <a:spLocks noChangeArrowheads="1"/>
          </p:cNvSpPr>
          <p:nvPr/>
        </p:nvSpPr>
        <p:spPr bwMode="auto">
          <a:xfrm>
            <a:off x="76200" y="2590800"/>
            <a:ext cx="4572000" cy="4191000"/>
          </a:xfrm>
          <a:prstGeom prst="rect">
            <a:avLst/>
          </a:prstGeom>
          <a:gradFill rotWithShape="0">
            <a:gsLst>
              <a:gs pos="0">
                <a:srgbClr val="FFCC99"/>
              </a:gs>
              <a:gs pos="100000">
                <a:srgbClr val="FFFFCC"/>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50000"/>
              </a:spcBef>
              <a:buFontTx/>
              <a:buNone/>
            </a:pPr>
            <a:endParaRPr lang="en-GB" altLang="cs-CZ" sz="2400" b="1">
              <a:solidFill>
                <a:srgbClr val="3333CC"/>
              </a:solidFill>
              <a:latin typeface="Times New Roman" panose="02020603050405020304" pitchFamily="18" charset="0"/>
            </a:endParaRPr>
          </a:p>
          <a:p>
            <a:pPr algn="ctr" eaLnBrk="1" hangingPunct="1">
              <a:spcBef>
                <a:spcPct val="0"/>
              </a:spcBef>
              <a:buFontTx/>
              <a:buNone/>
            </a:pPr>
            <a:endParaRPr lang="en-GB" altLang="cs-CZ" sz="2400" b="1">
              <a:solidFill>
                <a:srgbClr val="CC0000"/>
              </a:solidFill>
              <a:latin typeface="Times New Roman" panose="02020603050405020304" pitchFamily="18" charset="0"/>
            </a:endParaRPr>
          </a:p>
          <a:p>
            <a:pPr algn="ctr" eaLnBrk="1" hangingPunct="1">
              <a:spcBef>
                <a:spcPct val="0"/>
              </a:spcBef>
              <a:buFontTx/>
              <a:buNone/>
            </a:pPr>
            <a:endParaRPr lang="en-GB" altLang="cs-CZ" sz="2400" b="1">
              <a:latin typeface="Times New Roman" panose="02020603050405020304" pitchFamily="18" charset="0"/>
            </a:endParaRPr>
          </a:p>
        </p:txBody>
      </p:sp>
      <p:sp>
        <p:nvSpPr>
          <p:cNvPr id="47107" name="Line 3">
            <a:extLst>
              <a:ext uri="{FF2B5EF4-FFF2-40B4-BE49-F238E27FC236}">
                <a16:creationId xmlns:a16="http://schemas.microsoft.com/office/drawing/2014/main" id="{DFAD6720-C251-439E-9F01-69B4475A6085}"/>
              </a:ext>
            </a:extLst>
          </p:cNvPr>
          <p:cNvSpPr>
            <a:spLocks noChangeShapeType="1"/>
          </p:cNvSpPr>
          <p:nvPr/>
        </p:nvSpPr>
        <p:spPr bwMode="auto">
          <a:xfrm>
            <a:off x="2362200" y="2590800"/>
            <a:ext cx="0" cy="4191000"/>
          </a:xfrm>
          <a:prstGeom prst="line">
            <a:avLst/>
          </a:prstGeom>
          <a:noFill/>
          <a:ln w="127000">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7108" name="Rectangle 4">
            <a:extLst>
              <a:ext uri="{FF2B5EF4-FFF2-40B4-BE49-F238E27FC236}">
                <a16:creationId xmlns:a16="http://schemas.microsoft.com/office/drawing/2014/main" id="{D93E8F3D-3159-4F51-9C50-5454256C54E6}"/>
              </a:ext>
            </a:extLst>
          </p:cNvPr>
          <p:cNvSpPr>
            <a:spLocks noChangeArrowheads="1"/>
          </p:cNvSpPr>
          <p:nvPr/>
        </p:nvSpPr>
        <p:spPr bwMode="auto">
          <a:xfrm>
            <a:off x="971550" y="1836738"/>
            <a:ext cx="280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2400" b="1">
                <a:solidFill>
                  <a:srgbClr val="FF0000"/>
                </a:solidFill>
              </a:rPr>
              <a:t>cell membrane</a:t>
            </a:r>
          </a:p>
        </p:txBody>
      </p:sp>
      <p:sp>
        <p:nvSpPr>
          <p:cNvPr id="47109" name="Rectangle 5">
            <a:extLst>
              <a:ext uri="{FF2B5EF4-FFF2-40B4-BE49-F238E27FC236}">
                <a16:creationId xmlns:a16="http://schemas.microsoft.com/office/drawing/2014/main" id="{93AED5A3-21A6-487F-B5D7-7CE0B4FEA758}"/>
              </a:ext>
            </a:extLst>
          </p:cNvPr>
          <p:cNvSpPr>
            <a:spLocks noChangeArrowheads="1"/>
          </p:cNvSpPr>
          <p:nvPr/>
        </p:nvSpPr>
        <p:spPr bwMode="auto">
          <a:xfrm>
            <a:off x="304800" y="2571750"/>
            <a:ext cx="1828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intra</a:t>
            </a:r>
          </a:p>
        </p:txBody>
      </p:sp>
      <p:sp>
        <p:nvSpPr>
          <p:cNvPr id="47110" name="Rectangle 6">
            <a:extLst>
              <a:ext uri="{FF2B5EF4-FFF2-40B4-BE49-F238E27FC236}">
                <a16:creationId xmlns:a16="http://schemas.microsoft.com/office/drawing/2014/main" id="{0FD4B032-3848-42D8-AE6E-C7A89192F548}"/>
              </a:ext>
            </a:extLst>
          </p:cNvPr>
          <p:cNvSpPr>
            <a:spLocks noChangeArrowheads="1"/>
          </p:cNvSpPr>
          <p:nvPr/>
        </p:nvSpPr>
        <p:spPr bwMode="auto">
          <a:xfrm>
            <a:off x="2590800" y="2600325"/>
            <a:ext cx="1981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extra</a:t>
            </a:r>
          </a:p>
        </p:txBody>
      </p:sp>
      <p:sp>
        <p:nvSpPr>
          <p:cNvPr id="47111" name="Rectangle 7">
            <a:extLst>
              <a:ext uri="{FF2B5EF4-FFF2-40B4-BE49-F238E27FC236}">
                <a16:creationId xmlns:a16="http://schemas.microsoft.com/office/drawing/2014/main" id="{8D26712A-3BC5-431F-A863-23A04B3DDF9B}"/>
              </a:ext>
            </a:extLst>
          </p:cNvPr>
          <p:cNvSpPr>
            <a:spLocks noChangeArrowheads="1"/>
          </p:cNvSpPr>
          <p:nvPr/>
        </p:nvSpPr>
        <p:spPr bwMode="auto">
          <a:xfrm>
            <a:off x="152400" y="3581400"/>
            <a:ext cx="1524000" cy="6397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70000"/>
              </a:lnSpc>
              <a:spcBef>
                <a:spcPct val="0"/>
              </a:spcBef>
              <a:buFontTx/>
              <a:buNone/>
            </a:pPr>
            <a:r>
              <a:rPr lang="cs-CZ" altLang="cs-CZ" sz="2400" b="1">
                <a:solidFill>
                  <a:srgbClr val="660033"/>
                </a:solidFill>
                <a:latin typeface="Times New Roman" panose="02020603050405020304" pitchFamily="18" charset="0"/>
              </a:rPr>
              <a:t>phosphate</a:t>
            </a:r>
          </a:p>
          <a:p>
            <a:pPr algn="r" eaLnBrk="1" hangingPunct="1">
              <a:lnSpc>
                <a:spcPct val="80000"/>
              </a:lnSpc>
              <a:spcBef>
                <a:spcPct val="0"/>
              </a:spcBef>
              <a:buFontTx/>
              <a:buNone/>
            </a:pPr>
            <a:r>
              <a:rPr lang="cs-CZ" altLang="cs-CZ" sz="2400" b="1">
                <a:solidFill>
                  <a:srgbClr val="660033"/>
                </a:solidFill>
                <a:latin typeface="Times New Roman" panose="02020603050405020304" pitchFamily="18" charset="0"/>
              </a:rPr>
              <a:t>anions</a:t>
            </a:r>
          </a:p>
        </p:txBody>
      </p:sp>
      <p:sp>
        <p:nvSpPr>
          <p:cNvPr id="47112" name="Rectangle 8">
            <a:extLst>
              <a:ext uri="{FF2B5EF4-FFF2-40B4-BE49-F238E27FC236}">
                <a16:creationId xmlns:a16="http://schemas.microsoft.com/office/drawing/2014/main" id="{6E1FE49E-2435-4AE1-9410-262A639445AD}"/>
              </a:ext>
            </a:extLst>
          </p:cNvPr>
          <p:cNvSpPr>
            <a:spLocks noChangeArrowheads="1"/>
          </p:cNvSpPr>
          <p:nvPr/>
        </p:nvSpPr>
        <p:spPr bwMode="auto">
          <a:xfrm>
            <a:off x="544513" y="4343400"/>
            <a:ext cx="1131887" cy="56673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60000"/>
              </a:lnSpc>
              <a:spcBef>
                <a:spcPct val="0"/>
              </a:spcBef>
              <a:buFontTx/>
              <a:buNone/>
            </a:pPr>
            <a:r>
              <a:rPr lang="cs-CZ" altLang="cs-CZ" sz="2400" b="1">
                <a:solidFill>
                  <a:srgbClr val="660033"/>
                </a:solidFill>
                <a:latin typeface="Times New Roman" panose="02020603050405020304" pitchFamily="18" charset="0"/>
              </a:rPr>
              <a:t>protein</a:t>
            </a:r>
          </a:p>
          <a:p>
            <a:pPr algn="r" eaLnBrk="1" hangingPunct="1">
              <a:lnSpc>
                <a:spcPct val="70000"/>
              </a:lnSpc>
              <a:spcBef>
                <a:spcPct val="0"/>
              </a:spcBef>
              <a:buFontTx/>
              <a:buNone/>
            </a:pPr>
            <a:r>
              <a:rPr lang="cs-CZ" altLang="cs-CZ" sz="2400" b="1">
                <a:solidFill>
                  <a:srgbClr val="660033"/>
                </a:solidFill>
                <a:latin typeface="Times New Roman" panose="02020603050405020304" pitchFamily="18" charset="0"/>
              </a:rPr>
              <a:t>anions</a:t>
            </a:r>
          </a:p>
        </p:txBody>
      </p:sp>
      <p:sp>
        <p:nvSpPr>
          <p:cNvPr id="47113" name="Rectangle 9">
            <a:extLst>
              <a:ext uri="{FF2B5EF4-FFF2-40B4-BE49-F238E27FC236}">
                <a16:creationId xmlns:a16="http://schemas.microsoft.com/office/drawing/2014/main" id="{A999D120-134A-439F-9EA1-16AF4C8CC030}"/>
              </a:ext>
            </a:extLst>
          </p:cNvPr>
          <p:cNvSpPr>
            <a:spLocks noChangeArrowheads="1"/>
          </p:cNvSpPr>
          <p:nvPr/>
        </p:nvSpPr>
        <p:spPr bwMode="auto">
          <a:xfrm>
            <a:off x="3048000" y="4114800"/>
            <a:ext cx="673100" cy="4572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solidFill>
                  <a:srgbClr val="CC0000"/>
                </a:solidFill>
                <a:latin typeface="Times New Roman" panose="02020603050405020304" pitchFamily="18" charset="0"/>
              </a:rPr>
              <a:t>Na</a:t>
            </a:r>
            <a:r>
              <a:rPr lang="en-GB" altLang="cs-CZ" sz="2400" b="1" baseline="30000">
                <a:solidFill>
                  <a:srgbClr val="CC0000"/>
                </a:solidFill>
                <a:latin typeface="Times New Roman" panose="02020603050405020304" pitchFamily="18" charset="0"/>
              </a:rPr>
              <a:t>+</a:t>
            </a:r>
            <a:endParaRPr lang="en-GB" altLang="cs-CZ" sz="2400" b="1">
              <a:solidFill>
                <a:srgbClr val="CC0000"/>
              </a:solidFill>
              <a:latin typeface="Times New Roman" panose="02020603050405020304" pitchFamily="18" charset="0"/>
            </a:endParaRPr>
          </a:p>
        </p:txBody>
      </p:sp>
      <p:sp>
        <p:nvSpPr>
          <p:cNvPr id="47114" name="Rectangle 10">
            <a:extLst>
              <a:ext uri="{FF2B5EF4-FFF2-40B4-BE49-F238E27FC236}">
                <a16:creationId xmlns:a16="http://schemas.microsoft.com/office/drawing/2014/main" id="{1F9B31A7-3268-4027-BF01-291B6E006E55}"/>
              </a:ext>
            </a:extLst>
          </p:cNvPr>
          <p:cNvSpPr>
            <a:spLocks noChangeArrowheads="1"/>
          </p:cNvSpPr>
          <p:nvPr/>
        </p:nvSpPr>
        <p:spPr bwMode="auto">
          <a:xfrm>
            <a:off x="2795588" y="5181600"/>
            <a:ext cx="557212" cy="457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latin typeface="Times New Roman" panose="02020603050405020304" pitchFamily="18" charset="0"/>
              </a:rPr>
              <a:t>Cl</a:t>
            </a:r>
            <a:r>
              <a:rPr lang="en-GB" altLang="cs-CZ" sz="2400" b="1" baseline="30000">
                <a:latin typeface="Times New Roman" panose="02020603050405020304" pitchFamily="18" charset="0"/>
              </a:rPr>
              <a:t>-</a:t>
            </a:r>
            <a:endParaRPr lang="en-GB" altLang="cs-CZ" sz="2400" b="1" baseline="30000">
              <a:solidFill>
                <a:srgbClr val="CC0000"/>
              </a:solidFill>
              <a:latin typeface="Times New Roman" panose="02020603050405020304" pitchFamily="18" charset="0"/>
            </a:endParaRPr>
          </a:p>
        </p:txBody>
      </p:sp>
      <p:sp>
        <p:nvSpPr>
          <p:cNvPr id="47115" name="Rectangle 11">
            <a:extLst>
              <a:ext uri="{FF2B5EF4-FFF2-40B4-BE49-F238E27FC236}">
                <a16:creationId xmlns:a16="http://schemas.microsoft.com/office/drawing/2014/main" id="{039E5811-8C24-4F64-9A83-678529DF4C5D}"/>
              </a:ext>
            </a:extLst>
          </p:cNvPr>
          <p:cNvSpPr>
            <a:spLocks noChangeArrowheads="1"/>
          </p:cNvSpPr>
          <p:nvPr/>
        </p:nvSpPr>
        <p:spPr bwMode="auto">
          <a:xfrm>
            <a:off x="2816225" y="6096000"/>
            <a:ext cx="536575"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solidFill>
                  <a:srgbClr val="CC0000"/>
                </a:solidFill>
                <a:latin typeface="Times New Roman" panose="02020603050405020304" pitchFamily="18" charset="0"/>
              </a:rPr>
              <a:t>K</a:t>
            </a:r>
            <a:r>
              <a:rPr lang="en-GB" altLang="cs-CZ" sz="2400" b="1" baseline="30000">
                <a:solidFill>
                  <a:srgbClr val="CC0000"/>
                </a:solidFill>
                <a:latin typeface="Times New Roman" panose="02020603050405020304" pitchFamily="18" charset="0"/>
              </a:rPr>
              <a:t>+</a:t>
            </a:r>
          </a:p>
        </p:txBody>
      </p:sp>
      <p:sp>
        <p:nvSpPr>
          <p:cNvPr id="47116" name="Rectangle 12">
            <a:extLst>
              <a:ext uri="{FF2B5EF4-FFF2-40B4-BE49-F238E27FC236}">
                <a16:creationId xmlns:a16="http://schemas.microsoft.com/office/drawing/2014/main" id="{B1697395-288D-400A-802C-F8F6C45C15B5}"/>
              </a:ext>
            </a:extLst>
          </p:cNvPr>
          <p:cNvSpPr>
            <a:spLocks noChangeArrowheads="1"/>
          </p:cNvSpPr>
          <p:nvPr/>
        </p:nvSpPr>
        <p:spPr bwMode="auto">
          <a:xfrm>
            <a:off x="1371600" y="5181600"/>
            <a:ext cx="536575"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solidFill>
                  <a:srgbClr val="CC0000"/>
                </a:solidFill>
                <a:latin typeface="Times New Roman" panose="02020603050405020304" pitchFamily="18" charset="0"/>
              </a:rPr>
              <a:t>K</a:t>
            </a:r>
            <a:r>
              <a:rPr lang="en-GB" altLang="cs-CZ" sz="2400" b="1" baseline="30000">
                <a:solidFill>
                  <a:srgbClr val="CC0000"/>
                </a:solidFill>
                <a:latin typeface="Times New Roman" panose="02020603050405020304" pitchFamily="18" charset="0"/>
              </a:rPr>
              <a:t>+</a:t>
            </a:r>
          </a:p>
        </p:txBody>
      </p:sp>
      <p:sp>
        <p:nvSpPr>
          <p:cNvPr id="47117" name="Rectangle 13">
            <a:extLst>
              <a:ext uri="{FF2B5EF4-FFF2-40B4-BE49-F238E27FC236}">
                <a16:creationId xmlns:a16="http://schemas.microsoft.com/office/drawing/2014/main" id="{B443BEB9-1AC5-4CBF-B1CA-D476C9916F56}"/>
              </a:ext>
            </a:extLst>
          </p:cNvPr>
          <p:cNvSpPr>
            <a:spLocks noChangeArrowheads="1"/>
          </p:cNvSpPr>
          <p:nvPr/>
        </p:nvSpPr>
        <p:spPr bwMode="auto">
          <a:xfrm>
            <a:off x="1371600" y="6096000"/>
            <a:ext cx="557213" cy="457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latin typeface="Times New Roman" panose="02020603050405020304" pitchFamily="18" charset="0"/>
              </a:rPr>
              <a:t>Cl</a:t>
            </a:r>
            <a:r>
              <a:rPr lang="en-GB" altLang="cs-CZ" sz="2400" b="1" baseline="30000">
                <a:latin typeface="Times New Roman" panose="02020603050405020304" pitchFamily="18" charset="0"/>
              </a:rPr>
              <a:t>-</a:t>
            </a:r>
            <a:endParaRPr lang="en-GB" altLang="cs-CZ" sz="2400" b="1" baseline="30000">
              <a:solidFill>
                <a:srgbClr val="CC0000"/>
              </a:solidFill>
              <a:latin typeface="Times New Roman" panose="02020603050405020304" pitchFamily="18" charset="0"/>
            </a:endParaRPr>
          </a:p>
        </p:txBody>
      </p:sp>
      <p:sp>
        <p:nvSpPr>
          <p:cNvPr id="47118" name="Line 14">
            <a:extLst>
              <a:ext uri="{FF2B5EF4-FFF2-40B4-BE49-F238E27FC236}">
                <a16:creationId xmlns:a16="http://schemas.microsoft.com/office/drawing/2014/main" id="{8EBF2B45-3390-41D3-8EE0-676788AAECBB}"/>
              </a:ext>
            </a:extLst>
          </p:cNvPr>
          <p:cNvSpPr>
            <a:spLocks noChangeShapeType="1"/>
          </p:cNvSpPr>
          <p:nvPr/>
        </p:nvSpPr>
        <p:spPr bwMode="auto">
          <a:xfrm flipV="1">
            <a:off x="1905000" y="5638800"/>
            <a:ext cx="914400" cy="4572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7119" name="Line 15">
            <a:extLst>
              <a:ext uri="{FF2B5EF4-FFF2-40B4-BE49-F238E27FC236}">
                <a16:creationId xmlns:a16="http://schemas.microsoft.com/office/drawing/2014/main" id="{D27A228A-F111-4725-B1D6-8C29377ABF40}"/>
              </a:ext>
            </a:extLst>
          </p:cNvPr>
          <p:cNvSpPr>
            <a:spLocks noChangeShapeType="1"/>
          </p:cNvSpPr>
          <p:nvPr/>
        </p:nvSpPr>
        <p:spPr bwMode="auto">
          <a:xfrm>
            <a:off x="1905000" y="5638800"/>
            <a:ext cx="914400" cy="4572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7120" name="Line 16">
            <a:extLst>
              <a:ext uri="{FF2B5EF4-FFF2-40B4-BE49-F238E27FC236}">
                <a16:creationId xmlns:a16="http://schemas.microsoft.com/office/drawing/2014/main" id="{8F6831EF-83EE-4C65-9AB3-38F20A56F7D9}"/>
              </a:ext>
            </a:extLst>
          </p:cNvPr>
          <p:cNvSpPr>
            <a:spLocks noChangeShapeType="1"/>
          </p:cNvSpPr>
          <p:nvPr/>
        </p:nvSpPr>
        <p:spPr bwMode="auto">
          <a:xfrm>
            <a:off x="1676400" y="4648200"/>
            <a:ext cx="533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7121" name="Line 17">
            <a:extLst>
              <a:ext uri="{FF2B5EF4-FFF2-40B4-BE49-F238E27FC236}">
                <a16:creationId xmlns:a16="http://schemas.microsoft.com/office/drawing/2014/main" id="{57310C47-9E45-4DB2-A528-82E04FCAF90A}"/>
              </a:ext>
            </a:extLst>
          </p:cNvPr>
          <p:cNvSpPr>
            <a:spLocks noChangeShapeType="1"/>
          </p:cNvSpPr>
          <p:nvPr/>
        </p:nvSpPr>
        <p:spPr bwMode="auto">
          <a:xfrm>
            <a:off x="1676400" y="3886200"/>
            <a:ext cx="533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7122" name="Line 18">
            <a:extLst>
              <a:ext uri="{FF2B5EF4-FFF2-40B4-BE49-F238E27FC236}">
                <a16:creationId xmlns:a16="http://schemas.microsoft.com/office/drawing/2014/main" id="{11A3B8D5-E4A5-49A2-A64B-13C755834268}"/>
              </a:ext>
            </a:extLst>
          </p:cNvPr>
          <p:cNvSpPr>
            <a:spLocks noChangeShapeType="1"/>
          </p:cNvSpPr>
          <p:nvPr/>
        </p:nvSpPr>
        <p:spPr bwMode="auto">
          <a:xfrm>
            <a:off x="2514600" y="4343400"/>
            <a:ext cx="5334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47123" name="Line 19">
            <a:extLst>
              <a:ext uri="{FF2B5EF4-FFF2-40B4-BE49-F238E27FC236}">
                <a16:creationId xmlns:a16="http://schemas.microsoft.com/office/drawing/2014/main" id="{4187BD40-F5CE-4D4B-8585-BD863A51513D}"/>
              </a:ext>
            </a:extLst>
          </p:cNvPr>
          <p:cNvSpPr>
            <a:spLocks noChangeShapeType="1"/>
          </p:cNvSpPr>
          <p:nvPr/>
        </p:nvSpPr>
        <p:spPr bwMode="auto">
          <a:xfrm flipH="1">
            <a:off x="2209800" y="44958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7124" name="Line 20">
            <a:extLst>
              <a:ext uri="{FF2B5EF4-FFF2-40B4-BE49-F238E27FC236}">
                <a16:creationId xmlns:a16="http://schemas.microsoft.com/office/drawing/2014/main" id="{00BA175C-B39A-491E-B6C7-D36D458C886F}"/>
              </a:ext>
            </a:extLst>
          </p:cNvPr>
          <p:cNvSpPr>
            <a:spLocks noChangeShapeType="1"/>
          </p:cNvSpPr>
          <p:nvPr/>
        </p:nvSpPr>
        <p:spPr bwMode="auto">
          <a:xfrm>
            <a:off x="2209800" y="3733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7125" name="Line 21">
            <a:extLst>
              <a:ext uri="{FF2B5EF4-FFF2-40B4-BE49-F238E27FC236}">
                <a16:creationId xmlns:a16="http://schemas.microsoft.com/office/drawing/2014/main" id="{0AEFC6AB-B50A-4288-BF9D-D76B62291764}"/>
              </a:ext>
            </a:extLst>
          </p:cNvPr>
          <p:cNvSpPr>
            <a:spLocks noChangeShapeType="1"/>
          </p:cNvSpPr>
          <p:nvPr/>
        </p:nvSpPr>
        <p:spPr bwMode="auto">
          <a:xfrm>
            <a:off x="2514600" y="41910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7126" name="Rectangle 22">
            <a:extLst>
              <a:ext uri="{FF2B5EF4-FFF2-40B4-BE49-F238E27FC236}">
                <a16:creationId xmlns:a16="http://schemas.microsoft.com/office/drawing/2014/main" id="{595F587F-B3F0-46DE-ABFA-AE8F7F0D2C35}"/>
              </a:ext>
            </a:extLst>
          </p:cNvPr>
          <p:cNvSpPr>
            <a:spLocks noChangeArrowheads="1"/>
          </p:cNvSpPr>
          <p:nvPr/>
        </p:nvSpPr>
        <p:spPr bwMode="auto">
          <a:xfrm>
            <a:off x="395288" y="404813"/>
            <a:ext cx="8534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4000" b="1">
                <a:solidFill>
                  <a:srgbClr val="FFCC00"/>
                </a:solidFill>
              </a:rPr>
              <a:t>Donnan model in living cell</a:t>
            </a:r>
            <a:r>
              <a:rPr lang="cs-CZ" altLang="cs-CZ" sz="4000" b="1">
                <a:solidFill>
                  <a:srgbClr val="FFCC00"/>
                </a:solidFill>
              </a:rPr>
              <a:t> (1)</a:t>
            </a:r>
          </a:p>
        </p:txBody>
      </p:sp>
      <p:sp>
        <p:nvSpPr>
          <p:cNvPr id="47127" name="Rectangle 23">
            <a:extLst>
              <a:ext uri="{FF2B5EF4-FFF2-40B4-BE49-F238E27FC236}">
                <a16:creationId xmlns:a16="http://schemas.microsoft.com/office/drawing/2014/main" id="{A1233AC1-A43E-45D6-81BF-19D2358CFDD4}"/>
              </a:ext>
            </a:extLst>
          </p:cNvPr>
          <p:cNvSpPr>
            <a:spLocks noChangeArrowheads="1"/>
          </p:cNvSpPr>
          <p:nvPr/>
        </p:nvSpPr>
        <p:spPr bwMode="auto">
          <a:xfrm>
            <a:off x="4876800" y="1628775"/>
            <a:ext cx="42672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2400" b="1">
                <a:solidFill>
                  <a:srgbClr val="FF0000"/>
                </a:solidFill>
              </a:rPr>
              <a:t>diffuse:</a:t>
            </a:r>
            <a:r>
              <a:rPr lang="en-GB" altLang="cs-CZ" sz="2400" b="1">
                <a:solidFill>
                  <a:srgbClr val="FFFFCC"/>
                </a:solidFill>
              </a:rPr>
              <a:t> K+, Cl-           </a:t>
            </a:r>
            <a:r>
              <a:rPr lang="en-GB" altLang="cs-CZ" sz="2400">
                <a:solidFill>
                  <a:srgbClr val="FFFFCC"/>
                </a:solidFill>
              </a:rPr>
              <a:t> </a:t>
            </a:r>
          </a:p>
          <a:p>
            <a:pPr algn="ctr" eaLnBrk="1" hangingPunct="1">
              <a:spcBef>
                <a:spcPct val="0"/>
              </a:spcBef>
              <a:buFontTx/>
              <a:buNone/>
            </a:pPr>
            <a:r>
              <a:rPr lang="en-GB" altLang="cs-CZ" sz="2400" b="1">
                <a:solidFill>
                  <a:srgbClr val="FF0000"/>
                </a:solidFill>
              </a:rPr>
              <a:t>do not diffuse:</a:t>
            </a:r>
            <a:r>
              <a:rPr lang="en-GB" altLang="cs-CZ" sz="2400" b="1">
                <a:solidFill>
                  <a:srgbClr val="FFFFCC"/>
                </a:solidFill>
              </a:rPr>
              <a:t> Na+, anion</a:t>
            </a:r>
            <a:r>
              <a:rPr lang="cs-CZ" altLang="cs-CZ" sz="2400" b="1">
                <a:solidFill>
                  <a:srgbClr val="FFFFCC"/>
                </a:solidFill>
              </a:rPr>
              <a:t>s,</a:t>
            </a:r>
            <a:r>
              <a:rPr lang="en-GB" altLang="cs-CZ" sz="2400" b="1">
                <a:solidFill>
                  <a:srgbClr val="FFFFCC"/>
                </a:solidFill>
              </a:rPr>
              <a:t>                  </a:t>
            </a:r>
          </a:p>
          <a:p>
            <a:pPr algn="ctr" eaLnBrk="1" hangingPunct="1">
              <a:spcBef>
                <a:spcPct val="0"/>
              </a:spcBef>
              <a:buFontTx/>
              <a:buNone/>
            </a:pPr>
            <a:r>
              <a:rPr lang="en-GB" altLang="cs-CZ" sz="2400" b="1">
                <a:solidFill>
                  <a:srgbClr val="FFFFCC"/>
                </a:solidFill>
              </a:rPr>
              <a:t>also </a:t>
            </a:r>
            <a:r>
              <a:rPr lang="en-GB" altLang="cs-CZ" sz="2400" b="1" u="sng">
                <a:solidFill>
                  <a:srgbClr val="FFFFCC"/>
                </a:solidFill>
              </a:rPr>
              <a:t>proteins</a:t>
            </a:r>
            <a:r>
              <a:rPr lang="en-GB" altLang="cs-CZ" sz="2400" b="1">
                <a:solidFill>
                  <a:srgbClr val="FFFFCC"/>
                </a:solidFill>
              </a:rPr>
              <a:t> and nucleic acids</a:t>
            </a:r>
            <a:r>
              <a:rPr lang="en-GB" altLang="cs-CZ" sz="1400">
                <a:solidFill>
                  <a:srgbClr val="FFFFCC"/>
                </a:solidFill>
              </a:rPr>
              <a:t> </a:t>
            </a:r>
          </a:p>
        </p:txBody>
      </p:sp>
      <p:sp>
        <p:nvSpPr>
          <p:cNvPr id="47128" name="Rectangle 24">
            <a:extLst>
              <a:ext uri="{FF2B5EF4-FFF2-40B4-BE49-F238E27FC236}">
                <a16:creationId xmlns:a16="http://schemas.microsoft.com/office/drawing/2014/main" id="{F9C7106B-8070-4608-ABBE-277CE4F9F3EE}"/>
              </a:ext>
            </a:extLst>
          </p:cNvPr>
          <p:cNvSpPr>
            <a:spLocks noChangeArrowheads="1"/>
          </p:cNvSpPr>
          <p:nvPr/>
        </p:nvSpPr>
        <p:spPr bwMode="auto">
          <a:xfrm>
            <a:off x="5003800" y="3429000"/>
            <a:ext cx="3294063"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20000"/>
              </a:lnSpc>
              <a:spcBef>
                <a:spcPct val="0"/>
              </a:spcBef>
              <a:buFontTx/>
              <a:buNone/>
            </a:pPr>
            <a:r>
              <a:rPr lang="cs-CZ" altLang="cs-CZ" b="1">
                <a:solidFill>
                  <a:srgbClr val="FFFFCC"/>
                </a:solidFill>
              </a:rPr>
              <a:t>Concentrations:</a:t>
            </a:r>
          </a:p>
          <a:p>
            <a:pPr eaLnBrk="1" hangingPunct="1">
              <a:lnSpc>
                <a:spcPct val="120000"/>
              </a:lnSpc>
              <a:spcBef>
                <a:spcPct val="0"/>
              </a:spcBef>
              <a:buFontTx/>
              <a:buNone/>
            </a:pPr>
            <a:r>
              <a:rPr lang="en-GB" altLang="cs-CZ" b="1">
                <a:solidFill>
                  <a:srgbClr val="FFFFCC"/>
                </a:solidFill>
              </a:rPr>
              <a:t>[K</a:t>
            </a:r>
            <a:r>
              <a:rPr lang="en-GB" altLang="cs-CZ" b="1" baseline="30000">
                <a:solidFill>
                  <a:srgbClr val="FFFFCC"/>
                </a:solidFill>
              </a:rPr>
              <a:t>+</a:t>
            </a:r>
            <a:r>
              <a:rPr lang="en-GB" altLang="cs-CZ" b="1">
                <a:solidFill>
                  <a:srgbClr val="FFFFCC"/>
                </a:solidFill>
              </a:rPr>
              <a:t>] </a:t>
            </a:r>
            <a:r>
              <a:rPr lang="en-GB" altLang="cs-CZ" b="1" baseline="-25000">
                <a:solidFill>
                  <a:srgbClr val="FFFFCC"/>
                </a:solidFill>
              </a:rPr>
              <a:t>in</a:t>
            </a:r>
            <a:r>
              <a:rPr lang="en-GB" altLang="cs-CZ" b="1">
                <a:solidFill>
                  <a:srgbClr val="FFFFCC"/>
                </a:solidFill>
              </a:rPr>
              <a:t> &gt; [K</a:t>
            </a:r>
            <a:r>
              <a:rPr lang="en-GB" altLang="cs-CZ" b="1" baseline="30000">
                <a:solidFill>
                  <a:srgbClr val="FFFFCC"/>
                </a:solidFill>
              </a:rPr>
              <a:t>+</a:t>
            </a:r>
            <a:r>
              <a:rPr lang="en-GB" altLang="cs-CZ" b="1">
                <a:solidFill>
                  <a:srgbClr val="FFFFCC"/>
                </a:solidFill>
              </a:rPr>
              <a:t>] </a:t>
            </a:r>
            <a:r>
              <a:rPr lang="en-GB" altLang="cs-CZ" b="1" baseline="-25000">
                <a:solidFill>
                  <a:srgbClr val="FFFFCC"/>
                </a:solidFill>
              </a:rPr>
              <a:t>ex</a:t>
            </a:r>
            <a:r>
              <a:rPr lang="en-GB" altLang="cs-CZ" b="1">
                <a:solidFill>
                  <a:srgbClr val="FFFFCC"/>
                </a:solidFill>
              </a:rPr>
              <a:t> </a:t>
            </a:r>
          </a:p>
          <a:p>
            <a:pPr eaLnBrk="1" hangingPunct="1">
              <a:lnSpc>
                <a:spcPct val="120000"/>
              </a:lnSpc>
              <a:spcBef>
                <a:spcPct val="0"/>
              </a:spcBef>
              <a:buFontTx/>
              <a:buNone/>
            </a:pPr>
            <a:r>
              <a:rPr lang="en-GB" altLang="cs-CZ" b="1">
                <a:solidFill>
                  <a:srgbClr val="FFFFCC"/>
                </a:solidFill>
              </a:rPr>
              <a:t>[Cl</a:t>
            </a:r>
            <a:r>
              <a:rPr lang="en-GB" altLang="cs-CZ" b="1" baseline="30000">
                <a:solidFill>
                  <a:srgbClr val="FFFFCC"/>
                </a:solidFill>
              </a:rPr>
              <a:t>-</a:t>
            </a:r>
            <a:r>
              <a:rPr lang="en-GB" altLang="cs-CZ" b="1">
                <a:solidFill>
                  <a:srgbClr val="FFFFCC"/>
                </a:solidFill>
              </a:rPr>
              <a:t>] </a:t>
            </a:r>
            <a:r>
              <a:rPr lang="en-GB" altLang="cs-CZ" b="1" baseline="-25000">
                <a:solidFill>
                  <a:srgbClr val="FFFFCC"/>
                </a:solidFill>
              </a:rPr>
              <a:t>in</a:t>
            </a:r>
            <a:r>
              <a:rPr lang="en-GB" altLang="cs-CZ" b="1">
                <a:solidFill>
                  <a:srgbClr val="FFFFCC"/>
                </a:solidFill>
              </a:rPr>
              <a:t> &lt; [Cl</a:t>
            </a:r>
            <a:r>
              <a:rPr lang="en-GB" altLang="cs-CZ" b="1" baseline="30000">
                <a:solidFill>
                  <a:srgbClr val="FFFFCC"/>
                </a:solidFill>
              </a:rPr>
              <a:t>-</a:t>
            </a:r>
            <a:r>
              <a:rPr lang="en-GB" altLang="cs-CZ" b="1">
                <a:solidFill>
                  <a:srgbClr val="FFFFCC"/>
                </a:solidFill>
              </a:rPr>
              <a:t>] </a:t>
            </a:r>
            <a:r>
              <a:rPr lang="en-GB" altLang="cs-CZ" b="1" baseline="-25000">
                <a:solidFill>
                  <a:srgbClr val="FFFFCC"/>
                </a:solidFill>
              </a:rPr>
              <a:t>ex</a:t>
            </a:r>
            <a:endParaRPr lang="en-GB" altLang="cs-CZ" b="1">
              <a:solidFill>
                <a:srgbClr val="FFFFCC"/>
              </a:solidFill>
            </a:endParaRPr>
          </a:p>
        </p:txBody>
      </p:sp>
      <p:pic>
        <p:nvPicPr>
          <p:cNvPr id="2" name="Obrázek 1" descr="Obsah obrázku čtverec&#10;&#10;Popis byl vytvořen automaticky">
            <a:extLst>
              <a:ext uri="{FF2B5EF4-FFF2-40B4-BE49-F238E27FC236}">
                <a16:creationId xmlns:a16="http://schemas.microsoft.com/office/drawing/2014/main" id="{50C463E2-3AF6-44DC-9A89-8B92ECC0B1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676" y="28753"/>
            <a:ext cx="1127858" cy="1089754"/>
          </a:xfrm>
          <a:prstGeom prst="rect">
            <a:avLst/>
          </a:prstGeom>
        </p:spPr>
      </p:pic>
      <p:pic>
        <p:nvPicPr>
          <p:cNvPr id="3" name="Nahraný zvuk">
            <a:hlinkClick r:id="" action="ppaction://media"/>
            <a:extLst>
              <a:ext uri="{FF2B5EF4-FFF2-40B4-BE49-F238E27FC236}">
                <a16:creationId xmlns:a16="http://schemas.microsoft.com/office/drawing/2014/main" id="{F0990FA2-FC6A-486F-BD50-06ADCE9616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2312" y="370430"/>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A375F0E-4147-48CF-B49A-2FAB7DD1809E}"/>
              </a:ext>
            </a:extLst>
          </p:cNvPr>
          <p:cNvSpPr>
            <a:spLocks noChangeArrowheads="1"/>
          </p:cNvSpPr>
          <p:nvPr/>
        </p:nvSpPr>
        <p:spPr bwMode="auto">
          <a:xfrm>
            <a:off x="76200" y="2590800"/>
            <a:ext cx="4572000" cy="4191000"/>
          </a:xfrm>
          <a:prstGeom prst="rect">
            <a:avLst/>
          </a:prstGeom>
          <a:gradFill rotWithShape="0">
            <a:gsLst>
              <a:gs pos="0">
                <a:srgbClr val="FFCC99"/>
              </a:gs>
              <a:gs pos="100000">
                <a:srgbClr val="FFFFCC"/>
              </a:gs>
            </a:gsLst>
            <a:lin ang="0" scaled="1"/>
          </a:gra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50000"/>
              </a:spcBef>
              <a:buFontTx/>
              <a:buNone/>
            </a:pPr>
            <a:endParaRPr lang="en-GB" altLang="cs-CZ" sz="2400" b="1">
              <a:solidFill>
                <a:srgbClr val="3333CC"/>
              </a:solidFill>
              <a:latin typeface="Times New Roman" panose="02020603050405020304" pitchFamily="18" charset="0"/>
            </a:endParaRPr>
          </a:p>
          <a:p>
            <a:pPr algn="ctr" eaLnBrk="1" hangingPunct="1">
              <a:spcBef>
                <a:spcPct val="0"/>
              </a:spcBef>
              <a:buFontTx/>
              <a:buNone/>
            </a:pPr>
            <a:endParaRPr lang="en-GB" altLang="cs-CZ" sz="2400" b="1">
              <a:solidFill>
                <a:srgbClr val="CC0000"/>
              </a:solidFill>
              <a:latin typeface="Times New Roman" panose="02020603050405020304" pitchFamily="18" charset="0"/>
            </a:endParaRPr>
          </a:p>
          <a:p>
            <a:pPr algn="ctr" eaLnBrk="1" hangingPunct="1">
              <a:lnSpc>
                <a:spcPct val="40000"/>
              </a:lnSpc>
              <a:spcBef>
                <a:spcPct val="50000"/>
              </a:spcBef>
              <a:buFontTx/>
              <a:buNone/>
            </a:pPr>
            <a:endParaRPr lang="en-GB" altLang="cs-CZ" sz="2400" b="1">
              <a:latin typeface="Times New Roman" panose="02020603050405020304" pitchFamily="18" charset="0"/>
            </a:endParaRPr>
          </a:p>
          <a:p>
            <a:pPr algn="ctr" eaLnBrk="1" hangingPunct="1">
              <a:lnSpc>
                <a:spcPct val="40000"/>
              </a:lnSpc>
              <a:spcBef>
                <a:spcPct val="50000"/>
              </a:spcBef>
              <a:buFontTx/>
              <a:buNone/>
            </a:pPr>
            <a:endParaRPr lang="en-GB" altLang="cs-CZ" sz="2400" b="1">
              <a:latin typeface="Times New Roman" panose="02020603050405020304" pitchFamily="18" charset="0"/>
            </a:endParaRPr>
          </a:p>
          <a:p>
            <a:pPr algn="ctr" eaLnBrk="1" hangingPunct="1">
              <a:lnSpc>
                <a:spcPct val="40000"/>
              </a:lnSpc>
              <a:spcBef>
                <a:spcPct val="50000"/>
              </a:spcBef>
              <a:buFontTx/>
              <a:buNone/>
            </a:pPr>
            <a:endParaRPr lang="en-GB" altLang="cs-CZ" sz="2400" b="1">
              <a:latin typeface="Times New Roman" panose="02020603050405020304" pitchFamily="18" charset="0"/>
            </a:endParaRPr>
          </a:p>
        </p:txBody>
      </p:sp>
      <p:sp>
        <p:nvSpPr>
          <p:cNvPr id="49155" name="Line 3">
            <a:extLst>
              <a:ext uri="{FF2B5EF4-FFF2-40B4-BE49-F238E27FC236}">
                <a16:creationId xmlns:a16="http://schemas.microsoft.com/office/drawing/2014/main" id="{94FF2069-667B-4832-B48F-6246FAD3F1B2}"/>
              </a:ext>
            </a:extLst>
          </p:cNvPr>
          <p:cNvSpPr>
            <a:spLocks noChangeShapeType="1"/>
          </p:cNvSpPr>
          <p:nvPr/>
        </p:nvSpPr>
        <p:spPr bwMode="auto">
          <a:xfrm>
            <a:off x="2362200" y="2590800"/>
            <a:ext cx="0" cy="4191000"/>
          </a:xfrm>
          <a:prstGeom prst="line">
            <a:avLst/>
          </a:prstGeom>
          <a:noFill/>
          <a:ln w="127000">
            <a:solidFill>
              <a:srgbClr val="9900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9156" name="Rectangle 4">
            <a:extLst>
              <a:ext uri="{FF2B5EF4-FFF2-40B4-BE49-F238E27FC236}">
                <a16:creationId xmlns:a16="http://schemas.microsoft.com/office/drawing/2014/main" id="{507F9137-9042-4E2F-AFEB-E70E62E4EF0C}"/>
              </a:ext>
            </a:extLst>
          </p:cNvPr>
          <p:cNvSpPr>
            <a:spLocks noChangeArrowheads="1"/>
          </p:cNvSpPr>
          <p:nvPr/>
        </p:nvSpPr>
        <p:spPr bwMode="auto">
          <a:xfrm>
            <a:off x="611188" y="2060575"/>
            <a:ext cx="264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cs-CZ" sz="2400" b="1">
                <a:solidFill>
                  <a:srgbClr val="FF0066"/>
                </a:solidFill>
              </a:rPr>
              <a:t>Cell membrane</a:t>
            </a:r>
          </a:p>
        </p:txBody>
      </p:sp>
      <p:sp>
        <p:nvSpPr>
          <p:cNvPr id="49157" name="Rectangle 5">
            <a:extLst>
              <a:ext uri="{FF2B5EF4-FFF2-40B4-BE49-F238E27FC236}">
                <a16:creationId xmlns:a16="http://schemas.microsoft.com/office/drawing/2014/main" id="{0F9302C6-9E32-40BA-8239-B3F0D96B5763}"/>
              </a:ext>
            </a:extLst>
          </p:cNvPr>
          <p:cNvSpPr>
            <a:spLocks noChangeArrowheads="1"/>
          </p:cNvSpPr>
          <p:nvPr/>
        </p:nvSpPr>
        <p:spPr bwMode="auto">
          <a:xfrm>
            <a:off x="152400" y="2571750"/>
            <a:ext cx="18288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intra</a:t>
            </a:r>
          </a:p>
        </p:txBody>
      </p:sp>
      <p:sp>
        <p:nvSpPr>
          <p:cNvPr id="49158" name="Rectangle 6">
            <a:extLst>
              <a:ext uri="{FF2B5EF4-FFF2-40B4-BE49-F238E27FC236}">
                <a16:creationId xmlns:a16="http://schemas.microsoft.com/office/drawing/2014/main" id="{5F051F24-686D-4593-B0F0-EF769936F750}"/>
              </a:ext>
            </a:extLst>
          </p:cNvPr>
          <p:cNvSpPr>
            <a:spLocks noChangeArrowheads="1"/>
          </p:cNvSpPr>
          <p:nvPr/>
        </p:nvSpPr>
        <p:spPr bwMode="auto">
          <a:xfrm>
            <a:off x="2590800" y="2600325"/>
            <a:ext cx="19812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80000"/>
              </a:lnSpc>
              <a:spcBef>
                <a:spcPct val="50000"/>
              </a:spcBef>
              <a:buFontTx/>
              <a:buNone/>
            </a:pPr>
            <a:r>
              <a:rPr lang="en-GB" altLang="cs-CZ" sz="2400" b="1">
                <a:solidFill>
                  <a:srgbClr val="3333CC"/>
                </a:solidFill>
                <a:latin typeface="Times New Roman" panose="02020603050405020304" pitchFamily="18" charset="0"/>
              </a:rPr>
              <a:t>extra</a:t>
            </a:r>
          </a:p>
        </p:txBody>
      </p:sp>
      <p:sp>
        <p:nvSpPr>
          <p:cNvPr id="49159" name="Rectangle 7">
            <a:extLst>
              <a:ext uri="{FF2B5EF4-FFF2-40B4-BE49-F238E27FC236}">
                <a16:creationId xmlns:a16="http://schemas.microsoft.com/office/drawing/2014/main" id="{BE33FD95-897A-40B8-9430-13233E19EC11}"/>
              </a:ext>
            </a:extLst>
          </p:cNvPr>
          <p:cNvSpPr>
            <a:spLocks noChangeArrowheads="1"/>
          </p:cNvSpPr>
          <p:nvPr/>
        </p:nvSpPr>
        <p:spPr bwMode="auto">
          <a:xfrm>
            <a:off x="152400" y="3581400"/>
            <a:ext cx="1524000" cy="639763"/>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70000"/>
              </a:lnSpc>
              <a:spcBef>
                <a:spcPct val="0"/>
              </a:spcBef>
              <a:buFontTx/>
              <a:buNone/>
            </a:pPr>
            <a:r>
              <a:rPr lang="cs-CZ" altLang="cs-CZ" sz="2400" b="1">
                <a:solidFill>
                  <a:srgbClr val="660033"/>
                </a:solidFill>
                <a:latin typeface="Times New Roman" panose="02020603050405020304" pitchFamily="18" charset="0"/>
              </a:rPr>
              <a:t>phosphate</a:t>
            </a:r>
          </a:p>
          <a:p>
            <a:pPr algn="r" eaLnBrk="1" hangingPunct="1">
              <a:lnSpc>
                <a:spcPct val="80000"/>
              </a:lnSpc>
              <a:spcBef>
                <a:spcPct val="0"/>
              </a:spcBef>
              <a:buFontTx/>
              <a:buNone/>
            </a:pPr>
            <a:r>
              <a:rPr lang="cs-CZ" altLang="cs-CZ" sz="2400" b="1">
                <a:solidFill>
                  <a:srgbClr val="660033"/>
                </a:solidFill>
                <a:latin typeface="Times New Roman" panose="02020603050405020304" pitchFamily="18" charset="0"/>
              </a:rPr>
              <a:t>anions</a:t>
            </a:r>
          </a:p>
        </p:txBody>
      </p:sp>
      <p:sp>
        <p:nvSpPr>
          <p:cNvPr id="49160" name="Rectangle 8">
            <a:extLst>
              <a:ext uri="{FF2B5EF4-FFF2-40B4-BE49-F238E27FC236}">
                <a16:creationId xmlns:a16="http://schemas.microsoft.com/office/drawing/2014/main" id="{F0262A3E-059F-4CB2-A467-D38008A71935}"/>
              </a:ext>
            </a:extLst>
          </p:cNvPr>
          <p:cNvSpPr>
            <a:spLocks noChangeArrowheads="1"/>
          </p:cNvSpPr>
          <p:nvPr/>
        </p:nvSpPr>
        <p:spPr bwMode="auto">
          <a:xfrm>
            <a:off x="539750" y="4365625"/>
            <a:ext cx="1131888" cy="53022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60000"/>
              </a:lnSpc>
              <a:spcBef>
                <a:spcPct val="0"/>
              </a:spcBef>
              <a:buFontTx/>
              <a:buNone/>
            </a:pPr>
            <a:r>
              <a:rPr lang="cs-CZ" altLang="cs-CZ" sz="2400" b="1">
                <a:solidFill>
                  <a:srgbClr val="660033"/>
                </a:solidFill>
                <a:latin typeface="Times New Roman" panose="02020603050405020304" pitchFamily="18" charset="0"/>
              </a:rPr>
              <a:t>protein</a:t>
            </a:r>
          </a:p>
          <a:p>
            <a:pPr algn="r" eaLnBrk="1" hangingPunct="1">
              <a:lnSpc>
                <a:spcPct val="60000"/>
              </a:lnSpc>
              <a:spcBef>
                <a:spcPct val="0"/>
              </a:spcBef>
              <a:buFontTx/>
              <a:buNone/>
            </a:pPr>
            <a:r>
              <a:rPr lang="cs-CZ" altLang="cs-CZ" sz="2400" b="1">
                <a:solidFill>
                  <a:srgbClr val="660033"/>
                </a:solidFill>
                <a:latin typeface="Times New Roman" panose="02020603050405020304" pitchFamily="18" charset="0"/>
              </a:rPr>
              <a:t>anions</a:t>
            </a:r>
          </a:p>
        </p:txBody>
      </p:sp>
      <p:sp>
        <p:nvSpPr>
          <p:cNvPr id="49161" name="Rectangle 9">
            <a:extLst>
              <a:ext uri="{FF2B5EF4-FFF2-40B4-BE49-F238E27FC236}">
                <a16:creationId xmlns:a16="http://schemas.microsoft.com/office/drawing/2014/main" id="{92A3F74B-646B-406C-8106-EC8AD4852ED3}"/>
              </a:ext>
            </a:extLst>
          </p:cNvPr>
          <p:cNvSpPr>
            <a:spLocks noChangeArrowheads="1"/>
          </p:cNvSpPr>
          <p:nvPr/>
        </p:nvSpPr>
        <p:spPr bwMode="auto">
          <a:xfrm>
            <a:off x="3048000" y="4114800"/>
            <a:ext cx="673100" cy="4572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solidFill>
                  <a:srgbClr val="CC0000"/>
                </a:solidFill>
                <a:latin typeface="Times New Roman" panose="02020603050405020304" pitchFamily="18" charset="0"/>
              </a:rPr>
              <a:t>Na</a:t>
            </a:r>
            <a:r>
              <a:rPr lang="en-GB" altLang="cs-CZ" sz="2400" b="1" baseline="30000">
                <a:solidFill>
                  <a:srgbClr val="CC0000"/>
                </a:solidFill>
                <a:latin typeface="Times New Roman" panose="02020603050405020304" pitchFamily="18" charset="0"/>
              </a:rPr>
              <a:t>+</a:t>
            </a:r>
            <a:endParaRPr lang="en-GB" altLang="cs-CZ" sz="2400" b="1">
              <a:solidFill>
                <a:srgbClr val="CC0000"/>
              </a:solidFill>
              <a:latin typeface="Times New Roman" panose="02020603050405020304" pitchFamily="18" charset="0"/>
            </a:endParaRPr>
          </a:p>
        </p:txBody>
      </p:sp>
      <p:sp>
        <p:nvSpPr>
          <p:cNvPr id="49162" name="Rectangle 10">
            <a:extLst>
              <a:ext uri="{FF2B5EF4-FFF2-40B4-BE49-F238E27FC236}">
                <a16:creationId xmlns:a16="http://schemas.microsoft.com/office/drawing/2014/main" id="{15134A0D-AE29-4A2E-9536-78FB9D6E6B46}"/>
              </a:ext>
            </a:extLst>
          </p:cNvPr>
          <p:cNvSpPr>
            <a:spLocks noChangeArrowheads="1"/>
          </p:cNvSpPr>
          <p:nvPr/>
        </p:nvSpPr>
        <p:spPr bwMode="auto">
          <a:xfrm>
            <a:off x="2795588" y="5181600"/>
            <a:ext cx="557212" cy="457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latin typeface="Times New Roman" panose="02020603050405020304" pitchFamily="18" charset="0"/>
              </a:rPr>
              <a:t>Cl</a:t>
            </a:r>
            <a:r>
              <a:rPr lang="en-GB" altLang="cs-CZ" sz="2400" b="1" baseline="30000">
                <a:latin typeface="Times New Roman" panose="02020603050405020304" pitchFamily="18" charset="0"/>
              </a:rPr>
              <a:t>-</a:t>
            </a:r>
            <a:endParaRPr lang="en-GB" altLang="cs-CZ" sz="2400" b="1" baseline="30000">
              <a:solidFill>
                <a:srgbClr val="CC0000"/>
              </a:solidFill>
              <a:latin typeface="Times New Roman" panose="02020603050405020304" pitchFamily="18" charset="0"/>
            </a:endParaRPr>
          </a:p>
        </p:txBody>
      </p:sp>
      <p:sp>
        <p:nvSpPr>
          <p:cNvPr id="49163" name="Rectangle 11">
            <a:extLst>
              <a:ext uri="{FF2B5EF4-FFF2-40B4-BE49-F238E27FC236}">
                <a16:creationId xmlns:a16="http://schemas.microsoft.com/office/drawing/2014/main" id="{4B46064F-2700-4F1D-844C-40C9DB4A99E5}"/>
              </a:ext>
            </a:extLst>
          </p:cNvPr>
          <p:cNvSpPr>
            <a:spLocks noChangeArrowheads="1"/>
          </p:cNvSpPr>
          <p:nvPr/>
        </p:nvSpPr>
        <p:spPr bwMode="auto">
          <a:xfrm>
            <a:off x="2816225" y="6096000"/>
            <a:ext cx="536575"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solidFill>
                  <a:srgbClr val="CC0000"/>
                </a:solidFill>
                <a:latin typeface="Times New Roman" panose="02020603050405020304" pitchFamily="18" charset="0"/>
              </a:rPr>
              <a:t>K</a:t>
            </a:r>
            <a:r>
              <a:rPr lang="en-GB" altLang="cs-CZ" sz="2400" b="1" baseline="30000">
                <a:solidFill>
                  <a:srgbClr val="CC0000"/>
                </a:solidFill>
                <a:latin typeface="Times New Roman" panose="02020603050405020304" pitchFamily="18" charset="0"/>
              </a:rPr>
              <a:t>+</a:t>
            </a:r>
          </a:p>
        </p:txBody>
      </p:sp>
      <p:sp>
        <p:nvSpPr>
          <p:cNvPr id="49164" name="Rectangle 12">
            <a:extLst>
              <a:ext uri="{FF2B5EF4-FFF2-40B4-BE49-F238E27FC236}">
                <a16:creationId xmlns:a16="http://schemas.microsoft.com/office/drawing/2014/main" id="{BCD77B3B-983F-4239-A816-0BEB0CA05DCB}"/>
              </a:ext>
            </a:extLst>
          </p:cNvPr>
          <p:cNvSpPr>
            <a:spLocks noChangeArrowheads="1"/>
          </p:cNvSpPr>
          <p:nvPr/>
        </p:nvSpPr>
        <p:spPr bwMode="auto">
          <a:xfrm>
            <a:off x="1371600" y="5181600"/>
            <a:ext cx="536575" cy="457200"/>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solidFill>
                  <a:srgbClr val="CC0000"/>
                </a:solidFill>
                <a:latin typeface="Times New Roman" panose="02020603050405020304" pitchFamily="18" charset="0"/>
              </a:rPr>
              <a:t>K</a:t>
            </a:r>
            <a:r>
              <a:rPr lang="en-GB" altLang="cs-CZ" sz="2400" b="1" baseline="30000">
                <a:solidFill>
                  <a:srgbClr val="CC0000"/>
                </a:solidFill>
                <a:latin typeface="Times New Roman" panose="02020603050405020304" pitchFamily="18" charset="0"/>
              </a:rPr>
              <a:t>+</a:t>
            </a:r>
          </a:p>
        </p:txBody>
      </p:sp>
      <p:sp>
        <p:nvSpPr>
          <p:cNvPr id="49165" name="Rectangle 13">
            <a:extLst>
              <a:ext uri="{FF2B5EF4-FFF2-40B4-BE49-F238E27FC236}">
                <a16:creationId xmlns:a16="http://schemas.microsoft.com/office/drawing/2014/main" id="{FF47DAAF-F33D-4E8F-BCC7-54E56E08E4AC}"/>
              </a:ext>
            </a:extLst>
          </p:cNvPr>
          <p:cNvSpPr>
            <a:spLocks noChangeArrowheads="1"/>
          </p:cNvSpPr>
          <p:nvPr/>
        </p:nvSpPr>
        <p:spPr bwMode="auto">
          <a:xfrm>
            <a:off x="1371600" y="6096000"/>
            <a:ext cx="557213" cy="457200"/>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b="1">
                <a:latin typeface="Times New Roman" panose="02020603050405020304" pitchFamily="18" charset="0"/>
              </a:rPr>
              <a:t>Cl</a:t>
            </a:r>
            <a:r>
              <a:rPr lang="en-GB" altLang="cs-CZ" sz="2400" b="1" baseline="30000">
                <a:latin typeface="Times New Roman" panose="02020603050405020304" pitchFamily="18" charset="0"/>
              </a:rPr>
              <a:t>-</a:t>
            </a:r>
            <a:endParaRPr lang="en-GB" altLang="cs-CZ" sz="2400" b="1" baseline="30000">
              <a:solidFill>
                <a:srgbClr val="CC0000"/>
              </a:solidFill>
              <a:latin typeface="Times New Roman" panose="02020603050405020304" pitchFamily="18" charset="0"/>
            </a:endParaRPr>
          </a:p>
        </p:txBody>
      </p:sp>
      <p:sp>
        <p:nvSpPr>
          <p:cNvPr id="49166" name="Line 14">
            <a:extLst>
              <a:ext uri="{FF2B5EF4-FFF2-40B4-BE49-F238E27FC236}">
                <a16:creationId xmlns:a16="http://schemas.microsoft.com/office/drawing/2014/main" id="{55589E93-2BAF-4709-AAC8-F70C46558DFE}"/>
              </a:ext>
            </a:extLst>
          </p:cNvPr>
          <p:cNvSpPr>
            <a:spLocks noChangeShapeType="1"/>
          </p:cNvSpPr>
          <p:nvPr/>
        </p:nvSpPr>
        <p:spPr bwMode="auto">
          <a:xfrm flipV="1">
            <a:off x="1905000" y="5638800"/>
            <a:ext cx="914400" cy="4572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9167" name="Line 15">
            <a:extLst>
              <a:ext uri="{FF2B5EF4-FFF2-40B4-BE49-F238E27FC236}">
                <a16:creationId xmlns:a16="http://schemas.microsoft.com/office/drawing/2014/main" id="{F5947C51-41E1-4796-AB62-26219494E050}"/>
              </a:ext>
            </a:extLst>
          </p:cNvPr>
          <p:cNvSpPr>
            <a:spLocks noChangeShapeType="1"/>
          </p:cNvSpPr>
          <p:nvPr/>
        </p:nvSpPr>
        <p:spPr bwMode="auto">
          <a:xfrm>
            <a:off x="1905000" y="5638800"/>
            <a:ext cx="914400" cy="45720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9168" name="Line 16">
            <a:extLst>
              <a:ext uri="{FF2B5EF4-FFF2-40B4-BE49-F238E27FC236}">
                <a16:creationId xmlns:a16="http://schemas.microsoft.com/office/drawing/2014/main" id="{0139BF59-B63F-41B2-9DAA-511BE994C31A}"/>
              </a:ext>
            </a:extLst>
          </p:cNvPr>
          <p:cNvSpPr>
            <a:spLocks noChangeShapeType="1"/>
          </p:cNvSpPr>
          <p:nvPr/>
        </p:nvSpPr>
        <p:spPr bwMode="auto">
          <a:xfrm>
            <a:off x="1676400" y="4648200"/>
            <a:ext cx="533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9169" name="Line 17">
            <a:extLst>
              <a:ext uri="{FF2B5EF4-FFF2-40B4-BE49-F238E27FC236}">
                <a16:creationId xmlns:a16="http://schemas.microsoft.com/office/drawing/2014/main" id="{A4442738-2157-43D0-B811-7796E405B030}"/>
              </a:ext>
            </a:extLst>
          </p:cNvPr>
          <p:cNvSpPr>
            <a:spLocks noChangeShapeType="1"/>
          </p:cNvSpPr>
          <p:nvPr/>
        </p:nvSpPr>
        <p:spPr bwMode="auto">
          <a:xfrm>
            <a:off x="1676400" y="3886200"/>
            <a:ext cx="533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cs-CZ"/>
          </a:p>
        </p:txBody>
      </p:sp>
      <p:sp>
        <p:nvSpPr>
          <p:cNvPr id="49170" name="Line 18">
            <a:extLst>
              <a:ext uri="{FF2B5EF4-FFF2-40B4-BE49-F238E27FC236}">
                <a16:creationId xmlns:a16="http://schemas.microsoft.com/office/drawing/2014/main" id="{A4F852FB-5BC6-4228-862C-A4153A57B1DF}"/>
              </a:ext>
            </a:extLst>
          </p:cNvPr>
          <p:cNvSpPr>
            <a:spLocks noChangeShapeType="1"/>
          </p:cNvSpPr>
          <p:nvPr/>
        </p:nvSpPr>
        <p:spPr bwMode="auto">
          <a:xfrm>
            <a:off x="2514600" y="4343400"/>
            <a:ext cx="533400"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49171" name="Line 19">
            <a:extLst>
              <a:ext uri="{FF2B5EF4-FFF2-40B4-BE49-F238E27FC236}">
                <a16:creationId xmlns:a16="http://schemas.microsoft.com/office/drawing/2014/main" id="{237BACC0-C852-40E5-A309-A789440F9768}"/>
              </a:ext>
            </a:extLst>
          </p:cNvPr>
          <p:cNvSpPr>
            <a:spLocks noChangeShapeType="1"/>
          </p:cNvSpPr>
          <p:nvPr/>
        </p:nvSpPr>
        <p:spPr bwMode="auto">
          <a:xfrm flipH="1">
            <a:off x="2209800" y="4495800"/>
            <a:ext cx="0" cy="381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9172" name="Line 20">
            <a:extLst>
              <a:ext uri="{FF2B5EF4-FFF2-40B4-BE49-F238E27FC236}">
                <a16:creationId xmlns:a16="http://schemas.microsoft.com/office/drawing/2014/main" id="{ADB880D0-A4B8-4D0F-A957-9636E3D2689E}"/>
              </a:ext>
            </a:extLst>
          </p:cNvPr>
          <p:cNvSpPr>
            <a:spLocks noChangeShapeType="1"/>
          </p:cNvSpPr>
          <p:nvPr/>
        </p:nvSpPr>
        <p:spPr bwMode="auto">
          <a:xfrm>
            <a:off x="2209800" y="37338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49173" name="Line 21">
            <a:extLst>
              <a:ext uri="{FF2B5EF4-FFF2-40B4-BE49-F238E27FC236}">
                <a16:creationId xmlns:a16="http://schemas.microsoft.com/office/drawing/2014/main" id="{79120356-EB29-485D-B47D-F3AFCA6FEA56}"/>
              </a:ext>
            </a:extLst>
          </p:cNvPr>
          <p:cNvSpPr>
            <a:spLocks noChangeShapeType="1"/>
          </p:cNvSpPr>
          <p:nvPr/>
        </p:nvSpPr>
        <p:spPr bwMode="auto">
          <a:xfrm>
            <a:off x="2514600" y="4191000"/>
            <a:ext cx="0" cy="304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graphicFrame>
        <p:nvGraphicFramePr>
          <p:cNvPr id="49174" name="Object 22">
            <a:extLst>
              <a:ext uri="{FF2B5EF4-FFF2-40B4-BE49-F238E27FC236}">
                <a16:creationId xmlns:a16="http://schemas.microsoft.com/office/drawing/2014/main" id="{8FBF7876-EB4D-4D02-A707-D139AA93C2A7}"/>
              </a:ext>
            </a:extLst>
          </p:cNvPr>
          <p:cNvGraphicFramePr>
            <a:graphicFrameLocks noChangeAspect="1"/>
          </p:cNvGraphicFramePr>
          <p:nvPr/>
        </p:nvGraphicFramePr>
        <p:xfrm>
          <a:off x="3352800" y="762000"/>
          <a:ext cx="3124200" cy="1552575"/>
        </p:xfrm>
        <a:graphic>
          <a:graphicData uri="http://schemas.openxmlformats.org/presentationml/2006/ole">
            <mc:AlternateContent xmlns:mc="http://schemas.openxmlformats.org/markup-compatibility/2006">
              <mc:Choice xmlns:v="urn:schemas-microsoft-com:vml" Requires="v">
                <p:oleObj spid="_x0000_s49219" name="Equation" r:id="rId6" imgW="1358310" imgH="812447" progId="Equation.3">
                  <p:embed/>
                </p:oleObj>
              </mc:Choice>
              <mc:Fallback>
                <p:oleObj name="Equation" r:id="rId6" imgW="1358310" imgH="812447" progId="Equation.3">
                  <p:embed/>
                  <p:pic>
                    <p:nvPicPr>
                      <p:cNvPr id="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762000"/>
                        <a:ext cx="3124200" cy="1552575"/>
                      </a:xfrm>
                      <a:prstGeom prst="rect">
                        <a:avLst/>
                      </a:prstGeom>
                      <a:gradFill rotWithShape="0">
                        <a:gsLst>
                          <a:gs pos="0">
                            <a:srgbClr val="FFFFFF"/>
                          </a:gs>
                          <a:gs pos="100000">
                            <a:srgbClr val="FFCC00"/>
                          </a:gs>
                        </a:gsLst>
                        <a:path path="shape">
                          <a:fillToRect l="50000" t="50000" r="50000" b="50000"/>
                        </a:path>
                      </a:gra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75" name="Rectangle 23">
            <a:extLst>
              <a:ext uri="{FF2B5EF4-FFF2-40B4-BE49-F238E27FC236}">
                <a16:creationId xmlns:a16="http://schemas.microsoft.com/office/drawing/2014/main" id="{E32D8C65-EFB6-4631-BA1D-052A5013C10D}"/>
              </a:ext>
            </a:extLst>
          </p:cNvPr>
          <p:cNvSpPr>
            <a:spLocks noChangeArrowheads="1"/>
          </p:cNvSpPr>
          <p:nvPr/>
        </p:nvSpPr>
        <p:spPr bwMode="auto">
          <a:xfrm>
            <a:off x="611188" y="914400"/>
            <a:ext cx="23050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b="1">
                <a:solidFill>
                  <a:srgbClr val="FFCC00"/>
                </a:solidFill>
              </a:rPr>
              <a:t>Donnan ratio:</a:t>
            </a:r>
          </a:p>
        </p:txBody>
      </p:sp>
      <p:sp>
        <p:nvSpPr>
          <p:cNvPr id="49176" name="Rectangle 24">
            <a:extLst>
              <a:ext uri="{FF2B5EF4-FFF2-40B4-BE49-F238E27FC236}">
                <a16:creationId xmlns:a16="http://schemas.microsoft.com/office/drawing/2014/main" id="{65FA9A02-0524-47A2-88B4-3873C28EF6F6}"/>
              </a:ext>
            </a:extLst>
          </p:cNvPr>
          <p:cNvSpPr>
            <a:spLocks noChangeArrowheads="1"/>
          </p:cNvSpPr>
          <p:nvPr/>
        </p:nvSpPr>
        <p:spPr bwMode="auto">
          <a:xfrm>
            <a:off x="5181600" y="2435225"/>
            <a:ext cx="36306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b="1">
                <a:solidFill>
                  <a:srgbClr val="FFFFCC"/>
                </a:solidFill>
              </a:rPr>
              <a:t>Donnan</a:t>
            </a:r>
            <a:r>
              <a:rPr lang="cs-CZ" altLang="cs-CZ" b="1">
                <a:solidFill>
                  <a:srgbClr val="FFFFCC"/>
                </a:solidFill>
              </a:rPr>
              <a:t> potential</a:t>
            </a:r>
            <a:r>
              <a:rPr lang="en-GB" altLang="cs-CZ" b="1">
                <a:solidFill>
                  <a:srgbClr val="FFFFCC"/>
                </a:solidFill>
              </a:rPr>
              <a:t>:</a:t>
            </a:r>
          </a:p>
        </p:txBody>
      </p:sp>
      <p:graphicFrame>
        <p:nvGraphicFramePr>
          <p:cNvPr id="49177" name="Object 25">
            <a:extLst>
              <a:ext uri="{FF2B5EF4-FFF2-40B4-BE49-F238E27FC236}">
                <a16:creationId xmlns:a16="http://schemas.microsoft.com/office/drawing/2014/main" id="{22D2A6E7-D272-470C-B141-C45AC9722E82}"/>
              </a:ext>
            </a:extLst>
          </p:cNvPr>
          <p:cNvGraphicFramePr>
            <a:graphicFrameLocks noChangeAspect="1"/>
          </p:cNvGraphicFramePr>
          <p:nvPr/>
        </p:nvGraphicFramePr>
        <p:xfrm>
          <a:off x="5105400" y="3090863"/>
          <a:ext cx="3962400" cy="3690937"/>
        </p:xfrm>
        <a:graphic>
          <a:graphicData uri="http://schemas.openxmlformats.org/presentationml/2006/ole">
            <mc:AlternateContent xmlns:mc="http://schemas.openxmlformats.org/markup-compatibility/2006">
              <mc:Choice xmlns:v="urn:schemas-microsoft-com:vml" Requires="v">
                <p:oleObj spid="_x0000_s49220" name="Equation" r:id="rId8" imgW="1562100" imgH="1701800" progId="Equation.3">
                  <p:embed/>
                </p:oleObj>
              </mc:Choice>
              <mc:Fallback>
                <p:oleObj name="Equation" r:id="rId8" imgW="1562100" imgH="1701800" progId="Equation.3">
                  <p:embed/>
                  <p:pic>
                    <p:nvPicPr>
                      <p:cNvPr id="0" name="Object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5400" y="3090863"/>
                        <a:ext cx="3962400" cy="3690937"/>
                      </a:xfrm>
                      <a:prstGeom prst="rect">
                        <a:avLst/>
                      </a:prstGeom>
                      <a:gradFill rotWithShape="0">
                        <a:gsLst>
                          <a:gs pos="0">
                            <a:srgbClr val="FFCC99"/>
                          </a:gs>
                          <a:gs pos="50000">
                            <a:srgbClr val="FFFDFB"/>
                          </a:gs>
                          <a:gs pos="100000">
                            <a:srgbClr val="FFCC99"/>
                          </a:gs>
                        </a:gsLst>
                        <a:lin ang="5400000" scaled="1"/>
                      </a:gra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9178" name="Rectangle 26">
            <a:extLst>
              <a:ext uri="{FF2B5EF4-FFF2-40B4-BE49-F238E27FC236}">
                <a16:creationId xmlns:a16="http://schemas.microsoft.com/office/drawing/2014/main" id="{1EBD46E5-5644-45B8-9410-FE221261B78E}"/>
              </a:ext>
            </a:extLst>
          </p:cNvPr>
          <p:cNvSpPr>
            <a:spLocks noChangeArrowheads="1"/>
          </p:cNvSpPr>
          <p:nvPr/>
        </p:nvSpPr>
        <p:spPr bwMode="auto">
          <a:xfrm>
            <a:off x="2000250" y="3028950"/>
            <a:ext cx="28575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p:txBody>
      </p:sp>
      <p:sp>
        <p:nvSpPr>
          <p:cNvPr id="49179" name="Rectangle 27">
            <a:extLst>
              <a:ext uri="{FF2B5EF4-FFF2-40B4-BE49-F238E27FC236}">
                <a16:creationId xmlns:a16="http://schemas.microsoft.com/office/drawing/2014/main" id="{A1059327-61C9-42B4-93ED-20DE8394F3F8}"/>
              </a:ext>
            </a:extLst>
          </p:cNvPr>
          <p:cNvSpPr>
            <a:spLocks noChangeArrowheads="1"/>
          </p:cNvSpPr>
          <p:nvPr/>
        </p:nvSpPr>
        <p:spPr bwMode="auto">
          <a:xfrm>
            <a:off x="2457450" y="3048000"/>
            <a:ext cx="357188"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a:p>
            <a:pPr eaLnBrk="1" hangingPunct="1">
              <a:lnSpc>
                <a:spcPct val="40000"/>
              </a:lnSpc>
              <a:spcBef>
                <a:spcPct val="50000"/>
              </a:spcBef>
              <a:buFontTx/>
              <a:buNone/>
            </a:pPr>
            <a:r>
              <a:rPr lang="en-GB" altLang="cs-CZ" sz="2400" b="1">
                <a:latin typeface="Times New Roman" panose="02020603050405020304" pitchFamily="18" charset="0"/>
              </a:rPr>
              <a:t>+</a:t>
            </a:r>
          </a:p>
        </p:txBody>
      </p:sp>
      <p:sp>
        <p:nvSpPr>
          <p:cNvPr id="49180" name="Rectangle 28">
            <a:extLst>
              <a:ext uri="{FF2B5EF4-FFF2-40B4-BE49-F238E27FC236}">
                <a16:creationId xmlns:a16="http://schemas.microsoft.com/office/drawing/2014/main" id="{339121E2-E84E-4F63-BD50-5EF856272D49}"/>
              </a:ext>
            </a:extLst>
          </p:cNvPr>
          <p:cNvSpPr>
            <a:spLocks noChangeArrowheads="1"/>
          </p:cNvSpPr>
          <p:nvPr/>
        </p:nvSpPr>
        <p:spPr bwMode="auto">
          <a:xfrm>
            <a:off x="228600" y="184150"/>
            <a:ext cx="853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4000" b="1">
                <a:solidFill>
                  <a:srgbClr val="FFCC00"/>
                </a:solidFill>
              </a:rPr>
              <a:t>Donnan model in living cell</a:t>
            </a:r>
            <a:r>
              <a:rPr lang="cs-CZ" altLang="cs-CZ" sz="4000" b="1">
                <a:solidFill>
                  <a:srgbClr val="FFCC00"/>
                </a:solidFill>
              </a:rPr>
              <a:t> (2)</a:t>
            </a:r>
          </a:p>
        </p:txBody>
      </p:sp>
      <p:pic>
        <p:nvPicPr>
          <p:cNvPr id="2" name="Obrázek 1" descr="Obsah obrázku čtverec&#10;&#10;Popis byl vytvořen automaticky">
            <a:extLst>
              <a:ext uri="{FF2B5EF4-FFF2-40B4-BE49-F238E27FC236}">
                <a16:creationId xmlns:a16="http://schemas.microsoft.com/office/drawing/2014/main" id="{08AF3BCB-EC91-4E07-8C20-8C49D868E7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8883" y="10274"/>
            <a:ext cx="1127858" cy="1089754"/>
          </a:xfrm>
          <a:prstGeom prst="rect">
            <a:avLst/>
          </a:prstGeom>
        </p:spPr>
      </p:pic>
      <p:pic>
        <p:nvPicPr>
          <p:cNvPr id="3" name="Nahraný zvuk">
            <a:hlinkClick r:id="" action="ppaction://media"/>
            <a:extLst>
              <a:ext uri="{FF2B5EF4-FFF2-40B4-BE49-F238E27FC236}">
                <a16:creationId xmlns:a16="http://schemas.microsoft.com/office/drawing/2014/main" id="{64EBC311-1323-4BC6-9774-C41D47385AF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56600" y="351951"/>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1E8647F-4996-4816-BBDA-364A86E424A3}"/>
              </a:ext>
            </a:extLst>
          </p:cNvPr>
          <p:cNvSpPr>
            <a:spLocks noChangeArrowheads="1"/>
          </p:cNvSpPr>
          <p:nvPr/>
        </p:nvSpPr>
        <p:spPr bwMode="auto">
          <a:xfrm>
            <a:off x="395288" y="981075"/>
            <a:ext cx="8264525"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800">
                <a:solidFill>
                  <a:srgbClr val="FF0000"/>
                </a:solidFill>
              </a:rPr>
              <a:t>Donnan potential (resting potential) [mV]:</a:t>
            </a:r>
          </a:p>
          <a:p>
            <a:pPr eaLnBrk="1" hangingPunct="1">
              <a:spcBef>
                <a:spcPct val="0"/>
              </a:spcBef>
              <a:buFontTx/>
              <a:buNone/>
            </a:pPr>
            <a:r>
              <a:rPr lang="en-GB" altLang="cs-CZ" sz="2800">
                <a:solidFill>
                  <a:srgbClr val="FFFFCC"/>
                </a:solidFill>
              </a:rPr>
              <a:t>object:		      calculated:        measured:</a:t>
            </a:r>
          </a:p>
          <a:p>
            <a:pPr eaLnBrk="1" hangingPunct="1">
              <a:spcBef>
                <a:spcPct val="0"/>
              </a:spcBef>
              <a:buFontTx/>
              <a:buNone/>
            </a:pPr>
            <a:r>
              <a:rPr lang="en-GB" altLang="cs-CZ" sz="2800">
                <a:solidFill>
                  <a:srgbClr val="FFFFCC"/>
                </a:solidFill>
              </a:rPr>
              <a:t>				  K</a:t>
            </a:r>
            <a:r>
              <a:rPr lang="en-GB" altLang="cs-CZ" sz="2800" baseline="30000">
                <a:solidFill>
                  <a:srgbClr val="FFFFCC"/>
                </a:solidFill>
              </a:rPr>
              <a:t>+</a:t>
            </a:r>
            <a:r>
              <a:rPr lang="en-GB" altLang="cs-CZ" sz="2800">
                <a:solidFill>
                  <a:srgbClr val="FFFFCC"/>
                </a:solidFill>
              </a:rPr>
              <a:t>: 	  Cl</a:t>
            </a:r>
            <a:r>
              <a:rPr lang="en-GB" altLang="cs-CZ" sz="2800" baseline="30000">
                <a:solidFill>
                  <a:srgbClr val="FFFFCC"/>
                </a:solidFill>
              </a:rPr>
              <a:t>-</a:t>
            </a:r>
            <a:r>
              <a:rPr lang="en-GB" altLang="cs-CZ" sz="2800">
                <a:solidFill>
                  <a:srgbClr val="FFFFCC"/>
                </a:solidFill>
              </a:rPr>
              <a:t>:</a:t>
            </a:r>
          </a:p>
          <a:p>
            <a:pPr eaLnBrk="1" hangingPunct="1">
              <a:spcBef>
                <a:spcPct val="0"/>
              </a:spcBef>
              <a:buFontTx/>
              <a:buNone/>
            </a:pPr>
            <a:r>
              <a:rPr lang="en-GB" altLang="cs-CZ" sz="2800">
                <a:solidFill>
                  <a:srgbClr val="FFFFCC"/>
                </a:solidFill>
              </a:rPr>
              <a:t>cuttlefish axon 		- 91	- 103		- 62</a:t>
            </a:r>
          </a:p>
          <a:p>
            <a:pPr eaLnBrk="1" hangingPunct="1">
              <a:spcBef>
                <a:spcPct val="0"/>
              </a:spcBef>
              <a:buFontTx/>
              <a:buNone/>
            </a:pPr>
            <a:r>
              <a:rPr lang="en-GB" altLang="cs-CZ" sz="2800">
                <a:solidFill>
                  <a:srgbClr val="FFFFCC"/>
                </a:solidFill>
              </a:rPr>
              <a:t>frog muscle  		- 56	  - 59		- 92	</a:t>
            </a:r>
          </a:p>
          <a:p>
            <a:pPr eaLnBrk="1" hangingPunct="1">
              <a:spcBef>
                <a:spcPct val="0"/>
              </a:spcBef>
              <a:buFontTx/>
              <a:buNone/>
            </a:pPr>
            <a:r>
              <a:rPr lang="en-GB" altLang="cs-CZ" sz="2800">
                <a:solidFill>
                  <a:srgbClr val="FFFFCC"/>
                </a:solidFill>
              </a:rPr>
              <a:t>rat muscle 		</a:t>
            </a:r>
            <a:r>
              <a:rPr lang="cs-CZ" altLang="cs-CZ" sz="2800">
                <a:solidFill>
                  <a:srgbClr val="FFFFCC"/>
                </a:solidFill>
              </a:rPr>
              <a:t>	</a:t>
            </a:r>
            <a:r>
              <a:rPr lang="en-GB" altLang="cs-CZ" sz="2800">
                <a:solidFill>
                  <a:srgbClr val="FFFFCC"/>
                </a:solidFill>
              </a:rPr>
              <a:t>- 95	  - 86		- 92</a:t>
            </a:r>
          </a:p>
        </p:txBody>
      </p:sp>
      <p:sp>
        <p:nvSpPr>
          <p:cNvPr id="51203" name="Rectangle 3">
            <a:extLst>
              <a:ext uri="{FF2B5EF4-FFF2-40B4-BE49-F238E27FC236}">
                <a16:creationId xmlns:a16="http://schemas.microsoft.com/office/drawing/2014/main" id="{5D85ACA0-9FBE-4FA1-9AB6-FAACB0742F05}"/>
              </a:ext>
            </a:extLst>
          </p:cNvPr>
          <p:cNvSpPr>
            <a:spLocks noChangeArrowheads="1"/>
          </p:cNvSpPr>
          <p:nvPr/>
        </p:nvSpPr>
        <p:spPr bwMode="auto">
          <a:xfrm>
            <a:off x="228600" y="184150"/>
            <a:ext cx="853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en-GB" altLang="cs-CZ" sz="4000" b="1">
                <a:solidFill>
                  <a:srgbClr val="FFCC00"/>
                </a:solidFill>
              </a:rPr>
              <a:t>Donnan model in living cell</a:t>
            </a:r>
            <a:r>
              <a:rPr lang="cs-CZ" altLang="cs-CZ" sz="4000" b="1">
                <a:solidFill>
                  <a:srgbClr val="FFCC66"/>
                </a:solidFill>
              </a:rPr>
              <a:t> (3)</a:t>
            </a:r>
          </a:p>
        </p:txBody>
      </p:sp>
      <p:sp>
        <p:nvSpPr>
          <p:cNvPr id="51204" name="Text Box 4">
            <a:extLst>
              <a:ext uri="{FF2B5EF4-FFF2-40B4-BE49-F238E27FC236}">
                <a16:creationId xmlns:a16="http://schemas.microsoft.com/office/drawing/2014/main" id="{B6775239-C7B6-4110-8B74-B98BDB284170}"/>
              </a:ext>
            </a:extLst>
          </p:cNvPr>
          <p:cNvSpPr txBox="1">
            <a:spLocks noChangeArrowheads="1"/>
          </p:cNvSpPr>
          <p:nvPr/>
        </p:nvSpPr>
        <p:spPr bwMode="auto">
          <a:xfrm>
            <a:off x="539750" y="3860800"/>
            <a:ext cx="8208963"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dirty="0" err="1">
                <a:solidFill>
                  <a:srgbClr val="FF0000"/>
                </a:solidFill>
              </a:rPr>
              <a:t>Donnan</a:t>
            </a:r>
            <a:r>
              <a:rPr lang="en-GB" altLang="cs-CZ" sz="2000" dirty="0">
                <a:solidFill>
                  <a:srgbClr val="FF0000"/>
                </a:solidFill>
              </a:rPr>
              <a:t> model differs from reality:</a:t>
            </a:r>
          </a:p>
          <a:p>
            <a:pPr eaLnBrk="1" hangingPunct="1">
              <a:spcBef>
                <a:spcPct val="0"/>
              </a:spcBef>
              <a:buFontTx/>
              <a:buNone/>
            </a:pPr>
            <a:r>
              <a:rPr lang="en-GB" altLang="cs-CZ" sz="2000" dirty="0">
                <a:solidFill>
                  <a:srgbClr val="FFFFCC"/>
                </a:solidFill>
              </a:rPr>
              <a:t>The cell and its surrounding</a:t>
            </a:r>
            <a:r>
              <a:rPr lang="cs-CZ" altLang="cs-CZ" sz="2000" dirty="0">
                <a:solidFill>
                  <a:srgbClr val="FFFFCC"/>
                </a:solidFill>
              </a:rPr>
              <a:t>s</a:t>
            </a:r>
            <a:r>
              <a:rPr lang="en-GB" altLang="cs-CZ" sz="2000" dirty="0">
                <a:solidFill>
                  <a:srgbClr val="FFFFCC"/>
                </a:solidFill>
              </a:rPr>
              <a:t> are regarded as closed thermodynamic systems</a:t>
            </a:r>
          </a:p>
          <a:p>
            <a:pPr eaLnBrk="1" hangingPunct="1">
              <a:spcBef>
                <a:spcPct val="0"/>
              </a:spcBef>
              <a:buFontTx/>
              <a:buNone/>
            </a:pPr>
            <a:r>
              <a:rPr lang="en-GB" altLang="cs-CZ" sz="2000" dirty="0">
                <a:solidFill>
                  <a:srgbClr val="FFFFCC"/>
                </a:solidFill>
              </a:rPr>
              <a:t>The diffusible ions are regarded as fully diffusible, the membrane is no barrier for the diffusible ions</a:t>
            </a:r>
          </a:p>
          <a:p>
            <a:pPr eaLnBrk="1" hangingPunct="1">
              <a:spcBef>
                <a:spcPct val="0"/>
              </a:spcBef>
              <a:buFontTx/>
              <a:buNone/>
            </a:pPr>
            <a:r>
              <a:rPr lang="en-GB" altLang="cs-CZ" sz="2000" dirty="0">
                <a:solidFill>
                  <a:srgbClr val="FFFFCC"/>
                </a:solidFill>
              </a:rPr>
              <a:t>The effect of ionic pumps on the concentration of ions is neglected </a:t>
            </a:r>
          </a:p>
          <a:p>
            <a:pPr eaLnBrk="1" hangingPunct="1">
              <a:spcBef>
                <a:spcPct val="0"/>
              </a:spcBef>
              <a:buFontTx/>
              <a:buNone/>
            </a:pPr>
            <a:r>
              <a:rPr lang="en-GB" altLang="cs-CZ" sz="2000" dirty="0">
                <a:solidFill>
                  <a:srgbClr val="FFFFCC"/>
                </a:solidFill>
              </a:rPr>
              <a:t>The interaction between membrane and ions is not considered</a:t>
            </a:r>
          </a:p>
          <a:p>
            <a:pPr eaLnBrk="1" hangingPunct="1">
              <a:spcBef>
                <a:spcPct val="0"/>
              </a:spcBef>
            </a:pPr>
            <a:endParaRPr lang="cs-CZ" altLang="cs-CZ" sz="2000" dirty="0">
              <a:solidFill>
                <a:srgbClr val="FFFFCC"/>
              </a:solidFill>
            </a:endParaRPr>
          </a:p>
        </p:txBody>
      </p:sp>
      <p:pic>
        <p:nvPicPr>
          <p:cNvPr id="2" name="Obrázek 1" descr="Obsah obrázku čtverec&#10;&#10;Popis byl vytvořen automaticky">
            <a:extLst>
              <a:ext uri="{FF2B5EF4-FFF2-40B4-BE49-F238E27FC236}">
                <a16:creationId xmlns:a16="http://schemas.microsoft.com/office/drawing/2014/main" id="{33A1582D-9ABF-4A7A-9FE7-9790AB482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4368" y="46127"/>
            <a:ext cx="1127858" cy="1089754"/>
          </a:xfrm>
          <a:prstGeom prst="rect">
            <a:avLst/>
          </a:prstGeom>
        </p:spPr>
      </p:pic>
      <p:pic>
        <p:nvPicPr>
          <p:cNvPr id="3" name="Nahraný zvuk">
            <a:hlinkClick r:id="" action="ppaction://media"/>
            <a:extLst>
              <a:ext uri="{FF2B5EF4-FFF2-40B4-BE49-F238E27FC236}">
                <a16:creationId xmlns:a16="http://schemas.microsoft.com/office/drawing/2014/main" id="{E3635CB3-6018-4014-8108-B832473EE62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45097" y="340135"/>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91BDA936-C28A-4E44-AB1F-869BBA08FF6B}"/>
              </a:ext>
            </a:extLst>
          </p:cNvPr>
          <p:cNvSpPr>
            <a:spLocks noChangeArrowheads="1"/>
          </p:cNvSpPr>
          <p:nvPr/>
        </p:nvSpPr>
        <p:spPr bwMode="auto">
          <a:xfrm>
            <a:off x="395288" y="188913"/>
            <a:ext cx="8077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50000"/>
              </a:spcBef>
              <a:buFontTx/>
              <a:buNone/>
            </a:pPr>
            <a:r>
              <a:rPr lang="en-GB" altLang="cs-CZ" sz="4400" b="1">
                <a:solidFill>
                  <a:srgbClr val="FFCC00"/>
                </a:solidFill>
              </a:rPr>
              <a:t>Model of ion transport (1)</a:t>
            </a:r>
          </a:p>
        </p:txBody>
      </p:sp>
      <p:sp>
        <p:nvSpPr>
          <p:cNvPr id="53251" name="Rectangle 3">
            <a:extLst>
              <a:ext uri="{FF2B5EF4-FFF2-40B4-BE49-F238E27FC236}">
                <a16:creationId xmlns:a16="http://schemas.microsoft.com/office/drawing/2014/main" id="{528B9C3F-BE19-4D99-A013-C91524C1CF27}"/>
              </a:ext>
            </a:extLst>
          </p:cNvPr>
          <p:cNvSpPr>
            <a:spLocks noChangeArrowheads="1"/>
          </p:cNvSpPr>
          <p:nvPr/>
        </p:nvSpPr>
        <p:spPr bwMode="auto">
          <a:xfrm>
            <a:off x="179388" y="1700213"/>
            <a:ext cx="88392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81000" indent="-1746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400">
                <a:solidFill>
                  <a:srgbClr val="FF0000"/>
                </a:solidFill>
              </a:rPr>
              <a:t>We suppose:</a:t>
            </a:r>
          </a:p>
          <a:p>
            <a:pPr eaLnBrk="1" hangingPunct="1">
              <a:spcBef>
                <a:spcPct val="0"/>
              </a:spcBef>
              <a:buFontTx/>
              <a:buNone/>
            </a:pPr>
            <a:r>
              <a:rPr lang="en-GB" altLang="cs-CZ" sz="2400" b="1">
                <a:solidFill>
                  <a:srgbClr val="FFFFCC"/>
                </a:solidFill>
              </a:rPr>
              <a:t>A constant concentration difference </a:t>
            </a:r>
            <a:r>
              <a:rPr lang="en-GB" altLang="cs-CZ" sz="2400">
                <a:solidFill>
                  <a:srgbClr val="FFFFCC"/>
                </a:solidFill>
              </a:rPr>
              <a:t>between outer and inner side of the membrane </a:t>
            </a:r>
            <a:r>
              <a:rPr lang="en-GB" altLang="cs-CZ" sz="2400">
                <a:solidFill>
                  <a:srgbClr val="FFFFCC"/>
                </a:solidFill>
                <a:sym typeface="Symbol" panose="05050102010706020507" pitchFamily="18" charset="2"/>
              </a:rPr>
              <a:t> c</a:t>
            </a:r>
            <a:r>
              <a:rPr lang="en-GB" altLang="cs-CZ" sz="2400">
                <a:solidFill>
                  <a:srgbClr val="FFFFCC"/>
                </a:solidFill>
              </a:rPr>
              <a:t>onstant transport rate through </a:t>
            </a:r>
            <a:r>
              <a:rPr lang="en-GB" altLang="cs-CZ" sz="2400">
                <a:solidFill>
                  <a:srgbClr val="FFFFCC"/>
                </a:solidFill>
                <a:sym typeface="Symbol" panose="05050102010706020507" pitchFamily="18" charset="2"/>
              </a:rPr>
              <a:t>membrane</a:t>
            </a:r>
          </a:p>
          <a:p>
            <a:pPr eaLnBrk="1" hangingPunct="1">
              <a:spcBef>
                <a:spcPct val="0"/>
              </a:spcBef>
              <a:buFontTx/>
              <a:buNone/>
            </a:pPr>
            <a:r>
              <a:rPr lang="en-GB" altLang="cs-CZ" sz="2400" b="1">
                <a:solidFill>
                  <a:srgbClr val="FFFFCC"/>
                </a:solidFill>
              </a:rPr>
              <a:t>Migration of ions through membrane </a:t>
            </a:r>
            <a:r>
              <a:rPr lang="en-GB" altLang="cs-CZ" sz="2400">
                <a:solidFill>
                  <a:srgbClr val="FFFFCC"/>
                </a:solidFill>
                <a:sym typeface="Symbol" panose="05050102010706020507" pitchFamily="18" charset="2"/>
              </a:rPr>
              <a:t> electric bilayer on both sides of the membrane</a:t>
            </a:r>
          </a:p>
          <a:p>
            <a:pPr eaLnBrk="1" hangingPunct="1">
              <a:spcBef>
                <a:spcPct val="0"/>
              </a:spcBef>
              <a:buFontTx/>
              <a:buNone/>
            </a:pPr>
            <a:r>
              <a:rPr lang="en-GB" altLang="cs-CZ" sz="2400" b="1">
                <a:solidFill>
                  <a:srgbClr val="FFFFCC"/>
                </a:solidFill>
                <a:sym typeface="Symbol" panose="05050102010706020507" pitchFamily="18" charset="2"/>
              </a:rPr>
              <a:t>All kinds of ions </a:t>
            </a:r>
            <a:r>
              <a:rPr lang="en-GB" altLang="cs-CZ" sz="2400">
                <a:solidFill>
                  <a:srgbClr val="FFFFCC"/>
                </a:solidFill>
                <a:sym typeface="Symbol" panose="05050102010706020507" pitchFamily="18" charset="2"/>
              </a:rPr>
              <a:t>on the both sides of the membrane are considered simultaneously</a:t>
            </a:r>
          </a:p>
          <a:p>
            <a:pPr eaLnBrk="1" hangingPunct="1">
              <a:spcBef>
                <a:spcPct val="0"/>
              </a:spcBef>
              <a:buFontTx/>
              <a:buNone/>
            </a:pPr>
            <a:r>
              <a:rPr lang="en-GB" altLang="cs-CZ" sz="2400">
                <a:solidFill>
                  <a:srgbClr val="FFFFCC"/>
                </a:solidFill>
                <a:sym typeface="Symbol" panose="05050102010706020507" pitchFamily="18" charset="2"/>
              </a:rPr>
              <a:t>Empirical fact –</a:t>
            </a:r>
            <a:r>
              <a:rPr lang="en-GB" altLang="cs-CZ" sz="2400" b="1">
                <a:solidFill>
                  <a:srgbClr val="FFFFCC"/>
                </a:solidFill>
                <a:sym typeface="Symbol" panose="05050102010706020507" pitchFamily="18" charset="2"/>
              </a:rPr>
              <a:t> </a:t>
            </a:r>
            <a:r>
              <a:rPr lang="cs-CZ" altLang="cs-CZ" sz="2400" b="1">
                <a:solidFill>
                  <a:srgbClr val="FFFFCC"/>
                </a:solidFill>
                <a:sym typeface="Symbol" panose="05050102010706020507" pitchFamily="18" charset="2"/>
              </a:rPr>
              <a:t>d</a:t>
            </a:r>
            <a:r>
              <a:rPr lang="en-GB" altLang="cs-CZ" sz="2400" b="1">
                <a:solidFill>
                  <a:srgbClr val="FFFFCC"/>
                </a:solidFill>
                <a:sym typeface="Symbol" panose="05050102010706020507" pitchFamily="18" charset="2"/>
              </a:rPr>
              <a:t>ifferent ions have different </a:t>
            </a:r>
            <a:r>
              <a:rPr lang="cs-CZ" altLang="cs-CZ" sz="2400" b="1">
                <a:solidFill>
                  <a:srgbClr val="FFFFCC"/>
                </a:solidFill>
                <a:sym typeface="Symbol" panose="05050102010706020507" pitchFamily="18" charset="2"/>
              </a:rPr>
              <a:t>non-zero </a:t>
            </a:r>
            <a:r>
              <a:rPr lang="en-GB" altLang="cs-CZ" sz="2400" b="1">
                <a:solidFill>
                  <a:srgbClr val="FFFFCC"/>
                </a:solidFill>
                <a:sym typeface="Symbol" panose="05050102010706020507" pitchFamily="18" charset="2"/>
              </a:rPr>
              <a:t>permeability</a:t>
            </a:r>
          </a:p>
        </p:txBody>
      </p:sp>
      <p:sp>
        <p:nvSpPr>
          <p:cNvPr id="53252" name="Rectangle 4">
            <a:extLst>
              <a:ext uri="{FF2B5EF4-FFF2-40B4-BE49-F238E27FC236}">
                <a16:creationId xmlns:a16="http://schemas.microsoft.com/office/drawing/2014/main" id="{FAB43704-5B67-480C-97DA-61A173ED6E38}"/>
              </a:ext>
            </a:extLst>
          </p:cNvPr>
          <p:cNvSpPr>
            <a:spLocks noChangeArrowheads="1"/>
          </p:cNvSpPr>
          <p:nvPr/>
        </p:nvSpPr>
        <p:spPr bwMode="auto">
          <a:xfrm>
            <a:off x="179388" y="1052513"/>
            <a:ext cx="8748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cs-CZ" sz="2400" i="1">
                <a:solidFill>
                  <a:srgbClr val="FFFFCC"/>
                </a:solidFill>
              </a:rPr>
              <a:t>Electrodiffusion model with smaller number of</a:t>
            </a:r>
            <a:r>
              <a:rPr lang="cs-CZ" altLang="cs-CZ" sz="2400" i="1">
                <a:solidFill>
                  <a:srgbClr val="FFFFCC"/>
                </a:solidFill>
              </a:rPr>
              <a:t> </a:t>
            </a:r>
            <a:r>
              <a:rPr lang="en-GB" altLang="cs-CZ" sz="2400" i="1">
                <a:solidFill>
                  <a:srgbClr val="FFFFCC"/>
                </a:solidFill>
              </a:rPr>
              <a:t> simplifications.</a:t>
            </a:r>
            <a:endParaRPr lang="cs-CZ" altLang="cs-CZ" sz="2400" i="1">
              <a:solidFill>
                <a:srgbClr val="FFFFCC"/>
              </a:solidFill>
            </a:endParaRPr>
          </a:p>
        </p:txBody>
      </p:sp>
      <p:pic>
        <p:nvPicPr>
          <p:cNvPr id="2" name="Obrázek 1" descr="Obsah obrázku čtverec&#10;&#10;Popis byl vytvořen automaticky">
            <a:extLst>
              <a:ext uri="{FF2B5EF4-FFF2-40B4-BE49-F238E27FC236}">
                <a16:creationId xmlns:a16="http://schemas.microsoft.com/office/drawing/2014/main" id="{DCACABB7-7631-49DB-B257-B01F6E89CD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142" y="0"/>
            <a:ext cx="1127858" cy="1089754"/>
          </a:xfrm>
          <a:prstGeom prst="rect">
            <a:avLst/>
          </a:prstGeom>
        </p:spPr>
      </p:pic>
      <p:pic>
        <p:nvPicPr>
          <p:cNvPr id="3" name="Nahraný zvuk">
            <a:hlinkClick r:id="" action="ppaction://media"/>
            <a:extLst>
              <a:ext uri="{FF2B5EF4-FFF2-40B4-BE49-F238E27FC236}">
                <a16:creationId xmlns:a16="http://schemas.microsoft.com/office/drawing/2014/main" id="{56B4F556-49CE-48DE-968B-CFD3504563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42312" y="361585"/>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B644D37-25D8-41D6-898B-30437B5199F3}"/>
              </a:ext>
            </a:extLst>
          </p:cNvPr>
          <p:cNvSpPr>
            <a:spLocks noChangeArrowheads="1"/>
          </p:cNvSpPr>
          <p:nvPr/>
        </p:nvSpPr>
        <p:spPr bwMode="auto">
          <a:xfrm>
            <a:off x="611188" y="333375"/>
            <a:ext cx="78486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50000"/>
              </a:spcBef>
              <a:buFontTx/>
              <a:buNone/>
            </a:pPr>
            <a:r>
              <a:rPr lang="en-GB" altLang="cs-CZ" sz="4400" b="1">
                <a:solidFill>
                  <a:srgbClr val="FFCC00"/>
                </a:solidFill>
              </a:rPr>
              <a:t>Model of ion transport (2)</a:t>
            </a:r>
          </a:p>
        </p:txBody>
      </p:sp>
      <p:sp>
        <p:nvSpPr>
          <p:cNvPr id="260100" name="Rectangle 4">
            <a:extLst>
              <a:ext uri="{FF2B5EF4-FFF2-40B4-BE49-F238E27FC236}">
                <a16:creationId xmlns:a16="http://schemas.microsoft.com/office/drawing/2014/main" id="{C802DCB0-89B5-4181-A96B-A17CA48B08DC}"/>
              </a:ext>
            </a:extLst>
          </p:cNvPr>
          <p:cNvSpPr>
            <a:spLocks noChangeArrowheads="1"/>
          </p:cNvSpPr>
          <p:nvPr/>
        </p:nvSpPr>
        <p:spPr bwMode="auto">
          <a:xfrm>
            <a:off x="1331913" y="981075"/>
            <a:ext cx="6391275" cy="701675"/>
          </a:xfrm>
          <a:prstGeom prst="rect">
            <a:avLst/>
          </a:prstGeom>
          <a:noFill/>
          <a:ln w="9525">
            <a:noFill/>
            <a:miter lim="800000"/>
            <a:headEnd/>
            <a:tailEnd/>
          </a:ln>
          <a:effectLst/>
        </p:spPr>
        <p:txBody>
          <a:bodyPr wrap="none">
            <a:spAutoFit/>
          </a:bodyPr>
          <a:lstStyle/>
          <a:p>
            <a:pPr eaLnBrk="1" hangingPunct="1">
              <a:defRPr/>
            </a:pPr>
            <a:r>
              <a:rPr lang="en-GB" sz="4000" b="1" u="sng">
                <a:solidFill>
                  <a:srgbClr val="FF99FF"/>
                </a:solidFill>
                <a:effectLst>
                  <a:outerShdw blurRad="38100" dist="38100" dir="2700000" algn="tl">
                    <a:srgbClr val="000000"/>
                  </a:outerShdw>
                </a:effectLst>
                <a:latin typeface="Arial" charset="0"/>
              </a:rPr>
              <a:t>Goldman</a:t>
            </a:r>
            <a:r>
              <a:rPr lang="en-GB" sz="4000" b="1">
                <a:solidFill>
                  <a:srgbClr val="FF99FF"/>
                </a:solidFill>
                <a:effectLst>
                  <a:outerShdw blurRad="38100" dist="38100" dir="2700000" algn="tl">
                    <a:srgbClr val="000000"/>
                  </a:outerShdw>
                </a:effectLst>
                <a:latin typeface="Arial" charset="0"/>
              </a:rPr>
              <a:t> - Hodgkin - Katz</a:t>
            </a:r>
          </a:p>
        </p:txBody>
      </p:sp>
      <p:sp>
        <p:nvSpPr>
          <p:cNvPr id="55300" name="Rectangle 6">
            <a:extLst>
              <a:ext uri="{FF2B5EF4-FFF2-40B4-BE49-F238E27FC236}">
                <a16:creationId xmlns:a16="http://schemas.microsoft.com/office/drawing/2014/main" id="{0048A6F2-4C55-495E-8189-F461AFC10812}"/>
              </a:ext>
            </a:extLst>
          </p:cNvPr>
          <p:cNvSpPr>
            <a:spLocks noChangeArrowheads="1"/>
          </p:cNvSpPr>
          <p:nvPr/>
        </p:nvSpPr>
        <p:spPr bwMode="auto">
          <a:xfrm>
            <a:off x="0" y="28670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endParaRPr lang="cs-CZ" altLang="cs-CZ" sz="1400">
              <a:solidFill>
                <a:srgbClr val="FFFFCC"/>
              </a:solidFill>
            </a:endParaRPr>
          </a:p>
        </p:txBody>
      </p:sp>
      <p:sp>
        <p:nvSpPr>
          <p:cNvPr id="55303" name="Text Box 9">
            <a:extLst>
              <a:ext uri="{FF2B5EF4-FFF2-40B4-BE49-F238E27FC236}">
                <a16:creationId xmlns:a16="http://schemas.microsoft.com/office/drawing/2014/main" id="{83D75C4E-17FC-4B31-9289-4DBD3E819508}"/>
              </a:ext>
            </a:extLst>
          </p:cNvPr>
          <p:cNvSpPr txBox="1">
            <a:spLocks noChangeArrowheads="1"/>
          </p:cNvSpPr>
          <p:nvPr/>
        </p:nvSpPr>
        <p:spPr bwMode="auto">
          <a:xfrm>
            <a:off x="2771775" y="5949950"/>
            <a:ext cx="345598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i="1">
                <a:solidFill>
                  <a:srgbClr val="FFFFCC"/>
                </a:solidFill>
              </a:rPr>
              <a:t>P - permeability</a:t>
            </a:r>
          </a:p>
        </p:txBody>
      </p:sp>
      <p:sp>
        <p:nvSpPr>
          <p:cNvPr id="55304" name="Text Box 10">
            <a:extLst>
              <a:ext uri="{FF2B5EF4-FFF2-40B4-BE49-F238E27FC236}">
                <a16:creationId xmlns:a16="http://schemas.microsoft.com/office/drawing/2014/main" id="{3A4A155C-E8BA-4885-9518-1B5D7B434B64}"/>
              </a:ext>
            </a:extLst>
          </p:cNvPr>
          <p:cNvSpPr txBox="1">
            <a:spLocks noChangeArrowheads="1"/>
          </p:cNvSpPr>
          <p:nvPr/>
        </p:nvSpPr>
        <p:spPr bwMode="auto">
          <a:xfrm>
            <a:off x="2627313" y="3573463"/>
            <a:ext cx="3529012"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eaLnBrk="1" hangingPunct="1"/>
            <a:r>
              <a:rPr lang="cs-CZ" altLang="cs-CZ" sz="1600" i="1"/>
              <a:t>k = cations, a = anions</a:t>
            </a:r>
          </a:p>
        </p:txBody>
      </p:sp>
      <p:pic>
        <p:nvPicPr>
          <p:cNvPr id="9" name="Obrázek 8">
            <a:extLst>
              <a:ext uri="{FF2B5EF4-FFF2-40B4-BE49-F238E27FC236}">
                <a16:creationId xmlns:a16="http://schemas.microsoft.com/office/drawing/2014/main" id="{DAE880A6-E736-423A-8FE4-E9D08F7FC0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62" y="1684027"/>
            <a:ext cx="8280276" cy="1752337"/>
          </a:xfrm>
          <a:prstGeom prst="rect">
            <a:avLst/>
          </a:prstGeom>
        </p:spPr>
      </p:pic>
      <p:pic>
        <p:nvPicPr>
          <p:cNvPr id="3" name="Obrázek 2">
            <a:extLst>
              <a:ext uri="{FF2B5EF4-FFF2-40B4-BE49-F238E27FC236}">
                <a16:creationId xmlns:a16="http://schemas.microsoft.com/office/drawing/2014/main" id="{76F35406-8E81-4C7B-8FD9-CACAE7494B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1" y="4158366"/>
            <a:ext cx="9144000" cy="1397852"/>
          </a:xfrm>
          <a:prstGeom prst="rect">
            <a:avLst/>
          </a:prstGeom>
        </p:spPr>
      </p:pic>
      <p:pic>
        <p:nvPicPr>
          <p:cNvPr id="2" name="Obrázek 1" descr="Obsah obrázku čtverec&#10;&#10;Popis byl vytvořen automaticky">
            <a:extLst>
              <a:ext uri="{FF2B5EF4-FFF2-40B4-BE49-F238E27FC236}">
                <a16:creationId xmlns:a16="http://schemas.microsoft.com/office/drawing/2014/main" id="{F2F0C5D4-E845-44F9-86FD-69EEC062F5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6142" y="48758"/>
            <a:ext cx="1127858" cy="1089754"/>
          </a:xfrm>
          <a:prstGeom prst="rect">
            <a:avLst/>
          </a:prstGeom>
        </p:spPr>
      </p:pic>
      <p:pic>
        <p:nvPicPr>
          <p:cNvPr id="4" name="Nahraný zvuk">
            <a:hlinkClick r:id="" action="ppaction://media"/>
            <a:extLst>
              <a:ext uri="{FF2B5EF4-FFF2-40B4-BE49-F238E27FC236}">
                <a16:creationId xmlns:a16="http://schemas.microsoft.com/office/drawing/2014/main" id="{2EB22535-CBD2-4905-8F34-B19DDB3722A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46342" y="402730"/>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4C4AD98F-B047-48E5-8410-BBE62F3B5417}"/>
              </a:ext>
            </a:extLst>
          </p:cNvPr>
          <p:cNvSpPr>
            <a:spLocks noChangeArrowheads="1"/>
          </p:cNvSpPr>
          <p:nvPr/>
        </p:nvSpPr>
        <p:spPr bwMode="auto">
          <a:xfrm>
            <a:off x="684213" y="333375"/>
            <a:ext cx="76962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0000"/>
              </a:lnSpc>
              <a:spcBef>
                <a:spcPct val="50000"/>
              </a:spcBef>
              <a:buFontTx/>
              <a:buNone/>
            </a:pPr>
            <a:r>
              <a:rPr lang="en-GB" altLang="cs-CZ" sz="4400" b="1">
                <a:solidFill>
                  <a:srgbClr val="FFCC00"/>
                </a:solidFill>
              </a:rPr>
              <a:t>Model of ion transport (3)</a:t>
            </a:r>
          </a:p>
        </p:txBody>
      </p:sp>
      <p:sp>
        <p:nvSpPr>
          <p:cNvPr id="264195" name="Rectangle 3">
            <a:extLst>
              <a:ext uri="{FF2B5EF4-FFF2-40B4-BE49-F238E27FC236}">
                <a16:creationId xmlns:a16="http://schemas.microsoft.com/office/drawing/2014/main" id="{6F8DFCE6-32BC-4664-9B05-92804025A6BB}"/>
              </a:ext>
            </a:extLst>
          </p:cNvPr>
          <p:cNvSpPr>
            <a:spLocks noChangeArrowheads="1"/>
          </p:cNvSpPr>
          <p:nvPr/>
        </p:nvSpPr>
        <p:spPr bwMode="auto">
          <a:xfrm>
            <a:off x="611188" y="1651000"/>
            <a:ext cx="6235700" cy="2062163"/>
          </a:xfrm>
          <a:prstGeom prst="rect">
            <a:avLst/>
          </a:prstGeom>
          <a:noFill/>
          <a:ln w="9525">
            <a:noFill/>
            <a:miter lim="800000"/>
            <a:headEnd/>
            <a:tailEnd/>
          </a:ln>
          <a:effectLst/>
        </p:spPr>
        <p:txBody>
          <a:bodyPr wrap="none">
            <a:spAutoFit/>
          </a:bodyPr>
          <a:lstStyle/>
          <a:p>
            <a:pPr eaLnBrk="1" hangingPunct="1">
              <a:defRPr/>
            </a:pPr>
            <a:r>
              <a:rPr lang="en-GB" sz="3200" dirty="0">
                <a:latin typeface="Arial" charset="0"/>
              </a:rPr>
              <a:t>„giant“ cuttlefish axon (t = 25°C):</a:t>
            </a:r>
            <a:r>
              <a:rPr lang="en-GB" sz="3200" dirty="0">
                <a:effectLst>
                  <a:outerShdw blurRad="38100" dist="38100" dir="2700000" algn="tl">
                    <a:srgbClr val="000000"/>
                  </a:outerShdw>
                </a:effectLst>
                <a:latin typeface="Arial" charset="0"/>
              </a:rPr>
              <a:t> </a:t>
            </a:r>
          </a:p>
          <a:p>
            <a:pPr eaLnBrk="1" hangingPunct="1">
              <a:defRPr/>
            </a:pPr>
            <a:r>
              <a:rPr lang="en-GB" sz="3200" dirty="0">
                <a:effectLst>
                  <a:outerShdw blurRad="38100" dist="38100" dir="2700000" algn="tl">
                    <a:srgbClr val="000000"/>
                  </a:outerShdw>
                </a:effectLst>
                <a:latin typeface="Arial" charset="0"/>
              </a:rPr>
              <a:t>	</a:t>
            </a:r>
            <a:r>
              <a:rPr lang="en-GB" sz="3200" dirty="0" err="1">
                <a:effectLst>
                  <a:outerShdw blurRad="38100" dist="38100" dir="2700000" algn="tl">
                    <a:srgbClr val="000000"/>
                  </a:outerShdw>
                </a:effectLst>
                <a:latin typeface="Arial" charset="0"/>
              </a:rPr>
              <a:t>p</a:t>
            </a:r>
            <a:r>
              <a:rPr lang="en-GB" sz="3200" baseline="-25000" dirty="0" err="1">
                <a:effectLst>
                  <a:outerShdw blurRad="38100" dist="38100" dir="2700000" algn="tl">
                    <a:srgbClr val="000000"/>
                  </a:outerShdw>
                </a:effectLst>
                <a:latin typeface="Arial" charset="0"/>
              </a:rPr>
              <a:t>K</a:t>
            </a:r>
            <a:r>
              <a:rPr lang="en-GB" sz="3200" dirty="0">
                <a:effectLst>
                  <a:outerShdw blurRad="38100" dist="38100" dir="2700000" algn="tl">
                    <a:srgbClr val="000000"/>
                  </a:outerShdw>
                </a:effectLst>
                <a:latin typeface="Arial" charset="0"/>
              </a:rPr>
              <a:t> : </a:t>
            </a:r>
            <a:r>
              <a:rPr lang="en-GB" sz="3200" dirty="0" err="1">
                <a:effectLst>
                  <a:outerShdw blurRad="38100" dist="38100" dir="2700000" algn="tl">
                    <a:srgbClr val="000000"/>
                  </a:outerShdw>
                </a:effectLst>
                <a:latin typeface="Arial" charset="0"/>
              </a:rPr>
              <a:t>p</a:t>
            </a:r>
            <a:r>
              <a:rPr lang="en-GB" sz="3200" baseline="-25000" dirty="0" err="1">
                <a:effectLst>
                  <a:outerShdw blurRad="38100" dist="38100" dir="2700000" algn="tl">
                    <a:srgbClr val="000000"/>
                  </a:outerShdw>
                </a:effectLst>
                <a:latin typeface="Arial" charset="0"/>
              </a:rPr>
              <a:t>Na</a:t>
            </a:r>
            <a:r>
              <a:rPr lang="en-GB" sz="3200" dirty="0">
                <a:effectLst>
                  <a:outerShdw blurRad="38100" dist="38100" dir="2700000" algn="tl">
                    <a:srgbClr val="000000"/>
                  </a:outerShdw>
                </a:effectLst>
                <a:latin typeface="Arial" charset="0"/>
              </a:rPr>
              <a:t> : </a:t>
            </a:r>
            <a:r>
              <a:rPr lang="en-GB" sz="3200" dirty="0" err="1">
                <a:effectLst>
                  <a:outerShdw blurRad="38100" dist="38100" dir="2700000" algn="tl">
                    <a:srgbClr val="000000"/>
                  </a:outerShdw>
                </a:effectLst>
                <a:latin typeface="Arial" charset="0"/>
              </a:rPr>
              <a:t>p</a:t>
            </a:r>
            <a:r>
              <a:rPr lang="en-GB" sz="3200" baseline="-25000" dirty="0" err="1">
                <a:effectLst>
                  <a:outerShdw blurRad="38100" dist="38100" dir="2700000" algn="tl">
                    <a:srgbClr val="000000"/>
                  </a:outerShdw>
                </a:effectLst>
                <a:latin typeface="Arial" charset="0"/>
              </a:rPr>
              <a:t>Cl</a:t>
            </a:r>
            <a:r>
              <a:rPr lang="en-GB" sz="3200" dirty="0">
                <a:effectLst>
                  <a:outerShdw blurRad="38100" dist="38100" dir="2700000" algn="tl">
                    <a:srgbClr val="000000"/>
                  </a:outerShdw>
                </a:effectLst>
                <a:latin typeface="Arial" charset="0"/>
              </a:rPr>
              <a:t> = 1 : 0.04 : 0.45</a:t>
            </a:r>
          </a:p>
          <a:p>
            <a:pPr eaLnBrk="1" hangingPunct="1">
              <a:defRPr/>
            </a:pPr>
            <a:r>
              <a:rPr lang="en-GB" sz="3200" dirty="0">
                <a:latin typeface="Arial" charset="0"/>
              </a:rPr>
              <a:t>calculated:      	U = - 61 mV     </a:t>
            </a:r>
          </a:p>
          <a:p>
            <a:pPr eaLnBrk="1" hangingPunct="1">
              <a:defRPr/>
            </a:pPr>
            <a:r>
              <a:rPr lang="en-GB" sz="3200" dirty="0">
                <a:latin typeface="Arial" charset="0"/>
              </a:rPr>
              <a:t>measured: 	U = - 62 mV</a:t>
            </a:r>
          </a:p>
        </p:txBody>
      </p:sp>
      <p:sp>
        <p:nvSpPr>
          <p:cNvPr id="264196" name="Rectangle 4">
            <a:extLst>
              <a:ext uri="{FF2B5EF4-FFF2-40B4-BE49-F238E27FC236}">
                <a16:creationId xmlns:a16="http://schemas.microsoft.com/office/drawing/2014/main" id="{6CE4F800-6B7A-4C05-922A-457D11F87AAA}"/>
              </a:ext>
            </a:extLst>
          </p:cNvPr>
          <p:cNvSpPr>
            <a:spLocks noChangeArrowheads="1"/>
          </p:cNvSpPr>
          <p:nvPr/>
        </p:nvSpPr>
        <p:spPr bwMode="auto">
          <a:xfrm>
            <a:off x="627063" y="4030663"/>
            <a:ext cx="5722937" cy="2062162"/>
          </a:xfrm>
          <a:prstGeom prst="rect">
            <a:avLst/>
          </a:prstGeom>
          <a:noFill/>
          <a:ln w="9525">
            <a:noFill/>
            <a:miter lim="800000"/>
            <a:headEnd/>
            <a:tailEnd/>
          </a:ln>
          <a:effectLst/>
        </p:spPr>
        <p:txBody>
          <a:bodyPr wrap="none">
            <a:spAutoFit/>
          </a:bodyPr>
          <a:lstStyle/>
          <a:p>
            <a:pPr eaLnBrk="1" hangingPunct="1">
              <a:defRPr/>
            </a:pPr>
            <a:r>
              <a:rPr lang="en-GB" sz="3200" dirty="0">
                <a:latin typeface="Arial" charset="0"/>
              </a:rPr>
              <a:t>frog muscle (t = 25°C):</a:t>
            </a:r>
            <a:r>
              <a:rPr lang="en-GB" sz="3200" dirty="0">
                <a:effectLst>
                  <a:outerShdw blurRad="38100" dist="38100" dir="2700000" algn="tl">
                    <a:srgbClr val="000000"/>
                  </a:outerShdw>
                </a:effectLst>
                <a:latin typeface="Arial" charset="0"/>
              </a:rPr>
              <a:t> </a:t>
            </a:r>
          </a:p>
          <a:p>
            <a:pPr eaLnBrk="1" hangingPunct="1">
              <a:defRPr/>
            </a:pPr>
            <a:r>
              <a:rPr lang="en-GB" sz="3200" dirty="0">
                <a:effectLst>
                  <a:outerShdw blurRad="38100" dist="38100" dir="2700000" algn="tl">
                    <a:srgbClr val="000000"/>
                  </a:outerShdw>
                </a:effectLst>
                <a:latin typeface="Arial" charset="0"/>
              </a:rPr>
              <a:t>	</a:t>
            </a:r>
            <a:r>
              <a:rPr lang="en-GB" sz="3200" dirty="0" err="1">
                <a:effectLst>
                  <a:outerShdw blurRad="38100" dist="38100" dir="2700000" algn="tl">
                    <a:srgbClr val="000000"/>
                  </a:outerShdw>
                </a:effectLst>
                <a:latin typeface="Arial" charset="0"/>
              </a:rPr>
              <a:t>p</a:t>
            </a:r>
            <a:r>
              <a:rPr lang="en-GB" sz="3200" baseline="-25000" dirty="0" err="1">
                <a:effectLst>
                  <a:outerShdw blurRad="38100" dist="38100" dir="2700000" algn="tl">
                    <a:srgbClr val="000000"/>
                  </a:outerShdw>
                </a:effectLst>
                <a:latin typeface="Arial" charset="0"/>
              </a:rPr>
              <a:t>K</a:t>
            </a:r>
            <a:r>
              <a:rPr lang="en-GB" sz="3200" dirty="0">
                <a:effectLst>
                  <a:outerShdw blurRad="38100" dist="38100" dir="2700000" algn="tl">
                    <a:srgbClr val="000000"/>
                  </a:outerShdw>
                </a:effectLst>
                <a:latin typeface="Arial" charset="0"/>
              </a:rPr>
              <a:t> : </a:t>
            </a:r>
            <a:r>
              <a:rPr lang="en-GB" sz="3200" dirty="0" err="1">
                <a:effectLst>
                  <a:outerShdw blurRad="38100" dist="38100" dir="2700000" algn="tl">
                    <a:srgbClr val="000000"/>
                  </a:outerShdw>
                </a:effectLst>
                <a:latin typeface="Arial" charset="0"/>
              </a:rPr>
              <a:t>p</a:t>
            </a:r>
            <a:r>
              <a:rPr lang="en-GB" sz="3200" baseline="-25000" dirty="0" err="1">
                <a:effectLst>
                  <a:outerShdw blurRad="38100" dist="38100" dir="2700000" algn="tl">
                    <a:srgbClr val="000000"/>
                  </a:outerShdw>
                </a:effectLst>
                <a:latin typeface="Arial" charset="0"/>
              </a:rPr>
              <a:t>Na</a:t>
            </a:r>
            <a:r>
              <a:rPr lang="en-GB" sz="3200" dirty="0">
                <a:effectLst>
                  <a:outerShdw blurRad="38100" dist="38100" dir="2700000" algn="tl">
                    <a:srgbClr val="000000"/>
                  </a:outerShdw>
                </a:effectLst>
                <a:latin typeface="Arial" charset="0"/>
              </a:rPr>
              <a:t> : </a:t>
            </a:r>
            <a:r>
              <a:rPr lang="en-GB" sz="3200" dirty="0" err="1">
                <a:effectLst>
                  <a:outerShdw blurRad="38100" dist="38100" dir="2700000" algn="tl">
                    <a:srgbClr val="000000"/>
                  </a:outerShdw>
                </a:effectLst>
                <a:latin typeface="Arial" charset="0"/>
              </a:rPr>
              <a:t>p</a:t>
            </a:r>
            <a:r>
              <a:rPr lang="en-GB" sz="3200" baseline="-25000" dirty="0" err="1">
                <a:effectLst>
                  <a:outerShdw blurRad="38100" dist="38100" dir="2700000" algn="tl">
                    <a:srgbClr val="000000"/>
                  </a:outerShdw>
                </a:effectLst>
                <a:latin typeface="Arial" charset="0"/>
              </a:rPr>
              <a:t>Cl</a:t>
            </a:r>
            <a:r>
              <a:rPr lang="en-GB" sz="3200" dirty="0">
                <a:effectLst>
                  <a:outerShdw blurRad="38100" dist="38100" dir="2700000" algn="tl">
                    <a:srgbClr val="000000"/>
                  </a:outerShdw>
                </a:effectLst>
                <a:latin typeface="Arial" charset="0"/>
              </a:rPr>
              <a:t> = 1 : 0.01 : 2</a:t>
            </a:r>
          </a:p>
          <a:p>
            <a:pPr eaLnBrk="1" hangingPunct="1">
              <a:defRPr/>
            </a:pPr>
            <a:r>
              <a:rPr lang="en-GB" sz="3200" dirty="0">
                <a:latin typeface="Arial" charset="0"/>
              </a:rPr>
              <a:t>calculated:      	U = - 90 mV     </a:t>
            </a:r>
          </a:p>
          <a:p>
            <a:pPr eaLnBrk="1" hangingPunct="1">
              <a:defRPr/>
            </a:pPr>
            <a:r>
              <a:rPr lang="en-GB" sz="3200" dirty="0">
                <a:latin typeface="Arial" charset="0"/>
              </a:rPr>
              <a:t>measured:	U = - 92 mV</a:t>
            </a:r>
          </a:p>
        </p:txBody>
      </p:sp>
      <p:pic>
        <p:nvPicPr>
          <p:cNvPr id="2" name="Obrázek 1" descr="Obsah obrázku čtverec&#10;&#10;Popis byl vytvořen automaticky">
            <a:extLst>
              <a:ext uri="{FF2B5EF4-FFF2-40B4-BE49-F238E27FC236}">
                <a16:creationId xmlns:a16="http://schemas.microsoft.com/office/drawing/2014/main" id="{15BE16FE-F4C9-4771-A762-B6794FD29B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6142" y="3168286"/>
            <a:ext cx="1127858" cy="1089754"/>
          </a:xfrm>
          <a:prstGeom prst="rect">
            <a:avLst/>
          </a:prstGeom>
        </p:spPr>
      </p:pic>
      <p:pic>
        <p:nvPicPr>
          <p:cNvPr id="3" name="Nahraný zvuk">
            <a:hlinkClick r:id="" action="ppaction://media"/>
            <a:extLst>
              <a:ext uri="{FF2B5EF4-FFF2-40B4-BE49-F238E27FC236}">
                <a16:creationId xmlns:a16="http://schemas.microsoft.com/office/drawing/2014/main" id="{F3AF20D1-D448-4469-87A3-B97BEA4BE6B0}"/>
              </a:ext>
            </a:extLst>
          </p:cNvPr>
          <p:cNvPicPr>
            <a:picLocks noChangeAspect="1"/>
          </p:cNvPicPr>
          <p:nvPr>
            <a:audioFile r:link="rId1"/>
            <p:extLst>
              <p:ext uri="{DAA4B4D4-6D71-4841-9C94-3DE7FCFB9230}">
                <p14:media xmlns:p14="http://schemas.microsoft.com/office/powerpoint/2010/main" r:embed="rId2">
                  <p14:trim end="8443.4058"/>
                </p14:media>
              </p:ext>
            </p:extLst>
          </p:nvPr>
        </p:nvPicPr>
        <p:blipFill>
          <a:blip r:embed="rId6"/>
          <a:stretch>
            <a:fillRect/>
          </a:stretch>
        </p:blipFill>
        <p:spPr>
          <a:xfrm>
            <a:off x="8309830" y="3509963"/>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3">
            <a:extLst>
              <a:ext uri="{FF2B5EF4-FFF2-40B4-BE49-F238E27FC236}">
                <a16:creationId xmlns:a16="http://schemas.microsoft.com/office/drawing/2014/main" id="{DFFC4394-44F1-48C3-8680-4EF0F3E6AB0D}"/>
              </a:ext>
            </a:extLst>
          </p:cNvPr>
          <p:cNvSpPr txBox="1">
            <a:spLocks noChangeArrowheads="1"/>
          </p:cNvSpPr>
          <p:nvPr/>
        </p:nvSpPr>
        <p:spPr bwMode="auto">
          <a:xfrm>
            <a:off x="1619250" y="1484313"/>
            <a:ext cx="58324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s-CZ" altLang="cs-CZ" sz="8000">
                <a:solidFill>
                  <a:srgbClr val="FFFFCC"/>
                </a:solidFill>
              </a:rPr>
              <a:t>Action</a:t>
            </a:r>
          </a:p>
          <a:p>
            <a:pPr algn="ctr" eaLnBrk="1" hangingPunct="1">
              <a:spcBef>
                <a:spcPct val="50000"/>
              </a:spcBef>
              <a:buFontTx/>
              <a:buNone/>
            </a:pPr>
            <a:r>
              <a:rPr lang="cs-CZ" altLang="cs-CZ" sz="8000">
                <a:solidFill>
                  <a:srgbClr val="FFFFCC"/>
                </a:solidFill>
              </a:rPr>
              <a:t>potential</a:t>
            </a:r>
          </a:p>
        </p:txBody>
      </p:sp>
      <p:pic>
        <p:nvPicPr>
          <p:cNvPr id="2" name="Obrázek 1" descr="Obsah obrázku čtverec&#10;&#10;Popis byl vytvořen automaticky">
            <a:extLst>
              <a:ext uri="{FF2B5EF4-FFF2-40B4-BE49-F238E27FC236}">
                <a16:creationId xmlns:a16="http://schemas.microsoft.com/office/drawing/2014/main" id="{17339A6F-CB4C-4757-9ED3-5F1AB20BC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4" name="Nahraný zvuk">
            <a:hlinkClick r:id="" action="ppaction://media"/>
            <a:extLst>
              <a:ext uri="{FF2B5EF4-FFF2-40B4-BE49-F238E27FC236}">
                <a16:creationId xmlns:a16="http://schemas.microsoft.com/office/drawing/2014/main" id="{31C8BA1F-0B76-4FC1-8FD2-165FA676EE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81"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67AAE8E9-C8F0-4E78-87F9-80DF3C34345C}"/>
              </a:ext>
            </a:extLst>
          </p:cNvPr>
          <p:cNvSpPr>
            <a:spLocks noGrp="1" noChangeArrowheads="1"/>
          </p:cNvSpPr>
          <p:nvPr>
            <p:ph type="title"/>
          </p:nvPr>
        </p:nvSpPr>
        <p:spPr/>
        <p:txBody>
          <a:bodyPr/>
          <a:lstStyle/>
          <a:p>
            <a:pPr eaLnBrk="1" hangingPunct="1"/>
            <a:r>
              <a:rPr lang="cs-CZ" altLang="cs-CZ" sz="4000" b="1">
                <a:solidFill>
                  <a:srgbClr val="FFCC00"/>
                </a:solidFill>
              </a:rPr>
              <a:t>Action potential</a:t>
            </a:r>
          </a:p>
        </p:txBody>
      </p:sp>
      <p:sp>
        <p:nvSpPr>
          <p:cNvPr id="61443" name="Rectangle 3">
            <a:extLst>
              <a:ext uri="{FF2B5EF4-FFF2-40B4-BE49-F238E27FC236}">
                <a16:creationId xmlns:a16="http://schemas.microsoft.com/office/drawing/2014/main" id="{A365C2C8-688E-46E5-A7E7-B8A14ACFFA4E}"/>
              </a:ext>
            </a:extLst>
          </p:cNvPr>
          <p:cNvSpPr>
            <a:spLocks noGrp="1" noChangeArrowheads="1"/>
          </p:cNvSpPr>
          <p:nvPr>
            <p:ph type="body" idx="1"/>
          </p:nvPr>
        </p:nvSpPr>
        <p:spPr>
          <a:xfrm>
            <a:off x="395288" y="1844675"/>
            <a:ext cx="8569325" cy="4525963"/>
          </a:xfrm>
        </p:spPr>
        <p:txBody>
          <a:bodyPr/>
          <a:lstStyle/>
          <a:p>
            <a:pPr eaLnBrk="1" hangingPunct="1">
              <a:lnSpc>
                <a:spcPct val="90000"/>
              </a:lnSpc>
            </a:pPr>
            <a:r>
              <a:rPr lang="en-GB" altLang="cs-CZ" sz="2800">
                <a:solidFill>
                  <a:srgbClr val="FFFFCC"/>
                </a:solidFill>
              </a:rPr>
              <a:t>The concept of action potential denotes a fast change of the resting membrane potential caused by over-threshold stimulus which propagates into the adjacent areas of the membrane.</a:t>
            </a:r>
          </a:p>
          <a:p>
            <a:pPr eaLnBrk="1" hangingPunct="1">
              <a:lnSpc>
                <a:spcPct val="90000"/>
              </a:lnSpc>
            </a:pPr>
            <a:r>
              <a:rPr lang="en-GB" altLang="cs-CZ" sz="2800">
                <a:solidFill>
                  <a:srgbClr val="FFFFCC"/>
                </a:solidFill>
              </a:rPr>
              <a:t>This potential change is connected with abrupt changes in sodium and potassium ion channels permeability.  </a:t>
            </a:r>
          </a:p>
          <a:p>
            <a:pPr eaLnBrk="1" hangingPunct="1">
              <a:lnSpc>
                <a:spcPct val="90000"/>
              </a:lnSpc>
            </a:pPr>
            <a:r>
              <a:rPr lang="en-GB" altLang="cs-CZ" sz="2800">
                <a:solidFill>
                  <a:srgbClr val="FFFFCC"/>
                </a:solidFill>
              </a:rPr>
              <a:t>The action potential can be evoked by electrical or chemical stimuli which cause local decrease of the resting membrane potential.</a:t>
            </a:r>
          </a:p>
        </p:txBody>
      </p:sp>
      <p:pic>
        <p:nvPicPr>
          <p:cNvPr id="2" name="Obrázek 1" descr="Obsah obrázku čtverec&#10;&#10;Popis byl vytvořen automaticky">
            <a:extLst>
              <a:ext uri="{FF2B5EF4-FFF2-40B4-BE49-F238E27FC236}">
                <a16:creationId xmlns:a16="http://schemas.microsoft.com/office/drawing/2014/main" id="{6287FCE4-C5F2-4064-9AB4-DAAD9B2478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84B30F20-7168-4568-9F5E-120BE2BFE2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8269"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5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63490" name="Rectangle 4">
            <a:extLst>
              <a:ext uri="{FF2B5EF4-FFF2-40B4-BE49-F238E27FC236}">
                <a16:creationId xmlns:a16="http://schemas.microsoft.com/office/drawing/2014/main" id="{607B62BC-7F16-4C5C-B248-CC09A8067275}"/>
              </a:ext>
            </a:extLst>
          </p:cNvPr>
          <p:cNvSpPr>
            <a:spLocks noGrp="1" noChangeArrowheads="1"/>
          </p:cNvSpPr>
          <p:nvPr>
            <p:ph type="title"/>
          </p:nvPr>
        </p:nvSpPr>
        <p:spPr/>
        <p:txBody>
          <a:bodyPr/>
          <a:lstStyle/>
          <a:p>
            <a:pPr eaLnBrk="1" hangingPunct="1"/>
            <a:r>
              <a:rPr lang="en-GB" altLang="cs-CZ" sz="3600" b="1" dirty="0">
                <a:solidFill>
                  <a:srgbClr val="002060"/>
                </a:solidFill>
              </a:rPr>
              <a:t>Mechanism of action potential triggering</a:t>
            </a:r>
          </a:p>
        </p:txBody>
      </p:sp>
      <p:sp>
        <p:nvSpPr>
          <p:cNvPr id="63491" name="Line 53">
            <a:extLst>
              <a:ext uri="{FF2B5EF4-FFF2-40B4-BE49-F238E27FC236}">
                <a16:creationId xmlns:a16="http://schemas.microsoft.com/office/drawing/2014/main" id="{117C7043-0F62-4B7A-A964-0462502BA9AB}"/>
              </a:ext>
            </a:extLst>
          </p:cNvPr>
          <p:cNvSpPr>
            <a:spLocks noChangeShapeType="1"/>
          </p:cNvSpPr>
          <p:nvPr/>
        </p:nvSpPr>
        <p:spPr bwMode="auto">
          <a:xfrm>
            <a:off x="1576388" y="2132013"/>
            <a:ext cx="0" cy="400050"/>
          </a:xfrm>
          <a:prstGeom prst="line">
            <a:avLst/>
          </a:prstGeom>
          <a:noFill/>
          <a:ln w="9525">
            <a:solidFill>
              <a:srgbClr val="000000"/>
            </a:solidFill>
            <a:round/>
            <a:headEnd type="arrow" w="med" len="med"/>
            <a:tailEnd/>
          </a:ln>
          <a:extLst>
            <a:ext uri="{909E8E84-426E-40DD-AFC4-6F175D3DCCD1}">
              <a14:hiddenFill xmlns:a14="http://schemas.microsoft.com/office/drawing/2010/main">
                <a:noFill/>
              </a14:hiddenFill>
            </a:ext>
          </a:extLst>
        </p:spPr>
        <p:txBody>
          <a:bodyPr/>
          <a:lstStyle/>
          <a:p>
            <a:endParaRPr lang="cs-CZ"/>
          </a:p>
        </p:txBody>
      </p:sp>
      <p:sp>
        <p:nvSpPr>
          <p:cNvPr id="63492" name="Line 52">
            <a:extLst>
              <a:ext uri="{FF2B5EF4-FFF2-40B4-BE49-F238E27FC236}">
                <a16:creationId xmlns:a16="http://schemas.microsoft.com/office/drawing/2014/main" id="{002DDEF6-3C36-4191-9ED6-6B2A5695C737}"/>
              </a:ext>
            </a:extLst>
          </p:cNvPr>
          <p:cNvSpPr>
            <a:spLocks noChangeShapeType="1"/>
          </p:cNvSpPr>
          <p:nvPr/>
        </p:nvSpPr>
        <p:spPr bwMode="auto">
          <a:xfrm>
            <a:off x="1431925" y="2490788"/>
            <a:ext cx="5170488" cy="0"/>
          </a:xfrm>
          <a:prstGeom prst="line">
            <a:avLst/>
          </a:prstGeom>
          <a:noFill/>
          <a:ln w="9525">
            <a:solidFill>
              <a:srgbClr val="000000"/>
            </a:solidFill>
            <a:round/>
            <a:headEnd/>
            <a:tailEnd type="arrow" w="med" len="med"/>
          </a:ln>
          <a:extLst>
            <a:ext uri="{909E8E84-426E-40DD-AFC4-6F175D3DCCD1}">
              <a14:hiddenFill xmlns:a14="http://schemas.microsoft.com/office/drawing/2010/main">
                <a:noFill/>
              </a14:hiddenFill>
            </a:ext>
          </a:extLst>
        </p:spPr>
        <p:txBody>
          <a:bodyPr/>
          <a:lstStyle/>
          <a:p>
            <a:endParaRPr lang="cs-CZ"/>
          </a:p>
        </p:txBody>
      </p:sp>
      <p:sp>
        <p:nvSpPr>
          <p:cNvPr id="63493" name="Text Box 51">
            <a:extLst>
              <a:ext uri="{FF2B5EF4-FFF2-40B4-BE49-F238E27FC236}">
                <a16:creationId xmlns:a16="http://schemas.microsoft.com/office/drawing/2014/main" id="{3B0B1EA8-A364-463F-AE2F-661C9913EB67}"/>
              </a:ext>
            </a:extLst>
          </p:cNvPr>
          <p:cNvSpPr txBox="1">
            <a:spLocks noChangeArrowheads="1"/>
          </p:cNvSpPr>
          <p:nvPr/>
        </p:nvSpPr>
        <p:spPr bwMode="auto">
          <a:xfrm>
            <a:off x="6561138" y="2425700"/>
            <a:ext cx="2063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i="1">
                <a:cs typeface="Times New Roman" panose="02020603050405020304" pitchFamily="18" charset="0"/>
              </a:rPr>
              <a:t>t</a:t>
            </a:r>
            <a:endParaRPr lang="cs-CZ" altLang="cs-CZ" sz="1800"/>
          </a:p>
        </p:txBody>
      </p:sp>
      <p:grpSp>
        <p:nvGrpSpPr>
          <p:cNvPr id="63494" name="Group 45">
            <a:extLst>
              <a:ext uri="{FF2B5EF4-FFF2-40B4-BE49-F238E27FC236}">
                <a16:creationId xmlns:a16="http://schemas.microsoft.com/office/drawing/2014/main" id="{C3377204-B1B0-4991-83EE-D4EE0EE26E61}"/>
              </a:ext>
            </a:extLst>
          </p:cNvPr>
          <p:cNvGrpSpPr>
            <a:grpSpLocks/>
          </p:cNvGrpSpPr>
          <p:nvPr/>
        </p:nvGrpSpPr>
        <p:grpSpPr bwMode="auto">
          <a:xfrm>
            <a:off x="1557338" y="2378075"/>
            <a:ext cx="1647825" cy="104775"/>
            <a:chOff x="1830" y="13470"/>
            <a:chExt cx="2595" cy="165"/>
          </a:xfrm>
        </p:grpSpPr>
        <p:sp>
          <p:nvSpPr>
            <p:cNvPr id="63537" name="Line 50">
              <a:extLst>
                <a:ext uri="{FF2B5EF4-FFF2-40B4-BE49-F238E27FC236}">
                  <a16:creationId xmlns:a16="http://schemas.microsoft.com/office/drawing/2014/main" id="{E2478F77-3909-456A-82CA-6ACBAAB1ADD9}"/>
                </a:ext>
              </a:extLst>
            </p:cNvPr>
            <p:cNvSpPr>
              <a:spLocks noChangeShapeType="1"/>
            </p:cNvSpPr>
            <p:nvPr/>
          </p:nvSpPr>
          <p:spPr bwMode="auto">
            <a:xfrm>
              <a:off x="1830" y="13635"/>
              <a:ext cx="465" cy="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38" name="Line 49">
              <a:extLst>
                <a:ext uri="{FF2B5EF4-FFF2-40B4-BE49-F238E27FC236}">
                  <a16:creationId xmlns:a16="http://schemas.microsoft.com/office/drawing/2014/main" id="{0F6648E3-1DF8-447A-AB97-64CD76EC46BA}"/>
                </a:ext>
              </a:extLst>
            </p:cNvPr>
            <p:cNvSpPr>
              <a:spLocks noChangeShapeType="1"/>
            </p:cNvSpPr>
            <p:nvPr/>
          </p:nvSpPr>
          <p:spPr bwMode="auto">
            <a:xfrm flipV="1">
              <a:off x="2295" y="13470"/>
              <a:ext cx="0" cy="165"/>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39" name="Line 48">
              <a:extLst>
                <a:ext uri="{FF2B5EF4-FFF2-40B4-BE49-F238E27FC236}">
                  <a16:creationId xmlns:a16="http://schemas.microsoft.com/office/drawing/2014/main" id="{C93CAD30-3AC5-4B52-968F-7EBD52217080}"/>
                </a:ext>
              </a:extLst>
            </p:cNvPr>
            <p:cNvSpPr>
              <a:spLocks noChangeShapeType="1"/>
            </p:cNvSpPr>
            <p:nvPr/>
          </p:nvSpPr>
          <p:spPr bwMode="auto">
            <a:xfrm>
              <a:off x="2295" y="13470"/>
              <a:ext cx="345" cy="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40" name="Line 47">
              <a:extLst>
                <a:ext uri="{FF2B5EF4-FFF2-40B4-BE49-F238E27FC236}">
                  <a16:creationId xmlns:a16="http://schemas.microsoft.com/office/drawing/2014/main" id="{DEA83359-5479-4387-B0EB-AAF21A223990}"/>
                </a:ext>
              </a:extLst>
            </p:cNvPr>
            <p:cNvSpPr>
              <a:spLocks noChangeShapeType="1"/>
            </p:cNvSpPr>
            <p:nvPr/>
          </p:nvSpPr>
          <p:spPr bwMode="auto">
            <a:xfrm>
              <a:off x="2625" y="13470"/>
              <a:ext cx="0" cy="165"/>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41" name="Line 46">
              <a:extLst>
                <a:ext uri="{FF2B5EF4-FFF2-40B4-BE49-F238E27FC236}">
                  <a16:creationId xmlns:a16="http://schemas.microsoft.com/office/drawing/2014/main" id="{AA131D04-F40B-4531-AB06-51944DD90C0D}"/>
                </a:ext>
              </a:extLst>
            </p:cNvPr>
            <p:cNvSpPr>
              <a:spLocks noChangeShapeType="1"/>
            </p:cNvSpPr>
            <p:nvPr/>
          </p:nvSpPr>
          <p:spPr bwMode="auto">
            <a:xfrm>
              <a:off x="2625" y="13635"/>
              <a:ext cx="1800" cy="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63495" name="Group 39">
            <a:extLst>
              <a:ext uri="{FF2B5EF4-FFF2-40B4-BE49-F238E27FC236}">
                <a16:creationId xmlns:a16="http://schemas.microsoft.com/office/drawing/2014/main" id="{9D3959B1-DB9C-481F-B463-0555BA144108}"/>
              </a:ext>
            </a:extLst>
          </p:cNvPr>
          <p:cNvGrpSpPr>
            <a:grpSpLocks/>
          </p:cNvGrpSpPr>
          <p:nvPr/>
        </p:nvGrpSpPr>
        <p:grpSpPr bwMode="auto">
          <a:xfrm>
            <a:off x="3160713" y="2203450"/>
            <a:ext cx="3148012" cy="304800"/>
            <a:chOff x="4373" y="12255"/>
            <a:chExt cx="4957" cy="480"/>
          </a:xfrm>
        </p:grpSpPr>
        <p:sp>
          <p:nvSpPr>
            <p:cNvPr id="63532" name="Line 44">
              <a:extLst>
                <a:ext uri="{FF2B5EF4-FFF2-40B4-BE49-F238E27FC236}">
                  <a16:creationId xmlns:a16="http://schemas.microsoft.com/office/drawing/2014/main" id="{DD44E401-313A-449F-ADBD-E27E380A5F1B}"/>
                </a:ext>
              </a:extLst>
            </p:cNvPr>
            <p:cNvSpPr>
              <a:spLocks noChangeShapeType="1"/>
            </p:cNvSpPr>
            <p:nvPr/>
          </p:nvSpPr>
          <p:spPr bwMode="auto">
            <a:xfrm>
              <a:off x="4373" y="12735"/>
              <a:ext cx="465" cy="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33" name="Line 43">
              <a:extLst>
                <a:ext uri="{FF2B5EF4-FFF2-40B4-BE49-F238E27FC236}">
                  <a16:creationId xmlns:a16="http://schemas.microsoft.com/office/drawing/2014/main" id="{3993D8F9-BBB9-4B0D-9464-CFA358067266}"/>
                </a:ext>
              </a:extLst>
            </p:cNvPr>
            <p:cNvSpPr>
              <a:spLocks noChangeShapeType="1"/>
            </p:cNvSpPr>
            <p:nvPr/>
          </p:nvSpPr>
          <p:spPr bwMode="auto">
            <a:xfrm flipV="1">
              <a:off x="4838" y="12255"/>
              <a:ext cx="0" cy="48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34" name="Line 42">
              <a:extLst>
                <a:ext uri="{FF2B5EF4-FFF2-40B4-BE49-F238E27FC236}">
                  <a16:creationId xmlns:a16="http://schemas.microsoft.com/office/drawing/2014/main" id="{125C7052-F1A0-4270-9E6B-8E7D3D535516}"/>
                </a:ext>
              </a:extLst>
            </p:cNvPr>
            <p:cNvSpPr>
              <a:spLocks noChangeShapeType="1"/>
            </p:cNvSpPr>
            <p:nvPr/>
          </p:nvSpPr>
          <p:spPr bwMode="auto">
            <a:xfrm>
              <a:off x="4838" y="12255"/>
              <a:ext cx="345" cy="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35" name="Line 41">
              <a:extLst>
                <a:ext uri="{FF2B5EF4-FFF2-40B4-BE49-F238E27FC236}">
                  <a16:creationId xmlns:a16="http://schemas.microsoft.com/office/drawing/2014/main" id="{B0208C5F-54D0-47D9-93D2-C4449A49AC56}"/>
                </a:ext>
              </a:extLst>
            </p:cNvPr>
            <p:cNvSpPr>
              <a:spLocks noChangeShapeType="1"/>
            </p:cNvSpPr>
            <p:nvPr/>
          </p:nvSpPr>
          <p:spPr bwMode="auto">
            <a:xfrm>
              <a:off x="5168" y="12255"/>
              <a:ext cx="0" cy="48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36" name="Line 40">
              <a:extLst>
                <a:ext uri="{FF2B5EF4-FFF2-40B4-BE49-F238E27FC236}">
                  <a16:creationId xmlns:a16="http://schemas.microsoft.com/office/drawing/2014/main" id="{621403E1-C74C-4D84-A52E-7158E268AB0A}"/>
                </a:ext>
              </a:extLst>
            </p:cNvPr>
            <p:cNvSpPr>
              <a:spLocks noChangeShapeType="1"/>
            </p:cNvSpPr>
            <p:nvPr/>
          </p:nvSpPr>
          <p:spPr bwMode="auto">
            <a:xfrm>
              <a:off x="5168" y="12735"/>
              <a:ext cx="4162" cy="0"/>
            </a:xfrm>
            <a:prstGeom prst="line">
              <a:avLst/>
            </a:prstGeom>
            <a:noFill/>
            <a:ln w="19050">
              <a:solidFill>
                <a:srgbClr val="FF00FF"/>
              </a:solidFill>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63496" name="Line 38">
            <a:extLst>
              <a:ext uri="{FF2B5EF4-FFF2-40B4-BE49-F238E27FC236}">
                <a16:creationId xmlns:a16="http://schemas.microsoft.com/office/drawing/2014/main" id="{FF8EB417-3B70-4F98-9D9F-7FA9A24ABBFB}"/>
              </a:ext>
            </a:extLst>
          </p:cNvPr>
          <p:cNvSpPr>
            <a:spLocks noChangeShapeType="1"/>
          </p:cNvSpPr>
          <p:nvPr/>
        </p:nvSpPr>
        <p:spPr bwMode="auto">
          <a:xfrm>
            <a:off x="1557338" y="2701925"/>
            <a:ext cx="0" cy="1628775"/>
          </a:xfrm>
          <a:prstGeom prst="line">
            <a:avLst/>
          </a:prstGeom>
          <a:noFill/>
          <a:ln w="9525">
            <a:solidFill>
              <a:srgbClr val="000000"/>
            </a:solidFill>
            <a:round/>
            <a:headEnd type="arrow" w="med" len="med"/>
            <a:tailEnd/>
          </a:ln>
          <a:extLst>
            <a:ext uri="{909E8E84-426E-40DD-AFC4-6F175D3DCCD1}">
              <a14:hiddenFill xmlns:a14="http://schemas.microsoft.com/office/drawing/2010/main">
                <a:noFill/>
              </a14:hiddenFill>
            </a:ext>
          </a:extLst>
        </p:spPr>
        <p:txBody>
          <a:bodyPr/>
          <a:lstStyle/>
          <a:p>
            <a:endParaRPr lang="cs-CZ"/>
          </a:p>
        </p:txBody>
      </p:sp>
      <p:sp>
        <p:nvSpPr>
          <p:cNvPr id="63497" name="Line 37">
            <a:extLst>
              <a:ext uri="{FF2B5EF4-FFF2-40B4-BE49-F238E27FC236}">
                <a16:creationId xmlns:a16="http://schemas.microsoft.com/office/drawing/2014/main" id="{52D7842F-9CB0-4DA2-8DFF-0F88AB774C70}"/>
              </a:ext>
            </a:extLst>
          </p:cNvPr>
          <p:cNvSpPr>
            <a:spLocks noChangeShapeType="1"/>
          </p:cNvSpPr>
          <p:nvPr/>
        </p:nvSpPr>
        <p:spPr bwMode="auto">
          <a:xfrm>
            <a:off x="1462088" y="4330700"/>
            <a:ext cx="5019675"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63498" name="Line 36">
            <a:extLst>
              <a:ext uri="{FF2B5EF4-FFF2-40B4-BE49-F238E27FC236}">
                <a16:creationId xmlns:a16="http://schemas.microsoft.com/office/drawing/2014/main" id="{8CE433C7-8769-473B-AC7F-2C790348C4E4}"/>
              </a:ext>
            </a:extLst>
          </p:cNvPr>
          <p:cNvSpPr>
            <a:spLocks noChangeShapeType="1"/>
          </p:cNvSpPr>
          <p:nvPr/>
        </p:nvSpPr>
        <p:spPr bwMode="auto">
          <a:xfrm>
            <a:off x="1503363" y="2851150"/>
            <a:ext cx="5019675"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63499" name="Line 35">
            <a:extLst>
              <a:ext uri="{FF2B5EF4-FFF2-40B4-BE49-F238E27FC236}">
                <a16:creationId xmlns:a16="http://schemas.microsoft.com/office/drawing/2014/main" id="{31D1B3BE-B01A-411E-9684-3AB7926236BF}"/>
              </a:ext>
            </a:extLst>
          </p:cNvPr>
          <p:cNvSpPr>
            <a:spLocks noChangeShapeType="1"/>
          </p:cNvSpPr>
          <p:nvPr/>
        </p:nvSpPr>
        <p:spPr bwMode="auto">
          <a:xfrm>
            <a:off x="1489075" y="3949700"/>
            <a:ext cx="5019675"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grpSp>
        <p:nvGrpSpPr>
          <p:cNvPr id="63500" name="Group 32">
            <a:extLst>
              <a:ext uri="{FF2B5EF4-FFF2-40B4-BE49-F238E27FC236}">
                <a16:creationId xmlns:a16="http://schemas.microsoft.com/office/drawing/2014/main" id="{1855559B-EA88-43B7-84AD-2D91EF38F488}"/>
              </a:ext>
            </a:extLst>
          </p:cNvPr>
          <p:cNvGrpSpPr>
            <a:grpSpLocks/>
          </p:cNvGrpSpPr>
          <p:nvPr/>
        </p:nvGrpSpPr>
        <p:grpSpPr bwMode="auto">
          <a:xfrm>
            <a:off x="1852613" y="2559050"/>
            <a:ext cx="200025" cy="1628775"/>
            <a:chOff x="2295" y="12855"/>
            <a:chExt cx="315" cy="2565"/>
          </a:xfrm>
        </p:grpSpPr>
        <p:sp>
          <p:nvSpPr>
            <p:cNvPr id="63530" name="Line 34">
              <a:extLst>
                <a:ext uri="{FF2B5EF4-FFF2-40B4-BE49-F238E27FC236}">
                  <a16:creationId xmlns:a16="http://schemas.microsoft.com/office/drawing/2014/main" id="{8F96EAD7-C3C2-45F4-B7ED-E4EB3D9E1256}"/>
                </a:ext>
              </a:extLst>
            </p:cNvPr>
            <p:cNvSpPr>
              <a:spLocks noChangeShapeType="1"/>
            </p:cNvSpPr>
            <p:nvPr/>
          </p:nvSpPr>
          <p:spPr bwMode="auto">
            <a:xfrm>
              <a:off x="2295" y="12855"/>
              <a:ext cx="0" cy="255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63531" name="Line 33">
              <a:extLst>
                <a:ext uri="{FF2B5EF4-FFF2-40B4-BE49-F238E27FC236}">
                  <a16:creationId xmlns:a16="http://schemas.microsoft.com/office/drawing/2014/main" id="{EA47D07B-9DE8-4796-91F9-0251C376BA71}"/>
                </a:ext>
              </a:extLst>
            </p:cNvPr>
            <p:cNvSpPr>
              <a:spLocks noChangeShapeType="1"/>
            </p:cNvSpPr>
            <p:nvPr/>
          </p:nvSpPr>
          <p:spPr bwMode="auto">
            <a:xfrm>
              <a:off x="2610" y="12870"/>
              <a:ext cx="0" cy="255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grpSp>
      <p:grpSp>
        <p:nvGrpSpPr>
          <p:cNvPr id="63501" name="Group 29">
            <a:extLst>
              <a:ext uri="{FF2B5EF4-FFF2-40B4-BE49-F238E27FC236}">
                <a16:creationId xmlns:a16="http://schemas.microsoft.com/office/drawing/2014/main" id="{DA299A58-6B25-4E6F-B4A1-1402F20DF10D}"/>
              </a:ext>
            </a:extLst>
          </p:cNvPr>
          <p:cNvGrpSpPr>
            <a:grpSpLocks/>
          </p:cNvGrpSpPr>
          <p:nvPr/>
        </p:nvGrpSpPr>
        <p:grpSpPr bwMode="auto">
          <a:xfrm>
            <a:off x="3470275" y="2578100"/>
            <a:ext cx="200025" cy="1628775"/>
            <a:chOff x="2295" y="12855"/>
            <a:chExt cx="315" cy="2565"/>
          </a:xfrm>
        </p:grpSpPr>
        <p:sp>
          <p:nvSpPr>
            <p:cNvPr id="63528" name="Line 31">
              <a:extLst>
                <a:ext uri="{FF2B5EF4-FFF2-40B4-BE49-F238E27FC236}">
                  <a16:creationId xmlns:a16="http://schemas.microsoft.com/office/drawing/2014/main" id="{DC361737-C317-4FEC-A52E-7ED984115263}"/>
                </a:ext>
              </a:extLst>
            </p:cNvPr>
            <p:cNvSpPr>
              <a:spLocks noChangeShapeType="1"/>
            </p:cNvSpPr>
            <p:nvPr/>
          </p:nvSpPr>
          <p:spPr bwMode="auto">
            <a:xfrm>
              <a:off x="2295" y="12855"/>
              <a:ext cx="0" cy="255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63529" name="Line 30">
              <a:extLst>
                <a:ext uri="{FF2B5EF4-FFF2-40B4-BE49-F238E27FC236}">
                  <a16:creationId xmlns:a16="http://schemas.microsoft.com/office/drawing/2014/main" id="{66C61825-E7FA-4A86-AF75-67C239100E9F}"/>
                </a:ext>
              </a:extLst>
            </p:cNvPr>
            <p:cNvSpPr>
              <a:spLocks noChangeShapeType="1"/>
            </p:cNvSpPr>
            <p:nvPr/>
          </p:nvSpPr>
          <p:spPr bwMode="auto">
            <a:xfrm>
              <a:off x="2610" y="12870"/>
              <a:ext cx="0" cy="255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grpSp>
      <p:sp>
        <p:nvSpPr>
          <p:cNvPr id="63502" name="Text Box 28">
            <a:extLst>
              <a:ext uri="{FF2B5EF4-FFF2-40B4-BE49-F238E27FC236}">
                <a16:creationId xmlns:a16="http://schemas.microsoft.com/office/drawing/2014/main" id="{60F0C51E-2D69-40C6-9FD2-084709338F70}"/>
              </a:ext>
            </a:extLst>
          </p:cNvPr>
          <p:cNvSpPr txBox="1">
            <a:spLocks noChangeArrowheads="1"/>
          </p:cNvSpPr>
          <p:nvPr/>
        </p:nvSpPr>
        <p:spPr bwMode="auto">
          <a:xfrm>
            <a:off x="900113" y="2276475"/>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a:cs typeface="Times New Roman" panose="02020603050405020304" pitchFamily="18" charset="0"/>
              </a:rPr>
              <a:t>U</a:t>
            </a:r>
            <a:r>
              <a:rPr lang="cs-CZ" altLang="cs-CZ" sz="1200" baseline="-30000">
                <a:cs typeface="Times New Roman" panose="02020603050405020304" pitchFamily="18" charset="0"/>
              </a:rPr>
              <a:t>m</a:t>
            </a:r>
            <a:endParaRPr lang="cs-CZ" altLang="cs-CZ" sz="1800"/>
          </a:p>
        </p:txBody>
      </p:sp>
      <p:sp>
        <p:nvSpPr>
          <p:cNvPr id="63503" name="Text Box 27">
            <a:extLst>
              <a:ext uri="{FF2B5EF4-FFF2-40B4-BE49-F238E27FC236}">
                <a16:creationId xmlns:a16="http://schemas.microsoft.com/office/drawing/2014/main" id="{192AF48B-B4CF-4439-ADCA-06B2FF840259}"/>
              </a:ext>
            </a:extLst>
          </p:cNvPr>
          <p:cNvSpPr txBox="1">
            <a:spLocks noChangeArrowheads="1"/>
          </p:cNvSpPr>
          <p:nvPr/>
        </p:nvSpPr>
        <p:spPr bwMode="auto">
          <a:xfrm>
            <a:off x="900113" y="2708275"/>
            <a:ext cx="506412"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a:cs typeface="Times New Roman" panose="02020603050405020304" pitchFamily="18" charset="0"/>
              </a:rPr>
              <a:t>U</a:t>
            </a:r>
            <a:r>
              <a:rPr lang="cs-CZ" altLang="cs-CZ" sz="1200" baseline="-30000">
                <a:cs typeface="Times New Roman" panose="02020603050405020304" pitchFamily="18" charset="0"/>
              </a:rPr>
              <a:t>Na</a:t>
            </a:r>
            <a:endParaRPr lang="cs-CZ" altLang="cs-CZ" sz="1800"/>
          </a:p>
        </p:txBody>
      </p:sp>
      <p:sp>
        <p:nvSpPr>
          <p:cNvPr id="63504" name="Text Box 26">
            <a:extLst>
              <a:ext uri="{FF2B5EF4-FFF2-40B4-BE49-F238E27FC236}">
                <a16:creationId xmlns:a16="http://schemas.microsoft.com/office/drawing/2014/main" id="{D7974E05-5A08-4EC0-B8E4-D78B1D2C59B4}"/>
              </a:ext>
            </a:extLst>
          </p:cNvPr>
          <p:cNvSpPr txBox="1">
            <a:spLocks noChangeArrowheads="1"/>
          </p:cNvSpPr>
          <p:nvPr/>
        </p:nvSpPr>
        <p:spPr bwMode="auto">
          <a:xfrm>
            <a:off x="1042988" y="3644900"/>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a:cs typeface="Times New Roman" panose="02020603050405020304" pitchFamily="18" charset="0"/>
              </a:rPr>
              <a:t>U</a:t>
            </a:r>
            <a:r>
              <a:rPr lang="cs-CZ" altLang="cs-CZ" sz="1200" baseline="-30000">
                <a:cs typeface="Times New Roman" panose="02020603050405020304" pitchFamily="18" charset="0"/>
              </a:rPr>
              <a:t>pr</a:t>
            </a:r>
            <a:endParaRPr lang="cs-CZ" altLang="cs-CZ" sz="1800"/>
          </a:p>
        </p:txBody>
      </p:sp>
      <p:sp>
        <p:nvSpPr>
          <p:cNvPr id="63505" name="Text Box 25">
            <a:extLst>
              <a:ext uri="{FF2B5EF4-FFF2-40B4-BE49-F238E27FC236}">
                <a16:creationId xmlns:a16="http://schemas.microsoft.com/office/drawing/2014/main" id="{C0AC0470-6051-49D7-A23E-6259ED5EDD50}"/>
              </a:ext>
            </a:extLst>
          </p:cNvPr>
          <p:cNvSpPr txBox="1">
            <a:spLocks noChangeArrowheads="1"/>
          </p:cNvSpPr>
          <p:nvPr/>
        </p:nvSpPr>
        <p:spPr bwMode="auto">
          <a:xfrm>
            <a:off x="1042988" y="4292600"/>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a:cs typeface="Times New Roman" panose="02020603050405020304" pitchFamily="18" charset="0"/>
              </a:rPr>
              <a:t>U</a:t>
            </a:r>
            <a:r>
              <a:rPr lang="cs-CZ" altLang="cs-CZ" sz="1200" baseline="-30000">
                <a:cs typeface="Times New Roman" panose="02020603050405020304" pitchFamily="18" charset="0"/>
              </a:rPr>
              <a:t>K</a:t>
            </a:r>
            <a:endParaRPr lang="cs-CZ" altLang="cs-CZ" sz="1800"/>
          </a:p>
        </p:txBody>
      </p:sp>
      <p:sp>
        <p:nvSpPr>
          <p:cNvPr id="63506" name="Text Box 24">
            <a:extLst>
              <a:ext uri="{FF2B5EF4-FFF2-40B4-BE49-F238E27FC236}">
                <a16:creationId xmlns:a16="http://schemas.microsoft.com/office/drawing/2014/main" id="{F82B0818-7B43-4BD6-8DE6-B453D45DC396}"/>
              </a:ext>
            </a:extLst>
          </p:cNvPr>
          <p:cNvSpPr txBox="1">
            <a:spLocks noChangeArrowheads="1"/>
          </p:cNvSpPr>
          <p:nvPr/>
        </p:nvSpPr>
        <p:spPr bwMode="auto">
          <a:xfrm>
            <a:off x="1042988" y="3933825"/>
            <a:ext cx="457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a:cs typeface="Times New Roman" panose="02020603050405020304" pitchFamily="18" charset="0"/>
              </a:rPr>
              <a:t>U</a:t>
            </a:r>
            <a:r>
              <a:rPr lang="cs-CZ" altLang="cs-CZ" sz="1200" baseline="-30000">
                <a:cs typeface="Times New Roman" panose="02020603050405020304" pitchFamily="18" charset="0"/>
              </a:rPr>
              <a:t>mr</a:t>
            </a:r>
            <a:endParaRPr lang="cs-CZ" altLang="cs-CZ" sz="1800"/>
          </a:p>
        </p:txBody>
      </p:sp>
      <p:sp>
        <p:nvSpPr>
          <p:cNvPr id="63507" name="Line 23">
            <a:extLst>
              <a:ext uri="{FF2B5EF4-FFF2-40B4-BE49-F238E27FC236}">
                <a16:creationId xmlns:a16="http://schemas.microsoft.com/office/drawing/2014/main" id="{98724D0F-BF9B-43A8-9949-B63F79CB72E5}"/>
              </a:ext>
            </a:extLst>
          </p:cNvPr>
          <p:cNvSpPr>
            <a:spLocks noChangeShapeType="1"/>
          </p:cNvSpPr>
          <p:nvPr/>
        </p:nvSpPr>
        <p:spPr bwMode="auto">
          <a:xfrm>
            <a:off x="1557338" y="4159250"/>
            <a:ext cx="304800" cy="0"/>
          </a:xfrm>
          <a:prstGeom prst="line">
            <a:avLst/>
          </a:prstGeom>
          <a:noFill/>
          <a:ln w="19050">
            <a:solidFill>
              <a:srgbClr val="993366"/>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08" name="Freeform 22">
            <a:extLst>
              <a:ext uri="{FF2B5EF4-FFF2-40B4-BE49-F238E27FC236}">
                <a16:creationId xmlns:a16="http://schemas.microsoft.com/office/drawing/2014/main" id="{FD06D813-51B0-43B6-809C-67BD2647C91E}"/>
              </a:ext>
            </a:extLst>
          </p:cNvPr>
          <p:cNvSpPr>
            <a:spLocks/>
          </p:cNvSpPr>
          <p:nvPr/>
        </p:nvSpPr>
        <p:spPr bwMode="auto">
          <a:xfrm>
            <a:off x="1838325" y="3983038"/>
            <a:ext cx="200025" cy="176212"/>
          </a:xfrm>
          <a:custGeom>
            <a:avLst/>
            <a:gdLst>
              <a:gd name="T0" fmla="*/ 0 w 315"/>
              <a:gd name="T1" fmla="*/ 112096278 h 277"/>
              <a:gd name="T2" fmla="*/ 6048375 w 315"/>
              <a:gd name="T3" fmla="*/ 79317029 h 277"/>
              <a:gd name="T4" fmla="*/ 12096750 w 315"/>
              <a:gd name="T5" fmla="*/ 53822270 h 277"/>
              <a:gd name="T6" fmla="*/ 20564475 w 315"/>
              <a:gd name="T7" fmla="*/ 31969437 h 277"/>
              <a:gd name="T8" fmla="*/ 38709600 w 315"/>
              <a:gd name="T9" fmla="*/ 11331004 h 277"/>
              <a:gd name="T10" fmla="*/ 64112775 w 315"/>
              <a:gd name="T11" fmla="*/ 2832751 h 277"/>
              <a:gd name="T12" fmla="*/ 90725625 w 315"/>
              <a:gd name="T13" fmla="*/ 404588 h 277"/>
              <a:gd name="T14" fmla="*/ 110886875 w 315"/>
              <a:gd name="T15" fmla="*/ 404588 h 277"/>
              <a:gd name="T16" fmla="*/ 127015875 w 315"/>
              <a:gd name="T17" fmla="*/ 1618988 h 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5"/>
              <a:gd name="T28" fmla="*/ 0 h 277"/>
              <a:gd name="T29" fmla="*/ 315 w 315"/>
              <a:gd name="T30" fmla="*/ 277 h 2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5" h="277">
                <a:moveTo>
                  <a:pt x="0" y="277"/>
                </a:moveTo>
                <a:cubicBezTo>
                  <a:pt x="2" y="264"/>
                  <a:pt x="10" y="220"/>
                  <a:pt x="15" y="196"/>
                </a:cubicBezTo>
                <a:cubicBezTo>
                  <a:pt x="20" y="172"/>
                  <a:pt x="24" y="152"/>
                  <a:pt x="30" y="133"/>
                </a:cubicBezTo>
                <a:cubicBezTo>
                  <a:pt x="36" y="114"/>
                  <a:pt x="40" y="96"/>
                  <a:pt x="51" y="79"/>
                </a:cubicBezTo>
                <a:cubicBezTo>
                  <a:pt x="62" y="62"/>
                  <a:pt x="78" y="40"/>
                  <a:pt x="96" y="28"/>
                </a:cubicBezTo>
                <a:cubicBezTo>
                  <a:pt x="114" y="16"/>
                  <a:pt x="137" y="12"/>
                  <a:pt x="159" y="7"/>
                </a:cubicBezTo>
                <a:cubicBezTo>
                  <a:pt x="181" y="2"/>
                  <a:pt x="206" y="2"/>
                  <a:pt x="225" y="1"/>
                </a:cubicBezTo>
                <a:cubicBezTo>
                  <a:pt x="244" y="0"/>
                  <a:pt x="260" y="0"/>
                  <a:pt x="275" y="1"/>
                </a:cubicBezTo>
                <a:cubicBezTo>
                  <a:pt x="290" y="2"/>
                  <a:pt x="308" y="4"/>
                  <a:pt x="315" y="4"/>
                </a:cubicBezTo>
              </a:path>
            </a:pathLst>
          </a:custGeom>
          <a:noFill/>
          <a:ln w="19050">
            <a:solidFill>
              <a:srgbClr val="993366"/>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3509" name="Freeform 21">
            <a:extLst>
              <a:ext uri="{FF2B5EF4-FFF2-40B4-BE49-F238E27FC236}">
                <a16:creationId xmlns:a16="http://schemas.microsoft.com/office/drawing/2014/main" id="{F0C0C136-D99F-49F3-AE05-468439729B0C}"/>
              </a:ext>
            </a:extLst>
          </p:cNvPr>
          <p:cNvSpPr>
            <a:spLocks/>
          </p:cNvSpPr>
          <p:nvPr/>
        </p:nvSpPr>
        <p:spPr bwMode="auto">
          <a:xfrm>
            <a:off x="2054225" y="3984625"/>
            <a:ext cx="200025" cy="176213"/>
          </a:xfrm>
          <a:custGeom>
            <a:avLst/>
            <a:gdLst>
              <a:gd name="T0" fmla="*/ 0 w 315"/>
              <a:gd name="T1" fmla="*/ 0 h 277"/>
              <a:gd name="T2" fmla="*/ 6048375 w 315"/>
              <a:gd name="T3" fmla="*/ 32779435 h 277"/>
              <a:gd name="T4" fmla="*/ 12096750 w 315"/>
              <a:gd name="T5" fmla="*/ 58274339 h 277"/>
              <a:gd name="T6" fmla="*/ 20564475 w 315"/>
              <a:gd name="T7" fmla="*/ 80127295 h 277"/>
              <a:gd name="T8" fmla="*/ 39919275 w 315"/>
              <a:gd name="T9" fmla="*/ 99552075 h 277"/>
              <a:gd name="T10" fmla="*/ 64112775 w 315"/>
              <a:gd name="T11" fmla="*/ 108051013 h 277"/>
              <a:gd name="T12" fmla="*/ 90725625 w 315"/>
              <a:gd name="T13" fmla="*/ 111692960 h 277"/>
              <a:gd name="T14" fmla="*/ 110886875 w 315"/>
              <a:gd name="T15" fmla="*/ 111692960 h 277"/>
              <a:gd name="T16" fmla="*/ 127015875 w 315"/>
              <a:gd name="T17" fmla="*/ 110478553 h 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5"/>
              <a:gd name="T28" fmla="*/ 0 h 277"/>
              <a:gd name="T29" fmla="*/ 315 w 315"/>
              <a:gd name="T30" fmla="*/ 277 h 2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5" h="277">
                <a:moveTo>
                  <a:pt x="0" y="0"/>
                </a:moveTo>
                <a:cubicBezTo>
                  <a:pt x="2" y="13"/>
                  <a:pt x="10" y="57"/>
                  <a:pt x="15" y="81"/>
                </a:cubicBezTo>
                <a:cubicBezTo>
                  <a:pt x="20" y="105"/>
                  <a:pt x="24" y="125"/>
                  <a:pt x="30" y="144"/>
                </a:cubicBezTo>
                <a:cubicBezTo>
                  <a:pt x="36" y="163"/>
                  <a:pt x="40" y="181"/>
                  <a:pt x="51" y="198"/>
                </a:cubicBezTo>
                <a:cubicBezTo>
                  <a:pt x="62" y="215"/>
                  <a:pt x="81" y="234"/>
                  <a:pt x="99" y="246"/>
                </a:cubicBezTo>
                <a:cubicBezTo>
                  <a:pt x="117" y="258"/>
                  <a:pt x="138" y="262"/>
                  <a:pt x="159" y="267"/>
                </a:cubicBezTo>
                <a:cubicBezTo>
                  <a:pt x="180" y="272"/>
                  <a:pt x="206" y="275"/>
                  <a:pt x="225" y="276"/>
                </a:cubicBezTo>
                <a:cubicBezTo>
                  <a:pt x="244" y="277"/>
                  <a:pt x="260" y="277"/>
                  <a:pt x="275" y="276"/>
                </a:cubicBezTo>
                <a:cubicBezTo>
                  <a:pt x="290" y="275"/>
                  <a:pt x="308" y="273"/>
                  <a:pt x="315" y="273"/>
                </a:cubicBezTo>
              </a:path>
            </a:pathLst>
          </a:custGeom>
          <a:noFill/>
          <a:ln w="19050">
            <a:solidFill>
              <a:srgbClr val="993366"/>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3510" name="Line 20">
            <a:extLst>
              <a:ext uri="{FF2B5EF4-FFF2-40B4-BE49-F238E27FC236}">
                <a16:creationId xmlns:a16="http://schemas.microsoft.com/office/drawing/2014/main" id="{02607042-F7FA-4C2C-B6A0-3164D9D7C7F7}"/>
              </a:ext>
            </a:extLst>
          </p:cNvPr>
          <p:cNvSpPr>
            <a:spLocks noChangeShapeType="1"/>
          </p:cNvSpPr>
          <p:nvPr/>
        </p:nvSpPr>
        <p:spPr bwMode="auto">
          <a:xfrm>
            <a:off x="2254250" y="4159250"/>
            <a:ext cx="1216025" cy="0"/>
          </a:xfrm>
          <a:prstGeom prst="line">
            <a:avLst/>
          </a:prstGeom>
          <a:noFill/>
          <a:ln w="19050">
            <a:solidFill>
              <a:srgbClr val="993366"/>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11" name="Freeform 19">
            <a:extLst>
              <a:ext uri="{FF2B5EF4-FFF2-40B4-BE49-F238E27FC236}">
                <a16:creationId xmlns:a16="http://schemas.microsoft.com/office/drawing/2014/main" id="{881E203A-0E8E-4AA7-B756-F81679127E43}"/>
              </a:ext>
            </a:extLst>
          </p:cNvPr>
          <p:cNvSpPr>
            <a:spLocks/>
          </p:cNvSpPr>
          <p:nvPr/>
        </p:nvSpPr>
        <p:spPr bwMode="auto">
          <a:xfrm>
            <a:off x="3468688" y="3900488"/>
            <a:ext cx="207962" cy="254000"/>
          </a:xfrm>
          <a:custGeom>
            <a:avLst/>
            <a:gdLst>
              <a:gd name="T0" fmla="*/ 0 w 327"/>
              <a:gd name="T1" fmla="*/ 161694236 h 399"/>
              <a:gd name="T2" fmla="*/ 6067148 w 327"/>
              <a:gd name="T3" fmla="*/ 111848486 h 399"/>
              <a:gd name="T4" fmla="*/ 12133661 w 327"/>
              <a:gd name="T5" fmla="*/ 82265444 h 399"/>
              <a:gd name="T6" fmla="*/ 19414238 w 327"/>
              <a:gd name="T7" fmla="*/ 58355704 h 399"/>
              <a:gd name="T8" fmla="*/ 42468130 w 327"/>
              <a:gd name="T9" fmla="*/ 31609313 h 399"/>
              <a:gd name="T10" fmla="*/ 74015393 w 327"/>
              <a:gd name="T11" fmla="*/ 17020546 h 399"/>
              <a:gd name="T12" fmla="*/ 98283350 w 327"/>
              <a:gd name="T13" fmla="*/ 9725845 h 399"/>
              <a:gd name="T14" fmla="*/ 114056664 w 327"/>
              <a:gd name="T15" fmla="*/ 7294702 h 399"/>
              <a:gd name="T16" fmla="*/ 132257472 w 327"/>
              <a:gd name="T17" fmla="*/ 0 h 3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27"/>
              <a:gd name="T28" fmla="*/ 0 h 399"/>
              <a:gd name="T29" fmla="*/ 327 w 327"/>
              <a:gd name="T30" fmla="*/ 399 h 3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27" h="399">
                <a:moveTo>
                  <a:pt x="0" y="399"/>
                </a:moveTo>
                <a:cubicBezTo>
                  <a:pt x="2" y="379"/>
                  <a:pt x="10" y="309"/>
                  <a:pt x="15" y="276"/>
                </a:cubicBezTo>
                <a:cubicBezTo>
                  <a:pt x="20" y="243"/>
                  <a:pt x="25" y="225"/>
                  <a:pt x="30" y="203"/>
                </a:cubicBezTo>
                <a:cubicBezTo>
                  <a:pt x="35" y="181"/>
                  <a:pt x="36" y="165"/>
                  <a:pt x="48" y="144"/>
                </a:cubicBezTo>
                <a:cubicBezTo>
                  <a:pt x="60" y="123"/>
                  <a:pt x="83" y="95"/>
                  <a:pt x="105" y="78"/>
                </a:cubicBezTo>
                <a:cubicBezTo>
                  <a:pt x="127" y="61"/>
                  <a:pt x="160" y="51"/>
                  <a:pt x="183" y="42"/>
                </a:cubicBezTo>
                <a:cubicBezTo>
                  <a:pt x="206" y="33"/>
                  <a:pt x="227" y="28"/>
                  <a:pt x="243" y="24"/>
                </a:cubicBezTo>
                <a:cubicBezTo>
                  <a:pt x="259" y="20"/>
                  <a:pt x="268" y="22"/>
                  <a:pt x="282" y="18"/>
                </a:cubicBezTo>
                <a:cubicBezTo>
                  <a:pt x="296" y="14"/>
                  <a:pt x="318" y="4"/>
                  <a:pt x="327" y="0"/>
                </a:cubicBezTo>
              </a:path>
            </a:pathLst>
          </a:custGeom>
          <a:noFill/>
          <a:ln w="19050">
            <a:solidFill>
              <a:srgbClr val="993366"/>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3512" name="Freeform 18">
            <a:extLst>
              <a:ext uri="{FF2B5EF4-FFF2-40B4-BE49-F238E27FC236}">
                <a16:creationId xmlns:a16="http://schemas.microsoft.com/office/drawing/2014/main" id="{A8807BAD-333A-4265-8914-142E59A00255}"/>
              </a:ext>
            </a:extLst>
          </p:cNvPr>
          <p:cNvSpPr>
            <a:spLocks/>
          </p:cNvSpPr>
          <p:nvPr/>
        </p:nvSpPr>
        <p:spPr bwMode="auto">
          <a:xfrm>
            <a:off x="3681413" y="2865438"/>
            <a:ext cx="1098550" cy="1281112"/>
          </a:xfrm>
          <a:custGeom>
            <a:avLst/>
            <a:gdLst>
              <a:gd name="T0" fmla="*/ 0 w 1731"/>
              <a:gd name="T1" fmla="*/ 658542990 h 2018"/>
              <a:gd name="T2" fmla="*/ 15304813 w 1731"/>
              <a:gd name="T3" fmla="*/ 625494998 h 2018"/>
              <a:gd name="T4" fmla="*/ 26582245 w 1731"/>
              <a:gd name="T5" fmla="*/ 552144036 h 2018"/>
              <a:gd name="T6" fmla="*/ 31414976 w 1731"/>
              <a:gd name="T7" fmla="*/ 469926864 h 2018"/>
              <a:gd name="T8" fmla="*/ 38665025 w 1731"/>
              <a:gd name="T9" fmla="*/ 365946659 h 2018"/>
              <a:gd name="T10" fmla="*/ 47122781 w 1731"/>
              <a:gd name="T11" fmla="*/ 255920850 h 2018"/>
              <a:gd name="T12" fmla="*/ 54372196 w 1731"/>
              <a:gd name="T13" fmla="*/ 177331168 h 2018"/>
              <a:gd name="T14" fmla="*/ 62830587 w 1731"/>
              <a:gd name="T15" fmla="*/ 108413944 h 2018"/>
              <a:gd name="T16" fmla="*/ 70080001 w 1731"/>
              <a:gd name="T17" fmla="*/ 56423524 h 2018"/>
              <a:gd name="T18" fmla="*/ 82162782 w 1731"/>
              <a:gd name="T19" fmla="*/ 23778658 h 2018"/>
              <a:gd name="T20" fmla="*/ 90620538 w 1731"/>
              <a:gd name="T21" fmla="*/ 9269334 h 2018"/>
              <a:gd name="T22" fmla="*/ 114786100 w 1731"/>
              <a:gd name="T23" fmla="*/ 2821240 h 2018"/>
              <a:gd name="T24" fmla="*/ 140160003 w 1731"/>
              <a:gd name="T25" fmla="*/ 27405512 h 2018"/>
              <a:gd name="T26" fmla="*/ 187282784 w 1731"/>
              <a:gd name="T27" fmla="*/ 111637674 h 2018"/>
              <a:gd name="T28" fmla="*/ 247696688 w 1731"/>
              <a:gd name="T29" fmla="*/ 229320953 h 2018"/>
              <a:gd name="T30" fmla="*/ 302069518 w 1731"/>
              <a:gd name="T31" fmla="*/ 326047448 h 2018"/>
              <a:gd name="T32" fmla="*/ 356441714 w 1731"/>
              <a:gd name="T33" fmla="*/ 434863882 h 2018"/>
              <a:gd name="T34" fmla="*/ 434980106 w 1731"/>
              <a:gd name="T35" fmla="*/ 549725921 h 2018"/>
              <a:gd name="T36" fmla="*/ 482102888 w 1731"/>
              <a:gd name="T37" fmla="*/ 610179425 h 2018"/>
              <a:gd name="T38" fmla="*/ 532850694 w 1731"/>
              <a:gd name="T39" fmla="*/ 669424189 h 2018"/>
              <a:gd name="T40" fmla="*/ 578765134 w 1731"/>
              <a:gd name="T41" fmla="*/ 714160265 h 2018"/>
              <a:gd name="T42" fmla="*/ 636762354 w 1731"/>
              <a:gd name="T43" fmla="*/ 768568799 h 2018"/>
              <a:gd name="T44" fmla="*/ 697176258 w 1731"/>
              <a:gd name="T45" fmla="*/ 813304240 h 201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31"/>
              <a:gd name="T70" fmla="*/ 0 h 2018"/>
              <a:gd name="T71" fmla="*/ 1731 w 1731"/>
              <a:gd name="T72" fmla="*/ 2018 h 201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31" h="2018">
                <a:moveTo>
                  <a:pt x="0" y="1634"/>
                </a:moveTo>
                <a:cubicBezTo>
                  <a:pt x="6" y="1620"/>
                  <a:pt x="27" y="1596"/>
                  <a:pt x="38" y="1552"/>
                </a:cubicBezTo>
                <a:cubicBezTo>
                  <a:pt x="49" y="1508"/>
                  <a:pt x="59" y="1434"/>
                  <a:pt x="66" y="1370"/>
                </a:cubicBezTo>
                <a:cubicBezTo>
                  <a:pt x="73" y="1306"/>
                  <a:pt x="73" y="1243"/>
                  <a:pt x="78" y="1166"/>
                </a:cubicBezTo>
                <a:cubicBezTo>
                  <a:pt x="83" y="1089"/>
                  <a:pt x="90" y="996"/>
                  <a:pt x="96" y="908"/>
                </a:cubicBezTo>
                <a:cubicBezTo>
                  <a:pt x="102" y="820"/>
                  <a:pt x="111" y="713"/>
                  <a:pt x="117" y="635"/>
                </a:cubicBezTo>
                <a:cubicBezTo>
                  <a:pt x="123" y="557"/>
                  <a:pt x="129" y="501"/>
                  <a:pt x="135" y="440"/>
                </a:cubicBezTo>
                <a:cubicBezTo>
                  <a:pt x="141" y="379"/>
                  <a:pt x="149" y="319"/>
                  <a:pt x="156" y="269"/>
                </a:cubicBezTo>
                <a:cubicBezTo>
                  <a:pt x="163" y="219"/>
                  <a:pt x="166" y="175"/>
                  <a:pt x="174" y="140"/>
                </a:cubicBezTo>
                <a:cubicBezTo>
                  <a:pt x="182" y="105"/>
                  <a:pt x="196" y="78"/>
                  <a:pt x="204" y="59"/>
                </a:cubicBezTo>
                <a:cubicBezTo>
                  <a:pt x="212" y="40"/>
                  <a:pt x="211" y="32"/>
                  <a:pt x="225" y="23"/>
                </a:cubicBezTo>
                <a:cubicBezTo>
                  <a:pt x="239" y="14"/>
                  <a:pt x="265" y="0"/>
                  <a:pt x="285" y="7"/>
                </a:cubicBezTo>
                <a:cubicBezTo>
                  <a:pt x="305" y="14"/>
                  <a:pt x="318" y="23"/>
                  <a:pt x="348" y="68"/>
                </a:cubicBezTo>
                <a:cubicBezTo>
                  <a:pt x="378" y="113"/>
                  <a:pt x="421" y="194"/>
                  <a:pt x="465" y="277"/>
                </a:cubicBezTo>
                <a:cubicBezTo>
                  <a:pt x="509" y="360"/>
                  <a:pt x="567" y="480"/>
                  <a:pt x="615" y="569"/>
                </a:cubicBezTo>
                <a:cubicBezTo>
                  <a:pt x="663" y="658"/>
                  <a:pt x="705" y="724"/>
                  <a:pt x="750" y="809"/>
                </a:cubicBezTo>
                <a:cubicBezTo>
                  <a:pt x="795" y="894"/>
                  <a:pt x="830" y="987"/>
                  <a:pt x="885" y="1079"/>
                </a:cubicBezTo>
                <a:cubicBezTo>
                  <a:pt x="940" y="1171"/>
                  <a:pt x="1028" y="1292"/>
                  <a:pt x="1080" y="1364"/>
                </a:cubicBezTo>
                <a:cubicBezTo>
                  <a:pt x="1132" y="1436"/>
                  <a:pt x="1157" y="1465"/>
                  <a:pt x="1197" y="1514"/>
                </a:cubicBezTo>
                <a:cubicBezTo>
                  <a:pt x="1237" y="1563"/>
                  <a:pt x="1283" y="1618"/>
                  <a:pt x="1323" y="1661"/>
                </a:cubicBezTo>
                <a:cubicBezTo>
                  <a:pt x="1363" y="1704"/>
                  <a:pt x="1394" y="1731"/>
                  <a:pt x="1437" y="1772"/>
                </a:cubicBezTo>
                <a:cubicBezTo>
                  <a:pt x="1480" y="1813"/>
                  <a:pt x="1532" y="1866"/>
                  <a:pt x="1581" y="1907"/>
                </a:cubicBezTo>
                <a:cubicBezTo>
                  <a:pt x="1630" y="1948"/>
                  <a:pt x="1700" y="1995"/>
                  <a:pt x="1731" y="2018"/>
                </a:cubicBezTo>
              </a:path>
            </a:pathLst>
          </a:custGeom>
          <a:noFill/>
          <a:ln w="1905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3513" name="Freeform 17">
            <a:extLst>
              <a:ext uri="{FF2B5EF4-FFF2-40B4-BE49-F238E27FC236}">
                <a16:creationId xmlns:a16="http://schemas.microsoft.com/office/drawing/2014/main" id="{D1DDAB41-AF6B-438F-A83E-79643F826E51}"/>
              </a:ext>
            </a:extLst>
          </p:cNvPr>
          <p:cNvSpPr>
            <a:spLocks/>
          </p:cNvSpPr>
          <p:nvPr/>
        </p:nvSpPr>
        <p:spPr bwMode="auto">
          <a:xfrm>
            <a:off x="4781550" y="4144963"/>
            <a:ext cx="1625600" cy="84137"/>
          </a:xfrm>
          <a:custGeom>
            <a:avLst/>
            <a:gdLst>
              <a:gd name="T0" fmla="*/ 0 w 2559"/>
              <a:gd name="T1" fmla="*/ 0 h 133"/>
              <a:gd name="T2" fmla="*/ 44793252 w 2559"/>
              <a:gd name="T3" fmla="*/ 21610557 h 133"/>
              <a:gd name="T4" fmla="*/ 100481646 w 2559"/>
              <a:gd name="T5" fmla="*/ 37218287 h 133"/>
              <a:gd name="T6" fmla="*/ 167065815 w 2559"/>
              <a:gd name="T7" fmla="*/ 48823499 h 133"/>
              <a:gd name="T8" fmla="*/ 263915112 w 2559"/>
              <a:gd name="T9" fmla="*/ 51625325 h 133"/>
              <a:gd name="T10" fmla="*/ 439455137 w 2559"/>
              <a:gd name="T11" fmla="*/ 39619038 h 133"/>
              <a:gd name="T12" fmla="*/ 569798528 w 2559"/>
              <a:gd name="T13" fmla="*/ 24812191 h 133"/>
              <a:gd name="T14" fmla="*/ 687632611 w 2559"/>
              <a:gd name="T15" fmla="*/ 15607730 h 133"/>
              <a:gd name="T16" fmla="*/ 796588467 w 2559"/>
              <a:gd name="T17" fmla="*/ 12805904 h 133"/>
              <a:gd name="T18" fmla="*/ 944284296 w 2559"/>
              <a:gd name="T19" fmla="*/ 9604903 h 133"/>
              <a:gd name="T20" fmla="*/ 1032659383 w 2559"/>
              <a:gd name="T21" fmla="*/ 9604903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59"/>
              <a:gd name="T34" fmla="*/ 0 h 133"/>
              <a:gd name="T35" fmla="*/ 2559 w 2559"/>
              <a:gd name="T36" fmla="*/ 133 h 1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59" h="133">
                <a:moveTo>
                  <a:pt x="0" y="0"/>
                </a:moveTo>
                <a:cubicBezTo>
                  <a:pt x="19" y="9"/>
                  <a:pt x="70" y="39"/>
                  <a:pt x="111" y="54"/>
                </a:cubicBezTo>
                <a:cubicBezTo>
                  <a:pt x="152" y="69"/>
                  <a:pt x="199" y="82"/>
                  <a:pt x="249" y="93"/>
                </a:cubicBezTo>
                <a:cubicBezTo>
                  <a:pt x="299" y="104"/>
                  <a:pt x="347" y="116"/>
                  <a:pt x="414" y="122"/>
                </a:cubicBezTo>
                <a:cubicBezTo>
                  <a:pt x="481" y="128"/>
                  <a:pt x="542" y="133"/>
                  <a:pt x="654" y="129"/>
                </a:cubicBezTo>
                <a:cubicBezTo>
                  <a:pt x="766" y="125"/>
                  <a:pt x="963" y="110"/>
                  <a:pt x="1089" y="99"/>
                </a:cubicBezTo>
                <a:cubicBezTo>
                  <a:pt x="1215" y="88"/>
                  <a:pt x="1310" y="72"/>
                  <a:pt x="1412" y="62"/>
                </a:cubicBezTo>
                <a:cubicBezTo>
                  <a:pt x="1514" y="52"/>
                  <a:pt x="1610" y="44"/>
                  <a:pt x="1704" y="39"/>
                </a:cubicBezTo>
                <a:cubicBezTo>
                  <a:pt x="1798" y="34"/>
                  <a:pt x="1868" y="35"/>
                  <a:pt x="1974" y="32"/>
                </a:cubicBezTo>
                <a:cubicBezTo>
                  <a:pt x="2080" y="29"/>
                  <a:pt x="2243" y="25"/>
                  <a:pt x="2340" y="24"/>
                </a:cubicBezTo>
                <a:cubicBezTo>
                  <a:pt x="2437" y="23"/>
                  <a:pt x="2514" y="24"/>
                  <a:pt x="2559" y="24"/>
                </a:cubicBezTo>
              </a:path>
            </a:pathLst>
          </a:custGeom>
          <a:noFill/>
          <a:ln w="19050">
            <a:solidFill>
              <a:srgbClr val="8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63514" name="Line 16">
            <a:extLst>
              <a:ext uri="{FF2B5EF4-FFF2-40B4-BE49-F238E27FC236}">
                <a16:creationId xmlns:a16="http://schemas.microsoft.com/office/drawing/2014/main" id="{E91994A6-2991-4B08-A431-D5448D7029AC}"/>
              </a:ext>
            </a:extLst>
          </p:cNvPr>
          <p:cNvSpPr>
            <a:spLocks noChangeShapeType="1"/>
          </p:cNvSpPr>
          <p:nvPr/>
        </p:nvSpPr>
        <p:spPr bwMode="auto">
          <a:xfrm>
            <a:off x="1490663" y="3121025"/>
            <a:ext cx="5019675" cy="0"/>
          </a:xfrm>
          <a:prstGeom prst="line">
            <a:avLst/>
          </a:prstGeom>
          <a:noFill/>
          <a:ln w="9525">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cs-CZ"/>
          </a:p>
        </p:txBody>
      </p:sp>
      <p:sp>
        <p:nvSpPr>
          <p:cNvPr id="63515" name="Text Box 15">
            <a:extLst>
              <a:ext uri="{FF2B5EF4-FFF2-40B4-BE49-F238E27FC236}">
                <a16:creationId xmlns:a16="http://schemas.microsoft.com/office/drawing/2014/main" id="{EA1B3D08-EADB-4BB5-B039-2B68FE5DF315}"/>
              </a:ext>
            </a:extLst>
          </p:cNvPr>
          <p:cNvSpPr txBox="1">
            <a:spLocks noChangeArrowheads="1"/>
          </p:cNvSpPr>
          <p:nvPr/>
        </p:nvSpPr>
        <p:spPr bwMode="auto">
          <a:xfrm>
            <a:off x="900113" y="2997200"/>
            <a:ext cx="457200"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a:cs typeface="Times New Roman" panose="02020603050405020304" pitchFamily="18" charset="0"/>
              </a:rPr>
              <a:t>0</a:t>
            </a:r>
            <a:endParaRPr lang="cs-CZ" altLang="cs-CZ" sz="1800"/>
          </a:p>
        </p:txBody>
      </p:sp>
      <p:sp>
        <p:nvSpPr>
          <p:cNvPr id="63516" name="Line 14">
            <a:extLst>
              <a:ext uri="{FF2B5EF4-FFF2-40B4-BE49-F238E27FC236}">
                <a16:creationId xmlns:a16="http://schemas.microsoft.com/office/drawing/2014/main" id="{95CE8BCF-7117-4179-A4DE-5496C4B59760}"/>
              </a:ext>
            </a:extLst>
          </p:cNvPr>
          <p:cNvSpPr>
            <a:spLocks noChangeShapeType="1"/>
          </p:cNvSpPr>
          <p:nvPr/>
        </p:nvSpPr>
        <p:spPr bwMode="auto">
          <a:xfrm>
            <a:off x="1576388" y="4148138"/>
            <a:ext cx="5019675" cy="0"/>
          </a:xfrm>
          <a:prstGeom prst="line">
            <a:avLst/>
          </a:prstGeom>
          <a:noFill/>
          <a:ln w="9525">
            <a:solidFill>
              <a:srgbClr val="000000"/>
            </a:solidFill>
            <a:prstDash val="dash"/>
            <a:round/>
            <a:headEnd/>
            <a:tailEnd type="arrow" w="med" len="med"/>
          </a:ln>
          <a:extLst>
            <a:ext uri="{909E8E84-426E-40DD-AFC4-6F175D3DCCD1}">
              <a14:hiddenFill xmlns:a14="http://schemas.microsoft.com/office/drawing/2010/main">
                <a:noFill/>
              </a14:hiddenFill>
            </a:ext>
          </a:extLst>
        </p:spPr>
        <p:txBody>
          <a:bodyPr/>
          <a:lstStyle/>
          <a:p>
            <a:endParaRPr lang="cs-CZ"/>
          </a:p>
        </p:txBody>
      </p:sp>
      <p:sp>
        <p:nvSpPr>
          <p:cNvPr id="63517" name="Text Box 13">
            <a:extLst>
              <a:ext uri="{FF2B5EF4-FFF2-40B4-BE49-F238E27FC236}">
                <a16:creationId xmlns:a16="http://schemas.microsoft.com/office/drawing/2014/main" id="{F91AF967-8E8D-4F2D-8C82-3D9DE7867837}"/>
              </a:ext>
            </a:extLst>
          </p:cNvPr>
          <p:cNvSpPr txBox="1">
            <a:spLocks noChangeArrowheads="1"/>
          </p:cNvSpPr>
          <p:nvPr/>
        </p:nvSpPr>
        <p:spPr bwMode="auto">
          <a:xfrm>
            <a:off x="6508750" y="4025900"/>
            <a:ext cx="2063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200" i="1">
                <a:cs typeface="Times New Roman" panose="02020603050405020304" pitchFamily="18" charset="0"/>
              </a:rPr>
              <a:t>t</a:t>
            </a:r>
            <a:endParaRPr lang="cs-CZ" altLang="cs-CZ" sz="1800"/>
          </a:p>
        </p:txBody>
      </p:sp>
      <p:sp>
        <p:nvSpPr>
          <p:cNvPr id="63518" name="Text Box 12">
            <a:extLst>
              <a:ext uri="{FF2B5EF4-FFF2-40B4-BE49-F238E27FC236}">
                <a16:creationId xmlns:a16="http://schemas.microsoft.com/office/drawing/2014/main" id="{2FEB3769-FB2D-472A-AE0A-F98B7C43D539}"/>
              </a:ext>
            </a:extLst>
          </p:cNvPr>
          <p:cNvSpPr txBox="1">
            <a:spLocks noChangeArrowheads="1"/>
          </p:cNvSpPr>
          <p:nvPr/>
        </p:nvSpPr>
        <p:spPr bwMode="auto">
          <a:xfrm>
            <a:off x="3970338" y="2825750"/>
            <a:ext cx="5651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b="1">
                <a:solidFill>
                  <a:srgbClr val="800000"/>
                </a:solidFill>
                <a:cs typeface="Times New Roman" panose="02020603050405020304" pitchFamily="18" charset="0"/>
              </a:rPr>
              <a:t>AP</a:t>
            </a:r>
            <a:endParaRPr lang="cs-CZ" altLang="cs-CZ" sz="1800" b="1"/>
          </a:p>
        </p:txBody>
      </p:sp>
      <p:sp>
        <p:nvSpPr>
          <p:cNvPr id="63519" name="Text Box 11">
            <a:extLst>
              <a:ext uri="{FF2B5EF4-FFF2-40B4-BE49-F238E27FC236}">
                <a16:creationId xmlns:a16="http://schemas.microsoft.com/office/drawing/2014/main" id="{8CEF504C-5DE4-4118-BB44-8F582D6465F3}"/>
              </a:ext>
            </a:extLst>
          </p:cNvPr>
          <p:cNvSpPr txBox="1">
            <a:spLocks noChangeArrowheads="1"/>
          </p:cNvSpPr>
          <p:nvPr/>
        </p:nvSpPr>
        <p:spPr bwMode="auto">
          <a:xfrm>
            <a:off x="2008188" y="3130550"/>
            <a:ext cx="16160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200" b="1" u="sng" dirty="0">
                <a:solidFill>
                  <a:srgbClr val="FF0000"/>
                </a:solidFill>
                <a:cs typeface="Times New Roman" panose="02020603050405020304" pitchFamily="18" charset="0"/>
              </a:rPr>
              <a:t>Depolarization phase</a:t>
            </a:r>
            <a:endParaRPr lang="en-GB" altLang="cs-CZ" sz="1200" b="1" dirty="0">
              <a:solidFill>
                <a:srgbClr val="FF0000"/>
              </a:solidFill>
            </a:endParaRPr>
          </a:p>
          <a:p>
            <a:pPr>
              <a:spcBef>
                <a:spcPct val="0"/>
              </a:spcBef>
              <a:buFontTx/>
              <a:buNone/>
            </a:pPr>
            <a:r>
              <a:rPr lang="en-GB" altLang="cs-CZ" sz="1200" dirty="0">
                <a:cs typeface="Times New Roman" panose="02020603050405020304" pitchFamily="18" charset="0"/>
              </a:rPr>
              <a:t>Positive feedback: </a:t>
            </a:r>
            <a:r>
              <a:rPr lang="en-GB" altLang="cs-CZ" sz="1200" dirty="0">
                <a:latin typeface="Times New Roman" panose="02020603050405020304" pitchFamily="18" charset="0"/>
                <a:cs typeface="Times New Roman" panose="02020603050405020304" pitchFamily="18" charset="0"/>
                <a:sym typeface="Symbol" panose="05050102010706020507" pitchFamily="18" charset="2"/>
              </a:rPr>
              <a:t></a:t>
            </a:r>
            <a:r>
              <a:rPr lang="en-GB" altLang="cs-CZ" sz="1200" dirty="0" err="1">
                <a:cs typeface="Times New Roman" panose="02020603050405020304" pitchFamily="18" charset="0"/>
              </a:rPr>
              <a:t>g</a:t>
            </a:r>
            <a:r>
              <a:rPr lang="en-GB" altLang="cs-CZ" sz="1200" baseline="-30000" dirty="0" err="1">
                <a:latin typeface="Times New Roman" panose="02020603050405020304" pitchFamily="18" charset="0"/>
                <a:cs typeface="Times New Roman" panose="02020603050405020304" pitchFamily="18" charset="0"/>
                <a:sym typeface="Symbol" panose="05050102010706020507" pitchFamily="18" charset="2"/>
              </a:rPr>
              <a:t>Na</a:t>
            </a:r>
            <a:r>
              <a:rPr lang="en-GB" altLang="cs-CZ" sz="1200" baseline="-30000" dirty="0">
                <a:latin typeface="Times New Roman" panose="02020603050405020304" pitchFamily="18" charset="0"/>
                <a:cs typeface="Times New Roman" panose="02020603050405020304" pitchFamily="18" charset="0"/>
                <a:sym typeface="Symbol" panose="05050102010706020507" pitchFamily="18" charset="2"/>
              </a:rPr>
              <a:t> </a:t>
            </a:r>
            <a:r>
              <a:rPr lang="en-GB" altLang="cs-CZ" sz="1200" dirty="0">
                <a:latin typeface="Times New Roman" panose="02020603050405020304" pitchFamily="18" charset="0"/>
                <a:cs typeface="Times New Roman" panose="02020603050405020304" pitchFamily="18" charset="0"/>
                <a:sym typeface="Symbol" panose="05050102010706020507" pitchFamily="18" charset="2"/>
              </a:rPr>
              <a:t></a:t>
            </a:r>
            <a:r>
              <a:rPr lang="en-GB" altLang="cs-CZ" sz="1200" dirty="0">
                <a:cs typeface="Times New Roman" panose="02020603050405020304" pitchFamily="18" charset="0"/>
              </a:rPr>
              <a:t> </a:t>
            </a:r>
            <a:r>
              <a:rPr lang="en-GB" altLang="cs-CZ" sz="1200" dirty="0" err="1">
                <a:cs typeface="Times New Roman" panose="02020603050405020304" pitchFamily="18" charset="0"/>
              </a:rPr>
              <a:t>depol</a:t>
            </a:r>
            <a:r>
              <a:rPr lang="en-GB" altLang="cs-CZ" sz="1200" dirty="0">
                <a:cs typeface="Times New Roman" panose="02020603050405020304" pitchFamily="18" charset="0"/>
              </a:rPr>
              <a:t> </a:t>
            </a:r>
            <a:r>
              <a:rPr lang="en-GB" altLang="cs-CZ" sz="1200" dirty="0">
                <a:latin typeface="Times New Roman" panose="02020603050405020304" pitchFamily="18" charset="0"/>
                <a:cs typeface="Times New Roman" panose="02020603050405020304" pitchFamily="18" charset="0"/>
                <a:sym typeface="Symbol" panose="05050102010706020507" pitchFamily="18" charset="2"/>
              </a:rPr>
              <a:t></a:t>
            </a:r>
            <a:r>
              <a:rPr lang="en-GB" altLang="cs-CZ" sz="1200" dirty="0">
                <a:cs typeface="Times New Roman" panose="02020603050405020304" pitchFamily="18" charset="0"/>
              </a:rPr>
              <a:t> </a:t>
            </a:r>
            <a:r>
              <a:rPr lang="en-GB" altLang="cs-CZ" sz="1200" dirty="0">
                <a:latin typeface="Times New Roman" panose="02020603050405020304" pitchFamily="18" charset="0"/>
                <a:cs typeface="Times New Roman" panose="02020603050405020304" pitchFamily="18" charset="0"/>
                <a:sym typeface="Symbol" panose="05050102010706020507" pitchFamily="18" charset="2"/>
              </a:rPr>
              <a:t></a:t>
            </a:r>
            <a:r>
              <a:rPr lang="en-GB" altLang="cs-CZ" sz="1200" dirty="0" err="1">
                <a:cs typeface="Times New Roman" panose="02020603050405020304" pitchFamily="18" charset="0"/>
              </a:rPr>
              <a:t>g</a:t>
            </a:r>
            <a:r>
              <a:rPr lang="en-GB" altLang="cs-CZ" sz="1200" baseline="-30000" dirty="0" err="1">
                <a:latin typeface="Times New Roman" panose="02020603050405020304" pitchFamily="18" charset="0"/>
                <a:cs typeface="Times New Roman" panose="02020603050405020304" pitchFamily="18" charset="0"/>
                <a:sym typeface="Symbol" panose="05050102010706020507" pitchFamily="18" charset="2"/>
              </a:rPr>
              <a:t>Na</a:t>
            </a:r>
            <a:endParaRPr lang="en-GB" altLang="cs-CZ" sz="1200" dirty="0">
              <a:latin typeface="Times New Roman" panose="02020603050405020304" pitchFamily="18" charset="0"/>
              <a:cs typeface="Times New Roman" panose="02020603050405020304" pitchFamily="18" charset="0"/>
              <a:sym typeface="Symbol" panose="05050102010706020507" pitchFamily="18" charset="2"/>
            </a:endParaRPr>
          </a:p>
        </p:txBody>
      </p:sp>
      <p:sp>
        <p:nvSpPr>
          <p:cNvPr id="63520" name="Text Box 10">
            <a:extLst>
              <a:ext uri="{FF2B5EF4-FFF2-40B4-BE49-F238E27FC236}">
                <a16:creationId xmlns:a16="http://schemas.microsoft.com/office/drawing/2014/main" id="{C339B37F-85C0-4A34-8C61-5862542A6038}"/>
              </a:ext>
            </a:extLst>
          </p:cNvPr>
          <p:cNvSpPr txBox="1">
            <a:spLocks noChangeArrowheads="1"/>
          </p:cNvSpPr>
          <p:nvPr/>
        </p:nvSpPr>
        <p:spPr bwMode="auto">
          <a:xfrm>
            <a:off x="4529138" y="3211513"/>
            <a:ext cx="18002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200" b="1" u="sng" dirty="0">
                <a:solidFill>
                  <a:srgbClr val="FF0066"/>
                </a:solidFill>
                <a:cs typeface="Times New Roman" panose="02020603050405020304" pitchFamily="18" charset="0"/>
              </a:rPr>
              <a:t>Repolarization phase</a:t>
            </a:r>
            <a:r>
              <a:rPr lang="en-GB" altLang="cs-CZ" sz="1200" dirty="0">
                <a:solidFill>
                  <a:srgbClr val="FF0066"/>
                </a:solidFill>
                <a:cs typeface="Times New Roman" panose="02020603050405020304" pitchFamily="18" charset="0"/>
              </a:rPr>
              <a:t>:</a:t>
            </a:r>
            <a:endParaRPr lang="en-GB" altLang="cs-CZ" sz="1200" dirty="0">
              <a:solidFill>
                <a:srgbClr val="FF0066"/>
              </a:solidFill>
            </a:endParaRPr>
          </a:p>
          <a:p>
            <a:pPr>
              <a:spcBef>
                <a:spcPct val="0"/>
              </a:spcBef>
              <a:buFontTx/>
              <a:buNone/>
            </a:pPr>
            <a:r>
              <a:rPr lang="en-GB" altLang="cs-CZ" sz="1200" dirty="0">
                <a:cs typeface="Times New Roman" panose="02020603050405020304" pitchFamily="18" charset="0"/>
              </a:rPr>
              <a:t>inactivation </a:t>
            </a:r>
            <a:r>
              <a:rPr lang="en-GB" altLang="cs-CZ" sz="1200" dirty="0" err="1">
                <a:cs typeface="Times New Roman" panose="02020603050405020304" pitchFamily="18" charset="0"/>
              </a:rPr>
              <a:t>g</a:t>
            </a:r>
            <a:r>
              <a:rPr lang="en-GB" altLang="cs-CZ" sz="1200" baseline="-30000" dirty="0" err="1">
                <a:cs typeface="Times New Roman" panose="02020603050405020304" pitchFamily="18" charset="0"/>
              </a:rPr>
              <a:t>Na</a:t>
            </a:r>
            <a:r>
              <a:rPr lang="en-GB" altLang="cs-CZ" sz="1200" baseline="-30000" dirty="0">
                <a:cs typeface="Times New Roman" panose="02020603050405020304" pitchFamily="18" charset="0"/>
              </a:rPr>
              <a:t> </a:t>
            </a:r>
            <a:r>
              <a:rPr lang="en-GB" altLang="cs-CZ" sz="1200" dirty="0">
                <a:cs typeface="Times New Roman" panose="02020603050405020304" pitchFamily="18" charset="0"/>
              </a:rPr>
              <a:t>and activation </a:t>
            </a:r>
            <a:r>
              <a:rPr lang="en-GB" altLang="cs-CZ" sz="1200" dirty="0" err="1">
                <a:cs typeface="Times New Roman" panose="02020603050405020304" pitchFamily="18" charset="0"/>
              </a:rPr>
              <a:t>g</a:t>
            </a:r>
            <a:r>
              <a:rPr lang="en-GB" altLang="cs-CZ" sz="1200" baseline="-30000" dirty="0" err="1">
                <a:cs typeface="Times New Roman" panose="02020603050405020304" pitchFamily="18" charset="0"/>
              </a:rPr>
              <a:t>K</a:t>
            </a:r>
            <a:endParaRPr lang="en-GB" altLang="cs-CZ" sz="1200" dirty="0"/>
          </a:p>
        </p:txBody>
      </p:sp>
      <p:sp>
        <p:nvSpPr>
          <p:cNvPr id="63521" name="Line 9">
            <a:extLst>
              <a:ext uri="{FF2B5EF4-FFF2-40B4-BE49-F238E27FC236}">
                <a16:creationId xmlns:a16="http://schemas.microsoft.com/office/drawing/2014/main" id="{E1C271B4-4D5D-4068-89F3-D23DD826C247}"/>
              </a:ext>
            </a:extLst>
          </p:cNvPr>
          <p:cNvSpPr>
            <a:spLocks noChangeShapeType="1"/>
          </p:cNvSpPr>
          <p:nvPr/>
        </p:nvSpPr>
        <p:spPr bwMode="auto">
          <a:xfrm>
            <a:off x="3278188" y="3244850"/>
            <a:ext cx="460375" cy="1428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22" name="Line 8">
            <a:extLst>
              <a:ext uri="{FF2B5EF4-FFF2-40B4-BE49-F238E27FC236}">
                <a16:creationId xmlns:a16="http://schemas.microsoft.com/office/drawing/2014/main" id="{967FECEF-F236-4703-9A20-AC70581E21C4}"/>
              </a:ext>
            </a:extLst>
          </p:cNvPr>
          <p:cNvSpPr>
            <a:spLocks noChangeShapeType="1"/>
          </p:cNvSpPr>
          <p:nvPr/>
        </p:nvSpPr>
        <p:spPr bwMode="auto">
          <a:xfrm flipV="1">
            <a:off x="4327525" y="3492500"/>
            <a:ext cx="296863" cy="18097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23" name="Text Box 7">
            <a:extLst>
              <a:ext uri="{FF2B5EF4-FFF2-40B4-BE49-F238E27FC236}">
                <a16:creationId xmlns:a16="http://schemas.microsoft.com/office/drawing/2014/main" id="{DFCECA10-82FE-4262-B330-E211F2422489}"/>
              </a:ext>
            </a:extLst>
          </p:cNvPr>
          <p:cNvSpPr txBox="1">
            <a:spLocks noChangeArrowheads="1"/>
          </p:cNvSpPr>
          <p:nvPr/>
        </p:nvSpPr>
        <p:spPr bwMode="auto">
          <a:xfrm>
            <a:off x="5003800" y="4292600"/>
            <a:ext cx="25161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000">
                <a:cs typeface="Times New Roman" panose="02020603050405020304" pitchFamily="18" charset="0"/>
              </a:rPr>
              <a:t>hyperpolarization (deactivation g</a:t>
            </a:r>
            <a:r>
              <a:rPr lang="en-GB" altLang="cs-CZ" sz="1000" baseline="-30000">
                <a:cs typeface="Times New Roman" panose="02020603050405020304" pitchFamily="18" charset="0"/>
              </a:rPr>
              <a:t>K</a:t>
            </a:r>
            <a:r>
              <a:rPr lang="en-GB" altLang="cs-CZ" sz="1000">
                <a:cs typeface="Times New Roman" panose="02020603050405020304" pitchFamily="18" charset="0"/>
              </a:rPr>
              <a:t>)</a:t>
            </a:r>
            <a:endParaRPr lang="en-GB" altLang="cs-CZ" sz="1800"/>
          </a:p>
        </p:txBody>
      </p:sp>
      <p:sp>
        <p:nvSpPr>
          <p:cNvPr id="63524" name="Line 6">
            <a:extLst>
              <a:ext uri="{FF2B5EF4-FFF2-40B4-BE49-F238E27FC236}">
                <a16:creationId xmlns:a16="http://schemas.microsoft.com/office/drawing/2014/main" id="{D5DBB332-EFAF-4AA5-AA59-702E5F92D17F}"/>
              </a:ext>
            </a:extLst>
          </p:cNvPr>
          <p:cNvSpPr>
            <a:spLocks noChangeShapeType="1"/>
          </p:cNvSpPr>
          <p:nvPr/>
        </p:nvSpPr>
        <p:spPr bwMode="auto">
          <a:xfrm>
            <a:off x="5299075" y="4229100"/>
            <a:ext cx="106363" cy="139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63525" name="Text Box 5">
            <a:extLst>
              <a:ext uri="{FF2B5EF4-FFF2-40B4-BE49-F238E27FC236}">
                <a16:creationId xmlns:a16="http://schemas.microsoft.com/office/drawing/2014/main" id="{44416283-7DF7-4F43-B46D-C3EBB24711A5}"/>
              </a:ext>
            </a:extLst>
          </p:cNvPr>
          <p:cNvSpPr txBox="1">
            <a:spLocks noChangeArrowheads="1"/>
          </p:cNvSpPr>
          <p:nvPr/>
        </p:nvSpPr>
        <p:spPr bwMode="auto">
          <a:xfrm>
            <a:off x="1023938" y="5069753"/>
            <a:ext cx="72009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1600" b="1" dirty="0">
                <a:solidFill>
                  <a:srgbClr val="002060"/>
                </a:solidFill>
                <a:cs typeface="Times New Roman" panose="02020603050405020304" pitchFamily="18" charset="0"/>
              </a:rPr>
              <a:t>Mechanism of the action potential triggering in the cell membrane is an analogy of a  monostable flip-flop electronic circuit</a:t>
            </a:r>
            <a:r>
              <a:rPr lang="cs-CZ" altLang="cs-CZ" sz="1600" b="1" dirty="0">
                <a:solidFill>
                  <a:srgbClr val="002060"/>
                </a:solidFill>
                <a:cs typeface="Times New Roman" panose="02020603050405020304" pitchFamily="18" charset="0"/>
              </a:rPr>
              <a:t> </a:t>
            </a:r>
            <a:r>
              <a:rPr lang="cs-CZ" altLang="cs-CZ" sz="1600" b="1" dirty="0">
                <a:solidFill>
                  <a:srgbClr val="002060"/>
                </a:solidFill>
                <a:cs typeface="Times New Roman" panose="02020603050405020304" pitchFamily="18" charset="0"/>
                <a:sym typeface="Wingdings" panose="05000000000000000000" pitchFamily="2" charset="2"/>
              </a:rPr>
              <a:t></a:t>
            </a:r>
            <a:r>
              <a:rPr lang="en-GB" altLang="cs-CZ" sz="1600" b="1" dirty="0">
                <a:solidFill>
                  <a:srgbClr val="002060"/>
                </a:solidFill>
                <a:cs typeface="Times New Roman" panose="02020603050405020304" pitchFamily="18" charset="0"/>
              </a:rPr>
              <a:t>.</a:t>
            </a:r>
            <a:endParaRPr lang="en-GB" altLang="cs-CZ" sz="1600" b="1" dirty="0">
              <a:solidFill>
                <a:srgbClr val="002060"/>
              </a:solidFill>
            </a:endParaRPr>
          </a:p>
        </p:txBody>
      </p:sp>
      <p:sp>
        <p:nvSpPr>
          <p:cNvPr id="63526" name="Rectangle 54">
            <a:extLst>
              <a:ext uri="{FF2B5EF4-FFF2-40B4-BE49-F238E27FC236}">
                <a16:creationId xmlns:a16="http://schemas.microsoft.com/office/drawing/2014/main" id="{3B159049-29A4-40A3-8A4E-0A48F87A5E3F}"/>
              </a:ext>
            </a:extLst>
          </p:cNvPr>
          <p:cNvSpPr>
            <a:spLocks noChangeArrowheads="1"/>
          </p:cNvSpPr>
          <p:nvPr/>
        </p:nvSpPr>
        <p:spPr bwMode="auto">
          <a:xfrm>
            <a:off x="42863" y="1847850"/>
            <a:ext cx="9144000" cy="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algn="l" eaLnBrk="1" hangingPunct="1">
              <a:spcBef>
                <a:spcPct val="0"/>
              </a:spcBef>
            </a:pPr>
            <a:endParaRPr lang="en-GB" altLang="cs-CZ" sz="1800">
              <a:solidFill>
                <a:schemeClr val="tx1"/>
              </a:solidFill>
            </a:endParaRPr>
          </a:p>
        </p:txBody>
      </p:sp>
      <p:sp>
        <p:nvSpPr>
          <p:cNvPr id="63527" name="Rectangle 67">
            <a:extLst>
              <a:ext uri="{FF2B5EF4-FFF2-40B4-BE49-F238E27FC236}">
                <a16:creationId xmlns:a16="http://schemas.microsoft.com/office/drawing/2014/main" id="{BBEB0294-0E62-45D4-ABF2-4DD74C9C3901}"/>
              </a:ext>
            </a:extLst>
          </p:cNvPr>
          <p:cNvSpPr>
            <a:spLocks noChangeArrowheads="1"/>
          </p:cNvSpPr>
          <p:nvPr/>
        </p:nvSpPr>
        <p:spPr bwMode="auto">
          <a:xfrm>
            <a:off x="42863" y="1847850"/>
            <a:ext cx="9144000" cy="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algn="l" eaLnBrk="1" hangingPunct="1">
              <a:spcBef>
                <a:spcPct val="0"/>
              </a:spcBef>
            </a:pPr>
            <a:endParaRPr lang="en-GB" altLang="cs-CZ" sz="1800">
              <a:solidFill>
                <a:schemeClr val="tx1"/>
              </a:solidFill>
            </a:endParaRPr>
          </a:p>
        </p:txBody>
      </p:sp>
      <p:pic>
        <p:nvPicPr>
          <p:cNvPr id="2" name="Obrázek 1" descr="Obsah obrázku čtverec&#10;&#10;Popis byl vytvořen automaticky">
            <a:extLst>
              <a:ext uri="{FF2B5EF4-FFF2-40B4-BE49-F238E27FC236}">
                <a16:creationId xmlns:a16="http://schemas.microsoft.com/office/drawing/2014/main" id="{21B43A72-A837-4100-9657-9A38DDE8A7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0683" y="246941"/>
            <a:ext cx="1127858" cy="1089754"/>
          </a:xfrm>
          <a:prstGeom prst="rect">
            <a:avLst/>
          </a:prstGeom>
        </p:spPr>
      </p:pic>
      <p:pic>
        <p:nvPicPr>
          <p:cNvPr id="3" name="Nahraný zvuk">
            <a:hlinkClick r:id="" action="ppaction://media"/>
            <a:extLst>
              <a:ext uri="{FF2B5EF4-FFF2-40B4-BE49-F238E27FC236}">
                <a16:creationId xmlns:a16="http://schemas.microsoft.com/office/drawing/2014/main" id="{BEBBC472-CB71-4AFD-9A92-DF5ABFC6B4D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1412" y="563814"/>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6A41EE5-C86D-4D79-8D4C-DC5212A47139}"/>
              </a:ext>
            </a:extLst>
          </p:cNvPr>
          <p:cNvSpPr>
            <a:spLocks noGrp="1" noChangeArrowheads="1"/>
          </p:cNvSpPr>
          <p:nvPr>
            <p:ph type="title"/>
          </p:nvPr>
        </p:nvSpPr>
        <p:spPr/>
        <p:txBody>
          <a:bodyPr/>
          <a:lstStyle/>
          <a:p>
            <a:pPr eaLnBrk="1" hangingPunct="1"/>
            <a:r>
              <a:rPr lang="en-GB" altLang="cs-CZ" sz="4000" b="1">
                <a:solidFill>
                  <a:srgbClr val="FFCC00"/>
                </a:solidFill>
              </a:rPr>
              <a:t>Biological membrane</a:t>
            </a:r>
          </a:p>
        </p:txBody>
      </p:sp>
      <p:sp>
        <p:nvSpPr>
          <p:cNvPr id="6147" name="Rectangle 3">
            <a:extLst>
              <a:ext uri="{FF2B5EF4-FFF2-40B4-BE49-F238E27FC236}">
                <a16:creationId xmlns:a16="http://schemas.microsoft.com/office/drawing/2014/main" id="{B91867DF-2407-43BF-A19D-EEFE077AE1D4}"/>
              </a:ext>
            </a:extLst>
          </p:cNvPr>
          <p:cNvSpPr>
            <a:spLocks noGrp="1" noChangeArrowheads="1"/>
          </p:cNvSpPr>
          <p:nvPr>
            <p:ph type="body" idx="1"/>
          </p:nvPr>
        </p:nvSpPr>
        <p:spPr>
          <a:xfrm>
            <a:off x="179388" y="1484313"/>
            <a:ext cx="8785225" cy="5184775"/>
          </a:xfrm>
        </p:spPr>
        <p:txBody>
          <a:bodyPr/>
          <a:lstStyle/>
          <a:p>
            <a:pPr eaLnBrk="1" hangingPunct="1">
              <a:lnSpc>
                <a:spcPct val="90000"/>
              </a:lnSpc>
            </a:pPr>
            <a:r>
              <a:rPr lang="en-GB" altLang="cs-CZ" sz="2600">
                <a:solidFill>
                  <a:srgbClr val="FFFFCC"/>
                </a:solidFill>
              </a:rPr>
              <a:t>It is not possible to understand the origin of resting and action membrane voltage (potential) without knowledge of structure and properties of biological membrane. </a:t>
            </a:r>
          </a:p>
          <a:p>
            <a:pPr eaLnBrk="1" hangingPunct="1">
              <a:lnSpc>
                <a:spcPct val="90000"/>
              </a:lnSpc>
            </a:pPr>
            <a:r>
              <a:rPr lang="en-GB" altLang="cs-CZ" sz="2600">
                <a:solidFill>
                  <a:srgbClr val="FFFFCC"/>
                </a:solidFill>
              </a:rPr>
              <a:t>In principle, it is an electrically non-conducting thin bilayer (6-8 nm) of phospholipid molecules. There are also built-in macromolecules of proteins with various functions. Considering electrical phenomena, two kinds of proteins are the most important: the ion </a:t>
            </a:r>
            <a:r>
              <a:rPr lang="en-GB" altLang="cs-CZ" sz="2600" i="1">
                <a:solidFill>
                  <a:schemeClr val="bg1"/>
                </a:solidFill>
              </a:rPr>
              <a:t>channels</a:t>
            </a:r>
            <a:r>
              <a:rPr lang="en-GB" altLang="cs-CZ" sz="2600">
                <a:solidFill>
                  <a:srgbClr val="FFFFCC"/>
                </a:solidFill>
              </a:rPr>
              <a:t> and </a:t>
            </a:r>
            <a:r>
              <a:rPr lang="en-GB" altLang="cs-CZ" sz="2600" i="1">
                <a:solidFill>
                  <a:schemeClr val="bg1"/>
                </a:solidFill>
              </a:rPr>
              <a:t>pumps</a:t>
            </a:r>
            <a:r>
              <a:rPr lang="en-GB" altLang="cs-CZ" sz="2600">
                <a:solidFill>
                  <a:srgbClr val="FFFFCC"/>
                </a:solidFill>
              </a:rPr>
              <a:t>. In both cases these are components of transport mechanisms allowing transport of ions through the non-conducting phospholipid membrane.</a:t>
            </a:r>
          </a:p>
        </p:txBody>
      </p:sp>
      <p:pic>
        <p:nvPicPr>
          <p:cNvPr id="2" name="Obrázek 1" descr="Obsah obrázku čtverec&#10;&#10;Popis byl vytvořen automaticky">
            <a:extLst>
              <a:ext uri="{FF2B5EF4-FFF2-40B4-BE49-F238E27FC236}">
                <a16:creationId xmlns:a16="http://schemas.microsoft.com/office/drawing/2014/main" id="{DDBA8AED-400A-41E6-85AA-383C831663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ED0A3230-E4CC-4DFE-92C0-5D3DC1BAB6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81"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9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Line 10">
            <a:extLst>
              <a:ext uri="{FF2B5EF4-FFF2-40B4-BE49-F238E27FC236}">
                <a16:creationId xmlns:a16="http://schemas.microsoft.com/office/drawing/2014/main" id="{0AFF5BCE-F186-42D9-86C4-6D1D36DE0ECF}"/>
              </a:ext>
            </a:extLst>
          </p:cNvPr>
          <p:cNvSpPr>
            <a:spLocks noChangeShapeType="1"/>
          </p:cNvSpPr>
          <p:nvPr/>
        </p:nvSpPr>
        <p:spPr bwMode="auto">
          <a:xfrm>
            <a:off x="5181600" y="2362200"/>
            <a:ext cx="1524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274445" name="Text Box 13">
            <a:extLst>
              <a:ext uri="{FF2B5EF4-FFF2-40B4-BE49-F238E27FC236}">
                <a16:creationId xmlns:a16="http://schemas.microsoft.com/office/drawing/2014/main" id="{6AA68BCF-B40B-42FB-A496-9CE5413092C9}"/>
              </a:ext>
            </a:extLst>
          </p:cNvPr>
          <p:cNvSpPr txBox="1">
            <a:spLocks noChangeArrowheads="1"/>
          </p:cNvSpPr>
          <p:nvPr/>
        </p:nvSpPr>
        <p:spPr bwMode="auto">
          <a:xfrm>
            <a:off x="323850" y="279400"/>
            <a:ext cx="8496300" cy="641350"/>
          </a:xfrm>
          <a:prstGeom prst="rect">
            <a:avLst/>
          </a:prstGeom>
          <a:noFill/>
          <a:ln w="9525" algn="ctr">
            <a:noFill/>
            <a:miter lim="800000"/>
            <a:headEnd/>
            <a:tailEnd/>
          </a:ln>
          <a:effectLst/>
        </p:spPr>
        <p:txBody>
          <a:bodyPr>
            <a:spAutoFit/>
          </a:bodyPr>
          <a:lstStyle/>
          <a:p>
            <a:pPr algn="ctr" eaLnBrk="1" hangingPunct="1">
              <a:spcBef>
                <a:spcPct val="50000"/>
              </a:spcBef>
              <a:defRPr/>
            </a:pPr>
            <a:r>
              <a:rPr lang="en-GB" sz="3600" b="1">
                <a:solidFill>
                  <a:srgbClr val="FFCC00"/>
                </a:solidFill>
                <a:effectLst>
                  <a:outerShdw blurRad="38100" dist="38100" dir="2700000" algn="tl">
                    <a:srgbClr val="000000"/>
                  </a:outerShdw>
                </a:effectLst>
                <a:latin typeface="Arial" charset="0"/>
              </a:rPr>
              <a:t>Origin of action potential </a:t>
            </a:r>
          </a:p>
        </p:txBody>
      </p:sp>
      <p:pic>
        <p:nvPicPr>
          <p:cNvPr id="3" name="Obrázek 2">
            <a:extLst>
              <a:ext uri="{FF2B5EF4-FFF2-40B4-BE49-F238E27FC236}">
                <a16:creationId xmlns:a16="http://schemas.microsoft.com/office/drawing/2014/main" id="{1A13AD49-BE5A-4CA9-BD17-8C966A7439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540" y="1226820"/>
            <a:ext cx="5836920" cy="4404360"/>
          </a:xfrm>
          <a:prstGeom prst="rect">
            <a:avLst/>
          </a:prstGeom>
        </p:spPr>
      </p:pic>
      <p:pic>
        <p:nvPicPr>
          <p:cNvPr id="2" name="Nahraný zvuk">
            <a:hlinkClick r:id="" action="ppaction://media"/>
            <a:extLst>
              <a:ext uri="{FF2B5EF4-FFF2-40B4-BE49-F238E27FC236}">
                <a16:creationId xmlns:a16="http://schemas.microsoft.com/office/drawing/2014/main" id="{E103575F-D9FC-4527-9E61-FB7F1219F9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68800" y="3225800"/>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1112">
            <a:extLst>
              <a:ext uri="{FF2B5EF4-FFF2-40B4-BE49-F238E27FC236}">
                <a16:creationId xmlns:a16="http://schemas.microsoft.com/office/drawing/2014/main" id="{BA1D9BD0-C7F3-4014-86D7-3E457D3EF3E1}"/>
              </a:ext>
            </a:extLst>
          </p:cNvPr>
          <p:cNvPicPr>
            <a:picLocks noChangeAspect="1" noChangeArrowheads="1"/>
          </p:cNvPicPr>
          <p:nvPr/>
        </p:nvPicPr>
        <p:blipFill>
          <a:blip r:embed="rId6">
            <a:lum bright="18000" contrast="48000"/>
            <a:extLst>
              <a:ext uri="{28A0092B-C50C-407E-A947-70E740481C1C}">
                <a14:useLocalDpi xmlns:a14="http://schemas.microsoft.com/office/drawing/2010/main" val="0"/>
              </a:ext>
            </a:extLst>
          </a:blip>
          <a:srcRect/>
          <a:stretch>
            <a:fillRect/>
          </a:stretch>
        </p:blipFill>
        <p:spPr bwMode="auto">
          <a:xfrm>
            <a:off x="0" y="1716088"/>
            <a:ext cx="9144000" cy="514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Line 3">
            <a:extLst>
              <a:ext uri="{FF2B5EF4-FFF2-40B4-BE49-F238E27FC236}">
                <a16:creationId xmlns:a16="http://schemas.microsoft.com/office/drawing/2014/main" id="{2E5C09FB-3CDD-4B8A-B4C7-1B0331987DAB}"/>
              </a:ext>
            </a:extLst>
          </p:cNvPr>
          <p:cNvSpPr>
            <a:spLocks noChangeShapeType="1"/>
          </p:cNvSpPr>
          <p:nvPr/>
        </p:nvSpPr>
        <p:spPr bwMode="auto">
          <a:xfrm flipV="1">
            <a:off x="6565900" y="2590800"/>
            <a:ext cx="0" cy="2667000"/>
          </a:xfrm>
          <a:prstGeom prst="line">
            <a:avLst/>
          </a:prstGeom>
          <a:noFill/>
          <a:ln w="50800">
            <a:solidFill>
              <a:srgbClr val="0000CC"/>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cs-CZ"/>
          </a:p>
        </p:txBody>
      </p:sp>
      <p:sp>
        <p:nvSpPr>
          <p:cNvPr id="67588" name="Line 4">
            <a:extLst>
              <a:ext uri="{FF2B5EF4-FFF2-40B4-BE49-F238E27FC236}">
                <a16:creationId xmlns:a16="http://schemas.microsoft.com/office/drawing/2014/main" id="{0E12E4C8-F0C1-4A1A-B309-FF98E11E0391}"/>
              </a:ext>
            </a:extLst>
          </p:cNvPr>
          <p:cNvSpPr>
            <a:spLocks noChangeShapeType="1"/>
          </p:cNvSpPr>
          <p:nvPr/>
        </p:nvSpPr>
        <p:spPr bwMode="auto">
          <a:xfrm flipV="1">
            <a:off x="6972300" y="2603500"/>
            <a:ext cx="0" cy="2667000"/>
          </a:xfrm>
          <a:prstGeom prst="line">
            <a:avLst/>
          </a:prstGeom>
          <a:noFill/>
          <a:ln w="50800">
            <a:solidFill>
              <a:srgbClr val="333399"/>
            </a:solidFill>
            <a:round/>
            <a:headEnd type="triangle" w="med" len="med"/>
            <a:tailEnd type="none" w="med" len="lg"/>
          </a:ln>
          <a:extLst>
            <a:ext uri="{909E8E84-426E-40DD-AFC4-6F175D3DCCD1}">
              <a14:hiddenFill xmlns:a14="http://schemas.microsoft.com/office/drawing/2010/main">
                <a:noFill/>
              </a14:hiddenFill>
            </a:ext>
          </a:extLst>
        </p:spPr>
        <p:txBody>
          <a:bodyPr wrap="none" anchor="ctr"/>
          <a:lstStyle/>
          <a:p>
            <a:endParaRPr lang="cs-CZ"/>
          </a:p>
        </p:txBody>
      </p:sp>
      <p:sp>
        <p:nvSpPr>
          <p:cNvPr id="67589" name="Line 5">
            <a:extLst>
              <a:ext uri="{FF2B5EF4-FFF2-40B4-BE49-F238E27FC236}">
                <a16:creationId xmlns:a16="http://schemas.microsoft.com/office/drawing/2014/main" id="{ABED205B-A93F-423C-B6AB-2252E25CCED0}"/>
              </a:ext>
            </a:extLst>
          </p:cNvPr>
          <p:cNvSpPr>
            <a:spLocks noChangeShapeType="1"/>
          </p:cNvSpPr>
          <p:nvPr/>
        </p:nvSpPr>
        <p:spPr bwMode="auto">
          <a:xfrm flipH="1" flipV="1">
            <a:off x="6337300" y="2603500"/>
            <a:ext cx="838200" cy="12700"/>
          </a:xfrm>
          <a:prstGeom prst="line">
            <a:avLst/>
          </a:prstGeom>
          <a:noFill/>
          <a:ln w="57150">
            <a:solidFill>
              <a:srgbClr val="993300"/>
            </a:solidFill>
            <a:round/>
            <a:headEnd/>
            <a:tailEnd/>
          </a:ln>
          <a:extLst>
            <a:ext uri="{909E8E84-426E-40DD-AFC4-6F175D3DCCD1}">
              <a14:hiddenFill xmlns:a14="http://schemas.microsoft.com/office/drawing/2010/main">
                <a:noFill/>
              </a14:hiddenFill>
            </a:ext>
          </a:extLst>
        </p:spPr>
        <p:txBody>
          <a:bodyPr wrap="none" anchor="ctr"/>
          <a:lstStyle/>
          <a:p>
            <a:endParaRPr lang="cs-CZ"/>
          </a:p>
        </p:txBody>
      </p:sp>
      <p:sp>
        <p:nvSpPr>
          <p:cNvPr id="67590" name="AutoShape 17">
            <a:extLst>
              <a:ext uri="{FF2B5EF4-FFF2-40B4-BE49-F238E27FC236}">
                <a16:creationId xmlns:a16="http://schemas.microsoft.com/office/drawing/2014/main" id="{CBA69835-31E6-4EA8-B459-0AB4176AE047}"/>
              </a:ext>
            </a:extLst>
          </p:cNvPr>
          <p:cNvSpPr>
            <a:spLocks/>
          </p:cNvSpPr>
          <p:nvPr/>
        </p:nvSpPr>
        <p:spPr bwMode="auto">
          <a:xfrm>
            <a:off x="2260600" y="2590800"/>
            <a:ext cx="304800" cy="927100"/>
          </a:xfrm>
          <a:prstGeom prst="leftBrace">
            <a:avLst>
              <a:gd name="adj1" fmla="val 25347"/>
              <a:gd name="adj2" fmla="val 50000"/>
            </a:avLst>
          </a:prstGeom>
          <a:noFill/>
          <a:ln w="57150">
            <a:solidFill>
              <a:srgbClr val="CC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cs-CZ" sz="2400">
              <a:solidFill>
                <a:srgbClr val="FF0066"/>
              </a:solidFill>
              <a:latin typeface="Times New Roman" panose="02020603050405020304" pitchFamily="18" charset="0"/>
            </a:endParaRPr>
          </a:p>
        </p:txBody>
      </p:sp>
      <p:sp>
        <p:nvSpPr>
          <p:cNvPr id="67591" name="AutoShape 18">
            <a:extLst>
              <a:ext uri="{FF2B5EF4-FFF2-40B4-BE49-F238E27FC236}">
                <a16:creationId xmlns:a16="http://schemas.microsoft.com/office/drawing/2014/main" id="{7D6D2E99-124D-4B11-AB89-3EBD00A8C29B}"/>
              </a:ext>
            </a:extLst>
          </p:cNvPr>
          <p:cNvSpPr>
            <a:spLocks/>
          </p:cNvSpPr>
          <p:nvPr/>
        </p:nvSpPr>
        <p:spPr bwMode="auto">
          <a:xfrm rot="10786988">
            <a:off x="3122613" y="2589213"/>
            <a:ext cx="152400" cy="2287587"/>
          </a:xfrm>
          <a:prstGeom prst="leftBrace">
            <a:avLst>
              <a:gd name="adj1" fmla="val 125087"/>
              <a:gd name="adj2" fmla="val 50000"/>
            </a:avLst>
          </a:prstGeom>
          <a:noFill/>
          <a:ln w="57150">
            <a:solidFill>
              <a:srgbClr val="CC6600"/>
            </a:solidFill>
            <a:round/>
            <a:headEnd/>
            <a:tailEnd/>
          </a:ln>
          <a:extLst>
            <a:ext uri="{909E8E84-426E-40DD-AFC4-6F175D3DCCD1}">
              <a14:hiddenFill xmlns:a14="http://schemas.microsoft.com/office/drawing/2010/main">
                <a:solidFill>
                  <a:srgbClr val="FFFFFF"/>
                </a:solidFill>
              </a14:hiddenFill>
            </a:ext>
          </a:extLst>
        </p:spPr>
        <p:txBody>
          <a:bodyPr rot="10800000"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GB" altLang="cs-CZ" sz="2400">
              <a:solidFill>
                <a:srgbClr val="663300"/>
              </a:solidFill>
              <a:latin typeface="Times New Roman" panose="02020603050405020304" pitchFamily="18" charset="0"/>
            </a:endParaRPr>
          </a:p>
        </p:txBody>
      </p:sp>
      <p:sp>
        <p:nvSpPr>
          <p:cNvPr id="67592" name="WordArt 22">
            <a:extLst>
              <a:ext uri="{FF2B5EF4-FFF2-40B4-BE49-F238E27FC236}">
                <a16:creationId xmlns:a16="http://schemas.microsoft.com/office/drawing/2014/main" id="{8D8641DF-3C7B-4A48-804F-A2189AD6FE9E}"/>
              </a:ext>
            </a:extLst>
          </p:cNvPr>
          <p:cNvSpPr>
            <a:spLocks noChangeArrowheads="1" noChangeShapeType="1" noTextEdit="1"/>
          </p:cNvSpPr>
          <p:nvPr/>
        </p:nvSpPr>
        <p:spPr bwMode="auto">
          <a:xfrm>
            <a:off x="1979613" y="692150"/>
            <a:ext cx="5472112" cy="576263"/>
          </a:xfrm>
          <a:prstGeom prst="rect">
            <a:avLst/>
          </a:prstGeom>
        </p:spPr>
        <p:txBody>
          <a:bodyPr wrap="none" fromWordArt="1">
            <a:prstTxWarp prst="textPlain">
              <a:avLst>
                <a:gd name="adj" fmla="val 50000"/>
              </a:avLst>
            </a:prstTxWarp>
          </a:bodyPr>
          <a:lstStyle/>
          <a:p>
            <a:pPr algn="ctr"/>
            <a:r>
              <a:rPr lang="cs-CZ" sz="2000" kern="10">
                <a:ln w="9525">
                  <a:solidFill>
                    <a:srgbClr val="000000"/>
                  </a:solidFill>
                  <a:round/>
                  <a:headEnd/>
                  <a:tailEnd/>
                </a:ln>
                <a:latin typeface="+mj-lt"/>
                <a:ea typeface="+mj-lt"/>
                <a:cs typeface="+mj-lt"/>
              </a:rPr>
              <a:t>Description of action potential</a:t>
            </a:r>
          </a:p>
        </p:txBody>
      </p:sp>
      <p:graphicFrame>
        <p:nvGraphicFramePr>
          <p:cNvPr id="276514" name="Object 34">
            <a:extLst>
              <a:ext uri="{FF2B5EF4-FFF2-40B4-BE49-F238E27FC236}">
                <a16:creationId xmlns:a16="http://schemas.microsoft.com/office/drawing/2014/main" id="{624C5BC6-6036-4C4E-BC9A-F8F7542346BB}"/>
              </a:ext>
            </a:extLst>
          </p:cNvPr>
          <p:cNvGraphicFramePr>
            <a:graphicFrameLocks noGrp="1" noChangeAspect="1"/>
          </p:cNvGraphicFramePr>
          <p:nvPr>
            <p:ph sz="half" idx="2"/>
          </p:nvPr>
        </p:nvGraphicFramePr>
        <p:xfrm>
          <a:off x="1476375" y="3573463"/>
          <a:ext cx="3382963" cy="1992312"/>
        </p:xfrm>
        <a:graphic>
          <a:graphicData uri="http://schemas.openxmlformats.org/presentationml/2006/ole">
            <mc:AlternateContent xmlns:mc="http://schemas.openxmlformats.org/markup-compatibility/2006">
              <mc:Choice xmlns:v="urn:schemas-microsoft-com:vml" Requires="v">
                <p:oleObj spid="_x0000_s67613" name="Rastrový obrázek" r:id="rId7" imgW="6380952" imgH="4105848" progId="Paint.Picture">
                  <p:embed/>
                </p:oleObj>
              </mc:Choice>
              <mc:Fallback>
                <p:oleObj name="Rastrový obrázek" r:id="rId7" imgW="6380952" imgH="4105848" progId="Paint.Picture">
                  <p:embed/>
                  <p:pic>
                    <p:nvPicPr>
                      <p:cNvPr id="0" name="Object 34"/>
                      <p:cNvPicPr>
                        <a:picLocks noChangeAspect="1" noChangeArrowheads="1"/>
                      </p:cNvPicPr>
                      <p:nvPr/>
                    </p:nvPicPr>
                    <p:blipFill>
                      <a:blip r:embed="rId8">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76375" y="3573463"/>
                        <a:ext cx="3382963" cy="1992312"/>
                      </a:xfrm>
                      <a:prstGeom prst="rect">
                        <a:avLst/>
                      </a:prstGeom>
                      <a:noFill/>
                      <a:ln w="9525" cap="flat" cmpd="sng" algn="ctr">
                        <a:solidFill>
                          <a:schemeClr val="bg1"/>
                        </a:solidFill>
                        <a:prstDash val="solid"/>
                        <a:miter lim="800000"/>
                        <a:headEnd/>
                        <a:tailEnd/>
                      </a:ln>
                      <a:effectLst/>
                      <a:extLst>
                        <a:ext uri="{909E8E84-426E-40DD-AFC4-6F175D3DCCD1}">
                          <a14:hiddenFill xmlns:a14="http://schemas.microsoft.com/office/drawing/2010/main">
                            <a:solidFill>
                              <a:schemeClr val="bg1">
                                <a:alpha val="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94" name="Text Box 49">
            <a:extLst>
              <a:ext uri="{FF2B5EF4-FFF2-40B4-BE49-F238E27FC236}">
                <a16:creationId xmlns:a16="http://schemas.microsoft.com/office/drawing/2014/main" id="{37091BF0-DA01-4AF0-B120-DF9526DA8592}"/>
              </a:ext>
            </a:extLst>
          </p:cNvPr>
          <p:cNvSpPr txBox="1">
            <a:spLocks noChangeArrowheads="1"/>
          </p:cNvSpPr>
          <p:nvPr/>
        </p:nvSpPr>
        <p:spPr bwMode="auto">
          <a:xfrm>
            <a:off x="2339975" y="5373688"/>
            <a:ext cx="184150" cy="2143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eaLnBrk="1" hangingPunct="1"/>
            <a:endParaRPr lang="en-GB" altLang="cs-CZ" sz="800"/>
          </a:p>
        </p:txBody>
      </p:sp>
      <p:pic>
        <p:nvPicPr>
          <p:cNvPr id="2" name="Obrázek 1" descr="Obsah obrázku čtverec&#10;&#10;Popis byl vytvořen automaticky">
            <a:extLst>
              <a:ext uri="{FF2B5EF4-FFF2-40B4-BE49-F238E27FC236}">
                <a16:creationId xmlns:a16="http://schemas.microsoft.com/office/drawing/2014/main" id="{B8038B74-3B21-42F4-863F-4238A57200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245333B4-F89F-4577-AD9C-509022EA0CDF}"/>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101081"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5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6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1114">
            <a:extLst>
              <a:ext uri="{FF2B5EF4-FFF2-40B4-BE49-F238E27FC236}">
                <a16:creationId xmlns:a16="http://schemas.microsoft.com/office/drawing/2014/main" id="{B8E8C6B0-ACD7-4A2E-A116-BE49F3B7BA80}"/>
              </a:ext>
            </a:extLst>
          </p:cNvPr>
          <p:cNvPicPr>
            <a:picLocks noChangeAspect="1" noChangeArrowheads="1"/>
          </p:cNvPicPr>
          <p:nvPr/>
        </p:nvPicPr>
        <p:blipFill>
          <a:blip r:embed="rId5">
            <a:lum bright="18000" contrast="36000"/>
            <a:extLst>
              <a:ext uri="{28A0092B-C50C-407E-A947-70E740481C1C}">
                <a14:useLocalDpi xmlns:a14="http://schemas.microsoft.com/office/drawing/2010/main" val="0"/>
              </a:ext>
            </a:extLst>
          </a:blip>
          <a:srcRect/>
          <a:stretch>
            <a:fillRect/>
          </a:stretch>
        </p:blipFill>
        <p:spPr bwMode="auto">
          <a:xfrm>
            <a:off x="1042988" y="1447800"/>
            <a:ext cx="7262812" cy="4743450"/>
          </a:xfrm>
          <a:prstGeom prst="rect">
            <a:avLst/>
          </a:prstGeom>
          <a:gradFill rotWithShape="0">
            <a:gsLst>
              <a:gs pos="0">
                <a:srgbClr val="99FFCC"/>
              </a:gs>
              <a:gs pos="50000">
                <a:srgbClr val="C8FFE4"/>
              </a:gs>
              <a:gs pos="100000">
                <a:srgbClr val="99FFCC"/>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9635" name="WordArt 8">
            <a:extLst>
              <a:ext uri="{FF2B5EF4-FFF2-40B4-BE49-F238E27FC236}">
                <a16:creationId xmlns:a16="http://schemas.microsoft.com/office/drawing/2014/main" id="{41A6855F-07F0-4752-B205-7C11EA3127CD}"/>
              </a:ext>
            </a:extLst>
          </p:cNvPr>
          <p:cNvSpPr>
            <a:spLocks noChangeArrowheads="1" noChangeShapeType="1" noTextEdit="1"/>
          </p:cNvSpPr>
          <p:nvPr/>
        </p:nvSpPr>
        <p:spPr bwMode="auto">
          <a:xfrm>
            <a:off x="2771775" y="404813"/>
            <a:ext cx="3887788" cy="576262"/>
          </a:xfrm>
          <a:prstGeom prst="rect">
            <a:avLst/>
          </a:prstGeom>
        </p:spPr>
        <p:txBody>
          <a:bodyPr wrap="none" fromWordArt="1">
            <a:prstTxWarp prst="textPlain">
              <a:avLst>
                <a:gd name="adj" fmla="val 50000"/>
              </a:avLst>
            </a:prstTxWarp>
          </a:bodyPr>
          <a:lstStyle/>
          <a:p>
            <a:pPr algn="ctr"/>
            <a:r>
              <a:rPr lang="cs-CZ" sz="2000" kern="10">
                <a:ln w="9525">
                  <a:solidFill>
                    <a:srgbClr val="000000"/>
                  </a:solidFill>
                  <a:round/>
                  <a:headEnd/>
                  <a:tailEnd/>
                </a:ln>
                <a:latin typeface="+mj-lt"/>
                <a:ea typeface="+mj-lt"/>
                <a:cs typeface="+mj-lt"/>
              </a:rPr>
              <a:t>Refractory period</a:t>
            </a:r>
          </a:p>
        </p:txBody>
      </p:sp>
      <p:pic>
        <p:nvPicPr>
          <p:cNvPr id="2" name="Obrázek 1" descr="Obsah obrázku čtverec&#10;&#10;Popis byl vytvořen automaticky">
            <a:extLst>
              <a:ext uri="{FF2B5EF4-FFF2-40B4-BE49-F238E27FC236}">
                <a16:creationId xmlns:a16="http://schemas.microsoft.com/office/drawing/2014/main" id="{F7C6674C-4681-40AC-A3DD-47DB65B555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5A95C88A-F59D-4086-8B64-2FF78BE3C57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1081" y="561832"/>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6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BE3DD65-CCBD-4456-A065-091D00A6BE83}"/>
              </a:ext>
            </a:extLst>
          </p:cNvPr>
          <p:cNvSpPr>
            <a:spLocks noGrp="1" noChangeArrowheads="1"/>
          </p:cNvSpPr>
          <p:nvPr>
            <p:ph type="title"/>
          </p:nvPr>
        </p:nvSpPr>
        <p:spPr>
          <a:xfrm>
            <a:off x="457200" y="274638"/>
            <a:ext cx="8229600" cy="561975"/>
          </a:xfrm>
        </p:spPr>
        <p:txBody>
          <a:bodyPr/>
          <a:lstStyle/>
          <a:p>
            <a:pPr eaLnBrk="1" hangingPunct="1"/>
            <a:r>
              <a:rPr lang="en-GB" altLang="cs-CZ" sz="4000" b="1">
                <a:solidFill>
                  <a:srgbClr val="FFCC00"/>
                </a:solidFill>
              </a:rPr>
              <a:t>Action potential</a:t>
            </a:r>
          </a:p>
        </p:txBody>
      </p:sp>
      <p:sp>
        <p:nvSpPr>
          <p:cNvPr id="71683" name="Rectangle 3">
            <a:extLst>
              <a:ext uri="{FF2B5EF4-FFF2-40B4-BE49-F238E27FC236}">
                <a16:creationId xmlns:a16="http://schemas.microsoft.com/office/drawing/2014/main" id="{9B2E3565-2A4F-43DC-8FEC-6B5CBE503696}"/>
              </a:ext>
            </a:extLst>
          </p:cNvPr>
          <p:cNvSpPr>
            <a:spLocks noGrp="1" noChangeArrowheads="1"/>
          </p:cNvSpPr>
          <p:nvPr>
            <p:ph type="body" idx="1"/>
          </p:nvPr>
        </p:nvSpPr>
        <p:spPr>
          <a:xfrm>
            <a:off x="250825" y="1341438"/>
            <a:ext cx="8785225" cy="5183187"/>
          </a:xfrm>
        </p:spPr>
        <p:txBody>
          <a:bodyPr/>
          <a:lstStyle/>
          <a:p>
            <a:pPr eaLnBrk="1" hangingPunct="1">
              <a:lnSpc>
                <a:spcPct val="90000"/>
              </a:lnSpc>
            </a:pPr>
            <a:r>
              <a:rPr lang="en-GB" altLang="cs-CZ">
                <a:solidFill>
                  <a:srgbClr val="FFFFCC"/>
                </a:solidFill>
              </a:rPr>
              <a:t>Changes in the distribution of ions caused by action potential are balanced </a:t>
            </a:r>
            <a:r>
              <a:rPr lang="cs-CZ" altLang="cs-CZ">
                <a:solidFill>
                  <a:srgbClr val="FFFFCC"/>
                </a:solidFill>
              </a:rPr>
              <a:t>with</a:t>
            </a:r>
            <a:r>
              <a:rPr lang="en-GB" altLang="cs-CZ">
                <a:solidFill>
                  <a:srgbClr val="FFFFCC"/>
                </a:solidFill>
              </a:rPr>
              <a:t> activity of ion pumps (active transport).</a:t>
            </a:r>
          </a:p>
          <a:p>
            <a:pPr eaLnBrk="1" hangingPunct="1">
              <a:lnSpc>
                <a:spcPct val="90000"/>
              </a:lnSpc>
            </a:pPr>
            <a:r>
              <a:rPr lang="en-GB" altLang="cs-CZ">
                <a:solidFill>
                  <a:srgbClr val="FFFFCC"/>
                </a:solidFill>
              </a:rPr>
              <a:t>The action potential belongs among phenomena denoted as „all or nothing“</a:t>
            </a:r>
            <a:r>
              <a:rPr lang="cs-CZ" altLang="cs-CZ">
                <a:solidFill>
                  <a:srgbClr val="FFFFCC"/>
                </a:solidFill>
              </a:rPr>
              <a:t> response</a:t>
            </a:r>
            <a:r>
              <a:rPr lang="en-GB" altLang="cs-CZ">
                <a:solidFill>
                  <a:srgbClr val="FFFFCC"/>
                </a:solidFill>
              </a:rPr>
              <a:t>. Such </a:t>
            </a:r>
            <a:r>
              <a:rPr lang="cs-CZ" altLang="cs-CZ">
                <a:solidFill>
                  <a:srgbClr val="FFFFCC"/>
                </a:solidFill>
              </a:rPr>
              <a:t>response</a:t>
            </a:r>
            <a:r>
              <a:rPr lang="en-GB" altLang="cs-CZ">
                <a:solidFill>
                  <a:srgbClr val="FFFFCC"/>
                </a:solidFill>
              </a:rPr>
              <a:t> is always of the same size. Increasing intensity of the over-threshold stimulus thus manifests itself not as increased intensity of the action potential but as an increase in action potential </a:t>
            </a:r>
            <a:r>
              <a:rPr lang="en-GB" altLang="cs-CZ" b="1">
                <a:solidFill>
                  <a:srgbClr val="FFFFCC"/>
                </a:solidFill>
              </a:rPr>
              <a:t>frequency (rate).</a:t>
            </a:r>
            <a:r>
              <a:rPr lang="cs-CZ" altLang="cs-CZ" b="1"/>
              <a:t>  </a:t>
            </a:r>
          </a:p>
        </p:txBody>
      </p:sp>
      <p:pic>
        <p:nvPicPr>
          <p:cNvPr id="2" name="Obrázek 1" descr="Obsah obrázku čtverec&#10;&#10;Popis byl vytvořen automaticky">
            <a:extLst>
              <a:ext uri="{FF2B5EF4-FFF2-40B4-BE49-F238E27FC236}">
                <a16:creationId xmlns:a16="http://schemas.microsoft.com/office/drawing/2014/main" id="{36D6E249-FED4-4A99-8420-00C198D584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1084B0E1-51E0-4D5D-8BF1-614FF95E66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81" y="555625"/>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2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1111">
            <a:extLst>
              <a:ext uri="{FF2B5EF4-FFF2-40B4-BE49-F238E27FC236}">
                <a16:creationId xmlns:a16="http://schemas.microsoft.com/office/drawing/2014/main" id="{E9442938-7BA3-43E5-B943-7F18AD68BA83}"/>
              </a:ext>
            </a:extLst>
          </p:cNvPr>
          <p:cNvPicPr>
            <a:picLocks noChangeAspect="1" noChangeArrowheads="1"/>
          </p:cNvPicPr>
          <p:nvPr/>
        </p:nvPicPr>
        <p:blipFill>
          <a:blip r:embed="rId7">
            <a:lum bright="-6000" contrast="12000"/>
            <a:extLst>
              <a:ext uri="{28A0092B-C50C-407E-A947-70E740481C1C}">
                <a14:useLocalDpi xmlns:a14="http://schemas.microsoft.com/office/drawing/2010/main" val="0"/>
              </a:ext>
            </a:extLst>
          </a:blip>
          <a:srcRect b="9596"/>
          <a:stretch>
            <a:fillRect/>
          </a:stretch>
        </p:blipFill>
        <p:spPr bwMode="auto">
          <a:xfrm>
            <a:off x="755650" y="2133600"/>
            <a:ext cx="7416800" cy="291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WordArt 6">
            <a:extLst>
              <a:ext uri="{FF2B5EF4-FFF2-40B4-BE49-F238E27FC236}">
                <a16:creationId xmlns:a16="http://schemas.microsoft.com/office/drawing/2014/main" id="{2B4C408E-3D3D-4501-89C3-2264494CC6D1}"/>
              </a:ext>
            </a:extLst>
          </p:cNvPr>
          <p:cNvSpPr>
            <a:spLocks noChangeArrowheads="1" noChangeShapeType="1" noTextEdit="1"/>
          </p:cNvSpPr>
          <p:nvPr/>
        </p:nvSpPr>
        <p:spPr bwMode="auto">
          <a:xfrm>
            <a:off x="468313" y="260648"/>
            <a:ext cx="7056015" cy="1008112"/>
          </a:xfrm>
          <a:prstGeom prst="rect">
            <a:avLst/>
          </a:prstGeom>
        </p:spPr>
        <p:txBody>
          <a:bodyPr wrap="none" fromWordArt="1">
            <a:prstTxWarp prst="textPlain">
              <a:avLst>
                <a:gd name="adj" fmla="val 50291"/>
              </a:avLst>
            </a:prstTxWarp>
          </a:bodyPr>
          <a:lstStyle/>
          <a:p>
            <a:pPr algn="ctr"/>
            <a:r>
              <a:rPr lang="en-US" sz="3600" kern="10" dirty="0">
                <a:ln w="9525">
                  <a:solidFill>
                    <a:srgbClr val="000000"/>
                  </a:solidFill>
                  <a:round/>
                  <a:headEnd/>
                  <a:tailEnd/>
                </a:ln>
                <a:latin typeface="+mj-lt"/>
                <a:ea typeface="+mj-lt"/>
                <a:cs typeface="+mj-lt"/>
              </a:rPr>
              <a:t>Propagation of the action potential </a:t>
            </a:r>
            <a:endParaRPr lang="cs-CZ" sz="3600" kern="10" dirty="0">
              <a:ln w="9525">
                <a:solidFill>
                  <a:srgbClr val="000000"/>
                </a:solidFill>
                <a:round/>
                <a:headEnd/>
                <a:tailEnd/>
              </a:ln>
              <a:latin typeface="+mj-lt"/>
              <a:ea typeface="+mj-lt"/>
              <a:cs typeface="+mj-lt"/>
            </a:endParaRPr>
          </a:p>
          <a:p>
            <a:pPr algn="ctr"/>
            <a:r>
              <a:rPr lang="en-US" sz="3600" kern="10" dirty="0">
                <a:ln w="9525">
                  <a:solidFill>
                    <a:srgbClr val="000000"/>
                  </a:solidFill>
                  <a:round/>
                  <a:headEnd/>
                  <a:tailEnd/>
                </a:ln>
                <a:latin typeface="+mj-lt"/>
                <a:ea typeface="+mj-lt"/>
                <a:cs typeface="+mj-lt"/>
              </a:rPr>
              <a:t>along the membrane</a:t>
            </a:r>
            <a:endParaRPr lang="cs-CZ" sz="3600" kern="10" dirty="0">
              <a:ln w="9525">
                <a:solidFill>
                  <a:srgbClr val="000000"/>
                </a:solidFill>
                <a:round/>
                <a:headEnd/>
                <a:tailEnd/>
              </a:ln>
              <a:latin typeface="+mj-lt"/>
              <a:ea typeface="+mj-lt"/>
              <a:cs typeface="+mj-lt"/>
            </a:endParaRPr>
          </a:p>
        </p:txBody>
      </p:sp>
      <p:sp>
        <p:nvSpPr>
          <p:cNvPr id="73732" name="Text Box 7">
            <a:extLst>
              <a:ext uri="{FF2B5EF4-FFF2-40B4-BE49-F238E27FC236}">
                <a16:creationId xmlns:a16="http://schemas.microsoft.com/office/drawing/2014/main" id="{D3A25732-4778-4ED1-9580-E96952881CDA}"/>
              </a:ext>
            </a:extLst>
          </p:cNvPr>
          <p:cNvSpPr txBox="1">
            <a:spLocks noChangeArrowheads="1"/>
          </p:cNvSpPr>
          <p:nvPr/>
        </p:nvSpPr>
        <p:spPr bwMode="auto">
          <a:xfrm>
            <a:off x="900113" y="5734050"/>
            <a:ext cx="741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800" b="1">
                <a:solidFill>
                  <a:srgbClr val="FFFFCC"/>
                </a:solidFill>
              </a:rPr>
              <a:t>AP propagation is unidirectional because the opposite side of the membrane is in the refractory period.</a:t>
            </a:r>
            <a:endParaRPr lang="en-GB" altLang="cs-CZ" sz="1800">
              <a:solidFill>
                <a:srgbClr val="FFFFCC"/>
              </a:solidFill>
            </a:endParaRPr>
          </a:p>
        </p:txBody>
      </p:sp>
      <p:pic>
        <p:nvPicPr>
          <p:cNvPr id="2" name="Obrázek 1" descr="Obsah obrázku čtverec&#10;&#10;Popis byl vytvořen automaticky">
            <a:extLst>
              <a:ext uri="{FF2B5EF4-FFF2-40B4-BE49-F238E27FC236}">
                <a16:creationId xmlns:a16="http://schemas.microsoft.com/office/drawing/2014/main" id="{6555171A-0C2A-4307-A41A-4332C329D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5859" y="35784"/>
            <a:ext cx="1127858" cy="1089754"/>
          </a:xfrm>
          <a:prstGeom prst="rect">
            <a:avLst/>
          </a:prstGeom>
        </p:spPr>
      </p:pic>
      <p:pic>
        <p:nvPicPr>
          <p:cNvPr id="3" name="Nahraný zvuk">
            <a:hlinkClick r:id="" action="ppaction://media"/>
            <a:extLst>
              <a:ext uri="{FF2B5EF4-FFF2-40B4-BE49-F238E27FC236}">
                <a16:creationId xmlns:a16="http://schemas.microsoft.com/office/drawing/2014/main" id="{88E478C5-3E50-4B2C-A3A7-87F75EB8C24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53388" y="174261"/>
            <a:ext cx="406400" cy="406400"/>
          </a:xfrm>
          <a:prstGeom prst="rect">
            <a:avLst/>
          </a:prstGeom>
        </p:spPr>
      </p:pic>
      <p:pic>
        <p:nvPicPr>
          <p:cNvPr id="4" name="Nahraný zvuk">
            <a:hlinkClick r:id="" action="ppaction://media"/>
            <a:extLst>
              <a:ext uri="{FF2B5EF4-FFF2-40B4-BE49-F238E27FC236}">
                <a16:creationId xmlns:a16="http://schemas.microsoft.com/office/drawing/2014/main" id="{466909CE-B0F4-45E5-88B4-EE520815F5D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424919" y="515938"/>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5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3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a:extLst>
              <a:ext uri="{FF2B5EF4-FFF2-40B4-BE49-F238E27FC236}">
                <a16:creationId xmlns:a16="http://schemas.microsoft.com/office/drawing/2014/main" id="{52A83027-1994-47EC-A0C9-ADBBEA285F73}"/>
              </a:ext>
            </a:extLst>
          </p:cNvPr>
          <p:cNvSpPr>
            <a:spLocks noGrp="1" noChangeArrowheads="1"/>
          </p:cNvSpPr>
          <p:nvPr>
            <p:ph type="title"/>
          </p:nvPr>
        </p:nvSpPr>
        <p:spPr/>
        <p:txBody>
          <a:bodyPr/>
          <a:lstStyle/>
          <a:p>
            <a:pPr eaLnBrk="1" hangingPunct="1"/>
            <a:r>
              <a:rPr lang="en-GB" altLang="cs-CZ" sz="3600" b="1">
                <a:solidFill>
                  <a:srgbClr val="FFCC00"/>
                </a:solidFill>
              </a:rPr>
              <a:t>Propagation of AP and local currents</a:t>
            </a:r>
          </a:p>
        </p:txBody>
      </p:sp>
      <p:pic>
        <p:nvPicPr>
          <p:cNvPr id="75779" name="Picture 11" descr="OBR59">
            <a:extLst>
              <a:ext uri="{FF2B5EF4-FFF2-40B4-BE49-F238E27FC236}">
                <a16:creationId xmlns:a16="http://schemas.microsoft.com/office/drawing/2014/main" id="{CA0EF21E-1D84-4993-AAC8-AE3D41A3F7B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116013" y="1484313"/>
            <a:ext cx="6704012" cy="4379912"/>
          </a:xfrm>
          <a:noFill/>
        </p:spPr>
      </p:pic>
      <p:sp>
        <p:nvSpPr>
          <p:cNvPr id="75780" name="Text Box 12">
            <a:extLst>
              <a:ext uri="{FF2B5EF4-FFF2-40B4-BE49-F238E27FC236}">
                <a16:creationId xmlns:a16="http://schemas.microsoft.com/office/drawing/2014/main" id="{988D7D99-6966-4D0F-9F53-EB0DEDBD3E40}"/>
              </a:ext>
            </a:extLst>
          </p:cNvPr>
          <p:cNvSpPr txBox="1">
            <a:spLocks noChangeArrowheads="1"/>
          </p:cNvSpPr>
          <p:nvPr/>
        </p:nvSpPr>
        <p:spPr bwMode="auto">
          <a:xfrm>
            <a:off x="1166813" y="5727700"/>
            <a:ext cx="6645275" cy="396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eaLnBrk="1" hangingPunct="1"/>
            <a:endParaRPr lang="en-GB" altLang="cs-CZ" sz="2000"/>
          </a:p>
        </p:txBody>
      </p:sp>
      <p:sp>
        <p:nvSpPr>
          <p:cNvPr id="75781" name="Text Box 13">
            <a:extLst>
              <a:ext uri="{FF2B5EF4-FFF2-40B4-BE49-F238E27FC236}">
                <a16:creationId xmlns:a16="http://schemas.microsoft.com/office/drawing/2014/main" id="{38AE7FC8-7ABC-44A3-A24B-44EDC270C680}"/>
              </a:ext>
            </a:extLst>
          </p:cNvPr>
          <p:cNvSpPr txBox="1">
            <a:spLocks noChangeArrowheads="1"/>
          </p:cNvSpPr>
          <p:nvPr/>
        </p:nvSpPr>
        <p:spPr bwMode="auto">
          <a:xfrm>
            <a:off x="1116013" y="5876925"/>
            <a:ext cx="67167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cs-CZ" sz="2000">
                <a:solidFill>
                  <a:schemeClr val="bg1"/>
                </a:solidFill>
              </a:rPr>
              <a:t>AP propagates along the membrane as a wave of negativity by means of local currents</a:t>
            </a:r>
          </a:p>
        </p:txBody>
      </p:sp>
      <p:sp>
        <p:nvSpPr>
          <p:cNvPr id="75782" name="Text Box 14">
            <a:extLst>
              <a:ext uri="{FF2B5EF4-FFF2-40B4-BE49-F238E27FC236}">
                <a16:creationId xmlns:a16="http://schemas.microsoft.com/office/drawing/2014/main" id="{2163D557-00BE-400A-ABD7-D40A1553A36C}"/>
              </a:ext>
            </a:extLst>
          </p:cNvPr>
          <p:cNvSpPr txBox="1">
            <a:spLocks noChangeArrowheads="1"/>
          </p:cNvSpPr>
          <p:nvPr/>
        </p:nvSpPr>
        <p:spPr bwMode="auto">
          <a:xfrm>
            <a:off x="5795963" y="2420938"/>
            <a:ext cx="720725" cy="366712"/>
          </a:xfrm>
          <a:prstGeom prst="rect">
            <a:avLst/>
          </a:prstGeom>
          <a:solidFill>
            <a:srgbClr val="FFFFFF"/>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eaLnBrk="1" hangingPunct="1"/>
            <a:r>
              <a:rPr lang="cs-CZ" altLang="cs-CZ" sz="1800" b="1">
                <a:solidFill>
                  <a:schemeClr val="tx1"/>
                </a:solidFill>
              </a:rPr>
              <a:t>time</a:t>
            </a:r>
          </a:p>
        </p:txBody>
      </p:sp>
      <p:pic>
        <p:nvPicPr>
          <p:cNvPr id="2" name="Obrázek 1" descr="Obsah obrázku čtverec&#10;&#10;Popis byl vytvořen automaticky">
            <a:extLst>
              <a:ext uri="{FF2B5EF4-FFF2-40B4-BE49-F238E27FC236}">
                <a16:creationId xmlns:a16="http://schemas.microsoft.com/office/drawing/2014/main" id="{71FD8CD4-83AF-4506-8ED7-D6746169B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E72C940B-D26B-4066-A6B7-22094E91FC4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1081"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1115">
            <a:extLst>
              <a:ext uri="{FF2B5EF4-FFF2-40B4-BE49-F238E27FC236}">
                <a16:creationId xmlns:a16="http://schemas.microsoft.com/office/drawing/2014/main" id="{92E85368-1285-400D-9B77-9C12D34A540F}"/>
              </a:ext>
            </a:extLst>
          </p:cNvPr>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0" y="3124200"/>
            <a:ext cx="9144000" cy="370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ext Box 11">
            <a:extLst>
              <a:ext uri="{FF2B5EF4-FFF2-40B4-BE49-F238E27FC236}">
                <a16:creationId xmlns:a16="http://schemas.microsoft.com/office/drawing/2014/main" id="{EC615C9A-98AC-4E6B-B24C-2325DD80AC62}"/>
              </a:ext>
            </a:extLst>
          </p:cNvPr>
          <p:cNvSpPr txBox="1">
            <a:spLocks noChangeArrowheads="1"/>
          </p:cNvSpPr>
          <p:nvPr/>
        </p:nvSpPr>
        <p:spPr bwMode="auto">
          <a:xfrm>
            <a:off x="3059113" y="1844675"/>
            <a:ext cx="37449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solidFill>
                  <a:srgbClr val="FFFFCC"/>
                </a:solidFill>
              </a:rPr>
              <a:t>Saltatory conduction</a:t>
            </a:r>
          </a:p>
        </p:txBody>
      </p:sp>
      <p:sp>
        <p:nvSpPr>
          <p:cNvPr id="77828" name="WordArt 12">
            <a:extLst>
              <a:ext uri="{FF2B5EF4-FFF2-40B4-BE49-F238E27FC236}">
                <a16:creationId xmlns:a16="http://schemas.microsoft.com/office/drawing/2014/main" id="{467C61AA-6E1D-408D-B8FC-E5B5943F778C}"/>
              </a:ext>
            </a:extLst>
          </p:cNvPr>
          <p:cNvSpPr>
            <a:spLocks noChangeArrowheads="1" noChangeShapeType="1" noTextEdit="1"/>
          </p:cNvSpPr>
          <p:nvPr/>
        </p:nvSpPr>
        <p:spPr bwMode="auto">
          <a:xfrm>
            <a:off x="323850" y="476250"/>
            <a:ext cx="8351838" cy="1008063"/>
          </a:xfrm>
          <a:prstGeom prst="rect">
            <a:avLst/>
          </a:prstGeom>
        </p:spPr>
        <p:txBody>
          <a:bodyPr wrap="none" fromWordArt="1">
            <a:prstTxWarp prst="textPlain">
              <a:avLst>
                <a:gd name="adj" fmla="val 50000"/>
              </a:avLst>
            </a:prstTxWarp>
          </a:bodyPr>
          <a:lstStyle/>
          <a:p>
            <a:pPr algn="ctr"/>
            <a:r>
              <a:rPr lang="en-US" sz="3200" kern="10">
                <a:ln w="9525">
                  <a:solidFill>
                    <a:srgbClr val="000000"/>
                  </a:solidFill>
                  <a:round/>
                  <a:headEnd/>
                  <a:tailEnd/>
                </a:ln>
                <a:latin typeface="+mj-lt"/>
                <a:ea typeface="+mj-lt"/>
                <a:cs typeface="+mj-lt"/>
              </a:rPr>
              <a:t>Conduction of action potential</a:t>
            </a:r>
          </a:p>
          <a:p>
            <a:pPr algn="ctr"/>
            <a:r>
              <a:rPr lang="en-US" sz="3200" kern="10">
                <a:ln w="9525">
                  <a:solidFill>
                    <a:srgbClr val="000000"/>
                  </a:solidFill>
                  <a:round/>
                  <a:headEnd/>
                  <a:tailEnd/>
                </a:ln>
                <a:latin typeface="+mj-lt"/>
                <a:ea typeface="+mj-lt"/>
                <a:cs typeface="+mj-lt"/>
              </a:rPr>
              <a:t>along the myelinated nerve fibre</a:t>
            </a:r>
            <a:endParaRPr lang="cs-CZ" sz="3200" kern="10">
              <a:ln w="9525">
                <a:solidFill>
                  <a:srgbClr val="000000"/>
                </a:solidFill>
                <a:round/>
                <a:headEnd/>
                <a:tailEnd/>
              </a:ln>
              <a:latin typeface="+mj-lt"/>
              <a:ea typeface="+mj-lt"/>
              <a:cs typeface="+mj-lt"/>
            </a:endParaRPr>
          </a:p>
        </p:txBody>
      </p:sp>
      <p:pic>
        <p:nvPicPr>
          <p:cNvPr id="2" name="Obrázek 1" descr="Obsah obrázku čtverec&#10;&#10;Popis byl vytvořen automaticky">
            <a:extLst>
              <a:ext uri="{FF2B5EF4-FFF2-40B4-BE49-F238E27FC236}">
                <a16:creationId xmlns:a16="http://schemas.microsoft.com/office/drawing/2014/main" id="{1A64D89E-EC66-43AC-A4DD-DE77700A55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2360" y="1732884"/>
            <a:ext cx="1127858" cy="1089754"/>
          </a:xfrm>
          <a:prstGeom prst="rect">
            <a:avLst/>
          </a:prstGeom>
        </p:spPr>
      </p:pic>
      <p:pic>
        <p:nvPicPr>
          <p:cNvPr id="3" name="Nahraný zvuk">
            <a:hlinkClick r:id="" action="ppaction://media"/>
            <a:extLst>
              <a:ext uri="{FF2B5EF4-FFF2-40B4-BE49-F238E27FC236}">
                <a16:creationId xmlns:a16="http://schemas.microsoft.com/office/drawing/2014/main" id="{A49BE95D-6FE0-4B4D-AD0C-5BCB361787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3089" y="2073275"/>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3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8AEDB9A8-6F95-4EDD-963D-23140123A20A}"/>
              </a:ext>
            </a:extLst>
          </p:cNvPr>
          <p:cNvSpPr>
            <a:spLocks noGrp="1" noChangeArrowheads="1"/>
          </p:cNvSpPr>
          <p:nvPr>
            <p:ph type="title"/>
          </p:nvPr>
        </p:nvSpPr>
        <p:spPr/>
        <p:txBody>
          <a:bodyPr/>
          <a:lstStyle/>
          <a:p>
            <a:pPr eaLnBrk="1" hangingPunct="1"/>
            <a:r>
              <a:rPr lang="en-GB" altLang="cs-CZ" b="1">
                <a:solidFill>
                  <a:srgbClr val="FFCC00"/>
                </a:solidFill>
              </a:rPr>
              <a:t>Examples of action potentials</a:t>
            </a:r>
          </a:p>
        </p:txBody>
      </p:sp>
      <p:pic>
        <p:nvPicPr>
          <p:cNvPr id="79875" name="Picture 4" descr="obr-1">
            <a:extLst>
              <a:ext uri="{FF2B5EF4-FFF2-40B4-BE49-F238E27FC236}">
                <a16:creationId xmlns:a16="http://schemas.microsoft.com/office/drawing/2014/main" id="{285744AD-ACE7-4D3D-A5D7-78513C7D72D3}"/>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a:xfrm>
            <a:off x="900113" y="1557338"/>
            <a:ext cx="3463925" cy="4525962"/>
          </a:xfrm>
          <a:noFill/>
        </p:spPr>
      </p:pic>
      <p:sp>
        <p:nvSpPr>
          <p:cNvPr id="79876" name="Text Box 6">
            <a:extLst>
              <a:ext uri="{FF2B5EF4-FFF2-40B4-BE49-F238E27FC236}">
                <a16:creationId xmlns:a16="http://schemas.microsoft.com/office/drawing/2014/main" id="{8E0821F3-5C65-4BCA-8BC1-8B3B4EE3F50B}"/>
              </a:ext>
            </a:extLst>
          </p:cNvPr>
          <p:cNvSpPr txBox="1">
            <a:spLocks noChangeArrowheads="1"/>
          </p:cNvSpPr>
          <p:nvPr/>
        </p:nvSpPr>
        <p:spPr bwMode="auto">
          <a:xfrm>
            <a:off x="4787900" y="1628775"/>
            <a:ext cx="4103688" cy="3444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algn="l" eaLnBrk="1" hangingPunct="1"/>
            <a:r>
              <a:rPr lang="cs-CZ" altLang="cs-CZ" sz="2000" b="1" i="1" dirty="0"/>
              <a:t>A</a:t>
            </a:r>
            <a:r>
              <a:rPr lang="cs-CZ" altLang="cs-CZ" sz="2000" i="1" dirty="0"/>
              <a:t> </a:t>
            </a:r>
            <a:r>
              <a:rPr lang="en-GB" altLang="cs-CZ" sz="2000" i="1" dirty="0"/>
              <a:t>–</a:t>
            </a:r>
            <a:r>
              <a:rPr lang="en-GB" altLang="cs-CZ" sz="4000" i="1" dirty="0"/>
              <a:t> </a:t>
            </a:r>
            <a:r>
              <a:rPr lang="en-GB" altLang="cs-CZ" sz="2000" i="1" dirty="0"/>
              <a:t>nerve fibre,</a:t>
            </a:r>
            <a:r>
              <a:rPr lang="en-GB" altLang="cs-CZ" sz="4000" i="1" dirty="0"/>
              <a:t> </a:t>
            </a:r>
          </a:p>
          <a:p>
            <a:pPr algn="l" eaLnBrk="1" hangingPunct="1"/>
            <a:r>
              <a:rPr lang="en-GB" altLang="cs-CZ" sz="2000" b="1" i="1" dirty="0"/>
              <a:t>B</a:t>
            </a:r>
            <a:r>
              <a:rPr lang="en-GB" altLang="cs-CZ" sz="2000" i="1" dirty="0"/>
              <a:t> – muscle cell of heart ventricle; </a:t>
            </a:r>
          </a:p>
          <a:p>
            <a:pPr algn="l" eaLnBrk="1" hangingPunct="1"/>
            <a:r>
              <a:rPr lang="en-GB" altLang="cs-CZ" sz="2000" b="1" i="1" dirty="0"/>
              <a:t>           </a:t>
            </a:r>
          </a:p>
          <a:p>
            <a:pPr algn="l" eaLnBrk="1" hangingPunct="1"/>
            <a:r>
              <a:rPr lang="en-GB" altLang="cs-CZ" sz="2000" b="1" i="1" dirty="0"/>
              <a:t>C</a:t>
            </a:r>
            <a:r>
              <a:rPr lang="en-GB" altLang="cs-CZ" sz="2000" i="1" dirty="0"/>
              <a:t> – cell of sinoatrial node; </a:t>
            </a:r>
          </a:p>
          <a:p>
            <a:pPr algn="l" eaLnBrk="1" hangingPunct="1"/>
            <a:r>
              <a:rPr lang="en-GB" altLang="cs-CZ" sz="2000" b="1" i="1" dirty="0"/>
              <a:t> </a:t>
            </a:r>
          </a:p>
          <a:p>
            <a:pPr algn="l" eaLnBrk="1" hangingPunct="1"/>
            <a:r>
              <a:rPr lang="en-GB" altLang="cs-CZ" sz="2000" b="1" i="1" dirty="0"/>
              <a:t>D</a:t>
            </a:r>
            <a:r>
              <a:rPr lang="en-GB" altLang="cs-CZ" sz="2000" i="1" dirty="0"/>
              <a:t> – smooth muscle</a:t>
            </a:r>
            <a:r>
              <a:rPr lang="cs-CZ" altLang="cs-CZ" sz="2000" i="1" dirty="0"/>
              <a:t> </a:t>
            </a:r>
            <a:r>
              <a:rPr lang="en-GB" altLang="cs-CZ" sz="2000" i="1" dirty="0"/>
              <a:t>cell</a:t>
            </a:r>
            <a:r>
              <a:rPr lang="cs-CZ" altLang="cs-CZ" sz="2000" i="1" dirty="0"/>
              <a:t>.</a:t>
            </a:r>
            <a:r>
              <a:rPr lang="cs-CZ" altLang="cs-CZ" sz="4000" dirty="0"/>
              <a:t> </a:t>
            </a:r>
          </a:p>
        </p:txBody>
      </p:sp>
      <p:pic>
        <p:nvPicPr>
          <p:cNvPr id="2" name="Obrázek 1" descr="Obsah obrázku čtverec&#10;&#10;Popis byl vytvořen automaticky">
            <a:extLst>
              <a:ext uri="{FF2B5EF4-FFF2-40B4-BE49-F238E27FC236}">
                <a16:creationId xmlns:a16="http://schemas.microsoft.com/office/drawing/2014/main" id="{03070144-ED5A-4676-8E2D-88C2B9F57F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63730" y="5538423"/>
            <a:ext cx="1127858" cy="1089754"/>
          </a:xfrm>
          <a:prstGeom prst="rect">
            <a:avLst/>
          </a:prstGeom>
        </p:spPr>
      </p:pic>
      <p:pic>
        <p:nvPicPr>
          <p:cNvPr id="3" name="Nahraný zvuk">
            <a:hlinkClick r:id="" action="ppaction://media"/>
            <a:extLst>
              <a:ext uri="{FF2B5EF4-FFF2-40B4-BE49-F238E27FC236}">
                <a16:creationId xmlns:a16="http://schemas.microsoft.com/office/drawing/2014/main" id="{591A2556-A2B0-4CD8-92B4-E35EF778C5D2}"/>
              </a:ext>
            </a:extLst>
          </p:cNvPr>
          <p:cNvPicPr>
            <a:picLocks noChangeAspect="1"/>
          </p:cNvPicPr>
          <p:nvPr>
            <a:audioFile r:link="rId1"/>
            <p:extLst>
              <p:ext uri="{DAA4B4D4-6D71-4841-9C94-3DE7FCFB9230}">
                <p14:media xmlns:p14="http://schemas.microsoft.com/office/powerpoint/2010/main" r:embed="rId2">
                  <p14:trim end="20613.0702"/>
                </p14:media>
              </p:ext>
            </p:extLst>
          </p:nvPr>
        </p:nvPicPr>
        <p:blipFill>
          <a:blip r:embed="rId9"/>
          <a:stretch>
            <a:fillRect/>
          </a:stretch>
        </p:blipFill>
        <p:spPr>
          <a:xfrm>
            <a:off x="8040687" y="5729270"/>
            <a:ext cx="406400" cy="406400"/>
          </a:xfrm>
          <a:prstGeom prst="rect">
            <a:avLst/>
          </a:prstGeom>
        </p:spPr>
      </p:pic>
      <p:pic>
        <p:nvPicPr>
          <p:cNvPr id="4" name="Nahraný zvuk">
            <a:hlinkClick r:id="" action="ppaction://media"/>
            <a:extLst>
              <a:ext uri="{FF2B5EF4-FFF2-40B4-BE49-F238E27FC236}">
                <a16:creationId xmlns:a16="http://schemas.microsoft.com/office/drawing/2014/main" id="{24847E8D-BFCC-4686-9DAF-3B62DE7F5284}"/>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447087" y="6083300"/>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86"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4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5">
            <a:extLst>
              <a:ext uri="{FF2B5EF4-FFF2-40B4-BE49-F238E27FC236}">
                <a16:creationId xmlns:a16="http://schemas.microsoft.com/office/drawing/2014/main" id="{0E25A7A9-7F71-402F-BA60-67CDE6CC34C7}"/>
              </a:ext>
            </a:extLst>
          </p:cNvPr>
          <p:cNvSpPr txBox="1">
            <a:spLocks noChangeArrowheads="1"/>
          </p:cNvSpPr>
          <p:nvPr/>
        </p:nvSpPr>
        <p:spPr bwMode="auto">
          <a:xfrm>
            <a:off x="1835150" y="2168525"/>
            <a:ext cx="5113338" cy="1311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eaLnBrk="1" hangingPunct="1"/>
            <a:r>
              <a:rPr lang="cs-CZ" altLang="cs-CZ" sz="8000"/>
              <a:t>Synapse</a:t>
            </a:r>
          </a:p>
        </p:txBody>
      </p:sp>
      <p:pic>
        <p:nvPicPr>
          <p:cNvPr id="2" name="Obrázek 1" descr="Obsah obrázku čtverec&#10;&#10;Popis byl vytvořen automaticky">
            <a:extLst>
              <a:ext uri="{FF2B5EF4-FFF2-40B4-BE49-F238E27FC236}">
                <a16:creationId xmlns:a16="http://schemas.microsoft.com/office/drawing/2014/main" id="{A30D3D34-28AD-4014-93F4-24AAF602A7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0FFA4155-61A3-4DC6-A7FD-03DA51AA47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81"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64298BB1-8EB0-4385-8F15-6040B3A237ED}"/>
              </a:ext>
            </a:extLst>
          </p:cNvPr>
          <p:cNvSpPr>
            <a:spLocks noGrp="1" noChangeArrowheads="1"/>
          </p:cNvSpPr>
          <p:nvPr>
            <p:ph type="title"/>
          </p:nvPr>
        </p:nvSpPr>
        <p:spPr/>
        <p:txBody>
          <a:bodyPr/>
          <a:lstStyle/>
          <a:p>
            <a:pPr eaLnBrk="1" hangingPunct="1"/>
            <a:r>
              <a:rPr lang="en-GB" altLang="cs-CZ" sz="4000" b="1">
                <a:solidFill>
                  <a:srgbClr val="FFCC00"/>
                </a:solidFill>
              </a:rPr>
              <a:t>Definition</a:t>
            </a:r>
          </a:p>
        </p:txBody>
      </p:sp>
      <p:sp>
        <p:nvSpPr>
          <p:cNvPr id="83971" name="Rectangle 3">
            <a:extLst>
              <a:ext uri="{FF2B5EF4-FFF2-40B4-BE49-F238E27FC236}">
                <a16:creationId xmlns:a16="http://schemas.microsoft.com/office/drawing/2014/main" id="{98451EB3-888E-4FF7-86E9-A6ED57BAAD11}"/>
              </a:ext>
            </a:extLst>
          </p:cNvPr>
          <p:cNvSpPr>
            <a:spLocks noGrp="1" noChangeArrowheads="1"/>
          </p:cNvSpPr>
          <p:nvPr>
            <p:ph type="body" idx="1"/>
          </p:nvPr>
        </p:nvSpPr>
        <p:spPr>
          <a:xfrm>
            <a:off x="457200" y="1600200"/>
            <a:ext cx="8435975" cy="4525963"/>
          </a:xfrm>
        </p:spPr>
        <p:txBody>
          <a:bodyPr/>
          <a:lstStyle/>
          <a:p>
            <a:pPr eaLnBrk="1" hangingPunct="1">
              <a:lnSpc>
                <a:spcPct val="80000"/>
              </a:lnSpc>
            </a:pPr>
            <a:r>
              <a:rPr lang="en-GB" altLang="cs-CZ" sz="2800" b="1" dirty="0">
                <a:solidFill>
                  <a:srgbClr val="FFFF66"/>
                </a:solidFill>
              </a:rPr>
              <a:t>Synapse</a:t>
            </a:r>
            <a:r>
              <a:rPr lang="en-GB" altLang="cs-CZ" sz="2800" dirty="0">
                <a:solidFill>
                  <a:srgbClr val="FFFFCC"/>
                </a:solidFill>
              </a:rPr>
              <a:t> is a specific connection between two neurons or between neurons an other target cells (e.g. muscle cells), which makes possible transfer of action potentials.</a:t>
            </a:r>
          </a:p>
          <a:p>
            <a:pPr eaLnBrk="1" hangingPunct="1">
              <a:lnSpc>
                <a:spcPct val="80000"/>
              </a:lnSpc>
              <a:buFontTx/>
              <a:buNone/>
            </a:pPr>
            <a:r>
              <a:rPr lang="en-GB" altLang="cs-CZ" sz="2800" dirty="0">
                <a:solidFill>
                  <a:srgbClr val="FFFFCC"/>
                </a:solidFill>
              </a:rPr>
              <a:t>    We distinguish:</a:t>
            </a:r>
          </a:p>
          <a:p>
            <a:pPr eaLnBrk="1" hangingPunct="1">
              <a:lnSpc>
                <a:spcPct val="80000"/>
              </a:lnSpc>
            </a:pPr>
            <a:r>
              <a:rPr lang="en-GB" altLang="cs-CZ" sz="2800" dirty="0">
                <a:solidFill>
                  <a:srgbClr val="FFFF66"/>
                </a:solidFill>
              </a:rPr>
              <a:t>Electrical synapses (gap junctions)</a:t>
            </a:r>
            <a:r>
              <a:rPr lang="en-GB" altLang="cs-CZ" sz="2800" dirty="0">
                <a:solidFill>
                  <a:srgbClr val="FFFFCC"/>
                </a:solidFill>
              </a:rPr>
              <a:t> – close connections of two cells by means of ion channels. They enable a fast two-way transfer of action potentials.</a:t>
            </a:r>
          </a:p>
          <a:p>
            <a:pPr eaLnBrk="1" hangingPunct="1">
              <a:lnSpc>
                <a:spcPct val="80000"/>
              </a:lnSpc>
            </a:pPr>
            <a:r>
              <a:rPr lang="en-GB" altLang="cs-CZ" sz="2800" dirty="0">
                <a:solidFill>
                  <a:srgbClr val="FFFF66"/>
                </a:solidFill>
              </a:rPr>
              <a:t>Chemical synapses</a:t>
            </a:r>
            <a:r>
              <a:rPr lang="en-GB" altLang="cs-CZ" sz="2800" dirty="0">
                <a:solidFill>
                  <a:srgbClr val="FFFFCC"/>
                </a:solidFill>
              </a:rPr>
              <a:t> – more frequent, specific structures,  they enable one-way transfer of action potentials.</a:t>
            </a:r>
          </a:p>
        </p:txBody>
      </p:sp>
      <p:pic>
        <p:nvPicPr>
          <p:cNvPr id="2" name="Obrázek 1" descr="Obsah obrázku čtverec&#10;&#10;Popis byl vytvořen automaticky">
            <a:extLst>
              <a:ext uri="{FF2B5EF4-FFF2-40B4-BE49-F238E27FC236}">
                <a16:creationId xmlns:a16="http://schemas.microsoft.com/office/drawing/2014/main" id="{74F3DF97-4A18-4E48-8FDE-C8EBD4524C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FA4D0ED7-FEF6-437E-BB45-8322C86AE5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7905"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C21E7CA0-2212-4789-BD02-B92B1ABAD1FD}"/>
              </a:ext>
            </a:extLst>
          </p:cNvPr>
          <p:cNvSpPr>
            <a:spLocks noGrp="1" noChangeArrowheads="1"/>
          </p:cNvSpPr>
          <p:nvPr>
            <p:ph type="title"/>
          </p:nvPr>
        </p:nvSpPr>
        <p:spPr/>
        <p:txBody>
          <a:bodyPr/>
          <a:lstStyle/>
          <a:p>
            <a:pPr eaLnBrk="1" hangingPunct="1"/>
            <a:r>
              <a:rPr lang="en-GB" altLang="cs-CZ" sz="4000">
                <a:solidFill>
                  <a:srgbClr val="FFCC00"/>
                </a:solidFill>
              </a:rPr>
              <a:t>Structure of the membrane</a:t>
            </a:r>
          </a:p>
        </p:txBody>
      </p:sp>
      <p:pic>
        <p:nvPicPr>
          <p:cNvPr id="10243" name="Picture 5" descr="obr-4copy">
            <a:extLst>
              <a:ext uri="{FF2B5EF4-FFF2-40B4-BE49-F238E27FC236}">
                <a16:creationId xmlns:a16="http://schemas.microsoft.com/office/drawing/2014/main" id="{142CB5E9-D4D3-4C4B-B9E5-07BD9FCCD727}"/>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476375" y="1557338"/>
            <a:ext cx="6405563" cy="5038725"/>
          </a:xfrm>
          <a:noFill/>
        </p:spPr>
      </p:pic>
      <p:sp>
        <p:nvSpPr>
          <p:cNvPr id="10244" name="Text Box 7">
            <a:extLst>
              <a:ext uri="{FF2B5EF4-FFF2-40B4-BE49-F238E27FC236}">
                <a16:creationId xmlns:a16="http://schemas.microsoft.com/office/drawing/2014/main" id="{7709537F-FC08-4341-9F4A-5AFCEE39702E}"/>
              </a:ext>
            </a:extLst>
          </p:cNvPr>
          <p:cNvSpPr txBox="1">
            <a:spLocks noChangeArrowheads="1"/>
          </p:cNvSpPr>
          <p:nvPr/>
        </p:nvSpPr>
        <p:spPr bwMode="auto">
          <a:xfrm>
            <a:off x="1692275" y="4941888"/>
            <a:ext cx="1800225" cy="581025"/>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eaLnBrk="1" hangingPunct="1"/>
            <a:r>
              <a:rPr lang="en-GB" altLang="cs-CZ" sz="1600">
                <a:solidFill>
                  <a:schemeClr val="tx1"/>
                </a:solidFill>
              </a:rPr>
              <a:t>Phospholipid bilayer</a:t>
            </a:r>
          </a:p>
        </p:txBody>
      </p:sp>
      <p:sp>
        <p:nvSpPr>
          <p:cNvPr id="10245" name="Text Box 8">
            <a:extLst>
              <a:ext uri="{FF2B5EF4-FFF2-40B4-BE49-F238E27FC236}">
                <a16:creationId xmlns:a16="http://schemas.microsoft.com/office/drawing/2014/main" id="{587925AC-CDAF-47A3-A39A-72C2E4A397F1}"/>
              </a:ext>
            </a:extLst>
          </p:cNvPr>
          <p:cNvSpPr txBox="1">
            <a:spLocks noChangeArrowheads="1"/>
          </p:cNvSpPr>
          <p:nvPr/>
        </p:nvSpPr>
        <p:spPr bwMode="auto">
          <a:xfrm>
            <a:off x="3924300" y="5589588"/>
            <a:ext cx="2016125" cy="336550"/>
          </a:xfrm>
          <a:prstGeom prst="rect">
            <a:avLst/>
          </a:prstGeom>
          <a:solidFill>
            <a:schemeClr val="bg1"/>
          </a:solidFill>
          <a:ln>
            <a:noFill/>
          </a:ln>
          <a:effectLst>
            <a:outerShdw dist="35921" dir="2700000" algn="ctr" rotWithShape="0">
              <a:schemeClr val="bg2"/>
            </a:outer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eaLnBrk="1" hangingPunct="1"/>
            <a:r>
              <a:rPr lang="en-GB" altLang="cs-CZ" sz="1600">
                <a:solidFill>
                  <a:schemeClr val="tx1"/>
                </a:solidFill>
              </a:rPr>
              <a:t>Integral proteins</a:t>
            </a:r>
          </a:p>
        </p:txBody>
      </p:sp>
      <p:pic>
        <p:nvPicPr>
          <p:cNvPr id="2" name="Obrázek 1" descr="Obsah obrázku čtverec&#10;&#10;Popis byl vytvořen automaticky">
            <a:extLst>
              <a:ext uri="{FF2B5EF4-FFF2-40B4-BE49-F238E27FC236}">
                <a16:creationId xmlns:a16="http://schemas.microsoft.com/office/drawing/2014/main" id="{DEC2454C-6487-4861-AB43-553E3DA457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0431876A-5D39-45B7-A1A6-9434C6ED00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1081"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119">
            <a:extLst>
              <a:ext uri="{FF2B5EF4-FFF2-40B4-BE49-F238E27FC236}">
                <a16:creationId xmlns:a16="http://schemas.microsoft.com/office/drawing/2014/main" id="{E716CF1A-B9A1-470E-AB71-73E73966BD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28925"/>
            <a:ext cx="91440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WordArt 14">
            <a:extLst>
              <a:ext uri="{FF2B5EF4-FFF2-40B4-BE49-F238E27FC236}">
                <a16:creationId xmlns:a16="http://schemas.microsoft.com/office/drawing/2014/main" id="{DC3F2DFA-6457-44A2-B66A-4A343304D3DE}"/>
              </a:ext>
            </a:extLst>
          </p:cNvPr>
          <p:cNvSpPr>
            <a:spLocks noChangeArrowheads="1" noChangeShapeType="1" noTextEdit="1"/>
          </p:cNvSpPr>
          <p:nvPr/>
        </p:nvSpPr>
        <p:spPr bwMode="auto">
          <a:xfrm>
            <a:off x="1331913" y="692150"/>
            <a:ext cx="6553200" cy="1085850"/>
          </a:xfrm>
          <a:prstGeom prst="rect">
            <a:avLst/>
          </a:prstGeom>
        </p:spPr>
        <p:txBody>
          <a:bodyPr wrap="none" fromWordArt="1">
            <a:prstTxWarp prst="textPlain">
              <a:avLst>
                <a:gd name="adj" fmla="val 50000"/>
              </a:avLst>
            </a:prstTxWarp>
          </a:bodyPr>
          <a:lstStyle/>
          <a:p>
            <a:pPr algn="ctr"/>
            <a:r>
              <a:rPr lang="en-US" sz="2000" kern="10">
                <a:ln w="9525">
                  <a:solidFill>
                    <a:srgbClr val="000000"/>
                  </a:solidFill>
                  <a:round/>
                  <a:headEnd/>
                  <a:tailEnd/>
                </a:ln>
                <a:solidFill>
                  <a:srgbClr val="FFFFFF"/>
                </a:solidFill>
                <a:latin typeface="Arial Black" panose="020B0A04020102020204" pitchFamily="34" charset="0"/>
              </a:rPr>
              <a:t>Transmission of action potential</a:t>
            </a:r>
          </a:p>
          <a:p>
            <a:pPr algn="ctr"/>
            <a:r>
              <a:rPr lang="en-US" sz="2000" kern="10">
                <a:ln w="9525">
                  <a:solidFill>
                    <a:srgbClr val="000000"/>
                  </a:solidFill>
                  <a:round/>
                  <a:headEnd/>
                  <a:tailEnd/>
                </a:ln>
                <a:solidFill>
                  <a:srgbClr val="FFFFFF"/>
                </a:solidFill>
                <a:latin typeface="Arial Black" panose="020B0A04020102020204" pitchFamily="34" charset="0"/>
              </a:rPr>
              <a:t> between neurons</a:t>
            </a:r>
            <a:endParaRPr lang="cs-CZ" sz="2000" kern="10">
              <a:ln w="9525">
                <a:solidFill>
                  <a:srgbClr val="000000"/>
                </a:solidFill>
                <a:round/>
                <a:headEnd/>
                <a:tailEnd/>
              </a:ln>
              <a:solidFill>
                <a:srgbClr val="FFFFFF"/>
              </a:solidFill>
              <a:latin typeface="Arial Black" panose="020B0A04020102020204" pitchFamily="34" charset="0"/>
            </a:endParaRPr>
          </a:p>
        </p:txBody>
      </p:sp>
      <p:pic>
        <p:nvPicPr>
          <p:cNvPr id="2" name="Obrázek 1" descr="Obsah obrázku čtverec&#10;&#10;Popis byl vytvořen automaticky">
            <a:extLst>
              <a:ext uri="{FF2B5EF4-FFF2-40B4-BE49-F238E27FC236}">
                <a16:creationId xmlns:a16="http://schemas.microsoft.com/office/drawing/2014/main" id="{7B6ECF6A-956F-4852-A0EE-D4C89235A6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5113" y="1556792"/>
            <a:ext cx="1127858" cy="1089754"/>
          </a:xfrm>
          <a:prstGeom prst="rect">
            <a:avLst/>
          </a:prstGeom>
        </p:spPr>
      </p:pic>
      <p:pic>
        <p:nvPicPr>
          <p:cNvPr id="3" name="Nahraný zvuk">
            <a:hlinkClick r:id="" action="ppaction://media"/>
            <a:extLst>
              <a:ext uri="{FF2B5EF4-FFF2-40B4-BE49-F238E27FC236}">
                <a16:creationId xmlns:a16="http://schemas.microsoft.com/office/drawing/2014/main" id="{77D5D147-29F7-4F68-BD97-96363D830A4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45842" y="1897063"/>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1117">
            <a:extLst>
              <a:ext uri="{FF2B5EF4-FFF2-40B4-BE49-F238E27FC236}">
                <a16:creationId xmlns:a16="http://schemas.microsoft.com/office/drawing/2014/main" id="{85284D0E-1FEB-4753-AFC3-104DB7185BD5}"/>
              </a:ext>
            </a:extLst>
          </p:cNvPr>
          <p:cNvPicPr>
            <a:picLocks noChangeAspect="1" noChangeArrowheads="1"/>
          </p:cNvPicPr>
          <p:nvPr/>
        </p:nvPicPr>
        <p:blipFill>
          <a:blip r:embed="rId7">
            <a:lum bright="-6000" contrast="30000"/>
            <a:extLst>
              <a:ext uri="{28A0092B-C50C-407E-A947-70E740481C1C}">
                <a14:useLocalDpi xmlns:a14="http://schemas.microsoft.com/office/drawing/2010/main" val="0"/>
              </a:ext>
            </a:extLst>
          </a:blip>
          <a:srcRect b="46741"/>
          <a:stretch>
            <a:fillRect/>
          </a:stretch>
        </p:blipFill>
        <p:spPr bwMode="auto">
          <a:xfrm>
            <a:off x="0" y="1268413"/>
            <a:ext cx="9144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17">
            <a:extLst>
              <a:ext uri="{FF2B5EF4-FFF2-40B4-BE49-F238E27FC236}">
                <a16:creationId xmlns:a16="http://schemas.microsoft.com/office/drawing/2014/main" id="{35F5111D-1E5B-4995-814A-6104AD5364DE}"/>
              </a:ext>
            </a:extLst>
          </p:cNvPr>
          <p:cNvSpPr txBox="1">
            <a:spLocks noChangeArrowheads="1"/>
          </p:cNvSpPr>
          <p:nvPr/>
        </p:nvSpPr>
        <p:spPr bwMode="auto">
          <a:xfrm>
            <a:off x="0" y="3141663"/>
            <a:ext cx="539750" cy="549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25000"/>
              </a:lnSpc>
              <a:spcBef>
                <a:spcPct val="0"/>
              </a:spcBef>
              <a:buFontTx/>
              <a:buNone/>
            </a:pPr>
            <a:endParaRPr lang="cs-CZ" altLang="cs-CZ" sz="1200" b="1">
              <a:solidFill>
                <a:srgbClr val="FF0066"/>
              </a:solidFill>
              <a:latin typeface="Times New Roman" panose="02020603050405020304" pitchFamily="18" charset="0"/>
            </a:endParaRPr>
          </a:p>
          <a:p>
            <a:pPr algn="r" eaLnBrk="1" hangingPunct="1">
              <a:lnSpc>
                <a:spcPct val="125000"/>
              </a:lnSpc>
              <a:spcBef>
                <a:spcPct val="0"/>
              </a:spcBef>
              <a:buFontTx/>
              <a:buNone/>
            </a:pPr>
            <a:endParaRPr lang="en-GB" altLang="cs-CZ" sz="1200" b="1">
              <a:solidFill>
                <a:srgbClr val="FF0066"/>
              </a:solidFill>
              <a:latin typeface="Times New Roman" panose="02020603050405020304" pitchFamily="18" charset="0"/>
            </a:endParaRPr>
          </a:p>
        </p:txBody>
      </p:sp>
      <p:sp>
        <p:nvSpPr>
          <p:cNvPr id="88068" name="WordArt 21">
            <a:extLst>
              <a:ext uri="{FF2B5EF4-FFF2-40B4-BE49-F238E27FC236}">
                <a16:creationId xmlns:a16="http://schemas.microsoft.com/office/drawing/2014/main" id="{A3FE5CAE-9B84-4093-B420-AA430A54E89E}"/>
              </a:ext>
            </a:extLst>
          </p:cNvPr>
          <p:cNvSpPr>
            <a:spLocks noChangeArrowheads="1" noChangeShapeType="1" noTextEdit="1"/>
          </p:cNvSpPr>
          <p:nvPr/>
        </p:nvSpPr>
        <p:spPr bwMode="auto">
          <a:xfrm>
            <a:off x="3276600" y="549275"/>
            <a:ext cx="2657475" cy="361950"/>
          </a:xfrm>
          <a:prstGeom prst="rect">
            <a:avLst/>
          </a:prstGeom>
        </p:spPr>
        <p:txBody>
          <a:bodyPr wrap="none" fromWordArt="1">
            <a:prstTxWarp prst="textPlain">
              <a:avLst>
                <a:gd name="adj" fmla="val 50000"/>
              </a:avLst>
            </a:prstTxWarp>
          </a:bodyPr>
          <a:lstStyle/>
          <a:p>
            <a:pPr algn="ctr"/>
            <a:r>
              <a:rPr lang="cs-CZ" sz="2000" kern="10">
                <a:ln w="9525">
                  <a:solidFill>
                    <a:srgbClr val="000000"/>
                  </a:solidFill>
                  <a:round/>
                  <a:headEnd/>
                  <a:tailEnd/>
                </a:ln>
                <a:solidFill>
                  <a:srgbClr val="FFFFFF"/>
                </a:solidFill>
                <a:latin typeface="Arial Black" panose="020B0A04020102020204" pitchFamily="34" charset="0"/>
              </a:rPr>
              <a:t>Chemical synapse</a:t>
            </a:r>
          </a:p>
        </p:txBody>
      </p:sp>
      <p:sp>
        <p:nvSpPr>
          <p:cNvPr id="88069" name="Text Box 23">
            <a:extLst>
              <a:ext uri="{FF2B5EF4-FFF2-40B4-BE49-F238E27FC236}">
                <a16:creationId xmlns:a16="http://schemas.microsoft.com/office/drawing/2014/main" id="{9285B676-B435-42DA-BC05-5793FECFF087}"/>
              </a:ext>
            </a:extLst>
          </p:cNvPr>
          <p:cNvSpPr txBox="1">
            <a:spLocks noChangeArrowheads="1"/>
          </p:cNvSpPr>
          <p:nvPr/>
        </p:nvSpPr>
        <p:spPr bwMode="auto">
          <a:xfrm>
            <a:off x="-92075" y="3141663"/>
            <a:ext cx="184150" cy="2746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eaLnBrk="1" hangingPunct="1"/>
            <a:endParaRPr lang="en-GB" altLang="cs-CZ" sz="1200"/>
          </a:p>
        </p:txBody>
      </p:sp>
      <p:sp>
        <p:nvSpPr>
          <p:cNvPr id="88070" name="Text Box 24">
            <a:extLst>
              <a:ext uri="{FF2B5EF4-FFF2-40B4-BE49-F238E27FC236}">
                <a16:creationId xmlns:a16="http://schemas.microsoft.com/office/drawing/2014/main" id="{9E1DFB0D-CF7E-427B-A1DF-A047E233CF1B}"/>
              </a:ext>
            </a:extLst>
          </p:cNvPr>
          <p:cNvSpPr txBox="1">
            <a:spLocks noChangeArrowheads="1"/>
          </p:cNvSpPr>
          <p:nvPr/>
        </p:nvSpPr>
        <p:spPr bwMode="auto">
          <a:xfrm>
            <a:off x="-92075" y="3089275"/>
            <a:ext cx="560388" cy="2746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eaLnBrk="1" hangingPunct="1"/>
            <a:endParaRPr lang="en-GB" altLang="cs-CZ" sz="1200"/>
          </a:p>
        </p:txBody>
      </p:sp>
      <p:pic>
        <p:nvPicPr>
          <p:cNvPr id="2" name="Obrázek 1" descr="Obsah obrázku čtverec&#10;&#10;Popis byl vytvořen automaticky">
            <a:extLst>
              <a:ext uri="{FF2B5EF4-FFF2-40B4-BE49-F238E27FC236}">
                <a16:creationId xmlns:a16="http://schemas.microsoft.com/office/drawing/2014/main" id="{DF6B4D62-658D-4BFC-94EA-5653635CCE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16142" y="0"/>
            <a:ext cx="1127858" cy="1089754"/>
          </a:xfrm>
          <a:prstGeom prst="rect">
            <a:avLst/>
          </a:prstGeom>
        </p:spPr>
      </p:pic>
      <p:pic>
        <p:nvPicPr>
          <p:cNvPr id="3" name="Nahraný zvuk">
            <a:hlinkClick r:id="" action="ppaction://media"/>
            <a:extLst>
              <a:ext uri="{FF2B5EF4-FFF2-40B4-BE49-F238E27FC236}">
                <a16:creationId xmlns:a16="http://schemas.microsoft.com/office/drawing/2014/main" id="{CC7C1645-D988-4006-99BB-F645B395F84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244408" y="138477"/>
            <a:ext cx="406400" cy="406400"/>
          </a:xfrm>
          <a:prstGeom prst="rect">
            <a:avLst/>
          </a:prstGeom>
        </p:spPr>
      </p:pic>
      <p:pic>
        <p:nvPicPr>
          <p:cNvPr id="4" name="Nahraný zvuk">
            <a:hlinkClick r:id="" action="ppaction://media"/>
            <a:extLst>
              <a:ext uri="{FF2B5EF4-FFF2-40B4-BE49-F238E27FC236}">
                <a16:creationId xmlns:a16="http://schemas.microsoft.com/office/drawing/2014/main" id="{ED7DF093-E7F0-4588-9176-C1BFCEEAB56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600530" y="527050"/>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0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00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1117">
            <a:extLst>
              <a:ext uri="{FF2B5EF4-FFF2-40B4-BE49-F238E27FC236}">
                <a16:creationId xmlns:a16="http://schemas.microsoft.com/office/drawing/2014/main" id="{FCFE8A82-0FCA-494F-BEF0-7D0620B5521D}"/>
              </a:ext>
            </a:extLst>
          </p:cNvPr>
          <p:cNvPicPr>
            <a:picLocks noChangeAspect="1" noChangeArrowheads="1"/>
          </p:cNvPicPr>
          <p:nvPr/>
        </p:nvPicPr>
        <p:blipFill>
          <a:blip r:embed="rId5">
            <a:lum bright="6000" contrast="24000"/>
            <a:extLst>
              <a:ext uri="{28A0092B-C50C-407E-A947-70E740481C1C}">
                <a14:useLocalDpi xmlns:a14="http://schemas.microsoft.com/office/drawing/2010/main" val="0"/>
              </a:ext>
            </a:extLst>
          </a:blip>
          <a:srcRect l="21751" t="57605" r="11707"/>
          <a:stretch>
            <a:fillRect/>
          </a:stretch>
        </p:blipFill>
        <p:spPr bwMode="auto">
          <a:xfrm>
            <a:off x="971550" y="1865313"/>
            <a:ext cx="7315200"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3">
            <a:extLst>
              <a:ext uri="{FF2B5EF4-FFF2-40B4-BE49-F238E27FC236}">
                <a16:creationId xmlns:a16="http://schemas.microsoft.com/office/drawing/2014/main" id="{6A40B7B1-6C0B-4D39-8CA5-FDB3DB4FCBE6}"/>
              </a:ext>
            </a:extLst>
          </p:cNvPr>
          <p:cNvSpPr txBox="1">
            <a:spLocks noChangeArrowheads="1"/>
          </p:cNvSpPr>
          <p:nvPr/>
        </p:nvSpPr>
        <p:spPr bwMode="auto">
          <a:xfrm>
            <a:off x="5435600" y="3213100"/>
            <a:ext cx="2160588" cy="457200"/>
          </a:xfrm>
          <a:prstGeom prst="rect">
            <a:avLst/>
          </a:prstGeom>
          <a:solidFill>
            <a:srgbClr val="FF99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latin typeface="Times New Roman" panose="02020603050405020304" pitchFamily="18" charset="0"/>
              </a:rPr>
              <a:t>Mitochondrion</a:t>
            </a:r>
          </a:p>
        </p:txBody>
      </p:sp>
      <p:sp>
        <p:nvSpPr>
          <p:cNvPr id="90116" name="Line 4">
            <a:extLst>
              <a:ext uri="{FF2B5EF4-FFF2-40B4-BE49-F238E27FC236}">
                <a16:creationId xmlns:a16="http://schemas.microsoft.com/office/drawing/2014/main" id="{CC5D6E57-455F-4DAC-A80E-6F85BF019FC5}"/>
              </a:ext>
            </a:extLst>
          </p:cNvPr>
          <p:cNvSpPr>
            <a:spLocks noChangeShapeType="1"/>
          </p:cNvSpPr>
          <p:nvPr/>
        </p:nvSpPr>
        <p:spPr bwMode="auto">
          <a:xfrm flipV="1">
            <a:off x="3203575" y="3429000"/>
            <a:ext cx="2209800" cy="0"/>
          </a:xfrm>
          <a:prstGeom prst="line">
            <a:avLst/>
          </a:prstGeom>
          <a:noFill/>
          <a:ln w="57150">
            <a:solidFill>
              <a:srgbClr val="FF33CC"/>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90117" name="Text Box 5">
            <a:extLst>
              <a:ext uri="{FF2B5EF4-FFF2-40B4-BE49-F238E27FC236}">
                <a16:creationId xmlns:a16="http://schemas.microsoft.com/office/drawing/2014/main" id="{B0C8FDF1-0E14-4C59-8500-DBAA2C02A198}"/>
              </a:ext>
            </a:extLst>
          </p:cNvPr>
          <p:cNvSpPr txBox="1">
            <a:spLocks noChangeArrowheads="1"/>
          </p:cNvSpPr>
          <p:nvPr/>
        </p:nvSpPr>
        <p:spPr bwMode="auto">
          <a:xfrm>
            <a:off x="5435600" y="4221163"/>
            <a:ext cx="1447800" cy="45720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latin typeface="Times New Roman" panose="02020603050405020304" pitchFamily="18" charset="0"/>
              </a:rPr>
              <a:t>Vesicles</a:t>
            </a:r>
          </a:p>
        </p:txBody>
      </p:sp>
      <p:sp>
        <p:nvSpPr>
          <p:cNvPr id="90118" name="Text Box 6">
            <a:extLst>
              <a:ext uri="{FF2B5EF4-FFF2-40B4-BE49-F238E27FC236}">
                <a16:creationId xmlns:a16="http://schemas.microsoft.com/office/drawing/2014/main" id="{A8B89220-974D-4E5E-89B5-AECB715ED34D}"/>
              </a:ext>
            </a:extLst>
          </p:cNvPr>
          <p:cNvSpPr txBox="1">
            <a:spLocks noChangeArrowheads="1"/>
          </p:cNvSpPr>
          <p:nvPr/>
        </p:nvSpPr>
        <p:spPr bwMode="auto">
          <a:xfrm>
            <a:off x="5435600" y="4724400"/>
            <a:ext cx="1600200" cy="822325"/>
          </a:xfrm>
          <a:prstGeom prst="rect">
            <a:avLst/>
          </a:prstGeom>
          <a:solidFill>
            <a:srgbClr val="99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latin typeface="Times New Roman" panose="02020603050405020304" pitchFamily="18" charset="0"/>
              </a:rPr>
              <a:t>Synaptic gap (cleft)</a:t>
            </a:r>
          </a:p>
        </p:txBody>
      </p:sp>
      <p:sp>
        <p:nvSpPr>
          <p:cNvPr id="90119" name="Line 7">
            <a:extLst>
              <a:ext uri="{FF2B5EF4-FFF2-40B4-BE49-F238E27FC236}">
                <a16:creationId xmlns:a16="http://schemas.microsoft.com/office/drawing/2014/main" id="{016660BE-69E2-46E7-B207-466986534F93}"/>
              </a:ext>
            </a:extLst>
          </p:cNvPr>
          <p:cNvSpPr>
            <a:spLocks noChangeShapeType="1"/>
          </p:cNvSpPr>
          <p:nvPr/>
        </p:nvSpPr>
        <p:spPr bwMode="auto">
          <a:xfrm flipV="1">
            <a:off x="4067175" y="4437063"/>
            <a:ext cx="1371600" cy="0"/>
          </a:xfrm>
          <a:prstGeom prst="line">
            <a:avLst/>
          </a:prstGeom>
          <a:noFill/>
          <a:ln w="57150">
            <a:solidFill>
              <a:srgbClr val="FFCC99"/>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90120" name="Line 8">
            <a:extLst>
              <a:ext uri="{FF2B5EF4-FFF2-40B4-BE49-F238E27FC236}">
                <a16:creationId xmlns:a16="http://schemas.microsoft.com/office/drawing/2014/main" id="{96C499C7-E6E1-43E1-A01B-9A5F45F32F97}"/>
              </a:ext>
            </a:extLst>
          </p:cNvPr>
          <p:cNvSpPr>
            <a:spLocks noChangeShapeType="1"/>
          </p:cNvSpPr>
          <p:nvPr/>
        </p:nvSpPr>
        <p:spPr bwMode="auto">
          <a:xfrm>
            <a:off x="4500563" y="4868863"/>
            <a:ext cx="838200" cy="0"/>
          </a:xfrm>
          <a:prstGeom prst="line">
            <a:avLst/>
          </a:prstGeom>
          <a:noFill/>
          <a:ln w="57150">
            <a:solidFill>
              <a:srgbClr val="99FFCC"/>
            </a:solidFill>
            <a:round/>
            <a:headEnd type="arrow" w="med" len="med"/>
            <a:tailEnd/>
          </a:ln>
          <a:extLst>
            <a:ext uri="{909E8E84-426E-40DD-AFC4-6F175D3DCCD1}">
              <a14:hiddenFill xmlns:a14="http://schemas.microsoft.com/office/drawing/2010/main">
                <a:noFill/>
              </a14:hiddenFill>
            </a:ext>
          </a:extLst>
        </p:spPr>
        <p:txBody>
          <a:bodyPr wrap="none" anchor="ctr"/>
          <a:lstStyle/>
          <a:p>
            <a:endParaRPr lang="cs-CZ"/>
          </a:p>
        </p:txBody>
      </p:sp>
      <p:sp>
        <p:nvSpPr>
          <p:cNvPr id="90121" name="WordArt 10">
            <a:extLst>
              <a:ext uri="{FF2B5EF4-FFF2-40B4-BE49-F238E27FC236}">
                <a16:creationId xmlns:a16="http://schemas.microsoft.com/office/drawing/2014/main" id="{6C94698E-6B2D-4C49-ABE1-58F08E47417A}"/>
              </a:ext>
            </a:extLst>
          </p:cNvPr>
          <p:cNvSpPr>
            <a:spLocks noChangeArrowheads="1" noChangeShapeType="1" noTextEdit="1"/>
          </p:cNvSpPr>
          <p:nvPr/>
        </p:nvSpPr>
        <p:spPr bwMode="auto">
          <a:xfrm>
            <a:off x="468313" y="765175"/>
            <a:ext cx="7127875" cy="503238"/>
          </a:xfrm>
          <a:prstGeom prst="rect">
            <a:avLst/>
          </a:prstGeom>
        </p:spPr>
        <p:txBody>
          <a:bodyPr wrap="none" fromWordArt="1">
            <a:prstTxWarp prst="textPlain">
              <a:avLst>
                <a:gd name="adj" fmla="val 50000"/>
              </a:avLst>
            </a:prstTxWarp>
          </a:bodyPr>
          <a:lstStyle/>
          <a:p>
            <a:pPr algn="ctr"/>
            <a:r>
              <a:rPr lang="cs-CZ" sz="2000" kern="10" dirty="0" err="1">
                <a:ln w="9525">
                  <a:solidFill>
                    <a:srgbClr val="000000"/>
                  </a:solidFill>
                  <a:round/>
                  <a:headEnd/>
                  <a:tailEnd/>
                </a:ln>
                <a:solidFill>
                  <a:srgbClr val="FFFFFF"/>
                </a:solidFill>
                <a:latin typeface="Arial Black" panose="020B0A04020102020204" pitchFamily="34" charset="0"/>
              </a:rPr>
              <a:t>Chemical</a:t>
            </a:r>
            <a:r>
              <a:rPr lang="cs-CZ" sz="2000" kern="10" dirty="0">
                <a:ln w="9525">
                  <a:solidFill>
                    <a:srgbClr val="000000"/>
                  </a:solidFill>
                  <a:round/>
                  <a:headEnd/>
                  <a:tailEnd/>
                </a:ln>
                <a:solidFill>
                  <a:srgbClr val="FFFFFF"/>
                </a:solidFill>
                <a:latin typeface="Arial Black" panose="020B0A04020102020204" pitchFamily="34" charset="0"/>
              </a:rPr>
              <a:t> synapse – </a:t>
            </a:r>
            <a:r>
              <a:rPr lang="cs-CZ" sz="2000" kern="10" dirty="0" err="1">
                <a:ln w="9525">
                  <a:solidFill>
                    <a:srgbClr val="000000"/>
                  </a:solidFill>
                  <a:round/>
                  <a:headEnd/>
                  <a:tailEnd/>
                </a:ln>
                <a:solidFill>
                  <a:srgbClr val="FFFFFF"/>
                </a:solidFill>
                <a:latin typeface="Arial Black" panose="020B0A04020102020204" pitchFamily="34" charset="0"/>
              </a:rPr>
              <a:t>electron</a:t>
            </a:r>
            <a:r>
              <a:rPr lang="cs-CZ" sz="2000" kern="10" dirty="0">
                <a:ln w="9525">
                  <a:solidFill>
                    <a:srgbClr val="000000"/>
                  </a:solidFill>
                  <a:round/>
                  <a:headEnd/>
                  <a:tailEnd/>
                </a:ln>
                <a:solidFill>
                  <a:srgbClr val="FFFFFF"/>
                </a:solidFill>
                <a:latin typeface="Arial Black" panose="020B0A04020102020204" pitchFamily="34" charset="0"/>
              </a:rPr>
              <a:t> </a:t>
            </a:r>
            <a:r>
              <a:rPr lang="cs-CZ" sz="2000" kern="10" dirty="0" err="1">
                <a:ln w="9525">
                  <a:solidFill>
                    <a:srgbClr val="000000"/>
                  </a:solidFill>
                  <a:round/>
                  <a:headEnd/>
                  <a:tailEnd/>
                </a:ln>
                <a:solidFill>
                  <a:srgbClr val="FFFFFF"/>
                </a:solidFill>
                <a:latin typeface="Arial Black" panose="020B0A04020102020204" pitchFamily="34" charset="0"/>
              </a:rPr>
              <a:t>micrograph</a:t>
            </a:r>
            <a:endParaRPr lang="cs-CZ" sz="2000" kern="10" dirty="0">
              <a:ln w="9525">
                <a:solidFill>
                  <a:srgbClr val="000000"/>
                </a:solidFill>
                <a:round/>
                <a:headEnd/>
                <a:tailEnd/>
              </a:ln>
              <a:solidFill>
                <a:srgbClr val="FFFFFF"/>
              </a:solidFill>
              <a:latin typeface="Arial Black" panose="020B0A04020102020204" pitchFamily="34" charset="0"/>
            </a:endParaRPr>
          </a:p>
        </p:txBody>
      </p:sp>
      <p:pic>
        <p:nvPicPr>
          <p:cNvPr id="2" name="Obrázek 1" descr="Obsah obrázku čtverec&#10;&#10;Popis byl vytvořen automaticky">
            <a:extLst>
              <a:ext uri="{FF2B5EF4-FFF2-40B4-BE49-F238E27FC236}">
                <a16:creationId xmlns:a16="http://schemas.microsoft.com/office/drawing/2014/main" id="{B5205C2E-BB12-457D-81D3-F11209FCBF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99007642-AD50-48D7-817E-9F6CE5F343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1081"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6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590E301E-AB13-4A4E-95B2-BD06E9438DF4}"/>
              </a:ext>
            </a:extLst>
          </p:cNvPr>
          <p:cNvSpPr>
            <a:spLocks noGrp="1" noChangeArrowheads="1"/>
          </p:cNvSpPr>
          <p:nvPr>
            <p:ph type="title"/>
          </p:nvPr>
        </p:nvSpPr>
        <p:spPr/>
        <p:txBody>
          <a:bodyPr/>
          <a:lstStyle/>
          <a:p>
            <a:pPr eaLnBrk="1" hangingPunct="1"/>
            <a:r>
              <a:rPr lang="cs-CZ" altLang="cs-CZ" sz="3600" b="1">
                <a:solidFill>
                  <a:srgbClr val="FFCC00"/>
                </a:solidFill>
              </a:rPr>
              <a:t>Synaptic mediators (neurotransmitters)</a:t>
            </a:r>
          </a:p>
        </p:txBody>
      </p:sp>
      <p:sp>
        <p:nvSpPr>
          <p:cNvPr id="92163" name="Rectangle 3">
            <a:extLst>
              <a:ext uri="{FF2B5EF4-FFF2-40B4-BE49-F238E27FC236}">
                <a16:creationId xmlns:a16="http://schemas.microsoft.com/office/drawing/2014/main" id="{83800DC8-A43B-457C-AF1B-58AFC2209CA9}"/>
              </a:ext>
            </a:extLst>
          </p:cNvPr>
          <p:cNvSpPr>
            <a:spLocks noGrp="1" noChangeArrowheads="1"/>
          </p:cNvSpPr>
          <p:nvPr>
            <p:ph type="body" idx="1"/>
          </p:nvPr>
        </p:nvSpPr>
        <p:spPr>
          <a:xfrm>
            <a:off x="323850" y="1600200"/>
            <a:ext cx="8712200" cy="4924425"/>
          </a:xfrm>
        </p:spPr>
        <p:txBody>
          <a:bodyPr/>
          <a:lstStyle/>
          <a:p>
            <a:pPr eaLnBrk="1" hangingPunct="1">
              <a:lnSpc>
                <a:spcPct val="80000"/>
              </a:lnSpc>
            </a:pPr>
            <a:r>
              <a:rPr lang="en-GB" altLang="cs-CZ" sz="2400">
                <a:solidFill>
                  <a:srgbClr val="FFFFCC"/>
                </a:solidFill>
              </a:rPr>
              <a:t>The most frequent mediators (neurotransmitters) of excitation synapses are</a:t>
            </a:r>
            <a:r>
              <a:rPr lang="en-GB" altLang="cs-CZ" sz="2400"/>
              <a:t> </a:t>
            </a:r>
            <a:r>
              <a:rPr lang="en-GB" altLang="cs-CZ" sz="2400">
                <a:solidFill>
                  <a:srgbClr val="FFFF66"/>
                </a:solidFill>
              </a:rPr>
              <a:t>acetylcholine</a:t>
            </a:r>
            <a:r>
              <a:rPr lang="en-GB" altLang="cs-CZ" sz="2400"/>
              <a:t> </a:t>
            </a:r>
            <a:r>
              <a:rPr lang="en-GB" altLang="cs-CZ" sz="2400">
                <a:solidFill>
                  <a:srgbClr val="FFFFCC"/>
                </a:solidFill>
              </a:rPr>
              <a:t>(in neuromuscular end plates and CNS) and</a:t>
            </a:r>
            <a:r>
              <a:rPr lang="en-GB" altLang="cs-CZ" sz="2400"/>
              <a:t> </a:t>
            </a:r>
            <a:r>
              <a:rPr lang="en-GB" altLang="cs-CZ" sz="2400">
                <a:solidFill>
                  <a:srgbClr val="FFFF66"/>
                </a:solidFill>
              </a:rPr>
              <a:t>glutamic acid</a:t>
            </a:r>
            <a:r>
              <a:rPr lang="en-GB" altLang="cs-CZ" sz="2400"/>
              <a:t> </a:t>
            </a:r>
            <a:r>
              <a:rPr lang="en-GB" altLang="cs-CZ" sz="2400">
                <a:solidFill>
                  <a:srgbClr val="FFFFCC"/>
                </a:solidFill>
              </a:rPr>
              <a:t>(in CNS). Both compounds act as gating ligands mainly for sodium channels. Influx of sodium ions inside the cell evokes a membrane potential change in positive sense – towards a depolarisation of the membrane (excitation postsynaptic potential).</a:t>
            </a:r>
          </a:p>
          <a:p>
            <a:pPr eaLnBrk="1" hangingPunct="1">
              <a:lnSpc>
                <a:spcPct val="80000"/>
              </a:lnSpc>
            </a:pPr>
            <a:r>
              <a:rPr lang="en-GB" altLang="cs-CZ" sz="2400">
                <a:solidFill>
                  <a:srgbClr val="FFFF66"/>
                </a:solidFill>
              </a:rPr>
              <a:t>Gamma-amino butyric acid (GABA) </a:t>
            </a:r>
            <a:r>
              <a:rPr lang="en-GB" altLang="cs-CZ" sz="2400">
                <a:solidFill>
                  <a:srgbClr val="FFFFCC"/>
                </a:solidFill>
              </a:rPr>
              <a:t>is a neurotransmitter of inhibitory synapses in brain. It acts as a gating ligand of chloride channels. Chloride ions enter the cell and evoke so a membrane potential change in negative sense – membrane hyperpolarization results (inhibitory postsynaptic potential)</a:t>
            </a:r>
            <a:r>
              <a:rPr lang="cs-CZ" altLang="cs-CZ" sz="2400">
                <a:solidFill>
                  <a:srgbClr val="FFFFCC"/>
                </a:solidFill>
              </a:rPr>
              <a:t>.</a:t>
            </a:r>
            <a:endParaRPr lang="en-GB" altLang="cs-CZ" sz="2400">
              <a:solidFill>
                <a:srgbClr val="FFFFCC"/>
              </a:solidFill>
            </a:endParaRPr>
          </a:p>
        </p:txBody>
      </p:sp>
      <p:pic>
        <p:nvPicPr>
          <p:cNvPr id="2" name="Obrázek 1" descr="Obsah obrázku čtverec&#10;&#10;Popis byl vytvořen automaticky">
            <a:extLst>
              <a:ext uri="{FF2B5EF4-FFF2-40B4-BE49-F238E27FC236}">
                <a16:creationId xmlns:a16="http://schemas.microsoft.com/office/drawing/2014/main" id="{9C14C194-D5C1-4083-A7FD-DBBA390BEB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3C19013C-113E-4DC4-9BD9-6AD293672E3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81"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9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WordArt 4">
            <a:extLst>
              <a:ext uri="{FF2B5EF4-FFF2-40B4-BE49-F238E27FC236}">
                <a16:creationId xmlns:a16="http://schemas.microsoft.com/office/drawing/2014/main" id="{76B8568A-15CD-489E-AF60-7F87D1C7AEA4}"/>
              </a:ext>
            </a:extLst>
          </p:cNvPr>
          <p:cNvSpPr>
            <a:spLocks noChangeArrowheads="1" noChangeShapeType="1" noTextEdit="1"/>
          </p:cNvSpPr>
          <p:nvPr/>
        </p:nvSpPr>
        <p:spPr bwMode="auto">
          <a:xfrm>
            <a:off x="2555875" y="476250"/>
            <a:ext cx="4248150" cy="1155700"/>
          </a:xfrm>
          <a:prstGeom prst="rect">
            <a:avLst/>
          </a:prstGeom>
        </p:spPr>
        <p:txBody>
          <a:bodyPr wrap="none" fromWordArt="1">
            <a:prstTxWarp prst="textPlain">
              <a:avLst>
                <a:gd name="adj" fmla="val 50000"/>
              </a:avLst>
            </a:prstTxWarp>
          </a:bodyPr>
          <a:lstStyle/>
          <a:p>
            <a:pPr algn="ctr"/>
            <a:r>
              <a:rPr lang="en-US" sz="2000" kern="10">
                <a:ln w="9525">
                  <a:solidFill>
                    <a:srgbClr val="000000"/>
                  </a:solidFill>
                  <a:round/>
                  <a:headEnd/>
                  <a:tailEnd/>
                </a:ln>
                <a:solidFill>
                  <a:srgbClr val="FFFFFF"/>
                </a:solidFill>
                <a:latin typeface="Arial Black" panose="020B0A04020102020204" pitchFamily="34" charset="0"/>
              </a:rPr>
              <a:t>Excitation and inhibition</a:t>
            </a:r>
          </a:p>
          <a:p>
            <a:pPr algn="ctr"/>
            <a:r>
              <a:rPr lang="en-US" sz="2000" kern="10">
                <a:ln w="9525">
                  <a:solidFill>
                    <a:srgbClr val="000000"/>
                  </a:solidFill>
                  <a:round/>
                  <a:headEnd/>
                  <a:tailEnd/>
                </a:ln>
                <a:solidFill>
                  <a:srgbClr val="FFFFFF"/>
                </a:solidFill>
                <a:latin typeface="Arial Black" panose="020B0A04020102020204" pitchFamily="34" charset="0"/>
              </a:rPr>
              <a:t>postsynaptic potential</a:t>
            </a:r>
            <a:endParaRPr lang="cs-CZ" sz="2000" kern="10">
              <a:ln w="9525">
                <a:solidFill>
                  <a:srgbClr val="000000"/>
                </a:solidFill>
                <a:round/>
                <a:headEnd/>
                <a:tailEnd/>
              </a:ln>
              <a:solidFill>
                <a:srgbClr val="FFFFFF"/>
              </a:solidFill>
              <a:latin typeface="Arial Black" panose="020B0A04020102020204" pitchFamily="34" charset="0"/>
            </a:endParaRPr>
          </a:p>
        </p:txBody>
      </p:sp>
      <p:pic>
        <p:nvPicPr>
          <p:cNvPr id="5" name="Zástupný symbol pro obsah 4">
            <a:extLst>
              <a:ext uri="{FF2B5EF4-FFF2-40B4-BE49-F238E27FC236}">
                <a16:creationId xmlns:a16="http://schemas.microsoft.com/office/drawing/2014/main" id="{5B3B82D1-5639-4226-9FBD-EFF0CBB7E9D2}"/>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207026" y="2011421"/>
            <a:ext cx="8613446" cy="3847531"/>
          </a:xfrm>
        </p:spPr>
      </p:pic>
      <p:pic>
        <p:nvPicPr>
          <p:cNvPr id="2" name="Obrázek 1" descr="Obsah obrázku čtverec&#10;&#10;Popis byl vytvořen automaticky">
            <a:extLst>
              <a:ext uri="{FF2B5EF4-FFF2-40B4-BE49-F238E27FC236}">
                <a16:creationId xmlns:a16="http://schemas.microsoft.com/office/drawing/2014/main" id="{008B75BF-856F-4518-9A63-2BAA9D2187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4" name="Nahraný zvuk">
            <a:hlinkClick r:id="" action="ppaction://media"/>
            <a:extLst>
              <a:ext uri="{FF2B5EF4-FFF2-40B4-BE49-F238E27FC236}">
                <a16:creationId xmlns:a16="http://schemas.microsoft.com/office/drawing/2014/main" id="{99D04E45-3306-4AED-907D-3F6FA80DD6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1081" y="569531"/>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WordArt 6">
            <a:extLst>
              <a:ext uri="{FF2B5EF4-FFF2-40B4-BE49-F238E27FC236}">
                <a16:creationId xmlns:a16="http://schemas.microsoft.com/office/drawing/2014/main" id="{02B1211C-E788-4F67-90AC-0D30C5A00998}"/>
              </a:ext>
            </a:extLst>
          </p:cNvPr>
          <p:cNvSpPr>
            <a:spLocks noChangeArrowheads="1" noChangeShapeType="1" noTextEdit="1"/>
          </p:cNvSpPr>
          <p:nvPr/>
        </p:nvSpPr>
        <p:spPr bwMode="auto">
          <a:xfrm>
            <a:off x="1692275" y="260350"/>
            <a:ext cx="5905500" cy="865188"/>
          </a:xfrm>
          <a:prstGeom prst="rect">
            <a:avLst/>
          </a:prstGeom>
        </p:spPr>
        <p:txBody>
          <a:bodyPr wrap="none" fromWordArt="1">
            <a:prstTxWarp prst="textPlain">
              <a:avLst>
                <a:gd name="adj" fmla="val 50000"/>
              </a:avLst>
            </a:prstTxWarp>
          </a:bodyPr>
          <a:lstStyle/>
          <a:p>
            <a:pPr algn="ctr"/>
            <a:r>
              <a:rPr lang="cs-CZ" sz="2000" kern="10">
                <a:ln w="9525">
                  <a:solidFill>
                    <a:srgbClr val="000000"/>
                  </a:solidFill>
                  <a:round/>
                  <a:headEnd/>
                  <a:tailEnd/>
                </a:ln>
                <a:solidFill>
                  <a:srgbClr val="FFFFFF"/>
                </a:solidFill>
                <a:latin typeface="Arial Black" panose="020B0A04020102020204" pitchFamily="34" charset="0"/>
              </a:rPr>
              <a:t>Summation of postsynaptic </a:t>
            </a:r>
          </a:p>
          <a:p>
            <a:pPr algn="ctr"/>
            <a:r>
              <a:rPr lang="cs-CZ" sz="2000" kern="10">
                <a:ln w="9525">
                  <a:solidFill>
                    <a:srgbClr val="000000"/>
                  </a:solidFill>
                  <a:round/>
                  <a:headEnd/>
                  <a:tailEnd/>
                </a:ln>
                <a:solidFill>
                  <a:srgbClr val="FFFFFF"/>
                </a:solidFill>
                <a:latin typeface="Arial Black" panose="020B0A04020102020204" pitchFamily="34" charset="0"/>
              </a:rPr>
              <a:t>potentials</a:t>
            </a:r>
          </a:p>
        </p:txBody>
      </p:sp>
      <p:sp>
        <p:nvSpPr>
          <p:cNvPr id="96259" name="Text Box 9">
            <a:extLst>
              <a:ext uri="{FF2B5EF4-FFF2-40B4-BE49-F238E27FC236}">
                <a16:creationId xmlns:a16="http://schemas.microsoft.com/office/drawing/2014/main" id="{835455B6-7778-485A-972B-C0D0D527B24A}"/>
              </a:ext>
            </a:extLst>
          </p:cNvPr>
          <p:cNvSpPr txBox="1">
            <a:spLocks noChangeArrowheads="1"/>
          </p:cNvSpPr>
          <p:nvPr/>
        </p:nvSpPr>
        <p:spPr bwMode="auto">
          <a:xfrm>
            <a:off x="1816100" y="3429000"/>
            <a:ext cx="1963738" cy="7016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lgn="ctr">
              <a:spcBef>
                <a:spcPct val="50000"/>
              </a:spcBef>
              <a:defRPr sz="1400">
                <a:solidFill>
                  <a:srgbClr val="FFFFCC"/>
                </a:solidFill>
                <a:latin typeface="Arial" panose="020B0604020202020204" pitchFamily="34" charset="0"/>
              </a:defRPr>
            </a:lvl1pPr>
            <a:lvl2pPr marL="742950" indent="-285750" algn="ctr">
              <a:spcBef>
                <a:spcPct val="50000"/>
              </a:spcBef>
              <a:defRPr sz="1400">
                <a:solidFill>
                  <a:srgbClr val="FFFFCC"/>
                </a:solidFill>
                <a:latin typeface="Arial" panose="020B0604020202020204" pitchFamily="34" charset="0"/>
              </a:defRPr>
            </a:lvl2pPr>
            <a:lvl3pPr marL="1143000" indent="-228600" algn="ctr">
              <a:spcBef>
                <a:spcPct val="50000"/>
              </a:spcBef>
              <a:defRPr sz="1400">
                <a:solidFill>
                  <a:srgbClr val="FFFFCC"/>
                </a:solidFill>
                <a:latin typeface="Arial" panose="020B0604020202020204" pitchFamily="34" charset="0"/>
              </a:defRPr>
            </a:lvl3pPr>
            <a:lvl4pPr marL="1600200" indent="-228600" algn="ctr">
              <a:spcBef>
                <a:spcPct val="50000"/>
              </a:spcBef>
              <a:defRPr sz="1400">
                <a:solidFill>
                  <a:srgbClr val="FFFFCC"/>
                </a:solidFill>
                <a:latin typeface="Arial" panose="020B0604020202020204" pitchFamily="34" charset="0"/>
              </a:defRPr>
            </a:lvl4pPr>
            <a:lvl5pPr marL="2057400" indent="-228600" algn="ctr">
              <a:spcBef>
                <a:spcPct val="50000"/>
              </a:spcBef>
              <a:defRPr sz="1400">
                <a:solidFill>
                  <a:srgbClr val="FFFFCC"/>
                </a:solidFill>
                <a:latin typeface="Arial" panose="020B0604020202020204" pitchFamily="34" charset="0"/>
              </a:defRPr>
            </a:lvl5pPr>
            <a:lvl6pPr marL="2514600" indent="-228600" algn="ctr" eaLnBrk="0" fontAlgn="base" hangingPunct="0">
              <a:spcBef>
                <a:spcPct val="50000"/>
              </a:spcBef>
              <a:spcAft>
                <a:spcPct val="0"/>
              </a:spcAft>
              <a:defRPr sz="1400">
                <a:solidFill>
                  <a:srgbClr val="FFFFCC"/>
                </a:solidFill>
                <a:latin typeface="Arial" panose="020B0604020202020204" pitchFamily="34" charset="0"/>
              </a:defRPr>
            </a:lvl6pPr>
            <a:lvl7pPr marL="2971800" indent="-228600" algn="ctr" eaLnBrk="0" fontAlgn="base" hangingPunct="0">
              <a:spcBef>
                <a:spcPct val="50000"/>
              </a:spcBef>
              <a:spcAft>
                <a:spcPct val="0"/>
              </a:spcAft>
              <a:defRPr sz="1400">
                <a:solidFill>
                  <a:srgbClr val="FFFFCC"/>
                </a:solidFill>
                <a:latin typeface="Arial" panose="020B0604020202020204" pitchFamily="34" charset="0"/>
              </a:defRPr>
            </a:lvl7pPr>
            <a:lvl8pPr marL="3429000" indent="-228600" algn="ctr" eaLnBrk="0" fontAlgn="base" hangingPunct="0">
              <a:spcBef>
                <a:spcPct val="50000"/>
              </a:spcBef>
              <a:spcAft>
                <a:spcPct val="0"/>
              </a:spcAft>
              <a:defRPr sz="1400">
                <a:solidFill>
                  <a:srgbClr val="FFFFCC"/>
                </a:solidFill>
                <a:latin typeface="Arial" panose="020B0604020202020204" pitchFamily="34" charset="0"/>
              </a:defRPr>
            </a:lvl8pPr>
            <a:lvl9pPr marL="3886200" indent="-228600" algn="ctr" eaLnBrk="0" fontAlgn="base" hangingPunct="0">
              <a:spcBef>
                <a:spcPct val="50000"/>
              </a:spcBef>
              <a:spcAft>
                <a:spcPct val="0"/>
              </a:spcAft>
              <a:defRPr sz="1400">
                <a:solidFill>
                  <a:srgbClr val="FFFFCC"/>
                </a:solidFill>
                <a:latin typeface="Arial" panose="020B0604020202020204" pitchFamily="34" charset="0"/>
              </a:defRPr>
            </a:lvl9pPr>
          </a:lstStyle>
          <a:p>
            <a:pPr eaLnBrk="1" hangingPunct="1"/>
            <a:endParaRPr lang="en-GB" altLang="cs-CZ" sz="4000"/>
          </a:p>
        </p:txBody>
      </p:sp>
      <p:pic>
        <p:nvPicPr>
          <p:cNvPr id="5" name="Zástupný symbol pro obsah 4">
            <a:extLst>
              <a:ext uri="{FF2B5EF4-FFF2-40B4-BE49-F238E27FC236}">
                <a16:creationId xmlns:a16="http://schemas.microsoft.com/office/drawing/2014/main" id="{5C6B7097-E683-46FB-8043-F680FCB241BC}"/>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786408" y="1268760"/>
            <a:ext cx="7571184" cy="5076834"/>
          </a:xfrm>
        </p:spPr>
      </p:pic>
      <p:pic>
        <p:nvPicPr>
          <p:cNvPr id="2" name="Obrázek 1" descr="Obsah obrázku čtverec&#10;&#10;Popis byl vytvořen automaticky">
            <a:extLst>
              <a:ext uri="{FF2B5EF4-FFF2-40B4-BE49-F238E27FC236}">
                <a16:creationId xmlns:a16="http://schemas.microsoft.com/office/drawing/2014/main" id="{07E0DCF1-B530-4B39-919F-7AC1B54F16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6C0E7A0E-64B6-41EB-82B6-7A56D875DB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01081" y="512406"/>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AD4EFF36-058E-4108-82E2-063837B19EBB}"/>
              </a:ext>
            </a:extLst>
          </p:cNvPr>
          <p:cNvSpPr>
            <a:spLocks noGrp="1" noChangeArrowheads="1"/>
          </p:cNvSpPr>
          <p:nvPr>
            <p:ph type="title"/>
          </p:nvPr>
        </p:nvSpPr>
        <p:spPr/>
        <p:txBody>
          <a:bodyPr/>
          <a:lstStyle/>
          <a:p>
            <a:pPr eaLnBrk="1" hangingPunct="1"/>
            <a:r>
              <a:rPr lang="cs-CZ" altLang="cs-CZ" sz="3600" b="1">
                <a:solidFill>
                  <a:srgbClr val="FFCC00"/>
                </a:solidFill>
              </a:rPr>
              <a:t>Summary</a:t>
            </a:r>
          </a:p>
        </p:txBody>
      </p:sp>
      <p:sp>
        <p:nvSpPr>
          <p:cNvPr id="98307" name="Rectangle 3">
            <a:extLst>
              <a:ext uri="{FF2B5EF4-FFF2-40B4-BE49-F238E27FC236}">
                <a16:creationId xmlns:a16="http://schemas.microsoft.com/office/drawing/2014/main" id="{D1F6B28E-AF23-4282-B852-4F45902D00D9}"/>
              </a:ext>
            </a:extLst>
          </p:cNvPr>
          <p:cNvSpPr>
            <a:spLocks noGrp="1" noChangeArrowheads="1"/>
          </p:cNvSpPr>
          <p:nvPr>
            <p:ph type="body" idx="1"/>
          </p:nvPr>
        </p:nvSpPr>
        <p:spPr>
          <a:xfrm>
            <a:off x="250825" y="1412875"/>
            <a:ext cx="8447088" cy="4924425"/>
          </a:xfrm>
        </p:spPr>
        <p:txBody>
          <a:bodyPr/>
          <a:lstStyle/>
          <a:p>
            <a:pPr eaLnBrk="1" hangingPunct="1">
              <a:lnSpc>
                <a:spcPct val="80000"/>
              </a:lnSpc>
            </a:pPr>
            <a:r>
              <a:rPr lang="en-GB" altLang="cs-CZ" sz="2000" b="1" dirty="0">
                <a:solidFill>
                  <a:srgbClr val="FFFFCC"/>
                </a:solidFill>
              </a:rPr>
              <a:t>Electric phenomena on biological membranes play a key role in functioning of excitatory tissues (nerves, muscles)</a:t>
            </a:r>
          </a:p>
          <a:p>
            <a:pPr eaLnBrk="1" hangingPunct="1">
              <a:lnSpc>
                <a:spcPct val="80000"/>
              </a:lnSpc>
            </a:pPr>
            <a:r>
              <a:rPr lang="en-GB" altLang="cs-CZ" sz="2000" b="1" dirty="0">
                <a:solidFill>
                  <a:srgbClr val="FFFFCC"/>
                </a:solidFill>
              </a:rPr>
              <a:t>Resting membrane potential  (correctly: membrane voltage) is a result of a non-equal distribution of ions on both sides of the membrane. </a:t>
            </a:r>
          </a:p>
          <a:p>
            <a:pPr eaLnBrk="1" hangingPunct="1">
              <a:lnSpc>
                <a:spcPct val="80000"/>
              </a:lnSpc>
            </a:pPr>
            <a:r>
              <a:rPr lang="en-GB" altLang="cs-CZ" sz="2000" b="1" dirty="0">
                <a:solidFill>
                  <a:srgbClr val="FFFFCC"/>
                </a:solidFill>
              </a:rPr>
              <a:t>It is maintained by two basic mechanisms: selective permeable ion channels and by transport systems – both these systems have protein character</a:t>
            </a:r>
          </a:p>
          <a:p>
            <a:pPr eaLnBrk="1" hangingPunct="1">
              <a:lnSpc>
                <a:spcPct val="80000"/>
              </a:lnSpc>
            </a:pPr>
            <a:r>
              <a:rPr lang="en-GB" altLang="cs-CZ" sz="2000" b="1" dirty="0">
                <a:solidFill>
                  <a:srgbClr val="FFFFCC"/>
                </a:solidFill>
              </a:rPr>
              <a:t>Changes of membrane voltage after excitation are denoted as action potentials</a:t>
            </a:r>
          </a:p>
          <a:p>
            <a:pPr eaLnBrk="1" hangingPunct="1">
              <a:lnSpc>
                <a:spcPct val="80000"/>
              </a:lnSpc>
            </a:pPr>
            <a:r>
              <a:rPr lang="en-GB" altLang="cs-CZ" sz="2000" b="1" dirty="0">
                <a:solidFill>
                  <a:srgbClr val="FFFFCC"/>
                </a:solidFill>
              </a:rPr>
              <a:t>Membrane undergoes two phases after excitation: depolarization – connected with influx of sodium ions into the cell -  and subsequent repolarization – connected with efflux of potassium ions from the cell</a:t>
            </a:r>
          </a:p>
          <a:p>
            <a:pPr eaLnBrk="1" hangingPunct="1">
              <a:lnSpc>
                <a:spcPct val="80000"/>
              </a:lnSpc>
            </a:pPr>
            <a:r>
              <a:rPr lang="en-GB" altLang="cs-CZ" sz="2000" b="1" dirty="0">
                <a:solidFill>
                  <a:srgbClr val="FFFFCC"/>
                </a:solidFill>
              </a:rPr>
              <a:t>In the refractory period, the membrane is either fully or partly insensitive to stimulation</a:t>
            </a:r>
          </a:p>
          <a:p>
            <a:pPr eaLnBrk="1" hangingPunct="1">
              <a:lnSpc>
                <a:spcPct val="80000"/>
              </a:lnSpc>
            </a:pPr>
            <a:r>
              <a:rPr lang="en-GB" altLang="cs-CZ" sz="2000" b="1" dirty="0">
                <a:solidFill>
                  <a:srgbClr val="FFFFCC"/>
                </a:solidFill>
              </a:rPr>
              <a:t>Synapse is a connection of two cells which enables transmission of action potentials</a:t>
            </a:r>
          </a:p>
        </p:txBody>
      </p:sp>
      <p:pic>
        <p:nvPicPr>
          <p:cNvPr id="2" name="Obrázek 1" descr="Obsah obrázku čtverec&#10;&#10;Popis byl vytvořen automaticky">
            <a:extLst>
              <a:ext uri="{FF2B5EF4-FFF2-40B4-BE49-F238E27FC236}">
                <a16:creationId xmlns:a16="http://schemas.microsoft.com/office/drawing/2014/main" id="{CA64C89E-ADBE-4E12-BD83-742B8B39E4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4" name="Nahraný zvuk">
            <a:hlinkClick r:id="" action="ppaction://media"/>
            <a:extLst>
              <a:ext uri="{FF2B5EF4-FFF2-40B4-BE49-F238E27FC236}">
                <a16:creationId xmlns:a16="http://schemas.microsoft.com/office/drawing/2014/main" id="{F2EA4405-6BED-47AB-8F94-955E61A549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67905" y="592567"/>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130CA4B9-3114-4DB7-8434-E4A408D1A130}"/>
              </a:ext>
            </a:extLst>
          </p:cNvPr>
          <p:cNvSpPr>
            <a:spLocks noChangeArrowheads="1"/>
          </p:cNvSpPr>
          <p:nvPr/>
        </p:nvSpPr>
        <p:spPr bwMode="auto">
          <a:xfrm>
            <a:off x="539750" y="836613"/>
            <a:ext cx="8135938"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2800" dirty="0">
                <a:solidFill>
                  <a:srgbClr val="FFFFCC"/>
                </a:solidFill>
              </a:rPr>
              <a:t>Authors: </a:t>
            </a:r>
            <a:br>
              <a:rPr lang="en-GB" altLang="cs-CZ" sz="2800" dirty="0">
                <a:solidFill>
                  <a:srgbClr val="FFFFCC"/>
                </a:solidFill>
              </a:rPr>
            </a:br>
            <a:r>
              <a:rPr lang="en-GB" altLang="cs-CZ" sz="2800" b="1" dirty="0">
                <a:solidFill>
                  <a:srgbClr val="FFFFCC"/>
                </a:solidFill>
              </a:rPr>
              <a:t>Vojtěch Mornstein, Ivo </a:t>
            </a:r>
            <a:r>
              <a:rPr lang="en-GB" altLang="cs-CZ" sz="2800" b="1" dirty="0" err="1">
                <a:solidFill>
                  <a:srgbClr val="FFFFCC"/>
                </a:solidFill>
              </a:rPr>
              <a:t>Hrazdira</a:t>
            </a:r>
            <a:br>
              <a:rPr lang="en-GB" altLang="cs-CZ" sz="2800" dirty="0">
                <a:solidFill>
                  <a:srgbClr val="FFFFCC"/>
                </a:solidFill>
              </a:rPr>
            </a:br>
            <a:br>
              <a:rPr lang="en-GB" altLang="cs-CZ" sz="2800" dirty="0">
                <a:solidFill>
                  <a:srgbClr val="FFFFCC"/>
                </a:solidFill>
              </a:rPr>
            </a:br>
            <a:r>
              <a:rPr lang="en-GB" altLang="cs-CZ" sz="2800" dirty="0">
                <a:solidFill>
                  <a:srgbClr val="FFFFCC"/>
                </a:solidFill>
              </a:rPr>
              <a:t>Language collaboration: </a:t>
            </a:r>
            <a:br>
              <a:rPr lang="en-GB" altLang="cs-CZ" sz="2800" dirty="0">
                <a:solidFill>
                  <a:srgbClr val="FFFFCC"/>
                </a:solidFill>
              </a:rPr>
            </a:br>
            <a:r>
              <a:rPr lang="en-GB" altLang="cs-CZ" sz="2800" b="1" dirty="0">
                <a:solidFill>
                  <a:srgbClr val="FFFFCC"/>
                </a:solidFill>
              </a:rPr>
              <a:t>Carmel J. Caruana</a:t>
            </a:r>
            <a:br>
              <a:rPr lang="en-GB" altLang="cs-CZ" sz="2800" dirty="0">
                <a:solidFill>
                  <a:srgbClr val="FFFFCC"/>
                </a:solidFill>
              </a:rPr>
            </a:br>
            <a:br>
              <a:rPr lang="en-GB" altLang="cs-CZ" sz="2800" dirty="0">
                <a:solidFill>
                  <a:srgbClr val="FFFFCC"/>
                </a:solidFill>
              </a:rPr>
            </a:br>
            <a:br>
              <a:rPr lang="en-GB" altLang="cs-CZ" sz="2800" dirty="0">
                <a:solidFill>
                  <a:srgbClr val="FFFFCC"/>
                </a:solidFill>
              </a:rPr>
            </a:br>
            <a:r>
              <a:rPr lang="en-GB" altLang="cs-CZ" sz="2800" dirty="0">
                <a:solidFill>
                  <a:srgbClr val="FFFFCC"/>
                </a:solidFill>
              </a:rPr>
              <a:t>Last revision</a:t>
            </a:r>
            <a:r>
              <a:rPr lang="cs-CZ" altLang="cs-CZ" sz="2800" dirty="0">
                <a:solidFill>
                  <a:srgbClr val="FFFFCC"/>
                </a:solidFill>
              </a:rPr>
              <a:t> and </a:t>
            </a:r>
            <a:r>
              <a:rPr lang="cs-CZ" altLang="cs-CZ" sz="2800" dirty="0" err="1">
                <a:solidFill>
                  <a:srgbClr val="FFFFCC"/>
                </a:solidFill>
              </a:rPr>
              <a:t>addition</a:t>
            </a:r>
            <a:r>
              <a:rPr lang="cs-CZ" altLang="cs-CZ" sz="2800" dirty="0">
                <a:solidFill>
                  <a:srgbClr val="FFFFCC"/>
                </a:solidFill>
              </a:rPr>
              <a:t> </a:t>
            </a:r>
            <a:r>
              <a:rPr lang="cs-CZ" altLang="cs-CZ" sz="2800" dirty="0" err="1">
                <a:solidFill>
                  <a:srgbClr val="FFFFCC"/>
                </a:solidFill>
              </a:rPr>
              <a:t>of</a:t>
            </a:r>
            <a:r>
              <a:rPr lang="cs-CZ" altLang="cs-CZ" sz="2800" dirty="0">
                <a:solidFill>
                  <a:srgbClr val="FFFFCC"/>
                </a:solidFill>
              </a:rPr>
              <a:t> soundtrack</a:t>
            </a:r>
            <a:r>
              <a:rPr lang="en-GB" altLang="cs-CZ" sz="2800" dirty="0">
                <a:solidFill>
                  <a:srgbClr val="FFFFCC"/>
                </a:solidFill>
              </a:rPr>
              <a:t>: </a:t>
            </a:r>
            <a:r>
              <a:rPr lang="cs-CZ" altLang="cs-CZ" sz="2800" dirty="0" err="1">
                <a:solidFill>
                  <a:srgbClr val="FFFFCC"/>
                </a:solidFill>
              </a:rPr>
              <a:t>October</a:t>
            </a:r>
            <a:r>
              <a:rPr lang="en-GB" altLang="cs-CZ" sz="2800" dirty="0">
                <a:solidFill>
                  <a:srgbClr val="FFFFCC"/>
                </a:solidFill>
              </a:rPr>
              <a:t> 20</a:t>
            </a:r>
            <a:r>
              <a:rPr lang="cs-CZ" altLang="cs-CZ" sz="2800" dirty="0">
                <a:solidFill>
                  <a:srgbClr val="FFFFCC"/>
                </a:solidFill>
              </a:rPr>
              <a:t>20</a:t>
            </a:r>
            <a:endParaRPr lang="en-GB" altLang="cs-CZ" sz="2800" dirty="0">
              <a:solidFill>
                <a:srgbClr val="FFFFCC"/>
              </a:solidFill>
            </a:endParaRPr>
          </a:p>
        </p:txBody>
      </p:sp>
    </p:spTree>
  </p:cSld>
  <p:clrMapOvr>
    <a:masterClrMapping/>
  </p:clrMapOvr>
  <p:transition spd="med">
    <p:diamon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1E61BBC7-23BA-4242-97A2-FC7AEA201F27}"/>
              </a:ext>
            </a:extLst>
          </p:cNvPr>
          <p:cNvSpPr>
            <a:spLocks noGrp="1" noChangeArrowheads="1"/>
          </p:cNvSpPr>
          <p:nvPr>
            <p:ph type="title"/>
          </p:nvPr>
        </p:nvSpPr>
        <p:spPr>
          <a:xfrm>
            <a:off x="457200" y="274638"/>
            <a:ext cx="8229600" cy="850900"/>
          </a:xfrm>
        </p:spPr>
        <p:txBody>
          <a:bodyPr/>
          <a:lstStyle/>
          <a:p>
            <a:pPr eaLnBrk="1" hangingPunct="1"/>
            <a:r>
              <a:rPr lang="en-GB" altLang="cs-CZ" sz="4000" b="1">
                <a:solidFill>
                  <a:srgbClr val="FFCC00"/>
                </a:solidFill>
              </a:rPr>
              <a:t>Channels</a:t>
            </a:r>
          </a:p>
        </p:txBody>
      </p:sp>
      <p:sp>
        <p:nvSpPr>
          <p:cNvPr id="12291" name="Rectangle 3">
            <a:extLst>
              <a:ext uri="{FF2B5EF4-FFF2-40B4-BE49-F238E27FC236}">
                <a16:creationId xmlns:a16="http://schemas.microsoft.com/office/drawing/2014/main" id="{76EBD6A5-8BC4-49AD-AF0C-C27A27CFB889}"/>
              </a:ext>
            </a:extLst>
          </p:cNvPr>
          <p:cNvSpPr>
            <a:spLocks noGrp="1" noChangeArrowheads="1"/>
          </p:cNvSpPr>
          <p:nvPr>
            <p:ph type="body" idx="1"/>
          </p:nvPr>
        </p:nvSpPr>
        <p:spPr>
          <a:xfrm>
            <a:off x="179388" y="1196975"/>
            <a:ext cx="8785225" cy="5545138"/>
          </a:xfrm>
        </p:spPr>
        <p:txBody>
          <a:bodyPr/>
          <a:lstStyle/>
          <a:p>
            <a:pPr eaLnBrk="1" hangingPunct="1">
              <a:lnSpc>
                <a:spcPct val="80000"/>
              </a:lnSpc>
            </a:pPr>
            <a:r>
              <a:rPr lang="en-GB" altLang="cs-CZ" sz="2400">
                <a:solidFill>
                  <a:srgbClr val="FFFFCC"/>
                </a:solidFill>
              </a:rPr>
              <a:t>The basic mechanism of the ion exchange between internal and external medium of the cell are the membrane channels. They are protein molecules but, contrary to the pumps with stable binding sites for the transmitted ions, they form water-permeable pores in the membrane. Opening and closing of the channels (</a:t>
            </a:r>
            <a:r>
              <a:rPr lang="en-GB" altLang="cs-CZ" sz="2400" i="1">
                <a:solidFill>
                  <a:schemeClr val="bg1"/>
                </a:solidFill>
              </a:rPr>
              <a:t>gating</a:t>
            </a:r>
            <a:r>
              <a:rPr lang="en-GB" altLang="cs-CZ" sz="2400">
                <a:solidFill>
                  <a:srgbClr val="FFFFCC"/>
                </a:solidFill>
              </a:rPr>
              <a:t>) is performed in several ways. Besides the electrical gating we can encounter gating controlled by other stimuli in some channels (chemical binding of substances, mechanical tension etc.). </a:t>
            </a:r>
          </a:p>
          <a:p>
            <a:pPr eaLnBrk="1" hangingPunct="1">
              <a:lnSpc>
                <a:spcPct val="80000"/>
              </a:lnSpc>
            </a:pPr>
            <a:r>
              <a:rPr lang="en-GB" altLang="cs-CZ" sz="2400">
                <a:solidFill>
                  <a:srgbClr val="FFFFCC"/>
                </a:solidFill>
              </a:rPr>
              <a:t>The passage of ions through the channel cannot be considered to be free diffusion because most channels are characterised by certain selectivity in ion permeability. Sodium, potassium, calcium or chloride channels are distinguished.</a:t>
            </a:r>
          </a:p>
          <a:p>
            <a:pPr eaLnBrk="1" hangingPunct="1">
              <a:lnSpc>
                <a:spcPct val="80000"/>
              </a:lnSpc>
            </a:pPr>
            <a:r>
              <a:rPr lang="en-GB" altLang="cs-CZ" sz="2400">
                <a:solidFill>
                  <a:srgbClr val="FFFFCC"/>
                </a:solidFill>
              </a:rPr>
              <a:t>In this kind of ion transport there is no need of energy delivery.</a:t>
            </a:r>
          </a:p>
        </p:txBody>
      </p:sp>
      <p:pic>
        <p:nvPicPr>
          <p:cNvPr id="2" name="Obrázek 1" descr="Obsah obrázku čtverec&#10;&#10;Popis byl vytvořen automaticky">
            <a:extLst>
              <a:ext uri="{FF2B5EF4-FFF2-40B4-BE49-F238E27FC236}">
                <a16:creationId xmlns:a16="http://schemas.microsoft.com/office/drawing/2014/main" id="{C1BCC994-014B-46AD-ABDF-E058FB21CD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676" y="14424"/>
            <a:ext cx="1127858" cy="1089754"/>
          </a:xfrm>
          <a:prstGeom prst="rect">
            <a:avLst/>
          </a:prstGeom>
        </p:spPr>
      </p:pic>
      <p:pic>
        <p:nvPicPr>
          <p:cNvPr id="3" name="Nahraný zvuk">
            <a:hlinkClick r:id="" action="ppaction://media"/>
            <a:extLst>
              <a:ext uri="{FF2B5EF4-FFF2-40B4-BE49-F238E27FC236}">
                <a16:creationId xmlns:a16="http://schemas.microsoft.com/office/drawing/2014/main" id="{5FB50C33-FE66-42DB-A2B9-7C0F9A18D94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50405" y="356101"/>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2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a:extLst>
              <a:ext uri="{FF2B5EF4-FFF2-40B4-BE49-F238E27FC236}">
                <a16:creationId xmlns:a16="http://schemas.microsoft.com/office/drawing/2014/main" id="{225EA801-F655-47C5-9A64-6F3B04412069}"/>
              </a:ext>
            </a:extLst>
          </p:cNvPr>
          <p:cNvSpPr>
            <a:spLocks noGrp="1" noChangeArrowheads="1"/>
          </p:cNvSpPr>
          <p:nvPr>
            <p:ph type="title"/>
          </p:nvPr>
        </p:nvSpPr>
        <p:spPr/>
        <p:txBody>
          <a:bodyPr/>
          <a:lstStyle/>
          <a:p>
            <a:pPr eaLnBrk="1" hangingPunct="1"/>
            <a:r>
              <a:rPr lang="en-GB" altLang="cs-CZ" b="1">
                <a:solidFill>
                  <a:srgbClr val="FFCC00"/>
                </a:solidFill>
              </a:rPr>
              <a:t>Electrical and chemical gating</a:t>
            </a:r>
          </a:p>
        </p:txBody>
      </p:sp>
      <p:pic>
        <p:nvPicPr>
          <p:cNvPr id="5" name="Obrázek 4">
            <a:extLst>
              <a:ext uri="{FF2B5EF4-FFF2-40B4-BE49-F238E27FC236}">
                <a16:creationId xmlns:a16="http://schemas.microsoft.com/office/drawing/2014/main" id="{012E7DF9-6643-4AFE-BCC8-BB34CA4255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3066" y="1470489"/>
            <a:ext cx="6163270" cy="4807163"/>
          </a:xfrm>
          <a:prstGeom prst="rect">
            <a:avLst/>
          </a:prstGeom>
        </p:spPr>
      </p:pic>
      <p:pic>
        <p:nvPicPr>
          <p:cNvPr id="2" name="Obrázek 1" descr="Obsah obrázku čtverec&#10;&#10;Popis byl vytvořen automaticky">
            <a:extLst>
              <a:ext uri="{FF2B5EF4-FFF2-40B4-BE49-F238E27FC236}">
                <a16:creationId xmlns:a16="http://schemas.microsoft.com/office/drawing/2014/main" id="{8AF0B5C0-6B33-4A5C-835C-DFCC2025F1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2360" y="1505995"/>
            <a:ext cx="1127858" cy="1089754"/>
          </a:xfrm>
          <a:prstGeom prst="rect">
            <a:avLst/>
          </a:prstGeom>
        </p:spPr>
      </p:pic>
      <p:pic>
        <p:nvPicPr>
          <p:cNvPr id="3" name="Nahraný zvuk">
            <a:hlinkClick r:id="" action="ppaction://media"/>
            <a:extLst>
              <a:ext uri="{FF2B5EF4-FFF2-40B4-BE49-F238E27FC236}">
                <a16:creationId xmlns:a16="http://schemas.microsoft.com/office/drawing/2014/main" id="{829894FD-0843-43CF-9CA7-60629FF44AC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3089" y="1847672"/>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297AFC70-08B2-4B18-AA1F-67E7ECD7C554}"/>
              </a:ext>
            </a:extLst>
          </p:cNvPr>
          <p:cNvSpPr>
            <a:spLocks noGrp="1" noChangeArrowheads="1"/>
          </p:cNvSpPr>
          <p:nvPr>
            <p:ph type="title"/>
          </p:nvPr>
        </p:nvSpPr>
        <p:spPr/>
        <p:txBody>
          <a:bodyPr/>
          <a:lstStyle/>
          <a:p>
            <a:pPr eaLnBrk="1" hangingPunct="1"/>
            <a:r>
              <a:rPr lang="cs-CZ" altLang="cs-CZ" sz="4000" b="1">
                <a:solidFill>
                  <a:srgbClr val="FFCC00"/>
                </a:solidFill>
              </a:rPr>
              <a:t>Ion transport systems</a:t>
            </a:r>
          </a:p>
        </p:txBody>
      </p:sp>
      <p:sp>
        <p:nvSpPr>
          <p:cNvPr id="16387" name="Rectangle 3">
            <a:extLst>
              <a:ext uri="{FF2B5EF4-FFF2-40B4-BE49-F238E27FC236}">
                <a16:creationId xmlns:a16="http://schemas.microsoft.com/office/drawing/2014/main" id="{15236A58-262B-4B7D-8022-2E048577E48A}"/>
              </a:ext>
            </a:extLst>
          </p:cNvPr>
          <p:cNvSpPr>
            <a:spLocks noGrp="1" noChangeArrowheads="1"/>
          </p:cNvSpPr>
          <p:nvPr>
            <p:ph type="body" sz="half" idx="1"/>
          </p:nvPr>
        </p:nvSpPr>
        <p:spPr>
          <a:xfrm>
            <a:off x="468313" y="1341438"/>
            <a:ext cx="8002587" cy="4525962"/>
          </a:xfrm>
        </p:spPr>
        <p:txBody>
          <a:bodyPr/>
          <a:lstStyle/>
          <a:p>
            <a:pPr eaLnBrk="1" hangingPunct="1">
              <a:lnSpc>
                <a:spcPct val="90000"/>
              </a:lnSpc>
            </a:pPr>
            <a:r>
              <a:rPr lang="en-GB" altLang="cs-CZ" sz="2400">
                <a:solidFill>
                  <a:srgbClr val="FFFFCC"/>
                </a:solidFill>
              </a:rPr>
              <a:t>Many ion transport systems were discovered in cell membranes. One of them, denoted as </a:t>
            </a:r>
            <a:r>
              <a:rPr lang="en-GB" altLang="cs-CZ" sz="2400" i="1">
                <a:solidFill>
                  <a:schemeClr val="bg1"/>
                </a:solidFill>
              </a:rPr>
              <a:t>sodium-potassium pump (Na/K pump</a:t>
            </a:r>
            <a:r>
              <a:rPr lang="cs-CZ" altLang="cs-CZ" sz="2400" i="1">
                <a:solidFill>
                  <a:schemeClr val="bg1"/>
                </a:solidFill>
              </a:rPr>
              <a:t> </a:t>
            </a:r>
            <a:r>
              <a:rPr lang="cs-CZ" altLang="cs-CZ" sz="2400">
                <a:solidFill>
                  <a:schemeClr val="bg1"/>
                </a:solidFill>
              </a:rPr>
              <a:t>or </a:t>
            </a:r>
            <a:r>
              <a:rPr lang="cs-CZ" altLang="cs-CZ" sz="2400" i="1">
                <a:solidFill>
                  <a:schemeClr val="bg1"/>
                </a:solidFill>
              </a:rPr>
              <a:t>Na</a:t>
            </a:r>
            <a:r>
              <a:rPr lang="cs-CZ" altLang="cs-CZ" sz="2400" i="1" baseline="30000">
                <a:solidFill>
                  <a:schemeClr val="bg1"/>
                </a:solidFill>
              </a:rPr>
              <a:t>+</a:t>
            </a:r>
            <a:r>
              <a:rPr lang="cs-CZ" altLang="cs-CZ" sz="2400" i="1">
                <a:solidFill>
                  <a:schemeClr val="bg1"/>
                </a:solidFill>
              </a:rPr>
              <a:t>-K</a:t>
            </a:r>
            <a:r>
              <a:rPr lang="cs-CZ" altLang="cs-CZ" sz="2400" i="1" baseline="30000">
                <a:solidFill>
                  <a:schemeClr val="bg1"/>
                </a:solidFill>
              </a:rPr>
              <a:t>+</a:t>
            </a:r>
            <a:r>
              <a:rPr lang="cs-CZ" altLang="cs-CZ" sz="2400" i="1">
                <a:solidFill>
                  <a:schemeClr val="bg1"/>
                </a:solidFill>
              </a:rPr>
              <a:t>-ATP-ase</a:t>
            </a:r>
            <a:r>
              <a:rPr lang="en-GB" altLang="cs-CZ" sz="2400" i="1">
                <a:solidFill>
                  <a:schemeClr val="bg1"/>
                </a:solidFill>
              </a:rPr>
              <a:t>)</a:t>
            </a:r>
            <a:r>
              <a:rPr lang="en-GB" altLang="cs-CZ" sz="2400">
                <a:solidFill>
                  <a:srgbClr val="FFFFCC"/>
                </a:solidFill>
              </a:rPr>
              <a:t> has an extraordinary importance for production of membrane voltage. It removes </a:t>
            </a:r>
            <a:r>
              <a:rPr lang="en-GB" altLang="cs-CZ" sz="2400" i="1">
                <a:solidFill>
                  <a:srgbClr val="FFFFCC"/>
                </a:solidFill>
              </a:rPr>
              <a:t>Na</a:t>
            </a:r>
            <a:r>
              <a:rPr lang="en-GB" altLang="cs-CZ" sz="2400">
                <a:solidFill>
                  <a:srgbClr val="FFFFCC"/>
                </a:solidFill>
              </a:rPr>
              <a:t>-ions from the cell and interchanges them with </a:t>
            </a:r>
            <a:r>
              <a:rPr lang="en-GB" altLang="cs-CZ" sz="2400" i="1">
                <a:solidFill>
                  <a:srgbClr val="FFFFCC"/>
                </a:solidFill>
              </a:rPr>
              <a:t>K</a:t>
            </a:r>
            <a:r>
              <a:rPr lang="en-GB" altLang="cs-CZ" sz="2400">
                <a:solidFill>
                  <a:srgbClr val="FFFFCC"/>
                </a:solidFill>
              </a:rPr>
              <a:t>-ions. Thus, the concentrations of these ions in the intracellular and extracellular medium (they are denoted as </a:t>
            </a:r>
            <a:r>
              <a:rPr lang="en-GB" altLang="cs-CZ" sz="2400" i="1">
                <a:solidFill>
                  <a:srgbClr val="FFFFCC"/>
                </a:solidFill>
              </a:rPr>
              <a:t>[Na+], [K+] </a:t>
            </a:r>
            <a:r>
              <a:rPr lang="en-GB" altLang="cs-CZ" sz="2400">
                <a:solidFill>
                  <a:srgbClr val="FFFFCC"/>
                </a:solidFill>
              </a:rPr>
              <a:t>and distinguished by indexes </a:t>
            </a:r>
            <a:r>
              <a:rPr lang="en-GB" altLang="cs-CZ" sz="2400" i="1">
                <a:solidFill>
                  <a:srgbClr val="FFFFCC"/>
                </a:solidFill>
              </a:rPr>
              <a:t>i</a:t>
            </a:r>
            <a:r>
              <a:rPr lang="en-GB" altLang="cs-CZ" sz="2400">
                <a:solidFill>
                  <a:srgbClr val="FFFFCC"/>
                </a:solidFill>
              </a:rPr>
              <a:t>, </a:t>
            </a:r>
            <a:r>
              <a:rPr lang="en-GB" altLang="cs-CZ" sz="2400" i="1">
                <a:solidFill>
                  <a:srgbClr val="FFFFCC"/>
                </a:solidFill>
              </a:rPr>
              <a:t>e</a:t>
            </a:r>
            <a:r>
              <a:rPr lang="en-GB" altLang="cs-CZ" sz="2400">
                <a:solidFill>
                  <a:srgbClr val="FFFFCC"/>
                </a:solidFill>
              </a:rPr>
              <a:t>) are different. We can write:</a:t>
            </a:r>
            <a:endParaRPr lang="en-GB" altLang="cs-CZ" sz="2400"/>
          </a:p>
        </p:txBody>
      </p:sp>
      <p:graphicFrame>
        <p:nvGraphicFramePr>
          <p:cNvPr id="16388" name="Object 4">
            <a:extLst>
              <a:ext uri="{FF2B5EF4-FFF2-40B4-BE49-F238E27FC236}">
                <a16:creationId xmlns:a16="http://schemas.microsoft.com/office/drawing/2014/main" id="{AF6B083F-F13E-45C8-AC6C-7F8D96FDD670}"/>
              </a:ext>
            </a:extLst>
          </p:cNvPr>
          <p:cNvGraphicFramePr>
            <a:graphicFrameLocks noGrp="1" noChangeAspect="1"/>
          </p:cNvGraphicFramePr>
          <p:nvPr>
            <p:ph sz="half" idx="2"/>
          </p:nvPr>
        </p:nvGraphicFramePr>
        <p:xfrm>
          <a:off x="900113" y="4868863"/>
          <a:ext cx="6913562" cy="695325"/>
        </p:xfrm>
        <a:graphic>
          <a:graphicData uri="http://schemas.openxmlformats.org/presentationml/2006/ole">
            <mc:AlternateContent xmlns:mc="http://schemas.openxmlformats.org/markup-compatibility/2006">
              <mc:Choice xmlns:v="urn:schemas-microsoft-com:vml" Requires="v">
                <p:oleObj spid="_x0000_s16409" name="Rovnice" r:id="rId6" imgW="2400300" imgH="241300" progId="Equation.3">
                  <p:embed/>
                </p:oleObj>
              </mc:Choice>
              <mc:Fallback>
                <p:oleObj name="Rovnice" r:id="rId6" imgW="2400300" imgH="241300" progId="Equation.3">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4868863"/>
                        <a:ext cx="6913562" cy="695325"/>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89" name="Text Box 6">
            <a:extLst>
              <a:ext uri="{FF2B5EF4-FFF2-40B4-BE49-F238E27FC236}">
                <a16:creationId xmlns:a16="http://schemas.microsoft.com/office/drawing/2014/main" id="{F217C127-A63F-4251-B54B-1CDEA0665BDA}"/>
              </a:ext>
            </a:extLst>
          </p:cNvPr>
          <p:cNvSpPr txBox="1">
            <a:spLocks noChangeArrowheads="1"/>
          </p:cNvSpPr>
          <p:nvPr/>
        </p:nvSpPr>
        <p:spPr bwMode="auto">
          <a:xfrm>
            <a:off x="827088" y="5734050"/>
            <a:ext cx="77962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0"/>
              </a:spcBef>
              <a:buFontTx/>
              <a:buNone/>
            </a:pPr>
            <a:r>
              <a:rPr lang="en-GB" altLang="cs-CZ" sz="2000">
                <a:solidFill>
                  <a:srgbClr val="FFFFCC"/>
                </a:solidFill>
              </a:rPr>
              <a:t>Working </a:t>
            </a:r>
            <a:r>
              <a:rPr lang="en-GB" altLang="cs-CZ" sz="2000" i="1">
                <a:solidFill>
                  <a:srgbClr val="FFFFCC"/>
                </a:solidFill>
              </a:rPr>
              <a:t>Na/K </a:t>
            </a:r>
            <a:r>
              <a:rPr lang="en-GB" altLang="cs-CZ" sz="2000">
                <a:solidFill>
                  <a:srgbClr val="FFFFCC"/>
                </a:solidFill>
              </a:rPr>
              <a:t>pump requires constant energy </a:t>
            </a:r>
            <a:r>
              <a:rPr lang="cs-CZ" altLang="cs-CZ" sz="2000">
                <a:solidFill>
                  <a:srgbClr val="FFFFCC"/>
                </a:solidFill>
              </a:rPr>
              <a:t>supply</a:t>
            </a:r>
            <a:r>
              <a:rPr lang="en-GB" altLang="cs-CZ" sz="2000">
                <a:solidFill>
                  <a:srgbClr val="FFFFCC"/>
                </a:solidFill>
              </a:rPr>
              <a:t>. This energy is delivered to the transport molecules by the adenosine triphosphate (ATP) which is present in the intracellular medium.</a:t>
            </a:r>
            <a:endParaRPr lang="en-GB" altLang="cs-CZ" sz="2400">
              <a:solidFill>
                <a:srgbClr val="FFFFCC"/>
              </a:solidFill>
            </a:endParaRPr>
          </a:p>
        </p:txBody>
      </p:sp>
      <p:pic>
        <p:nvPicPr>
          <p:cNvPr id="2" name="Obrázek 1" descr="Obsah obrázku čtverec&#10;&#10;Popis byl vytvořen automaticky">
            <a:extLst>
              <a:ext uri="{FF2B5EF4-FFF2-40B4-BE49-F238E27FC236}">
                <a16:creationId xmlns:a16="http://schemas.microsoft.com/office/drawing/2014/main" id="{5013473F-6D93-4B07-997C-74701111C5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0352" y="250890"/>
            <a:ext cx="1127858" cy="1089754"/>
          </a:xfrm>
          <a:prstGeom prst="rect">
            <a:avLst/>
          </a:prstGeom>
        </p:spPr>
      </p:pic>
      <p:pic>
        <p:nvPicPr>
          <p:cNvPr id="3" name="Nahraný zvuk">
            <a:hlinkClick r:id="" action="ppaction://media"/>
            <a:extLst>
              <a:ext uri="{FF2B5EF4-FFF2-40B4-BE49-F238E27FC236}">
                <a16:creationId xmlns:a16="http://schemas.microsoft.com/office/drawing/2014/main" id="{A0A55B13-3D01-4696-8501-DD91FFF9EF4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01081" y="584200"/>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E9ED756C-98C9-4E8E-89CC-A438B295ACA4}"/>
              </a:ext>
            </a:extLst>
          </p:cNvPr>
          <p:cNvSpPr>
            <a:spLocks noGrp="1" noChangeArrowheads="1"/>
          </p:cNvSpPr>
          <p:nvPr>
            <p:ph type="title"/>
          </p:nvPr>
        </p:nvSpPr>
        <p:spPr>
          <a:xfrm>
            <a:off x="0" y="274638"/>
            <a:ext cx="9144000" cy="1143000"/>
          </a:xfrm>
        </p:spPr>
        <p:txBody>
          <a:bodyPr/>
          <a:lstStyle/>
          <a:p>
            <a:pPr eaLnBrk="1" hangingPunct="1"/>
            <a:r>
              <a:rPr lang="en-GB" altLang="cs-CZ" sz="3600" b="1">
                <a:solidFill>
                  <a:srgbClr val="FFCC00"/>
                </a:solidFill>
              </a:rPr>
              <a:t>Principle of the sodium-potassium pump</a:t>
            </a:r>
          </a:p>
        </p:txBody>
      </p:sp>
      <p:sp>
        <p:nvSpPr>
          <p:cNvPr id="18435" name="Text Box 8">
            <a:extLst>
              <a:ext uri="{FF2B5EF4-FFF2-40B4-BE49-F238E27FC236}">
                <a16:creationId xmlns:a16="http://schemas.microsoft.com/office/drawing/2014/main" id="{3154028C-DDE9-4CA8-932F-7E4C92721144}"/>
              </a:ext>
            </a:extLst>
          </p:cNvPr>
          <p:cNvSpPr txBox="1">
            <a:spLocks noChangeArrowheads="1"/>
          </p:cNvSpPr>
          <p:nvPr/>
        </p:nvSpPr>
        <p:spPr bwMode="auto">
          <a:xfrm>
            <a:off x="1311275" y="5732463"/>
            <a:ext cx="62134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a:solidFill>
                  <a:srgbClr val="FFFFCC"/>
                </a:solidFill>
              </a:rPr>
              <a:t>The sodium ions are released on the outer side of the membrane. Following conformation change of the ion pump molecule enables binding of potassium ions which are carried inside the cell.</a:t>
            </a:r>
          </a:p>
        </p:txBody>
      </p:sp>
      <p:pic>
        <p:nvPicPr>
          <p:cNvPr id="18436" name="Picture 10" descr="ion pump">
            <a:extLst>
              <a:ext uri="{FF2B5EF4-FFF2-40B4-BE49-F238E27FC236}">
                <a16:creationId xmlns:a16="http://schemas.microsoft.com/office/drawing/2014/main" id="{B9885E07-DA8A-4184-9740-B540F8D49E2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331913" y="1196975"/>
            <a:ext cx="6400800" cy="4505325"/>
          </a:xfrm>
          <a:noFill/>
        </p:spPr>
      </p:pic>
      <p:pic>
        <p:nvPicPr>
          <p:cNvPr id="2" name="Obrázek 1" descr="Obsah obrázku čtverec&#10;&#10;Popis byl vytvořen automaticky">
            <a:extLst>
              <a:ext uri="{FF2B5EF4-FFF2-40B4-BE49-F238E27FC236}">
                <a16:creationId xmlns:a16="http://schemas.microsoft.com/office/drawing/2014/main" id="{EED31EFC-94BD-414E-9EB4-542D77CC17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6768" y="1772816"/>
            <a:ext cx="1127858" cy="1089754"/>
          </a:xfrm>
          <a:prstGeom prst="rect">
            <a:avLst/>
          </a:prstGeom>
        </p:spPr>
      </p:pic>
      <p:pic>
        <p:nvPicPr>
          <p:cNvPr id="3" name="Nahraný zvuk">
            <a:hlinkClick r:id="" action="ppaction://media"/>
            <a:extLst>
              <a:ext uri="{FF2B5EF4-FFF2-40B4-BE49-F238E27FC236}">
                <a16:creationId xmlns:a16="http://schemas.microsoft.com/office/drawing/2014/main" id="{D1D226CF-6BA3-4359-A476-12E4C8B497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97497" y="2114493"/>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3B15D1C-C24C-4C44-8386-1A9DC7D56952}"/>
              </a:ext>
            </a:extLst>
          </p:cNvPr>
          <p:cNvSpPr>
            <a:spLocks noGrp="1" noChangeArrowheads="1"/>
          </p:cNvSpPr>
          <p:nvPr>
            <p:ph type="title"/>
          </p:nvPr>
        </p:nvSpPr>
        <p:spPr/>
        <p:txBody>
          <a:bodyPr/>
          <a:lstStyle/>
          <a:p>
            <a:pPr eaLnBrk="1" hangingPunct="1"/>
            <a:r>
              <a:rPr lang="en-GB" altLang="cs-CZ" sz="3600" b="1">
                <a:solidFill>
                  <a:srgbClr val="FFCC00"/>
                </a:solidFill>
              </a:rPr>
              <a:t>Function of biological membranes</a:t>
            </a:r>
          </a:p>
        </p:txBody>
      </p:sp>
      <p:sp>
        <p:nvSpPr>
          <p:cNvPr id="20483" name="Rectangle 3">
            <a:extLst>
              <a:ext uri="{FF2B5EF4-FFF2-40B4-BE49-F238E27FC236}">
                <a16:creationId xmlns:a16="http://schemas.microsoft.com/office/drawing/2014/main" id="{1D382F55-A48D-4172-8DA4-BE37C0C6FCD8}"/>
              </a:ext>
            </a:extLst>
          </p:cNvPr>
          <p:cNvSpPr>
            <a:spLocks noGrp="1" noChangeArrowheads="1"/>
          </p:cNvSpPr>
          <p:nvPr>
            <p:ph type="body" idx="1"/>
          </p:nvPr>
        </p:nvSpPr>
        <p:spPr>
          <a:xfrm>
            <a:off x="395288" y="1628775"/>
            <a:ext cx="8580437" cy="4813300"/>
          </a:xfrm>
        </p:spPr>
        <p:txBody>
          <a:bodyPr/>
          <a:lstStyle/>
          <a:p>
            <a:pPr eaLnBrk="1" hangingPunct="1">
              <a:lnSpc>
                <a:spcPct val="90000"/>
              </a:lnSpc>
            </a:pPr>
            <a:r>
              <a:rPr lang="en-GB" altLang="cs-CZ" dirty="0">
                <a:solidFill>
                  <a:srgbClr val="FFFFCC"/>
                </a:solidFill>
              </a:rPr>
              <a:t>They form the interface between the cells and also between cell compartments.</a:t>
            </a:r>
          </a:p>
          <a:p>
            <a:pPr eaLnBrk="1" hangingPunct="1">
              <a:lnSpc>
                <a:spcPct val="90000"/>
              </a:lnSpc>
            </a:pPr>
            <a:r>
              <a:rPr lang="en-GB" altLang="cs-CZ" dirty="0">
                <a:solidFill>
                  <a:srgbClr val="FFFFCC"/>
                </a:solidFill>
              </a:rPr>
              <a:t>They keep constant chemical composition inside bounded areas by selective transport mechanisms.</a:t>
            </a:r>
          </a:p>
          <a:p>
            <a:pPr eaLnBrk="1" hangingPunct="1">
              <a:lnSpc>
                <a:spcPct val="90000"/>
              </a:lnSpc>
            </a:pPr>
            <a:r>
              <a:rPr lang="en-GB" altLang="cs-CZ" dirty="0">
                <a:solidFill>
                  <a:srgbClr val="FFFFCC"/>
                </a:solidFill>
              </a:rPr>
              <a:t>They are medium for fast biochemical turnover done</a:t>
            </a:r>
            <a:r>
              <a:rPr lang="cs-CZ" altLang="cs-CZ" dirty="0">
                <a:solidFill>
                  <a:srgbClr val="FFFFCC"/>
                </a:solidFill>
              </a:rPr>
              <a:t> by</a:t>
            </a:r>
            <a:r>
              <a:rPr lang="en-GB" altLang="cs-CZ" dirty="0">
                <a:solidFill>
                  <a:srgbClr val="FFFFCC"/>
                </a:solidFill>
              </a:rPr>
              <a:t> enzyme systems.</a:t>
            </a:r>
          </a:p>
          <a:p>
            <a:pPr eaLnBrk="1" hangingPunct="1">
              <a:lnSpc>
                <a:spcPct val="90000"/>
              </a:lnSpc>
            </a:pPr>
            <a:r>
              <a:rPr lang="en-GB" altLang="cs-CZ" dirty="0">
                <a:solidFill>
                  <a:srgbClr val="FFFFCC"/>
                </a:solidFill>
              </a:rPr>
              <a:t>Their specific structure and selective ion permeability is a basis of bioelectric phenomena.</a:t>
            </a:r>
          </a:p>
        </p:txBody>
      </p:sp>
      <p:pic>
        <p:nvPicPr>
          <p:cNvPr id="2" name="Obrázek 1" descr="Obsah obrázku čtverec&#10;&#10;Popis byl vytvořen automaticky">
            <a:extLst>
              <a:ext uri="{FF2B5EF4-FFF2-40B4-BE49-F238E27FC236}">
                <a16:creationId xmlns:a16="http://schemas.microsoft.com/office/drawing/2014/main" id="{A09D9F36-D4BD-457E-9584-59C99D2AE5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0352" y="5578149"/>
            <a:ext cx="1127858" cy="1089754"/>
          </a:xfrm>
          <a:prstGeom prst="rect">
            <a:avLst/>
          </a:prstGeom>
        </p:spPr>
      </p:pic>
      <p:pic>
        <p:nvPicPr>
          <p:cNvPr id="3" name="Nahraný zvuk">
            <a:hlinkClick r:id="" action="ppaction://media"/>
            <a:extLst>
              <a:ext uri="{FF2B5EF4-FFF2-40B4-BE49-F238E27FC236}">
                <a16:creationId xmlns:a16="http://schemas.microsoft.com/office/drawing/2014/main" id="{C264C9C6-C40E-4B7C-9B69-74048101DF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01081" y="5919826"/>
            <a:ext cx="406400" cy="406400"/>
          </a:xfrm>
          <a:prstGeom prst="rect">
            <a:avLst/>
          </a:prstGeom>
        </p:spPr>
      </p:pic>
    </p:spTree>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3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PPT_DBNAME" val="6b7bd154-dde9-4338-ba05-24041cae57ec.mdb"/>
</p:tagLst>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cs-CZ" sz="1400" b="0" i="0" u="none" strike="noStrike" cap="none" normalizeH="0" baseline="0" smtClean="0">
            <a:ln>
              <a:noFill/>
            </a:ln>
            <a:solidFill>
              <a:srgbClr val="FFFFCC"/>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outerShdw dist="35921" dir="2700000" algn="ctr" rotWithShape="0">
            <a:schemeClr val="bg2"/>
          </a:outerShdw>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50000"/>
          </a:spcBef>
          <a:spcAft>
            <a:spcPct val="0"/>
          </a:spcAft>
          <a:buClrTx/>
          <a:buSzTx/>
          <a:buFontTx/>
          <a:buNone/>
          <a:tabLst/>
          <a:defRPr kumimoji="0" lang="cs-CZ" sz="1400" b="0" i="0" u="none" strike="noStrike" cap="none" normalizeH="0" baseline="0" smtClean="0">
            <a:ln>
              <a:noFill/>
            </a:ln>
            <a:solidFill>
              <a:srgbClr val="FFFFCC"/>
            </a:solidFill>
            <a:effectLst/>
            <a:latin typeface="Arial" charset="0"/>
          </a:defRPr>
        </a:defPPr>
      </a:lstStyle>
    </a:lnDef>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Curtain Call</Template>
  <TotalTime>7140</TotalTime>
  <Words>2703</Words>
  <Application>Microsoft Office PowerPoint</Application>
  <PresentationFormat>Předvádění na obrazovce (4:3)</PresentationFormat>
  <Paragraphs>393</Paragraphs>
  <Slides>47</Slides>
  <Notes>47</Notes>
  <HiddenSlides>0</HiddenSlides>
  <MMClips>51</MMClips>
  <ScaleCrop>false</ScaleCrop>
  <HeadingPairs>
    <vt:vector size="8" baseType="variant">
      <vt:variant>
        <vt:lpstr>Použitá písma</vt:lpstr>
      </vt:variant>
      <vt:variant>
        <vt:i4>4</vt:i4>
      </vt:variant>
      <vt:variant>
        <vt:lpstr>Motiv</vt:lpstr>
      </vt:variant>
      <vt:variant>
        <vt:i4>1</vt:i4>
      </vt:variant>
      <vt:variant>
        <vt:lpstr>Vložené servery OLE</vt:lpstr>
      </vt:variant>
      <vt:variant>
        <vt:i4>3</vt:i4>
      </vt:variant>
      <vt:variant>
        <vt:lpstr>Nadpisy snímků</vt:lpstr>
      </vt:variant>
      <vt:variant>
        <vt:i4>47</vt:i4>
      </vt:variant>
    </vt:vector>
  </HeadingPairs>
  <TitlesOfParts>
    <vt:vector size="55" baseType="lpstr">
      <vt:lpstr>Arial</vt:lpstr>
      <vt:lpstr>Arial Black</vt:lpstr>
      <vt:lpstr>Cambria Math</vt:lpstr>
      <vt:lpstr>Times New Roman</vt:lpstr>
      <vt:lpstr>Výchozí návrh</vt:lpstr>
      <vt:lpstr>Rovnice</vt:lpstr>
      <vt:lpstr>Equation</vt:lpstr>
      <vt:lpstr>Rastrový obrázek</vt:lpstr>
      <vt:lpstr>Prezentace aplikace PowerPoint</vt:lpstr>
      <vt:lpstr>Bioelectric phenomena</vt:lpstr>
      <vt:lpstr>Biological membrane</vt:lpstr>
      <vt:lpstr>Structure of the membrane</vt:lpstr>
      <vt:lpstr>Channels</vt:lpstr>
      <vt:lpstr>Electrical and chemical gating</vt:lpstr>
      <vt:lpstr>Ion transport systems</vt:lpstr>
      <vt:lpstr>Principle of the sodium-potassium pump</vt:lpstr>
      <vt:lpstr>Function of biological membranes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Action potential</vt:lpstr>
      <vt:lpstr>Mechanism of action potential triggering</vt:lpstr>
      <vt:lpstr>Prezentace aplikace PowerPoint</vt:lpstr>
      <vt:lpstr>Prezentace aplikace PowerPoint</vt:lpstr>
      <vt:lpstr>Prezentace aplikace PowerPoint</vt:lpstr>
      <vt:lpstr>Action potential</vt:lpstr>
      <vt:lpstr>Prezentace aplikace PowerPoint</vt:lpstr>
      <vt:lpstr>Propagation of AP and local currents</vt:lpstr>
      <vt:lpstr>Prezentace aplikace PowerPoint</vt:lpstr>
      <vt:lpstr>Examples of action potentials</vt:lpstr>
      <vt:lpstr>Prezentace aplikace PowerPoint</vt:lpstr>
      <vt:lpstr>Definition</vt:lpstr>
      <vt:lpstr>Prezentace aplikace PowerPoint</vt:lpstr>
      <vt:lpstr>Prezentace aplikace PowerPoint</vt:lpstr>
      <vt:lpstr>Prezentace aplikace PowerPoint</vt:lpstr>
      <vt:lpstr>Synaptic mediators (neurotransmitters)</vt:lpstr>
      <vt:lpstr>Prezentace aplikace PowerPoint</vt:lpstr>
      <vt:lpstr>Prezentace aplikace PowerPoint</vt:lpstr>
      <vt:lpstr>Summary</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Přednášky z lékařské biofyziky Masarykova univerzita v Brně</dc:title>
  <dc:creator>doc. Mornstein</dc:creator>
  <cp:lastModifiedBy>Vojtěch Mornstein</cp:lastModifiedBy>
  <cp:revision>174</cp:revision>
  <dcterms:created xsi:type="dcterms:W3CDTF">2002-09-11T06:40:40Z</dcterms:created>
  <dcterms:modified xsi:type="dcterms:W3CDTF">2020-10-13T19:14:39Z</dcterms:modified>
</cp:coreProperties>
</file>