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3" r:id="rId8"/>
    <p:sldId id="269" r:id="rId9"/>
    <p:sldId id="261" r:id="rId10"/>
    <p:sldId id="262" r:id="rId11"/>
    <p:sldId id="273" r:id="rId12"/>
    <p:sldId id="271" r:id="rId13"/>
    <p:sldId id="276" r:id="rId14"/>
    <p:sldId id="278" r:id="rId15"/>
    <p:sldId id="274" r:id="rId16"/>
    <p:sldId id="277" r:id="rId17"/>
    <p:sldId id="275" r:id="rId18"/>
    <p:sldId id="272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90" r:id="rId27"/>
    <p:sldId id="286" r:id="rId28"/>
    <p:sldId id="292" r:id="rId29"/>
    <p:sldId id="287" r:id="rId30"/>
    <p:sldId id="288" r:id="rId31"/>
    <p:sldId id="289" r:id="rId32"/>
  </p:sldIdLst>
  <p:sldSz cx="9144000" cy="6858000" type="screen4x3"/>
  <p:notesSz cx="6858000" cy="9144000"/>
  <p:custDataLst>
    <p:tags r:id="rId34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  <a:srgbClr val="FF6699"/>
    <a:srgbClr val="CCFFFF"/>
    <a:srgbClr val="FFFF66"/>
    <a:srgbClr val="FF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4" autoAdjust="0"/>
    <p:restoredTop sz="94660"/>
  </p:normalViewPr>
  <p:slideViewPr>
    <p:cSldViewPr>
      <p:cViewPr varScale="1">
        <p:scale>
          <a:sx n="62" d="100"/>
          <a:sy n="62" d="100"/>
        </p:scale>
        <p:origin x="140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EAE47480-BA3E-466A-8FB5-CF09076155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DA0AD3E6-83BC-45EA-8D28-091CD941FDE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ED829EA4-A871-45B3-BFE2-079D063AA6FB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9" name="Rectangle 5">
            <a:extLst>
              <a:ext uri="{FF2B5EF4-FFF2-40B4-BE49-F238E27FC236}">
                <a16:creationId xmlns:a16="http://schemas.microsoft.com/office/drawing/2014/main" id="{8ECA58F7-ED48-4810-8529-4466194B91D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49510" name="Rectangle 6">
            <a:extLst>
              <a:ext uri="{FF2B5EF4-FFF2-40B4-BE49-F238E27FC236}">
                <a16:creationId xmlns:a16="http://schemas.microsoft.com/office/drawing/2014/main" id="{7FFA1199-B461-48F3-AEC4-86B71C87643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49511" name="Rectangle 7">
            <a:extLst>
              <a:ext uri="{FF2B5EF4-FFF2-40B4-BE49-F238E27FC236}">
                <a16:creationId xmlns:a16="http://schemas.microsoft.com/office/drawing/2014/main" id="{B9D39591-EE14-4671-AE2A-5ADE6BEB1C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688F258D-EEA7-407D-9C4E-D92D4D7FA0D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59E67862-7C75-4B49-856B-2A065762A3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E62BB9-1F72-4FFD-9BAC-699D6D91856C}" type="slidenum">
              <a:rPr lang="cs-CZ" altLang="cs-CZ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B1A7FBC9-36D6-45AF-9CCB-C8C23883C04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F792DB3B-3B16-43E7-8D75-5C056E235D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0D888DB1-E483-4DD4-8CAE-FBA3E38C94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DA4013-C528-48CD-A117-834AD2EEECCA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4360141E-CB7B-4E18-8CD2-E5221282511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91229DFB-23DE-4300-BB3D-21EBEB33D1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97758658-3968-44BF-ACAB-E1BD9B4F3F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A0AA91-CAF6-413D-80E1-198023685F57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708B0AE8-524B-4BD6-8047-EDD3236931B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1B544288-D1C7-43E3-A066-AD8D0A45F4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58658318-81B9-4B7C-AABB-8698404DDF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D75D07-A0E5-479E-8FD6-56AC1C6ACDF1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EF5AE3DF-D7BB-4831-B49C-AADEFBAA62B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83F91735-2D2F-43BC-9FA7-02339E2C96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34BA693E-0FD2-4E29-A635-5FB49F8B2E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C8CBAE-A0D0-4235-8D55-4EF0DA732BCB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F071519D-6769-49FD-AA2D-B4D5D29D02C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F53B521E-7D9E-456A-9BF0-E5944F7F36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0170E61A-24AB-4B2E-A195-275876B701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0FCC69-6A77-499C-9839-8ECBD2D213F0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4752758B-F845-49D7-A562-64B9E3F7692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0B7E8710-74D1-4536-B517-C1514E0B4A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2A064810-E533-49BF-9475-0E863A3A2B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8A4571-12FB-4FE9-B4ED-7A8D24605F5E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1A9F97E1-D465-4776-820A-6159FFEE7F7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71E13229-0885-4C99-A174-8CA21C3AFB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304DA664-1DF4-48E0-816F-385047A096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468A18-3114-4906-9ABF-A1958A7F1729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41D34A60-1C65-4312-AF9C-599D8BCEE57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09E81D1-3EBF-475D-9434-5EDACF7A5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C02A2853-0898-4076-8CE0-F533AB8BDC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BB6E3F-466B-4E1B-86D3-5A78D011E3B4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80C9EECC-EC3D-49B9-AC18-BB05B416CE0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3E7B0658-AEDA-4A75-9823-F66B264AFB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4C44392B-BA2F-43A9-8829-4A5CC0FA1B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9B71DC-107D-4FE4-9564-B27696A07562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0F8879C9-9713-4848-9BEC-95CC9146544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C6112B32-C8AA-4E63-9E7C-6AA41F8F39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A823481A-60D9-4635-AD8B-3022D3AD05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468C99-3D4F-4C1F-AA72-A87C0D44A9EB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4C59E695-18A9-447E-A518-33ACB391D0C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22F24ECF-4F18-445A-A669-CDB0D81985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C240C46F-4B4A-4A0E-B043-A408F44C88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B3CE9F-F816-4F6D-A89B-45C1621BD1D1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3C408F9A-C313-4CE7-A7BE-E00ED9502FA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A20BFD08-BD24-462E-99FD-E0DF2A2665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FBBF7E57-6FB6-4175-B256-0D0B266EAB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4FBA06-F76A-4506-9DE4-B5F233FBE1CA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38040828-22F2-4FD4-883B-21AE59D464C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6F585F80-A286-43B9-BB68-2405AFC2C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7AF306A6-768D-445C-9CC4-14D6A6038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92EAF2-813C-4265-B6F6-1E5FE5EDBDFA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76E77EA7-BF95-4155-94AB-79C68B06FD1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89937953-14A0-435A-9133-3E386011D4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233253E2-2733-4239-86B1-A9978C5F6F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77171D-4B47-46A5-8694-DDFD3515F485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85FB68CD-1D18-4F17-8F16-C743DB7FE06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0EF900F8-48ED-4A3E-9E48-A2A55C3934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A4B1DC65-6339-4757-9BFF-A8D6870918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CACD6A-65EA-49B4-9572-87CDFE879494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C603BB6D-6520-46B4-A43F-8DE5454FB75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E84DA684-7144-4E78-ABD0-02977D3826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7924A228-FEAC-433B-944C-F35EA6D292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A99495-0A2A-4514-8C50-E09C78FADB24}" type="slidenum">
              <a:rPr lang="cs-CZ" altLang="cs-CZ"/>
              <a:pPr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AB6A27BA-E723-41F4-86C8-FC87E0D7E70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E5E95B3B-A097-4242-9825-3BCAA64A18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BB796107-0297-4EF8-81FA-35491969E1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3CD75B-0E6C-46BE-A3EA-BCC5B311464F}" type="slidenum">
              <a:rPr lang="cs-CZ" altLang="cs-CZ"/>
              <a:pPr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CF8BCE5B-F722-45B6-9B2A-94FC5BB43FB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2A788A03-D78A-4D86-82BC-4BEC33B3BE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6FA50F66-FA86-4D11-ACEB-E4EF445D85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8F2489-E2C5-47A2-975C-66F03CC7F27B}" type="slidenum">
              <a:rPr lang="cs-CZ" altLang="cs-CZ"/>
              <a:pPr>
                <a:spcBef>
                  <a:spcPct val="0"/>
                </a:spcBef>
              </a:pPr>
              <a:t>28</a:t>
            </a:fld>
            <a:endParaRPr lang="cs-CZ" altLang="cs-CZ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5D51FB21-6B15-4AAA-A63C-F6B0FF94236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13B8ACDB-A307-43E3-BA7B-78CA15062D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94FCF98E-E7DA-48F7-8F00-197EB73A35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445B27-2419-4303-8BB2-819A9FDD5583}" type="slidenum">
              <a:rPr lang="cs-CZ" altLang="cs-CZ"/>
              <a:pPr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DA7B95DE-0374-4B66-B150-4509A49E028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F71C4A98-103E-4B89-B308-E4942703B5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44759440-73CB-40B3-9A74-FF034B7771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1F82FC-CCE5-4F5D-B1EB-24B193262547}" type="slidenum">
              <a:rPr lang="cs-CZ" altLang="cs-CZ"/>
              <a:pPr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C1B41756-8470-4B92-A56D-9E0A2BFC91C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999B8FE6-B239-4DF0-A81B-2359D856E5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D01B5E2F-5FDE-4159-8F19-992BA5857D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2B352C-7210-4D9F-A915-2A07B3ACF66D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F1A3C05D-102C-4F4D-B018-CC1332FF520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FCC7DCB9-B95B-490F-B206-F20F5D5CC3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D9C92F56-5657-41A5-9E89-0652559D07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2E19D2C-E10F-42B8-976B-65EB6699D9D7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E4833CE1-6201-4A4C-A5E9-258A54B5541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B881E7A6-B05E-4471-BDF2-C07EE94A24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F38AF391-5A17-4392-8259-EA71F3F185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86023E6-65D0-4DD5-A9B9-3D570B96F08E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0CABFA1F-C8CD-4FF3-8026-01BC0C6A39F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B1CD12FF-DCDB-4F2E-8BA6-0814E73685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DC4A761B-B2BA-41F2-8D4F-6CD09C2C35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A50CF7-E963-4A9E-8C90-69AC3F9B6712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1F40EBDF-2E82-441C-BA17-67B25AFB7E3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68A9FFD1-7F95-4CE0-8B05-D2043C614A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5099F06F-FCA7-44A5-B30F-8A56C5A542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E53998-7294-44B2-A28A-18BCAC08B311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5DA4CEB-4E86-4F4C-A7C8-A4E1A9F2366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6E6942A2-DF15-4064-B5FF-82A3476C6B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90833F0A-1DE2-4E88-8A4B-19C188AB6D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D64A6-B032-49D1-B7DA-C2D702D9F495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66B52755-B723-489D-904E-40BA068C57F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B9E7465D-44AB-4048-B4E1-0C20C6AB4D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8D282BAA-615C-4888-B2C2-39C3CB9F36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DA6A43-EDE8-470F-8A4E-BBACDB1601B1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412DC7B-DB60-4B04-8143-EF76E422758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88A489F9-EA13-4A1F-B8EB-F5CA18E7BB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A75069B-2858-4575-875A-939FDEE60F7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4EE70C-EA3D-4733-8094-D180BCCBD4A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5054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4ADEC4A-2865-4E30-8680-26F5FFDEAEA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12D5E8-2FF5-4FF8-B4A9-56F7736599D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7714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DE6499F-549A-4059-9239-D06B578B52A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1FB94-6537-48DF-BF23-B4B5E271191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0293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BB4A8C6-F4B0-48B5-843F-2651A4F425F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8D790-BECA-4AE9-AF22-7CE82DD0240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825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9DC2171-6C00-4BB5-856C-9A6006A923D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B6E6D0-40C9-492F-B25D-6B9F7242726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2111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84DBCFD-B835-4FED-ADCD-B26ACC39B6A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C1E96E-AD1B-4AA6-8DB1-72D341CEC9C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7673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8F0C1BF-AF3F-493D-BFC8-676050AE6A6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498A7-F71A-4CEE-95A9-34063249C70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9352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9A9161-39E1-443F-B57C-5A0D9359BF2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35E2FD-29DB-41A4-9D18-E74778DEA5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1717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9A7259EB-3AC7-400F-8C34-93AFBECAD2C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EEBAF9-AA05-4C74-B19D-AF9E3697DF0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4301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2244455A-74C4-4B1B-8AF6-511B2A25A2A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FE33CE-A8F8-40CF-B5CE-0651CAE19B4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9658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B27D89-7B99-4E44-95A5-A1ECBF1B465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A3572-901E-4AB4-8033-348B1F2C049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465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95C647-58E4-455C-A962-3AABD582BB4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F47F74-E7E2-462C-81FD-1F95E5E2F37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0628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C92F648-274F-4F6D-B3F8-18FE9B54C23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010E25-EAE5-4301-8582-CEE2A5D727A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6410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6CEFB3-2F10-40C8-BBCA-1EBA4D3B5F4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44471A-6ACE-4AD3-BAE6-7884923C32F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72427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681A2A5-AD60-49AA-A287-F78087A383D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F22344-F810-4523-BD9B-C20832AC61A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077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7B5148-1210-4157-B6AA-E44633E58A2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A44918-4B87-4EBE-A543-206C9BE3481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8096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CAAB8037-D7D1-49D4-98EB-A359D20D5EE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075D22-54CC-4C11-9F80-842BF9F9C34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4593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E62E06-5534-467B-9BEA-67C33F7658B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6A9DAA-1097-4C2D-A9DA-CD5866D144B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28007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23CC0E5-426D-4F2E-B83E-FA893F023B1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5DE5C2-B566-4E31-80FD-D02A2860BA3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762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B8F554E-1CE4-46AF-BE14-CB45023EE9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46185-35AA-41B3-A89E-28A10BEEC7D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5701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399D2A-902B-4D6B-AD25-58042099199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4F9E6-3550-4B1E-9831-4BC0C13C149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414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2024D84-3CBF-48CF-9C23-3133B7CB862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681643-E634-4D3D-8525-C15F1949C39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9876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180C847-772B-4891-B424-E56AEBF6B00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181E6-1592-42D7-8983-E82E057940F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78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EFAD0F-5893-4FA1-A4A0-F298754F4F4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17995E-AB66-4B3A-A6F7-3750D2A7F56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6876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455338D-D757-4113-ACDB-CD65243D811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8398DA-54E4-4D6E-95C6-C12C4AFA0C3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20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>
            <a:extLst>
              <a:ext uri="{FF2B5EF4-FFF2-40B4-BE49-F238E27FC236}">
                <a16:creationId xmlns:a16="http://schemas.microsoft.com/office/drawing/2014/main" id="{41C74F5B-4730-4DC8-BC80-E4726E7F06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6B17A28B-2E09-4F14-BC6A-F9FEA9F1FFD8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1027" name="Picture 10" descr="Bez názvu15 kopie">
            <a:extLst>
              <a:ext uri="{FF2B5EF4-FFF2-40B4-BE49-F238E27FC236}">
                <a16:creationId xmlns:a16="http://schemas.microsoft.com/office/drawing/2014/main" id="{9E092CA1-34D4-427A-B783-E0D8750E42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30" name="Rectangle 6">
            <a:extLst>
              <a:ext uri="{FF2B5EF4-FFF2-40B4-BE49-F238E27FC236}">
                <a16:creationId xmlns:a16="http://schemas.microsoft.com/office/drawing/2014/main" id="{C4D24A67-B841-4A9F-8C53-62F1658D93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E5187D58-6C3E-40DE-BD91-3D77B0A834A5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2051" name="Picture 7" descr="Bez názvu15 kopie">
            <a:extLst>
              <a:ext uri="{FF2B5EF4-FFF2-40B4-BE49-F238E27FC236}">
                <a16:creationId xmlns:a16="http://schemas.microsoft.com/office/drawing/2014/main" id="{2939A323-F258-441F-8557-09E91E7108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3.m4a"/><Relationship Id="rId7" Type="http://schemas.openxmlformats.org/officeDocument/2006/relationships/image" Target="../media/image19.png"/><Relationship Id="rId2" Type="http://schemas.microsoft.com/office/2007/relationships/media" Target="../media/media23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7.m4a"/><Relationship Id="rId7" Type="http://schemas.openxmlformats.org/officeDocument/2006/relationships/image" Target="../media/image2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7.m4a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3.m4a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10" Type="http://schemas.openxmlformats.org/officeDocument/2006/relationships/image" Target="../media/image5.png"/><Relationship Id="rId4" Type="http://schemas.openxmlformats.org/officeDocument/2006/relationships/audio" Target="../media/media3.m4a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8.m4a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jpeg"/><Relationship Id="rId5" Type="http://schemas.openxmlformats.org/officeDocument/2006/relationships/hyperlink" Target="http://mrsec.wisc.edu/edetc/cineplex/gold/gold4.html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4065397C-1DE3-4D58-A561-5D8C8D15100B}"/>
              </a:ext>
            </a:extLst>
          </p:cNvPr>
          <p:cNvSpPr>
            <a:spLocks noChangeArrowheads="1"/>
          </p:cNvSpPr>
          <p:nvPr>
            <p:ph type="subTitle" idx="1"/>
          </p:nvPr>
        </p:nvSpPr>
        <p:spPr bwMode="auto">
          <a:xfrm>
            <a:off x="1547813" y="5661025"/>
            <a:ext cx="6400800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cs-CZ" sz="3600" b="1"/>
              <a:t>Structure of living matter</a:t>
            </a:r>
          </a:p>
        </p:txBody>
      </p:sp>
      <p:pic>
        <p:nvPicPr>
          <p:cNvPr id="4099" name="Picture 23" descr="FG23_11ab">
            <a:extLst>
              <a:ext uri="{FF2B5EF4-FFF2-40B4-BE49-F238E27FC236}">
                <a16:creationId xmlns:a16="http://schemas.microsoft.com/office/drawing/2014/main" id="{3575A24C-F9ED-4E01-9B93-9F2D48C83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4313238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4" descr="o3_3">
            <a:extLst>
              <a:ext uri="{FF2B5EF4-FFF2-40B4-BE49-F238E27FC236}">
                <a16:creationId xmlns:a16="http://schemas.microsoft.com/office/drawing/2014/main" id="{5863DAEC-D51E-48B2-B8C2-333E0CA69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644900"/>
            <a:ext cx="26638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29">
            <a:extLst>
              <a:ext uri="{FF2B5EF4-FFF2-40B4-BE49-F238E27FC236}">
                <a16:creationId xmlns:a16="http://schemas.microsoft.com/office/drawing/2014/main" id="{3E31F954-52E6-4AAC-B164-D47074DDB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0350"/>
            <a:ext cx="8424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altLang="cs-CZ" sz="4000" b="1">
                <a:solidFill>
                  <a:schemeClr val="tx1"/>
                </a:solidFill>
              </a:rPr>
              <a:t>Lectures on Medical Bi</a:t>
            </a:r>
            <a:r>
              <a:rPr lang="cs-CZ" altLang="cs-CZ" sz="4000" b="1">
                <a:solidFill>
                  <a:schemeClr val="tx1"/>
                </a:solidFill>
              </a:rPr>
              <a:t>o</a:t>
            </a:r>
            <a:r>
              <a:rPr lang="en-GB" altLang="cs-CZ" sz="4000" b="1">
                <a:solidFill>
                  <a:schemeClr val="tx1"/>
                </a:solidFill>
              </a:rPr>
              <a:t>physics</a:t>
            </a:r>
            <a:br>
              <a:rPr lang="en-GB" altLang="cs-CZ" sz="4000" b="1">
                <a:solidFill>
                  <a:schemeClr val="tx1"/>
                </a:solidFill>
              </a:rPr>
            </a:br>
            <a:r>
              <a:rPr lang="en-GB" altLang="cs-CZ" b="1">
                <a:solidFill>
                  <a:schemeClr val="tx1"/>
                </a:solidFill>
              </a:rPr>
              <a:t>Department of Biophysics, Medical Faculty, </a:t>
            </a:r>
            <a:br>
              <a:rPr lang="en-GB" altLang="cs-CZ" b="1">
                <a:solidFill>
                  <a:schemeClr val="tx1"/>
                </a:solidFill>
              </a:rPr>
            </a:br>
            <a:r>
              <a:rPr lang="en-GB" altLang="cs-CZ" b="1">
                <a:solidFill>
                  <a:schemeClr val="tx1"/>
                </a:solidFill>
              </a:rPr>
              <a:t>Masaryk University in Brno</a:t>
            </a:r>
          </a:p>
        </p:txBody>
      </p:sp>
      <p:graphicFrame>
        <p:nvGraphicFramePr>
          <p:cNvPr id="4102" name="Object 30" descr="FG04_28a-b">
            <a:extLst>
              <a:ext uri="{FF2B5EF4-FFF2-40B4-BE49-F238E27FC236}">
                <a16:creationId xmlns:a16="http://schemas.microsoft.com/office/drawing/2014/main" id="{127DF809-C335-497E-82FB-E92FD84B5E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6825" y="2565400"/>
          <a:ext cx="3565525" cy="232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Rastrový obrázek" r:id="rId8" imgW="3761905" imgH="2448267" progId="Paint.Picture">
                  <p:embed/>
                </p:oleObj>
              </mc:Choice>
              <mc:Fallback>
                <p:oleObj name="Rastrový obrázek" r:id="rId8" imgW="3761905" imgH="2448267" progId="Paint.Picture">
                  <p:embed/>
                  <p:pic>
                    <p:nvPicPr>
                      <p:cNvPr id="0" name="Object 30" descr="FG04_28a-b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2565400"/>
                        <a:ext cx="3565525" cy="232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24891F-84C6-4636-BFC5-AF5E937272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35950" y="137145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1A00B061-73C0-4901-BB7F-464C10F0EC01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Chemical composition of proteins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2FEF961F-584E-4895-BD2C-DC481E3DEB1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800"/>
              <a:t>According to the products of hydrolysis: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800"/>
              <a:t>simple (only amino acids in hydrolysate)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800"/>
              <a:t>conjugated (not only amino acids in hydrolysate)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800"/>
              <a:t>Nucleoproteins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800"/>
              <a:t>Haemoproteins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800"/>
              <a:t>Flavoproteins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800"/>
              <a:t>Metalloproteins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800"/>
              <a:t>Lipoproteins</a:t>
            </a:r>
            <a:endParaRPr lang="cs-CZ" altLang="cs-CZ" sz="280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…..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800"/>
              <a:t>(see Biochemistry)</a:t>
            </a:r>
            <a:endParaRPr lang="en-GB" altLang="cs-CZ" sz="2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BB82AF-B1A8-46F0-889F-AE673B17A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3645" y="9070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D4EF2064-15DE-49BF-9B8E-596E86C09C42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57200" y="274638"/>
            <a:ext cx="8229600" cy="850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Structure of proteins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1076729-4600-4008-971A-B2E75579529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57200" y="1341438"/>
            <a:ext cx="8435975" cy="5111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cs-CZ" sz="2000"/>
              <a:t>Structural units of proteins are amino acids (AA), connected by peptide bond: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GB" altLang="cs-CZ" sz="2000"/>
              <a:t>-RCH-NH-CO-RCH-,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000"/>
              <a:t>     which can hydrolyse: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GB" altLang="cs-CZ" sz="2000"/>
              <a:t>-RCH-NH-CO-RCH- + H</a:t>
            </a:r>
            <a:r>
              <a:rPr lang="en-GB" altLang="cs-CZ" sz="2000" baseline="-25000"/>
              <a:t>2</a:t>
            </a:r>
            <a:r>
              <a:rPr lang="en-GB" altLang="cs-CZ" sz="2000"/>
              <a:t>O  </a:t>
            </a:r>
            <a:r>
              <a:rPr lang="en-GB" altLang="cs-CZ" sz="2000">
                <a:sym typeface="Symbol" panose="05050102010706020507" pitchFamily="18" charset="2"/>
              </a:rPr>
              <a:t> </a:t>
            </a:r>
            <a:r>
              <a:rPr lang="en-GB" altLang="cs-CZ" sz="2000"/>
              <a:t> -RCH-NH</a:t>
            </a:r>
            <a:r>
              <a:rPr lang="en-GB" altLang="cs-CZ" sz="2000" baseline="-25000"/>
              <a:t>2</a:t>
            </a:r>
            <a:r>
              <a:rPr lang="en-GB" altLang="cs-CZ" sz="2000"/>
              <a:t>   +   -RCH-</a:t>
            </a:r>
            <a:r>
              <a:rPr lang="cs-CZ" altLang="cs-CZ" sz="2000"/>
              <a:t>C</a:t>
            </a:r>
            <a:r>
              <a:rPr lang="en-GB" altLang="cs-CZ" sz="2000"/>
              <a:t>OO</a:t>
            </a:r>
            <a:r>
              <a:rPr lang="cs-CZ" altLang="cs-CZ" sz="2000"/>
              <a:t>H</a:t>
            </a:r>
            <a:endParaRPr lang="en-GB" altLang="cs-CZ" sz="2000"/>
          </a:p>
          <a:p>
            <a:pPr eaLnBrk="1" hangingPunct="1">
              <a:lnSpc>
                <a:spcPct val="80000"/>
              </a:lnSpc>
            </a:pPr>
            <a:r>
              <a:rPr lang="en-GB" altLang="cs-CZ" sz="2000"/>
              <a:t>The carboxylic and amino groups can dissociate or protonise. E.g. the glutamic and asparagic acids have one free carboxylic group: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GB" altLang="cs-CZ" sz="2000"/>
              <a:t>-COOH   </a:t>
            </a:r>
            <a:r>
              <a:rPr lang="en-GB" altLang="cs-CZ" sz="2000">
                <a:sym typeface="Symbol" panose="05050102010706020507" pitchFamily="18" charset="2"/>
              </a:rPr>
              <a:t></a:t>
            </a:r>
            <a:r>
              <a:rPr lang="en-GB" altLang="cs-CZ" sz="2000"/>
              <a:t>   -COO</a:t>
            </a:r>
            <a:r>
              <a:rPr lang="en-GB" altLang="cs-CZ" sz="2000" baseline="30000"/>
              <a:t>-</a:t>
            </a:r>
            <a:r>
              <a:rPr lang="en-GB" altLang="cs-CZ" sz="2000"/>
              <a:t> + H</a:t>
            </a:r>
            <a:r>
              <a:rPr lang="en-GB" altLang="cs-CZ" sz="2000" baseline="30000"/>
              <a:t>+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/>
              <a:t>AA lysine and arginine have one free amino group, which can protonise: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GB" altLang="cs-CZ" sz="2000"/>
              <a:t>-NH</a:t>
            </a:r>
            <a:r>
              <a:rPr lang="en-GB" altLang="cs-CZ" sz="2000" baseline="-25000"/>
              <a:t>2</a:t>
            </a:r>
            <a:r>
              <a:rPr lang="en-GB" altLang="cs-CZ" sz="2000"/>
              <a:t> + H</a:t>
            </a:r>
            <a:r>
              <a:rPr lang="en-GB" altLang="cs-CZ" sz="2000" baseline="30000"/>
              <a:t>+</a:t>
            </a:r>
            <a:r>
              <a:rPr lang="en-GB" altLang="cs-CZ" sz="2000"/>
              <a:t>    </a:t>
            </a:r>
            <a:r>
              <a:rPr lang="en-GB" altLang="cs-CZ" sz="2000">
                <a:sym typeface="Symbol" panose="05050102010706020507" pitchFamily="18" charset="2"/>
              </a:rPr>
              <a:t></a:t>
            </a:r>
            <a:r>
              <a:rPr lang="en-GB" altLang="cs-CZ" sz="2000"/>
              <a:t>    -NH</a:t>
            </a:r>
            <a:r>
              <a:rPr lang="en-GB" altLang="cs-CZ" sz="2000" baseline="-25000"/>
              <a:t>3</a:t>
            </a:r>
            <a:r>
              <a:rPr lang="en-GB" altLang="cs-CZ" sz="2000" baseline="30000"/>
              <a:t>+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/>
              <a:t>In proteins, 20 different AA can be found which can be divided into AA with polar and non-polar side chain.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/>
              <a:t>AA with aromatic ring or heterocycle (phenylalanine, tyrosine, tryptophan) strongly absorb UV light around 280 nm.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000"/>
              <a:t>AA cysteine contains sulphhydryl </a:t>
            </a:r>
            <a:r>
              <a:rPr lang="cs-CZ" altLang="cs-CZ" sz="2000"/>
              <a:t>(thiol) </a:t>
            </a:r>
            <a:r>
              <a:rPr lang="en-GB" altLang="cs-CZ" sz="2000"/>
              <a:t>group (-SH), which is oxidised by dehydrogenation and connected with </a:t>
            </a:r>
            <a:r>
              <a:rPr lang="cs-CZ" altLang="cs-CZ" sz="2000"/>
              <a:t>dehydrogenated</a:t>
            </a:r>
            <a:r>
              <a:rPr lang="en-GB" altLang="cs-CZ" sz="2000"/>
              <a:t> group of </a:t>
            </a:r>
            <a:r>
              <a:rPr lang="cs-CZ" altLang="cs-CZ" sz="2000"/>
              <a:t>an</a:t>
            </a:r>
            <a:r>
              <a:rPr lang="en-GB" altLang="cs-CZ" sz="2000"/>
              <a:t>other cysteine residue by covalent disulphidic bridge (bond -S-S-).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A222CC-EAAB-4F93-BA23-DAEA03F02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4968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1">
            <a:extLst>
              <a:ext uri="{FF2B5EF4-FFF2-40B4-BE49-F238E27FC236}">
                <a16:creationId xmlns:a16="http://schemas.microsoft.com/office/drawing/2014/main" id="{FCCCCEC9-3B30-4900-A5D4-B38D2DAAF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1844675"/>
            <a:ext cx="47879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>
                <a:solidFill>
                  <a:schemeClr val="tx1"/>
                </a:solidFill>
              </a:rPr>
              <a:t>Disulphidic bridges stabilise the protein structure (bovine ribonuclease A)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http://cwx.prenhall.com/horton/medialib/media_portfolio/text_images/FG04_28a-b.JPG</a:t>
            </a:r>
          </a:p>
        </p:txBody>
      </p:sp>
      <p:sp>
        <p:nvSpPr>
          <p:cNvPr id="26627" name="Text Box 6">
            <a:extLst>
              <a:ext uri="{FF2B5EF4-FFF2-40B4-BE49-F238E27FC236}">
                <a16:creationId xmlns:a16="http://schemas.microsoft.com/office/drawing/2014/main" id="{1EC0443B-48EA-4EF7-91C2-9C179215F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437063"/>
            <a:ext cx="3313113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>
                <a:solidFill>
                  <a:schemeClr val="tx1"/>
                </a:solidFill>
              </a:rPr>
              <a:t>Absorption spectrum of free phenylalanine, tyrosine and tryptophan in UV range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According:http://www.fst.rdg.ac.uk/courses/fs460/lecture6/lecture6.htm</a:t>
            </a:r>
          </a:p>
        </p:txBody>
      </p:sp>
      <p:graphicFrame>
        <p:nvGraphicFramePr>
          <p:cNvPr id="26628" name="Object 8" descr="FG04_28a-b">
            <a:extLst>
              <a:ext uri="{FF2B5EF4-FFF2-40B4-BE49-F238E27FC236}">
                <a16:creationId xmlns:a16="http://schemas.microsoft.com/office/drawing/2014/main" id="{BA8B4E47-DD74-41A4-85D7-23DE4992E860}"/>
              </a:ext>
            </a:extLst>
          </p:cNvPr>
          <p:cNvGraphicFramePr>
            <a:graphicFrameLocks noChangeAspect="1"/>
          </p:cNvGraphicFramePr>
          <p:nvPr>
            <p:ph sz="half" idx="1"/>
          </p:nvPr>
        </p:nvGraphicFramePr>
        <p:xfrm>
          <a:off x="4427538" y="3492500"/>
          <a:ext cx="4537075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1" name="Rastrový obrázek" r:id="rId6" imgW="3761905" imgH="2448267" progId="Paint.Picture">
                  <p:embed/>
                </p:oleObj>
              </mc:Choice>
              <mc:Fallback>
                <p:oleObj name="Rastrový obrázek" r:id="rId6" imgW="3761905" imgH="2448267" progId="Paint.Picture">
                  <p:embed/>
                  <p:pic>
                    <p:nvPicPr>
                      <p:cNvPr id="0" name="Object 8" descr="FG04_28a-b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3492500"/>
                        <a:ext cx="4537075" cy="295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12">
            <a:extLst>
              <a:ext uri="{FF2B5EF4-FFF2-40B4-BE49-F238E27FC236}">
                <a16:creationId xmlns:a16="http://schemas.microsoft.com/office/drawing/2014/main" id="{571C4228-4858-4587-8188-12ADB4832EFC}"/>
              </a:ext>
            </a:extLst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179388" y="404813"/>
          <a:ext cx="4105275" cy="380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2" name="Rastrový obrázek" r:id="rId8" imgW="5180952" imgH="4800000" progId="Paint.Picture">
                  <p:embed/>
                </p:oleObj>
              </mc:Choice>
              <mc:Fallback>
                <p:oleObj name="Rastrový obrázek" r:id="rId8" imgW="5180952" imgH="4800000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04813"/>
                        <a:ext cx="4105275" cy="380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Rectangle 15">
            <a:extLst>
              <a:ext uri="{FF2B5EF4-FFF2-40B4-BE49-F238E27FC236}">
                <a16:creationId xmlns:a16="http://schemas.microsoft.com/office/drawing/2014/main" id="{1125FF29-F053-4854-9EE7-5D11BF36AB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00563" y="274638"/>
            <a:ext cx="4186237" cy="993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cs-CZ" sz="4000"/>
              <a:t>Structure of proteins</a:t>
            </a:r>
          </a:p>
        </p:txBody>
      </p:sp>
      <p:sp>
        <p:nvSpPr>
          <p:cNvPr id="26631" name="Text Box 16">
            <a:extLst>
              <a:ext uri="{FF2B5EF4-FFF2-40B4-BE49-F238E27FC236}">
                <a16:creationId xmlns:a16="http://schemas.microsoft.com/office/drawing/2014/main" id="{66F5B54E-DDA1-486B-9200-05EBC872F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005263"/>
            <a:ext cx="1512887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 b="1">
                <a:solidFill>
                  <a:schemeClr val="tx1"/>
                </a:solidFill>
              </a:rPr>
              <a:t>Wavelength (nm)</a:t>
            </a:r>
            <a:endParaRPr lang="en-GB" altLang="cs-CZ" sz="1200" b="1">
              <a:solidFill>
                <a:schemeClr val="tx1"/>
              </a:solidFill>
            </a:endParaRPr>
          </a:p>
        </p:txBody>
      </p:sp>
      <p:sp>
        <p:nvSpPr>
          <p:cNvPr id="26632" name="Text Box 17">
            <a:extLst>
              <a:ext uri="{FF2B5EF4-FFF2-40B4-BE49-F238E27FC236}">
                <a16:creationId xmlns:a16="http://schemas.microsoft.com/office/drawing/2014/main" id="{8C77664D-3ACB-4D6D-B92D-6983CE29B9C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419894" y="932657"/>
            <a:ext cx="16557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 b="1">
                <a:solidFill>
                  <a:schemeClr val="tx1"/>
                </a:solidFill>
              </a:rPr>
              <a:t>Molar absorption coefficient </a:t>
            </a:r>
            <a:r>
              <a:rPr lang="en-US" altLang="cs-CZ" sz="1200" b="1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endParaRPr lang="en-GB" altLang="cs-CZ" sz="1200" b="1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9A4B3A9-AB31-41B3-9C66-620E29F0C9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8424" y="75485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1937AC78-5153-4A62-B82B-5A2C0C2DAF0E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57200" y="274638"/>
            <a:ext cx="8229600" cy="9937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Structure of proteins</a:t>
            </a:r>
            <a:endParaRPr lang="cs-CZ" altLang="cs-CZ" sz="4000">
              <a:solidFill>
                <a:schemeClr val="tx1"/>
              </a:solidFill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91D9AEAF-C049-454B-A499-11FF49F7CA3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57200" y="1600200"/>
            <a:ext cx="8229600" cy="50688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cs-CZ" sz="2400" b="1"/>
              <a:t>Primary</a:t>
            </a:r>
            <a:r>
              <a:rPr lang="en-GB" altLang="cs-CZ" sz="2400"/>
              <a:t> (sequence of covalently bound AA residues)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400" b="1"/>
              <a:t>Secondary</a:t>
            </a:r>
            <a:r>
              <a:rPr lang="en-GB" altLang="cs-CZ" sz="2400"/>
              <a:t> (mutual spatial arrangement of neighbouring links of the polypeptide chain – given mainly by hydrogen bonds)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400">
                <a:latin typeface="Symbol" panose="05050102010706020507" pitchFamily="18" charset="2"/>
              </a:rPr>
              <a:t>a</a:t>
            </a:r>
            <a:r>
              <a:rPr lang="en-GB" altLang="cs-CZ" sz="2400"/>
              <a:t>-helix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400">
                <a:latin typeface="Symbol" panose="05050102010706020507" pitchFamily="18" charset="2"/>
              </a:rPr>
              <a:t>b</a:t>
            </a:r>
            <a:r>
              <a:rPr lang="en-GB" altLang="cs-CZ" sz="2400"/>
              <a:t>-structure (pleated sheet)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400"/>
              <a:t>other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400" b="1"/>
              <a:t>Tertiary</a:t>
            </a:r>
            <a:r>
              <a:rPr lang="en-GB" altLang="cs-CZ" sz="2400"/>
              <a:t> (spatial arrangement of the polypeptide chain as a whole – given by hydrophobic and hydrogen bonds, stabilised by -S-S- bridges)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400" b="1"/>
              <a:t>Quaternary </a:t>
            </a:r>
            <a:r>
              <a:rPr lang="en-GB" altLang="cs-CZ" sz="2400"/>
              <a:t>(a way of non-covalent association of individual polypeptide chains (subunits) in whole of higher order</a:t>
            </a:r>
            <a:r>
              <a:rPr lang="cs-CZ" altLang="cs-CZ" sz="2400"/>
              <a:t>)</a:t>
            </a:r>
            <a:endParaRPr lang="en-GB" altLang="cs-CZ" sz="240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000"/>
              <a:t>Homogeneous – all subunits are identical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000"/>
              <a:t>Heterogeneous – subunits of two or more kinds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DE40AF-66C0-4A16-B784-28516AA58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5683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6">
            <a:extLst>
              <a:ext uri="{FF2B5EF4-FFF2-40B4-BE49-F238E27FC236}">
                <a16:creationId xmlns:a16="http://schemas.microsoft.com/office/drawing/2014/main" id="{86DBE7A3-4EF7-4C3A-9B74-7C9A11131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308725"/>
            <a:ext cx="8640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cs-CZ"/>
          </a:p>
        </p:txBody>
      </p:sp>
      <p:sp>
        <p:nvSpPr>
          <p:cNvPr id="30723" name="Text Box 8">
            <a:extLst>
              <a:ext uri="{FF2B5EF4-FFF2-40B4-BE49-F238E27FC236}">
                <a16:creationId xmlns:a16="http://schemas.microsoft.com/office/drawing/2014/main" id="{076E4B3D-882F-4D7A-A8D1-E23226CAE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237288"/>
            <a:ext cx="784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cs-CZ"/>
          </a:p>
        </p:txBody>
      </p:sp>
      <p:sp>
        <p:nvSpPr>
          <p:cNvPr id="30724" name="Text Box 11">
            <a:extLst>
              <a:ext uri="{FF2B5EF4-FFF2-40B4-BE49-F238E27FC236}">
                <a16:creationId xmlns:a16="http://schemas.microsoft.com/office/drawing/2014/main" id="{7205A04B-79D5-4E12-A596-195B84DBD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308725"/>
            <a:ext cx="8497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Podle: http://cwx.prenhall.com/horton/medialib/media_portfolio/text_images/FG04_10.JPG</a:t>
            </a:r>
          </a:p>
        </p:txBody>
      </p:sp>
      <p:pic>
        <p:nvPicPr>
          <p:cNvPr id="30725" name="Picture 15" descr="protein structure">
            <a:extLst>
              <a:ext uri="{FF2B5EF4-FFF2-40B4-BE49-F238E27FC236}">
                <a16:creationId xmlns:a16="http://schemas.microsoft.com/office/drawing/2014/main" id="{F2E23763-082C-4153-9328-8B0458D6C71F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84163"/>
            <a:ext cx="6911975" cy="5832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ovéPole 5">
            <a:extLst>
              <a:ext uri="{FF2B5EF4-FFF2-40B4-BE49-F238E27FC236}">
                <a16:creationId xmlns:a16="http://schemas.microsoft.com/office/drawing/2014/main" id="{370D617F-35C3-432B-A262-4C0ADB95C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3141663"/>
            <a:ext cx="1727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600">
                <a:solidFill>
                  <a:schemeClr val="tx1"/>
                </a:solidFill>
              </a:rPr>
              <a:t>Rise per residue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9D45F6E-32C9-4432-893F-E24A7A639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1FF4FD1-B5C2-4916-97AF-2F48707F028A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5364163" y="274638"/>
            <a:ext cx="3600450" cy="42338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GB" altLang="cs-CZ" sz="400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GB" altLang="cs-CZ" sz="4000">
                <a:solidFill>
                  <a:schemeClr val="tx1"/>
                </a:solidFill>
              </a:rPr>
              <a:t>-structure (pleated sheet – antiparallel model)</a:t>
            </a:r>
            <a:br>
              <a:rPr lang="en-GB" altLang="cs-CZ" sz="4000">
                <a:solidFill>
                  <a:schemeClr val="tx1"/>
                </a:solidFill>
              </a:rPr>
            </a:br>
            <a:r>
              <a:rPr lang="cs-CZ" altLang="cs-CZ" sz="2000">
                <a:solidFill>
                  <a:schemeClr val="tx1"/>
                </a:solidFill>
              </a:rPr>
              <a:t>http://www-structure.llnl.gov/Xray/tutorial/protein_structure.htm</a:t>
            </a:r>
          </a:p>
        </p:txBody>
      </p:sp>
      <p:pic>
        <p:nvPicPr>
          <p:cNvPr id="32771" name="Picture 5" descr="betas.gif (5742 bytes)">
            <a:extLst>
              <a:ext uri="{FF2B5EF4-FFF2-40B4-BE49-F238E27FC236}">
                <a16:creationId xmlns:a16="http://schemas.microsoft.com/office/drawing/2014/main" id="{EBF23A27-BCB7-42FB-8D05-8175D0CDA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506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66007C-138A-447B-8CB0-894F6DA1D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1188" y="393305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EB063277-D384-4CFC-9A49-4CE73AB08825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5076825" y="2205038"/>
            <a:ext cx="3743325" cy="24479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>
                <a:solidFill>
                  <a:schemeClr val="tx1"/>
                </a:solidFill>
              </a:rPr>
              <a:t>Tr</a:t>
            </a:r>
            <a:r>
              <a:rPr lang="en-GB" altLang="cs-CZ" sz="3600">
                <a:solidFill>
                  <a:schemeClr val="tx1"/>
                </a:solidFill>
              </a:rPr>
              <a:t>iple helix of collagen</a:t>
            </a:r>
            <a:br>
              <a:rPr lang="en-GB" altLang="cs-CZ" sz="3600">
                <a:solidFill>
                  <a:schemeClr val="tx1"/>
                </a:solidFill>
              </a:rPr>
            </a:br>
            <a:r>
              <a:rPr lang="en-GB" altLang="cs-CZ" sz="1800">
                <a:solidFill>
                  <a:schemeClr val="tx1"/>
                </a:solidFill>
              </a:rPr>
              <a:t>h</a:t>
            </a:r>
            <a:r>
              <a:rPr lang="cs-CZ" altLang="cs-CZ" sz="1800">
                <a:solidFill>
                  <a:schemeClr val="tx1"/>
                </a:solidFill>
              </a:rPr>
              <a:t>ttp://cwx.prenhall.com/horton/medialib/media_portfolio/text_images/FG04_34.JPG</a:t>
            </a:r>
          </a:p>
        </p:txBody>
      </p:sp>
      <p:pic>
        <p:nvPicPr>
          <p:cNvPr id="34819" name="Picture 5" descr="FG04_34">
            <a:extLst>
              <a:ext uri="{FF2B5EF4-FFF2-40B4-BE49-F238E27FC236}">
                <a16:creationId xmlns:a16="http://schemas.microsoft.com/office/drawing/2014/main" id="{4497D1A9-EE82-4297-89E2-8F93EF24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038"/>
            <a:ext cx="4610100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0897DBC-0CB2-43FD-9368-16FDC24E0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407707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6">
            <a:extLst>
              <a:ext uri="{FF2B5EF4-FFF2-40B4-BE49-F238E27FC236}">
                <a16:creationId xmlns:a16="http://schemas.microsoft.com/office/drawing/2014/main" id="{16490CBB-371E-4CB1-8ED8-ADC13D68E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521450"/>
            <a:ext cx="8567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Podle: http://cwx.prenhall.com/horton/medialib/media_portfolio/text_images/FG04_01.JPG</a:t>
            </a:r>
          </a:p>
        </p:txBody>
      </p:sp>
      <p:pic>
        <p:nvPicPr>
          <p:cNvPr id="36867" name="Picture 10" descr="protein structures">
            <a:extLst>
              <a:ext uri="{FF2B5EF4-FFF2-40B4-BE49-F238E27FC236}">
                <a16:creationId xmlns:a16="http://schemas.microsoft.com/office/drawing/2014/main" id="{1E522D2E-F7AD-4911-BA4C-A789A83A94FA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00038"/>
            <a:ext cx="6985000" cy="5861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013D328-140F-40A8-A0E2-62DCC1396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8B1DA75D-B172-437C-A908-80D03BC29DD7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Structure of nucleic acids (NA)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0ED9DB7-AEC2-4C0A-831F-7754158080F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57200" y="1600200"/>
            <a:ext cx="8229600" cy="4637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cs-CZ" sz="2400"/>
              <a:t>Mononucleotide (the structural subunit of NA) is formed by: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400"/>
              <a:t>Pyrimidine (C, U, T) or purine (A, G) nitrogen base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400"/>
              <a:t>Sugar (ribose or deoxyribose)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400"/>
              <a:t>Phosphoric acid residue</a:t>
            </a:r>
          </a:p>
          <a:p>
            <a:pPr eaLnBrk="1" hangingPunct="1">
              <a:lnSpc>
                <a:spcPct val="80000"/>
              </a:lnSpc>
            </a:pPr>
            <a:endParaRPr lang="en-GB" altLang="cs-CZ" sz="2400"/>
          </a:p>
          <a:p>
            <a:pPr eaLnBrk="1" hangingPunct="1">
              <a:lnSpc>
                <a:spcPct val="80000"/>
              </a:lnSpc>
            </a:pPr>
            <a:r>
              <a:rPr lang="en-GB" altLang="cs-CZ" sz="2400"/>
              <a:t>DNA: up to hundreds thousands of subunits. M.w. 10</a:t>
            </a:r>
            <a:r>
              <a:rPr lang="en-GB" altLang="cs-CZ" sz="2400" baseline="30000"/>
              <a:t>7</a:t>
            </a:r>
            <a:r>
              <a:rPr lang="en-GB" altLang="cs-CZ" sz="2400"/>
              <a:t> – 10</a:t>
            </a:r>
            <a:r>
              <a:rPr lang="en-GB" altLang="cs-CZ" sz="2400" baseline="30000"/>
              <a:t>12</a:t>
            </a:r>
            <a:r>
              <a:rPr lang="en-GB" altLang="cs-CZ" sz="2400"/>
              <a:t>. Two chains (strands) form antiparallel double helix.</a:t>
            </a:r>
            <a:endParaRPr lang="en-GB" altLang="cs-CZ" sz="2400" baseline="30000"/>
          </a:p>
          <a:p>
            <a:pPr eaLnBrk="1" hangingPunct="1">
              <a:lnSpc>
                <a:spcPct val="80000"/>
              </a:lnSpc>
            </a:pPr>
            <a:r>
              <a:rPr lang="en-GB" altLang="cs-CZ" sz="2400"/>
              <a:t>RNA: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400"/>
              <a:t>m-RNA (mediator, messenger)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400"/>
              <a:t>t-RNA (transfer)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400"/>
              <a:t>r-RNA (ribosomal)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400"/>
              <a:t>(viral RNA</a:t>
            </a:r>
            <a:r>
              <a:rPr lang="cs-CZ" altLang="cs-CZ" sz="2400"/>
              <a:t>, microRNA …… ?</a:t>
            </a:r>
            <a:r>
              <a:rPr lang="en-GB" altLang="cs-CZ" sz="2400"/>
              <a:t>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3F7A1F-8133-463E-A924-93D79D2AC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6">
            <a:extLst>
              <a:ext uri="{FF2B5EF4-FFF2-40B4-BE49-F238E27FC236}">
                <a16:creationId xmlns:a16="http://schemas.microsoft.com/office/drawing/2014/main" id="{0A4E92B8-B178-4F4F-8805-38EC39EC2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1268413"/>
            <a:ext cx="1763712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http://cwx.prenhall.com/horton/medialib/media_portfolio/text_images/FG19_13_90035.JPG</a:t>
            </a:r>
          </a:p>
        </p:txBody>
      </p:sp>
      <p:pic>
        <p:nvPicPr>
          <p:cNvPr id="40963" name="Picture 11" descr="double helix formation">
            <a:extLst>
              <a:ext uri="{FF2B5EF4-FFF2-40B4-BE49-F238E27FC236}">
                <a16:creationId xmlns:a16="http://schemas.microsoft.com/office/drawing/2014/main" id="{4C4B1050-53AD-4DD1-8F68-B1D60575EAFB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0850"/>
            <a:ext cx="6907212" cy="6407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AA01662-7DFD-473A-A9EE-2FB7CFD08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FCA875F-A95F-4A08-A341-F16B8E39653E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GB" altLang="cs-CZ" sz="3600" b="1">
                <a:solidFill>
                  <a:schemeClr val="tx1"/>
                </a:solidFill>
              </a:rPr>
              <a:t>Lecture outline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72F5848-B335-487A-9614-32723506262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68313" y="1412875"/>
            <a:ext cx="8229600" cy="4392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800"/>
              <a:t>Water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800"/>
              <a:t>Properties of colloids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800"/>
              <a:t>Structure of proteins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800"/>
              <a:t>Structure of nucleic acids</a:t>
            </a:r>
            <a:endParaRPr lang="cs-CZ" altLang="cs-CZ" sz="2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400"/>
              <a:t>This lecture deals only with selected components of living matter with distinct biophysical properties. Importance of some </a:t>
            </a:r>
            <a:r>
              <a:rPr lang="cs-CZ" altLang="cs-CZ" sz="2400"/>
              <a:t>other components, e.g. </a:t>
            </a:r>
            <a:r>
              <a:rPr lang="en-GB" altLang="cs-CZ" sz="2400"/>
              <a:t>electrolytes will be shown in the lecture on bioelectric phenomena. Check on further information in textbooks of biology and biochemistry.</a:t>
            </a:r>
            <a:endParaRPr lang="en-GB" altLang="cs-CZ" sz="2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7FC5C2DA-9AA8-44ED-BA95-6443763A25E1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7477125" y="620713"/>
            <a:ext cx="1666875" cy="27225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>
                <a:solidFill>
                  <a:schemeClr val="tx1"/>
                </a:solidFill>
              </a:rPr>
              <a:t>B-DNA</a:t>
            </a:r>
            <a:br>
              <a:rPr lang="cs-CZ" altLang="cs-CZ">
                <a:solidFill>
                  <a:schemeClr val="tx1"/>
                </a:solidFill>
              </a:rPr>
            </a:br>
            <a:r>
              <a:rPr lang="cs-CZ" altLang="cs-CZ" sz="1800">
                <a:solidFill>
                  <a:schemeClr val="tx1"/>
                </a:solidFill>
              </a:rPr>
              <a:t>http://cwx.prenhall.com/horton/medialib/media_portfolio/text_images/FG19_15aC.JPG</a:t>
            </a:r>
          </a:p>
        </p:txBody>
      </p:sp>
      <p:pic>
        <p:nvPicPr>
          <p:cNvPr id="43011" name="Picture 5" descr="FG19_15aC">
            <a:extLst>
              <a:ext uri="{FF2B5EF4-FFF2-40B4-BE49-F238E27FC236}">
                <a16:creationId xmlns:a16="http://schemas.microsoft.com/office/drawing/2014/main" id="{CD4CCD43-7CE7-4F8A-A23D-64E3D1890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272337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98DB6D-EF16-4B75-9F1B-ADD02C4DF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7362" y="515719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>
            <a:extLst>
              <a:ext uri="{FF2B5EF4-FFF2-40B4-BE49-F238E27FC236}">
                <a16:creationId xmlns:a16="http://schemas.microsoft.com/office/drawing/2014/main" id="{7125270B-E9BA-467D-8F52-AC8CEA884C30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57200" y="274638"/>
            <a:ext cx="8229600" cy="1498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cs-CZ" sz="2800" b="1">
                <a:solidFill>
                  <a:schemeClr val="tx1"/>
                </a:solidFill>
              </a:rPr>
              <a:t>A-DNA</a:t>
            </a:r>
            <a:r>
              <a:rPr lang="en-GB" altLang="cs-CZ" sz="2800">
                <a:solidFill>
                  <a:schemeClr val="tx1"/>
                </a:solidFill>
              </a:rPr>
              <a:t> – dehydrated, </a:t>
            </a:r>
            <a:r>
              <a:rPr lang="en-GB" altLang="cs-CZ" sz="2800" b="1">
                <a:solidFill>
                  <a:schemeClr val="tx1"/>
                </a:solidFill>
              </a:rPr>
              <a:t>B-DNA</a:t>
            </a:r>
            <a:r>
              <a:rPr lang="en-GB" altLang="cs-CZ" sz="2800">
                <a:solidFill>
                  <a:schemeClr val="tx1"/>
                </a:solidFill>
              </a:rPr>
              <a:t> – commonly present under physiological conditions, </a:t>
            </a:r>
            <a:r>
              <a:rPr lang="en-GB" altLang="cs-CZ" sz="2800" b="1">
                <a:solidFill>
                  <a:schemeClr val="tx1"/>
                </a:solidFill>
              </a:rPr>
              <a:t>Z-DNA</a:t>
            </a:r>
            <a:r>
              <a:rPr lang="en-GB" altLang="cs-CZ" sz="2800">
                <a:solidFill>
                  <a:schemeClr val="tx1"/>
                </a:solidFill>
              </a:rPr>
              <a:t> – in sequences rich on CG pairs</a:t>
            </a:r>
          </a:p>
        </p:txBody>
      </p:sp>
      <p:graphicFrame>
        <p:nvGraphicFramePr>
          <p:cNvPr id="45059" name="Object 3">
            <a:extLst>
              <a:ext uri="{FF2B5EF4-FFF2-40B4-BE49-F238E27FC236}">
                <a16:creationId xmlns:a16="http://schemas.microsoft.com/office/drawing/2014/main" id="{7C48752E-DA00-4999-A024-4E7D9616188C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187450" y="2060575"/>
          <a:ext cx="686752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9" name="Rastrový obraz" r:id="rId6" imgW="7602011" imgH="5009524" progId="Obraz programu Malování">
                  <p:embed/>
                </p:oleObj>
              </mc:Choice>
              <mc:Fallback>
                <p:oleObj name="Rastrový obraz" r:id="rId6" imgW="7602011" imgH="5009524" progId="Obraz programu Malování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2060575"/>
                        <a:ext cx="6867525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BDF16B-F28F-4784-861F-A4CD338B08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9794E7A5-71D5-4C77-BA9E-73259A9F41A7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cs-CZ" sz="3200">
                <a:solidFill>
                  <a:schemeClr val="tx1"/>
                </a:solidFill>
              </a:rPr>
              <a:t>Superhelical structure of circular DNA</a:t>
            </a:r>
            <a:r>
              <a:rPr lang="cs-CZ" altLang="cs-CZ" sz="4000">
                <a:solidFill>
                  <a:srgbClr val="FFFFCC"/>
                </a:solidFill>
              </a:rPr>
              <a:t> </a:t>
            </a:r>
          </a:p>
        </p:txBody>
      </p:sp>
      <p:sp>
        <p:nvSpPr>
          <p:cNvPr id="47107" name="Text Box 6">
            <a:extLst>
              <a:ext uri="{FF2B5EF4-FFF2-40B4-BE49-F238E27FC236}">
                <a16:creationId xmlns:a16="http://schemas.microsoft.com/office/drawing/2014/main" id="{8DDE28A8-7DD9-4D59-A26D-D6230D0E8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805488"/>
            <a:ext cx="8569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Podle http://cwx.prenhall.com/horton/medialib/media_portfolio/text_images/FG19_191C.JPG</a:t>
            </a:r>
          </a:p>
        </p:txBody>
      </p:sp>
      <p:pic>
        <p:nvPicPr>
          <p:cNvPr id="47108" name="Picture 10" descr="superhelix">
            <a:extLst>
              <a:ext uri="{FF2B5EF4-FFF2-40B4-BE49-F238E27FC236}">
                <a16:creationId xmlns:a16="http://schemas.microsoft.com/office/drawing/2014/main" id="{AC0E6C16-57D8-4897-81BA-C7FB5F010714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513"/>
            <a:ext cx="9144000" cy="398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E0AA36A-2BB9-4E82-AAA9-B8BF8155B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2A49D121-4546-427F-996E-6593438E70E0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5435600" y="274638"/>
            <a:ext cx="3708400" cy="18589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cs-CZ" sz="3200">
                <a:solidFill>
                  <a:schemeClr val="tx1"/>
                </a:solidFill>
              </a:rPr>
              <a:t>Structure of chromatin</a:t>
            </a:r>
            <a:br>
              <a:rPr lang="en-GB" altLang="cs-CZ">
                <a:solidFill>
                  <a:schemeClr val="tx1"/>
                </a:solidFill>
              </a:rPr>
            </a:br>
            <a:r>
              <a:rPr lang="cs-CZ" altLang="cs-CZ" sz="1000">
                <a:solidFill>
                  <a:schemeClr val="tx1"/>
                </a:solidFill>
              </a:rPr>
              <a:t>http://cwx.prenhall.com/horton/medialib/media_portfolio/text_images/FG19_23_00742.JPG, http://cwx.prenhall.com/horton/medialib/media_portfolio/text_images/FG19_25_00744.JPG</a:t>
            </a:r>
          </a:p>
        </p:txBody>
      </p:sp>
      <p:pic>
        <p:nvPicPr>
          <p:cNvPr id="49155" name="Picture 5" descr="FG19_23_00742">
            <a:extLst>
              <a:ext uri="{FF2B5EF4-FFF2-40B4-BE49-F238E27FC236}">
                <a16:creationId xmlns:a16="http://schemas.microsoft.com/office/drawing/2014/main" id="{3FACA55E-8ABE-4D8B-A893-51AFE9F32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2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7" descr="FG19_25_00744">
            <a:extLst>
              <a:ext uri="{FF2B5EF4-FFF2-40B4-BE49-F238E27FC236}">
                <a16:creationId xmlns:a16="http://schemas.microsoft.com/office/drawing/2014/main" id="{55CE63AF-799D-4B45-A71B-1C1C9C65A4F5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332038"/>
            <a:ext cx="2006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2E2F4D9-7F8D-4A78-BB94-146F769F9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>
            <a:extLst>
              <a:ext uri="{FF2B5EF4-FFF2-40B4-BE49-F238E27FC236}">
                <a16:creationId xmlns:a16="http://schemas.microsoft.com/office/drawing/2014/main" id="{3BB91844-D806-4853-B2E0-33A8B019690E}"/>
              </a:ext>
            </a:extLst>
          </p:cNvPr>
          <p:cNvSpPr>
            <a:spLocks noChangeArrowheads="1"/>
          </p:cNvSpPr>
          <p:nvPr>
            <p:ph type="body" sz="half" idx="1"/>
          </p:nvPr>
        </p:nvSpPr>
        <p:spPr bwMode="auto">
          <a:xfrm>
            <a:off x="4787900" y="188913"/>
            <a:ext cx="4176713" cy="23764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cs-CZ" sz="2800"/>
              <a:t>Transfer RNA </a:t>
            </a:r>
            <a:r>
              <a:rPr lang="cs-CZ" altLang="cs-CZ" sz="2800"/>
              <a:t>for valine </a:t>
            </a:r>
            <a:r>
              <a:rPr lang="en-GB" altLang="cs-CZ" sz="2800"/>
              <a:t>– schematic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800"/>
              <a:t>t-RNA from yeasts</a:t>
            </a:r>
            <a:r>
              <a:rPr lang="cs-CZ" altLang="cs-CZ" sz="2800"/>
              <a:t>  </a:t>
            </a:r>
            <a:r>
              <a:rPr lang="cs-CZ" altLang="cs-CZ" sz="3600" b="1">
                <a:solidFill>
                  <a:srgbClr val="FF0066"/>
                </a:solidFill>
                <a:cs typeface="Arial" panose="020B0604020202020204" pitchFamily="34" charset="0"/>
              </a:rPr>
              <a:t>↓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400"/>
              <a:t>http://cwx.prenhall.com/bookbind/pubbooks/hillchem3/medialib/media_portfolio/text_images/CH23/FG23_14.JPG, http://www.imb-jena.de/cgi-bin/ImgLib.pl?CODE=4tra</a:t>
            </a:r>
          </a:p>
        </p:txBody>
      </p:sp>
      <p:pic>
        <p:nvPicPr>
          <p:cNvPr id="51203" name="Picture 7" descr="IMB Jena Image Library Thumb Nail: 4TRA">
            <a:extLst>
              <a:ext uri="{FF2B5EF4-FFF2-40B4-BE49-F238E27FC236}">
                <a16:creationId xmlns:a16="http://schemas.microsoft.com/office/drawing/2014/main" id="{0CCD930F-9415-40DF-BE8A-2FF3B97DD197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708275"/>
            <a:ext cx="3832225" cy="391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10" descr="trna">
            <a:extLst>
              <a:ext uri="{FF2B5EF4-FFF2-40B4-BE49-F238E27FC236}">
                <a16:creationId xmlns:a16="http://schemas.microsoft.com/office/drawing/2014/main" id="{7616543D-43B2-4D1D-B6B5-B929FBA0D76E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7" y="293520"/>
            <a:ext cx="4448175" cy="6308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13">
            <a:extLst>
              <a:ext uri="{FF2B5EF4-FFF2-40B4-BE49-F238E27FC236}">
                <a16:creationId xmlns:a16="http://schemas.microsoft.com/office/drawing/2014/main" id="{FBF4E5D9-3876-4024-BF22-8382EAF64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724400"/>
            <a:ext cx="1439863" cy="1466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GB" altLang="cs-CZ" sz="1800">
                <a:solidFill>
                  <a:schemeClr val="tx1"/>
                </a:solidFill>
              </a:rPr>
              <a:t>Amino acid binding site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endParaRPr lang="en-GB" altLang="cs-CZ" sz="1800">
              <a:solidFill>
                <a:schemeClr val="tx1"/>
              </a:solidFill>
            </a:endParaRP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GB" altLang="cs-CZ" sz="1800">
                <a:solidFill>
                  <a:schemeClr val="tx1"/>
                </a:solidFill>
              </a:rPr>
              <a:t>Valine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B7DC407-411E-43F0-8180-AC32762E7502}"/>
              </a:ext>
            </a:extLst>
          </p:cNvPr>
          <p:cNvSpPr txBox="1"/>
          <p:nvPr/>
        </p:nvSpPr>
        <p:spPr>
          <a:xfrm>
            <a:off x="179387" y="476672"/>
            <a:ext cx="13682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„</a:t>
            </a:r>
            <a:r>
              <a:rPr lang="cs-CZ" dirty="0" err="1">
                <a:solidFill>
                  <a:schemeClr val="tx1"/>
                </a:solidFill>
              </a:rPr>
              <a:t>Clover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leaf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structure</a:t>
            </a:r>
            <a:r>
              <a:rPr lang="cs-CZ" dirty="0">
                <a:solidFill>
                  <a:schemeClr val="tx1"/>
                </a:solidFill>
              </a:rPr>
              <a:t>“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AC0C8B-D5EB-466A-9E83-43C10C310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01332" y="3933056"/>
            <a:ext cx="406400" cy="4064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6BDBD4-304B-4451-91BE-45A9E034A3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E4149629-F29C-4DD7-8624-CC40DC5938C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Ribosomal RNA</a:t>
            </a:r>
          </a:p>
        </p:txBody>
      </p:sp>
      <p:sp>
        <p:nvSpPr>
          <p:cNvPr id="53251" name="Zástupný symbol pro obsah 3">
            <a:extLst>
              <a:ext uri="{FF2B5EF4-FFF2-40B4-BE49-F238E27FC236}">
                <a16:creationId xmlns:a16="http://schemas.microsoft.com/office/drawing/2014/main" id="{3F77C50E-1478-4346-927A-63BC9AC352DA}"/>
              </a:ext>
            </a:extLst>
          </p:cNvPr>
          <p:cNvSpPr>
            <a:spLocks noGrp="1"/>
          </p:cNvSpPr>
          <p:nvPr>
            <p:ph sz="quarter" idx="2"/>
          </p:nvPr>
        </p:nvSpPr>
        <p:spPr bwMode="auto">
          <a:xfrm>
            <a:off x="323850" y="1196975"/>
            <a:ext cx="8569325" cy="172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z="2000"/>
              <a:t>Next picture was published in: Science 11 February 2011: Vol. 331 no. 6018 pp. 730-736 in the article: </a:t>
            </a:r>
            <a:r>
              <a:rPr lang="cs-CZ" altLang="cs-CZ" sz="2000" b="1"/>
              <a:t>Crystal Structure of the Eukaryotic 40</a:t>
            </a:r>
            <a:r>
              <a:rPr lang="cs-CZ" altLang="cs-CZ" sz="2000" b="1" i="1"/>
              <a:t>S</a:t>
            </a:r>
            <a:r>
              <a:rPr lang="cs-CZ" altLang="cs-CZ" sz="2000" b="1"/>
              <a:t> Ribosomal Subunit in Complex with Initiation Factor 1 (</a:t>
            </a:r>
            <a:r>
              <a:rPr lang="cs-CZ" altLang="cs-CZ" sz="2000">
                <a:solidFill>
                  <a:schemeClr val="tx2"/>
                </a:solidFill>
              </a:rPr>
              <a:t>Julius Rabl, Marc Leibundgut, Sandro F. Ataide, Andrea Haag, Nenad Ban)</a:t>
            </a:r>
          </a:p>
          <a:p>
            <a:endParaRPr lang="cs-CZ" altLang="cs-CZ" sz="2000"/>
          </a:p>
        </p:txBody>
      </p:sp>
      <p:sp>
        <p:nvSpPr>
          <p:cNvPr id="53252" name="Zástupný symbol pro obsah 4">
            <a:extLst>
              <a:ext uri="{FF2B5EF4-FFF2-40B4-BE49-F238E27FC236}">
                <a16:creationId xmlns:a16="http://schemas.microsoft.com/office/drawing/2014/main" id="{59FE54A5-FE88-4E06-8CD5-4E4441D506DA}"/>
              </a:ext>
            </a:extLst>
          </p:cNvPr>
          <p:cNvSpPr>
            <a:spLocks noGrp="1"/>
          </p:cNvSpPr>
          <p:nvPr>
            <p:ph sz="quarter" idx="3"/>
          </p:nvPr>
        </p:nvSpPr>
        <p:spPr bwMode="auto">
          <a:xfrm>
            <a:off x="250825" y="3068638"/>
            <a:ext cx="8713788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cs-CZ" altLang="cs-CZ" sz="2000"/>
              <a:t>Description:</a:t>
            </a:r>
          </a:p>
          <a:p>
            <a:pPr>
              <a:buFontTx/>
              <a:buNone/>
            </a:pPr>
            <a:r>
              <a:rPr lang="en-US" altLang="cs-CZ" sz="1600"/>
              <a:t>Architecture of the 40</a:t>
            </a:r>
            <a:r>
              <a:rPr lang="en-US" altLang="cs-CZ" sz="1600" i="1"/>
              <a:t>S</a:t>
            </a:r>
            <a:r>
              <a:rPr lang="en-US" altLang="cs-CZ" sz="1600"/>
              <a:t>. (</a:t>
            </a:r>
            <a:r>
              <a:rPr lang="en-US" altLang="cs-CZ" sz="1600" b="1"/>
              <a:t>A</a:t>
            </a:r>
            <a:r>
              <a:rPr lang="en-US" altLang="cs-CZ" sz="1600"/>
              <a:t>) Front and back views of the tertiary structure of the 40</a:t>
            </a:r>
            <a:r>
              <a:rPr lang="en-US" altLang="cs-CZ" sz="1600" i="1"/>
              <a:t>S</a:t>
            </a:r>
            <a:r>
              <a:rPr lang="en-US" altLang="cs-CZ" sz="1600"/>
              <a:t> showing the 18</a:t>
            </a:r>
            <a:r>
              <a:rPr lang="en-US" altLang="cs-CZ" sz="1600" i="1"/>
              <a:t>S</a:t>
            </a:r>
            <a:r>
              <a:rPr lang="en-US" altLang="cs-CZ" sz="1600"/>
              <a:t> rRNA as spheres and colored according to each domain (5′ domain, red; central domain, green; 3′ major domain, yellow; 3′ minor domain, blue; ESs, magenta), and the proteins as gray cartoons (abbreviations: H, head; Be, beak; N, neck; P, platform; Sh, shoulder; Bo, body; RF, right foot; LF, left foot). (</a:t>
            </a:r>
            <a:r>
              <a:rPr lang="en-US" altLang="cs-CZ" sz="1600" b="1"/>
              <a:t>B</a:t>
            </a:r>
            <a:r>
              <a:rPr lang="en-US" altLang="cs-CZ" sz="1600"/>
              <a:t>) Secondary structure diagram of the </a:t>
            </a:r>
            <a:r>
              <a:rPr lang="en-US" altLang="cs-CZ" sz="1600" i="1"/>
              <a:t>T</a:t>
            </a:r>
            <a:r>
              <a:rPr lang="cs-CZ" altLang="cs-CZ" sz="1600" i="1"/>
              <a:t>etrahymena</a:t>
            </a:r>
            <a:r>
              <a:rPr lang="en-US" altLang="cs-CZ" sz="1600" i="1"/>
              <a:t> thermophila</a:t>
            </a:r>
            <a:r>
              <a:rPr lang="en-US" altLang="cs-CZ" sz="1600"/>
              <a:t> </a:t>
            </a:r>
            <a:r>
              <a:rPr lang="cs-CZ" altLang="cs-CZ" sz="1600"/>
              <a:t>(a protist)</a:t>
            </a:r>
            <a:r>
              <a:rPr lang="en-US" altLang="cs-CZ" sz="1600"/>
              <a:t>18</a:t>
            </a:r>
            <a:r>
              <a:rPr lang="en-US" altLang="cs-CZ" sz="1600" i="1"/>
              <a:t>S</a:t>
            </a:r>
            <a:r>
              <a:rPr lang="en-US" altLang="cs-CZ" sz="1600"/>
              <a:t> RNA </a:t>
            </a:r>
            <a:r>
              <a:rPr lang="cs-CZ" altLang="cs-CZ" sz="1600"/>
              <a:t>…</a:t>
            </a:r>
            <a:r>
              <a:rPr lang="en-US" altLang="cs-CZ" sz="1600"/>
              <a:t>showing the rRNA domains and the locations of the ESs. (</a:t>
            </a:r>
            <a:r>
              <a:rPr lang="en-US" altLang="cs-CZ" sz="1600" b="1"/>
              <a:t>C</a:t>
            </a:r>
            <a:r>
              <a:rPr lang="en-US" altLang="cs-CZ" sz="1600"/>
              <a:t>) Ribosomal proteins of the 40</a:t>
            </a:r>
            <a:r>
              <a:rPr lang="en-US" altLang="cs-CZ" sz="1600" i="1"/>
              <a:t>S</a:t>
            </a:r>
            <a:r>
              <a:rPr lang="en-US" altLang="cs-CZ" sz="1600"/>
              <a:t> are shown as cartoons in individual colors; rRNA is shown as gray surface. The 40</a:t>
            </a:r>
            <a:r>
              <a:rPr lang="en-US" altLang="cs-CZ" sz="1600" i="1"/>
              <a:t>S</a:t>
            </a:r>
            <a:r>
              <a:rPr lang="en-US" altLang="cs-CZ" sz="1600"/>
              <a:t> is shown as in (A). (</a:t>
            </a:r>
            <a:r>
              <a:rPr lang="en-US" altLang="cs-CZ" sz="1600" b="1"/>
              <a:t>D</a:t>
            </a:r>
            <a:r>
              <a:rPr lang="en-US" altLang="cs-CZ" sz="1600"/>
              <a:t>) View of the quaternary interactions between ES6 and ES3 at the back of the 40</a:t>
            </a:r>
            <a:r>
              <a:rPr lang="en-US" altLang="cs-CZ" sz="1600" i="1"/>
              <a:t>S</a:t>
            </a:r>
            <a:r>
              <a:rPr lang="en-US" altLang="cs-CZ" sz="1600"/>
              <a:t>. The RNA is displayed as a cartoon with the proteins omitted for clarity. ES6 helices are colored in a gradient from light to dark magenta and labeled from A to E</a:t>
            </a:r>
            <a:r>
              <a:rPr lang="cs-CZ" altLang="cs-CZ" sz="1600"/>
              <a:t>..</a:t>
            </a:r>
            <a:r>
              <a:rPr lang="en-US" altLang="cs-CZ" sz="1600"/>
              <a:t>. ES3 is highlighted in pink, and the rest of the 18</a:t>
            </a:r>
            <a:r>
              <a:rPr lang="en-US" altLang="cs-CZ" sz="1600" i="1"/>
              <a:t>S</a:t>
            </a:r>
            <a:r>
              <a:rPr lang="en-US" altLang="cs-CZ" sz="1600"/>
              <a:t> rRNA is colored in gray. (</a:t>
            </a:r>
            <a:r>
              <a:rPr lang="en-US" altLang="cs-CZ" sz="1600" b="1"/>
              <a:t>E</a:t>
            </a:r>
            <a:r>
              <a:rPr lang="en-US" altLang="cs-CZ" sz="1600"/>
              <a:t>) The position of helix h16 in bacterial 30</a:t>
            </a:r>
            <a:r>
              <a:rPr lang="en-US" altLang="cs-CZ" sz="1600" i="1"/>
              <a:t>S</a:t>
            </a:r>
            <a:r>
              <a:rPr lang="en-US" altLang="cs-CZ" sz="1600"/>
              <a:t> [left</a:t>
            </a:r>
            <a:r>
              <a:rPr lang="cs-CZ" altLang="cs-CZ" sz="1600"/>
              <a:t>…</a:t>
            </a:r>
            <a:r>
              <a:rPr lang="en-US" altLang="cs-CZ" sz="1600"/>
              <a:t>] and in 40</a:t>
            </a:r>
            <a:r>
              <a:rPr lang="en-US" altLang="cs-CZ" sz="1600" i="1"/>
              <a:t>S</a:t>
            </a:r>
            <a:r>
              <a:rPr lang="en-US" altLang="cs-CZ" sz="1600"/>
              <a:t>.</a:t>
            </a:r>
            <a:endParaRPr lang="cs-CZ" altLang="cs-CZ" sz="16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B8EBDB8-22F4-4494-BDA4-0CE527779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0388" y="512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http://www.sciencemag.org/content/331/6018/730/F1.large.jpg">
            <a:extLst>
              <a:ext uri="{FF2B5EF4-FFF2-40B4-BE49-F238E27FC236}">
                <a16:creationId xmlns:a16="http://schemas.microsoft.com/office/drawing/2014/main" id="{66E87639-FBF5-4B29-B52A-BD875619D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63"/>
            <a:ext cx="9144000" cy="696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>
            <a:extLst>
              <a:ext uri="{FF2B5EF4-FFF2-40B4-BE49-F238E27FC236}">
                <a16:creationId xmlns:a16="http://schemas.microsoft.com/office/drawing/2014/main" id="{C8B79694-FC2B-4A1B-A86F-56A17250F6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31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MicroRNA </a:t>
            </a:r>
            <a:r>
              <a:rPr lang="cs-CZ" altLang="cs-CZ" sz="1800"/>
              <a:t>(source: Wikipedia)</a:t>
            </a:r>
          </a:p>
        </p:txBody>
      </p:sp>
      <p:sp>
        <p:nvSpPr>
          <p:cNvPr id="56323" name="Zástupný symbol pro obsah 2">
            <a:extLst>
              <a:ext uri="{FF2B5EF4-FFF2-40B4-BE49-F238E27FC236}">
                <a16:creationId xmlns:a16="http://schemas.microsoft.com/office/drawing/2014/main" id="{94B1B805-8D34-48A4-A0EB-FFBC1BBFCF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79388" y="1322388"/>
            <a:ext cx="5040312" cy="311467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en-GB" altLang="cs-CZ" sz="2400"/>
              <a:t>M</a:t>
            </a:r>
            <a:r>
              <a:rPr lang="en-GB" altLang="cs-CZ" sz="2400" b="1"/>
              <a:t>icroRNA</a:t>
            </a:r>
            <a:r>
              <a:rPr lang="en-GB" altLang="cs-CZ" sz="2400"/>
              <a:t> or </a:t>
            </a:r>
            <a:r>
              <a:rPr lang="en-GB" altLang="cs-CZ" sz="2400" b="1"/>
              <a:t>miRNA</a:t>
            </a:r>
            <a:r>
              <a:rPr lang="en-GB" altLang="cs-CZ" sz="2400"/>
              <a:t> are single strand non-coding RNAs with a typical length of 21-23 nucleotides which take a part in regulation of gene expression. miRNA</a:t>
            </a:r>
            <a:r>
              <a:rPr lang="cs-CZ" altLang="cs-CZ" sz="2400"/>
              <a:t>s</a:t>
            </a:r>
            <a:r>
              <a:rPr lang="en-GB" altLang="cs-CZ" sz="2400"/>
              <a:t> are produced by transcription from DNA genes but they are not translated into proteins. </a:t>
            </a:r>
          </a:p>
        </p:txBody>
      </p:sp>
      <p:pic>
        <p:nvPicPr>
          <p:cNvPr id="56324" name="Picture 2" descr="https://upload.wikimedia.org/wikipedia/commons/thumb/c/c4/MiRNA_processing.svg/250px-MiRNA_processing.svg.png">
            <a:extLst>
              <a:ext uri="{FF2B5EF4-FFF2-40B4-BE49-F238E27FC236}">
                <a16:creationId xmlns:a16="http://schemas.microsoft.com/office/drawing/2014/main" id="{33FB6ECD-7574-4B6F-B550-7873D93DB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1354138"/>
            <a:ext cx="2944813" cy="5256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Obdélník 3">
            <a:extLst>
              <a:ext uri="{FF2B5EF4-FFF2-40B4-BE49-F238E27FC236}">
                <a16:creationId xmlns:a16="http://schemas.microsoft.com/office/drawing/2014/main" id="{5C5B22D1-9F99-412F-A0F2-50674CCE3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4652963"/>
            <a:ext cx="4572000" cy="2062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s-CZ" sz="1600">
                <a:solidFill>
                  <a:srgbClr val="222222"/>
                </a:solidFill>
              </a:rPr>
              <a:t>After modification by nucleases called „Drosha“ and „Pasha“ the pre-miRNA enters the cytoplasm where can interact with the endonuclease called „</a:t>
            </a:r>
            <a:r>
              <a:rPr lang="en-GB" altLang="cs-CZ" sz="1600">
                <a:solidFill>
                  <a:srgbClr val="0B0080"/>
                </a:solidFill>
              </a:rPr>
              <a:t>Dicer“</a:t>
            </a:r>
            <a:r>
              <a:rPr lang="en-GB" altLang="cs-CZ" sz="1600">
                <a:solidFill>
                  <a:srgbClr val="222222"/>
                </a:solidFill>
              </a:rPr>
              <a:t> forming miRNA. It is bound into the </a:t>
            </a:r>
            <a:r>
              <a:rPr lang="en-GB" altLang="cs-CZ" sz="1600">
                <a:solidFill>
                  <a:srgbClr val="0B0080"/>
                </a:solidFill>
              </a:rPr>
              <a:t>RISC</a:t>
            </a:r>
            <a:r>
              <a:rPr lang="en-GB" altLang="cs-CZ" sz="1600">
                <a:solidFill>
                  <a:srgbClr val="222222"/>
                </a:solidFill>
              </a:rPr>
              <a:t> complex (RISC = RNA-induced silencing complex).</a:t>
            </a:r>
            <a:r>
              <a:rPr lang="en-GB" altLang="cs-CZ" sz="1600" baseline="30000">
                <a:solidFill>
                  <a:srgbClr val="0B0080"/>
                </a:solidFill>
              </a:rPr>
              <a:t> </a:t>
            </a:r>
            <a:r>
              <a:rPr lang="en-GB" altLang="cs-CZ" sz="1600">
                <a:solidFill>
                  <a:schemeClr val="tx1"/>
                </a:solidFill>
              </a:rPr>
              <a:t>Just the </a:t>
            </a:r>
            <a:r>
              <a:rPr lang="en-GB" altLang="cs-CZ" sz="1600">
                <a:solidFill>
                  <a:srgbClr val="222222"/>
                </a:solidFill>
              </a:rPr>
              <a:t>RISC is able to silence the gene expression, which is known as </a:t>
            </a:r>
            <a:r>
              <a:rPr lang="en-GB" altLang="cs-CZ" sz="1600">
                <a:solidFill>
                  <a:srgbClr val="0B0080"/>
                </a:solidFill>
              </a:rPr>
              <a:t>RNA interference</a:t>
            </a:r>
            <a:r>
              <a:rPr lang="en-GB" altLang="cs-CZ" sz="1600">
                <a:solidFill>
                  <a:srgbClr val="222222"/>
                </a:solidFill>
              </a:rPr>
              <a:t>. </a:t>
            </a:r>
            <a:endParaRPr lang="en-GB" altLang="cs-CZ" sz="16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7740896-F108-44BD-93A8-FD44E1942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6588" y="48736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35D0935D-3EED-4F96-BB0B-E7BA907259C7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57200" y="274638"/>
            <a:ext cx="8229600" cy="1354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Conformation changes and denaturation of biopolymers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AE7176EC-4713-47BB-8F85-6D9F083F8AB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539750" y="1773238"/>
            <a:ext cx="8229600" cy="39163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cs-CZ"/>
              <a:t>Changes in secondary, tertiary and quaternary structure of biopolymers are denoted as </a:t>
            </a:r>
            <a:r>
              <a:rPr lang="en-GB" altLang="cs-CZ" b="1"/>
              <a:t>conformation changes</a:t>
            </a:r>
            <a:r>
              <a:rPr lang="en-GB" altLang="cs-CZ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/>
              <a:t>They can be both reversible and irreversible.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b="1"/>
              <a:t>‘native’</a:t>
            </a:r>
            <a:r>
              <a:rPr lang="en-GB" altLang="cs-CZ"/>
              <a:t> state of a biopolymer: </a:t>
            </a:r>
            <a:r>
              <a:rPr lang="cs-CZ" altLang="cs-CZ"/>
              <a:t>its</a:t>
            </a:r>
            <a:r>
              <a:rPr lang="en-GB" altLang="cs-CZ"/>
              <a:t> </a:t>
            </a:r>
            <a:r>
              <a:rPr lang="en-GB" altLang="cs-CZ" b="1"/>
              <a:t>functional </a:t>
            </a:r>
            <a:r>
              <a:rPr lang="en-GB" altLang="cs-CZ"/>
              <a:t>state. Otherwise the biopolymer has been </a:t>
            </a:r>
            <a:r>
              <a:rPr lang="en-GB" altLang="cs-CZ" b="1"/>
              <a:t>‘denatured</a:t>
            </a:r>
            <a:r>
              <a:rPr lang="en-GB" altLang="cs-CZ"/>
              <a:t>’.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E01403-F2A2-4420-B547-C98B9098F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74850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3F6A43A8-F68E-4B54-9E3C-FF83AD90FD66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57200" y="274638"/>
            <a:ext cx="8229600" cy="850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Denaturation factors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20E3DC5D-761E-498A-80F6-D8A354A8659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529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cs-CZ" sz="2800"/>
              <a:t>Physical: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000"/>
              <a:t>Increased temperature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000"/>
              <a:t>Ionising radiation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000"/>
              <a:t>Ultrasound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000"/>
              <a:t>…..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800"/>
              <a:t>Chemical: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000"/>
              <a:t>Changes of pH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000"/>
              <a:t>Changes in electrolyte concentration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000"/>
              <a:t>Heavy metals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000"/>
              <a:t>Denaturation agents destroying hydrogen bonds – urea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000"/>
              <a:t>…..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800"/>
              <a:t>Combination of above factors: ionising radiation or ultrasound act directly and/or indirectly (chemically via free radicals)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2232E53-62E4-4ABB-9E0F-3AE78CF1D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4968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597AE96-5E00-4B5A-8DDB-5341FD5BA4B6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cs-CZ" sz="3600" b="1">
                <a:solidFill>
                  <a:schemeClr val="tx1"/>
                </a:solidFill>
              </a:rPr>
              <a:t>Water</a:t>
            </a:r>
            <a:endParaRPr lang="cs-CZ" altLang="cs-CZ" sz="3600" b="1">
              <a:solidFill>
                <a:schemeClr val="tx1"/>
              </a:solidFill>
            </a:endParaRPr>
          </a:p>
        </p:txBody>
      </p:sp>
      <p:pic>
        <p:nvPicPr>
          <p:cNvPr id="8195" name="Picture 4" descr="o3_3">
            <a:extLst>
              <a:ext uri="{FF2B5EF4-FFF2-40B4-BE49-F238E27FC236}">
                <a16:creationId xmlns:a16="http://schemas.microsoft.com/office/drawing/2014/main" id="{874F09D6-6F3B-4A7D-BD1F-F0FBE96BF3DA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196975"/>
            <a:ext cx="5181600" cy="3789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6">
            <a:extLst>
              <a:ext uri="{FF2B5EF4-FFF2-40B4-BE49-F238E27FC236}">
                <a16:creationId xmlns:a16="http://schemas.microsoft.com/office/drawing/2014/main" id="{ED188157-1F19-4883-926B-4463EEC6D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373688"/>
            <a:ext cx="85693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>
                <a:solidFill>
                  <a:schemeClr val="tx1"/>
                </a:solidFill>
              </a:rPr>
              <a:t>Molecules of water are strongly polar. </a:t>
            </a:r>
            <a:r>
              <a:rPr lang="cs-CZ" altLang="cs-CZ">
                <a:solidFill>
                  <a:schemeClr val="tx1"/>
                </a:solidFill>
              </a:rPr>
              <a:t>Moreover, b</a:t>
            </a:r>
            <a:r>
              <a:rPr lang="en-GB" altLang="cs-CZ">
                <a:solidFill>
                  <a:schemeClr val="tx1"/>
                </a:solidFill>
              </a:rPr>
              <a:t>etween the oxygen and hydrogen atoms of neighbouring molecules, </a:t>
            </a:r>
            <a:r>
              <a:rPr lang="en-GB" altLang="cs-CZ" b="1">
                <a:solidFill>
                  <a:schemeClr val="tx1"/>
                </a:solidFill>
              </a:rPr>
              <a:t>hydrogen bonds</a:t>
            </a:r>
            <a:r>
              <a:rPr lang="en-GB" altLang="cs-CZ">
                <a:solidFill>
                  <a:schemeClr val="tx1"/>
                </a:solidFill>
              </a:rPr>
              <a:t> are formed. They join water molecules in aggregates – clusters.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0DDE86-7550-4CD1-88D2-7447ABCC6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80400" y="423898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188F89-68C5-432C-8C25-B128E2EB49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80400" y="2492393"/>
            <a:ext cx="406400" cy="4064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79AB526-53B4-4AA4-B21E-5B7806EC5C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80400" y="150810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3E01F12-F015-4047-9891-F05978920969}"/>
              </a:ext>
            </a:extLst>
          </p:cNvPr>
          <p:cNvSpPr>
            <a:spLocks noChangeArrowheads="1"/>
          </p:cNvSpPr>
          <p:nvPr>
            <p:ph type="ctrTitle"/>
          </p:nvPr>
        </p:nvSpPr>
        <p:spPr bwMode="auto">
          <a:xfrm>
            <a:off x="539750" y="836613"/>
            <a:ext cx="8135938" cy="49688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cs-CZ" sz="2800" dirty="0"/>
              <a:t>Author: </a:t>
            </a:r>
            <a:br>
              <a:rPr lang="en-GB" altLang="cs-CZ" sz="2800" dirty="0"/>
            </a:br>
            <a:r>
              <a:rPr lang="en-GB" altLang="cs-CZ" sz="2800" b="1" dirty="0"/>
              <a:t>Vojtěch Mornstein</a:t>
            </a:r>
            <a:br>
              <a:rPr lang="en-GB" altLang="cs-CZ" sz="2800" dirty="0"/>
            </a:br>
            <a:br>
              <a:rPr lang="en-GB" altLang="cs-CZ" sz="2800" dirty="0"/>
            </a:br>
            <a:r>
              <a:rPr lang="en-GB" altLang="cs-CZ" sz="2800" dirty="0"/>
              <a:t>Content collaboration and language revision: </a:t>
            </a:r>
            <a:br>
              <a:rPr lang="en-GB" altLang="cs-CZ" sz="2800" dirty="0"/>
            </a:br>
            <a:r>
              <a:rPr lang="en-GB" altLang="cs-CZ" sz="2800" b="1" dirty="0"/>
              <a:t>Carmel J. Caruana, Viktor </a:t>
            </a:r>
            <a:r>
              <a:rPr lang="en-GB" altLang="cs-CZ" sz="2800" b="1" dirty="0" err="1"/>
              <a:t>Brabec</a:t>
            </a:r>
            <a:br>
              <a:rPr lang="en-GB" altLang="cs-CZ" sz="2800" dirty="0"/>
            </a:br>
            <a:br>
              <a:rPr lang="en-GB" altLang="cs-CZ" sz="2800" dirty="0"/>
            </a:br>
            <a:r>
              <a:rPr lang="en-GB" altLang="cs-CZ" sz="2800" dirty="0"/>
              <a:t>Presentation design: </a:t>
            </a:r>
            <a:br>
              <a:rPr lang="en-GB" altLang="cs-CZ" sz="2800" dirty="0"/>
            </a:br>
            <a:r>
              <a:rPr lang="en-GB" altLang="cs-CZ" sz="2800" b="1" dirty="0"/>
              <a:t>Lucie Mornsteinová</a:t>
            </a:r>
            <a:br>
              <a:rPr lang="en-GB" altLang="cs-CZ" sz="2800" dirty="0"/>
            </a:br>
            <a:br>
              <a:rPr lang="en-GB" altLang="cs-CZ" sz="2800" dirty="0"/>
            </a:br>
            <a:r>
              <a:rPr lang="en-GB" altLang="cs-CZ" sz="2800" dirty="0"/>
              <a:t>Last revision</a:t>
            </a:r>
            <a:r>
              <a:rPr lang="cs-CZ" altLang="cs-CZ" sz="2800" dirty="0"/>
              <a:t> and soundtrack </a:t>
            </a:r>
            <a:r>
              <a:rPr lang="cs-CZ" altLang="cs-CZ" sz="2800" dirty="0" err="1"/>
              <a:t>added</a:t>
            </a:r>
            <a:r>
              <a:rPr lang="en-GB" altLang="cs-CZ" sz="2800" dirty="0"/>
              <a:t>: </a:t>
            </a:r>
            <a:r>
              <a:rPr lang="cs-CZ" altLang="cs-CZ" sz="2800" dirty="0" err="1"/>
              <a:t>September</a:t>
            </a:r>
            <a:r>
              <a:rPr lang="en-GB" altLang="cs-CZ" sz="2800" dirty="0"/>
              <a:t> 20</a:t>
            </a:r>
            <a:r>
              <a:rPr lang="cs-CZ" altLang="cs-CZ" sz="2800" dirty="0"/>
              <a:t>20</a:t>
            </a:r>
            <a:endParaRPr lang="en-GB" altLang="cs-CZ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49C24A5-F471-46E4-8F2B-6346BA20DFA0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57200" y="274638"/>
            <a:ext cx="8229600" cy="1209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cs-CZ" sz="3600" b="1">
                <a:solidFill>
                  <a:schemeClr val="tx1"/>
                </a:solidFill>
              </a:rPr>
              <a:t>Hydrogen bonds between water molecules</a:t>
            </a:r>
            <a:endParaRPr lang="cs-CZ" altLang="cs-CZ" sz="3600" b="1">
              <a:solidFill>
                <a:schemeClr val="tx1"/>
              </a:solidFill>
            </a:endParaRPr>
          </a:p>
        </p:txBody>
      </p:sp>
      <p:pic>
        <p:nvPicPr>
          <p:cNvPr id="10243" name="Picture 5" descr="FG11_20ab">
            <a:extLst>
              <a:ext uri="{FF2B5EF4-FFF2-40B4-BE49-F238E27FC236}">
                <a16:creationId xmlns:a16="http://schemas.microsoft.com/office/drawing/2014/main" id="{2CFEEB70-470A-4868-9DBD-03BB3BCEB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4751388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7" descr="FG11_21">
            <a:extLst>
              <a:ext uri="{FF2B5EF4-FFF2-40B4-BE49-F238E27FC236}">
                <a16:creationId xmlns:a16="http://schemas.microsoft.com/office/drawing/2014/main" id="{0D1C09CC-247C-44D6-B0C8-2EA5C7F0FD40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860800"/>
            <a:ext cx="5689600" cy="2468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9">
            <a:extLst>
              <a:ext uri="{FF2B5EF4-FFF2-40B4-BE49-F238E27FC236}">
                <a16:creationId xmlns:a16="http://schemas.microsoft.com/office/drawing/2014/main" id="{ADAAF19F-A7DD-42A2-9FF1-9EF21A2E2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1557338"/>
            <a:ext cx="2808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>
                <a:solidFill>
                  <a:schemeClr val="tx1"/>
                </a:solidFill>
              </a:rPr>
              <a:t>Liquid water</a:t>
            </a:r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0246" name="Text Box 10">
            <a:extLst>
              <a:ext uri="{FF2B5EF4-FFF2-40B4-BE49-F238E27FC236}">
                <a16:creationId xmlns:a16="http://schemas.microsoft.com/office/drawing/2014/main" id="{CA2B9945-57EE-4D43-BB28-2994EC82E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38" y="6583363"/>
            <a:ext cx="69135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>
                <a:solidFill>
                  <a:schemeClr val="tx1"/>
                </a:solidFill>
              </a:rPr>
              <a:t>Pictures</a:t>
            </a:r>
            <a:r>
              <a:rPr lang="cs-CZ" altLang="cs-CZ" sz="1200">
                <a:solidFill>
                  <a:schemeClr val="tx1"/>
                </a:solidFill>
              </a:rPr>
              <a:t>: http://cwx.prenhall.com/bookbind/pubbooks/hillchem3/medialib/media_portfolio/11.html</a:t>
            </a:r>
          </a:p>
        </p:txBody>
      </p:sp>
      <p:sp>
        <p:nvSpPr>
          <p:cNvPr id="10247" name="Text Box 11">
            <a:extLst>
              <a:ext uri="{FF2B5EF4-FFF2-40B4-BE49-F238E27FC236}">
                <a16:creationId xmlns:a16="http://schemas.microsoft.com/office/drawing/2014/main" id="{F7C449B0-9ECC-4C8C-B828-907CE5CE2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5013325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>
                <a:solidFill>
                  <a:schemeClr val="tx1"/>
                </a:solidFill>
              </a:rPr>
              <a:t>Ice</a:t>
            </a:r>
            <a:endParaRPr lang="cs-CZ" altLang="cs-CZ">
              <a:solidFill>
                <a:schemeClr val="tx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1E351B-60CB-4107-89CD-472BDDDF6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0400" y="57743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1C3818BD-D58B-4A46-ADCA-49CEDF59B9CF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cs-CZ" sz="3600" b="1">
                <a:solidFill>
                  <a:schemeClr val="tx1"/>
                </a:solidFill>
              </a:rPr>
              <a:t>Colloids</a:t>
            </a:r>
            <a:endParaRPr lang="cs-CZ" altLang="cs-CZ" sz="3600" b="1">
              <a:solidFill>
                <a:schemeClr val="tx1"/>
              </a:solidFill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38E159D7-3611-4CE0-BE8F-4C8AC65D7EF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395288" y="1916113"/>
            <a:ext cx="8353425" cy="413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7313" indent="296863" eaLnBrk="1" hangingPunct="1">
              <a:lnSpc>
                <a:spcPct val="90000"/>
              </a:lnSpc>
              <a:buFontTx/>
              <a:buNone/>
            </a:pPr>
            <a:r>
              <a:rPr lang="en-GB" altLang="cs-CZ" sz="2400"/>
              <a:t>Colloids – also known as non-true solutions – the solution consists of solute particles of diameter about 10 – 1000 nm dispersed in the solvent.</a:t>
            </a:r>
          </a:p>
          <a:p>
            <a:pPr marL="87313" indent="296863" eaLnBrk="1" hangingPunct="1">
              <a:lnSpc>
                <a:spcPct val="90000"/>
              </a:lnSpc>
              <a:buFontTx/>
              <a:buNone/>
            </a:pPr>
            <a:r>
              <a:rPr lang="en-GB" altLang="cs-CZ" sz="2400"/>
              <a:t>We can distinguish two types of colloids according to the type of binding forces:</a:t>
            </a:r>
          </a:p>
          <a:p>
            <a:pPr marL="87313" indent="296863" eaLnBrk="1" hangingPunct="1">
              <a:lnSpc>
                <a:spcPct val="90000"/>
              </a:lnSpc>
              <a:buFontTx/>
              <a:buNone/>
            </a:pPr>
            <a:endParaRPr lang="en-GB" altLang="cs-CZ" sz="2400"/>
          </a:p>
          <a:p>
            <a:pPr marL="87313" indent="296863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cs-CZ" sz="2400"/>
              <a:t>Micellar colloids (also associative, small particles are bound together by </a:t>
            </a:r>
            <a:r>
              <a:rPr lang="en-GB" altLang="cs-CZ" sz="2400" i="1"/>
              <a:t>van der Waals bonds</a:t>
            </a:r>
            <a:r>
              <a:rPr lang="en-GB" altLang="cs-CZ" sz="2400"/>
              <a:t>)</a:t>
            </a:r>
          </a:p>
          <a:p>
            <a:pPr marL="87313" indent="296863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altLang="cs-CZ" sz="2400"/>
          </a:p>
          <a:p>
            <a:pPr marL="87313" indent="296863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cs-CZ" sz="2400"/>
              <a:t>Molecular colloids (particles are macromolecules which subunits are bound together by </a:t>
            </a:r>
            <a:r>
              <a:rPr lang="en-GB" altLang="cs-CZ" sz="2400" i="1"/>
              <a:t>covalent bonds</a:t>
            </a:r>
            <a:r>
              <a:rPr lang="en-GB" altLang="cs-CZ" sz="2400"/>
              <a:t>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C61C7C-D5BA-4DC7-AD8B-61095FA7D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311" y="80803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31EDEB1-B4A6-4F5E-9366-D48C581F9FC2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57200" y="274638"/>
            <a:ext cx="8229600" cy="850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cs-CZ" sz="4000">
                <a:solidFill>
                  <a:schemeClr val="tx1"/>
                </a:solidFill>
              </a:rPr>
              <a:t>Weak chemical bonds</a:t>
            </a:r>
            <a:endParaRPr lang="cs-CZ" altLang="cs-CZ" sz="4000">
              <a:solidFill>
                <a:schemeClr val="tx1"/>
              </a:solidFill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68B68AD-15A1-400F-B972-313B6DB166EA}"/>
              </a:ext>
            </a:extLst>
          </p:cNvPr>
          <p:cNvSpPr>
            <a:spLocks noChangeArrowheads="1"/>
          </p:cNvSpPr>
          <p:nvPr>
            <p:ph type="body" sz="half" idx="1"/>
          </p:nvPr>
        </p:nvSpPr>
        <p:spPr bwMode="auto">
          <a:xfrm>
            <a:off x="179388" y="2276475"/>
            <a:ext cx="2736850" cy="3744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cs-CZ" sz="2800"/>
              <a:t>Hydrogen bonds</a:t>
            </a:r>
          </a:p>
          <a:p>
            <a:pPr eaLnBrk="1" hangingPunct="1"/>
            <a:r>
              <a:rPr lang="en-GB" altLang="cs-CZ" sz="2800"/>
              <a:t>Hydrophobic interaction</a:t>
            </a:r>
          </a:p>
          <a:p>
            <a:pPr eaLnBrk="1" hangingPunct="1"/>
            <a:r>
              <a:rPr lang="en-GB" altLang="cs-CZ" sz="2800"/>
              <a:t>van der Waals bonds</a:t>
            </a:r>
          </a:p>
        </p:txBody>
      </p:sp>
      <p:pic>
        <p:nvPicPr>
          <p:cNvPr id="14340" name="Picture 7" descr="van der Waals">
            <a:extLst>
              <a:ext uri="{FF2B5EF4-FFF2-40B4-BE49-F238E27FC236}">
                <a16:creationId xmlns:a16="http://schemas.microsoft.com/office/drawing/2014/main" id="{201AF01D-AA4A-4B68-99B1-B780DE8D1E13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085975"/>
            <a:ext cx="5940425" cy="3978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Oval 9">
            <a:extLst>
              <a:ext uri="{FF2B5EF4-FFF2-40B4-BE49-F238E27FC236}">
                <a16:creationId xmlns:a16="http://schemas.microsoft.com/office/drawing/2014/main" id="{F0C7904E-4CBE-4061-82DB-20AD0B775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221163"/>
            <a:ext cx="2663825" cy="100806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4342" name="Line 10">
            <a:extLst>
              <a:ext uri="{FF2B5EF4-FFF2-40B4-BE49-F238E27FC236}">
                <a16:creationId xmlns:a16="http://schemas.microsoft.com/office/drawing/2014/main" id="{BD665BD5-02F1-4FD2-84C1-537F524E77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4075" y="4221163"/>
            <a:ext cx="1223963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cxnSp>
        <p:nvCxnSpPr>
          <p:cNvPr id="14343" name="Zakřivená spojovací čára 6">
            <a:extLst>
              <a:ext uri="{FF2B5EF4-FFF2-40B4-BE49-F238E27FC236}">
                <a16:creationId xmlns:a16="http://schemas.microsoft.com/office/drawing/2014/main" id="{B2116B16-ED6A-4765-A5FB-7E2267E54A9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6011863" y="6021388"/>
            <a:ext cx="936625" cy="287337"/>
          </a:xfrm>
          <a:prstGeom prst="curvedConnector3">
            <a:avLst>
              <a:gd name="adj1" fmla="val 50000"/>
            </a:avLst>
          </a:prstGeom>
          <a:noFill/>
          <a:ln w="31750" algn="ctr">
            <a:solidFill>
              <a:srgbClr val="FF00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4" name="TextovéPole 7">
            <a:extLst>
              <a:ext uri="{FF2B5EF4-FFF2-40B4-BE49-F238E27FC236}">
                <a16:creationId xmlns:a16="http://schemas.microsoft.com/office/drawing/2014/main" id="{6C05BFBB-3B7B-4270-A77D-915575ED0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6237288"/>
            <a:ext cx="3851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600">
                <a:solidFill>
                  <a:srgbClr val="FF0000"/>
                </a:solidFill>
              </a:rPr>
              <a:t>Also London forces, sometimes not classified as van der Waals bonds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9256FB-BB98-4490-8F50-A71F7A474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0312" y="496888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77D758-7D99-44EF-9BF0-4ADD9DB1AB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33556" y="4968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566E0EB-92B9-49A5-92D0-3DA17D0945D3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11188" y="260350"/>
            <a:ext cx="8229600" cy="7778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cs-CZ" sz="4000">
                <a:solidFill>
                  <a:schemeClr val="tx1"/>
                </a:solidFill>
              </a:rPr>
              <a:t>Properties of colloids</a:t>
            </a:r>
            <a:endParaRPr lang="cs-CZ" altLang="cs-CZ" sz="4000">
              <a:solidFill>
                <a:schemeClr val="tx1"/>
              </a:solidFill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2028EFA-E967-469E-80C6-6E32529BDD66}"/>
              </a:ext>
            </a:extLst>
          </p:cNvPr>
          <p:cNvSpPr>
            <a:spLocks noChangeArrowheads="1"/>
          </p:cNvSpPr>
          <p:nvPr>
            <p:ph type="body" sz="half" idx="1"/>
          </p:nvPr>
        </p:nvSpPr>
        <p:spPr bwMode="auto">
          <a:xfrm>
            <a:off x="684213" y="1557338"/>
            <a:ext cx="8075612" cy="4751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17463" eaLnBrk="1" hangingPunct="1">
              <a:lnSpc>
                <a:spcPct val="80000"/>
              </a:lnSpc>
              <a:buFontTx/>
              <a:buNone/>
            </a:pPr>
            <a:r>
              <a:rPr lang="en-GB" altLang="cs-CZ" sz="2400" b="1"/>
              <a:t>Mechanical:</a:t>
            </a:r>
            <a:r>
              <a:rPr lang="en-GB" altLang="cs-CZ" sz="2400"/>
              <a:t> rigidity, elasticity, viscosity – caused by covalent and weak chemical bonds</a:t>
            </a:r>
          </a:p>
          <a:p>
            <a:pPr marL="0" indent="17463" eaLnBrk="1" hangingPunct="1">
              <a:lnSpc>
                <a:spcPct val="80000"/>
              </a:lnSpc>
              <a:buFontTx/>
              <a:buNone/>
            </a:pPr>
            <a:r>
              <a:rPr lang="en-GB" altLang="cs-CZ" sz="2400"/>
              <a:t>These properties depend on the form of colloid:</a:t>
            </a:r>
          </a:p>
          <a:p>
            <a:pPr marL="0" indent="17463" eaLnBrk="1" hangingPunct="1">
              <a:lnSpc>
                <a:spcPct val="80000"/>
              </a:lnSpc>
              <a:buFontTx/>
              <a:buNone/>
            </a:pPr>
            <a:r>
              <a:rPr lang="en-GB" altLang="cs-CZ" sz="2400"/>
              <a:t>sol (liquid) or gel (solid). Gel formation = gelatinisation</a:t>
            </a:r>
          </a:p>
          <a:p>
            <a:pPr marL="0" indent="17463" eaLnBrk="1" hangingPunct="1">
              <a:lnSpc>
                <a:spcPct val="80000"/>
              </a:lnSpc>
              <a:buFontTx/>
              <a:buNone/>
            </a:pPr>
            <a:r>
              <a:rPr lang="en-GB" altLang="cs-CZ" sz="2400" b="1"/>
              <a:t>Optical:</a:t>
            </a:r>
            <a:r>
              <a:rPr lang="en-GB" altLang="cs-CZ" sz="2400"/>
              <a:t> </a:t>
            </a:r>
          </a:p>
          <a:p>
            <a:pPr marL="825500" lvl="1" eaLnBrk="1" hangingPunct="1">
              <a:lnSpc>
                <a:spcPct val="80000"/>
              </a:lnSpc>
            </a:pPr>
            <a:r>
              <a:rPr lang="en-GB" altLang="cs-CZ" sz="2000"/>
              <a:t>Light scatter: Tyndall effect (opalescence). Light can be scattered off the colloid particles. Track of a light beam passing through a colloid is made visible by the light scattered by the colloidal particles.</a:t>
            </a:r>
            <a:r>
              <a:rPr lang="en-GB" altLang="cs-CZ" sz="2000" i="1"/>
              <a:t> </a:t>
            </a:r>
          </a:p>
          <a:p>
            <a:pPr marL="825500" lvl="1" eaLnBrk="1" hangingPunct="1">
              <a:lnSpc>
                <a:spcPct val="80000"/>
              </a:lnSpc>
            </a:pPr>
            <a:r>
              <a:rPr lang="en-GB" altLang="cs-CZ" sz="2000"/>
              <a:t> Optical activity: Colloidal particles can rotate the plane of polarization of plane-polarised light passing through the colloid</a:t>
            </a:r>
          </a:p>
          <a:p>
            <a:pPr marL="0" indent="17463" eaLnBrk="1" hangingPunct="1">
              <a:lnSpc>
                <a:spcPct val="80000"/>
              </a:lnSpc>
              <a:buFontTx/>
              <a:buNone/>
            </a:pPr>
            <a:r>
              <a:rPr lang="en-GB" altLang="cs-CZ" sz="2400" b="1"/>
              <a:t>Electrical:</a:t>
            </a:r>
            <a:r>
              <a:rPr lang="en-GB" altLang="cs-CZ" sz="2400"/>
              <a:t> see lecture on instrumental methods in molecular biophysics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E00782-FF6D-4903-B8E3-5439520C1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6412" y="44608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>
            <a:extLst>
              <a:ext uri="{FF2B5EF4-FFF2-40B4-BE49-F238E27FC236}">
                <a16:creationId xmlns:a16="http://schemas.microsoft.com/office/drawing/2014/main" id="{FC73C0EF-D5E1-4A7A-8D39-F93ADF146E5B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57200" y="274638"/>
            <a:ext cx="8229600" cy="12827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Tyndall effect in micellar and molecular colloids</a:t>
            </a:r>
          </a:p>
        </p:txBody>
      </p:sp>
      <p:pic>
        <p:nvPicPr>
          <p:cNvPr id="18435" name="Picture 5" descr="gold4">
            <a:hlinkClick r:id="rId5"/>
            <a:extLst>
              <a:ext uri="{FF2B5EF4-FFF2-40B4-BE49-F238E27FC236}">
                <a16:creationId xmlns:a16="http://schemas.microsoft.com/office/drawing/2014/main" id="{A6E4A7A4-E3A0-4BD9-A82F-8396C818D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63725"/>
            <a:ext cx="410527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 descr="620095mb_image002">
            <a:extLst>
              <a:ext uri="{FF2B5EF4-FFF2-40B4-BE49-F238E27FC236}">
                <a16:creationId xmlns:a16="http://schemas.microsoft.com/office/drawing/2014/main" id="{E92F422A-A25F-4C8E-80AA-27E2D4AE0918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36738"/>
            <a:ext cx="4140200" cy="3105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10">
            <a:extLst>
              <a:ext uri="{FF2B5EF4-FFF2-40B4-BE49-F238E27FC236}">
                <a16:creationId xmlns:a16="http://schemas.microsoft.com/office/drawing/2014/main" id="{7F12D566-E38C-4236-8147-EA1DECBF5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229225"/>
            <a:ext cx="3889375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>
                <a:solidFill>
                  <a:schemeClr val="tx1"/>
                </a:solidFill>
              </a:rPr>
              <a:t>- </a:t>
            </a:r>
            <a:r>
              <a:rPr lang="en-US" altLang="cs-CZ">
                <a:solidFill>
                  <a:schemeClr val="tx1"/>
                </a:solidFill>
              </a:rPr>
              <a:t>In solution of gelatin (a protein)</a:t>
            </a:r>
            <a:endParaRPr lang="cs-CZ" altLang="cs-CZ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>
                <a:solidFill>
                  <a:schemeClr val="tx1"/>
                </a:solidFill>
              </a:rPr>
              <a:t>http://link.springer-ny.com/link/service/journals/00897/papers/0006002/620095mb.htm</a:t>
            </a:r>
          </a:p>
        </p:txBody>
      </p:sp>
      <p:sp>
        <p:nvSpPr>
          <p:cNvPr id="18438" name="Text Box 11">
            <a:extLst>
              <a:ext uri="{FF2B5EF4-FFF2-40B4-BE49-F238E27FC236}">
                <a16:creationId xmlns:a16="http://schemas.microsoft.com/office/drawing/2014/main" id="{38327F15-FB7F-439C-A02F-55A92B118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229225"/>
            <a:ext cx="352901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>
                <a:solidFill>
                  <a:schemeClr val="tx1"/>
                </a:solidFill>
              </a:rPr>
              <a:t>- </a:t>
            </a:r>
            <a:r>
              <a:rPr lang="en-US" altLang="cs-CZ">
                <a:solidFill>
                  <a:schemeClr val="tx1"/>
                </a:solidFill>
              </a:rPr>
              <a:t>In solution of colloidal gold</a:t>
            </a:r>
            <a:endParaRPr lang="cs-CZ" altLang="cs-CZ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>
                <a:solidFill>
                  <a:schemeClr val="tx1"/>
                </a:solidFill>
              </a:rPr>
              <a:t>http://mrsec.wisc.edu/edetc/cineplex/gold/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63F363-11FD-4892-9B0F-1A982806E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0392" y="7127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B868CBD-3156-485E-A13F-638977E0E468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cs-CZ" sz="4000">
                <a:solidFill>
                  <a:schemeClr val="tx1"/>
                </a:solidFill>
              </a:rPr>
              <a:t>Types of Colloids</a:t>
            </a:r>
            <a:r>
              <a:rPr lang="cs-CZ" altLang="cs-CZ" sz="4000">
                <a:solidFill>
                  <a:schemeClr val="tx1"/>
                </a:solidFill>
              </a:rPr>
              <a:t> - Biopolymers</a:t>
            </a:r>
          </a:p>
        </p:txBody>
      </p:sp>
      <p:sp>
        <p:nvSpPr>
          <p:cNvPr id="20483" name="Rectangle 4">
            <a:extLst>
              <a:ext uri="{FF2B5EF4-FFF2-40B4-BE49-F238E27FC236}">
                <a16:creationId xmlns:a16="http://schemas.microsoft.com/office/drawing/2014/main" id="{0177239D-353B-4E2D-B5EB-E002089AFC8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cs-CZ" sz="2400"/>
              <a:t>According to the affinity of the bio</a:t>
            </a:r>
            <a:r>
              <a:rPr lang="cs-CZ" altLang="cs-CZ" sz="2400"/>
              <a:t>polymer</a:t>
            </a:r>
            <a:r>
              <a:rPr lang="en-GB" altLang="cs-CZ" sz="2400"/>
              <a:t> to </a:t>
            </a:r>
            <a:r>
              <a:rPr lang="cs-CZ" altLang="cs-CZ" sz="2400"/>
              <a:t>solvent (</a:t>
            </a:r>
            <a:r>
              <a:rPr lang="en-GB" altLang="cs-CZ" sz="2400"/>
              <a:t>water</a:t>
            </a:r>
            <a:r>
              <a:rPr lang="cs-CZ" altLang="cs-CZ" sz="2400"/>
              <a:t>)</a:t>
            </a:r>
            <a:endParaRPr lang="en-GB" altLang="cs-CZ" sz="2400"/>
          </a:p>
          <a:p>
            <a:pPr lvl="1" eaLnBrk="1" hangingPunct="1"/>
            <a:r>
              <a:rPr lang="en-GB" altLang="cs-CZ" sz="2400"/>
              <a:t>Lyophilic (hydrophilic) - form stable solutions</a:t>
            </a:r>
          </a:p>
          <a:p>
            <a:pPr lvl="1" eaLnBrk="1" hangingPunct="1"/>
            <a:r>
              <a:rPr lang="en-GB" altLang="cs-CZ" sz="2400"/>
              <a:t>Lyophobic (hydrophobic) - form unstable solutions</a:t>
            </a:r>
          </a:p>
          <a:p>
            <a:pPr eaLnBrk="1" hangingPunct="1"/>
            <a:r>
              <a:rPr lang="en-GB" altLang="cs-CZ" sz="2400"/>
              <a:t>According to the shape of the bio</a:t>
            </a:r>
            <a:r>
              <a:rPr lang="cs-CZ" altLang="cs-CZ" sz="2400"/>
              <a:t>polymer</a:t>
            </a:r>
            <a:r>
              <a:rPr lang="en-GB" altLang="cs-CZ" sz="2400"/>
              <a:t> (the shape is also influenced by the solvent!)</a:t>
            </a:r>
          </a:p>
          <a:p>
            <a:pPr lvl="1" eaLnBrk="1" hangingPunct="1"/>
            <a:r>
              <a:rPr lang="en-GB" altLang="cs-CZ" sz="2400"/>
              <a:t>Linear (fibrillar – DNA, myosin, synthetic polymers…..also scleroproteins, mostly insoluble in pure water) </a:t>
            </a:r>
          </a:p>
          <a:p>
            <a:pPr lvl="1" eaLnBrk="1" hangingPunct="1"/>
            <a:r>
              <a:rPr lang="en-GB" altLang="cs-CZ" sz="2400"/>
              <a:t>Spherical (globular – haemoglobin, glycogen … also spheroproteins, mostly soluble in pure water)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4F11CF-5478-4F63-8342-8DD242CA5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73183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361b11ad-2eab-4d01-a986-775b07118ff5.mdb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3771</TotalTime>
  <Words>1904</Words>
  <Application>Microsoft Office PowerPoint</Application>
  <PresentationFormat>Předvádění na obrazovce (4:3)</PresentationFormat>
  <Paragraphs>170</Paragraphs>
  <Slides>30</Slides>
  <Notes>28</Notes>
  <HiddenSlides>0</HiddenSlides>
  <MMClips>31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Arial</vt:lpstr>
      <vt:lpstr>Wingdings</vt:lpstr>
      <vt:lpstr>Symbol</vt:lpstr>
      <vt:lpstr>Výchozí návrh</vt:lpstr>
      <vt:lpstr>Vlastní návrh</vt:lpstr>
      <vt:lpstr>Rastrový obrázek</vt:lpstr>
      <vt:lpstr>Rastrový obraz</vt:lpstr>
      <vt:lpstr>Prezentace aplikace PowerPoint</vt:lpstr>
      <vt:lpstr>Lecture outline</vt:lpstr>
      <vt:lpstr>Water</vt:lpstr>
      <vt:lpstr>Hydrogen bonds between water molecules</vt:lpstr>
      <vt:lpstr>Colloids</vt:lpstr>
      <vt:lpstr>Weak chemical bonds</vt:lpstr>
      <vt:lpstr>Properties of colloids</vt:lpstr>
      <vt:lpstr>Tyndall effect in micellar and molecular colloids</vt:lpstr>
      <vt:lpstr>Types of Colloids - Biopolymers</vt:lpstr>
      <vt:lpstr>Chemical composition of proteins</vt:lpstr>
      <vt:lpstr>Structure of proteins</vt:lpstr>
      <vt:lpstr>Structure of proteins</vt:lpstr>
      <vt:lpstr>Structure of proteins</vt:lpstr>
      <vt:lpstr>Prezentace aplikace PowerPoint</vt:lpstr>
      <vt:lpstr>b-structure (pleated sheet – antiparallel model) http://www-structure.llnl.gov/Xray/tutorial/protein_structure.htm</vt:lpstr>
      <vt:lpstr>Triple helix of collagen http://cwx.prenhall.com/horton/medialib/media_portfolio/text_images/FG04_34.JPG</vt:lpstr>
      <vt:lpstr>Prezentace aplikace PowerPoint</vt:lpstr>
      <vt:lpstr>Structure of nucleic acids (NA)</vt:lpstr>
      <vt:lpstr>Prezentace aplikace PowerPoint</vt:lpstr>
      <vt:lpstr>B-DNA http://cwx.prenhall.com/horton/medialib/media_portfolio/text_images/FG19_15aC.JPG</vt:lpstr>
      <vt:lpstr>A-DNA – dehydrated, B-DNA – commonly present under physiological conditions, Z-DNA – in sequences rich on CG pairs</vt:lpstr>
      <vt:lpstr>Superhelical structure of circular DNA </vt:lpstr>
      <vt:lpstr>Structure of chromatin http://cwx.prenhall.com/horton/medialib/media_portfolio/text_images/FG19_23_00742.JPG, http://cwx.prenhall.com/horton/medialib/media_portfolio/text_images/FG19_25_00744.JPG</vt:lpstr>
      <vt:lpstr>Prezentace aplikace PowerPoint</vt:lpstr>
      <vt:lpstr>Ribosomal RNA</vt:lpstr>
      <vt:lpstr>Prezentace aplikace PowerPoint</vt:lpstr>
      <vt:lpstr>MicroRNA (source: Wikipedia)</vt:lpstr>
      <vt:lpstr>Conformation changes and denaturation of biopolymers</vt:lpstr>
      <vt:lpstr>Denaturation factors</vt:lpstr>
      <vt:lpstr>Author:  Vojtěch Mornstein  Content collaboration and language revision:  Carmel J. Caruana, Viktor Brabec  Presentation design:  Lucie Mornsteinová  Last revision and soundtrack added: September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 Masarykova univerzita v Brně</dc:title>
  <dc:creator>doc. Mornstein</dc:creator>
  <cp:lastModifiedBy>Vojtěch Mornstein</cp:lastModifiedBy>
  <cp:revision>99</cp:revision>
  <dcterms:created xsi:type="dcterms:W3CDTF">2002-09-11T06:40:40Z</dcterms:created>
  <dcterms:modified xsi:type="dcterms:W3CDTF">2020-09-27T09:31:22Z</dcterms:modified>
</cp:coreProperties>
</file>