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75" r:id="rId3"/>
    <p:sldId id="258" r:id="rId4"/>
    <p:sldId id="260" r:id="rId5"/>
    <p:sldId id="265" r:id="rId6"/>
    <p:sldId id="269" r:id="rId7"/>
    <p:sldId id="266" r:id="rId8"/>
    <p:sldId id="272" r:id="rId9"/>
    <p:sldId id="268" r:id="rId10"/>
    <p:sldId id="277" r:id="rId11"/>
    <p:sldId id="291" r:id="rId12"/>
    <p:sldId id="294" r:id="rId13"/>
    <p:sldId id="292" r:id="rId14"/>
    <p:sldId id="295" r:id="rId15"/>
    <p:sldId id="293" r:id="rId16"/>
    <p:sldId id="304" r:id="rId17"/>
    <p:sldId id="282" r:id="rId18"/>
    <p:sldId id="288" r:id="rId19"/>
    <p:sldId id="289" r:id="rId20"/>
    <p:sldId id="290" r:id="rId21"/>
    <p:sldId id="297" r:id="rId22"/>
    <p:sldId id="296" r:id="rId23"/>
    <p:sldId id="298" r:id="rId24"/>
    <p:sldId id="300" r:id="rId25"/>
    <p:sldId id="279" r:id="rId26"/>
    <p:sldId id="278" r:id="rId27"/>
    <p:sldId id="280" r:id="rId28"/>
    <p:sldId id="301" r:id="rId29"/>
    <p:sldId id="281" r:id="rId30"/>
    <p:sldId id="283" r:id="rId31"/>
    <p:sldId id="284" r:id="rId32"/>
    <p:sldId id="285" r:id="rId33"/>
    <p:sldId id="286" r:id="rId34"/>
    <p:sldId id="302" r:id="rId35"/>
    <p:sldId id="299" r:id="rId36"/>
    <p:sldId id="303" r:id="rId3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am" initials="A" lastIdx="0" clrIdx="0">
    <p:extLst>
      <p:ext uri="{19B8F6BF-5375-455C-9EA6-DF929625EA0E}">
        <p15:presenceInfo xmlns:p15="http://schemas.microsoft.com/office/powerpoint/2012/main" userId="Ada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77086" autoAdjust="0"/>
  </p:normalViewPr>
  <p:slideViewPr>
    <p:cSldViewPr snapToGrid="0">
      <p:cViewPr varScale="1">
        <p:scale>
          <a:sx n="114" d="100"/>
          <a:sy n="114" d="100"/>
        </p:scale>
        <p:origin x="186" y="114"/>
      </p:cViewPr>
      <p:guideLst/>
    </p:cSldViewPr>
  </p:slideViewPr>
  <p:outlineViewPr>
    <p:cViewPr>
      <p:scale>
        <a:sx n="33" d="100"/>
        <a:sy n="33" d="100"/>
      </p:scale>
      <p:origin x="0" y="-45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D06298-46C2-476C-92ED-45A9BC2818BC}" type="doc">
      <dgm:prSet loTypeId="urn:microsoft.com/office/officeart/2005/8/layout/hierarchy1" loCatId="hierarchy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00560B-A8BA-41A9-9280-2924C88486AE}">
      <dgm:prSet/>
      <dgm:spPr/>
      <dgm:t>
        <a:bodyPr/>
        <a:lstStyle/>
        <a:p>
          <a:r>
            <a:rPr lang="cs-CZ" dirty="0"/>
            <a:t>Repetitorium</a:t>
          </a:r>
          <a:endParaRPr lang="en-US" dirty="0"/>
        </a:p>
      </dgm:t>
    </dgm:pt>
    <dgm:pt modelId="{D0D49E41-B502-4C27-8C21-E8E9BD158435}" type="parTrans" cxnId="{B31A6A1E-8243-4332-BD58-FEF731DEDCFA}">
      <dgm:prSet/>
      <dgm:spPr/>
      <dgm:t>
        <a:bodyPr/>
        <a:lstStyle/>
        <a:p>
          <a:endParaRPr lang="en-US"/>
        </a:p>
      </dgm:t>
    </dgm:pt>
    <dgm:pt modelId="{585A566E-EA0E-42E0-AAF3-E2A81C112FB9}" type="sibTrans" cxnId="{B31A6A1E-8243-4332-BD58-FEF731DEDCFA}">
      <dgm:prSet/>
      <dgm:spPr/>
      <dgm:t>
        <a:bodyPr/>
        <a:lstStyle/>
        <a:p>
          <a:endParaRPr lang="en-US"/>
        </a:p>
      </dgm:t>
    </dgm:pt>
    <dgm:pt modelId="{7F8A1D3C-EA77-4EEE-8D04-C39796F4C870}">
      <dgm:prSet/>
      <dgm:spPr/>
      <dgm:t>
        <a:bodyPr/>
        <a:lstStyle/>
        <a:p>
          <a:r>
            <a:rPr lang="cs-CZ" dirty="0" err="1"/>
            <a:t>Applicators</a:t>
          </a:r>
          <a:endParaRPr lang="en-US" dirty="0"/>
        </a:p>
      </dgm:t>
    </dgm:pt>
    <dgm:pt modelId="{F21D6D5A-6A8F-4740-B8D5-C093B436619A}" type="parTrans" cxnId="{CAB51E08-828E-426F-82D5-7419FC19205F}">
      <dgm:prSet/>
      <dgm:spPr/>
      <dgm:t>
        <a:bodyPr/>
        <a:lstStyle/>
        <a:p>
          <a:endParaRPr lang="en-US"/>
        </a:p>
      </dgm:t>
    </dgm:pt>
    <dgm:pt modelId="{C9F4E155-B11B-4333-A323-5587563B063F}" type="sibTrans" cxnId="{CAB51E08-828E-426F-82D5-7419FC19205F}">
      <dgm:prSet/>
      <dgm:spPr/>
      <dgm:t>
        <a:bodyPr/>
        <a:lstStyle/>
        <a:p>
          <a:endParaRPr lang="en-US"/>
        </a:p>
      </dgm:t>
    </dgm:pt>
    <dgm:pt modelId="{7420C8B0-E61D-4FD2-80C5-1BD6E8094781}">
      <dgm:prSet/>
      <dgm:spPr/>
      <dgm:t>
        <a:bodyPr/>
        <a:lstStyle/>
        <a:p>
          <a:r>
            <a:rPr lang="cs-CZ" dirty="0" err="1"/>
            <a:t>Pulsed</a:t>
          </a:r>
          <a:r>
            <a:rPr lang="cs-CZ" dirty="0"/>
            <a:t> </a:t>
          </a:r>
          <a:r>
            <a:rPr lang="cs-CZ" dirty="0" err="1"/>
            <a:t>low-frequency</a:t>
          </a:r>
          <a:r>
            <a:rPr lang="cs-CZ" dirty="0"/>
            <a:t> </a:t>
          </a:r>
          <a:r>
            <a:rPr lang="cs-CZ" dirty="0" err="1"/>
            <a:t>magnetic</a:t>
          </a:r>
          <a:r>
            <a:rPr lang="cs-CZ" dirty="0"/>
            <a:t> </a:t>
          </a:r>
          <a:r>
            <a:rPr lang="cs-CZ" dirty="0" err="1"/>
            <a:t>therapy</a:t>
          </a:r>
          <a:endParaRPr lang="en-US" dirty="0"/>
        </a:p>
      </dgm:t>
    </dgm:pt>
    <dgm:pt modelId="{E76CBBD0-BA35-46E9-BFA6-0BFA1A152803}" type="parTrans" cxnId="{519EE9B5-C3DF-4C94-A52B-5EF011536EFE}">
      <dgm:prSet/>
      <dgm:spPr/>
      <dgm:t>
        <a:bodyPr/>
        <a:lstStyle/>
        <a:p>
          <a:endParaRPr lang="en-US"/>
        </a:p>
      </dgm:t>
    </dgm:pt>
    <dgm:pt modelId="{677DB6BD-C5F6-448A-96FE-101FD1D25E23}" type="sibTrans" cxnId="{519EE9B5-C3DF-4C94-A52B-5EF011536EFE}">
      <dgm:prSet/>
      <dgm:spPr/>
      <dgm:t>
        <a:bodyPr/>
        <a:lstStyle/>
        <a:p>
          <a:endParaRPr lang="en-US"/>
        </a:p>
      </dgm:t>
    </dgm:pt>
    <dgm:pt modelId="{ED055C39-D750-4946-A483-B6E7FDA22105}">
      <dgm:prSet/>
      <dgm:spPr/>
      <dgm:t>
        <a:bodyPr/>
        <a:lstStyle/>
        <a:p>
          <a:r>
            <a:rPr lang="cs-CZ" dirty="0" err="1"/>
            <a:t>Indications</a:t>
          </a:r>
          <a:r>
            <a:rPr lang="cs-CZ" dirty="0"/>
            <a:t> and </a:t>
          </a:r>
          <a:r>
            <a:rPr lang="cs-CZ" dirty="0" err="1"/>
            <a:t>contraindications</a:t>
          </a:r>
          <a:endParaRPr lang="en-US" dirty="0"/>
        </a:p>
      </dgm:t>
    </dgm:pt>
    <dgm:pt modelId="{AA1E1968-ABBB-4450-B887-86D0A79E5408}" type="parTrans" cxnId="{AD213CFB-FF8F-453E-B0BC-FF9DAACDDD9C}">
      <dgm:prSet/>
      <dgm:spPr/>
      <dgm:t>
        <a:bodyPr/>
        <a:lstStyle/>
        <a:p>
          <a:endParaRPr lang="en-US"/>
        </a:p>
      </dgm:t>
    </dgm:pt>
    <dgm:pt modelId="{F6DED358-F4DD-4F41-8208-78FD17D7D98E}" type="sibTrans" cxnId="{AD213CFB-FF8F-453E-B0BC-FF9DAACDDD9C}">
      <dgm:prSet/>
      <dgm:spPr/>
      <dgm:t>
        <a:bodyPr/>
        <a:lstStyle/>
        <a:p>
          <a:endParaRPr lang="en-US"/>
        </a:p>
      </dgm:t>
    </dgm:pt>
    <dgm:pt modelId="{A15A3924-6D78-498A-9E9A-0EA99314864D}">
      <dgm:prSet/>
      <dgm:spPr/>
      <dgm:t>
        <a:bodyPr/>
        <a:lstStyle/>
        <a:p>
          <a:r>
            <a:rPr lang="cs-CZ" dirty="0" err="1"/>
            <a:t>Side</a:t>
          </a:r>
          <a:r>
            <a:rPr lang="cs-CZ" dirty="0"/>
            <a:t> </a:t>
          </a:r>
          <a:r>
            <a:rPr lang="cs-CZ" dirty="0" err="1"/>
            <a:t>effects</a:t>
          </a:r>
          <a:endParaRPr lang="en-US" dirty="0"/>
        </a:p>
      </dgm:t>
    </dgm:pt>
    <dgm:pt modelId="{AE550CAF-8156-4A03-BDE6-8C8410A4260E}" type="parTrans" cxnId="{111B7187-642B-4AAF-AB2E-96A0E4CBADDA}">
      <dgm:prSet/>
      <dgm:spPr/>
      <dgm:t>
        <a:bodyPr/>
        <a:lstStyle/>
        <a:p>
          <a:endParaRPr lang="en-US"/>
        </a:p>
      </dgm:t>
    </dgm:pt>
    <dgm:pt modelId="{558C8AC2-5602-4641-B855-AC56F593185D}" type="sibTrans" cxnId="{111B7187-642B-4AAF-AB2E-96A0E4CBADDA}">
      <dgm:prSet/>
      <dgm:spPr/>
      <dgm:t>
        <a:bodyPr/>
        <a:lstStyle/>
        <a:p>
          <a:endParaRPr lang="en-US"/>
        </a:p>
      </dgm:t>
    </dgm:pt>
    <dgm:pt modelId="{2820C76E-479E-4D2F-9D06-8E5E0C8FB6AE}">
      <dgm:prSet/>
      <dgm:spPr/>
      <dgm:t>
        <a:bodyPr/>
        <a:lstStyle/>
        <a:p>
          <a:r>
            <a:rPr lang="cs-CZ" dirty="0" err="1"/>
            <a:t>Safety</a:t>
          </a:r>
          <a:r>
            <a:rPr lang="cs-CZ" dirty="0"/>
            <a:t> </a:t>
          </a:r>
          <a:r>
            <a:rPr lang="cs-CZ" dirty="0" err="1"/>
            <a:t>recommendations</a:t>
          </a:r>
          <a:endParaRPr lang="en-US" dirty="0"/>
        </a:p>
      </dgm:t>
    </dgm:pt>
    <dgm:pt modelId="{C61404CD-1B00-4541-814B-422EAEF735C0}" type="parTrans" cxnId="{07A2CA62-6F83-4D81-8539-EA39626F3D36}">
      <dgm:prSet/>
      <dgm:spPr/>
      <dgm:t>
        <a:bodyPr/>
        <a:lstStyle/>
        <a:p>
          <a:endParaRPr lang="en-US"/>
        </a:p>
      </dgm:t>
    </dgm:pt>
    <dgm:pt modelId="{56408AB2-48B5-49CB-B3F9-3AC21481B02E}" type="sibTrans" cxnId="{07A2CA62-6F83-4D81-8539-EA39626F3D36}">
      <dgm:prSet/>
      <dgm:spPr/>
      <dgm:t>
        <a:bodyPr/>
        <a:lstStyle/>
        <a:p>
          <a:endParaRPr lang="en-US"/>
        </a:p>
      </dgm:t>
    </dgm:pt>
    <dgm:pt modelId="{905B57E8-4427-4E0C-83CC-18043C4F90DC}">
      <dgm:prSet/>
      <dgm:spPr/>
      <dgm:t>
        <a:bodyPr/>
        <a:lstStyle/>
        <a:p>
          <a:r>
            <a:rPr lang="cs-CZ" dirty="0" err="1"/>
            <a:t>Instructions</a:t>
          </a:r>
          <a:r>
            <a:rPr lang="cs-CZ" dirty="0"/>
            <a:t> to </a:t>
          </a:r>
          <a:r>
            <a:rPr lang="cs-CZ" dirty="0" err="1"/>
            <a:t>patient</a:t>
          </a:r>
          <a:endParaRPr lang="en-US" dirty="0"/>
        </a:p>
      </dgm:t>
    </dgm:pt>
    <dgm:pt modelId="{6ECC0D66-F486-4C10-A22B-880BBCF9F7CB}" type="parTrans" cxnId="{9447556E-587E-46A0-91E6-8203E0F6CC2F}">
      <dgm:prSet/>
      <dgm:spPr/>
      <dgm:t>
        <a:bodyPr/>
        <a:lstStyle/>
        <a:p>
          <a:endParaRPr lang="cs-CZ"/>
        </a:p>
      </dgm:t>
    </dgm:pt>
    <dgm:pt modelId="{E5F59733-930D-4158-948F-DBA44CED0268}" type="sibTrans" cxnId="{9447556E-587E-46A0-91E6-8203E0F6CC2F}">
      <dgm:prSet/>
      <dgm:spPr/>
      <dgm:t>
        <a:bodyPr/>
        <a:lstStyle/>
        <a:p>
          <a:endParaRPr lang="cs-CZ"/>
        </a:p>
      </dgm:t>
    </dgm:pt>
    <dgm:pt modelId="{ACD80F11-E9C8-4EE6-BD83-D40E01E9920A}">
      <dgm:prSet/>
      <dgm:spPr/>
      <dgm:t>
        <a:bodyPr/>
        <a:lstStyle/>
        <a:p>
          <a:r>
            <a:rPr lang="cs-CZ" dirty="0" err="1"/>
            <a:t>Examples</a:t>
          </a:r>
          <a:r>
            <a:rPr lang="cs-CZ" dirty="0"/>
            <a:t> </a:t>
          </a:r>
          <a:r>
            <a:rPr lang="cs-CZ" dirty="0" err="1"/>
            <a:t>of</a:t>
          </a:r>
          <a:r>
            <a:rPr lang="cs-CZ" dirty="0"/>
            <a:t> </a:t>
          </a:r>
          <a:r>
            <a:rPr lang="cs-CZ" dirty="0" err="1"/>
            <a:t>practise</a:t>
          </a:r>
          <a:endParaRPr lang="en-US" dirty="0"/>
        </a:p>
      </dgm:t>
    </dgm:pt>
    <dgm:pt modelId="{7F8ADE8E-86DC-4429-A6FB-23B297EFA9E3}" type="parTrans" cxnId="{44400CCB-418E-4C4E-A6F6-D33E134460DF}">
      <dgm:prSet/>
      <dgm:spPr/>
      <dgm:t>
        <a:bodyPr/>
        <a:lstStyle/>
        <a:p>
          <a:endParaRPr lang="cs-CZ"/>
        </a:p>
      </dgm:t>
    </dgm:pt>
    <dgm:pt modelId="{FD84949C-A93C-4E85-9D38-589459592B8A}" type="sibTrans" cxnId="{44400CCB-418E-4C4E-A6F6-D33E134460DF}">
      <dgm:prSet/>
      <dgm:spPr/>
      <dgm:t>
        <a:bodyPr/>
        <a:lstStyle/>
        <a:p>
          <a:endParaRPr lang="cs-CZ"/>
        </a:p>
      </dgm:t>
    </dgm:pt>
    <dgm:pt modelId="{58D1F4D7-5A33-4BB5-BC9E-91879465830B}">
      <dgm:prSet/>
      <dgm:spPr/>
      <dgm:t>
        <a:bodyPr/>
        <a:lstStyle/>
        <a:p>
          <a:r>
            <a:rPr lang="cs-CZ" dirty="0"/>
            <a:t>C</a:t>
          </a:r>
          <a:r>
            <a:rPr lang="en-US" dirty="0" err="1"/>
            <a:t>ombination</a:t>
          </a:r>
          <a:r>
            <a:rPr lang="en-US" dirty="0"/>
            <a:t> of pulse</a:t>
          </a:r>
          <a:r>
            <a:rPr lang="cs-CZ" dirty="0"/>
            <a:t> </a:t>
          </a:r>
          <a:r>
            <a:rPr lang="cs-CZ" dirty="0" err="1"/>
            <a:t>low-frequency</a:t>
          </a:r>
          <a:r>
            <a:rPr lang="en-US" dirty="0"/>
            <a:t> magnet</a:t>
          </a:r>
          <a:r>
            <a:rPr lang="cs-CZ" dirty="0" err="1"/>
            <a:t>ic</a:t>
          </a:r>
          <a:r>
            <a:rPr lang="cs-CZ" dirty="0"/>
            <a:t> </a:t>
          </a:r>
          <a:r>
            <a:rPr lang="en-US" dirty="0"/>
            <a:t>therapy with another kind of physical therapy</a:t>
          </a:r>
          <a:r>
            <a:rPr lang="cs-CZ" dirty="0"/>
            <a:t> </a:t>
          </a:r>
          <a:endParaRPr lang="en-US" dirty="0"/>
        </a:p>
      </dgm:t>
    </dgm:pt>
    <dgm:pt modelId="{805F8DBC-40C3-4AF3-A8EB-F8935B8080B1}" type="parTrans" cxnId="{F8387254-01EE-4FC4-AF0E-77B2791CDAC3}">
      <dgm:prSet/>
      <dgm:spPr/>
      <dgm:t>
        <a:bodyPr/>
        <a:lstStyle/>
        <a:p>
          <a:endParaRPr lang="cs-CZ"/>
        </a:p>
      </dgm:t>
    </dgm:pt>
    <dgm:pt modelId="{5C7B7504-A68C-4825-B7C5-8F84E2F2F9FD}" type="sibTrans" cxnId="{F8387254-01EE-4FC4-AF0E-77B2791CDAC3}">
      <dgm:prSet/>
      <dgm:spPr/>
      <dgm:t>
        <a:bodyPr/>
        <a:lstStyle/>
        <a:p>
          <a:endParaRPr lang="cs-CZ"/>
        </a:p>
      </dgm:t>
    </dgm:pt>
    <dgm:pt modelId="{85D12D5B-A907-4185-B5BC-EB330F0549CD}" type="pres">
      <dgm:prSet presAssocID="{63D06298-46C2-476C-92ED-45A9BC2818B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DAA54C7-DC74-4206-8C7E-710B4B594437}" type="pres">
      <dgm:prSet presAssocID="{B500560B-A8BA-41A9-9280-2924C88486AE}" presName="hierRoot1" presStyleCnt="0"/>
      <dgm:spPr/>
    </dgm:pt>
    <dgm:pt modelId="{E91FBF3A-9AB1-4E8E-B52F-BB1CFAC2A218}" type="pres">
      <dgm:prSet presAssocID="{B500560B-A8BA-41A9-9280-2924C88486AE}" presName="composite" presStyleCnt="0"/>
      <dgm:spPr/>
    </dgm:pt>
    <dgm:pt modelId="{75792143-A35F-4A21-BE9C-3ECF6D626863}" type="pres">
      <dgm:prSet presAssocID="{B500560B-A8BA-41A9-9280-2924C88486AE}" presName="background" presStyleLbl="node0" presStyleIdx="0" presStyleCnt="9"/>
      <dgm:spPr/>
    </dgm:pt>
    <dgm:pt modelId="{84247C08-F908-4318-8976-04DE207456D6}" type="pres">
      <dgm:prSet presAssocID="{B500560B-A8BA-41A9-9280-2924C88486AE}" presName="text" presStyleLbl="fgAcc0" presStyleIdx="0" presStyleCnt="9" custScaleX="327798" custScaleY="400596">
        <dgm:presLayoutVars>
          <dgm:chPref val="3"/>
        </dgm:presLayoutVars>
      </dgm:prSet>
      <dgm:spPr/>
    </dgm:pt>
    <dgm:pt modelId="{7AA3B2C5-2310-4188-AC25-B11682E4BB80}" type="pres">
      <dgm:prSet presAssocID="{B500560B-A8BA-41A9-9280-2924C88486AE}" presName="hierChild2" presStyleCnt="0"/>
      <dgm:spPr/>
    </dgm:pt>
    <dgm:pt modelId="{CC48FA61-BB6F-4947-9F03-882F8676FD73}" type="pres">
      <dgm:prSet presAssocID="{7F8A1D3C-EA77-4EEE-8D04-C39796F4C870}" presName="hierRoot1" presStyleCnt="0"/>
      <dgm:spPr/>
    </dgm:pt>
    <dgm:pt modelId="{F1FB793E-7444-4D4C-A80D-1A61C62D91E5}" type="pres">
      <dgm:prSet presAssocID="{7F8A1D3C-EA77-4EEE-8D04-C39796F4C870}" presName="composite" presStyleCnt="0"/>
      <dgm:spPr/>
    </dgm:pt>
    <dgm:pt modelId="{859C6959-6DF2-4DF8-B931-BDF7095DE7C2}" type="pres">
      <dgm:prSet presAssocID="{7F8A1D3C-EA77-4EEE-8D04-C39796F4C870}" presName="background" presStyleLbl="node0" presStyleIdx="1" presStyleCnt="9"/>
      <dgm:spPr/>
    </dgm:pt>
    <dgm:pt modelId="{35ABA2B2-DC43-45BC-8A18-3763F475AEC4}" type="pres">
      <dgm:prSet presAssocID="{7F8A1D3C-EA77-4EEE-8D04-C39796F4C870}" presName="text" presStyleLbl="fgAcc0" presStyleIdx="1" presStyleCnt="9" custScaleX="327798" custScaleY="400596">
        <dgm:presLayoutVars>
          <dgm:chPref val="3"/>
        </dgm:presLayoutVars>
      </dgm:prSet>
      <dgm:spPr/>
    </dgm:pt>
    <dgm:pt modelId="{77FAF022-8985-4049-A0C2-3920277EF202}" type="pres">
      <dgm:prSet presAssocID="{7F8A1D3C-EA77-4EEE-8D04-C39796F4C870}" presName="hierChild2" presStyleCnt="0"/>
      <dgm:spPr/>
    </dgm:pt>
    <dgm:pt modelId="{565C5CFF-0ADB-4ADC-9F64-5B20702006B1}" type="pres">
      <dgm:prSet presAssocID="{7420C8B0-E61D-4FD2-80C5-1BD6E8094781}" presName="hierRoot1" presStyleCnt="0"/>
      <dgm:spPr/>
    </dgm:pt>
    <dgm:pt modelId="{D27FA502-68DF-4EB8-9202-92C9D049DB59}" type="pres">
      <dgm:prSet presAssocID="{7420C8B0-E61D-4FD2-80C5-1BD6E8094781}" presName="composite" presStyleCnt="0"/>
      <dgm:spPr/>
    </dgm:pt>
    <dgm:pt modelId="{D6E372F2-F5EB-4FF4-AABC-605E6AE29201}" type="pres">
      <dgm:prSet presAssocID="{7420C8B0-E61D-4FD2-80C5-1BD6E8094781}" presName="background" presStyleLbl="node0" presStyleIdx="2" presStyleCnt="9"/>
      <dgm:spPr/>
    </dgm:pt>
    <dgm:pt modelId="{8AA8F59D-ECAB-42D8-8AF6-4662DF6AE05C}" type="pres">
      <dgm:prSet presAssocID="{7420C8B0-E61D-4FD2-80C5-1BD6E8094781}" presName="text" presStyleLbl="fgAcc0" presStyleIdx="2" presStyleCnt="9" custScaleX="327798" custScaleY="400596">
        <dgm:presLayoutVars>
          <dgm:chPref val="3"/>
        </dgm:presLayoutVars>
      </dgm:prSet>
      <dgm:spPr/>
    </dgm:pt>
    <dgm:pt modelId="{C03F2C89-1310-49AD-82BA-E0A21CE890EC}" type="pres">
      <dgm:prSet presAssocID="{7420C8B0-E61D-4FD2-80C5-1BD6E8094781}" presName="hierChild2" presStyleCnt="0"/>
      <dgm:spPr/>
    </dgm:pt>
    <dgm:pt modelId="{1330D37A-2C00-4EC4-95C3-E89CF8CBDA65}" type="pres">
      <dgm:prSet presAssocID="{ED055C39-D750-4946-A483-B6E7FDA22105}" presName="hierRoot1" presStyleCnt="0"/>
      <dgm:spPr/>
    </dgm:pt>
    <dgm:pt modelId="{BD12649B-692D-4996-B7DE-C8B1B75BCC90}" type="pres">
      <dgm:prSet presAssocID="{ED055C39-D750-4946-A483-B6E7FDA22105}" presName="composite" presStyleCnt="0"/>
      <dgm:spPr/>
    </dgm:pt>
    <dgm:pt modelId="{D47B76F3-AA92-4EB2-854F-7C5A94AD5F66}" type="pres">
      <dgm:prSet presAssocID="{ED055C39-D750-4946-A483-B6E7FDA22105}" presName="background" presStyleLbl="node0" presStyleIdx="3" presStyleCnt="9"/>
      <dgm:spPr/>
    </dgm:pt>
    <dgm:pt modelId="{963E5A1F-1C0A-47AC-AD9F-0A88F5C81F2B}" type="pres">
      <dgm:prSet presAssocID="{ED055C39-D750-4946-A483-B6E7FDA22105}" presName="text" presStyleLbl="fgAcc0" presStyleIdx="3" presStyleCnt="9" custScaleX="327798" custScaleY="400596">
        <dgm:presLayoutVars>
          <dgm:chPref val="3"/>
        </dgm:presLayoutVars>
      </dgm:prSet>
      <dgm:spPr/>
    </dgm:pt>
    <dgm:pt modelId="{B2345043-CD28-4EF8-A4D1-1AB935C4B73F}" type="pres">
      <dgm:prSet presAssocID="{ED055C39-D750-4946-A483-B6E7FDA22105}" presName="hierChild2" presStyleCnt="0"/>
      <dgm:spPr/>
    </dgm:pt>
    <dgm:pt modelId="{2E01133A-63ED-4010-A776-76D12824E073}" type="pres">
      <dgm:prSet presAssocID="{A15A3924-6D78-498A-9E9A-0EA99314864D}" presName="hierRoot1" presStyleCnt="0"/>
      <dgm:spPr/>
    </dgm:pt>
    <dgm:pt modelId="{6A41DC67-1C70-4C08-9867-941222080306}" type="pres">
      <dgm:prSet presAssocID="{A15A3924-6D78-498A-9E9A-0EA99314864D}" presName="composite" presStyleCnt="0"/>
      <dgm:spPr/>
    </dgm:pt>
    <dgm:pt modelId="{558D20F1-8534-4622-A34C-0D9C73208ECA}" type="pres">
      <dgm:prSet presAssocID="{A15A3924-6D78-498A-9E9A-0EA99314864D}" presName="background" presStyleLbl="node0" presStyleIdx="4" presStyleCnt="9"/>
      <dgm:spPr/>
    </dgm:pt>
    <dgm:pt modelId="{31851F79-4337-4C49-A24F-E48979AF0DEA}" type="pres">
      <dgm:prSet presAssocID="{A15A3924-6D78-498A-9E9A-0EA99314864D}" presName="text" presStyleLbl="fgAcc0" presStyleIdx="4" presStyleCnt="9" custScaleX="327798" custScaleY="400596">
        <dgm:presLayoutVars>
          <dgm:chPref val="3"/>
        </dgm:presLayoutVars>
      </dgm:prSet>
      <dgm:spPr/>
    </dgm:pt>
    <dgm:pt modelId="{B4CEAB51-6ACA-490D-A57A-751381A3AC79}" type="pres">
      <dgm:prSet presAssocID="{A15A3924-6D78-498A-9E9A-0EA99314864D}" presName="hierChild2" presStyleCnt="0"/>
      <dgm:spPr/>
    </dgm:pt>
    <dgm:pt modelId="{E2E45251-0A66-46F2-902F-CA4988F1CA4D}" type="pres">
      <dgm:prSet presAssocID="{2820C76E-479E-4D2F-9D06-8E5E0C8FB6AE}" presName="hierRoot1" presStyleCnt="0"/>
      <dgm:spPr/>
    </dgm:pt>
    <dgm:pt modelId="{42D6F634-0CD2-449E-8FB0-0FFA24756DAD}" type="pres">
      <dgm:prSet presAssocID="{2820C76E-479E-4D2F-9D06-8E5E0C8FB6AE}" presName="composite" presStyleCnt="0"/>
      <dgm:spPr/>
    </dgm:pt>
    <dgm:pt modelId="{2933BD7B-E873-4A97-95A5-4350622D7576}" type="pres">
      <dgm:prSet presAssocID="{2820C76E-479E-4D2F-9D06-8E5E0C8FB6AE}" presName="background" presStyleLbl="node0" presStyleIdx="5" presStyleCnt="9"/>
      <dgm:spPr/>
    </dgm:pt>
    <dgm:pt modelId="{678C9968-FD56-4F23-B05D-72F6E35DDC5A}" type="pres">
      <dgm:prSet presAssocID="{2820C76E-479E-4D2F-9D06-8E5E0C8FB6AE}" presName="text" presStyleLbl="fgAcc0" presStyleIdx="5" presStyleCnt="9" custScaleX="327798" custScaleY="400596">
        <dgm:presLayoutVars>
          <dgm:chPref val="3"/>
        </dgm:presLayoutVars>
      </dgm:prSet>
      <dgm:spPr/>
    </dgm:pt>
    <dgm:pt modelId="{1AC53431-3460-4CEB-9298-0593E8B90B2C}" type="pres">
      <dgm:prSet presAssocID="{2820C76E-479E-4D2F-9D06-8E5E0C8FB6AE}" presName="hierChild2" presStyleCnt="0"/>
      <dgm:spPr/>
    </dgm:pt>
    <dgm:pt modelId="{72C614E9-D70B-4B13-A57F-F3A50CA5793F}" type="pres">
      <dgm:prSet presAssocID="{905B57E8-4427-4E0C-83CC-18043C4F90DC}" presName="hierRoot1" presStyleCnt="0"/>
      <dgm:spPr/>
    </dgm:pt>
    <dgm:pt modelId="{2CCF8CE6-036A-4BB4-8340-3F62BD57134C}" type="pres">
      <dgm:prSet presAssocID="{905B57E8-4427-4E0C-83CC-18043C4F90DC}" presName="composite" presStyleCnt="0"/>
      <dgm:spPr/>
    </dgm:pt>
    <dgm:pt modelId="{CDD1B298-CFFA-4ADE-8A8F-A5FE52B07050}" type="pres">
      <dgm:prSet presAssocID="{905B57E8-4427-4E0C-83CC-18043C4F90DC}" presName="background" presStyleLbl="node0" presStyleIdx="6" presStyleCnt="9"/>
      <dgm:spPr/>
    </dgm:pt>
    <dgm:pt modelId="{B168D6A7-B479-4CDF-8D3F-304A816AB228}" type="pres">
      <dgm:prSet presAssocID="{905B57E8-4427-4E0C-83CC-18043C4F90DC}" presName="text" presStyleLbl="fgAcc0" presStyleIdx="6" presStyleCnt="9" custScaleX="327798" custScaleY="400596">
        <dgm:presLayoutVars>
          <dgm:chPref val="3"/>
        </dgm:presLayoutVars>
      </dgm:prSet>
      <dgm:spPr/>
    </dgm:pt>
    <dgm:pt modelId="{6076DA16-3BC0-4386-93BF-6680D69BD0A0}" type="pres">
      <dgm:prSet presAssocID="{905B57E8-4427-4E0C-83CC-18043C4F90DC}" presName="hierChild2" presStyleCnt="0"/>
      <dgm:spPr/>
    </dgm:pt>
    <dgm:pt modelId="{0763AE06-9388-4128-8945-CCD25A5BE2FC}" type="pres">
      <dgm:prSet presAssocID="{58D1F4D7-5A33-4BB5-BC9E-91879465830B}" presName="hierRoot1" presStyleCnt="0"/>
      <dgm:spPr/>
    </dgm:pt>
    <dgm:pt modelId="{C517E823-5660-4C1F-8347-F1F62D1BB682}" type="pres">
      <dgm:prSet presAssocID="{58D1F4D7-5A33-4BB5-BC9E-91879465830B}" presName="composite" presStyleCnt="0"/>
      <dgm:spPr/>
    </dgm:pt>
    <dgm:pt modelId="{2C47BB29-E940-46D5-9A76-56B422898F05}" type="pres">
      <dgm:prSet presAssocID="{58D1F4D7-5A33-4BB5-BC9E-91879465830B}" presName="background" presStyleLbl="node0" presStyleIdx="7" presStyleCnt="9"/>
      <dgm:spPr/>
    </dgm:pt>
    <dgm:pt modelId="{57683285-32B9-4B21-8808-85ABFAEA5B1F}" type="pres">
      <dgm:prSet presAssocID="{58D1F4D7-5A33-4BB5-BC9E-91879465830B}" presName="text" presStyleLbl="fgAcc0" presStyleIdx="7" presStyleCnt="9" custScaleX="327798" custScaleY="400596">
        <dgm:presLayoutVars>
          <dgm:chPref val="3"/>
        </dgm:presLayoutVars>
      </dgm:prSet>
      <dgm:spPr/>
    </dgm:pt>
    <dgm:pt modelId="{8A5F3C67-3640-4762-8C65-5653948A4357}" type="pres">
      <dgm:prSet presAssocID="{58D1F4D7-5A33-4BB5-BC9E-91879465830B}" presName="hierChild2" presStyleCnt="0"/>
      <dgm:spPr/>
    </dgm:pt>
    <dgm:pt modelId="{AFFBE70E-2FA6-4625-9974-8E0E53814F54}" type="pres">
      <dgm:prSet presAssocID="{ACD80F11-E9C8-4EE6-BD83-D40E01E9920A}" presName="hierRoot1" presStyleCnt="0"/>
      <dgm:spPr/>
    </dgm:pt>
    <dgm:pt modelId="{B74B2A74-FC89-4808-A684-D74D17E8AED3}" type="pres">
      <dgm:prSet presAssocID="{ACD80F11-E9C8-4EE6-BD83-D40E01E9920A}" presName="composite" presStyleCnt="0"/>
      <dgm:spPr/>
    </dgm:pt>
    <dgm:pt modelId="{B8C6EF58-6BA7-4C3F-A81F-BAEAC14621BB}" type="pres">
      <dgm:prSet presAssocID="{ACD80F11-E9C8-4EE6-BD83-D40E01E9920A}" presName="background" presStyleLbl="node0" presStyleIdx="8" presStyleCnt="9"/>
      <dgm:spPr/>
    </dgm:pt>
    <dgm:pt modelId="{FD259575-9F0A-41E3-8E39-56B37102FCE8}" type="pres">
      <dgm:prSet presAssocID="{ACD80F11-E9C8-4EE6-BD83-D40E01E9920A}" presName="text" presStyleLbl="fgAcc0" presStyleIdx="8" presStyleCnt="9" custScaleX="327798" custScaleY="400596">
        <dgm:presLayoutVars>
          <dgm:chPref val="3"/>
        </dgm:presLayoutVars>
      </dgm:prSet>
      <dgm:spPr/>
    </dgm:pt>
    <dgm:pt modelId="{A699685D-CBFD-4872-B7C8-EA2E8C1EFD01}" type="pres">
      <dgm:prSet presAssocID="{ACD80F11-E9C8-4EE6-BD83-D40E01E9920A}" presName="hierChild2" presStyleCnt="0"/>
      <dgm:spPr/>
    </dgm:pt>
  </dgm:ptLst>
  <dgm:cxnLst>
    <dgm:cxn modelId="{CAB51E08-828E-426F-82D5-7419FC19205F}" srcId="{63D06298-46C2-476C-92ED-45A9BC2818BC}" destId="{7F8A1D3C-EA77-4EEE-8D04-C39796F4C870}" srcOrd="1" destOrd="0" parTransId="{F21D6D5A-6A8F-4740-B8D5-C093B436619A}" sibTransId="{C9F4E155-B11B-4333-A323-5587563B063F}"/>
    <dgm:cxn modelId="{B31A6A1E-8243-4332-BD58-FEF731DEDCFA}" srcId="{63D06298-46C2-476C-92ED-45A9BC2818BC}" destId="{B500560B-A8BA-41A9-9280-2924C88486AE}" srcOrd="0" destOrd="0" parTransId="{D0D49E41-B502-4C27-8C21-E8E9BD158435}" sibTransId="{585A566E-EA0E-42E0-AAF3-E2A81C112FB9}"/>
    <dgm:cxn modelId="{4D64993D-C3C7-46F3-A653-A983F522AD2B}" type="presOf" srcId="{ACD80F11-E9C8-4EE6-BD83-D40E01E9920A}" destId="{FD259575-9F0A-41E3-8E39-56B37102FCE8}" srcOrd="0" destOrd="0" presId="urn:microsoft.com/office/officeart/2005/8/layout/hierarchy1"/>
    <dgm:cxn modelId="{5043DF5C-218C-4F7F-B501-822B69FFDA23}" type="presOf" srcId="{7420C8B0-E61D-4FD2-80C5-1BD6E8094781}" destId="{8AA8F59D-ECAB-42D8-8AF6-4662DF6AE05C}" srcOrd="0" destOrd="0" presId="urn:microsoft.com/office/officeart/2005/8/layout/hierarchy1"/>
    <dgm:cxn modelId="{07A2CA62-6F83-4D81-8539-EA39626F3D36}" srcId="{63D06298-46C2-476C-92ED-45A9BC2818BC}" destId="{2820C76E-479E-4D2F-9D06-8E5E0C8FB6AE}" srcOrd="5" destOrd="0" parTransId="{C61404CD-1B00-4541-814B-422EAEF735C0}" sibTransId="{56408AB2-48B5-49CB-B3F9-3AC21481B02E}"/>
    <dgm:cxn modelId="{02017F44-09D5-45D4-92DD-9A43492E0A63}" type="presOf" srcId="{63D06298-46C2-476C-92ED-45A9BC2818BC}" destId="{85D12D5B-A907-4185-B5BC-EB330F0549CD}" srcOrd="0" destOrd="0" presId="urn:microsoft.com/office/officeart/2005/8/layout/hierarchy1"/>
    <dgm:cxn modelId="{2567BF6D-F042-4073-910F-D9EA1D60FFC9}" type="presOf" srcId="{A15A3924-6D78-498A-9E9A-0EA99314864D}" destId="{31851F79-4337-4C49-A24F-E48979AF0DEA}" srcOrd="0" destOrd="0" presId="urn:microsoft.com/office/officeart/2005/8/layout/hierarchy1"/>
    <dgm:cxn modelId="{9447556E-587E-46A0-91E6-8203E0F6CC2F}" srcId="{63D06298-46C2-476C-92ED-45A9BC2818BC}" destId="{905B57E8-4427-4E0C-83CC-18043C4F90DC}" srcOrd="6" destOrd="0" parTransId="{6ECC0D66-F486-4C10-A22B-880BBCF9F7CB}" sibTransId="{E5F59733-930D-4158-948F-DBA44CED0268}"/>
    <dgm:cxn modelId="{F8387254-01EE-4FC4-AF0E-77B2791CDAC3}" srcId="{63D06298-46C2-476C-92ED-45A9BC2818BC}" destId="{58D1F4D7-5A33-4BB5-BC9E-91879465830B}" srcOrd="7" destOrd="0" parTransId="{805F8DBC-40C3-4AF3-A8EB-F8935B8080B1}" sibTransId="{5C7B7504-A68C-4825-B7C5-8F84E2F2F9FD}"/>
    <dgm:cxn modelId="{2DA4C855-1009-4D2E-87F0-624741CC399B}" type="presOf" srcId="{905B57E8-4427-4E0C-83CC-18043C4F90DC}" destId="{B168D6A7-B479-4CDF-8D3F-304A816AB228}" srcOrd="0" destOrd="0" presId="urn:microsoft.com/office/officeart/2005/8/layout/hierarchy1"/>
    <dgm:cxn modelId="{BC4D5E5A-5BCD-471C-872B-6225101519D4}" type="presOf" srcId="{B500560B-A8BA-41A9-9280-2924C88486AE}" destId="{84247C08-F908-4318-8976-04DE207456D6}" srcOrd="0" destOrd="0" presId="urn:microsoft.com/office/officeart/2005/8/layout/hierarchy1"/>
    <dgm:cxn modelId="{AA56337F-1764-435A-9A26-27E99B7878A8}" type="presOf" srcId="{7F8A1D3C-EA77-4EEE-8D04-C39796F4C870}" destId="{35ABA2B2-DC43-45BC-8A18-3763F475AEC4}" srcOrd="0" destOrd="0" presId="urn:microsoft.com/office/officeart/2005/8/layout/hierarchy1"/>
    <dgm:cxn modelId="{77621883-18F4-403E-B79F-5CE55EF9262B}" type="presOf" srcId="{2820C76E-479E-4D2F-9D06-8E5E0C8FB6AE}" destId="{678C9968-FD56-4F23-B05D-72F6E35DDC5A}" srcOrd="0" destOrd="0" presId="urn:microsoft.com/office/officeart/2005/8/layout/hierarchy1"/>
    <dgm:cxn modelId="{111B7187-642B-4AAF-AB2E-96A0E4CBADDA}" srcId="{63D06298-46C2-476C-92ED-45A9BC2818BC}" destId="{A15A3924-6D78-498A-9E9A-0EA99314864D}" srcOrd="4" destOrd="0" parTransId="{AE550CAF-8156-4A03-BDE6-8C8410A4260E}" sibTransId="{558C8AC2-5602-4641-B855-AC56F593185D}"/>
    <dgm:cxn modelId="{B19F3891-F344-43B6-96CC-7C0D04E0B03A}" type="presOf" srcId="{58D1F4D7-5A33-4BB5-BC9E-91879465830B}" destId="{57683285-32B9-4B21-8808-85ABFAEA5B1F}" srcOrd="0" destOrd="0" presId="urn:microsoft.com/office/officeart/2005/8/layout/hierarchy1"/>
    <dgm:cxn modelId="{519EE9B5-C3DF-4C94-A52B-5EF011536EFE}" srcId="{63D06298-46C2-476C-92ED-45A9BC2818BC}" destId="{7420C8B0-E61D-4FD2-80C5-1BD6E8094781}" srcOrd="2" destOrd="0" parTransId="{E76CBBD0-BA35-46E9-BFA6-0BFA1A152803}" sibTransId="{677DB6BD-C5F6-448A-96FE-101FD1D25E23}"/>
    <dgm:cxn modelId="{C39B55C5-0FD5-4B64-B148-00F46B4EF2AC}" type="presOf" srcId="{ED055C39-D750-4946-A483-B6E7FDA22105}" destId="{963E5A1F-1C0A-47AC-AD9F-0A88F5C81F2B}" srcOrd="0" destOrd="0" presId="urn:microsoft.com/office/officeart/2005/8/layout/hierarchy1"/>
    <dgm:cxn modelId="{44400CCB-418E-4C4E-A6F6-D33E134460DF}" srcId="{63D06298-46C2-476C-92ED-45A9BC2818BC}" destId="{ACD80F11-E9C8-4EE6-BD83-D40E01E9920A}" srcOrd="8" destOrd="0" parTransId="{7F8ADE8E-86DC-4429-A6FB-23B297EFA9E3}" sibTransId="{FD84949C-A93C-4E85-9D38-589459592B8A}"/>
    <dgm:cxn modelId="{AD213CFB-FF8F-453E-B0BC-FF9DAACDDD9C}" srcId="{63D06298-46C2-476C-92ED-45A9BC2818BC}" destId="{ED055C39-D750-4946-A483-B6E7FDA22105}" srcOrd="3" destOrd="0" parTransId="{AA1E1968-ABBB-4450-B887-86D0A79E5408}" sibTransId="{F6DED358-F4DD-4F41-8208-78FD17D7D98E}"/>
    <dgm:cxn modelId="{FBF31003-9FF6-4D4E-9C5E-6DADCFF73551}" type="presParOf" srcId="{85D12D5B-A907-4185-B5BC-EB330F0549CD}" destId="{DDAA54C7-DC74-4206-8C7E-710B4B594437}" srcOrd="0" destOrd="0" presId="urn:microsoft.com/office/officeart/2005/8/layout/hierarchy1"/>
    <dgm:cxn modelId="{57CC5B90-D8C1-4449-AC82-135117414D3D}" type="presParOf" srcId="{DDAA54C7-DC74-4206-8C7E-710B4B594437}" destId="{E91FBF3A-9AB1-4E8E-B52F-BB1CFAC2A218}" srcOrd="0" destOrd="0" presId="urn:microsoft.com/office/officeart/2005/8/layout/hierarchy1"/>
    <dgm:cxn modelId="{05C0F322-BE8D-4107-B5B3-EA2C876C5842}" type="presParOf" srcId="{E91FBF3A-9AB1-4E8E-B52F-BB1CFAC2A218}" destId="{75792143-A35F-4A21-BE9C-3ECF6D626863}" srcOrd="0" destOrd="0" presId="urn:microsoft.com/office/officeart/2005/8/layout/hierarchy1"/>
    <dgm:cxn modelId="{1DD1C8DE-C647-4CEC-9B4D-592552B8FCE3}" type="presParOf" srcId="{E91FBF3A-9AB1-4E8E-B52F-BB1CFAC2A218}" destId="{84247C08-F908-4318-8976-04DE207456D6}" srcOrd="1" destOrd="0" presId="urn:microsoft.com/office/officeart/2005/8/layout/hierarchy1"/>
    <dgm:cxn modelId="{0C1371EE-2D76-4D70-8AE1-77CF1DB66C83}" type="presParOf" srcId="{DDAA54C7-DC74-4206-8C7E-710B4B594437}" destId="{7AA3B2C5-2310-4188-AC25-B11682E4BB80}" srcOrd="1" destOrd="0" presId="urn:microsoft.com/office/officeart/2005/8/layout/hierarchy1"/>
    <dgm:cxn modelId="{85FCB7FD-74B5-49A7-AE61-F42EA064C91E}" type="presParOf" srcId="{85D12D5B-A907-4185-B5BC-EB330F0549CD}" destId="{CC48FA61-BB6F-4947-9F03-882F8676FD73}" srcOrd="1" destOrd="0" presId="urn:microsoft.com/office/officeart/2005/8/layout/hierarchy1"/>
    <dgm:cxn modelId="{CB1F2901-8DC8-4FCC-96CA-948E00540FF3}" type="presParOf" srcId="{CC48FA61-BB6F-4947-9F03-882F8676FD73}" destId="{F1FB793E-7444-4D4C-A80D-1A61C62D91E5}" srcOrd="0" destOrd="0" presId="urn:microsoft.com/office/officeart/2005/8/layout/hierarchy1"/>
    <dgm:cxn modelId="{959D9602-970F-4B9C-B8BA-7ADE06AACA02}" type="presParOf" srcId="{F1FB793E-7444-4D4C-A80D-1A61C62D91E5}" destId="{859C6959-6DF2-4DF8-B931-BDF7095DE7C2}" srcOrd="0" destOrd="0" presId="urn:microsoft.com/office/officeart/2005/8/layout/hierarchy1"/>
    <dgm:cxn modelId="{09901A95-2C1A-404E-912B-152A4CA21089}" type="presParOf" srcId="{F1FB793E-7444-4D4C-A80D-1A61C62D91E5}" destId="{35ABA2B2-DC43-45BC-8A18-3763F475AEC4}" srcOrd="1" destOrd="0" presId="urn:microsoft.com/office/officeart/2005/8/layout/hierarchy1"/>
    <dgm:cxn modelId="{C1F567A2-4BE5-42F4-A050-8E9469D02B18}" type="presParOf" srcId="{CC48FA61-BB6F-4947-9F03-882F8676FD73}" destId="{77FAF022-8985-4049-A0C2-3920277EF202}" srcOrd="1" destOrd="0" presId="urn:microsoft.com/office/officeart/2005/8/layout/hierarchy1"/>
    <dgm:cxn modelId="{66625F16-2434-4821-B37F-D2357F62BD3C}" type="presParOf" srcId="{85D12D5B-A907-4185-B5BC-EB330F0549CD}" destId="{565C5CFF-0ADB-4ADC-9F64-5B20702006B1}" srcOrd="2" destOrd="0" presId="urn:microsoft.com/office/officeart/2005/8/layout/hierarchy1"/>
    <dgm:cxn modelId="{91F40E91-486C-45D1-9801-110C3A9AAA34}" type="presParOf" srcId="{565C5CFF-0ADB-4ADC-9F64-5B20702006B1}" destId="{D27FA502-68DF-4EB8-9202-92C9D049DB59}" srcOrd="0" destOrd="0" presId="urn:microsoft.com/office/officeart/2005/8/layout/hierarchy1"/>
    <dgm:cxn modelId="{1B5CFBBD-7EDC-47B8-8A0E-FE2847A30845}" type="presParOf" srcId="{D27FA502-68DF-4EB8-9202-92C9D049DB59}" destId="{D6E372F2-F5EB-4FF4-AABC-605E6AE29201}" srcOrd="0" destOrd="0" presId="urn:microsoft.com/office/officeart/2005/8/layout/hierarchy1"/>
    <dgm:cxn modelId="{9576F382-5CDD-43E0-9A91-8BF9316BE938}" type="presParOf" srcId="{D27FA502-68DF-4EB8-9202-92C9D049DB59}" destId="{8AA8F59D-ECAB-42D8-8AF6-4662DF6AE05C}" srcOrd="1" destOrd="0" presId="urn:microsoft.com/office/officeart/2005/8/layout/hierarchy1"/>
    <dgm:cxn modelId="{F9114FAB-1E66-49FC-91E1-06880778C756}" type="presParOf" srcId="{565C5CFF-0ADB-4ADC-9F64-5B20702006B1}" destId="{C03F2C89-1310-49AD-82BA-E0A21CE890EC}" srcOrd="1" destOrd="0" presId="urn:microsoft.com/office/officeart/2005/8/layout/hierarchy1"/>
    <dgm:cxn modelId="{2DB5E695-DFB3-42AB-9C14-6714D621B104}" type="presParOf" srcId="{85D12D5B-A907-4185-B5BC-EB330F0549CD}" destId="{1330D37A-2C00-4EC4-95C3-E89CF8CBDA65}" srcOrd="3" destOrd="0" presId="urn:microsoft.com/office/officeart/2005/8/layout/hierarchy1"/>
    <dgm:cxn modelId="{E2D7FC66-C804-4546-AB8E-55FF174E4C34}" type="presParOf" srcId="{1330D37A-2C00-4EC4-95C3-E89CF8CBDA65}" destId="{BD12649B-692D-4996-B7DE-C8B1B75BCC90}" srcOrd="0" destOrd="0" presId="urn:microsoft.com/office/officeart/2005/8/layout/hierarchy1"/>
    <dgm:cxn modelId="{4B988F40-FF44-4DF5-B770-14E6AC37210B}" type="presParOf" srcId="{BD12649B-692D-4996-B7DE-C8B1B75BCC90}" destId="{D47B76F3-AA92-4EB2-854F-7C5A94AD5F66}" srcOrd="0" destOrd="0" presId="urn:microsoft.com/office/officeart/2005/8/layout/hierarchy1"/>
    <dgm:cxn modelId="{01908691-EABD-40D6-B73D-5B43ED9ED8E5}" type="presParOf" srcId="{BD12649B-692D-4996-B7DE-C8B1B75BCC90}" destId="{963E5A1F-1C0A-47AC-AD9F-0A88F5C81F2B}" srcOrd="1" destOrd="0" presId="urn:microsoft.com/office/officeart/2005/8/layout/hierarchy1"/>
    <dgm:cxn modelId="{5EAF8B24-EB9D-483A-9D21-5200A4BDDDF8}" type="presParOf" srcId="{1330D37A-2C00-4EC4-95C3-E89CF8CBDA65}" destId="{B2345043-CD28-4EF8-A4D1-1AB935C4B73F}" srcOrd="1" destOrd="0" presId="urn:microsoft.com/office/officeart/2005/8/layout/hierarchy1"/>
    <dgm:cxn modelId="{DB26512D-863B-4EA8-B407-33F3753B8659}" type="presParOf" srcId="{85D12D5B-A907-4185-B5BC-EB330F0549CD}" destId="{2E01133A-63ED-4010-A776-76D12824E073}" srcOrd="4" destOrd="0" presId="urn:microsoft.com/office/officeart/2005/8/layout/hierarchy1"/>
    <dgm:cxn modelId="{49DF8468-0930-45CE-BEF7-6612ED94C1CD}" type="presParOf" srcId="{2E01133A-63ED-4010-A776-76D12824E073}" destId="{6A41DC67-1C70-4C08-9867-941222080306}" srcOrd="0" destOrd="0" presId="urn:microsoft.com/office/officeart/2005/8/layout/hierarchy1"/>
    <dgm:cxn modelId="{878B2291-B054-4D1E-AB24-1DE7FC0D86DD}" type="presParOf" srcId="{6A41DC67-1C70-4C08-9867-941222080306}" destId="{558D20F1-8534-4622-A34C-0D9C73208ECA}" srcOrd="0" destOrd="0" presId="urn:microsoft.com/office/officeart/2005/8/layout/hierarchy1"/>
    <dgm:cxn modelId="{E687C21C-2444-45C3-A8AA-7DFDBE8AB1B9}" type="presParOf" srcId="{6A41DC67-1C70-4C08-9867-941222080306}" destId="{31851F79-4337-4C49-A24F-E48979AF0DEA}" srcOrd="1" destOrd="0" presId="urn:microsoft.com/office/officeart/2005/8/layout/hierarchy1"/>
    <dgm:cxn modelId="{DD87B636-8752-41A2-AB77-E4C82F9A3DEC}" type="presParOf" srcId="{2E01133A-63ED-4010-A776-76D12824E073}" destId="{B4CEAB51-6ACA-490D-A57A-751381A3AC79}" srcOrd="1" destOrd="0" presId="urn:microsoft.com/office/officeart/2005/8/layout/hierarchy1"/>
    <dgm:cxn modelId="{6E40F1EB-84D2-4683-B11D-B16943CB6A3C}" type="presParOf" srcId="{85D12D5B-A907-4185-B5BC-EB330F0549CD}" destId="{E2E45251-0A66-46F2-902F-CA4988F1CA4D}" srcOrd="5" destOrd="0" presId="urn:microsoft.com/office/officeart/2005/8/layout/hierarchy1"/>
    <dgm:cxn modelId="{3055BC3B-9663-4E85-9DB9-E93C9E6426E8}" type="presParOf" srcId="{E2E45251-0A66-46F2-902F-CA4988F1CA4D}" destId="{42D6F634-0CD2-449E-8FB0-0FFA24756DAD}" srcOrd="0" destOrd="0" presId="urn:microsoft.com/office/officeart/2005/8/layout/hierarchy1"/>
    <dgm:cxn modelId="{CCD86788-D9A4-41C9-BD21-1A17A5B9A616}" type="presParOf" srcId="{42D6F634-0CD2-449E-8FB0-0FFA24756DAD}" destId="{2933BD7B-E873-4A97-95A5-4350622D7576}" srcOrd="0" destOrd="0" presId="urn:microsoft.com/office/officeart/2005/8/layout/hierarchy1"/>
    <dgm:cxn modelId="{7AF89E77-1291-45D0-9DF8-3EEF9401F055}" type="presParOf" srcId="{42D6F634-0CD2-449E-8FB0-0FFA24756DAD}" destId="{678C9968-FD56-4F23-B05D-72F6E35DDC5A}" srcOrd="1" destOrd="0" presId="urn:microsoft.com/office/officeart/2005/8/layout/hierarchy1"/>
    <dgm:cxn modelId="{D9E8BC64-469A-452E-A362-5103AF684CD5}" type="presParOf" srcId="{E2E45251-0A66-46F2-902F-CA4988F1CA4D}" destId="{1AC53431-3460-4CEB-9298-0593E8B90B2C}" srcOrd="1" destOrd="0" presId="urn:microsoft.com/office/officeart/2005/8/layout/hierarchy1"/>
    <dgm:cxn modelId="{150C3F87-7B60-44B6-85A9-7DE3AAD85332}" type="presParOf" srcId="{85D12D5B-A907-4185-B5BC-EB330F0549CD}" destId="{72C614E9-D70B-4B13-A57F-F3A50CA5793F}" srcOrd="6" destOrd="0" presId="urn:microsoft.com/office/officeart/2005/8/layout/hierarchy1"/>
    <dgm:cxn modelId="{08A46008-4A2F-4907-B20D-E0F9FD1D55A9}" type="presParOf" srcId="{72C614E9-D70B-4B13-A57F-F3A50CA5793F}" destId="{2CCF8CE6-036A-4BB4-8340-3F62BD57134C}" srcOrd="0" destOrd="0" presId="urn:microsoft.com/office/officeart/2005/8/layout/hierarchy1"/>
    <dgm:cxn modelId="{03AF813D-757D-4D7E-828B-4EFF117B52AF}" type="presParOf" srcId="{2CCF8CE6-036A-4BB4-8340-3F62BD57134C}" destId="{CDD1B298-CFFA-4ADE-8A8F-A5FE52B07050}" srcOrd="0" destOrd="0" presId="urn:microsoft.com/office/officeart/2005/8/layout/hierarchy1"/>
    <dgm:cxn modelId="{EC1BD153-BCE7-4BD1-BB3C-5825CD94C52D}" type="presParOf" srcId="{2CCF8CE6-036A-4BB4-8340-3F62BD57134C}" destId="{B168D6A7-B479-4CDF-8D3F-304A816AB228}" srcOrd="1" destOrd="0" presId="urn:microsoft.com/office/officeart/2005/8/layout/hierarchy1"/>
    <dgm:cxn modelId="{93C9A33D-7D21-48BE-A0CA-08E89B4610D3}" type="presParOf" srcId="{72C614E9-D70B-4B13-A57F-F3A50CA5793F}" destId="{6076DA16-3BC0-4386-93BF-6680D69BD0A0}" srcOrd="1" destOrd="0" presId="urn:microsoft.com/office/officeart/2005/8/layout/hierarchy1"/>
    <dgm:cxn modelId="{4B0F36BF-E877-47A8-AFD5-F93F23D21D85}" type="presParOf" srcId="{85D12D5B-A907-4185-B5BC-EB330F0549CD}" destId="{0763AE06-9388-4128-8945-CCD25A5BE2FC}" srcOrd="7" destOrd="0" presId="urn:microsoft.com/office/officeart/2005/8/layout/hierarchy1"/>
    <dgm:cxn modelId="{C66AA3A7-A692-44C0-A7C1-0D76F69B69A6}" type="presParOf" srcId="{0763AE06-9388-4128-8945-CCD25A5BE2FC}" destId="{C517E823-5660-4C1F-8347-F1F62D1BB682}" srcOrd="0" destOrd="0" presId="urn:microsoft.com/office/officeart/2005/8/layout/hierarchy1"/>
    <dgm:cxn modelId="{112528B0-46D7-4EEC-BC1F-69C43330842C}" type="presParOf" srcId="{C517E823-5660-4C1F-8347-F1F62D1BB682}" destId="{2C47BB29-E940-46D5-9A76-56B422898F05}" srcOrd="0" destOrd="0" presId="urn:microsoft.com/office/officeart/2005/8/layout/hierarchy1"/>
    <dgm:cxn modelId="{FC16053F-4C68-4E3F-AC2A-06CA4C62E3BB}" type="presParOf" srcId="{C517E823-5660-4C1F-8347-F1F62D1BB682}" destId="{57683285-32B9-4B21-8808-85ABFAEA5B1F}" srcOrd="1" destOrd="0" presId="urn:microsoft.com/office/officeart/2005/8/layout/hierarchy1"/>
    <dgm:cxn modelId="{1801946D-D297-43C1-85B3-9124881A5039}" type="presParOf" srcId="{0763AE06-9388-4128-8945-CCD25A5BE2FC}" destId="{8A5F3C67-3640-4762-8C65-5653948A4357}" srcOrd="1" destOrd="0" presId="urn:microsoft.com/office/officeart/2005/8/layout/hierarchy1"/>
    <dgm:cxn modelId="{E47439B8-DB66-4E00-8ADC-DDDE77C60C99}" type="presParOf" srcId="{85D12D5B-A907-4185-B5BC-EB330F0549CD}" destId="{AFFBE70E-2FA6-4625-9974-8E0E53814F54}" srcOrd="8" destOrd="0" presId="urn:microsoft.com/office/officeart/2005/8/layout/hierarchy1"/>
    <dgm:cxn modelId="{B31B11C5-FD1F-4F0B-8625-EAC4487D2672}" type="presParOf" srcId="{AFFBE70E-2FA6-4625-9974-8E0E53814F54}" destId="{B74B2A74-FC89-4808-A684-D74D17E8AED3}" srcOrd="0" destOrd="0" presId="urn:microsoft.com/office/officeart/2005/8/layout/hierarchy1"/>
    <dgm:cxn modelId="{C669D11B-9581-47B9-8A54-825F691A08BF}" type="presParOf" srcId="{B74B2A74-FC89-4808-A684-D74D17E8AED3}" destId="{B8C6EF58-6BA7-4C3F-A81F-BAEAC14621BB}" srcOrd="0" destOrd="0" presId="urn:microsoft.com/office/officeart/2005/8/layout/hierarchy1"/>
    <dgm:cxn modelId="{54E05D8F-273C-4F9F-BA9E-D3CF8F86164A}" type="presParOf" srcId="{B74B2A74-FC89-4808-A684-D74D17E8AED3}" destId="{FD259575-9F0A-41E3-8E39-56B37102FCE8}" srcOrd="1" destOrd="0" presId="urn:microsoft.com/office/officeart/2005/8/layout/hierarchy1"/>
    <dgm:cxn modelId="{837DC1C6-B42B-43DA-AFD9-0ACB657335B2}" type="presParOf" srcId="{AFFBE70E-2FA6-4625-9974-8E0E53814F54}" destId="{A699685D-CBFD-4872-B7C8-EA2E8C1EFD0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792143-A35F-4A21-BE9C-3ECF6D626863}">
      <dsp:nvSpPr>
        <dsp:cNvPr id="0" name=""/>
        <dsp:cNvSpPr/>
      </dsp:nvSpPr>
      <dsp:spPr>
        <a:xfrm>
          <a:off x="9062" y="1331185"/>
          <a:ext cx="1177144" cy="9134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4247C08-F908-4318-8976-04DE207456D6}">
      <dsp:nvSpPr>
        <dsp:cNvPr id="0" name=""/>
        <dsp:cNvSpPr/>
      </dsp:nvSpPr>
      <dsp:spPr>
        <a:xfrm>
          <a:off x="48963" y="1369091"/>
          <a:ext cx="1177144" cy="9134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Repetitorium</a:t>
          </a:r>
          <a:endParaRPr lang="en-US" sz="900" kern="1200" dirty="0"/>
        </a:p>
      </dsp:txBody>
      <dsp:txXfrm>
        <a:off x="75718" y="1395846"/>
        <a:ext cx="1123634" cy="859980"/>
      </dsp:txXfrm>
    </dsp:sp>
    <dsp:sp modelId="{859C6959-6DF2-4DF8-B931-BDF7095DE7C2}">
      <dsp:nvSpPr>
        <dsp:cNvPr id="0" name=""/>
        <dsp:cNvSpPr/>
      </dsp:nvSpPr>
      <dsp:spPr>
        <a:xfrm>
          <a:off x="1266009" y="1331185"/>
          <a:ext cx="1177144" cy="9134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5ABA2B2-DC43-45BC-8A18-3763F475AEC4}">
      <dsp:nvSpPr>
        <dsp:cNvPr id="0" name=""/>
        <dsp:cNvSpPr/>
      </dsp:nvSpPr>
      <dsp:spPr>
        <a:xfrm>
          <a:off x="1305909" y="1369091"/>
          <a:ext cx="1177144" cy="9134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 err="1"/>
            <a:t>Applicators</a:t>
          </a:r>
          <a:endParaRPr lang="en-US" sz="900" kern="1200" dirty="0"/>
        </a:p>
      </dsp:txBody>
      <dsp:txXfrm>
        <a:off x="1332664" y="1395846"/>
        <a:ext cx="1123634" cy="859980"/>
      </dsp:txXfrm>
    </dsp:sp>
    <dsp:sp modelId="{D6E372F2-F5EB-4FF4-AABC-605E6AE29201}">
      <dsp:nvSpPr>
        <dsp:cNvPr id="0" name=""/>
        <dsp:cNvSpPr/>
      </dsp:nvSpPr>
      <dsp:spPr>
        <a:xfrm>
          <a:off x="2522955" y="1331185"/>
          <a:ext cx="1177144" cy="9134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AA8F59D-ECAB-42D8-8AF6-4662DF6AE05C}">
      <dsp:nvSpPr>
        <dsp:cNvPr id="0" name=""/>
        <dsp:cNvSpPr/>
      </dsp:nvSpPr>
      <dsp:spPr>
        <a:xfrm>
          <a:off x="2562856" y="1369091"/>
          <a:ext cx="1177144" cy="9134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 err="1"/>
            <a:t>Pulsed</a:t>
          </a:r>
          <a:r>
            <a:rPr lang="cs-CZ" sz="900" kern="1200" dirty="0"/>
            <a:t> </a:t>
          </a:r>
          <a:r>
            <a:rPr lang="cs-CZ" sz="900" kern="1200" dirty="0" err="1"/>
            <a:t>low-frequency</a:t>
          </a:r>
          <a:r>
            <a:rPr lang="cs-CZ" sz="900" kern="1200" dirty="0"/>
            <a:t> </a:t>
          </a:r>
          <a:r>
            <a:rPr lang="cs-CZ" sz="900" kern="1200" dirty="0" err="1"/>
            <a:t>magnetic</a:t>
          </a:r>
          <a:r>
            <a:rPr lang="cs-CZ" sz="900" kern="1200" dirty="0"/>
            <a:t> </a:t>
          </a:r>
          <a:r>
            <a:rPr lang="cs-CZ" sz="900" kern="1200" dirty="0" err="1"/>
            <a:t>therapy</a:t>
          </a:r>
          <a:endParaRPr lang="en-US" sz="900" kern="1200" dirty="0"/>
        </a:p>
      </dsp:txBody>
      <dsp:txXfrm>
        <a:off x="2589611" y="1395846"/>
        <a:ext cx="1123634" cy="859980"/>
      </dsp:txXfrm>
    </dsp:sp>
    <dsp:sp modelId="{D47B76F3-AA92-4EB2-854F-7C5A94AD5F66}">
      <dsp:nvSpPr>
        <dsp:cNvPr id="0" name=""/>
        <dsp:cNvSpPr/>
      </dsp:nvSpPr>
      <dsp:spPr>
        <a:xfrm>
          <a:off x="3779902" y="1331185"/>
          <a:ext cx="1177144" cy="9134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63E5A1F-1C0A-47AC-AD9F-0A88F5C81F2B}">
      <dsp:nvSpPr>
        <dsp:cNvPr id="0" name=""/>
        <dsp:cNvSpPr/>
      </dsp:nvSpPr>
      <dsp:spPr>
        <a:xfrm>
          <a:off x="3819802" y="1369091"/>
          <a:ext cx="1177144" cy="9134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 err="1"/>
            <a:t>Indications</a:t>
          </a:r>
          <a:r>
            <a:rPr lang="cs-CZ" sz="900" kern="1200" dirty="0"/>
            <a:t> and </a:t>
          </a:r>
          <a:r>
            <a:rPr lang="cs-CZ" sz="900" kern="1200" dirty="0" err="1"/>
            <a:t>contraindications</a:t>
          </a:r>
          <a:endParaRPr lang="en-US" sz="900" kern="1200" dirty="0"/>
        </a:p>
      </dsp:txBody>
      <dsp:txXfrm>
        <a:off x="3846557" y="1395846"/>
        <a:ext cx="1123634" cy="859980"/>
      </dsp:txXfrm>
    </dsp:sp>
    <dsp:sp modelId="{558D20F1-8534-4622-A34C-0D9C73208ECA}">
      <dsp:nvSpPr>
        <dsp:cNvPr id="0" name=""/>
        <dsp:cNvSpPr/>
      </dsp:nvSpPr>
      <dsp:spPr>
        <a:xfrm>
          <a:off x="5036848" y="1331185"/>
          <a:ext cx="1177144" cy="9134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1851F79-4337-4C49-A24F-E48979AF0DEA}">
      <dsp:nvSpPr>
        <dsp:cNvPr id="0" name=""/>
        <dsp:cNvSpPr/>
      </dsp:nvSpPr>
      <dsp:spPr>
        <a:xfrm>
          <a:off x="5076749" y="1369091"/>
          <a:ext cx="1177144" cy="9134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 err="1"/>
            <a:t>Side</a:t>
          </a:r>
          <a:r>
            <a:rPr lang="cs-CZ" sz="900" kern="1200" dirty="0"/>
            <a:t> </a:t>
          </a:r>
          <a:r>
            <a:rPr lang="cs-CZ" sz="900" kern="1200" dirty="0" err="1"/>
            <a:t>effects</a:t>
          </a:r>
          <a:endParaRPr lang="en-US" sz="900" kern="1200" dirty="0"/>
        </a:p>
      </dsp:txBody>
      <dsp:txXfrm>
        <a:off x="5103504" y="1395846"/>
        <a:ext cx="1123634" cy="859980"/>
      </dsp:txXfrm>
    </dsp:sp>
    <dsp:sp modelId="{2933BD7B-E873-4A97-95A5-4350622D7576}">
      <dsp:nvSpPr>
        <dsp:cNvPr id="0" name=""/>
        <dsp:cNvSpPr/>
      </dsp:nvSpPr>
      <dsp:spPr>
        <a:xfrm>
          <a:off x="6293795" y="1331185"/>
          <a:ext cx="1177144" cy="9134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78C9968-FD56-4F23-B05D-72F6E35DDC5A}">
      <dsp:nvSpPr>
        <dsp:cNvPr id="0" name=""/>
        <dsp:cNvSpPr/>
      </dsp:nvSpPr>
      <dsp:spPr>
        <a:xfrm>
          <a:off x="6333695" y="1369091"/>
          <a:ext cx="1177144" cy="9134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 err="1"/>
            <a:t>Safety</a:t>
          </a:r>
          <a:r>
            <a:rPr lang="cs-CZ" sz="900" kern="1200" dirty="0"/>
            <a:t> </a:t>
          </a:r>
          <a:r>
            <a:rPr lang="cs-CZ" sz="900" kern="1200" dirty="0" err="1"/>
            <a:t>recommendations</a:t>
          </a:r>
          <a:endParaRPr lang="en-US" sz="900" kern="1200" dirty="0"/>
        </a:p>
      </dsp:txBody>
      <dsp:txXfrm>
        <a:off x="6360450" y="1395846"/>
        <a:ext cx="1123634" cy="859980"/>
      </dsp:txXfrm>
    </dsp:sp>
    <dsp:sp modelId="{CDD1B298-CFFA-4ADE-8A8F-A5FE52B07050}">
      <dsp:nvSpPr>
        <dsp:cNvPr id="0" name=""/>
        <dsp:cNvSpPr/>
      </dsp:nvSpPr>
      <dsp:spPr>
        <a:xfrm>
          <a:off x="7550741" y="1331185"/>
          <a:ext cx="1177144" cy="9134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168D6A7-B479-4CDF-8D3F-304A816AB228}">
      <dsp:nvSpPr>
        <dsp:cNvPr id="0" name=""/>
        <dsp:cNvSpPr/>
      </dsp:nvSpPr>
      <dsp:spPr>
        <a:xfrm>
          <a:off x="7590642" y="1369091"/>
          <a:ext cx="1177144" cy="9134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 err="1"/>
            <a:t>Instructions</a:t>
          </a:r>
          <a:r>
            <a:rPr lang="cs-CZ" sz="900" kern="1200" dirty="0"/>
            <a:t> to </a:t>
          </a:r>
          <a:r>
            <a:rPr lang="cs-CZ" sz="900" kern="1200" dirty="0" err="1"/>
            <a:t>patient</a:t>
          </a:r>
          <a:endParaRPr lang="en-US" sz="900" kern="1200" dirty="0"/>
        </a:p>
      </dsp:txBody>
      <dsp:txXfrm>
        <a:off x="7617397" y="1395846"/>
        <a:ext cx="1123634" cy="859980"/>
      </dsp:txXfrm>
    </dsp:sp>
    <dsp:sp modelId="{2C47BB29-E940-46D5-9A76-56B422898F05}">
      <dsp:nvSpPr>
        <dsp:cNvPr id="0" name=""/>
        <dsp:cNvSpPr/>
      </dsp:nvSpPr>
      <dsp:spPr>
        <a:xfrm>
          <a:off x="8807688" y="1331185"/>
          <a:ext cx="1177144" cy="9134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7683285-32B9-4B21-8808-85ABFAEA5B1F}">
      <dsp:nvSpPr>
        <dsp:cNvPr id="0" name=""/>
        <dsp:cNvSpPr/>
      </dsp:nvSpPr>
      <dsp:spPr>
        <a:xfrm>
          <a:off x="8847588" y="1369091"/>
          <a:ext cx="1177144" cy="9134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C</a:t>
          </a:r>
          <a:r>
            <a:rPr lang="en-US" sz="900" kern="1200" dirty="0" err="1"/>
            <a:t>ombination</a:t>
          </a:r>
          <a:r>
            <a:rPr lang="en-US" sz="900" kern="1200" dirty="0"/>
            <a:t> of pulse</a:t>
          </a:r>
          <a:r>
            <a:rPr lang="cs-CZ" sz="900" kern="1200" dirty="0"/>
            <a:t> </a:t>
          </a:r>
          <a:r>
            <a:rPr lang="cs-CZ" sz="900" kern="1200" dirty="0" err="1"/>
            <a:t>low-frequency</a:t>
          </a:r>
          <a:r>
            <a:rPr lang="en-US" sz="900" kern="1200" dirty="0"/>
            <a:t> magnet</a:t>
          </a:r>
          <a:r>
            <a:rPr lang="cs-CZ" sz="900" kern="1200" dirty="0" err="1"/>
            <a:t>ic</a:t>
          </a:r>
          <a:r>
            <a:rPr lang="cs-CZ" sz="900" kern="1200" dirty="0"/>
            <a:t> </a:t>
          </a:r>
          <a:r>
            <a:rPr lang="en-US" sz="900" kern="1200" dirty="0"/>
            <a:t>therapy with another kind of physical therapy</a:t>
          </a:r>
          <a:r>
            <a:rPr lang="cs-CZ" sz="900" kern="1200" dirty="0"/>
            <a:t> </a:t>
          </a:r>
          <a:endParaRPr lang="en-US" sz="900" kern="1200" dirty="0"/>
        </a:p>
      </dsp:txBody>
      <dsp:txXfrm>
        <a:off x="8874343" y="1395846"/>
        <a:ext cx="1123634" cy="859980"/>
      </dsp:txXfrm>
    </dsp:sp>
    <dsp:sp modelId="{B8C6EF58-6BA7-4C3F-A81F-BAEAC14621BB}">
      <dsp:nvSpPr>
        <dsp:cNvPr id="0" name=""/>
        <dsp:cNvSpPr/>
      </dsp:nvSpPr>
      <dsp:spPr>
        <a:xfrm>
          <a:off x="10064634" y="1331185"/>
          <a:ext cx="1177144" cy="9134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D259575-9F0A-41E3-8E39-56B37102FCE8}">
      <dsp:nvSpPr>
        <dsp:cNvPr id="0" name=""/>
        <dsp:cNvSpPr/>
      </dsp:nvSpPr>
      <dsp:spPr>
        <a:xfrm>
          <a:off x="10104535" y="1369091"/>
          <a:ext cx="1177144" cy="9134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 err="1"/>
            <a:t>Examples</a:t>
          </a:r>
          <a:r>
            <a:rPr lang="cs-CZ" sz="900" kern="1200" dirty="0"/>
            <a:t> </a:t>
          </a:r>
          <a:r>
            <a:rPr lang="cs-CZ" sz="900" kern="1200" dirty="0" err="1"/>
            <a:t>of</a:t>
          </a:r>
          <a:r>
            <a:rPr lang="cs-CZ" sz="900" kern="1200" dirty="0"/>
            <a:t> </a:t>
          </a:r>
          <a:r>
            <a:rPr lang="cs-CZ" sz="900" kern="1200" dirty="0" err="1"/>
            <a:t>practise</a:t>
          </a:r>
          <a:endParaRPr lang="en-US" sz="900" kern="1200" dirty="0"/>
        </a:p>
      </dsp:txBody>
      <dsp:txXfrm>
        <a:off x="10131290" y="1395846"/>
        <a:ext cx="1123634" cy="8599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A85CC4-7A3F-4B9C-A57A-D1B42A329F21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84C85-6DDF-42FD-B860-FBD629B92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491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84C85-6DDF-42FD-B860-FBD629B9256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797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84C85-6DDF-42FD-B860-FBD629B9256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02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84C85-6DDF-42FD-B860-FBD629B9256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63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84C85-6DDF-42FD-B860-FBD629B9256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5099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84C85-6DDF-42FD-B860-FBD629B9256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6327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84C85-6DDF-42FD-B860-FBD629B9256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356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84C85-6DDF-42FD-B860-FBD629B9256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145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84C85-6DDF-42FD-B860-FBD629B9256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526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84C85-6DDF-42FD-B860-FBD629B9256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8918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84C85-6DDF-42FD-B860-FBD629B9256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3196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84C85-6DDF-42FD-B860-FBD629B9256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77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84C85-6DDF-42FD-B860-FBD629B9256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723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84C85-6DDF-42FD-B860-FBD629B9256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0241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84C85-6DDF-42FD-B860-FBD629B9256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281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84C85-6DDF-42FD-B860-FBD629B9256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213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84C85-6DDF-42FD-B860-FBD629B9256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4729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84C85-6DDF-42FD-B860-FBD629B9256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9055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84C85-6DDF-42FD-B860-FBD629B9256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283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84C85-6DDF-42FD-B860-FBD629B9256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5673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84C85-6DDF-42FD-B860-FBD629B9256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365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84C85-6DDF-42FD-B860-FBD629B9256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7515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84C85-6DDF-42FD-B860-FBD629B9256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95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84C85-6DDF-42FD-B860-FBD629B925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8576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84C85-6DDF-42FD-B860-FBD629B9256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2034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84C85-6DDF-42FD-B860-FBD629B9256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4915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84C85-6DDF-42FD-B860-FBD629B9256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024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84C85-6DDF-42FD-B860-FBD629B9256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1060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84C85-6DDF-42FD-B860-FBD629B9256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290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84C85-6DDF-42FD-B860-FBD629B9256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872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84C85-6DDF-42FD-B860-FBD629B9256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584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84C85-6DDF-42FD-B860-FBD629B9256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80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84C85-6DDF-42FD-B860-FBD629B9256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62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84C85-6DDF-42FD-B860-FBD629B925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24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84C85-6DDF-42FD-B860-FBD629B925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68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84C85-6DDF-42FD-B860-FBD629B925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86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84C85-6DDF-42FD-B860-FBD629B9256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75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900ED5-D983-42DD-A8F8-93138D4CC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47ADB89-70DC-4D4F-9C4C-27A36AF951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73F1E45-9E87-4CB9-B0BE-6D85206DB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7ADD7-D0CB-4503-8F28-8124D051C366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DFF600F-43EE-4F17-87C5-433E82243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DB8A8C8-EBA4-4C36-AB7F-4555A4CE5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C273C-9E8F-4406-9FE1-E6CB7BE6ED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326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4C24E0-250B-4304-9AEA-CAEB6BB7D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7EAD73E-FE9D-4E58-8CE9-AAC00E23A3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D6DADEF-A281-46BF-96A4-B49B0726F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7ADD7-D0CB-4503-8F28-8124D051C366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B95C3B2-7370-4B9E-8381-4CA5446D4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340124-3CC2-450A-A306-EDF66FA80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C273C-9E8F-4406-9FE1-E6CB7BE6ED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8404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D5FF5C2-1F54-44E4-A5B0-5B015EE424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5E13B60-C9DA-4110-8646-869C85C6F3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92AACF0-27A2-41F7-B581-A94166D50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7ADD7-D0CB-4503-8F28-8124D051C366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C2D97FB-5E54-4571-A5E2-6CDC5A19A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BF71D58-9D0A-4D48-9850-C940F076B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C273C-9E8F-4406-9FE1-E6CB7BE6ED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2233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216A23-0B1D-4964-BB3C-4902BC081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FA62A19-4D14-41DC-A7E7-C9FFD57374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4CED317-08F3-453B-8060-E0FC4EAD5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7ADD7-D0CB-4503-8F28-8124D051C366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7D28979-2F95-418D-B7FA-265E128A6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36B05E3-6EBC-43DD-A100-A522A3D6C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C273C-9E8F-4406-9FE1-E6CB7BE6ED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0601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6F07E3-5815-4528-AF1C-74FB7F4CA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C77C41E-4252-4582-8A79-3455A8DB26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8B67AFB-4373-4177-8FC6-B928B9E7B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7ADD7-D0CB-4503-8F28-8124D051C366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392E65-2CD4-4B6C-8DDF-E36C47A33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9DBCD1C-1649-4799-8C49-40E370FD6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C273C-9E8F-4406-9FE1-E6CB7BE6ED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9802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F49B4E-37C5-4C9F-9676-A8AE9AD95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462D69-5793-42D6-840B-927A0FD5F9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0A8F484-2005-4AC0-846C-E96602456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BC4849F-FF80-45FB-A2D9-0788A50F6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7ADD7-D0CB-4503-8F28-8124D051C366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F13B7DC-6556-498E-8C13-F10913C6A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3338C87-741C-4D6E-A798-2528206F9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C273C-9E8F-4406-9FE1-E6CB7BE6ED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8946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2682DE-2A67-41C7-87B6-9CE681AB2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E7900D4-1423-4B55-B423-072A158C5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66C0F51A-3F8D-44B4-B071-CCEDFAFC5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C200EB25-417E-4301-8A76-1725275940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AAE3D1EA-9641-4B77-ABF6-EF0A7847E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CA68ADD-B674-4D3E-B046-CBAE02D14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7ADD7-D0CB-4503-8F28-8124D051C366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C3BA1EA-4428-4EF6-B85E-2FB8A38C2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44F61FE-6C0D-4AB7-8B33-49B6722A4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C273C-9E8F-4406-9FE1-E6CB7BE6ED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9209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E3F8CF-75EF-4AF5-B81B-64AB4503F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F360032-ECFC-4849-B7A7-4406FC45C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7ADD7-D0CB-4503-8F28-8124D051C366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068F887-434B-4E5E-814F-051A949CF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70C19A2-1874-4190-8BB8-1C5794A8B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C273C-9E8F-4406-9FE1-E6CB7BE6ED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2381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0B63BC2-7878-44D0-A21F-EA33539C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7ADD7-D0CB-4503-8F28-8124D051C366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1990AA3-5B26-4F5C-8B68-980AAFAC8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5E1C187-EAF5-4E0B-8FC6-98BC6E192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C273C-9E8F-4406-9FE1-E6CB7BE6ED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8038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AA78B7-786C-4E94-AED2-059898E09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04C95D1-B6C4-4DA0-A560-235E25019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F268F64E-DD19-449E-A253-D6EF6E9586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9A7D77E-A31A-4C36-91D0-A670C29F8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7ADD7-D0CB-4503-8F28-8124D051C366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E2561A9-FB8A-4337-8423-CDB32C1B8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C448537-9134-4072-A3CB-3D62F8E5F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C273C-9E8F-4406-9FE1-E6CB7BE6ED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6090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9B3CEB-7381-45B9-81BC-14870B543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6D39279-02D1-4824-89E8-8732D127C1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F3C98F7C-B88C-46F3-AE4D-F159BCCB04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305C7EB-13C4-4B9E-B1FD-11FF64A15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7ADD7-D0CB-4503-8F28-8124D051C366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B975625-2FA0-4AA9-8DAE-A2B42E03A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88731B1-877E-41B0-988D-01ACD1FB4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C273C-9E8F-4406-9FE1-E6CB7BE6ED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1376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9D102D9-9875-4A2B-8049-C421091B7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39ACA3D-E78D-409C-B05F-1830A4F22C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0ABE047-4118-4032-95C0-BD7747A625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7ADD7-D0CB-4503-8F28-8124D051C366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16DB2C3-6919-4B8D-8DAF-299DB5B112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14FC080-09ED-4CFA-BC9A-8CF8F9FBA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C273C-9E8F-4406-9FE1-E6CB7BE6ED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295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4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8.jpg"/><Relationship Id="rId11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openxmlformats.org/officeDocument/2006/relationships/image" Target="../media/image22.jp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3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g"/><Relationship Id="rId12" Type="http://schemas.openxmlformats.org/officeDocument/2006/relationships/image" Target="../media/image31.jp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5.jpg"/><Relationship Id="rId11" Type="http://schemas.openxmlformats.org/officeDocument/2006/relationships/image" Target="../media/image30.jpg"/><Relationship Id="rId5" Type="http://schemas.openxmlformats.org/officeDocument/2006/relationships/image" Target="../media/image3.png"/><Relationship Id="rId10" Type="http://schemas.openxmlformats.org/officeDocument/2006/relationships/image" Target="../media/image29.jp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Data" Target="../diagrams/data1.xml"/><Relationship Id="rId11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2.xml"/><Relationship Id="rId9" Type="http://schemas.openxmlformats.org/officeDocument/2006/relationships/diagramColors" Target="../diagrams/colors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32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ED47D6F-495A-4148-9CB4-6B96F67B07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cs-CZ" dirty="0" err="1">
                <a:solidFill>
                  <a:srgbClr val="FFFFFF"/>
                </a:solidFill>
              </a:rPr>
              <a:t>Magnetic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therapy</a:t>
            </a:r>
            <a:r>
              <a:rPr lang="cs-CZ" dirty="0">
                <a:solidFill>
                  <a:srgbClr val="FFFFFF"/>
                </a:solidFill>
              </a:rPr>
              <a:t> II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5522ED1-2C06-4F43-8395-671C334322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>
            <a:normAutofit/>
          </a:bodyPr>
          <a:lstStyle/>
          <a:p>
            <a:r>
              <a:rPr lang="cs-CZ" dirty="0" err="1">
                <a:solidFill>
                  <a:srgbClr val="FFFFFF"/>
                </a:solidFill>
              </a:rPr>
              <a:t>Topic</a:t>
            </a:r>
            <a:r>
              <a:rPr lang="cs-CZ" dirty="0">
                <a:solidFill>
                  <a:srgbClr val="FFFFFF"/>
                </a:solidFill>
              </a:rPr>
              <a:t> 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29525310-A43E-4773-BABF-6337C5B3C5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4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55"/>
    </mc:Choice>
    <mc:Fallback xmlns="">
      <p:transition spd="slow" advTm="58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82AEF83-3B7C-4D22-9898-A49AF25C6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dirty="0" err="1">
                <a:solidFill>
                  <a:srgbClr val="FFFFFF"/>
                </a:solidFill>
              </a:rPr>
              <a:t>Applicators</a:t>
            </a:r>
            <a:endParaRPr lang="cs-CZ" sz="4000" dirty="0">
              <a:solidFill>
                <a:srgbClr val="FFFFFF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E31259E-5961-48F9-BEEF-956651941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92970"/>
            <a:ext cx="9930052" cy="3257726"/>
          </a:xfrm>
        </p:spPr>
        <p:txBody>
          <a:bodyPr>
            <a:normAutofit/>
          </a:bodyPr>
          <a:lstStyle/>
          <a:p>
            <a:r>
              <a:rPr lang="cs-CZ" sz="2000" b="1" dirty="0" err="1">
                <a:solidFill>
                  <a:srgbClr val="000000"/>
                </a:solidFill>
              </a:rPr>
              <a:t>specific</a:t>
            </a:r>
            <a:r>
              <a:rPr lang="cs-CZ" sz="2000" b="1" dirty="0">
                <a:solidFill>
                  <a:srgbClr val="000000"/>
                </a:solidFill>
              </a:rPr>
              <a:t> </a:t>
            </a:r>
            <a:r>
              <a:rPr lang="cs-CZ" sz="2000" b="1" dirty="0" err="1">
                <a:solidFill>
                  <a:srgbClr val="000000"/>
                </a:solidFill>
              </a:rPr>
              <a:t>magnetic</a:t>
            </a:r>
            <a:r>
              <a:rPr lang="cs-CZ" sz="2000" b="1" dirty="0">
                <a:solidFill>
                  <a:srgbClr val="000000"/>
                </a:solidFill>
              </a:rPr>
              <a:t> gradient and </a:t>
            </a:r>
            <a:r>
              <a:rPr lang="cs-CZ" sz="2000" b="1" dirty="0" err="1">
                <a:solidFill>
                  <a:srgbClr val="000000"/>
                </a:solidFill>
              </a:rPr>
              <a:t>effect</a:t>
            </a:r>
            <a:r>
              <a:rPr lang="cs-CZ" sz="2000" b="1" dirty="0">
                <a:solidFill>
                  <a:srgbClr val="000000"/>
                </a:solidFill>
              </a:rPr>
              <a:t> – </a:t>
            </a:r>
            <a:r>
              <a:rPr lang="cs-CZ" sz="2000" b="1" dirty="0" err="1">
                <a:solidFill>
                  <a:srgbClr val="000000"/>
                </a:solidFill>
              </a:rPr>
              <a:t>diffrent</a:t>
            </a:r>
            <a:r>
              <a:rPr lang="cs-CZ" sz="2000" b="1" dirty="0">
                <a:solidFill>
                  <a:srgbClr val="000000"/>
                </a:solidFill>
              </a:rPr>
              <a:t> </a:t>
            </a:r>
            <a:r>
              <a:rPr lang="cs-CZ" sz="2000" b="1" dirty="0" err="1">
                <a:solidFill>
                  <a:srgbClr val="000000"/>
                </a:solidFill>
              </a:rPr>
              <a:t>applicator</a:t>
            </a:r>
            <a:endParaRPr lang="cs-CZ" sz="2000" b="1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The magnetic gradient is determined by the density of the magnetic induction´s isolines of each applicator</a:t>
            </a:r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dirty="0">
                <a:solidFill>
                  <a:srgbClr val="000000"/>
                </a:solidFill>
              </a:rPr>
              <a:t>U</a:t>
            </a:r>
            <a:r>
              <a:rPr lang="en-US" sz="2000" dirty="0">
                <a:solidFill>
                  <a:srgbClr val="000000"/>
                </a:solidFill>
              </a:rPr>
              <a:t>sing multiple applicators at </a:t>
            </a:r>
            <a:r>
              <a:rPr lang="cs-CZ" sz="2000" dirty="0" err="1">
                <a:solidFill>
                  <a:srgbClr val="000000"/>
                </a:solidFill>
              </a:rPr>
              <a:t>the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same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time</a:t>
            </a:r>
            <a:r>
              <a:rPr lang="cs-CZ" sz="2000" dirty="0">
                <a:solidFill>
                  <a:srgbClr val="000000"/>
                </a:solidFill>
              </a:rPr>
              <a:t>, </a:t>
            </a:r>
            <a:r>
              <a:rPr lang="en-US" sz="2000" dirty="0">
                <a:solidFill>
                  <a:srgbClr val="000000"/>
                </a:solidFill>
              </a:rPr>
              <a:t>the effect does not increase</a:t>
            </a:r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dirty="0" err="1">
                <a:solidFill>
                  <a:srgbClr val="000000"/>
                </a:solidFill>
              </a:rPr>
              <a:t>Types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of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applicators</a:t>
            </a:r>
            <a:r>
              <a:rPr lang="cs-CZ" sz="2000" dirty="0">
                <a:solidFill>
                  <a:srgbClr val="000000"/>
                </a:solidFill>
              </a:rPr>
              <a:t>: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Flat magnetic therapy applicators</a:t>
            </a:r>
            <a:endParaRPr lang="cs-CZ" sz="1600" dirty="0">
              <a:solidFill>
                <a:srgbClr val="000000"/>
              </a:solidFill>
            </a:endParaRP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Solenoid-type magnetic therapy applicators</a:t>
            </a:r>
            <a:endParaRPr lang="cs-CZ" sz="1600" dirty="0">
              <a:solidFill>
                <a:srgbClr val="000000"/>
              </a:solidFill>
            </a:endParaRPr>
          </a:p>
          <a:p>
            <a:pPr lvl="1"/>
            <a:r>
              <a:rPr lang="cs-CZ" sz="1600" dirty="0">
                <a:solidFill>
                  <a:srgbClr val="000000"/>
                </a:solidFill>
              </a:rPr>
              <a:t>ring </a:t>
            </a:r>
            <a:r>
              <a:rPr lang="cs-CZ" sz="1600" dirty="0" err="1">
                <a:solidFill>
                  <a:srgbClr val="000000"/>
                </a:solidFill>
              </a:rPr>
              <a:t>magnetic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err="1">
                <a:solidFill>
                  <a:srgbClr val="000000"/>
                </a:solidFill>
              </a:rPr>
              <a:t>therapy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err="1">
                <a:solidFill>
                  <a:srgbClr val="000000"/>
                </a:solidFill>
              </a:rPr>
              <a:t>applicators</a:t>
            </a:r>
            <a:endParaRPr lang="cs-CZ" sz="1600" dirty="0">
              <a:solidFill>
                <a:srgbClr val="000000"/>
              </a:solidFill>
            </a:endParaRPr>
          </a:p>
          <a:p>
            <a:pPr lvl="1"/>
            <a:r>
              <a:rPr lang="cs-CZ" sz="1600" dirty="0" err="1">
                <a:solidFill>
                  <a:srgbClr val="000000"/>
                </a:solidFill>
              </a:rPr>
              <a:t>Other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err="1">
                <a:solidFill>
                  <a:srgbClr val="000000"/>
                </a:solidFill>
              </a:rPr>
              <a:t>types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err="1">
                <a:solidFill>
                  <a:srgbClr val="000000"/>
                </a:solidFill>
              </a:rPr>
              <a:t>of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err="1">
                <a:solidFill>
                  <a:srgbClr val="000000"/>
                </a:solidFill>
              </a:rPr>
              <a:t>applicators</a:t>
            </a:r>
            <a:r>
              <a:rPr lang="cs-CZ" sz="1600" dirty="0">
                <a:solidFill>
                  <a:srgbClr val="000000"/>
                </a:solidFill>
              </a:rPr>
              <a:t> – </a:t>
            </a:r>
            <a:r>
              <a:rPr lang="cs-CZ" sz="1600" dirty="0" err="1">
                <a:solidFill>
                  <a:srgbClr val="000000"/>
                </a:solidFill>
              </a:rPr>
              <a:t>depends</a:t>
            </a:r>
            <a:r>
              <a:rPr lang="cs-CZ" sz="1600" dirty="0">
                <a:solidFill>
                  <a:srgbClr val="000000"/>
                </a:solidFill>
              </a:rPr>
              <a:t> on </a:t>
            </a:r>
            <a:r>
              <a:rPr lang="cs-CZ" sz="1600" dirty="0" err="1">
                <a:solidFill>
                  <a:srgbClr val="000000"/>
                </a:solidFill>
              </a:rPr>
              <a:t>the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err="1">
                <a:solidFill>
                  <a:srgbClr val="000000"/>
                </a:solidFill>
              </a:rPr>
              <a:t>manufacturer</a:t>
            </a:r>
            <a:endParaRPr lang="cs-CZ" sz="1600" dirty="0">
              <a:solidFill>
                <a:srgbClr val="000000"/>
              </a:solidFill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A1E4C941-EA5A-432E-A6E7-CBBDAA9641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0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96"/>
    </mc:Choice>
    <mc:Fallback xmlns="">
      <p:transition spd="slow" advTm="57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82AEF83-3B7C-4D22-9898-A49AF25C6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dirty="0" err="1">
                <a:solidFill>
                  <a:srgbClr val="FFFFFF"/>
                </a:solidFill>
              </a:rPr>
              <a:t>Flat</a:t>
            </a:r>
            <a:r>
              <a:rPr lang="cs-CZ" sz="4000" dirty="0">
                <a:solidFill>
                  <a:srgbClr val="FFFFFF"/>
                </a:solidFill>
              </a:rPr>
              <a:t> </a:t>
            </a:r>
            <a:r>
              <a:rPr lang="cs-CZ" sz="4000" dirty="0" err="1">
                <a:solidFill>
                  <a:srgbClr val="FFFFFF"/>
                </a:solidFill>
              </a:rPr>
              <a:t>magnetic</a:t>
            </a:r>
            <a:r>
              <a:rPr lang="cs-CZ" sz="4000" dirty="0">
                <a:solidFill>
                  <a:srgbClr val="FFFFFF"/>
                </a:solidFill>
              </a:rPr>
              <a:t> </a:t>
            </a:r>
            <a:r>
              <a:rPr lang="cs-CZ" sz="4000" dirty="0" err="1">
                <a:solidFill>
                  <a:srgbClr val="FFFFFF"/>
                </a:solidFill>
              </a:rPr>
              <a:t>therapy</a:t>
            </a:r>
            <a:r>
              <a:rPr lang="cs-CZ" sz="4000" dirty="0">
                <a:solidFill>
                  <a:srgbClr val="FFFFFF"/>
                </a:solidFill>
              </a:rPr>
              <a:t> </a:t>
            </a:r>
            <a:r>
              <a:rPr lang="cs-CZ" sz="4000" dirty="0" err="1">
                <a:solidFill>
                  <a:srgbClr val="FFFFFF"/>
                </a:solidFill>
              </a:rPr>
              <a:t>applicators</a:t>
            </a:r>
            <a:endParaRPr lang="cs-CZ" sz="4000" dirty="0">
              <a:solidFill>
                <a:srgbClr val="FFFFFF"/>
              </a:solidFill>
            </a:endParaRPr>
          </a:p>
        </p:txBody>
      </p:sp>
      <p:pic>
        <p:nvPicPr>
          <p:cNvPr id="11" name="Zástupný symbol pro obsah 10">
            <a:extLst>
              <a:ext uri="{FF2B5EF4-FFF2-40B4-BE49-F238E27FC236}">
                <a16:creationId xmlns:a16="http://schemas.microsoft.com/office/drawing/2014/main" id="{3BEF06AF-2756-4DF9-81D9-FD8566EC67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369" y="2753936"/>
            <a:ext cx="3593241" cy="2638464"/>
          </a:xfr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24EAEF6-C578-4396-9A27-C85099FBEE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211" y="4647194"/>
            <a:ext cx="2988381" cy="1992254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27E89F30-9E49-4C25-9B32-92185092352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70" b="52168"/>
          <a:stretch/>
        </p:blipFill>
        <p:spPr>
          <a:xfrm>
            <a:off x="8980163" y="2860296"/>
            <a:ext cx="2697391" cy="1945671"/>
          </a:xfrm>
          <a:prstGeom prst="rect">
            <a:avLst/>
          </a:prstGeom>
        </p:spPr>
      </p:pic>
      <p:sp>
        <p:nvSpPr>
          <p:cNvPr id="23" name="Zástupný symbol pro obsah 2">
            <a:extLst>
              <a:ext uri="{FF2B5EF4-FFF2-40B4-BE49-F238E27FC236}">
                <a16:creationId xmlns:a16="http://schemas.microsoft.com/office/drawing/2014/main" id="{1DA05D1E-ED52-47FA-8AE1-9F9343C67681}"/>
              </a:ext>
            </a:extLst>
          </p:cNvPr>
          <p:cNvSpPr txBox="1">
            <a:spLocks/>
          </p:cNvSpPr>
          <p:nvPr/>
        </p:nvSpPr>
        <p:spPr>
          <a:xfrm>
            <a:off x="1179226" y="3092970"/>
            <a:ext cx="9930052" cy="293835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various shapes of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flat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applicators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square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rectangular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„double blanket“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„triple blanket“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local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applications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-segment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applications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spine,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upper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limps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older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types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forbidden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lie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applicator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newer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types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allowed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lie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applicator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double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sides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north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side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(+) –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analgetic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inhibition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effect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South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side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(-) –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stimulating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facilitating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effect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371600" marR="0" lvl="3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2457B6F-D4EF-4689-986F-58FF6BF415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7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97"/>
    </mc:Choice>
    <mc:Fallback xmlns="">
      <p:transition spd="slow" advTm="64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82AEF83-3B7C-4D22-9898-A49AF25C6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dirty="0" err="1">
                <a:solidFill>
                  <a:srgbClr val="FFFFFF"/>
                </a:solidFill>
              </a:rPr>
              <a:t>Flat</a:t>
            </a:r>
            <a:r>
              <a:rPr lang="cs-CZ" sz="4000" dirty="0">
                <a:solidFill>
                  <a:srgbClr val="FFFFFF"/>
                </a:solidFill>
              </a:rPr>
              <a:t> </a:t>
            </a:r>
            <a:r>
              <a:rPr lang="cs-CZ" sz="4000" dirty="0" err="1">
                <a:solidFill>
                  <a:srgbClr val="FFFFFF"/>
                </a:solidFill>
              </a:rPr>
              <a:t>magnetic</a:t>
            </a:r>
            <a:r>
              <a:rPr lang="cs-CZ" sz="4000" dirty="0">
                <a:solidFill>
                  <a:srgbClr val="FFFFFF"/>
                </a:solidFill>
              </a:rPr>
              <a:t> </a:t>
            </a:r>
            <a:r>
              <a:rPr lang="cs-CZ" sz="4000" dirty="0" err="1">
                <a:solidFill>
                  <a:srgbClr val="FFFFFF"/>
                </a:solidFill>
              </a:rPr>
              <a:t>therapy</a:t>
            </a:r>
            <a:r>
              <a:rPr lang="cs-CZ" sz="4000" dirty="0">
                <a:solidFill>
                  <a:srgbClr val="FFFFFF"/>
                </a:solidFill>
              </a:rPr>
              <a:t> </a:t>
            </a:r>
            <a:r>
              <a:rPr lang="cs-CZ" sz="4000" dirty="0" err="1">
                <a:solidFill>
                  <a:srgbClr val="FFFFFF"/>
                </a:solidFill>
              </a:rPr>
              <a:t>applicators</a:t>
            </a:r>
            <a:endParaRPr lang="cs-CZ" sz="4000" dirty="0">
              <a:solidFill>
                <a:srgbClr val="FFFFFF"/>
              </a:solidFill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2EF1F14E-D3F1-48A5-9425-797916AE82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173" y="3252398"/>
            <a:ext cx="4720314" cy="3139009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3E6A31C3-C8C2-4732-B306-2E67E2042D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8" y="2357437"/>
            <a:ext cx="5269325" cy="3504101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6D291ADC-DD9C-42CE-ADC3-465E456021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866" y="2509053"/>
            <a:ext cx="2143125" cy="2143125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0AC6A99-7F3B-4764-A5EC-9C01ED1A0E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0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04"/>
    </mc:Choice>
    <mc:Fallback xmlns="">
      <p:transition spd="slow" advTm="36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82AEF83-3B7C-4D22-9898-A49AF25C6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solidFill>
                  <a:srgbClr val="FFFFFF"/>
                </a:solidFill>
              </a:rPr>
              <a:t>Solenoid-type </a:t>
            </a:r>
            <a:r>
              <a:rPr lang="cs-CZ" sz="4000" dirty="0" err="1">
                <a:solidFill>
                  <a:srgbClr val="FFFFFF"/>
                </a:solidFill>
              </a:rPr>
              <a:t>magnetic</a:t>
            </a:r>
            <a:r>
              <a:rPr lang="cs-CZ" sz="4000" dirty="0">
                <a:solidFill>
                  <a:srgbClr val="FFFFFF"/>
                </a:solidFill>
              </a:rPr>
              <a:t> </a:t>
            </a:r>
            <a:r>
              <a:rPr lang="cs-CZ" sz="4000" dirty="0" err="1">
                <a:solidFill>
                  <a:srgbClr val="FFFFFF"/>
                </a:solidFill>
              </a:rPr>
              <a:t>therapy</a:t>
            </a:r>
            <a:r>
              <a:rPr lang="cs-CZ" sz="4000" dirty="0">
                <a:solidFill>
                  <a:srgbClr val="FFFFFF"/>
                </a:solidFill>
              </a:rPr>
              <a:t> </a:t>
            </a:r>
            <a:r>
              <a:rPr lang="cs-CZ" sz="4000" dirty="0" err="1">
                <a:solidFill>
                  <a:srgbClr val="FFFFFF"/>
                </a:solidFill>
              </a:rPr>
              <a:t>applicators</a:t>
            </a:r>
            <a:endParaRPr lang="cs-CZ" sz="4000" dirty="0">
              <a:solidFill>
                <a:srgbClr val="FFFFFF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E31259E-5961-48F9-BEEF-956651941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92970"/>
            <a:ext cx="5071449" cy="2938350"/>
          </a:xfrm>
        </p:spPr>
        <p:txBody>
          <a:bodyPr>
            <a:normAutofit/>
          </a:bodyPr>
          <a:lstStyle/>
          <a:p>
            <a:r>
              <a:rPr lang="cs-CZ" sz="2000" b="1" dirty="0" err="1">
                <a:solidFill>
                  <a:srgbClr val="000000"/>
                </a:solidFill>
              </a:rPr>
              <a:t>Diameter</a:t>
            </a:r>
            <a:r>
              <a:rPr lang="cs-CZ" sz="2000" b="1" dirty="0">
                <a:solidFill>
                  <a:srgbClr val="000000"/>
                </a:solidFill>
              </a:rPr>
              <a:t> </a:t>
            </a:r>
            <a:r>
              <a:rPr lang="cs-CZ" sz="2000" b="1" dirty="0" err="1">
                <a:solidFill>
                  <a:srgbClr val="000000"/>
                </a:solidFill>
              </a:rPr>
              <a:t>of</a:t>
            </a:r>
            <a:r>
              <a:rPr lang="cs-CZ" sz="2000" b="1" dirty="0">
                <a:solidFill>
                  <a:srgbClr val="000000"/>
                </a:solidFill>
              </a:rPr>
              <a:t> 50 to 60 cm </a:t>
            </a:r>
            <a:r>
              <a:rPr lang="cs-CZ" sz="2000" dirty="0">
                <a:solidFill>
                  <a:srgbClr val="000000"/>
                </a:solidFill>
              </a:rPr>
              <a:t>– </a:t>
            </a:r>
            <a:r>
              <a:rPr lang="cs-CZ" sz="2000" dirty="0" err="1">
                <a:solidFill>
                  <a:srgbClr val="000000"/>
                </a:solidFill>
              </a:rPr>
              <a:t>for</a:t>
            </a:r>
            <a:r>
              <a:rPr lang="cs-CZ" sz="2000" dirty="0">
                <a:solidFill>
                  <a:srgbClr val="000000"/>
                </a:solidFill>
              </a:rPr>
              <a:t> spine, hip </a:t>
            </a:r>
            <a:r>
              <a:rPr lang="cs-CZ" sz="2000" dirty="0" err="1">
                <a:solidFill>
                  <a:srgbClr val="000000"/>
                </a:solidFill>
              </a:rPr>
              <a:t>joints</a:t>
            </a:r>
            <a:r>
              <a:rPr lang="cs-CZ" sz="2000" dirty="0">
                <a:solidFill>
                  <a:srgbClr val="000000"/>
                </a:solidFill>
              </a:rPr>
              <a:t>, pelvis, </a:t>
            </a:r>
            <a:r>
              <a:rPr lang="cs-CZ" sz="2000" dirty="0" err="1">
                <a:solidFill>
                  <a:srgbClr val="000000"/>
                </a:solidFill>
              </a:rPr>
              <a:t>sometimes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shoulders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with</a:t>
            </a:r>
            <a:r>
              <a:rPr lang="cs-CZ" sz="2000" dirty="0">
                <a:solidFill>
                  <a:srgbClr val="000000"/>
                </a:solidFill>
              </a:rPr>
              <a:t> C/</a:t>
            </a:r>
            <a:r>
              <a:rPr lang="cs-CZ" sz="2000" dirty="0" err="1">
                <a:solidFill>
                  <a:srgbClr val="000000"/>
                </a:solidFill>
              </a:rPr>
              <a:t>Th</a:t>
            </a:r>
            <a:r>
              <a:rPr lang="cs-CZ" sz="2000" dirty="0">
                <a:solidFill>
                  <a:srgbClr val="000000"/>
                </a:solidFill>
              </a:rPr>
              <a:t> region </a:t>
            </a:r>
            <a:r>
              <a:rPr lang="cs-CZ" sz="2000" dirty="0" err="1">
                <a:solidFill>
                  <a:srgbClr val="000000"/>
                </a:solidFill>
              </a:rPr>
              <a:t>of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the</a:t>
            </a:r>
            <a:r>
              <a:rPr lang="cs-CZ" sz="2000" dirty="0">
                <a:solidFill>
                  <a:srgbClr val="000000"/>
                </a:solidFill>
              </a:rPr>
              <a:t> spine</a:t>
            </a:r>
          </a:p>
          <a:p>
            <a:r>
              <a:rPr lang="cs-CZ" sz="2000" b="1" dirty="0" err="1">
                <a:solidFill>
                  <a:srgbClr val="000000"/>
                </a:solidFill>
              </a:rPr>
              <a:t>Diameter</a:t>
            </a:r>
            <a:r>
              <a:rPr lang="cs-CZ" sz="2000" b="1" dirty="0">
                <a:solidFill>
                  <a:srgbClr val="000000"/>
                </a:solidFill>
              </a:rPr>
              <a:t> </a:t>
            </a:r>
            <a:r>
              <a:rPr lang="cs-CZ" sz="2000" b="1" dirty="0" err="1">
                <a:solidFill>
                  <a:srgbClr val="000000"/>
                </a:solidFill>
              </a:rPr>
              <a:t>of</a:t>
            </a:r>
            <a:r>
              <a:rPr lang="cs-CZ" sz="2000" b="1" dirty="0">
                <a:solidFill>
                  <a:srgbClr val="000000"/>
                </a:solidFill>
              </a:rPr>
              <a:t> 30 cm </a:t>
            </a:r>
            <a:r>
              <a:rPr lang="cs-CZ" sz="2000" dirty="0">
                <a:solidFill>
                  <a:srgbClr val="000000"/>
                </a:solidFill>
              </a:rPr>
              <a:t>– </a:t>
            </a:r>
            <a:r>
              <a:rPr lang="cs-CZ" sz="2000" dirty="0" err="1">
                <a:solidFill>
                  <a:srgbClr val="000000"/>
                </a:solidFill>
              </a:rPr>
              <a:t>thighs</a:t>
            </a:r>
            <a:r>
              <a:rPr lang="cs-CZ" sz="2000" dirty="0">
                <a:solidFill>
                  <a:srgbClr val="000000"/>
                </a:solidFill>
              </a:rPr>
              <a:t>, </a:t>
            </a:r>
            <a:r>
              <a:rPr lang="cs-CZ" sz="2000" dirty="0" err="1">
                <a:solidFill>
                  <a:srgbClr val="000000"/>
                </a:solidFill>
              </a:rPr>
              <a:t>knees</a:t>
            </a:r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b="1" dirty="0" err="1">
                <a:solidFill>
                  <a:srgbClr val="000000"/>
                </a:solidFill>
              </a:rPr>
              <a:t>Diameter</a:t>
            </a:r>
            <a:r>
              <a:rPr lang="cs-CZ" sz="2000" b="1" dirty="0">
                <a:solidFill>
                  <a:srgbClr val="000000"/>
                </a:solidFill>
              </a:rPr>
              <a:t> </a:t>
            </a:r>
            <a:r>
              <a:rPr lang="cs-CZ" sz="2000" b="1" dirty="0" err="1">
                <a:solidFill>
                  <a:srgbClr val="000000"/>
                </a:solidFill>
              </a:rPr>
              <a:t>of</a:t>
            </a:r>
            <a:r>
              <a:rPr lang="cs-CZ" sz="2000" b="1" dirty="0">
                <a:solidFill>
                  <a:srgbClr val="000000"/>
                </a:solidFill>
              </a:rPr>
              <a:t> 20 cm</a:t>
            </a:r>
            <a:r>
              <a:rPr lang="cs-CZ" sz="2000" dirty="0">
                <a:solidFill>
                  <a:srgbClr val="000000"/>
                </a:solidFill>
              </a:rPr>
              <a:t> – </a:t>
            </a:r>
            <a:r>
              <a:rPr lang="cs-CZ" sz="2000" dirty="0" err="1">
                <a:solidFill>
                  <a:srgbClr val="000000"/>
                </a:solidFill>
              </a:rPr>
              <a:t>knees</a:t>
            </a:r>
            <a:r>
              <a:rPr lang="cs-CZ" sz="2000" dirty="0">
                <a:solidFill>
                  <a:srgbClr val="000000"/>
                </a:solidFill>
              </a:rPr>
              <a:t>, </a:t>
            </a:r>
            <a:r>
              <a:rPr lang="cs-CZ" sz="2000" dirty="0" err="1">
                <a:solidFill>
                  <a:srgbClr val="000000"/>
                </a:solidFill>
              </a:rPr>
              <a:t>lower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legs</a:t>
            </a:r>
            <a:r>
              <a:rPr lang="cs-CZ" sz="2000" dirty="0">
                <a:solidFill>
                  <a:srgbClr val="000000"/>
                </a:solidFill>
              </a:rPr>
              <a:t>, </a:t>
            </a:r>
            <a:r>
              <a:rPr lang="cs-CZ" sz="2000" dirty="0" err="1">
                <a:solidFill>
                  <a:srgbClr val="000000"/>
                </a:solidFill>
              </a:rPr>
              <a:t>ankels</a:t>
            </a:r>
            <a:r>
              <a:rPr lang="cs-CZ" sz="2000" dirty="0">
                <a:solidFill>
                  <a:srgbClr val="000000"/>
                </a:solidFill>
              </a:rPr>
              <a:t>, </a:t>
            </a:r>
            <a:r>
              <a:rPr lang="cs-CZ" sz="2000" dirty="0" err="1">
                <a:solidFill>
                  <a:srgbClr val="000000"/>
                </a:solidFill>
              </a:rPr>
              <a:t>feet</a:t>
            </a:r>
            <a:r>
              <a:rPr lang="cs-CZ" sz="2000" dirty="0">
                <a:solidFill>
                  <a:srgbClr val="000000"/>
                </a:solidFill>
              </a:rPr>
              <a:t>, </a:t>
            </a:r>
            <a:r>
              <a:rPr lang="cs-CZ" sz="2000" dirty="0" err="1">
                <a:solidFill>
                  <a:srgbClr val="000000"/>
                </a:solidFill>
              </a:rPr>
              <a:t>elbows</a:t>
            </a:r>
            <a:r>
              <a:rPr lang="cs-CZ" sz="2000" dirty="0">
                <a:solidFill>
                  <a:srgbClr val="000000"/>
                </a:solidFill>
              </a:rPr>
              <a:t>, </a:t>
            </a:r>
            <a:r>
              <a:rPr lang="cs-CZ" sz="2000" dirty="0" err="1">
                <a:solidFill>
                  <a:srgbClr val="000000"/>
                </a:solidFill>
              </a:rPr>
              <a:t>forearms</a:t>
            </a:r>
            <a:r>
              <a:rPr lang="cs-CZ" sz="2000" dirty="0">
                <a:solidFill>
                  <a:srgbClr val="000000"/>
                </a:solidFill>
              </a:rPr>
              <a:t>, </a:t>
            </a:r>
            <a:r>
              <a:rPr lang="cs-CZ" sz="2000" dirty="0" err="1">
                <a:solidFill>
                  <a:srgbClr val="000000"/>
                </a:solidFill>
              </a:rPr>
              <a:t>hands</a:t>
            </a:r>
            <a:endParaRPr lang="cs-CZ" sz="2000" dirty="0">
              <a:solidFill>
                <a:srgbClr val="000000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EB7D1B7-D216-4C0B-AE05-DB69E2F242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26"/>
          <a:stretch/>
        </p:blipFill>
        <p:spPr>
          <a:xfrm>
            <a:off x="6250674" y="2978922"/>
            <a:ext cx="2115403" cy="291562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AF8AB81-5FCB-4020-AE95-F6C850CC77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176" y="3118811"/>
            <a:ext cx="2716766" cy="1806649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6A915F90-3B22-4955-8000-0CCAC64067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76"/>
    </mc:Choice>
    <mc:Fallback xmlns="">
      <p:transition spd="slow" advTm="52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82AEF83-3B7C-4D22-9898-A49AF25C6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solidFill>
                  <a:srgbClr val="FFFFFF"/>
                </a:solidFill>
              </a:rPr>
              <a:t>Solenoid-type </a:t>
            </a:r>
            <a:r>
              <a:rPr lang="cs-CZ" sz="4000" dirty="0" err="1">
                <a:solidFill>
                  <a:srgbClr val="FFFFFF"/>
                </a:solidFill>
              </a:rPr>
              <a:t>magnetic</a:t>
            </a:r>
            <a:r>
              <a:rPr lang="cs-CZ" sz="4000" dirty="0">
                <a:solidFill>
                  <a:srgbClr val="FFFFFF"/>
                </a:solidFill>
              </a:rPr>
              <a:t> </a:t>
            </a:r>
            <a:r>
              <a:rPr lang="cs-CZ" sz="4000" dirty="0" err="1">
                <a:solidFill>
                  <a:srgbClr val="FFFFFF"/>
                </a:solidFill>
              </a:rPr>
              <a:t>therapy</a:t>
            </a:r>
            <a:r>
              <a:rPr lang="cs-CZ" sz="4000" dirty="0">
                <a:solidFill>
                  <a:srgbClr val="FFFFFF"/>
                </a:solidFill>
              </a:rPr>
              <a:t> </a:t>
            </a:r>
            <a:r>
              <a:rPr lang="cs-CZ" sz="4000" dirty="0" err="1">
                <a:solidFill>
                  <a:srgbClr val="FFFFFF"/>
                </a:solidFill>
              </a:rPr>
              <a:t>applicators</a:t>
            </a:r>
            <a:endParaRPr lang="cs-CZ" sz="4000" dirty="0">
              <a:solidFill>
                <a:srgbClr val="FFFFFF"/>
              </a:solidFill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D7E20DF-D548-4539-A627-084546654D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508" y="3018411"/>
            <a:ext cx="2085413" cy="122003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DEE86DD-3D39-4041-BF95-0BC9D26E58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071" y="4875445"/>
            <a:ext cx="1633429" cy="122349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D85E617D-3715-4842-A94D-6F52951078C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9" r="17030"/>
          <a:stretch/>
        </p:blipFill>
        <p:spPr>
          <a:xfrm>
            <a:off x="7274257" y="3637827"/>
            <a:ext cx="2620370" cy="264541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9C8A8221-DF39-446E-94AE-1A26B32F18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101" y="2576936"/>
            <a:ext cx="1925989" cy="1925989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A560747D-7FD1-4D70-840C-1F4889517B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2" y="2321929"/>
            <a:ext cx="3178440" cy="2383830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C3077A5-F92E-461D-98C3-9D8DB22CEC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13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35"/>
    </mc:Choice>
    <mc:Fallback xmlns="">
      <p:transition spd="slow" advTm="25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82AEF83-3B7C-4D22-9898-A49AF25C6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solidFill>
                  <a:srgbClr val="FFFFFF"/>
                </a:solidFill>
              </a:rPr>
              <a:t>Ring </a:t>
            </a:r>
            <a:r>
              <a:rPr lang="cs-CZ" sz="4000" dirty="0" err="1">
                <a:solidFill>
                  <a:srgbClr val="FFFFFF"/>
                </a:solidFill>
              </a:rPr>
              <a:t>magnetic</a:t>
            </a:r>
            <a:r>
              <a:rPr lang="cs-CZ" sz="4000" dirty="0">
                <a:solidFill>
                  <a:srgbClr val="FFFFFF"/>
                </a:solidFill>
              </a:rPr>
              <a:t> </a:t>
            </a:r>
            <a:r>
              <a:rPr lang="cs-CZ" sz="4000" dirty="0" err="1">
                <a:solidFill>
                  <a:srgbClr val="FFFFFF"/>
                </a:solidFill>
              </a:rPr>
              <a:t>therapy</a:t>
            </a:r>
            <a:r>
              <a:rPr lang="cs-CZ" sz="4000" dirty="0">
                <a:solidFill>
                  <a:srgbClr val="FFFFFF"/>
                </a:solidFill>
              </a:rPr>
              <a:t> </a:t>
            </a:r>
            <a:r>
              <a:rPr lang="cs-CZ" sz="4000" dirty="0" err="1">
                <a:solidFill>
                  <a:srgbClr val="FFFFFF"/>
                </a:solidFill>
              </a:rPr>
              <a:t>applicators</a:t>
            </a:r>
            <a:endParaRPr lang="cs-CZ" sz="4000" dirty="0">
              <a:solidFill>
                <a:srgbClr val="FFFFFF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E31259E-5961-48F9-BEEF-956651941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92970"/>
            <a:ext cx="5931910" cy="2938350"/>
          </a:xfrm>
        </p:spPr>
        <p:txBody>
          <a:bodyPr>
            <a:normAutofit/>
          </a:bodyPr>
          <a:lstStyle/>
          <a:p>
            <a:endParaRPr lang="cs-CZ" sz="2000" b="1" dirty="0">
              <a:solidFill>
                <a:srgbClr val="000000"/>
              </a:solidFill>
            </a:endParaRPr>
          </a:p>
          <a:p>
            <a:r>
              <a:rPr lang="cs-CZ" sz="2000" b="1" dirty="0" err="1">
                <a:solidFill>
                  <a:srgbClr val="000000"/>
                </a:solidFill>
              </a:rPr>
              <a:t>Diameter</a:t>
            </a:r>
            <a:r>
              <a:rPr lang="cs-CZ" sz="2000" b="1" dirty="0">
                <a:solidFill>
                  <a:srgbClr val="000000"/>
                </a:solidFill>
              </a:rPr>
              <a:t> </a:t>
            </a:r>
            <a:r>
              <a:rPr lang="cs-CZ" sz="2000" b="1" dirty="0" err="1">
                <a:solidFill>
                  <a:srgbClr val="000000"/>
                </a:solidFill>
              </a:rPr>
              <a:t>of</a:t>
            </a:r>
            <a:r>
              <a:rPr lang="cs-CZ" sz="2000" b="1" dirty="0">
                <a:solidFill>
                  <a:srgbClr val="000000"/>
                </a:solidFill>
              </a:rPr>
              <a:t> 40 cm </a:t>
            </a:r>
            <a:r>
              <a:rPr lang="cs-CZ" sz="2000" dirty="0">
                <a:solidFill>
                  <a:srgbClr val="000000"/>
                </a:solidFill>
              </a:rPr>
              <a:t>– area </a:t>
            </a:r>
            <a:r>
              <a:rPr lang="cs-CZ" sz="2000" dirty="0" err="1">
                <a:solidFill>
                  <a:srgbClr val="000000"/>
                </a:solidFill>
              </a:rPr>
              <a:t>of</a:t>
            </a:r>
            <a:r>
              <a:rPr lang="cs-CZ" sz="2000" dirty="0">
                <a:solidFill>
                  <a:srgbClr val="000000"/>
                </a:solidFill>
              </a:rPr>
              <a:t> C/</a:t>
            </a:r>
            <a:r>
              <a:rPr lang="cs-CZ" sz="2000" dirty="0" err="1">
                <a:solidFill>
                  <a:srgbClr val="000000"/>
                </a:solidFill>
              </a:rPr>
              <a:t>Th</a:t>
            </a:r>
            <a:r>
              <a:rPr lang="cs-CZ" sz="2000" dirty="0">
                <a:solidFill>
                  <a:srgbClr val="000000"/>
                </a:solidFill>
              </a:rPr>
              <a:t> spine, </a:t>
            </a:r>
            <a:r>
              <a:rPr lang="cs-CZ" sz="2000" dirty="0" err="1">
                <a:solidFill>
                  <a:srgbClr val="000000"/>
                </a:solidFill>
              </a:rPr>
              <a:t>shoulder</a:t>
            </a:r>
            <a:r>
              <a:rPr lang="cs-CZ" sz="2000" dirty="0">
                <a:solidFill>
                  <a:srgbClr val="000000"/>
                </a:solidFill>
              </a:rPr>
              <a:t>, spine segment</a:t>
            </a:r>
          </a:p>
          <a:p>
            <a:r>
              <a:rPr lang="cs-CZ" sz="2000" b="1" dirty="0" err="1">
                <a:solidFill>
                  <a:srgbClr val="000000"/>
                </a:solidFill>
              </a:rPr>
              <a:t>Diameter</a:t>
            </a:r>
            <a:r>
              <a:rPr lang="cs-CZ" sz="2000" b="1" dirty="0">
                <a:solidFill>
                  <a:srgbClr val="000000"/>
                </a:solidFill>
              </a:rPr>
              <a:t> </a:t>
            </a:r>
            <a:r>
              <a:rPr lang="cs-CZ" sz="2000" b="1" dirty="0" err="1">
                <a:solidFill>
                  <a:srgbClr val="000000"/>
                </a:solidFill>
              </a:rPr>
              <a:t>of</a:t>
            </a:r>
            <a:r>
              <a:rPr lang="cs-CZ" sz="2000" b="1" dirty="0">
                <a:solidFill>
                  <a:srgbClr val="000000"/>
                </a:solidFill>
              </a:rPr>
              <a:t> 30 cm </a:t>
            </a:r>
            <a:r>
              <a:rPr lang="cs-CZ" sz="2000" dirty="0">
                <a:solidFill>
                  <a:srgbClr val="000000"/>
                </a:solidFill>
              </a:rPr>
              <a:t>– </a:t>
            </a:r>
            <a:r>
              <a:rPr lang="cs-CZ" sz="2000" dirty="0" err="1">
                <a:solidFill>
                  <a:srgbClr val="000000"/>
                </a:solidFill>
              </a:rPr>
              <a:t>narrow</a:t>
            </a:r>
            <a:r>
              <a:rPr lang="cs-CZ" sz="2000" dirty="0">
                <a:solidFill>
                  <a:srgbClr val="000000"/>
                </a:solidFill>
              </a:rPr>
              <a:t> area on </a:t>
            </a:r>
            <a:r>
              <a:rPr lang="cs-CZ" sz="2000" dirty="0" err="1">
                <a:solidFill>
                  <a:srgbClr val="000000"/>
                </a:solidFill>
              </a:rPr>
              <a:t>limbs</a:t>
            </a:r>
            <a:r>
              <a:rPr lang="cs-CZ" sz="2000" dirty="0">
                <a:solidFill>
                  <a:srgbClr val="000000"/>
                </a:solidFill>
              </a:rPr>
              <a:t> (</a:t>
            </a:r>
            <a:r>
              <a:rPr lang="cs-CZ" sz="2000" dirty="0" err="1">
                <a:solidFill>
                  <a:srgbClr val="000000"/>
                </a:solidFill>
              </a:rPr>
              <a:t>knee</a:t>
            </a:r>
            <a:r>
              <a:rPr lang="cs-CZ" sz="2000" dirty="0">
                <a:solidFill>
                  <a:srgbClr val="000000"/>
                </a:solidFill>
              </a:rPr>
              <a:t> joint gap, </a:t>
            </a:r>
            <a:r>
              <a:rPr lang="cs-CZ" sz="2000" dirty="0" err="1">
                <a:solidFill>
                  <a:srgbClr val="000000"/>
                </a:solidFill>
              </a:rPr>
              <a:t>lower</a:t>
            </a:r>
            <a:r>
              <a:rPr lang="cs-CZ" sz="2000" dirty="0">
                <a:solidFill>
                  <a:srgbClr val="000000"/>
                </a:solidFill>
              </a:rPr>
              <a:t> part </a:t>
            </a:r>
            <a:r>
              <a:rPr lang="cs-CZ" sz="2000" dirty="0" err="1">
                <a:solidFill>
                  <a:srgbClr val="000000"/>
                </a:solidFill>
              </a:rPr>
              <a:t>of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cervical</a:t>
            </a:r>
            <a:r>
              <a:rPr lang="cs-CZ" sz="2000" dirty="0">
                <a:solidFill>
                  <a:srgbClr val="000000"/>
                </a:solidFill>
              </a:rPr>
              <a:t> spine)</a:t>
            </a:r>
          </a:p>
          <a:p>
            <a:endParaRPr lang="cs-CZ" sz="2000" dirty="0">
              <a:solidFill>
                <a:srgbClr val="000000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3ABE5AA-3FCB-4868-9AE8-FA24BFC604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1" r="19855"/>
          <a:stretch/>
        </p:blipFill>
        <p:spPr>
          <a:xfrm>
            <a:off x="6729983" y="3869357"/>
            <a:ext cx="2286001" cy="267758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CEA178E-70E1-4F4D-B672-0D276D5D06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8" r="17756"/>
          <a:stretch/>
        </p:blipFill>
        <p:spPr>
          <a:xfrm>
            <a:off x="9318724" y="3072071"/>
            <a:ext cx="2286001" cy="2792691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8F5C083C-E41A-4C45-801F-436FF0254C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7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9"/>
    </mc:Choice>
    <mc:Fallback xmlns="">
      <p:transition spd="slow" advTm="14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82AEF83-3B7C-4D22-9898-A49AF25C6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dirty="0" err="1">
                <a:solidFill>
                  <a:srgbClr val="FFFFFF"/>
                </a:solidFill>
              </a:rPr>
              <a:t>Device</a:t>
            </a:r>
            <a:r>
              <a:rPr lang="cs-CZ" sz="4000" dirty="0">
                <a:solidFill>
                  <a:srgbClr val="FFFFFF"/>
                </a:solidFill>
              </a:rPr>
              <a:t> and </a:t>
            </a:r>
            <a:r>
              <a:rPr lang="cs-CZ" sz="4000" dirty="0" err="1">
                <a:solidFill>
                  <a:srgbClr val="FFFFFF"/>
                </a:solidFill>
              </a:rPr>
              <a:t>Applicators</a:t>
            </a:r>
            <a:r>
              <a:rPr lang="cs-CZ" sz="4000" dirty="0">
                <a:solidFill>
                  <a:srgbClr val="FFFFFF"/>
                </a:solidFill>
              </a:rPr>
              <a:t> in </a:t>
            </a:r>
            <a:r>
              <a:rPr lang="cs-CZ" sz="4000" dirty="0" err="1">
                <a:solidFill>
                  <a:srgbClr val="FFFFFF"/>
                </a:solidFill>
              </a:rPr>
              <a:t>Inpatient</a:t>
            </a:r>
            <a:r>
              <a:rPr lang="cs-CZ" sz="4000" dirty="0">
                <a:solidFill>
                  <a:srgbClr val="FFFFFF"/>
                </a:solidFill>
              </a:rPr>
              <a:t> </a:t>
            </a:r>
            <a:r>
              <a:rPr lang="cs-CZ" sz="4000" dirty="0" err="1">
                <a:solidFill>
                  <a:srgbClr val="FFFFFF"/>
                </a:solidFill>
              </a:rPr>
              <a:t>ward</a:t>
            </a:r>
            <a:r>
              <a:rPr lang="cs-CZ" sz="4000" dirty="0">
                <a:solidFill>
                  <a:srgbClr val="FFFFFF"/>
                </a:solidFill>
              </a:rPr>
              <a:t> </a:t>
            </a:r>
            <a:r>
              <a:rPr lang="cs-CZ" sz="4000" dirty="0" err="1">
                <a:solidFill>
                  <a:srgbClr val="FFFFFF"/>
                </a:solidFill>
              </a:rPr>
              <a:t>of</a:t>
            </a:r>
            <a:r>
              <a:rPr lang="cs-CZ" sz="4000" dirty="0">
                <a:solidFill>
                  <a:srgbClr val="FFFFFF"/>
                </a:solidFill>
              </a:rPr>
              <a:t> Department </a:t>
            </a:r>
            <a:r>
              <a:rPr lang="cs-CZ" sz="4000" dirty="0" err="1">
                <a:solidFill>
                  <a:srgbClr val="FFFFFF"/>
                </a:solidFill>
              </a:rPr>
              <a:t>of</a:t>
            </a:r>
            <a:r>
              <a:rPr lang="cs-CZ" sz="4000" dirty="0">
                <a:solidFill>
                  <a:srgbClr val="FFFFFF"/>
                </a:solidFill>
              </a:rPr>
              <a:t> Sport </a:t>
            </a:r>
            <a:r>
              <a:rPr lang="cs-CZ" sz="4000" dirty="0" err="1">
                <a:solidFill>
                  <a:srgbClr val="FFFFFF"/>
                </a:solidFill>
              </a:rPr>
              <a:t>Medicine</a:t>
            </a:r>
            <a:r>
              <a:rPr lang="cs-CZ" sz="4000" dirty="0">
                <a:solidFill>
                  <a:srgbClr val="FFFFFF"/>
                </a:solidFill>
              </a:rPr>
              <a:t> and </a:t>
            </a:r>
            <a:r>
              <a:rPr lang="cs-CZ" sz="4000" dirty="0" err="1">
                <a:solidFill>
                  <a:srgbClr val="FFFFFF"/>
                </a:solidFill>
              </a:rPr>
              <a:t>Rehabilitation</a:t>
            </a:r>
            <a:endParaRPr lang="cs-CZ" sz="4000" dirty="0">
              <a:solidFill>
                <a:srgbClr val="FFFFFF"/>
              </a:solidFill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A3F458C9-444D-4DC3-B077-3399B7FF53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86" y="2420795"/>
            <a:ext cx="2688543" cy="201640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2C4B25D-D87E-4CBE-8E98-D12DA33255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43" y="4742677"/>
            <a:ext cx="2206978" cy="1655234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73ADBD3-20E2-465B-8363-A304AB119B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670" y="2420795"/>
            <a:ext cx="1512307" cy="201641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258648F7-8178-43DB-96BD-5A6B942B09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977" y="4589941"/>
            <a:ext cx="2820431" cy="2115323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9EE15A56-D559-4387-8702-2F69E03ED4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042" y="4742676"/>
            <a:ext cx="2122311" cy="1591733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E7239022-0CA8-4854-AC36-731047FCE8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199" y="2420795"/>
            <a:ext cx="1512306" cy="2016408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AEB71B38-7DEF-4AA1-A906-B0706BB39D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396" y="2420797"/>
            <a:ext cx="1512307" cy="2016408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7293006-49CA-4CFA-B17B-85AF3C5D78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19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72"/>
    </mc:Choice>
    <mc:Fallback xmlns="">
      <p:transition spd="slow" advTm="66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82AEF83-3B7C-4D22-9898-A49AF25C6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dirty="0" err="1">
                <a:solidFill>
                  <a:srgbClr val="FFFFFF"/>
                </a:solidFill>
              </a:rPr>
              <a:t>Pulsed</a:t>
            </a:r>
            <a:r>
              <a:rPr lang="cs-CZ" sz="4000" dirty="0">
                <a:solidFill>
                  <a:srgbClr val="FFFFFF"/>
                </a:solidFill>
              </a:rPr>
              <a:t> </a:t>
            </a:r>
            <a:r>
              <a:rPr lang="cs-CZ" sz="4000" dirty="0" err="1">
                <a:solidFill>
                  <a:srgbClr val="FFFFFF"/>
                </a:solidFill>
              </a:rPr>
              <a:t>low-frequency</a:t>
            </a:r>
            <a:r>
              <a:rPr lang="cs-CZ" sz="4000" dirty="0">
                <a:solidFill>
                  <a:srgbClr val="FFFFFF"/>
                </a:solidFill>
              </a:rPr>
              <a:t> </a:t>
            </a:r>
            <a:r>
              <a:rPr lang="cs-CZ" sz="4000" dirty="0" err="1">
                <a:solidFill>
                  <a:srgbClr val="FFFFFF"/>
                </a:solidFill>
              </a:rPr>
              <a:t>magnetic</a:t>
            </a:r>
            <a:r>
              <a:rPr lang="cs-CZ" sz="4000" dirty="0">
                <a:solidFill>
                  <a:srgbClr val="FFFFFF"/>
                </a:solidFill>
              </a:rPr>
              <a:t> </a:t>
            </a:r>
            <a:r>
              <a:rPr lang="cs-CZ" sz="4000" dirty="0" err="1">
                <a:solidFill>
                  <a:srgbClr val="FFFFFF"/>
                </a:solidFill>
              </a:rPr>
              <a:t>therapy</a:t>
            </a:r>
            <a:r>
              <a:rPr lang="cs-CZ" sz="4000" dirty="0">
                <a:solidFill>
                  <a:srgbClr val="FFFFFF"/>
                </a:solidFill>
              </a:rPr>
              <a:t> (PLFMT)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E31259E-5961-48F9-BEEF-956651941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92970"/>
            <a:ext cx="9833548" cy="2693976"/>
          </a:xfrm>
        </p:spPr>
        <p:txBody>
          <a:bodyPr>
            <a:normAutofit lnSpcReduction="10000"/>
          </a:bodyPr>
          <a:lstStyle/>
          <a:p>
            <a:r>
              <a:rPr lang="cs-CZ" sz="2000" dirty="0">
                <a:solidFill>
                  <a:srgbClr val="000000"/>
                </a:solidFill>
              </a:rPr>
              <a:t>U</a:t>
            </a:r>
            <a:r>
              <a:rPr lang="en-US" sz="2000" dirty="0">
                <a:solidFill>
                  <a:srgbClr val="000000"/>
                </a:solidFill>
              </a:rPr>
              <a:t>s</a:t>
            </a:r>
            <a:r>
              <a:rPr lang="cs-CZ" sz="2000" dirty="0" err="1">
                <a:solidFill>
                  <a:srgbClr val="000000"/>
                </a:solidFill>
              </a:rPr>
              <a:t>ing</a:t>
            </a:r>
            <a:r>
              <a:rPr lang="en-US" sz="2000" dirty="0">
                <a:solidFill>
                  <a:srgbClr val="000000"/>
                </a:solidFill>
              </a:rPr>
              <a:t> time variables,</a:t>
            </a:r>
            <a:r>
              <a:rPr lang="cs-CZ" sz="2000" dirty="0">
                <a:solidFill>
                  <a:srgbClr val="000000"/>
                </a:solidFill>
              </a:rPr>
              <a:t> and </a:t>
            </a:r>
            <a:r>
              <a:rPr lang="en-US" sz="2000" dirty="0">
                <a:solidFill>
                  <a:srgbClr val="000000"/>
                </a:solidFill>
              </a:rPr>
              <a:t>periodic waveforms</a:t>
            </a:r>
            <a:endParaRPr lang="cs-CZ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Magnetic fields are driven in the range of </a:t>
            </a:r>
            <a:r>
              <a:rPr lang="cs-CZ" sz="2000" dirty="0">
                <a:solidFill>
                  <a:srgbClr val="000000"/>
                </a:solidFill>
              </a:rPr>
              <a:t>3</a:t>
            </a:r>
            <a:r>
              <a:rPr lang="en-US" sz="2000" dirty="0">
                <a:solidFill>
                  <a:srgbClr val="000000"/>
                </a:solidFill>
              </a:rPr>
              <a:t> - 100 Hz</a:t>
            </a:r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dirty="0" err="1">
                <a:solidFill>
                  <a:srgbClr val="000000"/>
                </a:solidFill>
              </a:rPr>
              <a:t>Using</a:t>
            </a:r>
            <a:r>
              <a:rPr lang="cs-CZ" sz="2000" dirty="0">
                <a:solidFill>
                  <a:srgbClr val="000000"/>
                </a:solidFill>
              </a:rPr>
              <a:t> pulse </a:t>
            </a:r>
            <a:r>
              <a:rPr lang="cs-CZ" sz="2000" dirty="0" err="1">
                <a:solidFill>
                  <a:srgbClr val="000000"/>
                </a:solidFill>
              </a:rPr>
              <a:t>magnetic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field</a:t>
            </a:r>
            <a:r>
              <a:rPr lang="cs-CZ" sz="2000" dirty="0">
                <a:solidFill>
                  <a:srgbClr val="000000"/>
                </a:solidFill>
              </a:rPr>
              <a:t>: 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magnetic field changes suddenly</a:t>
            </a:r>
            <a:r>
              <a:rPr lang="cs-CZ" sz="1600" dirty="0">
                <a:solidFill>
                  <a:srgbClr val="000000"/>
                </a:solidFill>
              </a:rPr>
              <a:t>, </a:t>
            </a:r>
            <a:r>
              <a:rPr lang="cs-CZ" sz="1600" dirty="0" err="1">
                <a:solidFill>
                  <a:srgbClr val="000000"/>
                </a:solidFill>
              </a:rPr>
              <a:t>changes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err="1">
                <a:solidFill>
                  <a:srgbClr val="000000"/>
                </a:solidFill>
              </a:rPr>
              <a:t>with</a:t>
            </a:r>
            <a:r>
              <a:rPr lang="cs-CZ" sz="1600" dirty="0">
                <a:solidFill>
                  <a:srgbClr val="000000"/>
                </a:solidFill>
              </a:rPr>
              <a:t> a </a:t>
            </a:r>
            <a:r>
              <a:rPr lang="cs-CZ" sz="1600" dirty="0" err="1">
                <a:solidFill>
                  <a:srgbClr val="000000"/>
                </a:solidFill>
              </a:rPr>
              <a:t>jump</a:t>
            </a:r>
            <a:endParaRPr lang="cs-CZ" sz="1600" dirty="0">
              <a:solidFill>
                <a:srgbClr val="000000"/>
              </a:solidFill>
            </a:endParaRPr>
          </a:p>
          <a:p>
            <a:pPr lvl="1"/>
            <a:r>
              <a:rPr lang="cs-CZ" sz="1600" dirty="0" err="1">
                <a:solidFill>
                  <a:srgbClr val="000000"/>
                </a:solidFill>
              </a:rPr>
              <a:t>Only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err="1">
                <a:solidFill>
                  <a:srgbClr val="000000"/>
                </a:solidFill>
              </a:rPr>
              <a:t>this</a:t>
            </a:r>
            <a:r>
              <a:rPr lang="cs-CZ" sz="1600" dirty="0">
                <a:solidFill>
                  <a:srgbClr val="000000"/>
                </a:solidFill>
              </a:rPr>
              <a:t> type </a:t>
            </a:r>
            <a:r>
              <a:rPr lang="cs-CZ" sz="1600" dirty="0" err="1">
                <a:solidFill>
                  <a:srgbClr val="000000"/>
                </a:solidFill>
              </a:rPr>
              <a:t>of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err="1">
                <a:solidFill>
                  <a:srgbClr val="000000"/>
                </a:solidFill>
              </a:rPr>
              <a:t>magnetic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err="1">
                <a:solidFill>
                  <a:srgbClr val="000000"/>
                </a:solidFill>
              </a:rPr>
              <a:t>field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err="1">
                <a:solidFill>
                  <a:srgbClr val="000000"/>
                </a:solidFill>
              </a:rPr>
              <a:t>is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err="1">
                <a:solidFill>
                  <a:srgbClr val="000000"/>
                </a:solidFill>
              </a:rPr>
              <a:t>used</a:t>
            </a:r>
            <a:r>
              <a:rPr lang="cs-CZ" sz="1600" dirty="0">
                <a:solidFill>
                  <a:srgbClr val="000000"/>
                </a:solidFill>
              </a:rPr>
              <a:t> in </a:t>
            </a:r>
            <a:r>
              <a:rPr lang="cs-CZ" sz="1600" dirty="0" err="1">
                <a:solidFill>
                  <a:srgbClr val="000000"/>
                </a:solidFill>
              </a:rPr>
              <a:t>physiatry</a:t>
            </a:r>
            <a:r>
              <a:rPr lang="cs-CZ" sz="1600" dirty="0">
                <a:solidFill>
                  <a:srgbClr val="000000"/>
                </a:solidFill>
              </a:rPr>
              <a:t> (</a:t>
            </a:r>
            <a:r>
              <a:rPr lang="cs-CZ" sz="1600" dirty="0" err="1">
                <a:solidFill>
                  <a:srgbClr val="000000"/>
                </a:solidFill>
              </a:rPr>
              <a:t>physical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err="1">
                <a:solidFill>
                  <a:srgbClr val="000000"/>
                </a:solidFill>
              </a:rPr>
              <a:t>therapy</a:t>
            </a:r>
            <a:r>
              <a:rPr lang="cs-CZ" sz="1600" dirty="0">
                <a:solidFill>
                  <a:srgbClr val="000000"/>
                </a:solidFill>
              </a:rPr>
              <a:t>)</a:t>
            </a:r>
          </a:p>
          <a:p>
            <a:pPr lvl="1"/>
            <a:r>
              <a:rPr lang="cs-CZ" sz="1600" dirty="0" err="1">
                <a:solidFill>
                  <a:srgbClr val="000000"/>
                </a:solidFill>
              </a:rPr>
              <a:t>This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err="1">
                <a:solidFill>
                  <a:srgbClr val="000000"/>
                </a:solidFill>
              </a:rPr>
              <a:t>field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err="1">
                <a:solidFill>
                  <a:srgbClr val="000000"/>
                </a:solidFill>
              </a:rPr>
              <a:t>is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err="1">
                <a:solidFill>
                  <a:srgbClr val="000000"/>
                </a:solidFill>
              </a:rPr>
              <a:t>around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err="1">
                <a:solidFill>
                  <a:srgbClr val="000000"/>
                </a:solidFill>
              </a:rPr>
              <a:t>conductor</a:t>
            </a:r>
            <a:r>
              <a:rPr lang="cs-CZ" sz="1600" dirty="0">
                <a:solidFill>
                  <a:srgbClr val="000000"/>
                </a:solidFill>
              </a:rPr>
              <a:t> and </a:t>
            </a:r>
            <a:r>
              <a:rPr lang="cs-CZ" sz="1600" dirty="0" err="1">
                <a:solidFill>
                  <a:srgbClr val="000000"/>
                </a:solidFill>
              </a:rPr>
              <a:t>coil</a:t>
            </a:r>
            <a:r>
              <a:rPr lang="cs-CZ" sz="1600" dirty="0">
                <a:solidFill>
                  <a:srgbClr val="000000"/>
                </a:solidFill>
              </a:rPr>
              <a:t>, </a:t>
            </a:r>
            <a:r>
              <a:rPr lang="cs-CZ" sz="1600" dirty="0" err="1">
                <a:solidFill>
                  <a:srgbClr val="000000"/>
                </a:solidFill>
              </a:rPr>
              <a:t>where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err="1">
                <a:solidFill>
                  <a:srgbClr val="000000"/>
                </a:solidFill>
              </a:rPr>
              <a:t>the</a:t>
            </a:r>
            <a:r>
              <a:rPr lang="cs-CZ" sz="1600" dirty="0">
                <a:solidFill>
                  <a:srgbClr val="000000"/>
                </a:solidFill>
              </a:rPr>
              <a:t> puls </a:t>
            </a:r>
            <a:r>
              <a:rPr lang="cs-CZ" sz="1600" dirty="0" err="1">
                <a:solidFill>
                  <a:srgbClr val="000000"/>
                </a:solidFill>
              </a:rPr>
              <a:t>current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err="1">
                <a:solidFill>
                  <a:srgbClr val="000000"/>
                </a:solidFill>
              </a:rPr>
              <a:t>flows</a:t>
            </a:r>
            <a:endParaRPr lang="cs-CZ" sz="1600" dirty="0">
              <a:solidFill>
                <a:srgbClr val="000000"/>
              </a:solidFill>
            </a:endParaRPr>
          </a:p>
          <a:p>
            <a:r>
              <a:rPr lang="cs-CZ" sz="2000" dirty="0" err="1">
                <a:solidFill>
                  <a:srgbClr val="000000"/>
                </a:solidFill>
              </a:rPr>
              <a:t>Homogeneous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field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the magnetic field values are the same direction and size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at all points of the space</a:t>
            </a:r>
            <a:r>
              <a:rPr lang="cs-CZ" sz="1600" dirty="0">
                <a:solidFill>
                  <a:srgbClr val="000000"/>
                </a:solidFill>
              </a:rPr>
              <a:t> (</a:t>
            </a:r>
            <a:r>
              <a:rPr lang="cs-CZ" sz="1600" dirty="0" err="1">
                <a:solidFill>
                  <a:srgbClr val="000000"/>
                </a:solidFill>
              </a:rPr>
              <a:t>typically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err="1">
                <a:solidFill>
                  <a:srgbClr val="000000"/>
                </a:solidFill>
              </a:rPr>
              <a:t>the</a:t>
            </a:r>
            <a:r>
              <a:rPr lang="cs-CZ" sz="1600" dirty="0">
                <a:solidFill>
                  <a:srgbClr val="000000"/>
                </a:solidFill>
              </a:rPr>
              <a:t> solenoid)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7B19C220-56F2-4B99-B06C-AAFDDE7541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70"/>
    </mc:Choice>
    <mc:Fallback xmlns="">
      <p:transition spd="slow" advTm="39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82AEF83-3B7C-4D22-9898-A49AF25C6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dirty="0" err="1">
                <a:solidFill>
                  <a:srgbClr val="FFFFFF"/>
                </a:solidFill>
              </a:rPr>
              <a:t>Pulsed</a:t>
            </a:r>
            <a:r>
              <a:rPr lang="cs-CZ" sz="4000" dirty="0">
                <a:solidFill>
                  <a:srgbClr val="FFFFFF"/>
                </a:solidFill>
              </a:rPr>
              <a:t> </a:t>
            </a:r>
            <a:r>
              <a:rPr lang="cs-CZ" sz="4000" dirty="0" err="1">
                <a:solidFill>
                  <a:srgbClr val="FFFFFF"/>
                </a:solidFill>
              </a:rPr>
              <a:t>low-frequency</a:t>
            </a:r>
            <a:r>
              <a:rPr lang="cs-CZ" sz="4000" dirty="0">
                <a:solidFill>
                  <a:srgbClr val="FFFFFF"/>
                </a:solidFill>
              </a:rPr>
              <a:t> </a:t>
            </a:r>
            <a:r>
              <a:rPr lang="cs-CZ" sz="4000" dirty="0" err="1">
                <a:solidFill>
                  <a:srgbClr val="FFFFFF"/>
                </a:solidFill>
              </a:rPr>
              <a:t>magnetic</a:t>
            </a:r>
            <a:r>
              <a:rPr lang="cs-CZ" sz="4000" dirty="0">
                <a:solidFill>
                  <a:srgbClr val="FFFFFF"/>
                </a:solidFill>
              </a:rPr>
              <a:t> </a:t>
            </a:r>
            <a:r>
              <a:rPr lang="cs-CZ" sz="4000" dirty="0" err="1">
                <a:solidFill>
                  <a:srgbClr val="FFFFFF"/>
                </a:solidFill>
              </a:rPr>
              <a:t>therapy</a:t>
            </a:r>
            <a:br>
              <a:rPr lang="cs-CZ" sz="4000" dirty="0">
                <a:solidFill>
                  <a:srgbClr val="FFFFFF"/>
                </a:solidFill>
              </a:rPr>
            </a:br>
            <a:r>
              <a:rPr lang="cs-CZ" sz="4000" dirty="0">
                <a:solidFill>
                  <a:srgbClr val="FFFFFF"/>
                </a:solidFill>
              </a:rPr>
              <a:t>- </a:t>
            </a:r>
            <a:r>
              <a:rPr lang="cs-CZ" sz="4000" b="1" dirty="0" err="1">
                <a:solidFill>
                  <a:srgbClr val="FFFFFF"/>
                </a:solidFill>
              </a:rPr>
              <a:t>Application</a:t>
            </a:r>
            <a:r>
              <a:rPr lang="cs-CZ" sz="4000" b="1" dirty="0">
                <a:solidFill>
                  <a:srgbClr val="FFFFFF"/>
                </a:solidFill>
              </a:rPr>
              <a:t> </a:t>
            </a:r>
            <a:r>
              <a:rPr lang="cs-CZ" sz="4000" b="1" dirty="0" err="1">
                <a:solidFill>
                  <a:srgbClr val="FFFFFF"/>
                </a:solidFill>
              </a:rPr>
              <a:t>parameters</a:t>
            </a:r>
            <a:r>
              <a:rPr lang="cs-CZ" sz="4000" b="1" dirty="0">
                <a:solidFill>
                  <a:srgbClr val="FFFFFF"/>
                </a:solidFill>
              </a:rPr>
              <a:t> –</a:t>
            </a:r>
            <a:br>
              <a:rPr lang="cs-CZ" sz="4000" b="1" dirty="0">
                <a:solidFill>
                  <a:srgbClr val="FFFFFF"/>
                </a:solidFill>
              </a:rPr>
            </a:br>
            <a:r>
              <a:rPr lang="cs-CZ" sz="2700" b="1" dirty="0">
                <a:solidFill>
                  <a:srgbClr val="FFFFFF"/>
                </a:solidFill>
              </a:rPr>
              <a:t>(</a:t>
            </a:r>
            <a:r>
              <a:rPr lang="cs-CZ" sz="2700" b="1" dirty="0" err="1">
                <a:solidFill>
                  <a:srgbClr val="FFFFFF"/>
                </a:solidFill>
              </a:rPr>
              <a:t>according</a:t>
            </a:r>
            <a:r>
              <a:rPr lang="cs-CZ" sz="2700" b="1" dirty="0">
                <a:solidFill>
                  <a:srgbClr val="FFFFFF"/>
                </a:solidFill>
              </a:rPr>
              <a:t> Poděbradský, Drápelová)</a:t>
            </a:r>
            <a:endParaRPr lang="cs-CZ" sz="4000" b="1" dirty="0">
              <a:solidFill>
                <a:srgbClr val="FFFFFF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E31259E-5961-48F9-BEEF-956651941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92969"/>
            <a:ext cx="9833548" cy="3389717"/>
          </a:xfrm>
        </p:spPr>
        <p:txBody>
          <a:bodyPr>
            <a:normAutofit lnSpcReduction="10000"/>
          </a:bodyPr>
          <a:lstStyle/>
          <a:p>
            <a:r>
              <a:rPr lang="cs-CZ" sz="2000" b="1" dirty="0">
                <a:solidFill>
                  <a:srgbClr val="000000"/>
                </a:solidFill>
              </a:rPr>
              <a:t>Intensity:</a:t>
            </a:r>
            <a:r>
              <a:rPr lang="cs-CZ" sz="2000" dirty="0">
                <a:solidFill>
                  <a:srgbClr val="000000"/>
                </a:solidFill>
              </a:rPr>
              <a:t> A/m</a:t>
            </a:r>
          </a:p>
          <a:p>
            <a:r>
              <a:rPr lang="cs-CZ" sz="2000" b="1" dirty="0" err="1">
                <a:solidFill>
                  <a:srgbClr val="000000"/>
                </a:solidFill>
              </a:rPr>
              <a:t>Magnetic</a:t>
            </a:r>
            <a:r>
              <a:rPr lang="cs-CZ" sz="2000" b="1" dirty="0">
                <a:solidFill>
                  <a:srgbClr val="000000"/>
                </a:solidFill>
              </a:rPr>
              <a:t> </a:t>
            </a:r>
            <a:r>
              <a:rPr lang="cs-CZ" sz="2000" b="1" dirty="0" err="1">
                <a:solidFill>
                  <a:srgbClr val="000000"/>
                </a:solidFill>
              </a:rPr>
              <a:t>induction</a:t>
            </a:r>
            <a:r>
              <a:rPr lang="cs-CZ" sz="2000" b="1" dirty="0">
                <a:solidFill>
                  <a:srgbClr val="000000"/>
                </a:solidFill>
              </a:rPr>
              <a:t>: </a:t>
            </a:r>
            <a:r>
              <a:rPr lang="cs-CZ" sz="2000" dirty="0">
                <a:solidFill>
                  <a:srgbClr val="000000"/>
                </a:solidFill>
              </a:rPr>
              <a:t>T (Tesla), </a:t>
            </a:r>
            <a:r>
              <a:rPr lang="cs-CZ" sz="2000" dirty="0" err="1">
                <a:solidFill>
                  <a:srgbClr val="000000"/>
                </a:solidFill>
              </a:rPr>
              <a:t>therapeutic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range</a:t>
            </a:r>
            <a:r>
              <a:rPr lang="cs-CZ" sz="2000" dirty="0">
                <a:solidFill>
                  <a:srgbClr val="000000"/>
                </a:solidFill>
              </a:rPr>
              <a:t> 1 – 80 </a:t>
            </a:r>
            <a:r>
              <a:rPr lang="cs-CZ" sz="2000" dirty="0" err="1">
                <a:solidFill>
                  <a:srgbClr val="000000"/>
                </a:solidFill>
              </a:rPr>
              <a:t>mT</a:t>
            </a:r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b="1" dirty="0" err="1">
                <a:solidFill>
                  <a:srgbClr val="000000"/>
                </a:solidFill>
              </a:rPr>
              <a:t>Frequency</a:t>
            </a:r>
            <a:r>
              <a:rPr lang="cs-CZ" sz="2000" b="1" dirty="0">
                <a:solidFill>
                  <a:srgbClr val="000000"/>
                </a:solidFill>
              </a:rPr>
              <a:t>:</a:t>
            </a:r>
            <a:r>
              <a:rPr lang="cs-CZ" sz="2000" dirty="0">
                <a:solidFill>
                  <a:srgbClr val="000000"/>
                </a:solidFill>
              </a:rPr>
              <a:t> 3 – 100 Hz</a:t>
            </a:r>
          </a:p>
          <a:p>
            <a:r>
              <a:rPr lang="cs-CZ" sz="2000" b="1" dirty="0">
                <a:solidFill>
                  <a:srgbClr val="000000"/>
                </a:solidFill>
              </a:rPr>
              <a:t>Impulse </a:t>
            </a:r>
            <a:r>
              <a:rPr lang="cs-CZ" sz="2000" b="1" dirty="0" err="1">
                <a:solidFill>
                  <a:srgbClr val="000000"/>
                </a:solidFill>
              </a:rPr>
              <a:t>length</a:t>
            </a:r>
            <a:r>
              <a:rPr lang="cs-CZ" sz="2000" b="1" dirty="0">
                <a:solidFill>
                  <a:srgbClr val="000000"/>
                </a:solidFill>
              </a:rPr>
              <a:t>: </a:t>
            </a:r>
            <a:r>
              <a:rPr lang="cs-CZ" sz="2000" dirty="0">
                <a:solidFill>
                  <a:srgbClr val="000000"/>
                </a:solidFill>
              </a:rPr>
              <a:t>not </a:t>
            </a:r>
            <a:r>
              <a:rPr lang="cs-CZ" sz="2000" dirty="0" err="1">
                <a:solidFill>
                  <a:srgbClr val="000000"/>
                </a:solidFill>
              </a:rPr>
              <a:t>important</a:t>
            </a:r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b="1" dirty="0">
                <a:solidFill>
                  <a:srgbClr val="000000"/>
                </a:solidFill>
              </a:rPr>
              <a:t>impulse </a:t>
            </a:r>
            <a:r>
              <a:rPr lang="cs-CZ" sz="2000" b="1" dirty="0" err="1">
                <a:solidFill>
                  <a:srgbClr val="000000"/>
                </a:solidFill>
              </a:rPr>
              <a:t>shape</a:t>
            </a:r>
            <a:r>
              <a:rPr lang="cs-CZ" sz="2000" b="1" dirty="0">
                <a:solidFill>
                  <a:srgbClr val="000000"/>
                </a:solidFill>
              </a:rPr>
              <a:t>: </a:t>
            </a:r>
            <a:r>
              <a:rPr lang="cs-CZ" sz="2000" dirty="0">
                <a:solidFill>
                  <a:srgbClr val="000000"/>
                </a:solidFill>
              </a:rPr>
              <a:t>very </a:t>
            </a:r>
            <a:r>
              <a:rPr lang="cs-CZ" sz="2000" dirty="0" err="1">
                <a:solidFill>
                  <a:srgbClr val="000000"/>
                </a:solidFill>
              </a:rPr>
              <a:t>important</a:t>
            </a:r>
            <a:r>
              <a:rPr lang="cs-CZ" sz="2000" dirty="0">
                <a:solidFill>
                  <a:srgbClr val="000000"/>
                </a:solidFill>
              </a:rPr>
              <a:t>, </a:t>
            </a:r>
            <a:r>
              <a:rPr lang="cs-CZ" sz="2000" dirty="0" err="1">
                <a:solidFill>
                  <a:srgbClr val="000000"/>
                </a:solidFill>
              </a:rPr>
              <a:t>quality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devices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have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almost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rectangular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course</a:t>
            </a:r>
            <a:r>
              <a:rPr lang="cs-CZ" sz="2000" dirty="0">
                <a:solidFill>
                  <a:srgbClr val="000000"/>
                </a:solidFill>
              </a:rPr>
              <a:t> (</a:t>
            </a:r>
            <a:r>
              <a:rPr lang="cs-CZ" sz="2000" dirty="0" err="1">
                <a:solidFill>
                  <a:srgbClr val="000000"/>
                </a:solidFill>
              </a:rPr>
              <a:t>shorter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than</a:t>
            </a:r>
            <a:r>
              <a:rPr lang="cs-CZ" sz="2000" dirty="0">
                <a:solidFill>
                  <a:srgbClr val="000000"/>
                </a:solidFill>
              </a:rPr>
              <a:t> 400 </a:t>
            </a:r>
            <a:r>
              <a:rPr lang="cs-CZ" sz="2000" dirty="0" err="1">
                <a:solidFill>
                  <a:srgbClr val="000000"/>
                </a:solidFill>
              </a:rPr>
              <a:t>nsec</a:t>
            </a:r>
            <a:r>
              <a:rPr lang="cs-CZ" sz="2000" dirty="0">
                <a:solidFill>
                  <a:srgbClr val="000000"/>
                </a:solidFill>
              </a:rPr>
              <a:t>)</a:t>
            </a:r>
          </a:p>
          <a:p>
            <a:r>
              <a:rPr lang="cs-CZ" sz="2000" b="1" dirty="0" err="1">
                <a:solidFill>
                  <a:srgbClr val="000000"/>
                </a:solidFill>
              </a:rPr>
              <a:t>Time</a:t>
            </a:r>
            <a:r>
              <a:rPr lang="cs-CZ" sz="2000" b="1" dirty="0">
                <a:solidFill>
                  <a:srgbClr val="000000"/>
                </a:solidFill>
              </a:rPr>
              <a:t> </a:t>
            </a:r>
            <a:r>
              <a:rPr lang="cs-CZ" sz="2000" b="1" dirty="0" err="1">
                <a:solidFill>
                  <a:srgbClr val="000000"/>
                </a:solidFill>
              </a:rPr>
              <a:t>of</a:t>
            </a:r>
            <a:r>
              <a:rPr lang="cs-CZ" sz="2000" b="1" dirty="0">
                <a:solidFill>
                  <a:srgbClr val="000000"/>
                </a:solidFill>
              </a:rPr>
              <a:t> </a:t>
            </a:r>
            <a:r>
              <a:rPr lang="cs-CZ" sz="2000" b="1" dirty="0" err="1">
                <a:solidFill>
                  <a:srgbClr val="000000"/>
                </a:solidFill>
              </a:rPr>
              <a:t>application</a:t>
            </a:r>
            <a:r>
              <a:rPr lang="cs-CZ" sz="2000" b="1" dirty="0">
                <a:solidFill>
                  <a:srgbClr val="000000"/>
                </a:solidFill>
              </a:rPr>
              <a:t>: </a:t>
            </a:r>
            <a:r>
              <a:rPr lang="cs-CZ" sz="2000" dirty="0">
                <a:solidFill>
                  <a:srgbClr val="000000"/>
                </a:solidFill>
              </a:rPr>
              <a:t>20 – 40 min, </a:t>
            </a:r>
            <a:r>
              <a:rPr lang="en-US" sz="2000" dirty="0">
                <a:solidFill>
                  <a:srgbClr val="000000"/>
                </a:solidFill>
              </a:rPr>
              <a:t>sometimes up to 90 minutes</a:t>
            </a:r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b="1" dirty="0" err="1">
                <a:solidFill>
                  <a:srgbClr val="000000"/>
                </a:solidFill>
              </a:rPr>
              <a:t>Number</a:t>
            </a:r>
            <a:r>
              <a:rPr lang="cs-CZ" sz="2000" b="1" dirty="0">
                <a:solidFill>
                  <a:srgbClr val="000000"/>
                </a:solidFill>
              </a:rPr>
              <a:t> </a:t>
            </a:r>
            <a:r>
              <a:rPr lang="cs-CZ" sz="2000" b="1" dirty="0" err="1">
                <a:solidFill>
                  <a:srgbClr val="000000"/>
                </a:solidFill>
              </a:rPr>
              <a:t>of</a:t>
            </a:r>
            <a:r>
              <a:rPr lang="cs-CZ" sz="2000" b="1" dirty="0">
                <a:solidFill>
                  <a:srgbClr val="000000"/>
                </a:solidFill>
              </a:rPr>
              <a:t> </a:t>
            </a:r>
            <a:r>
              <a:rPr lang="cs-CZ" sz="2000" b="1" dirty="0" err="1">
                <a:solidFill>
                  <a:srgbClr val="000000"/>
                </a:solidFill>
              </a:rPr>
              <a:t>applications</a:t>
            </a:r>
            <a:r>
              <a:rPr lang="cs-CZ" sz="2000" b="1" dirty="0">
                <a:solidFill>
                  <a:srgbClr val="000000"/>
                </a:solidFill>
              </a:rPr>
              <a:t>: </a:t>
            </a:r>
            <a:r>
              <a:rPr lang="cs-CZ" sz="2000" dirty="0" err="1">
                <a:solidFill>
                  <a:srgbClr val="000000"/>
                </a:solidFill>
              </a:rPr>
              <a:t>at</a:t>
            </a:r>
            <a:r>
              <a:rPr lang="cs-CZ" sz="2000" dirty="0">
                <a:solidFill>
                  <a:srgbClr val="000000"/>
                </a:solidFill>
              </a:rPr>
              <a:t> least 10 </a:t>
            </a:r>
            <a:r>
              <a:rPr lang="cs-CZ" sz="2000" dirty="0" err="1">
                <a:solidFill>
                  <a:srgbClr val="000000"/>
                </a:solidFill>
              </a:rPr>
              <a:t>sessions</a:t>
            </a:r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b="1" dirty="0" err="1">
                <a:solidFill>
                  <a:srgbClr val="000000"/>
                </a:solidFill>
              </a:rPr>
              <a:t>Repeating</a:t>
            </a:r>
            <a:r>
              <a:rPr lang="cs-CZ" sz="2000" b="1" dirty="0">
                <a:solidFill>
                  <a:srgbClr val="000000"/>
                </a:solidFill>
              </a:rPr>
              <a:t>: </a:t>
            </a:r>
            <a:r>
              <a:rPr lang="cs-CZ" sz="2000" dirty="0" err="1">
                <a:solidFill>
                  <a:srgbClr val="000000"/>
                </a:solidFill>
              </a:rPr>
              <a:t>daily</a:t>
            </a:r>
            <a:endParaRPr lang="cs-CZ" sz="2000" dirty="0">
              <a:solidFill>
                <a:srgbClr val="000000"/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BA2CBE9-C052-488F-B4CE-42852B8843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4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805"/>
    </mc:Choice>
    <mc:Fallback xmlns="">
      <p:transition spd="slow" advTm="101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82AEF83-3B7C-4D22-9898-A49AF25C6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dirty="0" err="1">
                <a:solidFill>
                  <a:srgbClr val="FFFFFF"/>
                </a:solidFill>
              </a:rPr>
              <a:t>Pulsed</a:t>
            </a:r>
            <a:r>
              <a:rPr lang="cs-CZ" sz="4000" dirty="0">
                <a:solidFill>
                  <a:srgbClr val="FFFFFF"/>
                </a:solidFill>
              </a:rPr>
              <a:t> </a:t>
            </a:r>
            <a:r>
              <a:rPr lang="cs-CZ" sz="4000" dirty="0" err="1">
                <a:solidFill>
                  <a:srgbClr val="FFFFFF"/>
                </a:solidFill>
              </a:rPr>
              <a:t>low-frequency</a:t>
            </a:r>
            <a:r>
              <a:rPr lang="cs-CZ" sz="4000" dirty="0">
                <a:solidFill>
                  <a:srgbClr val="FFFFFF"/>
                </a:solidFill>
              </a:rPr>
              <a:t> </a:t>
            </a:r>
            <a:r>
              <a:rPr lang="cs-CZ" sz="4000" dirty="0" err="1">
                <a:solidFill>
                  <a:srgbClr val="FFFFFF"/>
                </a:solidFill>
              </a:rPr>
              <a:t>magnetic</a:t>
            </a:r>
            <a:r>
              <a:rPr lang="cs-CZ" sz="4000" dirty="0">
                <a:solidFill>
                  <a:srgbClr val="FFFFFF"/>
                </a:solidFill>
              </a:rPr>
              <a:t> </a:t>
            </a:r>
            <a:r>
              <a:rPr lang="cs-CZ" sz="4000" dirty="0" err="1">
                <a:solidFill>
                  <a:srgbClr val="FFFFFF"/>
                </a:solidFill>
              </a:rPr>
              <a:t>therapy</a:t>
            </a:r>
            <a:br>
              <a:rPr lang="cs-CZ" sz="4000" dirty="0">
                <a:solidFill>
                  <a:srgbClr val="FFFFFF"/>
                </a:solidFill>
              </a:rPr>
            </a:br>
            <a:r>
              <a:rPr lang="cs-CZ" sz="2800" b="1" dirty="0">
                <a:solidFill>
                  <a:srgbClr val="FFFFFF"/>
                </a:solidFill>
              </a:rPr>
              <a:t>- F</a:t>
            </a:r>
            <a:r>
              <a:rPr lang="en-US" sz="2800" b="1" dirty="0" err="1">
                <a:solidFill>
                  <a:srgbClr val="FFFFFF"/>
                </a:solidFill>
              </a:rPr>
              <a:t>requencies</a:t>
            </a:r>
            <a:r>
              <a:rPr lang="en-US" sz="2800" b="1" dirty="0">
                <a:solidFill>
                  <a:srgbClr val="FFFFFF"/>
                </a:solidFill>
              </a:rPr>
              <a:t> affecting the human body</a:t>
            </a:r>
            <a:r>
              <a:rPr lang="cs-CZ" sz="2800" b="1" dirty="0">
                <a:solidFill>
                  <a:srgbClr val="FFFFFF"/>
                </a:solidFill>
              </a:rPr>
              <a:t> –</a:t>
            </a:r>
            <a:br>
              <a:rPr lang="cs-CZ" sz="2800" b="1" dirty="0">
                <a:solidFill>
                  <a:srgbClr val="FFFFFF"/>
                </a:solidFill>
              </a:rPr>
            </a:br>
            <a:r>
              <a:rPr lang="cs-CZ" sz="2700" b="1" dirty="0">
                <a:solidFill>
                  <a:srgbClr val="FFFFFF"/>
                </a:solidFill>
              </a:rPr>
              <a:t>(</a:t>
            </a:r>
            <a:r>
              <a:rPr lang="cs-CZ" sz="2700" b="1" dirty="0" err="1">
                <a:solidFill>
                  <a:srgbClr val="FFFFFF"/>
                </a:solidFill>
              </a:rPr>
              <a:t>according</a:t>
            </a:r>
            <a:r>
              <a:rPr lang="cs-CZ" sz="2700" b="1" dirty="0">
                <a:solidFill>
                  <a:srgbClr val="FFFFFF"/>
                </a:solidFill>
              </a:rPr>
              <a:t> Drápelová)</a:t>
            </a:r>
            <a:endParaRPr lang="cs-CZ" sz="4000" b="1" dirty="0">
              <a:solidFill>
                <a:srgbClr val="FFFFFF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E31259E-5961-48F9-BEEF-956651941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4319" y="3117883"/>
            <a:ext cx="9302255" cy="2693976"/>
          </a:xfrm>
        </p:spPr>
        <p:txBody>
          <a:bodyPr>
            <a:normAutofit/>
          </a:bodyPr>
          <a:lstStyle/>
          <a:p>
            <a:pPr algn="just"/>
            <a:r>
              <a:rPr lang="cs-CZ" sz="3200" dirty="0">
                <a:solidFill>
                  <a:srgbClr val="000000"/>
                </a:solidFill>
              </a:rPr>
              <a:t>anti-</a:t>
            </a:r>
            <a:r>
              <a:rPr lang="cs-CZ" sz="3200" dirty="0" err="1">
                <a:solidFill>
                  <a:srgbClr val="000000"/>
                </a:solidFill>
              </a:rPr>
              <a:t>inflammatory</a:t>
            </a:r>
            <a:r>
              <a:rPr lang="cs-CZ" sz="3200" dirty="0">
                <a:solidFill>
                  <a:srgbClr val="000000"/>
                </a:solidFill>
              </a:rPr>
              <a:t> </a:t>
            </a:r>
            <a:r>
              <a:rPr lang="cs-CZ" sz="3200" dirty="0" err="1">
                <a:solidFill>
                  <a:srgbClr val="000000"/>
                </a:solidFill>
              </a:rPr>
              <a:t>frequencies</a:t>
            </a:r>
            <a:r>
              <a:rPr lang="cs-CZ" sz="3200" dirty="0">
                <a:solidFill>
                  <a:srgbClr val="000000"/>
                </a:solidFill>
              </a:rPr>
              <a:t> </a:t>
            </a:r>
            <a:r>
              <a:rPr lang="cs-CZ" sz="3200" b="1" dirty="0">
                <a:solidFill>
                  <a:srgbClr val="000000"/>
                </a:solidFill>
              </a:rPr>
              <a:t>&lt; 10 Hz</a:t>
            </a:r>
          </a:p>
          <a:p>
            <a:pPr algn="just"/>
            <a:r>
              <a:rPr lang="en-US" sz="3200" dirty="0" err="1">
                <a:solidFill>
                  <a:srgbClr val="000000"/>
                </a:solidFill>
              </a:rPr>
              <a:t>frequenc</a:t>
            </a:r>
            <a:r>
              <a:rPr lang="cs-CZ" sz="3200" dirty="0" err="1">
                <a:solidFill>
                  <a:srgbClr val="000000"/>
                </a:solidFill>
              </a:rPr>
              <a:t>ies</a:t>
            </a:r>
            <a:r>
              <a:rPr lang="en-US" sz="3200" dirty="0">
                <a:solidFill>
                  <a:srgbClr val="000000"/>
                </a:solidFill>
              </a:rPr>
              <a:t> affecting the trophic</a:t>
            </a:r>
            <a:r>
              <a:rPr lang="cs-CZ" sz="3200" dirty="0">
                <a:solidFill>
                  <a:srgbClr val="000000"/>
                </a:solidFill>
              </a:rPr>
              <a:t> </a:t>
            </a:r>
            <a:r>
              <a:rPr lang="cs-CZ" sz="3200" dirty="0" err="1">
                <a:solidFill>
                  <a:srgbClr val="000000"/>
                </a:solidFill>
              </a:rPr>
              <a:t>of</a:t>
            </a:r>
            <a:r>
              <a:rPr lang="en-US" sz="3200" dirty="0">
                <a:solidFill>
                  <a:srgbClr val="000000"/>
                </a:solidFill>
              </a:rPr>
              <a:t> tissue</a:t>
            </a:r>
            <a:r>
              <a:rPr lang="cs-CZ" sz="3200" dirty="0">
                <a:solidFill>
                  <a:srgbClr val="000000"/>
                </a:solidFill>
              </a:rPr>
              <a:t> </a:t>
            </a:r>
            <a:r>
              <a:rPr lang="cs-CZ" sz="3200" b="1" dirty="0">
                <a:solidFill>
                  <a:srgbClr val="000000"/>
                </a:solidFill>
              </a:rPr>
              <a:t>25 – 50 Hz</a:t>
            </a:r>
          </a:p>
          <a:p>
            <a:pPr algn="just"/>
            <a:r>
              <a:rPr lang="cs-CZ" sz="3200" dirty="0" err="1">
                <a:solidFill>
                  <a:srgbClr val="000000"/>
                </a:solidFill>
              </a:rPr>
              <a:t>Activation</a:t>
            </a:r>
            <a:r>
              <a:rPr lang="cs-CZ" sz="3200" dirty="0">
                <a:solidFill>
                  <a:srgbClr val="000000"/>
                </a:solidFill>
              </a:rPr>
              <a:t> </a:t>
            </a:r>
            <a:r>
              <a:rPr lang="cs-CZ" sz="3200" dirty="0" err="1">
                <a:solidFill>
                  <a:srgbClr val="000000"/>
                </a:solidFill>
              </a:rPr>
              <a:t>of</a:t>
            </a:r>
            <a:r>
              <a:rPr lang="cs-CZ" sz="3200" dirty="0">
                <a:solidFill>
                  <a:srgbClr val="000000"/>
                </a:solidFill>
              </a:rPr>
              <a:t> </a:t>
            </a:r>
            <a:r>
              <a:rPr lang="cs-CZ" sz="3200" dirty="0" err="1">
                <a:solidFill>
                  <a:srgbClr val="000000"/>
                </a:solidFill>
              </a:rPr>
              <a:t>the</a:t>
            </a:r>
            <a:r>
              <a:rPr lang="cs-CZ" sz="3200" dirty="0">
                <a:solidFill>
                  <a:srgbClr val="000000"/>
                </a:solidFill>
              </a:rPr>
              <a:t> </a:t>
            </a:r>
            <a:r>
              <a:rPr lang="cs-CZ" sz="3200" dirty="0" err="1">
                <a:solidFill>
                  <a:srgbClr val="000000"/>
                </a:solidFill>
              </a:rPr>
              <a:t>blood-circulation</a:t>
            </a:r>
            <a:r>
              <a:rPr lang="cs-CZ" sz="3200" dirty="0">
                <a:solidFill>
                  <a:srgbClr val="000000"/>
                </a:solidFill>
              </a:rPr>
              <a:t> </a:t>
            </a:r>
            <a:r>
              <a:rPr lang="cs-CZ" sz="3200" dirty="0" err="1">
                <a:solidFill>
                  <a:srgbClr val="000000"/>
                </a:solidFill>
              </a:rPr>
              <a:t>around</a:t>
            </a:r>
            <a:r>
              <a:rPr lang="cs-CZ" sz="3200" dirty="0">
                <a:solidFill>
                  <a:srgbClr val="000000"/>
                </a:solidFill>
              </a:rPr>
              <a:t> </a:t>
            </a:r>
            <a:r>
              <a:rPr lang="cs-CZ" sz="3200" b="1" dirty="0">
                <a:solidFill>
                  <a:srgbClr val="000000"/>
                </a:solidFill>
              </a:rPr>
              <a:t>70 Hz</a:t>
            </a:r>
          </a:p>
          <a:p>
            <a:pPr algn="just"/>
            <a:r>
              <a:rPr lang="cs-CZ" sz="3200" dirty="0" err="1">
                <a:solidFill>
                  <a:srgbClr val="000000"/>
                </a:solidFill>
              </a:rPr>
              <a:t>Analgetic</a:t>
            </a:r>
            <a:r>
              <a:rPr lang="cs-CZ" sz="3200" dirty="0">
                <a:solidFill>
                  <a:srgbClr val="000000"/>
                </a:solidFill>
              </a:rPr>
              <a:t> </a:t>
            </a:r>
            <a:r>
              <a:rPr lang="cs-CZ" sz="3200" dirty="0" err="1">
                <a:solidFill>
                  <a:srgbClr val="000000"/>
                </a:solidFill>
              </a:rPr>
              <a:t>frequencies</a:t>
            </a:r>
            <a:r>
              <a:rPr lang="cs-CZ" sz="3200" dirty="0">
                <a:solidFill>
                  <a:srgbClr val="000000"/>
                </a:solidFill>
              </a:rPr>
              <a:t> </a:t>
            </a:r>
            <a:r>
              <a:rPr lang="cs-CZ" sz="3200" b="1" dirty="0">
                <a:solidFill>
                  <a:srgbClr val="000000"/>
                </a:solidFill>
              </a:rPr>
              <a:t>50 – 100 Hz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2BB529C-61FC-47A9-90B4-A0BBC85975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8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24"/>
    </mc:Choice>
    <mc:Fallback xmlns="">
      <p:transition spd="slow" advTm="34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CCAFEA8-C362-411B-833F-5456F3BD7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cs-CZ" sz="4000">
                <a:solidFill>
                  <a:srgbClr val="FFFFFF"/>
                </a:solidFill>
              </a:rPr>
              <a:t>Content</a:t>
            </a: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B65C02EF-73F4-4079-BDDE-07F3C47997F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0476" y="2417552"/>
          <a:ext cx="11290743" cy="3613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85C4628-C0C3-4511-9DB9-EF078667DF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8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337"/>
    </mc:Choice>
    <mc:Fallback xmlns="">
      <p:transition spd="slow" advTm="88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82AEF83-3B7C-4D22-9898-A49AF25C6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952" y="840328"/>
            <a:ext cx="11000096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solidFill>
                  <a:srgbClr val="FFFFFF"/>
                </a:solidFill>
              </a:rPr>
              <a:t>E</a:t>
            </a:r>
            <a:r>
              <a:rPr lang="en-US" sz="4000" dirty="0" err="1">
                <a:solidFill>
                  <a:srgbClr val="FFFFFF"/>
                </a:solidFill>
              </a:rPr>
              <a:t>ffects</a:t>
            </a:r>
            <a:r>
              <a:rPr lang="en-US" sz="4000" dirty="0">
                <a:solidFill>
                  <a:srgbClr val="FFFFFF"/>
                </a:solidFill>
              </a:rPr>
              <a:t> of the </a:t>
            </a:r>
            <a:r>
              <a:rPr lang="cs-CZ" sz="4000" b="1" dirty="0" err="1">
                <a:solidFill>
                  <a:srgbClr val="FFFFFF"/>
                </a:solidFill>
              </a:rPr>
              <a:t>pulsed</a:t>
            </a:r>
            <a:r>
              <a:rPr lang="cs-CZ" sz="4000" b="1" dirty="0">
                <a:solidFill>
                  <a:srgbClr val="FFFFFF"/>
                </a:solidFill>
              </a:rPr>
              <a:t> </a:t>
            </a:r>
            <a:r>
              <a:rPr lang="cs-CZ" sz="4000" b="1" dirty="0" err="1">
                <a:solidFill>
                  <a:srgbClr val="FFFFFF"/>
                </a:solidFill>
              </a:rPr>
              <a:t>low-frequency</a:t>
            </a:r>
            <a:r>
              <a:rPr lang="cs-CZ" sz="4000" b="1" dirty="0">
                <a:solidFill>
                  <a:srgbClr val="FFFFFF"/>
                </a:solidFill>
              </a:rPr>
              <a:t> </a:t>
            </a:r>
            <a:r>
              <a:rPr lang="cs-CZ" sz="4000" b="1" dirty="0" err="1">
                <a:solidFill>
                  <a:srgbClr val="FFFFFF"/>
                </a:solidFill>
              </a:rPr>
              <a:t>magnetic</a:t>
            </a:r>
            <a:r>
              <a:rPr lang="cs-CZ" sz="4000" b="1" dirty="0">
                <a:solidFill>
                  <a:srgbClr val="FFFFFF"/>
                </a:solidFill>
              </a:rPr>
              <a:t> </a:t>
            </a:r>
            <a:r>
              <a:rPr lang="cs-CZ" sz="4000" b="1" dirty="0" err="1">
                <a:solidFill>
                  <a:srgbClr val="FFFFFF"/>
                </a:solidFill>
              </a:rPr>
              <a:t>therapy</a:t>
            </a:r>
            <a:r>
              <a:rPr lang="cs-CZ" sz="4000" dirty="0">
                <a:solidFill>
                  <a:srgbClr val="FFFFFF"/>
                </a:solidFill>
              </a:rPr>
              <a:t> </a:t>
            </a:r>
            <a:r>
              <a:rPr lang="en-US" sz="4000" dirty="0">
                <a:solidFill>
                  <a:srgbClr val="FFFFFF"/>
                </a:solidFill>
              </a:rPr>
              <a:t>on the body </a:t>
            </a:r>
            <a:r>
              <a:rPr lang="cs-CZ" sz="2400" b="1" dirty="0">
                <a:solidFill>
                  <a:srgbClr val="FFFFFF"/>
                </a:solidFill>
              </a:rPr>
              <a:t>(</a:t>
            </a:r>
            <a:r>
              <a:rPr lang="cs-CZ" sz="2400" b="1" dirty="0" err="1">
                <a:solidFill>
                  <a:srgbClr val="FFFFFF"/>
                </a:solidFill>
              </a:rPr>
              <a:t>according</a:t>
            </a:r>
            <a:r>
              <a:rPr lang="cs-CZ" sz="2400" b="1" dirty="0">
                <a:solidFill>
                  <a:srgbClr val="FFFFFF"/>
                </a:solidFill>
              </a:rPr>
              <a:t> Drápelová)</a:t>
            </a:r>
            <a:endParaRPr lang="cs-CZ" sz="4000" dirty="0">
              <a:solidFill>
                <a:srgbClr val="FFFFFF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E31259E-5961-48F9-BEEF-956651941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92970"/>
            <a:ext cx="9833548" cy="26939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u="sng" dirty="0" err="1">
                <a:solidFill>
                  <a:srgbClr val="000000"/>
                </a:solidFill>
              </a:rPr>
              <a:t>Subcellular</a:t>
            </a:r>
            <a:r>
              <a:rPr lang="cs-CZ" b="1" u="sng" dirty="0">
                <a:solidFill>
                  <a:srgbClr val="000000"/>
                </a:solidFill>
              </a:rPr>
              <a:t> </a:t>
            </a:r>
            <a:r>
              <a:rPr lang="cs-CZ" b="1" u="sng" dirty="0" err="1">
                <a:solidFill>
                  <a:srgbClr val="000000"/>
                </a:solidFill>
              </a:rPr>
              <a:t>level</a:t>
            </a:r>
            <a:r>
              <a:rPr lang="cs-CZ" b="1" u="sng" dirty="0">
                <a:solidFill>
                  <a:srgbClr val="000000"/>
                </a:solidFill>
              </a:rPr>
              <a:t>:</a:t>
            </a:r>
          </a:p>
          <a:p>
            <a:r>
              <a:rPr lang="cs-CZ" sz="2000" b="1" dirty="0" err="1">
                <a:solidFill>
                  <a:srgbClr val="000000"/>
                </a:solidFill>
              </a:rPr>
              <a:t>electron</a:t>
            </a:r>
            <a:r>
              <a:rPr lang="cs-CZ" sz="2000" b="1" dirty="0">
                <a:solidFill>
                  <a:srgbClr val="000000"/>
                </a:solidFill>
              </a:rPr>
              <a:t> </a:t>
            </a:r>
            <a:r>
              <a:rPr lang="cs-CZ" sz="2000" b="1" dirty="0" err="1">
                <a:solidFill>
                  <a:srgbClr val="000000"/>
                </a:solidFill>
              </a:rPr>
              <a:t>interactions</a:t>
            </a:r>
            <a:r>
              <a:rPr lang="cs-CZ" sz="2000" b="1" dirty="0">
                <a:solidFill>
                  <a:srgbClr val="000000"/>
                </a:solidFill>
              </a:rPr>
              <a:t> </a:t>
            </a:r>
            <a:r>
              <a:rPr lang="cs-CZ" sz="2000" dirty="0">
                <a:solidFill>
                  <a:srgbClr val="000000"/>
                </a:solidFill>
              </a:rPr>
              <a:t>- </a:t>
            </a:r>
            <a:r>
              <a:rPr lang="en-US" sz="2000" dirty="0">
                <a:solidFill>
                  <a:srgbClr val="000000"/>
                </a:solidFill>
              </a:rPr>
              <a:t>transfer of electrons between molecules, which accelerates or slows some chemical reactions</a:t>
            </a:r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b="1" dirty="0" err="1">
                <a:solidFill>
                  <a:srgbClr val="000000"/>
                </a:solidFill>
              </a:rPr>
              <a:t>magnetomechanical</a:t>
            </a:r>
            <a:r>
              <a:rPr lang="cs-CZ" sz="2000" b="1" dirty="0">
                <a:solidFill>
                  <a:srgbClr val="000000"/>
                </a:solidFill>
              </a:rPr>
              <a:t> </a:t>
            </a:r>
            <a:r>
              <a:rPr lang="cs-CZ" sz="2000" b="1" dirty="0" err="1">
                <a:solidFill>
                  <a:srgbClr val="000000"/>
                </a:solidFill>
              </a:rPr>
              <a:t>effect</a:t>
            </a:r>
            <a:r>
              <a:rPr lang="cs-CZ" sz="2000" b="1" dirty="0">
                <a:solidFill>
                  <a:srgbClr val="000000"/>
                </a:solidFill>
              </a:rPr>
              <a:t> - </a:t>
            </a:r>
            <a:r>
              <a:rPr lang="en-US" sz="2000" dirty="0">
                <a:solidFill>
                  <a:srgbClr val="000000"/>
                </a:solidFill>
              </a:rPr>
              <a:t>changes in the orientation of some molecules, especially DNA and RNA, changes in the permeability of membrane systems</a:t>
            </a:r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b="1" dirty="0" err="1">
                <a:solidFill>
                  <a:srgbClr val="000000"/>
                </a:solidFill>
              </a:rPr>
              <a:t>magnetoelectric</a:t>
            </a:r>
            <a:r>
              <a:rPr lang="cs-CZ" sz="2000" b="1" dirty="0">
                <a:solidFill>
                  <a:srgbClr val="000000"/>
                </a:solidFill>
              </a:rPr>
              <a:t> </a:t>
            </a:r>
            <a:r>
              <a:rPr lang="cs-CZ" sz="2000" b="1" dirty="0" err="1">
                <a:solidFill>
                  <a:srgbClr val="000000"/>
                </a:solidFill>
              </a:rPr>
              <a:t>effect</a:t>
            </a:r>
            <a:r>
              <a:rPr lang="cs-CZ" sz="2000" b="1" dirty="0">
                <a:solidFill>
                  <a:srgbClr val="000000"/>
                </a:solidFill>
              </a:rPr>
              <a:t> - </a:t>
            </a:r>
            <a:r>
              <a:rPr lang="en-US" sz="2000" dirty="0">
                <a:solidFill>
                  <a:srgbClr val="000000"/>
                </a:solidFill>
              </a:rPr>
              <a:t>based on the induction of electrical potentials in the living organism</a:t>
            </a:r>
            <a:r>
              <a:rPr lang="cs-CZ" sz="2000" dirty="0">
                <a:solidFill>
                  <a:srgbClr val="000000"/>
                </a:solidFill>
              </a:rPr>
              <a:t> - </a:t>
            </a:r>
            <a:r>
              <a:rPr lang="en-US" sz="2000" dirty="0">
                <a:solidFill>
                  <a:srgbClr val="000000"/>
                </a:solidFill>
              </a:rPr>
              <a:t>changes in nerve impulses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propagation</a:t>
            </a:r>
            <a:r>
              <a:rPr lang="en-US" sz="2000" dirty="0">
                <a:solidFill>
                  <a:srgbClr val="000000"/>
                </a:solidFill>
              </a:rPr>
              <a:t>, change</a:t>
            </a:r>
            <a:r>
              <a:rPr lang="cs-CZ" sz="2000" dirty="0">
                <a:solidFill>
                  <a:srgbClr val="000000"/>
                </a:solidFill>
              </a:rPr>
              <a:t>s</a:t>
            </a:r>
            <a:r>
              <a:rPr lang="en-US" sz="2000" dirty="0">
                <a:solidFill>
                  <a:srgbClr val="000000"/>
                </a:solidFill>
              </a:rPr>
              <a:t> in the intensity of metabolism</a:t>
            </a:r>
          </a:p>
          <a:p>
            <a:endParaRPr lang="cs-CZ" sz="2000" dirty="0">
              <a:solidFill>
                <a:srgbClr val="000000"/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35B5D0C-2B6F-44F6-8F9B-AC27B40795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96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574"/>
    </mc:Choice>
    <mc:Fallback xmlns="">
      <p:transition spd="slow" advTm="81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82AEF83-3B7C-4D22-9898-A49AF25C6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952" y="840328"/>
            <a:ext cx="11000096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solidFill>
                  <a:srgbClr val="FFFFFF"/>
                </a:solidFill>
              </a:rPr>
              <a:t>E</a:t>
            </a:r>
            <a:r>
              <a:rPr lang="en-US" sz="4000" dirty="0" err="1">
                <a:solidFill>
                  <a:srgbClr val="FFFFFF"/>
                </a:solidFill>
              </a:rPr>
              <a:t>ffects</a:t>
            </a:r>
            <a:r>
              <a:rPr lang="en-US" sz="4000" dirty="0">
                <a:solidFill>
                  <a:srgbClr val="FFFFFF"/>
                </a:solidFill>
              </a:rPr>
              <a:t> of the </a:t>
            </a:r>
            <a:r>
              <a:rPr lang="cs-CZ" sz="4000" b="1" dirty="0" err="1">
                <a:solidFill>
                  <a:srgbClr val="FFFFFF"/>
                </a:solidFill>
              </a:rPr>
              <a:t>pulsed</a:t>
            </a:r>
            <a:r>
              <a:rPr lang="cs-CZ" sz="4000" b="1" dirty="0">
                <a:solidFill>
                  <a:srgbClr val="FFFFFF"/>
                </a:solidFill>
              </a:rPr>
              <a:t> </a:t>
            </a:r>
            <a:r>
              <a:rPr lang="cs-CZ" sz="4000" b="1" dirty="0" err="1">
                <a:solidFill>
                  <a:srgbClr val="FFFFFF"/>
                </a:solidFill>
              </a:rPr>
              <a:t>low-frequency</a:t>
            </a:r>
            <a:r>
              <a:rPr lang="cs-CZ" sz="4000" b="1" dirty="0">
                <a:solidFill>
                  <a:srgbClr val="FFFFFF"/>
                </a:solidFill>
              </a:rPr>
              <a:t> </a:t>
            </a:r>
            <a:r>
              <a:rPr lang="cs-CZ" sz="4000" b="1" dirty="0" err="1">
                <a:solidFill>
                  <a:srgbClr val="FFFFFF"/>
                </a:solidFill>
              </a:rPr>
              <a:t>magnetic</a:t>
            </a:r>
            <a:r>
              <a:rPr lang="cs-CZ" sz="4000" b="1" dirty="0">
                <a:solidFill>
                  <a:srgbClr val="FFFFFF"/>
                </a:solidFill>
              </a:rPr>
              <a:t> </a:t>
            </a:r>
            <a:r>
              <a:rPr lang="cs-CZ" sz="4000" b="1" dirty="0" err="1">
                <a:solidFill>
                  <a:srgbClr val="FFFFFF"/>
                </a:solidFill>
              </a:rPr>
              <a:t>therapy</a:t>
            </a:r>
            <a:r>
              <a:rPr lang="cs-CZ" sz="4000" dirty="0">
                <a:solidFill>
                  <a:srgbClr val="FFFFFF"/>
                </a:solidFill>
              </a:rPr>
              <a:t> </a:t>
            </a:r>
            <a:r>
              <a:rPr lang="en-US" sz="4000" dirty="0">
                <a:solidFill>
                  <a:srgbClr val="FFFFFF"/>
                </a:solidFill>
              </a:rPr>
              <a:t>on the body </a:t>
            </a:r>
            <a:r>
              <a:rPr lang="cs-CZ" sz="2400" b="1" dirty="0">
                <a:solidFill>
                  <a:srgbClr val="FFFFFF"/>
                </a:solidFill>
              </a:rPr>
              <a:t>(</a:t>
            </a:r>
            <a:r>
              <a:rPr lang="cs-CZ" sz="2400" b="1" dirty="0" err="1">
                <a:solidFill>
                  <a:srgbClr val="FFFFFF"/>
                </a:solidFill>
              </a:rPr>
              <a:t>according</a:t>
            </a:r>
            <a:r>
              <a:rPr lang="cs-CZ" sz="2400" b="1" dirty="0">
                <a:solidFill>
                  <a:srgbClr val="FFFFFF"/>
                </a:solidFill>
              </a:rPr>
              <a:t> Drápelová)</a:t>
            </a:r>
            <a:endParaRPr lang="cs-CZ" sz="4000" dirty="0">
              <a:solidFill>
                <a:srgbClr val="FFFFFF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E31259E-5961-48F9-BEEF-956651941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92970"/>
            <a:ext cx="9833548" cy="26939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u="sng" dirty="0" err="1">
                <a:solidFill>
                  <a:srgbClr val="000000"/>
                </a:solidFill>
              </a:rPr>
              <a:t>Cellular</a:t>
            </a:r>
            <a:r>
              <a:rPr lang="cs-CZ" b="1" u="sng" dirty="0">
                <a:solidFill>
                  <a:srgbClr val="000000"/>
                </a:solidFill>
              </a:rPr>
              <a:t> </a:t>
            </a:r>
            <a:r>
              <a:rPr lang="cs-CZ" b="1" u="sng" dirty="0" err="1">
                <a:solidFill>
                  <a:srgbClr val="000000"/>
                </a:solidFill>
              </a:rPr>
              <a:t>level</a:t>
            </a:r>
            <a:r>
              <a:rPr lang="cs-CZ" b="1" u="sng" dirty="0">
                <a:solidFill>
                  <a:srgbClr val="000000"/>
                </a:solidFill>
              </a:rPr>
              <a:t>:</a:t>
            </a:r>
          </a:p>
          <a:p>
            <a:r>
              <a:rPr lang="en-US" sz="2000" dirty="0">
                <a:solidFill>
                  <a:srgbClr val="000000"/>
                </a:solidFill>
              </a:rPr>
              <a:t>decrease of osmotic resistance of erythrocytes</a:t>
            </a:r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dirty="0" err="1">
                <a:solidFill>
                  <a:srgbClr val="000000"/>
                </a:solidFill>
              </a:rPr>
              <a:t>Calcium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channel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activation</a:t>
            </a:r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dirty="0" err="1">
                <a:solidFill>
                  <a:srgbClr val="000000"/>
                </a:solidFill>
              </a:rPr>
              <a:t>increase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phagocytosis</a:t>
            </a:r>
            <a:endParaRPr lang="cs-CZ" sz="2000" dirty="0">
              <a:solidFill>
                <a:srgbClr val="000000"/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0E8BE40-2729-487C-91CE-B74A9881E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86"/>
    </mc:Choice>
    <mc:Fallback xmlns="">
      <p:transition spd="slow" advTm="21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82AEF83-3B7C-4D22-9898-A49AF25C6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952" y="840328"/>
            <a:ext cx="11000096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solidFill>
                  <a:srgbClr val="FFFFFF"/>
                </a:solidFill>
              </a:rPr>
              <a:t>E</a:t>
            </a:r>
            <a:r>
              <a:rPr lang="en-US" sz="4000" dirty="0" err="1">
                <a:solidFill>
                  <a:srgbClr val="FFFFFF"/>
                </a:solidFill>
              </a:rPr>
              <a:t>ffects</a:t>
            </a:r>
            <a:r>
              <a:rPr lang="en-US" sz="4000" dirty="0">
                <a:solidFill>
                  <a:srgbClr val="FFFFFF"/>
                </a:solidFill>
              </a:rPr>
              <a:t> of the </a:t>
            </a:r>
            <a:r>
              <a:rPr lang="cs-CZ" sz="4000" b="1" dirty="0" err="1">
                <a:solidFill>
                  <a:srgbClr val="FFFFFF"/>
                </a:solidFill>
              </a:rPr>
              <a:t>pulsed</a:t>
            </a:r>
            <a:r>
              <a:rPr lang="cs-CZ" sz="4000" b="1" dirty="0">
                <a:solidFill>
                  <a:srgbClr val="FFFFFF"/>
                </a:solidFill>
              </a:rPr>
              <a:t> </a:t>
            </a:r>
            <a:r>
              <a:rPr lang="cs-CZ" sz="4000" b="1" dirty="0" err="1">
                <a:solidFill>
                  <a:srgbClr val="FFFFFF"/>
                </a:solidFill>
              </a:rPr>
              <a:t>low-frequency</a:t>
            </a:r>
            <a:r>
              <a:rPr lang="cs-CZ" sz="4000" b="1" dirty="0">
                <a:solidFill>
                  <a:srgbClr val="FFFFFF"/>
                </a:solidFill>
              </a:rPr>
              <a:t> </a:t>
            </a:r>
            <a:r>
              <a:rPr lang="cs-CZ" sz="4000" b="1" dirty="0" err="1">
                <a:solidFill>
                  <a:srgbClr val="FFFFFF"/>
                </a:solidFill>
              </a:rPr>
              <a:t>magnetic</a:t>
            </a:r>
            <a:r>
              <a:rPr lang="cs-CZ" sz="4000" b="1" dirty="0">
                <a:solidFill>
                  <a:srgbClr val="FFFFFF"/>
                </a:solidFill>
              </a:rPr>
              <a:t> </a:t>
            </a:r>
            <a:r>
              <a:rPr lang="cs-CZ" sz="4000" b="1" dirty="0" err="1">
                <a:solidFill>
                  <a:srgbClr val="FFFFFF"/>
                </a:solidFill>
              </a:rPr>
              <a:t>therapy</a:t>
            </a:r>
            <a:r>
              <a:rPr lang="cs-CZ" sz="4000" dirty="0">
                <a:solidFill>
                  <a:srgbClr val="FFFFFF"/>
                </a:solidFill>
              </a:rPr>
              <a:t> </a:t>
            </a:r>
            <a:r>
              <a:rPr lang="en-US" sz="4000" dirty="0">
                <a:solidFill>
                  <a:srgbClr val="FFFFFF"/>
                </a:solidFill>
              </a:rPr>
              <a:t>on the body </a:t>
            </a:r>
            <a:r>
              <a:rPr lang="cs-CZ" sz="2400" b="1" dirty="0">
                <a:solidFill>
                  <a:srgbClr val="FFFFFF"/>
                </a:solidFill>
              </a:rPr>
              <a:t>(</a:t>
            </a:r>
            <a:r>
              <a:rPr lang="cs-CZ" sz="2400" b="1" dirty="0" err="1">
                <a:solidFill>
                  <a:srgbClr val="FFFFFF"/>
                </a:solidFill>
              </a:rPr>
              <a:t>according</a:t>
            </a:r>
            <a:r>
              <a:rPr lang="cs-CZ" sz="2400" b="1" dirty="0">
                <a:solidFill>
                  <a:srgbClr val="FFFFFF"/>
                </a:solidFill>
              </a:rPr>
              <a:t> Drápelová)</a:t>
            </a:r>
            <a:endParaRPr lang="cs-CZ" sz="4000" dirty="0">
              <a:solidFill>
                <a:srgbClr val="FFFFFF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E31259E-5961-48F9-BEEF-956651941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0043" y="3111059"/>
            <a:ext cx="9833548" cy="269397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u="sng" dirty="0" err="1">
                <a:solidFill>
                  <a:srgbClr val="000000"/>
                </a:solidFill>
              </a:rPr>
              <a:t>Tissue</a:t>
            </a:r>
            <a:r>
              <a:rPr lang="cs-CZ" b="1" u="sng" dirty="0">
                <a:solidFill>
                  <a:srgbClr val="000000"/>
                </a:solidFill>
              </a:rPr>
              <a:t> </a:t>
            </a:r>
            <a:r>
              <a:rPr lang="cs-CZ" b="1" u="sng" dirty="0" err="1">
                <a:solidFill>
                  <a:srgbClr val="000000"/>
                </a:solidFill>
              </a:rPr>
              <a:t>level</a:t>
            </a:r>
            <a:r>
              <a:rPr lang="cs-CZ" b="1" u="sng" dirty="0">
                <a:solidFill>
                  <a:srgbClr val="000000"/>
                </a:solidFill>
              </a:rPr>
              <a:t>:</a:t>
            </a:r>
          </a:p>
          <a:p>
            <a:r>
              <a:rPr lang="en-US" sz="2000" dirty="0">
                <a:solidFill>
                  <a:srgbClr val="000000"/>
                </a:solidFill>
              </a:rPr>
              <a:t>increasing oxygen consumption</a:t>
            </a:r>
          </a:p>
          <a:p>
            <a:r>
              <a:rPr lang="en-US" sz="2000" dirty="0" err="1">
                <a:solidFill>
                  <a:srgbClr val="000000"/>
                </a:solidFill>
              </a:rPr>
              <a:t>increas</a:t>
            </a:r>
            <a:r>
              <a:rPr lang="cs-CZ" sz="2000" dirty="0" err="1">
                <a:solidFill>
                  <a:srgbClr val="000000"/>
                </a:solidFill>
              </a:rPr>
              <a:t>ing</a:t>
            </a:r>
            <a:r>
              <a:rPr lang="en-US" sz="2000" dirty="0">
                <a:solidFill>
                  <a:srgbClr val="000000"/>
                </a:solidFill>
              </a:rPr>
              <a:t> blood supply through tissues</a:t>
            </a:r>
          </a:p>
          <a:p>
            <a:r>
              <a:rPr lang="en-US" sz="2000" dirty="0">
                <a:solidFill>
                  <a:srgbClr val="000000"/>
                </a:solidFill>
              </a:rPr>
              <a:t>stimulation of the adrenal gland</a:t>
            </a:r>
          </a:p>
          <a:p>
            <a:r>
              <a:rPr lang="en-US" sz="2000" dirty="0">
                <a:solidFill>
                  <a:srgbClr val="000000"/>
                </a:solidFill>
              </a:rPr>
              <a:t>activation of the </a:t>
            </a:r>
            <a:r>
              <a:rPr lang="en-US" sz="2000" dirty="0" err="1">
                <a:solidFill>
                  <a:srgbClr val="000000"/>
                </a:solidFill>
              </a:rPr>
              <a:t>vagus</a:t>
            </a:r>
            <a:r>
              <a:rPr lang="cs-CZ" sz="2000" dirty="0">
                <a:solidFill>
                  <a:srgbClr val="000000"/>
                </a:solidFill>
              </a:rPr>
              <a:t> nerve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endParaRPr lang="cs-CZ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activation of the immune system</a:t>
            </a:r>
          </a:p>
          <a:p>
            <a:r>
              <a:rPr lang="cs-CZ" sz="2000" dirty="0">
                <a:solidFill>
                  <a:srgbClr val="000000"/>
                </a:solidFill>
              </a:rPr>
              <a:t>a</a:t>
            </a:r>
            <a:r>
              <a:rPr lang="en-US" sz="2000" dirty="0" err="1">
                <a:solidFill>
                  <a:srgbClr val="000000"/>
                </a:solidFill>
              </a:rPr>
              <a:t>ccelerati</a:t>
            </a:r>
            <a:r>
              <a:rPr lang="cs-CZ" sz="2000" dirty="0">
                <a:solidFill>
                  <a:srgbClr val="000000"/>
                </a:solidFill>
              </a:rPr>
              <a:t>on </a:t>
            </a:r>
            <a:r>
              <a:rPr lang="cs-CZ" sz="2000" dirty="0" err="1">
                <a:solidFill>
                  <a:srgbClr val="000000"/>
                </a:solidFill>
              </a:rPr>
              <a:t>of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healing</a:t>
            </a:r>
            <a:r>
              <a:rPr lang="cs-CZ" sz="2000" dirty="0">
                <a:solidFill>
                  <a:srgbClr val="000000"/>
                </a:solidFill>
              </a:rPr>
              <a:t> proces (</a:t>
            </a:r>
            <a:r>
              <a:rPr lang="cs-CZ" sz="2000" dirty="0" err="1">
                <a:solidFill>
                  <a:srgbClr val="000000"/>
                </a:solidFill>
              </a:rPr>
              <a:t>e.g</a:t>
            </a:r>
            <a:r>
              <a:rPr lang="cs-CZ" sz="2000" dirty="0">
                <a:solidFill>
                  <a:srgbClr val="000000"/>
                </a:solidFill>
              </a:rPr>
              <a:t>. f</a:t>
            </a:r>
            <a:r>
              <a:rPr lang="en-US" sz="2000" dirty="0" err="1">
                <a:solidFill>
                  <a:srgbClr val="000000"/>
                </a:solidFill>
              </a:rPr>
              <a:t>ractures</a:t>
            </a:r>
            <a:r>
              <a:rPr lang="cs-CZ" sz="2000" dirty="0">
                <a:solidFill>
                  <a:srgbClr val="000000"/>
                </a:solidFill>
              </a:rPr>
              <a:t>)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suppressing </a:t>
            </a:r>
            <a:r>
              <a:rPr lang="cs-CZ" sz="2000" dirty="0" err="1">
                <a:solidFill>
                  <a:srgbClr val="000000"/>
                </a:solidFill>
              </a:rPr>
              <a:t>of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some micro-organisms</a:t>
            </a:r>
            <a:r>
              <a:rPr lang="cs-CZ" sz="2000" dirty="0">
                <a:solidFill>
                  <a:srgbClr val="000000"/>
                </a:solidFill>
              </a:rPr>
              <a:t> (not </a:t>
            </a:r>
            <a:r>
              <a:rPr lang="cs-CZ" sz="2000" dirty="0" err="1">
                <a:solidFill>
                  <a:srgbClr val="000000"/>
                </a:solidFill>
              </a:rPr>
              <a:t>enough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valid</a:t>
            </a:r>
            <a:r>
              <a:rPr lang="cs-CZ" sz="2000" dirty="0">
                <a:solidFill>
                  <a:srgbClr val="000000"/>
                </a:solidFill>
              </a:rPr>
              <a:t> data!)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7348BA27-D37E-4F6F-83D4-E7449B4CA5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6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96"/>
    </mc:Choice>
    <mc:Fallback xmlns="">
      <p:transition spd="slow" advTm="43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82AEF83-3B7C-4D22-9898-A49AF25C6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952" y="840328"/>
            <a:ext cx="11000096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solidFill>
                  <a:srgbClr val="FFFFFF"/>
                </a:solidFill>
              </a:rPr>
              <a:t>A</a:t>
            </a:r>
            <a:r>
              <a:rPr lang="en-US" sz="4000" dirty="0" err="1">
                <a:solidFill>
                  <a:srgbClr val="FFFFFF"/>
                </a:solidFill>
              </a:rPr>
              <a:t>nd</a:t>
            </a:r>
            <a:r>
              <a:rPr lang="en-US" sz="4000" dirty="0">
                <a:solidFill>
                  <a:srgbClr val="FFFFFF"/>
                </a:solidFill>
              </a:rPr>
              <a:t> how is it in practice?</a:t>
            </a:r>
            <a:endParaRPr lang="cs-CZ" sz="4000" dirty="0">
              <a:solidFill>
                <a:srgbClr val="FFFFFF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E31259E-5961-48F9-BEEF-956651941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0043" y="3111059"/>
            <a:ext cx="10428968" cy="2693976"/>
          </a:xfrm>
        </p:spPr>
        <p:txBody>
          <a:bodyPr>
            <a:normAutofit/>
          </a:bodyPr>
          <a:lstStyle/>
          <a:p>
            <a:r>
              <a:rPr lang="cs-CZ" sz="2000" dirty="0" err="1">
                <a:solidFill>
                  <a:srgbClr val="000000"/>
                </a:solidFill>
              </a:rPr>
              <a:t>Parameters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depends</a:t>
            </a:r>
            <a:r>
              <a:rPr lang="cs-CZ" sz="2000" dirty="0">
                <a:solidFill>
                  <a:srgbClr val="000000"/>
                </a:solidFill>
              </a:rPr>
              <a:t> on </a:t>
            </a:r>
            <a:r>
              <a:rPr lang="cs-CZ" sz="2000" dirty="0" err="1">
                <a:solidFill>
                  <a:srgbClr val="000000"/>
                </a:solidFill>
              </a:rPr>
              <a:t>the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manufacturer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of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the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device</a:t>
            </a:r>
            <a:r>
              <a:rPr lang="cs-CZ" sz="2000" dirty="0">
                <a:solidFill>
                  <a:srgbClr val="000000"/>
                </a:solidFill>
              </a:rPr>
              <a:t>!!!</a:t>
            </a:r>
          </a:p>
          <a:p>
            <a:r>
              <a:rPr lang="cs-CZ" sz="2000" dirty="0">
                <a:solidFill>
                  <a:srgbClr val="000000"/>
                </a:solidFill>
              </a:rPr>
              <a:t>In </a:t>
            </a:r>
            <a:r>
              <a:rPr lang="cs-CZ" sz="2000" dirty="0" err="1">
                <a:solidFill>
                  <a:srgbClr val="000000"/>
                </a:solidFill>
              </a:rPr>
              <a:t>practise</a:t>
            </a:r>
            <a:r>
              <a:rPr lang="cs-CZ" sz="2000" dirty="0">
                <a:solidFill>
                  <a:srgbClr val="000000"/>
                </a:solidFill>
              </a:rPr>
              <a:t> – </a:t>
            </a:r>
            <a:r>
              <a:rPr lang="cs-CZ" sz="2000" dirty="0" err="1">
                <a:solidFill>
                  <a:srgbClr val="000000"/>
                </a:solidFill>
              </a:rPr>
              <a:t>we</a:t>
            </a:r>
            <a:r>
              <a:rPr lang="cs-CZ" sz="2000" dirty="0">
                <a:solidFill>
                  <a:srgbClr val="000000"/>
                </a:solidFill>
              </a:rPr>
              <a:t> set up </a:t>
            </a:r>
            <a:r>
              <a:rPr lang="cs-CZ" sz="2000" dirty="0" err="1">
                <a:solidFill>
                  <a:srgbClr val="000000"/>
                </a:solidFill>
              </a:rPr>
              <a:t>only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time</a:t>
            </a:r>
            <a:r>
              <a:rPr lang="cs-CZ" sz="2000" dirty="0">
                <a:solidFill>
                  <a:srgbClr val="000000"/>
                </a:solidFill>
              </a:rPr>
              <a:t> and intensity (</a:t>
            </a:r>
            <a:r>
              <a:rPr lang="cs-CZ" sz="2000" dirty="0" err="1">
                <a:solidFill>
                  <a:srgbClr val="000000"/>
                </a:solidFill>
              </a:rPr>
              <a:t>Monada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device</a:t>
            </a:r>
            <a:r>
              <a:rPr lang="cs-CZ" sz="2000" dirty="0">
                <a:solidFill>
                  <a:srgbClr val="000000"/>
                </a:solidFill>
              </a:rPr>
              <a:t>)</a:t>
            </a:r>
          </a:p>
          <a:p>
            <a:pPr marL="0" indent="0">
              <a:buNone/>
            </a:pPr>
            <a:endParaRPr lang="cs-CZ" sz="32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000000"/>
                </a:solidFill>
              </a:rPr>
              <a:t>Recommendation: always read the instructions </a:t>
            </a:r>
            <a:r>
              <a:rPr lang="cs-CZ" sz="3200" b="1" dirty="0" err="1">
                <a:solidFill>
                  <a:srgbClr val="000000"/>
                </a:solidFill>
              </a:rPr>
              <a:t>of</a:t>
            </a:r>
            <a:r>
              <a:rPr lang="cs-CZ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>
                <a:solidFill>
                  <a:srgbClr val="000000"/>
                </a:solidFill>
              </a:rPr>
              <a:t>the device</a:t>
            </a:r>
            <a:endParaRPr lang="cs-CZ" sz="3200" b="1" dirty="0">
              <a:solidFill>
                <a:srgbClr val="000000"/>
              </a:solidFill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4BCEA42-BB99-44A9-B3CF-F01DDBF73C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7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90"/>
    </mc:Choice>
    <mc:Fallback xmlns="">
      <p:transition spd="slow" advTm="24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82AEF83-3B7C-4D22-9898-A49AF25C6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952" y="840328"/>
            <a:ext cx="11000096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dirty="0" err="1">
                <a:solidFill>
                  <a:srgbClr val="FFFFFF"/>
                </a:solidFill>
              </a:rPr>
              <a:t>Benefits</a:t>
            </a:r>
            <a:endParaRPr lang="cs-CZ" sz="4000" dirty="0">
              <a:solidFill>
                <a:srgbClr val="FFFFFF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E31259E-5961-48F9-BEEF-956651941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0043" y="3111059"/>
            <a:ext cx="9833548" cy="2693976"/>
          </a:xfrm>
        </p:spPr>
        <p:txBody>
          <a:bodyPr>
            <a:normAutofit/>
          </a:bodyPr>
          <a:lstStyle/>
          <a:p>
            <a:r>
              <a:rPr lang="cs-CZ" sz="2000" dirty="0" err="1">
                <a:solidFill>
                  <a:srgbClr val="000000"/>
                </a:solidFill>
              </a:rPr>
              <a:t>Patients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can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remain clothed</a:t>
            </a:r>
            <a:r>
              <a:rPr lang="cs-CZ" sz="2000" dirty="0">
                <a:solidFill>
                  <a:srgbClr val="000000"/>
                </a:solidFill>
              </a:rPr>
              <a:t> (</a:t>
            </a:r>
            <a:r>
              <a:rPr lang="cs-CZ" sz="2000" b="1" dirty="0">
                <a:solidFill>
                  <a:srgbClr val="000000"/>
                </a:solidFill>
              </a:rPr>
              <a:t>BUT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they have to take off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watch</a:t>
            </a:r>
            <a:r>
              <a:rPr lang="cs-CZ" sz="2000" dirty="0">
                <a:solidFill>
                  <a:srgbClr val="000000"/>
                </a:solidFill>
              </a:rPr>
              <a:t>, metal </a:t>
            </a:r>
            <a:r>
              <a:rPr lang="cs-CZ" sz="2000" dirty="0" err="1">
                <a:solidFill>
                  <a:srgbClr val="000000"/>
                </a:solidFill>
              </a:rPr>
              <a:t>objects</a:t>
            </a:r>
            <a:r>
              <a:rPr lang="cs-CZ" sz="2000" dirty="0">
                <a:solidFill>
                  <a:srgbClr val="000000"/>
                </a:solidFill>
              </a:rPr>
              <a:t>, </a:t>
            </a:r>
            <a:r>
              <a:rPr lang="cs-CZ" sz="2000" dirty="0" err="1">
                <a:solidFill>
                  <a:srgbClr val="000000"/>
                </a:solidFill>
              </a:rPr>
              <a:t>credit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cards</a:t>
            </a:r>
            <a:r>
              <a:rPr lang="cs-CZ" sz="2000" dirty="0">
                <a:solidFill>
                  <a:srgbClr val="000000"/>
                </a:solidFill>
              </a:rPr>
              <a:t>, </a:t>
            </a:r>
            <a:r>
              <a:rPr lang="cs-CZ" sz="2000" dirty="0" err="1">
                <a:solidFill>
                  <a:srgbClr val="000000"/>
                </a:solidFill>
              </a:rPr>
              <a:t>storage</a:t>
            </a:r>
            <a:r>
              <a:rPr lang="cs-CZ" sz="2000" dirty="0">
                <a:solidFill>
                  <a:srgbClr val="000000"/>
                </a:solidFill>
              </a:rPr>
              <a:t> media </a:t>
            </a:r>
            <a:r>
              <a:rPr lang="cs-CZ" sz="2000" dirty="0" err="1">
                <a:solidFill>
                  <a:srgbClr val="000000"/>
                </a:solidFill>
              </a:rPr>
              <a:t>etc</a:t>
            </a:r>
            <a:r>
              <a:rPr lang="cs-CZ" sz="2000" dirty="0">
                <a:solidFill>
                  <a:srgbClr val="000000"/>
                </a:solidFill>
              </a:rPr>
              <a:t>.)</a:t>
            </a:r>
          </a:p>
          <a:p>
            <a:r>
              <a:rPr lang="cs-CZ" sz="2000" dirty="0" err="1">
                <a:solidFill>
                  <a:srgbClr val="000000"/>
                </a:solidFill>
              </a:rPr>
              <a:t>Good</a:t>
            </a:r>
            <a:r>
              <a:rPr lang="cs-CZ" sz="2000" dirty="0">
                <a:solidFill>
                  <a:srgbClr val="000000"/>
                </a:solidFill>
              </a:rPr>
              <a:t> tolerance</a:t>
            </a:r>
          </a:p>
          <a:p>
            <a:r>
              <a:rPr lang="cs-CZ" sz="2000" dirty="0" err="1">
                <a:solidFill>
                  <a:srgbClr val="000000"/>
                </a:solidFill>
              </a:rPr>
              <a:t>painless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application</a:t>
            </a:r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dirty="0">
                <a:solidFill>
                  <a:srgbClr val="000000"/>
                </a:solidFill>
              </a:rPr>
              <a:t>not </a:t>
            </a:r>
            <a:r>
              <a:rPr lang="cs-CZ" sz="2000" dirty="0" err="1">
                <a:solidFill>
                  <a:srgbClr val="000000"/>
                </a:solidFill>
              </a:rPr>
              <a:t>addictive</a:t>
            </a:r>
            <a:endParaRPr lang="cs-CZ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easy operation of </a:t>
            </a:r>
            <a:r>
              <a:rPr lang="cs-CZ" sz="2000" dirty="0" err="1">
                <a:solidFill>
                  <a:srgbClr val="000000"/>
                </a:solidFill>
              </a:rPr>
              <a:t>devices</a:t>
            </a:r>
            <a:endParaRPr lang="cs-CZ" sz="2000" dirty="0">
              <a:solidFill>
                <a:srgbClr val="000000"/>
              </a:solidFill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3C5182B1-97C1-4128-9403-6E788D368F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7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225"/>
    </mc:Choice>
    <mc:Fallback xmlns="">
      <p:transition spd="slow" advTm="96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7F462CB-561B-421D-93D2-CAAE4340A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cs-CZ" dirty="0" err="1">
                <a:solidFill>
                  <a:srgbClr val="FFFFFF"/>
                </a:solidFill>
              </a:rPr>
              <a:t>Indications</a:t>
            </a:r>
            <a:endParaRPr lang="cs-CZ" b="1" dirty="0">
              <a:solidFill>
                <a:srgbClr val="FFFFFF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967135B-9E1A-420A-90D9-EF2414E5B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7071" y="801866"/>
            <a:ext cx="6233652" cy="52306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400" b="1" dirty="0">
                <a:solidFill>
                  <a:srgbClr val="000000"/>
                </a:solidFill>
              </a:rPr>
              <a:t>I</a:t>
            </a:r>
            <a:r>
              <a:rPr lang="en-US" sz="2400" b="1" dirty="0" err="1">
                <a:solidFill>
                  <a:srgbClr val="000000"/>
                </a:solidFill>
              </a:rPr>
              <a:t>ndication</a:t>
            </a:r>
            <a:r>
              <a:rPr lang="cs-CZ" sz="2400" b="1" dirty="0">
                <a:solidFill>
                  <a:srgbClr val="000000"/>
                </a:solidFill>
              </a:rPr>
              <a:t>s</a:t>
            </a:r>
            <a:r>
              <a:rPr lang="en-US" sz="2400" b="1" dirty="0">
                <a:solidFill>
                  <a:srgbClr val="000000"/>
                </a:solidFill>
              </a:rPr>
              <a:t> and prescription of treatment</a:t>
            </a:r>
            <a:r>
              <a:rPr lang="cs-CZ" sz="2400" b="1" dirty="0">
                <a:solidFill>
                  <a:srgbClr val="000000"/>
                </a:solidFill>
              </a:rPr>
              <a:t> by </a:t>
            </a:r>
            <a:r>
              <a:rPr lang="cs-CZ" sz="2400" b="1" dirty="0" err="1">
                <a:solidFill>
                  <a:srgbClr val="000000"/>
                </a:solidFill>
              </a:rPr>
              <a:t>magnetic</a:t>
            </a:r>
            <a:r>
              <a:rPr lang="cs-CZ" sz="2400" b="1" dirty="0">
                <a:solidFill>
                  <a:srgbClr val="000000"/>
                </a:solidFill>
              </a:rPr>
              <a:t> </a:t>
            </a:r>
            <a:r>
              <a:rPr lang="cs-CZ" sz="2400" b="1" dirty="0" err="1">
                <a:solidFill>
                  <a:srgbClr val="000000"/>
                </a:solidFill>
              </a:rPr>
              <a:t>field</a:t>
            </a:r>
            <a:r>
              <a:rPr lang="cs-CZ" sz="2400" b="1" dirty="0">
                <a:solidFill>
                  <a:srgbClr val="000000"/>
                </a:solidFill>
              </a:rPr>
              <a:t>:</a:t>
            </a:r>
          </a:p>
          <a:p>
            <a:r>
              <a:rPr lang="cs-CZ" sz="2400" dirty="0" err="1">
                <a:solidFill>
                  <a:srgbClr val="000000"/>
                </a:solidFill>
              </a:rPr>
              <a:t>previous</a:t>
            </a:r>
            <a:r>
              <a:rPr lang="cs-CZ" sz="2400" dirty="0">
                <a:solidFill>
                  <a:srgbClr val="000000"/>
                </a:solidFill>
              </a:rPr>
              <a:t> proper </a:t>
            </a:r>
            <a:r>
              <a:rPr lang="cs-CZ" sz="2400" dirty="0" err="1">
                <a:solidFill>
                  <a:srgbClr val="000000"/>
                </a:solidFill>
              </a:rPr>
              <a:t>examination</a:t>
            </a:r>
            <a:endParaRPr lang="cs-CZ" sz="2400" dirty="0">
              <a:solidFill>
                <a:srgbClr val="000000"/>
              </a:solidFill>
            </a:endParaRPr>
          </a:p>
          <a:p>
            <a:r>
              <a:rPr lang="cs-CZ" sz="2400" dirty="0" err="1">
                <a:solidFill>
                  <a:srgbClr val="000000"/>
                </a:solidFill>
              </a:rPr>
              <a:t>continuously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clinical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monitored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during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magnetotherapy</a:t>
            </a:r>
            <a:endParaRPr lang="cs-CZ" sz="2400" dirty="0">
              <a:solidFill>
                <a:srgbClr val="000000"/>
              </a:solidFill>
            </a:endParaRPr>
          </a:p>
          <a:p>
            <a:endParaRPr lang="cs-CZ" sz="2400" dirty="0">
              <a:solidFill>
                <a:srgbClr val="000000"/>
              </a:solidFill>
            </a:endParaRPr>
          </a:p>
          <a:p>
            <a:endParaRPr lang="cs-CZ" sz="2400" b="1" dirty="0">
              <a:solidFill>
                <a:srgbClr val="000000"/>
              </a:solidFill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C109E9F-DDBA-4B48-A229-F37BBA8882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99"/>
    </mc:Choice>
    <mc:Fallback xmlns="">
      <p:transition spd="slow" advTm="45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7F462CB-561B-421D-93D2-CAAE4340A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cs-CZ" dirty="0" err="1">
                <a:solidFill>
                  <a:srgbClr val="FFFFFF"/>
                </a:solidFill>
              </a:rPr>
              <a:t>Indications</a:t>
            </a:r>
            <a:endParaRPr lang="cs-CZ" b="1" dirty="0">
              <a:solidFill>
                <a:srgbClr val="FFFFFF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967135B-9E1A-420A-90D9-EF2414E5B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7071" y="801866"/>
            <a:ext cx="6233652" cy="5230634"/>
          </a:xfrm>
        </p:spPr>
        <p:txBody>
          <a:bodyPr anchor="ctr">
            <a:normAutofit fontScale="70000" lnSpcReduction="20000"/>
          </a:bodyPr>
          <a:lstStyle/>
          <a:p>
            <a:pPr marL="0" indent="0">
              <a:buNone/>
            </a:pPr>
            <a:endParaRPr lang="cs-CZ" sz="24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cs-CZ" sz="24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cs-CZ" sz="24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2900" b="1" dirty="0" err="1">
                <a:solidFill>
                  <a:srgbClr val="000000"/>
                </a:solidFill>
              </a:rPr>
              <a:t>Treatment</a:t>
            </a:r>
            <a:r>
              <a:rPr lang="cs-CZ" sz="2900" b="1" dirty="0">
                <a:solidFill>
                  <a:srgbClr val="000000"/>
                </a:solidFill>
              </a:rPr>
              <a:t> in </a:t>
            </a:r>
            <a:r>
              <a:rPr lang="cs-CZ" sz="2900" b="1" dirty="0" err="1">
                <a:solidFill>
                  <a:srgbClr val="000000"/>
                </a:solidFill>
              </a:rPr>
              <a:t>this</a:t>
            </a:r>
            <a:r>
              <a:rPr lang="cs-CZ" sz="2900" b="1" dirty="0">
                <a:solidFill>
                  <a:srgbClr val="000000"/>
                </a:solidFill>
              </a:rPr>
              <a:t> </a:t>
            </a:r>
            <a:r>
              <a:rPr lang="cs-CZ" sz="2900" b="1" dirty="0" err="1">
                <a:solidFill>
                  <a:srgbClr val="000000"/>
                </a:solidFill>
              </a:rPr>
              <a:t>conditions</a:t>
            </a:r>
            <a:r>
              <a:rPr lang="cs-CZ" sz="2900" b="1" dirty="0">
                <a:solidFill>
                  <a:srgbClr val="000000"/>
                </a:solidFill>
              </a:rPr>
              <a:t>:</a:t>
            </a:r>
          </a:p>
          <a:p>
            <a:r>
              <a:rPr lang="cs-CZ" sz="2400" b="1" dirty="0" err="1">
                <a:solidFill>
                  <a:srgbClr val="000000"/>
                </a:solidFill>
              </a:rPr>
              <a:t>trophic</a:t>
            </a:r>
            <a:r>
              <a:rPr lang="cs-CZ" sz="2400" b="1" dirty="0">
                <a:solidFill>
                  <a:srgbClr val="000000"/>
                </a:solidFill>
              </a:rPr>
              <a:t> </a:t>
            </a:r>
            <a:r>
              <a:rPr lang="cs-CZ" sz="2400" b="1" dirty="0" err="1">
                <a:solidFill>
                  <a:srgbClr val="000000"/>
                </a:solidFill>
              </a:rPr>
              <a:t>failure</a:t>
            </a:r>
            <a:endParaRPr lang="cs-CZ" sz="2400" b="1" dirty="0">
              <a:solidFill>
                <a:srgbClr val="000000"/>
              </a:solidFill>
            </a:endParaRPr>
          </a:p>
          <a:p>
            <a:r>
              <a:rPr lang="cs-CZ" sz="2400" b="1" dirty="0" err="1">
                <a:solidFill>
                  <a:srgbClr val="000000"/>
                </a:solidFill>
              </a:rPr>
              <a:t>fractures</a:t>
            </a:r>
            <a:r>
              <a:rPr lang="cs-CZ" sz="2400" b="1" dirty="0">
                <a:solidFill>
                  <a:srgbClr val="000000"/>
                </a:solidFill>
              </a:rPr>
              <a:t> </a:t>
            </a:r>
            <a:r>
              <a:rPr lang="cs-CZ" sz="2400" b="1" dirty="0"/>
              <a:t>– </a:t>
            </a:r>
            <a:r>
              <a:rPr lang="en-US" sz="2400" dirty="0"/>
              <a:t>high doses and long exposure times</a:t>
            </a:r>
            <a:endParaRPr lang="cs-CZ" sz="2400" dirty="0"/>
          </a:p>
          <a:p>
            <a:r>
              <a:rPr lang="cs-CZ" sz="2400" b="1" dirty="0" err="1">
                <a:solidFill>
                  <a:srgbClr val="000000"/>
                </a:solidFill>
              </a:rPr>
              <a:t>degenerative</a:t>
            </a:r>
            <a:r>
              <a:rPr lang="cs-CZ" sz="2400" b="1" dirty="0">
                <a:solidFill>
                  <a:srgbClr val="000000"/>
                </a:solidFill>
              </a:rPr>
              <a:t> and </a:t>
            </a:r>
            <a:r>
              <a:rPr lang="cs-CZ" sz="2400" b="1" dirty="0" err="1">
                <a:solidFill>
                  <a:srgbClr val="000000"/>
                </a:solidFill>
              </a:rPr>
              <a:t>inflammatory</a:t>
            </a:r>
            <a:r>
              <a:rPr lang="cs-CZ" sz="2400" b="1" dirty="0">
                <a:solidFill>
                  <a:srgbClr val="000000"/>
                </a:solidFill>
              </a:rPr>
              <a:t> </a:t>
            </a:r>
            <a:r>
              <a:rPr lang="cs-CZ" sz="2400" b="1" dirty="0" err="1">
                <a:solidFill>
                  <a:srgbClr val="000000"/>
                </a:solidFill>
              </a:rPr>
              <a:t>diseases</a:t>
            </a:r>
            <a:r>
              <a:rPr lang="cs-CZ" sz="2400" b="1" dirty="0">
                <a:solidFill>
                  <a:srgbClr val="000000"/>
                </a:solidFill>
              </a:rPr>
              <a:t> </a:t>
            </a:r>
            <a:r>
              <a:rPr lang="cs-CZ" sz="2400" b="1" dirty="0" err="1">
                <a:solidFill>
                  <a:srgbClr val="000000"/>
                </a:solidFill>
              </a:rPr>
              <a:t>of</a:t>
            </a:r>
            <a:r>
              <a:rPr lang="cs-CZ" sz="2400" b="1" dirty="0">
                <a:solidFill>
                  <a:srgbClr val="000000"/>
                </a:solidFill>
              </a:rPr>
              <a:t> </a:t>
            </a:r>
            <a:r>
              <a:rPr lang="cs-CZ" sz="2400" b="1" dirty="0" err="1">
                <a:solidFill>
                  <a:srgbClr val="000000"/>
                </a:solidFill>
              </a:rPr>
              <a:t>the</a:t>
            </a:r>
            <a:r>
              <a:rPr lang="cs-CZ" sz="2400" b="1" dirty="0">
                <a:solidFill>
                  <a:srgbClr val="000000"/>
                </a:solidFill>
              </a:rPr>
              <a:t> </a:t>
            </a:r>
            <a:r>
              <a:rPr lang="cs-CZ" sz="2400" b="1" dirty="0" err="1">
                <a:solidFill>
                  <a:srgbClr val="000000"/>
                </a:solidFill>
              </a:rPr>
              <a:t>musculoskeletal</a:t>
            </a:r>
            <a:r>
              <a:rPr lang="cs-CZ" sz="2400" b="1" dirty="0">
                <a:solidFill>
                  <a:srgbClr val="000000"/>
                </a:solidFill>
              </a:rPr>
              <a:t> </a:t>
            </a:r>
            <a:r>
              <a:rPr lang="cs-CZ" sz="2400" b="1" dirty="0" err="1">
                <a:solidFill>
                  <a:srgbClr val="000000"/>
                </a:solidFill>
              </a:rPr>
              <a:t>apparatus</a:t>
            </a:r>
            <a:r>
              <a:rPr lang="cs-CZ" sz="2400" b="1" dirty="0">
                <a:solidFill>
                  <a:srgbClr val="000000"/>
                </a:solidFill>
              </a:rPr>
              <a:t> – </a:t>
            </a:r>
            <a:r>
              <a:rPr lang="cs-CZ" sz="2400" dirty="0" err="1">
                <a:solidFill>
                  <a:srgbClr val="000000"/>
                </a:solidFill>
              </a:rPr>
              <a:t>frequency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above</a:t>
            </a:r>
            <a:r>
              <a:rPr lang="cs-CZ" sz="2400" dirty="0">
                <a:solidFill>
                  <a:srgbClr val="000000"/>
                </a:solidFill>
              </a:rPr>
              <a:t> 10 Hz</a:t>
            </a:r>
          </a:p>
          <a:p>
            <a:r>
              <a:rPr lang="cs-CZ" sz="2400" b="1" dirty="0" err="1">
                <a:solidFill>
                  <a:srgbClr val="000000"/>
                </a:solidFill>
              </a:rPr>
              <a:t>functional</a:t>
            </a:r>
            <a:r>
              <a:rPr lang="cs-CZ" sz="2400" b="1" dirty="0">
                <a:solidFill>
                  <a:srgbClr val="000000"/>
                </a:solidFill>
              </a:rPr>
              <a:t> </a:t>
            </a:r>
            <a:r>
              <a:rPr lang="cs-CZ" sz="2400" b="1" dirty="0" err="1">
                <a:solidFill>
                  <a:srgbClr val="000000"/>
                </a:solidFill>
              </a:rPr>
              <a:t>disorders</a:t>
            </a:r>
            <a:r>
              <a:rPr lang="cs-CZ" sz="2400" b="1" dirty="0">
                <a:solidFill>
                  <a:srgbClr val="000000"/>
                </a:solidFill>
              </a:rPr>
              <a:t> </a:t>
            </a:r>
            <a:r>
              <a:rPr lang="cs-CZ" sz="2400" b="1" dirty="0" err="1">
                <a:solidFill>
                  <a:srgbClr val="000000"/>
                </a:solidFill>
              </a:rPr>
              <a:t>of</a:t>
            </a:r>
            <a:r>
              <a:rPr lang="cs-CZ" sz="2400" b="1" dirty="0">
                <a:solidFill>
                  <a:srgbClr val="000000"/>
                </a:solidFill>
              </a:rPr>
              <a:t> </a:t>
            </a:r>
            <a:r>
              <a:rPr lang="cs-CZ" sz="2400" b="1" dirty="0" err="1">
                <a:solidFill>
                  <a:srgbClr val="000000"/>
                </a:solidFill>
              </a:rPr>
              <a:t>the</a:t>
            </a:r>
            <a:r>
              <a:rPr lang="cs-CZ" sz="2400" b="1" dirty="0">
                <a:solidFill>
                  <a:srgbClr val="000000"/>
                </a:solidFill>
              </a:rPr>
              <a:t> </a:t>
            </a:r>
            <a:r>
              <a:rPr lang="cs-CZ" sz="2400" b="1" dirty="0" err="1">
                <a:solidFill>
                  <a:srgbClr val="000000"/>
                </a:solidFill>
              </a:rPr>
              <a:t>musculoskeletal</a:t>
            </a:r>
            <a:r>
              <a:rPr lang="cs-CZ" sz="2400" b="1" dirty="0">
                <a:solidFill>
                  <a:srgbClr val="000000"/>
                </a:solidFill>
              </a:rPr>
              <a:t> </a:t>
            </a:r>
            <a:r>
              <a:rPr lang="cs-CZ" sz="2400" b="1" dirty="0" err="1">
                <a:solidFill>
                  <a:srgbClr val="000000"/>
                </a:solidFill>
              </a:rPr>
              <a:t>apparatus</a:t>
            </a:r>
            <a:r>
              <a:rPr lang="cs-CZ" sz="2400" b="1" dirty="0">
                <a:solidFill>
                  <a:srgbClr val="000000"/>
                </a:solidFill>
              </a:rPr>
              <a:t> </a:t>
            </a:r>
          </a:p>
          <a:p>
            <a:r>
              <a:rPr lang="en-US" sz="2400" b="1" dirty="0">
                <a:solidFill>
                  <a:srgbClr val="000000"/>
                </a:solidFill>
              </a:rPr>
              <a:t>recovery and growth of all types of tissues</a:t>
            </a:r>
            <a:r>
              <a:rPr lang="cs-CZ" sz="2400" b="1" dirty="0">
                <a:solidFill>
                  <a:srgbClr val="000000"/>
                </a:solidFill>
              </a:rPr>
              <a:t> </a:t>
            </a:r>
            <a:r>
              <a:rPr lang="cs-CZ" sz="2400" dirty="0">
                <a:solidFill>
                  <a:srgbClr val="000000"/>
                </a:solidFill>
              </a:rPr>
              <a:t>(skin, </a:t>
            </a:r>
            <a:r>
              <a:rPr lang="cs-CZ" sz="2400" dirty="0" err="1">
                <a:solidFill>
                  <a:srgbClr val="000000"/>
                </a:solidFill>
              </a:rPr>
              <a:t>muscles</a:t>
            </a:r>
            <a:r>
              <a:rPr lang="cs-CZ" sz="2400" dirty="0">
                <a:solidFill>
                  <a:srgbClr val="000000"/>
                </a:solidFill>
              </a:rPr>
              <a:t>, </a:t>
            </a:r>
            <a:r>
              <a:rPr lang="cs-CZ" sz="2400" dirty="0" err="1">
                <a:solidFill>
                  <a:srgbClr val="000000"/>
                </a:solidFill>
              </a:rPr>
              <a:t>ligaments</a:t>
            </a:r>
            <a:r>
              <a:rPr lang="cs-CZ" sz="2400" dirty="0">
                <a:solidFill>
                  <a:srgbClr val="000000"/>
                </a:solidFill>
              </a:rPr>
              <a:t>, </a:t>
            </a:r>
            <a:r>
              <a:rPr lang="cs-CZ" sz="2400" dirty="0" err="1">
                <a:solidFill>
                  <a:srgbClr val="000000"/>
                </a:solidFill>
              </a:rPr>
              <a:t>bones</a:t>
            </a:r>
            <a:r>
              <a:rPr lang="cs-CZ" sz="2400" dirty="0">
                <a:solidFill>
                  <a:srgbClr val="000000"/>
                </a:solidFill>
              </a:rPr>
              <a:t>, </a:t>
            </a:r>
            <a:r>
              <a:rPr lang="cs-CZ" sz="2400" dirty="0" err="1">
                <a:solidFill>
                  <a:srgbClr val="000000"/>
                </a:solidFill>
              </a:rPr>
              <a:t>inner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organs</a:t>
            </a:r>
            <a:r>
              <a:rPr lang="cs-CZ" sz="2400" dirty="0">
                <a:solidFill>
                  <a:srgbClr val="000000"/>
                </a:solidFill>
              </a:rPr>
              <a:t>, </a:t>
            </a:r>
            <a:r>
              <a:rPr lang="cs-CZ" sz="2400" dirty="0" err="1">
                <a:solidFill>
                  <a:srgbClr val="000000"/>
                </a:solidFill>
              </a:rPr>
              <a:t>central</a:t>
            </a:r>
            <a:r>
              <a:rPr lang="cs-CZ" sz="2400" dirty="0">
                <a:solidFill>
                  <a:srgbClr val="000000"/>
                </a:solidFill>
              </a:rPr>
              <a:t> and </a:t>
            </a:r>
            <a:r>
              <a:rPr lang="cs-CZ" sz="2400" dirty="0" err="1">
                <a:solidFill>
                  <a:srgbClr val="000000"/>
                </a:solidFill>
              </a:rPr>
              <a:t>peripheral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nervous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system</a:t>
            </a:r>
            <a:r>
              <a:rPr lang="cs-CZ" sz="2400" dirty="0">
                <a:solidFill>
                  <a:srgbClr val="000000"/>
                </a:solidFill>
              </a:rPr>
              <a:t>)</a:t>
            </a:r>
          </a:p>
          <a:p>
            <a:r>
              <a:rPr lang="cs-CZ" sz="2400" b="1" dirty="0" err="1">
                <a:solidFill>
                  <a:srgbClr val="000000"/>
                </a:solidFill>
              </a:rPr>
              <a:t>painful</a:t>
            </a:r>
            <a:r>
              <a:rPr lang="cs-CZ" sz="2400" b="1" dirty="0">
                <a:solidFill>
                  <a:srgbClr val="000000"/>
                </a:solidFill>
              </a:rPr>
              <a:t> </a:t>
            </a:r>
            <a:r>
              <a:rPr lang="cs-CZ" sz="2400" b="1" dirty="0" err="1">
                <a:solidFill>
                  <a:srgbClr val="000000"/>
                </a:solidFill>
              </a:rPr>
              <a:t>conditions</a:t>
            </a:r>
            <a:r>
              <a:rPr lang="cs-CZ" sz="2400" b="1" dirty="0">
                <a:solidFill>
                  <a:srgbClr val="000000"/>
                </a:solidFill>
              </a:rPr>
              <a:t> </a:t>
            </a:r>
            <a:r>
              <a:rPr lang="cs-CZ" sz="2400" b="1" dirty="0" err="1">
                <a:solidFill>
                  <a:srgbClr val="000000"/>
                </a:solidFill>
              </a:rPr>
              <a:t>known</a:t>
            </a:r>
            <a:r>
              <a:rPr lang="cs-CZ" sz="2400" b="1" dirty="0">
                <a:solidFill>
                  <a:srgbClr val="000000"/>
                </a:solidFill>
              </a:rPr>
              <a:t> etiology</a:t>
            </a:r>
          </a:p>
          <a:p>
            <a:r>
              <a:rPr lang="cs-CZ" sz="2400" b="1" dirty="0" err="1">
                <a:solidFill>
                  <a:srgbClr val="000000"/>
                </a:solidFill>
              </a:rPr>
              <a:t>muscle</a:t>
            </a:r>
            <a:r>
              <a:rPr lang="cs-CZ" sz="2400" b="1" dirty="0">
                <a:solidFill>
                  <a:srgbClr val="000000"/>
                </a:solidFill>
              </a:rPr>
              <a:t> tone </a:t>
            </a:r>
            <a:r>
              <a:rPr lang="cs-CZ" sz="2400" dirty="0" err="1">
                <a:solidFill>
                  <a:srgbClr val="000000"/>
                </a:solidFill>
              </a:rPr>
              <a:t>disorders</a:t>
            </a:r>
            <a:r>
              <a:rPr lang="cs-CZ" sz="2400" dirty="0">
                <a:solidFill>
                  <a:srgbClr val="000000"/>
                </a:solidFill>
              </a:rPr>
              <a:t> (</a:t>
            </a:r>
            <a:r>
              <a:rPr lang="cs-CZ" sz="2400" dirty="0" err="1">
                <a:solidFill>
                  <a:srgbClr val="000000"/>
                </a:solidFill>
              </a:rPr>
              <a:t>local</a:t>
            </a:r>
            <a:r>
              <a:rPr lang="cs-CZ" sz="2400" dirty="0">
                <a:solidFill>
                  <a:srgbClr val="000000"/>
                </a:solidFill>
              </a:rPr>
              <a:t> and </a:t>
            </a:r>
            <a:r>
              <a:rPr lang="cs-CZ" sz="2400" dirty="0" err="1">
                <a:solidFill>
                  <a:srgbClr val="000000"/>
                </a:solidFill>
              </a:rPr>
              <a:t>central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eutonization</a:t>
            </a:r>
            <a:r>
              <a:rPr lang="cs-CZ" sz="2400" dirty="0">
                <a:solidFill>
                  <a:srgbClr val="000000"/>
                </a:solidFill>
              </a:rPr>
              <a:t>)</a:t>
            </a:r>
          </a:p>
          <a:p>
            <a:r>
              <a:rPr lang="cs-CZ" sz="2400" b="1" dirty="0" err="1">
                <a:solidFill>
                  <a:srgbClr val="000000"/>
                </a:solidFill>
              </a:rPr>
              <a:t>inflammation</a:t>
            </a:r>
            <a:r>
              <a:rPr lang="cs-CZ" sz="2400" b="1" dirty="0">
                <a:solidFill>
                  <a:srgbClr val="000000"/>
                </a:solidFill>
              </a:rPr>
              <a:t> - </a:t>
            </a:r>
            <a:r>
              <a:rPr lang="cs-CZ" sz="2400" dirty="0" err="1">
                <a:solidFill>
                  <a:srgbClr val="000000"/>
                </a:solidFill>
              </a:rPr>
              <a:t>frequency</a:t>
            </a:r>
            <a:r>
              <a:rPr lang="cs-CZ" sz="2400" dirty="0">
                <a:solidFill>
                  <a:srgbClr val="000000"/>
                </a:solidFill>
              </a:rPr>
              <a:t> up to 10 Hz</a:t>
            </a:r>
          </a:p>
          <a:p>
            <a:r>
              <a:rPr lang="cs-CZ" sz="2400" b="1" dirty="0" err="1">
                <a:solidFill>
                  <a:srgbClr val="000000"/>
                </a:solidFill>
              </a:rPr>
              <a:t>microbial</a:t>
            </a:r>
            <a:r>
              <a:rPr lang="cs-CZ" sz="2400" b="1" dirty="0">
                <a:solidFill>
                  <a:srgbClr val="000000"/>
                </a:solidFill>
              </a:rPr>
              <a:t> </a:t>
            </a:r>
            <a:r>
              <a:rPr lang="cs-CZ" sz="2400" b="1" dirty="0" err="1">
                <a:solidFill>
                  <a:srgbClr val="000000"/>
                </a:solidFill>
              </a:rPr>
              <a:t>inflammation</a:t>
            </a:r>
            <a:r>
              <a:rPr lang="cs-CZ" sz="2400" b="1" dirty="0">
                <a:solidFill>
                  <a:srgbClr val="000000"/>
                </a:solidFill>
              </a:rPr>
              <a:t> - </a:t>
            </a:r>
            <a:r>
              <a:rPr lang="cs-CZ" sz="2400" dirty="0" err="1">
                <a:solidFill>
                  <a:srgbClr val="000000"/>
                </a:solidFill>
              </a:rPr>
              <a:t>frequency</a:t>
            </a:r>
            <a:r>
              <a:rPr lang="cs-CZ" sz="2400" dirty="0">
                <a:solidFill>
                  <a:srgbClr val="000000"/>
                </a:solidFill>
              </a:rPr>
              <a:t> 245 Hz</a:t>
            </a:r>
          </a:p>
          <a:p>
            <a:r>
              <a:rPr lang="cs-CZ" sz="2400" b="1" dirty="0" err="1">
                <a:solidFill>
                  <a:srgbClr val="000000"/>
                </a:solidFill>
              </a:rPr>
              <a:t>stiffness</a:t>
            </a:r>
            <a:r>
              <a:rPr lang="cs-CZ" sz="2400" b="1" dirty="0">
                <a:solidFill>
                  <a:srgbClr val="000000"/>
                </a:solidFill>
              </a:rPr>
              <a:t> and </a:t>
            </a:r>
            <a:r>
              <a:rPr lang="cs-CZ" sz="2400" b="1" dirty="0" err="1">
                <a:solidFill>
                  <a:srgbClr val="000000"/>
                </a:solidFill>
              </a:rPr>
              <a:t>adhesion</a:t>
            </a:r>
            <a:r>
              <a:rPr lang="en-US" sz="2400" b="1" dirty="0">
                <a:solidFill>
                  <a:srgbClr val="000000"/>
                </a:solidFill>
              </a:rPr>
              <a:t> of soft tissue damage</a:t>
            </a:r>
            <a:r>
              <a:rPr lang="cs-CZ" sz="2400" b="1" dirty="0">
                <a:solidFill>
                  <a:srgbClr val="000000"/>
                </a:solidFill>
              </a:rPr>
              <a:t>d</a:t>
            </a:r>
            <a:r>
              <a:rPr lang="en-US" sz="2400" b="1" dirty="0">
                <a:solidFill>
                  <a:srgbClr val="000000"/>
                </a:solidFill>
              </a:rPr>
              <a:t> during immobilization</a:t>
            </a:r>
            <a:endParaRPr lang="cs-CZ" sz="2400" b="1" dirty="0">
              <a:solidFill>
                <a:srgbClr val="000000"/>
              </a:solidFill>
            </a:endParaRPr>
          </a:p>
          <a:p>
            <a:endParaRPr lang="cs-CZ" sz="2400" dirty="0">
              <a:solidFill>
                <a:srgbClr val="000000"/>
              </a:solidFill>
            </a:endParaRPr>
          </a:p>
          <a:p>
            <a:endParaRPr lang="cs-CZ" sz="2400" dirty="0">
              <a:solidFill>
                <a:srgbClr val="000000"/>
              </a:solidFill>
            </a:endParaRPr>
          </a:p>
          <a:p>
            <a:endParaRPr lang="cs-CZ" sz="2400" b="1" dirty="0">
              <a:solidFill>
                <a:srgbClr val="000000"/>
              </a:solidFill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015F8339-BBFD-4192-A1C9-C3E4BC866C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0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82"/>
    </mc:Choice>
    <mc:Fallback xmlns="">
      <p:transition spd="slow" advTm="38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7F462CB-561B-421D-93D2-CAAE4340A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82" y="2048951"/>
            <a:ext cx="4118734" cy="2760098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rgbClr val="FFFFFF"/>
                </a:solidFill>
              </a:rPr>
              <a:t>NOTE!</a:t>
            </a:r>
            <a:br>
              <a:rPr lang="cs-CZ" dirty="0">
                <a:solidFill>
                  <a:srgbClr val="FFFFFF"/>
                </a:solidFill>
              </a:rPr>
            </a:br>
            <a:r>
              <a:rPr lang="cs-CZ" dirty="0" err="1">
                <a:solidFill>
                  <a:srgbClr val="FFFFFF"/>
                </a:solidFill>
              </a:rPr>
              <a:t>Indications</a:t>
            </a:r>
            <a:r>
              <a:rPr lang="cs-CZ" dirty="0">
                <a:solidFill>
                  <a:srgbClr val="FFFFFF"/>
                </a:solidFill>
              </a:rPr>
              <a:t> (</a:t>
            </a:r>
            <a:r>
              <a:rPr lang="cs-CZ" dirty="0" err="1">
                <a:solidFill>
                  <a:srgbClr val="FFFFFF"/>
                </a:solidFill>
              </a:rPr>
              <a:t>according</a:t>
            </a:r>
            <a:r>
              <a:rPr lang="cs-CZ" dirty="0">
                <a:solidFill>
                  <a:srgbClr val="FFFFFF"/>
                </a:solidFill>
              </a:rPr>
              <a:t> Drápelová, MD)</a:t>
            </a:r>
            <a:endParaRPr lang="cs-CZ" b="1" dirty="0">
              <a:solidFill>
                <a:srgbClr val="FFFFFF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967135B-9E1A-420A-90D9-EF2414E5B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7071" y="801866"/>
            <a:ext cx="6233652" cy="5230634"/>
          </a:xfrm>
        </p:spPr>
        <p:txBody>
          <a:bodyPr anchor="ctr">
            <a:normAutofit fontScale="77500" lnSpcReduction="20000"/>
          </a:bodyPr>
          <a:lstStyle/>
          <a:p>
            <a:pPr marL="0" indent="0">
              <a:buNone/>
            </a:pPr>
            <a:endParaRPr lang="cs-CZ" sz="24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cs-CZ" sz="24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cs-CZ" sz="24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2900" b="1" dirty="0" err="1">
                <a:solidFill>
                  <a:srgbClr val="000000"/>
                </a:solidFill>
              </a:rPr>
              <a:t>Effects</a:t>
            </a:r>
            <a:r>
              <a:rPr lang="cs-CZ" sz="2900" b="1" dirty="0">
                <a:solidFill>
                  <a:srgbClr val="000000"/>
                </a:solidFill>
              </a:rPr>
              <a:t> </a:t>
            </a:r>
            <a:r>
              <a:rPr lang="cs-CZ" sz="2900" b="1" dirty="0" err="1">
                <a:solidFill>
                  <a:srgbClr val="000000"/>
                </a:solidFill>
              </a:rPr>
              <a:t>of</a:t>
            </a:r>
            <a:r>
              <a:rPr lang="cs-CZ" sz="2900" b="1" dirty="0">
                <a:solidFill>
                  <a:srgbClr val="000000"/>
                </a:solidFill>
              </a:rPr>
              <a:t> </a:t>
            </a:r>
            <a:r>
              <a:rPr lang="cs-CZ" sz="2900" b="1" dirty="0" err="1">
                <a:solidFill>
                  <a:srgbClr val="000000"/>
                </a:solidFill>
              </a:rPr>
              <a:t>p</a:t>
            </a:r>
            <a:r>
              <a:rPr lang="cs-CZ" sz="2900" b="1" dirty="0" err="1"/>
              <a:t>ulsed</a:t>
            </a:r>
            <a:r>
              <a:rPr lang="cs-CZ" sz="2900" b="1" dirty="0"/>
              <a:t> </a:t>
            </a:r>
            <a:r>
              <a:rPr lang="cs-CZ" sz="2900" b="1" dirty="0" err="1"/>
              <a:t>low-frequency</a:t>
            </a:r>
            <a:r>
              <a:rPr lang="cs-CZ" sz="2900" b="1" dirty="0"/>
              <a:t> </a:t>
            </a:r>
            <a:r>
              <a:rPr lang="cs-CZ" sz="2900" b="1" dirty="0" err="1"/>
              <a:t>magnetic</a:t>
            </a:r>
            <a:r>
              <a:rPr lang="cs-CZ" sz="2900" b="1" dirty="0"/>
              <a:t> </a:t>
            </a:r>
            <a:r>
              <a:rPr lang="cs-CZ" sz="2900" b="1" dirty="0" err="1"/>
              <a:t>therapy</a:t>
            </a:r>
            <a:r>
              <a:rPr lang="cs-CZ" sz="2900" b="1" dirty="0">
                <a:solidFill>
                  <a:srgbClr val="000000"/>
                </a:solidFill>
              </a:rPr>
              <a:t>:</a:t>
            </a:r>
          </a:p>
          <a:p>
            <a:pPr marL="0" indent="0">
              <a:buNone/>
            </a:pPr>
            <a:endParaRPr lang="cs-CZ" sz="2900" b="1" dirty="0">
              <a:solidFill>
                <a:srgbClr val="000000"/>
              </a:solidFill>
            </a:endParaRPr>
          </a:p>
          <a:p>
            <a:r>
              <a:rPr lang="cs-CZ" sz="2400" b="1" dirty="0" err="1">
                <a:solidFill>
                  <a:srgbClr val="000000"/>
                </a:solidFill>
              </a:rPr>
              <a:t>analgetic</a:t>
            </a:r>
            <a:endParaRPr lang="cs-CZ" sz="2400" b="1" dirty="0">
              <a:solidFill>
                <a:srgbClr val="000000"/>
              </a:solidFill>
            </a:endParaRPr>
          </a:p>
          <a:p>
            <a:r>
              <a:rPr lang="cs-CZ" sz="2400" b="1" dirty="0" err="1">
                <a:solidFill>
                  <a:srgbClr val="000000"/>
                </a:solidFill>
              </a:rPr>
              <a:t>myorelaxation</a:t>
            </a:r>
            <a:endParaRPr lang="cs-CZ" sz="2400" b="1" dirty="0">
              <a:solidFill>
                <a:srgbClr val="000000"/>
              </a:solidFill>
            </a:endParaRPr>
          </a:p>
          <a:p>
            <a:r>
              <a:rPr lang="cs-CZ" sz="2400" b="1" dirty="0" err="1">
                <a:solidFill>
                  <a:srgbClr val="000000"/>
                </a:solidFill>
              </a:rPr>
              <a:t>myotonic</a:t>
            </a:r>
            <a:endParaRPr lang="cs-CZ" sz="2400" b="1" dirty="0">
              <a:solidFill>
                <a:srgbClr val="000000"/>
              </a:solidFill>
            </a:endParaRPr>
          </a:p>
          <a:p>
            <a:r>
              <a:rPr lang="cs-CZ" sz="2400" b="1" dirty="0" err="1">
                <a:solidFill>
                  <a:srgbClr val="000000"/>
                </a:solidFill>
              </a:rPr>
              <a:t>vasodilatory</a:t>
            </a:r>
            <a:endParaRPr lang="cs-CZ" sz="2400" b="1" dirty="0">
              <a:solidFill>
                <a:srgbClr val="000000"/>
              </a:solidFill>
            </a:endParaRPr>
          </a:p>
          <a:p>
            <a:r>
              <a:rPr lang="cs-CZ" sz="2400" b="1" dirty="0" err="1">
                <a:solidFill>
                  <a:srgbClr val="000000"/>
                </a:solidFill>
              </a:rPr>
              <a:t>trophic</a:t>
            </a:r>
            <a:endParaRPr lang="cs-CZ" sz="2400" b="1" dirty="0">
              <a:solidFill>
                <a:srgbClr val="000000"/>
              </a:solidFill>
            </a:endParaRPr>
          </a:p>
          <a:p>
            <a:r>
              <a:rPr lang="cs-CZ" sz="2400" b="1" dirty="0" err="1">
                <a:solidFill>
                  <a:srgbClr val="000000"/>
                </a:solidFill>
              </a:rPr>
              <a:t>immunostimulatory</a:t>
            </a:r>
            <a:endParaRPr lang="cs-CZ" sz="2400" b="1" dirty="0">
              <a:solidFill>
                <a:srgbClr val="000000"/>
              </a:solidFill>
            </a:endParaRPr>
          </a:p>
          <a:p>
            <a:r>
              <a:rPr lang="cs-CZ" sz="2400" b="1" dirty="0" err="1">
                <a:solidFill>
                  <a:srgbClr val="000000"/>
                </a:solidFill>
              </a:rPr>
              <a:t>antioedematous</a:t>
            </a:r>
            <a:endParaRPr lang="cs-CZ" sz="2400" b="1" dirty="0">
              <a:solidFill>
                <a:srgbClr val="000000"/>
              </a:solidFill>
            </a:endParaRPr>
          </a:p>
          <a:p>
            <a:r>
              <a:rPr lang="cs-CZ" sz="2400" b="1" dirty="0" err="1">
                <a:solidFill>
                  <a:srgbClr val="000000"/>
                </a:solidFill>
              </a:rPr>
              <a:t>overall</a:t>
            </a:r>
            <a:r>
              <a:rPr lang="cs-CZ" sz="2400" b="1" dirty="0">
                <a:solidFill>
                  <a:srgbClr val="000000"/>
                </a:solidFill>
              </a:rPr>
              <a:t> </a:t>
            </a:r>
            <a:r>
              <a:rPr lang="cs-CZ" sz="2400" b="1" dirty="0" err="1">
                <a:solidFill>
                  <a:srgbClr val="000000"/>
                </a:solidFill>
              </a:rPr>
              <a:t>relaxation</a:t>
            </a:r>
            <a:r>
              <a:rPr lang="cs-CZ" sz="2400" b="1" dirty="0">
                <a:solidFill>
                  <a:srgbClr val="000000"/>
                </a:solidFill>
              </a:rPr>
              <a:t> - </a:t>
            </a:r>
            <a:r>
              <a:rPr lang="cs-CZ" sz="2400" b="1" dirty="0" err="1">
                <a:solidFill>
                  <a:srgbClr val="000000"/>
                </a:solidFill>
              </a:rPr>
              <a:t>endorphin</a:t>
            </a:r>
            <a:r>
              <a:rPr lang="cs-CZ" sz="2400" b="1" dirty="0">
                <a:solidFill>
                  <a:srgbClr val="000000"/>
                </a:solidFill>
              </a:rPr>
              <a:t> </a:t>
            </a:r>
            <a:r>
              <a:rPr lang="cs-CZ" sz="2400" b="1" dirty="0" err="1">
                <a:solidFill>
                  <a:srgbClr val="000000"/>
                </a:solidFill>
              </a:rPr>
              <a:t>secretion</a:t>
            </a:r>
            <a:endParaRPr lang="cs-CZ" sz="2400" b="1" dirty="0">
              <a:solidFill>
                <a:srgbClr val="000000"/>
              </a:solidFill>
            </a:endParaRPr>
          </a:p>
          <a:p>
            <a:r>
              <a:rPr lang="cs-CZ" sz="2400" b="1" dirty="0">
                <a:solidFill>
                  <a:srgbClr val="000000"/>
                </a:solidFill>
              </a:rPr>
              <a:t>a </a:t>
            </a:r>
            <a:r>
              <a:rPr lang="cs-CZ" sz="2400" b="1" dirty="0" err="1">
                <a:solidFill>
                  <a:srgbClr val="000000"/>
                </a:solidFill>
              </a:rPr>
              <a:t>slight</a:t>
            </a:r>
            <a:r>
              <a:rPr lang="cs-CZ" sz="2400" b="1" dirty="0">
                <a:solidFill>
                  <a:srgbClr val="000000"/>
                </a:solidFill>
              </a:rPr>
              <a:t> </a:t>
            </a:r>
            <a:r>
              <a:rPr lang="cs-CZ" sz="2400" b="1" dirty="0" err="1">
                <a:solidFill>
                  <a:srgbClr val="000000"/>
                </a:solidFill>
              </a:rPr>
              <a:t>decrease</a:t>
            </a:r>
            <a:r>
              <a:rPr lang="cs-CZ" sz="2400" b="1" dirty="0">
                <a:solidFill>
                  <a:srgbClr val="000000"/>
                </a:solidFill>
              </a:rPr>
              <a:t> in </a:t>
            </a:r>
            <a:r>
              <a:rPr lang="cs-CZ" sz="2400" b="1" dirty="0" err="1">
                <a:solidFill>
                  <a:srgbClr val="000000"/>
                </a:solidFill>
              </a:rPr>
              <a:t>blood</a:t>
            </a:r>
            <a:r>
              <a:rPr lang="cs-CZ" sz="2400" b="1" dirty="0">
                <a:solidFill>
                  <a:srgbClr val="000000"/>
                </a:solidFill>
              </a:rPr>
              <a:t> </a:t>
            </a:r>
            <a:r>
              <a:rPr lang="cs-CZ" sz="2400" b="1" dirty="0" err="1">
                <a:solidFill>
                  <a:srgbClr val="000000"/>
                </a:solidFill>
              </a:rPr>
              <a:t>clotting</a:t>
            </a:r>
            <a:r>
              <a:rPr lang="cs-CZ" sz="2400" b="1" dirty="0">
                <a:solidFill>
                  <a:srgbClr val="000000"/>
                </a:solidFill>
              </a:rPr>
              <a:t> and fibrin </a:t>
            </a:r>
            <a:r>
              <a:rPr lang="cs-CZ" sz="2400" b="1" dirty="0" err="1">
                <a:solidFill>
                  <a:srgbClr val="000000"/>
                </a:solidFill>
              </a:rPr>
              <a:t>concentration</a:t>
            </a:r>
            <a:endParaRPr lang="cs-CZ" sz="2400" b="1" dirty="0">
              <a:solidFill>
                <a:srgbClr val="000000"/>
              </a:solidFill>
            </a:endParaRPr>
          </a:p>
          <a:p>
            <a:endParaRPr lang="cs-CZ" sz="2400" dirty="0">
              <a:solidFill>
                <a:srgbClr val="000000"/>
              </a:solidFill>
            </a:endParaRPr>
          </a:p>
          <a:p>
            <a:endParaRPr lang="cs-CZ" sz="2400" dirty="0">
              <a:solidFill>
                <a:srgbClr val="000000"/>
              </a:solidFill>
            </a:endParaRPr>
          </a:p>
          <a:p>
            <a:endParaRPr lang="cs-CZ" sz="2400" b="1" dirty="0">
              <a:solidFill>
                <a:srgbClr val="000000"/>
              </a:solidFill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7BDE4F66-49B3-4B37-8F1A-8D6B91CED1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3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47"/>
    </mc:Choice>
    <mc:Fallback xmlns="">
      <p:transition spd="slow" advTm="20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7F462CB-561B-421D-93D2-CAAE4340A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43" y="1965151"/>
            <a:ext cx="4167895" cy="2760098"/>
          </a:xfrm>
        </p:spPr>
        <p:txBody>
          <a:bodyPr>
            <a:normAutofit/>
          </a:bodyPr>
          <a:lstStyle/>
          <a:p>
            <a:pPr algn="just"/>
            <a:r>
              <a:rPr lang="cs-CZ" dirty="0" err="1">
                <a:solidFill>
                  <a:srgbClr val="FFFFFF"/>
                </a:solidFill>
              </a:rPr>
              <a:t>Contraindications</a:t>
            </a:r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967135B-9E1A-420A-90D9-EF2414E5B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7071" y="801866"/>
            <a:ext cx="6233652" cy="5230634"/>
          </a:xfrm>
        </p:spPr>
        <p:txBody>
          <a:bodyPr anchor="ctr">
            <a:normAutofit fontScale="70000" lnSpcReduction="20000"/>
          </a:bodyPr>
          <a:lstStyle/>
          <a:p>
            <a:endParaRPr lang="cs-CZ" sz="2400" b="1" dirty="0">
              <a:solidFill>
                <a:srgbClr val="000000"/>
              </a:solidFill>
            </a:endParaRPr>
          </a:p>
          <a:p>
            <a:endParaRPr lang="cs-CZ" sz="2400" b="1" dirty="0">
              <a:solidFill>
                <a:srgbClr val="000000"/>
              </a:solidFill>
            </a:endParaRPr>
          </a:p>
          <a:p>
            <a:pPr marL="0" indent="0" algn="just">
              <a:buNone/>
            </a:pPr>
            <a:r>
              <a:rPr lang="cs-CZ" sz="2900" b="1" dirty="0" err="1">
                <a:solidFill>
                  <a:srgbClr val="000000"/>
                </a:solidFill>
              </a:rPr>
              <a:t>Contraindications</a:t>
            </a:r>
            <a:r>
              <a:rPr lang="cs-CZ" sz="2900" b="1" dirty="0">
                <a:solidFill>
                  <a:srgbClr val="000000"/>
                </a:solidFill>
              </a:rPr>
              <a:t> are </a:t>
            </a:r>
            <a:r>
              <a:rPr lang="cs-CZ" sz="2900" b="1" dirty="0" err="1">
                <a:solidFill>
                  <a:srgbClr val="000000"/>
                </a:solidFill>
              </a:rPr>
              <a:t>relevant</a:t>
            </a:r>
            <a:r>
              <a:rPr lang="cs-CZ" sz="2900" b="1" dirty="0">
                <a:solidFill>
                  <a:srgbClr val="000000"/>
                </a:solidFill>
              </a:rPr>
              <a:t> </a:t>
            </a:r>
            <a:r>
              <a:rPr lang="cs-CZ" sz="2900" b="1" dirty="0" err="1">
                <a:solidFill>
                  <a:srgbClr val="000000"/>
                </a:solidFill>
              </a:rPr>
              <a:t>also</a:t>
            </a:r>
            <a:r>
              <a:rPr lang="cs-CZ" sz="2900" b="1" dirty="0">
                <a:solidFill>
                  <a:srgbClr val="000000"/>
                </a:solidFill>
              </a:rPr>
              <a:t> </a:t>
            </a:r>
            <a:r>
              <a:rPr lang="cs-CZ" sz="2900" b="1" dirty="0" err="1">
                <a:solidFill>
                  <a:srgbClr val="000000"/>
                </a:solidFill>
              </a:rPr>
              <a:t>for</a:t>
            </a:r>
            <a:r>
              <a:rPr lang="cs-CZ" sz="2900" b="1" dirty="0">
                <a:solidFill>
                  <a:srgbClr val="000000"/>
                </a:solidFill>
              </a:rPr>
              <a:t> </a:t>
            </a:r>
            <a:r>
              <a:rPr lang="en-US" sz="2900" b="1" dirty="0">
                <a:solidFill>
                  <a:srgbClr val="000000"/>
                </a:solidFill>
              </a:rPr>
              <a:t>personnel handling the device and to any person who is in the magnetotherapy area</a:t>
            </a:r>
            <a:r>
              <a:rPr lang="cs-CZ" sz="2900" b="1" dirty="0">
                <a:solidFill>
                  <a:srgbClr val="000000"/>
                </a:solidFill>
              </a:rPr>
              <a:t>!!</a:t>
            </a:r>
          </a:p>
          <a:p>
            <a:pPr marL="0" indent="0">
              <a:buNone/>
            </a:pPr>
            <a:r>
              <a:rPr lang="cs-CZ" sz="2400" b="1" u="sng" dirty="0">
                <a:solidFill>
                  <a:srgbClr val="000000"/>
                </a:solidFill>
              </a:rPr>
              <a:t>1) </a:t>
            </a:r>
            <a:r>
              <a:rPr lang="cs-CZ" sz="2400" b="1" u="sng" dirty="0" err="1">
                <a:solidFill>
                  <a:srgbClr val="000000"/>
                </a:solidFill>
              </a:rPr>
              <a:t>Absolute</a:t>
            </a:r>
            <a:endParaRPr lang="cs-CZ" sz="2400" b="1" u="sng" dirty="0">
              <a:solidFill>
                <a:srgbClr val="000000"/>
              </a:solidFill>
            </a:endParaRPr>
          </a:p>
          <a:p>
            <a:r>
              <a:rPr lang="cs-CZ" sz="2400" b="1" dirty="0" err="1">
                <a:solidFill>
                  <a:srgbClr val="000000"/>
                </a:solidFill>
              </a:rPr>
              <a:t>whole</a:t>
            </a:r>
            <a:r>
              <a:rPr lang="cs-CZ" sz="2400" b="1" dirty="0">
                <a:solidFill>
                  <a:srgbClr val="000000"/>
                </a:solidFill>
              </a:rPr>
              <a:t> period </a:t>
            </a:r>
            <a:r>
              <a:rPr lang="cs-CZ" sz="2400" b="1" dirty="0" err="1">
                <a:solidFill>
                  <a:srgbClr val="000000"/>
                </a:solidFill>
              </a:rPr>
              <a:t>of</a:t>
            </a:r>
            <a:r>
              <a:rPr lang="cs-CZ" sz="2400" b="1" dirty="0">
                <a:solidFill>
                  <a:srgbClr val="000000"/>
                </a:solidFill>
              </a:rPr>
              <a:t> </a:t>
            </a:r>
            <a:r>
              <a:rPr lang="cs-CZ" sz="2400" b="1" dirty="0" err="1">
                <a:solidFill>
                  <a:srgbClr val="000000"/>
                </a:solidFill>
              </a:rPr>
              <a:t>pregnancy</a:t>
            </a:r>
            <a:endParaRPr lang="cs-CZ" sz="2400" b="1" dirty="0">
              <a:solidFill>
                <a:srgbClr val="000000"/>
              </a:solidFill>
            </a:endParaRPr>
          </a:p>
          <a:p>
            <a:r>
              <a:rPr lang="cs-CZ" sz="2400" b="1" dirty="0">
                <a:solidFill>
                  <a:srgbClr val="000000"/>
                </a:solidFill>
              </a:rPr>
              <a:t>Pacemaker – </a:t>
            </a:r>
            <a:r>
              <a:rPr lang="cs-CZ" sz="2400" dirty="0" err="1">
                <a:solidFill>
                  <a:srgbClr val="000000"/>
                </a:solidFill>
              </a:rPr>
              <a:t>cardiac</a:t>
            </a:r>
            <a:r>
              <a:rPr lang="cs-CZ" sz="2400" dirty="0">
                <a:solidFill>
                  <a:srgbClr val="000000"/>
                </a:solidFill>
              </a:rPr>
              <a:t>, DBS (</a:t>
            </a:r>
            <a:r>
              <a:rPr lang="cs-CZ" sz="2400" dirty="0" err="1">
                <a:solidFill>
                  <a:srgbClr val="000000"/>
                </a:solidFill>
              </a:rPr>
              <a:t>deep</a:t>
            </a:r>
            <a:r>
              <a:rPr lang="cs-CZ" sz="2400" dirty="0">
                <a:solidFill>
                  <a:srgbClr val="000000"/>
                </a:solidFill>
              </a:rPr>
              <a:t> brain </a:t>
            </a:r>
            <a:r>
              <a:rPr lang="cs-CZ" sz="2400" dirty="0" err="1">
                <a:solidFill>
                  <a:srgbClr val="000000"/>
                </a:solidFill>
              </a:rPr>
              <a:t>stimulation</a:t>
            </a:r>
            <a:r>
              <a:rPr lang="cs-CZ" sz="2400" dirty="0">
                <a:solidFill>
                  <a:srgbClr val="000000"/>
                </a:solidFill>
              </a:rPr>
              <a:t>, </a:t>
            </a:r>
            <a:r>
              <a:rPr lang="cs-CZ" sz="2400" dirty="0" err="1">
                <a:solidFill>
                  <a:srgbClr val="000000"/>
                </a:solidFill>
              </a:rPr>
              <a:t>cochlear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implant</a:t>
            </a:r>
            <a:r>
              <a:rPr lang="cs-CZ" sz="2400" dirty="0">
                <a:solidFill>
                  <a:srgbClr val="000000"/>
                </a:solidFill>
              </a:rPr>
              <a:t>)</a:t>
            </a:r>
          </a:p>
          <a:p>
            <a:r>
              <a:rPr lang="cs-CZ" sz="2400" b="1" dirty="0" err="1">
                <a:solidFill>
                  <a:srgbClr val="000000"/>
                </a:solidFill>
              </a:rPr>
              <a:t>oncological</a:t>
            </a:r>
            <a:r>
              <a:rPr lang="cs-CZ" sz="2400" b="1" dirty="0">
                <a:solidFill>
                  <a:srgbClr val="000000"/>
                </a:solidFill>
              </a:rPr>
              <a:t> </a:t>
            </a:r>
            <a:r>
              <a:rPr lang="cs-CZ" sz="2400" b="1" dirty="0" err="1">
                <a:solidFill>
                  <a:srgbClr val="000000"/>
                </a:solidFill>
              </a:rPr>
              <a:t>disease</a:t>
            </a:r>
            <a:r>
              <a:rPr lang="cs-CZ" sz="2400" b="1" dirty="0">
                <a:solidFill>
                  <a:srgbClr val="000000"/>
                </a:solidFill>
              </a:rPr>
              <a:t>, </a:t>
            </a:r>
            <a:r>
              <a:rPr lang="cs-CZ" sz="2400" b="1" dirty="0" err="1">
                <a:solidFill>
                  <a:srgbClr val="000000"/>
                </a:solidFill>
              </a:rPr>
              <a:t>tumors</a:t>
            </a:r>
            <a:r>
              <a:rPr lang="cs-CZ" sz="2400" b="1" dirty="0">
                <a:solidFill>
                  <a:srgbClr val="000000"/>
                </a:solidFill>
              </a:rPr>
              <a:t> – </a:t>
            </a:r>
            <a:r>
              <a:rPr lang="cs-CZ" sz="2400" b="1" dirty="0" err="1">
                <a:solidFill>
                  <a:srgbClr val="000000"/>
                </a:solidFill>
              </a:rPr>
              <a:t>especially</a:t>
            </a:r>
            <a:r>
              <a:rPr lang="cs-CZ" sz="2400" b="1" dirty="0">
                <a:solidFill>
                  <a:srgbClr val="000000"/>
                </a:solidFill>
              </a:rPr>
              <a:t> </a:t>
            </a:r>
            <a:r>
              <a:rPr lang="cs-CZ" sz="2400" b="1" dirty="0" err="1">
                <a:solidFill>
                  <a:srgbClr val="000000"/>
                </a:solidFill>
              </a:rPr>
              <a:t>metastatic</a:t>
            </a:r>
            <a:r>
              <a:rPr lang="cs-CZ" sz="2400" b="1" dirty="0">
                <a:solidFill>
                  <a:srgbClr val="000000"/>
                </a:solidFill>
              </a:rPr>
              <a:t> </a:t>
            </a:r>
            <a:r>
              <a:rPr lang="cs-CZ" sz="2400" b="1" dirty="0" err="1">
                <a:solidFill>
                  <a:srgbClr val="000000"/>
                </a:solidFill>
              </a:rPr>
              <a:t>tumors</a:t>
            </a:r>
            <a:endParaRPr lang="cs-CZ" sz="2400" b="1" dirty="0">
              <a:solidFill>
                <a:srgbClr val="000000"/>
              </a:solidFill>
            </a:endParaRPr>
          </a:p>
          <a:p>
            <a:r>
              <a:rPr lang="en-US" sz="2400" b="1" dirty="0">
                <a:solidFill>
                  <a:srgbClr val="000000"/>
                </a:solidFill>
              </a:rPr>
              <a:t>bleeding conditions </a:t>
            </a:r>
            <a:r>
              <a:rPr lang="cs-CZ" sz="2400" b="1" dirty="0" err="1">
                <a:solidFill>
                  <a:srgbClr val="000000"/>
                </a:solidFill>
              </a:rPr>
              <a:t>of</a:t>
            </a:r>
            <a:r>
              <a:rPr lang="en-US" sz="2400" b="1" dirty="0">
                <a:solidFill>
                  <a:srgbClr val="000000"/>
                </a:solidFill>
              </a:rPr>
              <a:t> any reason</a:t>
            </a:r>
            <a:r>
              <a:rPr lang="cs-CZ" sz="2400" b="1" dirty="0">
                <a:solidFill>
                  <a:srgbClr val="000000"/>
                </a:solidFill>
              </a:rPr>
              <a:t> </a:t>
            </a:r>
            <a:endParaRPr lang="cs-CZ" sz="2400" dirty="0">
              <a:solidFill>
                <a:srgbClr val="000000"/>
              </a:solidFill>
            </a:endParaRPr>
          </a:p>
          <a:p>
            <a:r>
              <a:rPr lang="en-US" sz="2400" b="1" dirty="0">
                <a:solidFill>
                  <a:srgbClr val="000000"/>
                </a:solidFill>
              </a:rPr>
              <a:t>hyperfunction or dysfunction of the endocrine glands</a:t>
            </a:r>
            <a:endParaRPr lang="cs-CZ" sz="2400" b="1" dirty="0">
              <a:solidFill>
                <a:srgbClr val="000000"/>
              </a:solidFill>
            </a:endParaRPr>
          </a:p>
          <a:p>
            <a:r>
              <a:rPr lang="cs-CZ" sz="2400" b="1" dirty="0" err="1">
                <a:solidFill>
                  <a:srgbClr val="000000"/>
                </a:solidFill>
              </a:rPr>
              <a:t>myasthenia</a:t>
            </a:r>
            <a:r>
              <a:rPr lang="cs-CZ" sz="2400" b="1" dirty="0">
                <a:solidFill>
                  <a:srgbClr val="000000"/>
                </a:solidFill>
              </a:rPr>
              <a:t> gravis</a:t>
            </a:r>
          </a:p>
          <a:p>
            <a:r>
              <a:rPr lang="cs-CZ" sz="2400" b="1" dirty="0" err="1">
                <a:solidFill>
                  <a:srgbClr val="000000"/>
                </a:solidFill>
              </a:rPr>
              <a:t>acute</a:t>
            </a:r>
            <a:r>
              <a:rPr lang="cs-CZ" sz="2400" b="1" dirty="0">
                <a:solidFill>
                  <a:srgbClr val="000000"/>
                </a:solidFill>
              </a:rPr>
              <a:t> </a:t>
            </a:r>
            <a:r>
              <a:rPr lang="cs-CZ" sz="2400" b="1" dirty="0" err="1">
                <a:solidFill>
                  <a:srgbClr val="000000"/>
                </a:solidFill>
              </a:rPr>
              <a:t>tuberculosis</a:t>
            </a:r>
            <a:r>
              <a:rPr lang="cs-CZ" sz="2400" b="1" dirty="0">
                <a:solidFill>
                  <a:srgbClr val="000000"/>
                </a:solidFill>
              </a:rPr>
              <a:t> - </a:t>
            </a:r>
            <a:r>
              <a:rPr lang="en-US" sz="2400" dirty="0">
                <a:solidFill>
                  <a:srgbClr val="000000"/>
                </a:solidFill>
              </a:rPr>
              <a:t>the risk of exacerbation or spread</a:t>
            </a:r>
            <a:endParaRPr lang="cs-CZ" sz="2400" dirty="0">
              <a:solidFill>
                <a:srgbClr val="000000"/>
              </a:solidFill>
            </a:endParaRPr>
          </a:p>
          <a:p>
            <a:r>
              <a:rPr lang="en-US" sz="2400" b="1" dirty="0">
                <a:solidFill>
                  <a:srgbClr val="000000"/>
                </a:solidFill>
              </a:rPr>
              <a:t>severe viral, bacterial and mycotic diseases</a:t>
            </a:r>
            <a:endParaRPr lang="cs-CZ" sz="2400" b="1" dirty="0">
              <a:solidFill>
                <a:srgbClr val="000000"/>
              </a:solidFill>
            </a:endParaRPr>
          </a:p>
          <a:p>
            <a:r>
              <a:rPr lang="cs-CZ" sz="2400" b="1" dirty="0" err="1">
                <a:solidFill>
                  <a:srgbClr val="000000"/>
                </a:solidFill>
              </a:rPr>
              <a:t>hypothalamic</a:t>
            </a:r>
            <a:r>
              <a:rPr lang="cs-CZ" sz="2400" b="1" dirty="0">
                <a:solidFill>
                  <a:srgbClr val="000000"/>
                </a:solidFill>
              </a:rPr>
              <a:t> and </a:t>
            </a:r>
            <a:r>
              <a:rPr lang="cs-CZ" sz="2400" b="1" dirty="0" err="1">
                <a:solidFill>
                  <a:srgbClr val="000000"/>
                </a:solidFill>
              </a:rPr>
              <a:t>pituitary</a:t>
            </a:r>
            <a:r>
              <a:rPr lang="cs-CZ" sz="2400" b="1" dirty="0">
                <a:solidFill>
                  <a:srgbClr val="000000"/>
                </a:solidFill>
              </a:rPr>
              <a:t> </a:t>
            </a:r>
            <a:r>
              <a:rPr lang="cs-CZ" sz="2400" b="1" dirty="0" err="1">
                <a:solidFill>
                  <a:srgbClr val="000000"/>
                </a:solidFill>
              </a:rPr>
              <a:t>disorders</a:t>
            </a:r>
            <a:endParaRPr lang="cs-CZ" sz="2400" b="1" dirty="0">
              <a:solidFill>
                <a:srgbClr val="000000"/>
              </a:solidFill>
            </a:endParaRPr>
          </a:p>
          <a:p>
            <a:r>
              <a:rPr lang="cs-CZ" sz="2400" b="1" dirty="0" err="1">
                <a:solidFill>
                  <a:srgbClr val="000000"/>
                </a:solidFill>
              </a:rPr>
              <a:t>psychoses</a:t>
            </a:r>
            <a:endParaRPr lang="cs-CZ" sz="2400" b="1" dirty="0">
              <a:solidFill>
                <a:srgbClr val="000000"/>
              </a:solidFill>
            </a:endParaRPr>
          </a:p>
          <a:p>
            <a:endParaRPr lang="en-US" sz="2400" b="1" dirty="0">
              <a:solidFill>
                <a:srgbClr val="000000"/>
              </a:solidFill>
            </a:endParaRPr>
          </a:p>
          <a:p>
            <a:endParaRPr lang="cs-CZ" sz="2400" b="1" dirty="0">
              <a:solidFill>
                <a:srgbClr val="000000"/>
              </a:solidFill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868A5055-DD57-4E53-9420-0E95B290F9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8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60"/>
    </mc:Choice>
    <mc:Fallback xmlns="">
      <p:transition spd="slow" advTm="81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7F462CB-561B-421D-93D2-CAAE4340A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43" y="1965151"/>
            <a:ext cx="4167895" cy="2760098"/>
          </a:xfrm>
        </p:spPr>
        <p:txBody>
          <a:bodyPr>
            <a:normAutofit/>
          </a:bodyPr>
          <a:lstStyle/>
          <a:p>
            <a:pPr algn="just"/>
            <a:r>
              <a:rPr lang="cs-CZ" dirty="0" err="1">
                <a:solidFill>
                  <a:srgbClr val="FFFFFF"/>
                </a:solidFill>
              </a:rPr>
              <a:t>Contraindications</a:t>
            </a:r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967135B-9E1A-420A-90D9-EF2414E5B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7071" y="801866"/>
            <a:ext cx="6233652" cy="5230634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cs-CZ" sz="1700" b="1" u="sng" dirty="0">
                <a:solidFill>
                  <a:srgbClr val="000000"/>
                </a:solidFill>
              </a:rPr>
              <a:t> </a:t>
            </a:r>
          </a:p>
          <a:p>
            <a:pPr marL="0" indent="0">
              <a:buNone/>
            </a:pPr>
            <a:endParaRPr lang="cs-CZ" sz="1700" b="1" u="sng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1700" b="1" u="sng" dirty="0">
                <a:solidFill>
                  <a:srgbClr val="000000"/>
                </a:solidFill>
              </a:rPr>
              <a:t>2)</a:t>
            </a:r>
            <a:r>
              <a:rPr lang="cs-CZ" sz="1700" b="1" u="sng" dirty="0" err="1">
                <a:solidFill>
                  <a:srgbClr val="000000"/>
                </a:solidFill>
              </a:rPr>
              <a:t>Relative</a:t>
            </a:r>
            <a:endParaRPr lang="cs-CZ" sz="1700" b="1" u="sng" dirty="0">
              <a:solidFill>
                <a:srgbClr val="000000"/>
              </a:solidFill>
            </a:endParaRPr>
          </a:p>
          <a:p>
            <a:r>
              <a:rPr lang="en-US" sz="1700" b="1" dirty="0">
                <a:solidFill>
                  <a:srgbClr val="000000"/>
                </a:solidFill>
              </a:rPr>
              <a:t>seizure neurological and psychiatric illnesses</a:t>
            </a:r>
            <a:endParaRPr lang="cs-CZ" sz="1700" b="1" dirty="0">
              <a:solidFill>
                <a:srgbClr val="000000"/>
              </a:solidFill>
            </a:endParaRPr>
          </a:p>
          <a:p>
            <a:r>
              <a:rPr lang="en-US" sz="1700" b="1" dirty="0">
                <a:solidFill>
                  <a:srgbClr val="000000"/>
                </a:solidFill>
              </a:rPr>
              <a:t>magnetotherapy can increase bleeding during menstruation</a:t>
            </a:r>
            <a:endParaRPr lang="cs-CZ" sz="1700" b="1" dirty="0">
              <a:solidFill>
                <a:srgbClr val="000000"/>
              </a:solidFill>
            </a:endParaRPr>
          </a:p>
          <a:p>
            <a:r>
              <a:rPr lang="en-US" sz="1700" b="1" dirty="0">
                <a:solidFill>
                  <a:srgbClr val="000000"/>
                </a:solidFill>
              </a:rPr>
              <a:t>severe atherosclerosis</a:t>
            </a:r>
            <a:endParaRPr lang="cs-CZ" sz="1700" b="1" dirty="0">
              <a:solidFill>
                <a:srgbClr val="000000"/>
              </a:solidFill>
            </a:endParaRPr>
          </a:p>
          <a:p>
            <a:r>
              <a:rPr lang="cs-CZ" sz="1700" b="1" dirty="0">
                <a:solidFill>
                  <a:srgbClr val="000000"/>
                </a:solidFill>
              </a:rPr>
              <a:t>severe </a:t>
            </a:r>
            <a:r>
              <a:rPr lang="cs-CZ" sz="1700" b="1" dirty="0" err="1">
                <a:solidFill>
                  <a:srgbClr val="000000"/>
                </a:solidFill>
              </a:rPr>
              <a:t>ischemic</a:t>
            </a:r>
            <a:r>
              <a:rPr lang="cs-CZ" sz="1700" b="1" dirty="0">
                <a:solidFill>
                  <a:srgbClr val="000000"/>
                </a:solidFill>
              </a:rPr>
              <a:t> </a:t>
            </a:r>
            <a:r>
              <a:rPr lang="cs-CZ" sz="1700" b="1" dirty="0" err="1">
                <a:solidFill>
                  <a:srgbClr val="000000"/>
                </a:solidFill>
              </a:rPr>
              <a:t>conditions</a:t>
            </a:r>
            <a:r>
              <a:rPr lang="cs-CZ" sz="1700" b="1" dirty="0">
                <a:solidFill>
                  <a:srgbClr val="000000"/>
                </a:solidFill>
              </a:rPr>
              <a:t> </a:t>
            </a:r>
            <a:r>
              <a:rPr lang="cs-CZ" sz="1700" dirty="0">
                <a:solidFill>
                  <a:srgbClr val="000000"/>
                </a:solidFill>
              </a:rPr>
              <a:t>(</a:t>
            </a:r>
            <a:r>
              <a:rPr lang="cs-CZ" sz="1700" dirty="0" err="1">
                <a:solidFill>
                  <a:srgbClr val="000000"/>
                </a:solidFill>
              </a:rPr>
              <a:t>heart</a:t>
            </a:r>
            <a:r>
              <a:rPr lang="cs-CZ" sz="1700" dirty="0">
                <a:solidFill>
                  <a:srgbClr val="000000"/>
                </a:solidFill>
              </a:rPr>
              <a:t>, </a:t>
            </a:r>
            <a:r>
              <a:rPr lang="cs-CZ" sz="1700" dirty="0" err="1">
                <a:solidFill>
                  <a:srgbClr val="000000"/>
                </a:solidFill>
              </a:rPr>
              <a:t>cerebral</a:t>
            </a:r>
            <a:r>
              <a:rPr lang="cs-CZ" sz="1700" dirty="0">
                <a:solidFill>
                  <a:srgbClr val="000000"/>
                </a:solidFill>
              </a:rPr>
              <a:t>, </a:t>
            </a:r>
            <a:r>
              <a:rPr lang="cs-CZ" sz="1700" dirty="0" err="1">
                <a:solidFill>
                  <a:srgbClr val="000000"/>
                </a:solidFill>
              </a:rPr>
              <a:t>lower</a:t>
            </a:r>
            <a:r>
              <a:rPr lang="cs-CZ" sz="1700" dirty="0">
                <a:solidFill>
                  <a:srgbClr val="000000"/>
                </a:solidFill>
              </a:rPr>
              <a:t> limb)</a:t>
            </a:r>
          </a:p>
          <a:p>
            <a:r>
              <a:rPr lang="en-US" sz="1700" b="1" dirty="0">
                <a:solidFill>
                  <a:srgbClr val="000000"/>
                </a:solidFill>
              </a:rPr>
              <a:t>be careful in a patient with hypotension or hypertension</a:t>
            </a:r>
            <a:endParaRPr lang="cs-CZ" sz="1700" b="1" dirty="0">
              <a:solidFill>
                <a:srgbClr val="000000"/>
              </a:solidFill>
            </a:endParaRPr>
          </a:p>
          <a:p>
            <a:endParaRPr lang="cs-CZ" sz="1700" b="1" dirty="0">
              <a:solidFill>
                <a:srgbClr val="000000"/>
              </a:solidFill>
            </a:endParaRPr>
          </a:p>
          <a:p>
            <a:endParaRPr lang="cs-CZ" sz="1700" b="1" dirty="0">
              <a:solidFill>
                <a:srgbClr val="000000"/>
              </a:solidFill>
            </a:endParaRPr>
          </a:p>
          <a:p>
            <a:endParaRPr lang="cs-CZ" sz="1700" b="1" dirty="0">
              <a:solidFill>
                <a:srgbClr val="000000"/>
              </a:solidFill>
            </a:endParaRPr>
          </a:p>
          <a:p>
            <a:pPr algn="just"/>
            <a:r>
              <a:rPr lang="cs-CZ" sz="2000" b="1" dirty="0">
                <a:solidFill>
                  <a:srgbClr val="000000"/>
                </a:solidFill>
              </a:rPr>
              <a:t>NOTE: </a:t>
            </a:r>
            <a:r>
              <a:rPr lang="en-US" sz="2000" b="1" dirty="0">
                <a:solidFill>
                  <a:srgbClr val="000000"/>
                </a:solidFill>
              </a:rPr>
              <a:t>the negative effect of pulse magnetotherapy on growth zones in children and their reproductive organs has not been demonstrated</a:t>
            </a:r>
            <a:endParaRPr lang="cs-CZ" sz="2000" b="1" dirty="0">
              <a:solidFill>
                <a:srgbClr val="000000"/>
              </a:solidFill>
            </a:endParaRPr>
          </a:p>
          <a:p>
            <a:pPr lvl="0">
              <a:defRPr/>
            </a:pPr>
            <a:r>
              <a:rPr lang="cs-CZ" sz="1700" b="1" dirty="0">
                <a:solidFill>
                  <a:srgbClr val="000000"/>
                </a:solidFill>
              </a:rPr>
              <a:t>NOTE: </a:t>
            </a:r>
            <a:r>
              <a:rPr lang="cs-CZ" sz="1700" b="1" dirty="0" err="1">
                <a:solidFill>
                  <a:srgbClr val="000000"/>
                </a:solidFill>
              </a:rPr>
              <a:t>Application</a:t>
            </a:r>
            <a:r>
              <a:rPr lang="cs-CZ" sz="1700" b="1" dirty="0">
                <a:solidFill>
                  <a:srgbClr val="000000"/>
                </a:solidFill>
              </a:rPr>
              <a:t> in </a:t>
            </a:r>
            <a:r>
              <a:rPr lang="cs-CZ" sz="1700" b="1" dirty="0" err="1">
                <a:solidFill>
                  <a:srgbClr val="000000"/>
                </a:solidFill>
              </a:rPr>
              <a:t>total</a:t>
            </a:r>
            <a:r>
              <a:rPr lang="cs-CZ" sz="1700" b="1" dirty="0">
                <a:solidFill>
                  <a:srgbClr val="000000"/>
                </a:solidFill>
              </a:rPr>
              <a:t> hip/</a:t>
            </a:r>
            <a:r>
              <a:rPr lang="cs-CZ" sz="1700" b="1" dirty="0" err="1">
                <a:solidFill>
                  <a:srgbClr val="000000"/>
                </a:solidFill>
              </a:rPr>
              <a:t>knee</a:t>
            </a:r>
            <a:r>
              <a:rPr lang="cs-CZ" sz="1700" b="1" dirty="0">
                <a:solidFill>
                  <a:srgbClr val="000000"/>
                </a:solidFill>
              </a:rPr>
              <a:t> </a:t>
            </a:r>
            <a:r>
              <a:rPr lang="cs-CZ" sz="1700" b="1" dirty="0" err="1">
                <a:solidFill>
                  <a:srgbClr val="000000"/>
                </a:solidFill>
              </a:rPr>
              <a:t>arthroplasty</a:t>
            </a:r>
            <a:r>
              <a:rPr lang="cs-CZ" sz="1700" b="1" dirty="0">
                <a:solidFill>
                  <a:srgbClr val="000000"/>
                </a:solidFill>
              </a:rPr>
              <a:t>?</a:t>
            </a:r>
          </a:p>
          <a:p>
            <a:pPr lvl="1">
              <a:defRPr/>
            </a:pPr>
            <a:r>
              <a:rPr lang="cs-CZ" sz="1300" b="1" dirty="0" err="1">
                <a:solidFill>
                  <a:srgbClr val="000000"/>
                </a:solidFill>
              </a:rPr>
              <a:t>Magnetotherapy</a:t>
            </a:r>
            <a:r>
              <a:rPr lang="cs-CZ" sz="1300" b="1" dirty="0">
                <a:solidFill>
                  <a:srgbClr val="000000"/>
                </a:solidFill>
              </a:rPr>
              <a:t> </a:t>
            </a:r>
            <a:r>
              <a:rPr lang="cs-CZ" sz="1300" b="1" dirty="0" err="1">
                <a:solidFill>
                  <a:srgbClr val="000000"/>
                </a:solidFill>
              </a:rPr>
              <a:t>can</a:t>
            </a:r>
            <a:r>
              <a:rPr lang="cs-CZ" sz="1300" b="1" dirty="0">
                <a:solidFill>
                  <a:srgbClr val="000000"/>
                </a:solidFill>
              </a:rPr>
              <a:t> </a:t>
            </a:r>
            <a:r>
              <a:rPr lang="cs-CZ" sz="1300" b="1" dirty="0" err="1">
                <a:solidFill>
                  <a:srgbClr val="000000"/>
                </a:solidFill>
              </a:rPr>
              <a:t>be</a:t>
            </a:r>
            <a:r>
              <a:rPr lang="cs-CZ" sz="1300" b="1" dirty="0">
                <a:solidFill>
                  <a:srgbClr val="000000"/>
                </a:solidFill>
              </a:rPr>
              <a:t> </a:t>
            </a:r>
            <a:r>
              <a:rPr lang="cs-CZ" sz="1300" b="1" dirty="0" err="1">
                <a:solidFill>
                  <a:srgbClr val="000000"/>
                </a:solidFill>
              </a:rPr>
              <a:t>used</a:t>
            </a:r>
            <a:r>
              <a:rPr lang="cs-CZ" sz="1300" b="1" dirty="0">
                <a:solidFill>
                  <a:srgbClr val="000000"/>
                </a:solidFill>
              </a:rPr>
              <a:t>, </a:t>
            </a:r>
            <a:r>
              <a:rPr lang="en-US" sz="1300" b="1" dirty="0">
                <a:solidFill>
                  <a:srgbClr val="000000"/>
                </a:solidFill>
              </a:rPr>
              <a:t>no negative effects were observed both experimentally and clinically</a:t>
            </a:r>
            <a:endParaRPr lang="cs-CZ" sz="1300" b="1" dirty="0">
              <a:solidFill>
                <a:srgbClr val="000000"/>
              </a:solidFill>
            </a:endParaRPr>
          </a:p>
          <a:p>
            <a:pPr lvl="1">
              <a:defRPr/>
            </a:pPr>
            <a:r>
              <a:rPr lang="cs-CZ" sz="1300" b="1" dirty="0">
                <a:solidFill>
                  <a:srgbClr val="000000"/>
                </a:solidFill>
              </a:rPr>
              <a:t>But </a:t>
            </a:r>
            <a:r>
              <a:rPr lang="cs-CZ" sz="1300" b="1" dirty="0" err="1">
                <a:solidFill>
                  <a:srgbClr val="000000"/>
                </a:solidFill>
              </a:rPr>
              <a:t>why</a:t>
            </a:r>
            <a:r>
              <a:rPr lang="cs-CZ" sz="1300" b="1" dirty="0">
                <a:solidFill>
                  <a:srgbClr val="000000"/>
                </a:solidFill>
              </a:rPr>
              <a:t> use </a:t>
            </a:r>
            <a:r>
              <a:rPr lang="cs-CZ" sz="1300" b="1" dirty="0" err="1">
                <a:solidFill>
                  <a:srgbClr val="000000"/>
                </a:solidFill>
              </a:rPr>
              <a:t>magnetotherapy</a:t>
            </a:r>
            <a:r>
              <a:rPr lang="cs-CZ" sz="1300" b="1" dirty="0">
                <a:solidFill>
                  <a:srgbClr val="000000"/>
                </a:solidFill>
              </a:rPr>
              <a:t>?</a:t>
            </a:r>
          </a:p>
          <a:p>
            <a:endParaRPr lang="cs-CZ" sz="1700" b="1" dirty="0">
              <a:solidFill>
                <a:srgbClr val="000000"/>
              </a:solidFill>
            </a:endParaRPr>
          </a:p>
          <a:p>
            <a:endParaRPr lang="cs-CZ" sz="1700" b="1" dirty="0">
              <a:solidFill>
                <a:srgbClr val="000000"/>
              </a:solidFill>
            </a:endParaRPr>
          </a:p>
          <a:p>
            <a:endParaRPr lang="en-US" sz="1700" b="1" dirty="0">
              <a:solidFill>
                <a:srgbClr val="000000"/>
              </a:solidFill>
            </a:endParaRPr>
          </a:p>
          <a:p>
            <a:endParaRPr lang="cs-CZ" sz="2400" b="1" dirty="0">
              <a:solidFill>
                <a:srgbClr val="000000"/>
              </a:solidFill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903F7E6-64C4-4A5C-9177-1839A5A02E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0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673"/>
    </mc:Choice>
    <mc:Fallback xmlns="">
      <p:transition spd="slow" advTm="82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390825A-F447-4BFB-AB58-B7FBE63C0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000000"/>
                </a:solidFill>
              </a:rPr>
              <a:t>Introduction to the magnetic field</a:t>
            </a:r>
          </a:p>
        </p:txBody>
      </p:sp>
      <p:sp>
        <p:nvSpPr>
          <p:cNvPr id="13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6002E1C-1B66-419A-9ADE-DEFB277035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349" y="2271891"/>
            <a:ext cx="3661831" cy="2334417"/>
          </a:xfrm>
          <a:prstGeom prst="rect">
            <a:avLst/>
          </a:prstGeom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72EF8CE-46BF-4E44-BD58-4BE683D3F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 fontScale="85000" lnSpcReduction="20000"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the Earth's magnetic field is known over 6 thousand years</a:t>
            </a:r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dirty="0" err="1">
                <a:solidFill>
                  <a:srgbClr val="000000"/>
                </a:solidFill>
              </a:rPr>
              <a:t>magnetic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field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is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used</a:t>
            </a:r>
            <a:r>
              <a:rPr lang="cs-CZ" sz="2000" dirty="0">
                <a:solidFill>
                  <a:srgbClr val="000000"/>
                </a:solidFill>
              </a:rPr>
              <a:t> to </a:t>
            </a:r>
            <a:r>
              <a:rPr lang="cs-CZ" sz="2000" dirty="0" err="1">
                <a:solidFill>
                  <a:srgbClr val="000000"/>
                </a:solidFill>
              </a:rPr>
              <a:t>orientation</a:t>
            </a:r>
            <a:r>
              <a:rPr lang="cs-CZ" sz="2000" dirty="0">
                <a:solidFill>
                  <a:srgbClr val="000000"/>
                </a:solidFill>
              </a:rPr>
              <a:t> by </a:t>
            </a:r>
            <a:r>
              <a:rPr lang="cs-CZ" sz="2000" dirty="0" err="1">
                <a:solidFill>
                  <a:srgbClr val="000000"/>
                </a:solidFill>
              </a:rPr>
              <a:t>animals</a:t>
            </a:r>
            <a:r>
              <a:rPr lang="cs-CZ" sz="2000" dirty="0">
                <a:solidFill>
                  <a:srgbClr val="000000"/>
                </a:solidFill>
              </a:rPr>
              <a:t> – </a:t>
            </a:r>
            <a:r>
              <a:rPr lang="cs-CZ" sz="2000" dirty="0" err="1">
                <a:solidFill>
                  <a:srgbClr val="000000"/>
                </a:solidFill>
              </a:rPr>
              <a:t>birds</a:t>
            </a:r>
            <a:r>
              <a:rPr lang="cs-CZ" sz="2000" dirty="0">
                <a:solidFill>
                  <a:srgbClr val="000000"/>
                </a:solidFill>
              </a:rPr>
              <a:t>, </a:t>
            </a:r>
            <a:r>
              <a:rPr lang="cs-CZ" sz="2000" dirty="0" err="1">
                <a:solidFill>
                  <a:srgbClr val="000000"/>
                </a:solidFill>
              </a:rPr>
              <a:t>fish</a:t>
            </a:r>
            <a:r>
              <a:rPr lang="cs-CZ" sz="2000" dirty="0">
                <a:solidFill>
                  <a:srgbClr val="000000"/>
                </a:solidFill>
              </a:rPr>
              <a:t>, </a:t>
            </a:r>
            <a:r>
              <a:rPr lang="cs-CZ" sz="2000" dirty="0" err="1">
                <a:solidFill>
                  <a:srgbClr val="000000"/>
                </a:solidFill>
              </a:rPr>
              <a:t>insect</a:t>
            </a:r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dirty="0" err="1">
                <a:solidFill>
                  <a:srgbClr val="000000"/>
                </a:solidFill>
              </a:rPr>
              <a:t>Discoveries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of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electric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energy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brings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knowledge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of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magnetic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field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000000"/>
                </a:solidFill>
              </a:rPr>
              <a:t>(18. </a:t>
            </a:r>
            <a:r>
              <a:rPr lang="cs-CZ" sz="2000" dirty="0" err="1">
                <a:solidFill>
                  <a:srgbClr val="000000"/>
                </a:solidFill>
              </a:rPr>
              <a:t>century</a:t>
            </a:r>
            <a:r>
              <a:rPr lang="cs-CZ" sz="2000" dirty="0">
                <a:solidFill>
                  <a:srgbClr val="000000"/>
                </a:solidFill>
              </a:rPr>
              <a:t>)</a:t>
            </a:r>
          </a:p>
          <a:p>
            <a:r>
              <a:rPr lang="cs-CZ" sz="2000" b="1" dirty="0">
                <a:solidFill>
                  <a:srgbClr val="000000"/>
                </a:solidFill>
              </a:rPr>
              <a:t>Oersted</a:t>
            </a:r>
            <a:r>
              <a:rPr lang="cs-CZ" sz="2000" dirty="0">
                <a:solidFill>
                  <a:srgbClr val="000000"/>
                </a:solidFill>
              </a:rPr>
              <a:t> – </a:t>
            </a:r>
            <a:r>
              <a:rPr lang="cs-CZ" sz="2000" dirty="0" err="1">
                <a:solidFill>
                  <a:srgbClr val="000000"/>
                </a:solidFill>
              </a:rPr>
              <a:t>electric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current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swings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compas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shooter</a:t>
            </a:r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b="1" dirty="0">
                <a:solidFill>
                  <a:srgbClr val="000000"/>
                </a:solidFill>
              </a:rPr>
              <a:t>Ampére</a:t>
            </a:r>
            <a:r>
              <a:rPr lang="cs-CZ" sz="2000" dirty="0">
                <a:solidFill>
                  <a:srgbClr val="000000"/>
                </a:solidFill>
              </a:rPr>
              <a:t> – </a:t>
            </a:r>
            <a:r>
              <a:rPr lang="cs-CZ" sz="2000" dirty="0" err="1">
                <a:solidFill>
                  <a:srgbClr val="000000"/>
                </a:solidFill>
              </a:rPr>
              <a:t>experiments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with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hollow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cylinder</a:t>
            </a:r>
            <a:r>
              <a:rPr lang="cs-CZ" sz="2000" dirty="0">
                <a:solidFill>
                  <a:srgbClr val="000000"/>
                </a:solidFill>
              </a:rPr>
              <a:t> = solenoid – </a:t>
            </a:r>
            <a:r>
              <a:rPr lang="cs-CZ" sz="2000" dirty="0" err="1">
                <a:solidFill>
                  <a:srgbClr val="000000"/>
                </a:solidFill>
              </a:rPr>
              <a:t>generate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induced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current</a:t>
            </a:r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b="1" dirty="0">
                <a:solidFill>
                  <a:srgbClr val="000000"/>
                </a:solidFill>
              </a:rPr>
              <a:t>Faraday</a:t>
            </a:r>
            <a:r>
              <a:rPr lang="cs-CZ" sz="2000" dirty="0">
                <a:solidFill>
                  <a:srgbClr val="000000"/>
                </a:solidFill>
              </a:rPr>
              <a:t> – </a:t>
            </a:r>
            <a:r>
              <a:rPr lang="cs-CZ" sz="2000" dirty="0" err="1">
                <a:solidFill>
                  <a:srgbClr val="000000"/>
                </a:solidFill>
              </a:rPr>
              <a:t>discovered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electromagnetic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induction</a:t>
            </a:r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b="1" dirty="0" err="1">
                <a:solidFill>
                  <a:srgbClr val="000000"/>
                </a:solidFill>
              </a:rPr>
              <a:t>F.A.Mesmer</a:t>
            </a:r>
            <a:r>
              <a:rPr lang="cs-CZ" sz="2000" b="1" dirty="0">
                <a:solidFill>
                  <a:srgbClr val="000000"/>
                </a:solidFill>
              </a:rPr>
              <a:t> </a:t>
            </a:r>
            <a:r>
              <a:rPr lang="cs-CZ" sz="2000" dirty="0">
                <a:solidFill>
                  <a:srgbClr val="000000"/>
                </a:solidFill>
              </a:rPr>
              <a:t>(1774) – </a:t>
            </a:r>
            <a:r>
              <a:rPr lang="cs-CZ" sz="2000" dirty="0" err="1">
                <a:solidFill>
                  <a:srgbClr val="000000"/>
                </a:solidFill>
              </a:rPr>
              <a:t>favorable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effect</a:t>
            </a:r>
            <a:r>
              <a:rPr lang="cs-CZ" sz="2000" dirty="0">
                <a:solidFill>
                  <a:srgbClr val="000000"/>
                </a:solidFill>
              </a:rPr>
              <a:t> on joint </a:t>
            </a:r>
            <a:r>
              <a:rPr lang="cs-CZ" sz="2000" dirty="0" err="1">
                <a:solidFill>
                  <a:srgbClr val="000000"/>
                </a:solidFill>
              </a:rPr>
              <a:t>diseases</a:t>
            </a:r>
            <a:endParaRPr lang="cs-CZ" sz="2000" dirty="0">
              <a:solidFill>
                <a:srgbClr val="000000"/>
              </a:solidFill>
            </a:endParaRPr>
          </a:p>
          <a:p>
            <a:endParaRPr lang="cs-CZ" sz="2000" dirty="0">
              <a:solidFill>
                <a:srgbClr val="000000"/>
              </a:solidFill>
            </a:endParaRPr>
          </a:p>
          <a:p>
            <a:endParaRPr lang="cs-CZ" sz="2000" dirty="0">
              <a:solidFill>
                <a:srgbClr val="000000"/>
              </a:solidFill>
            </a:endParaRPr>
          </a:p>
          <a:p>
            <a:endParaRPr lang="cs-CZ" sz="2000" dirty="0">
              <a:solidFill>
                <a:srgbClr val="000000"/>
              </a:solidFill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F3AC2FAB-4034-4C3B-B809-D75DD50E2C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3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912"/>
    </mc:Choice>
    <mc:Fallback xmlns="">
      <p:transition spd="slow" advTm="138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7F462CB-561B-421D-93D2-CAAE4340A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43" y="1965151"/>
            <a:ext cx="4167895" cy="2760098"/>
          </a:xfrm>
        </p:spPr>
        <p:txBody>
          <a:bodyPr>
            <a:normAutofit/>
          </a:bodyPr>
          <a:lstStyle/>
          <a:p>
            <a:pPr algn="ctr"/>
            <a:r>
              <a:rPr lang="cs-CZ" dirty="0" err="1">
                <a:solidFill>
                  <a:srgbClr val="FFFFFF"/>
                </a:solidFill>
              </a:rPr>
              <a:t>Side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effects</a:t>
            </a:r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967135B-9E1A-420A-90D9-EF2414E5B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7071" y="801866"/>
            <a:ext cx="6233652" cy="5230634"/>
          </a:xfrm>
        </p:spPr>
        <p:txBody>
          <a:bodyPr anchor="ctr">
            <a:normAutofit/>
          </a:bodyPr>
          <a:lstStyle/>
          <a:p>
            <a:endParaRPr lang="cs-CZ" sz="1700" b="1" dirty="0">
              <a:solidFill>
                <a:srgbClr val="000000"/>
              </a:solidFill>
            </a:endParaRPr>
          </a:p>
          <a:p>
            <a:endParaRPr lang="cs-CZ" sz="1700" b="1" dirty="0">
              <a:solidFill>
                <a:srgbClr val="000000"/>
              </a:solidFill>
            </a:endParaRPr>
          </a:p>
          <a:p>
            <a:endParaRPr lang="en-US" sz="1700" b="1" dirty="0">
              <a:solidFill>
                <a:srgbClr val="000000"/>
              </a:solidFill>
            </a:endParaRPr>
          </a:p>
          <a:p>
            <a:endParaRPr lang="cs-CZ" sz="2400" b="1" dirty="0">
              <a:solidFill>
                <a:srgbClr val="000000"/>
              </a:solidFill>
            </a:endParaRP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CDA3C0F8-7694-4DD5-8281-08594E0CF6AF}"/>
              </a:ext>
            </a:extLst>
          </p:cNvPr>
          <p:cNvSpPr txBox="1">
            <a:spLocks/>
          </p:cNvSpPr>
          <p:nvPr/>
        </p:nvSpPr>
        <p:spPr>
          <a:xfrm>
            <a:off x="5599471" y="954266"/>
            <a:ext cx="6233652" cy="523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7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17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Relaxation</a:t>
            </a:r>
            <a:r>
              <a:rPr kumimoji="0" lang="cs-CZ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cs-CZ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falling</a:t>
            </a:r>
            <a:r>
              <a:rPr kumimoji="0" lang="cs-CZ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asleep</a:t>
            </a:r>
            <a:r>
              <a:rPr kumimoji="0" lang="cs-CZ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during</a:t>
            </a:r>
            <a:r>
              <a:rPr kumimoji="0" lang="cs-CZ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therapy</a:t>
            </a:r>
            <a:endParaRPr kumimoji="0" lang="cs-CZ" sz="1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Headaches</a:t>
            </a:r>
            <a:r>
              <a:rPr kumimoji="0" lang="cs-CZ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r>
              <a:rPr kumimoji="0" lang="cs-CZ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dizziness</a:t>
            </a:r>
            <a:r>
              <a:rPr kumimoji="0" lang="cs-CZ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during</a:t>
            </a:r>
            <a:r>
              <a:rPr kumimoji="0" lang="cs-CZ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therapy</a:t>
            </a:r>
            <a:endParaRPr kumimoji="0" lang="cs-CZ" sz="1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dizziness or collapses </a:t>
            </a:r>
            <a:r>
              <a:rPr kumimoji="0" lang="cs-CZ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during</a:t>
            </a:r>
            <a:r>
              <a:rPr kumimoji="0" lang="cs-CZ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vertikalization</a:t>
            </a:r>
            <a:r>
              <a:rPr kumimoji="0" lang="cs-CZ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 therapy</a:t>
            </a:r>
            <a:r>
              <a:rPr kumimoji="0" lang="cs-CZ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cs-CZ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hypotonic</a:t>
            </a:r>
            <a:r>
              <a:rPr kumimoji="0" lang="cs-CZ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r>
              <a:rPr kumimoji="0" lang="cs-CZ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hypertonic</a:t>
            </a:r>
            <a:r>
              <a:rPr kumimoji="0" lang="cs-CZ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patients</a:t>
            </a:r>
            <a:r>
              <a:rPr kumimoji="0" lang="cs-CZ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Nauzea </a:t>
            </a:r>
            <a:r>
              <a:rPr kumimoji="0" lang="cs-CZ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r>
              <a:rPr kumimoji="0" lang="cs-CZ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diarrhea</a:t>
            </a:r>
            <a:r>
              <a:rPr kumimoji="0" lang="cs-CZ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  <a:r>
              <a:rPr kumimoji="0" lang="cs-CZ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therapy</a:t>
            </a:r>
            <a:endParaRPr kumimoji="0" lang="cs-CZ" sz="1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Increasing</a:t>
            </a:r>
            <a:r>
              <a:rPr kumimoji="0" lang="cs-CZ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pain</a:t>
            </a:r>
            <a:r>
              <a:rPr kumimoji="0" lang="cs-CZ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cs-CZ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arthrotic</a:t>
            </a:r>
            <a:r>
              <a:rPr kumimoji="0" lang="cs-CZ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joints</a:t>
            </a:r>
            <a:r>
              <a:rPr kumimoji="0" lang="cs-CZ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r>
              <a:rPr kumimoji="0" lang="cs-CZ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irritated</a:t>
            </a:r>
            <a:r>
              <a:rPr kumimoji="0" lang="cs-CZ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nerve </a:t>
            </a:r>
            <a:r>
              <a:rPr kumimoji="0" lang="cs-CZ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roots</a:t>
            </a:r>
            <a:r>
              <a:rPr kumimoji="0" lang="cs-CZ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during</a:t>
            </a:r>
            <a:r>
              <a:rPr kumimoji="0" lang="cs-CZ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r>
              <a:rPr kumimoji="0" lang="cs-CZ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  <a:r>
              <a:rPr kumimoji="0" lang="cs-CZ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therapy</a:t>
            </a:r>
            <a:endParaRPr kumimoji="0" lang="cs-CZ" sz="1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Increasing</a:t>
            </a:r>
            <a:r>
              <a:rPr kumimoji="0" lang="cs-CZ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irritation</a:t>
            </a:r>
            <a:r>
              <a:rPr kumimoji="0" lang="cs-CZ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cs-CZ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Deterioration</a:t>
            </a:r>
            <a:r>
              <a:rPr kumimoji="0" lang="cs-CZ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cs-CZ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epilepsy</a:t>
            </a:r>
            <a:endParaRPr kumimoji="0" lang="cs-CZ" sz="1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261195A-5692-4073-A443-013984D78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9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42"/>
    </mc:Choice>
    <mc:Fallback xmlns="">
      <p:transition spd="slow" advTm="55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7F462CB-561B-421D-93D2-CAAE4340A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000" y="2265402"/>
            <a:ext cx="4435421" cy="2760098"/>
          </a:xfrm>
        </p:spPr>
        <p:txBody>
          <a:bodyPr>
            <a:normAutofit/>
          </a:bodyPr>
          <a:lstStyle/>
          <a:p>
            <a:pPr algn="ctr"/>
            <a:r>
              <a:rPr lang="cs-CZ" dirty="0" err="1">
                <a:solidFill>
                  <a:srgbClr val="FFFFFF"/>
                </a:solidFill>
              </a:rPr>
              <a:t>Safety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recommendations</a:t>
            </a:r>
            <a:br>
              <a:rPr lang="cs-CZ" dirty="0">
                <a:solidFill>
                  <a:srgbClr val="FFFFFF"/>
                </a:solidFill>
              </a:rPr>
            </a:br>
            <a:r>
              <a:rPr lang="cs-CZ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967135B-9E1A-420A-90D9-EF2414E5B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7071" y="801866"/>
            <a:ext cx="6233652" cy="5230634"/>
          </a:xfrm>
        </p:spPr>
        <p:txBody>
          <a:bodyPr anchor="ctr">
            <a:normAutofit/>
          </a:bodyPr>
          <a:lstStyle/>
          <a:p>
            <a:endParaRPr lang="cs-CZ" sz="1700" b="1" dirty="0">
              <a:solidFill>
                <a:srgbClr val="000000"/>
              </a:solidFill>
            </a:endParaRPr>
          </a:p>
          <a:p>
            <a:endParaRPr lang="cs-CZ" sz="1700" b="1" dirty="0">
              <a:solidFill>
                <a:srgbClr val="000000"/>
              </a:solidFill>
            </a:endParaRPr>
          </a:p>
          <a:p>
            <a:endParaRPr lang="en-US" sz="1700" b="1" dirty="0">
              <a:solidFill>
                <a:srgbClr val="000000"/>
              </a:solidFill>
            </a:endParaRPr>
          </a:p>
          <a:p>
            <a:endParaRPr lang="cs-CZ" sz="2400" b="1" dirty="0">
              <a:solidFill>
                <a:srgbClr val="000000"/>
              </a:solidFill>
            </a:endParaRP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6C8006DA-AD71-435B-92DA-20DCB59D0A16}"/>
              </a:ext>
            </a:extLst>
          </p:cNvPr>
          <p:cNvSpPr txBox="1">
            <a:spLocks/>
          </p:cNvSpPr>
          <p:nvPr/>
        </p:nvSpPr>
        <p:spPr>
          <a:xfrm>
            <a:off x="5599471" y="954266"/>
            <a:ext cx="6233652" cy="523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7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17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20CB534C-7C6C-469B-9A2E-10240AB23DDC}"/>
              </a:ext>
            </a:extLst>
          </p:cNvPr>
          <p:cNvSpPr txBox="1">
            <a:spLocks/>
          </p:cNvSpPr>
          <p:nvPr/>
        </p:nvSpPr>
        <p:spPr>
          <a:xfrm>
            <a:off x="5599471" y="1106666"/>
            <a:ext cx="6233652" cy="523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7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 care professionals should be at least a meter away from the applicator</a:t>
            </a:r>
            <a:endParaRPr kumimoji="0" lang="cs-CZ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prohibition of entry by pregnant and menstrual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women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physical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therapist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patients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others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Take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watch</a:t>
            </a:r>
            <a:endParaRPr kumimoji="0" lang="cs-CZ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away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storage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media, mobile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phones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credit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cards</a:t>
            </a:r>
            <a:endParaRPr kumimoji="0" lang="cs-CZ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Slow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verticalization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long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application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magnetotherapy</a:t>
            </a:r>
            <a:endParaRPr kumimoji="0" lang="cs-CZ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These recommendations apply to medical professionals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accompany the patient, the parents of children</a:t>
            </a:r>
            <a:endParaRPr kumimoji="0" lang="cs-CZ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range of the magnetic field depends on the manufacturer of the device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!!!!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 GENERALY – SAFE ZONE </a:t>
            </a:r>
            <a:r>
              <a:rPr kumimoji="0" lang="cs-CZ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cs-CZ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METER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the applicator</a:t>
            </a:r>
            <a:endParaRPr kumimoji="0" lang="cs-CZ" sz="1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C468BC7-301F-4A6A-BCD3-68C51ED2AC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5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70"/>
    </mc:Choice>
    <mc:Fallback xmlns="">
      <p:transition spd="slow" advTm="70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7F462CB-561B-421D-93D2-CAAE4340A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000" y="2265402"/>
            <a:ext cx="4435421" cy="2760098"/>
          </a:xfrm>
        </p:spPr>
        <p:txBody>
          <a:bodyPr>
            <a:normAutofit/>
          </a:bodyPr>
          <a:lstStyle/>
          <a:p>
            <a:pPr algn="ctr"/>
            <a:r>
              <a:rPr lang="cs-CZ" dirty="0" err="1">
                <a:solidFill>
                  <a:srgbClr val="FFFFFF"/>
                </a:solidFill>
              </a:rPr>
              <a:t>Instructions</a:t>
            </a:r>
            <a:r>
              <a:rPr lang="cs-CZ" dirty="0">
                <a:solidFill>
                  <a:srgbClr val="FFFFFF"/>
                </a:solidFill>
              </a:rPr>
              <a:t> to </a:t>
            </a:r>
            <a:r>
              <a:rPr lang="cs-CZ" dirty="0" err="1">
                <a:solidFill>
                  <a:srgbClr val="FFFFFF"/>
                </a:solidFill>
              </a:rPr>
              <a:t>patients</a:t>
            </a:r>
            <a:br>
              <a:rPr lang="cs-CZ" dirty="0">
                <a:solidFill>
                  <a:srgbClr val="FFFFFF"/>
                </a:solidFill>
              </a:rPr>
            </a:br>
            <a:r>
              <a:rPr lang="cs-CZ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967135B-9E1A-420A-90D9-EF2414E5B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7071" y="801866"/>
            <a:ext cx="6233652" cy="5230634"/>
          </a:xfrm>
        </p:spPr>
        <p:txBody>
          <a:bodyPr anchor="ctr">
            <a:normAutofit/>
          </a:bodyPr>
          <a:lstStyle/>
          <a:p>
            <a:endParaRPr lang="cs-CZ" sz="1700" b="1" dirty="0">
              <a:solidFill>
                <a:srgbClr val="000000"/>
              </a:solidFill>
            </a:endParaRPr>
          </a:p>
          <a:p>
            <a:endParaRPr lang="cs-CZ" sz="1700" b="1" dirty="0">
              <a:solidFill>
                <a:srgbClr val="000000"/>
              </a:solidFill>
            </a:endParaRPr>
          </a:p>
          <a:p>
            <a:endParaRPr lang="en-US" sz="1700" b="1" dirty="0">
              <a:solidFill>
                <a:srgbClr val="000000"/>
              </a:solidFill>
            </a:endParaRPr>
          </a:p>
          <a:p>
            <a:endParaRPr lang="cs-CZ" sz="2400" b="1" dirty="0">
              <a:solidFill>
                <a:srgbClr val="000000"/>
              </a:solidFill>
            </a:endParaRP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6C8006DA-AD71-435B-92DA-20DCB59D0A16}"/>
              </a:ext>
            </a:extLst>
          </p:cNvPr>
          <p:cNvSpPr txBox="1">
            <a:spLocks/>
          </p:cNvSpPr>
          <p:nvPr/>
        </p:nvSpPr>
        <p:spPr>
          <a:xfrm>
            <a:off x="5599471" y="954266"/>
            <a:ext cx="6233652" cy="523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7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7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Immediately</a:t>
            </a:r>
            <a:r>
              <a:rPr kumimoji="0" lang="cs-CZ" sz="17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prior to </a:t>
            </a:r>
            <a:r>
              <a:rPr kumimoji="0" lang="cs-CZ" sz="17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application</a:t>
            </a:r>
            <a:r>
              <a:rPr kumimoji="0" lang="cs-CZ" sz="17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Short</a:t>
            </a:r>
            <a:r>
              <a:rPr kumimoji="0" lang="cs-CZ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anamnesis</a:t>
            </a:r>
            <a:r>
              <a:rPr kumimoji="0" lang="cs-CZ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(case </a:t>
            </a:r>
            <a:r>
              <a:rPr kumimoji="0" lang="cs-CZ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history</a:t>
            </a:r>
            <a:r>
              <a:rPr kumimoji="0" lang="cs-CZ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-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bleeding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disorder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oncological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disease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pacemaker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blood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thinners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Take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watch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away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mobile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phone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credit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card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flesh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disk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etc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Tell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long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take</a:t>
            </a:r>
            <a:endParaRPr kumimoji="0" lang="cs-CZ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nothing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feel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but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</a:t>
            </a:r>
            <a:endParaRPr kumimoji="0" lang="cs-CZ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Mention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side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effects</a:t>
            </a:r>
            <a:endParaRPr kumimoji="0" lang="cs-CZ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effect may occur after several applications</a:t>
            </a:r>
            <a:endParaRPr kumimoji="0" lang="cs-CZ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 the patient in an appropriate position, position the body segments</a:t>
            </a:r>
            <a:endParaRPr kumimoji="0" lang="cs-CZ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possibility of increasing the effect (even placebo effect) by inserting the magnet into the hands of the patient during therapy</a:t>
            </a:r>
            <a:endParaRPr kumimoji="0" lang="cs-CZ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8754C7BF-68DD-44B3-9241-624CCF9EF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8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82"/>
    </mc:Choice>
    <mc:Fallback xmlns="">
      <p:transition spd="slow" advTm="64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7F462CB-561B-421D-93D2-CAAE4340A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000" y="2265402"/>
            <a:ext cx="4435421" cy="2760098"/>
          </a:xfrm>
        </p:spPr>
        <p:txBody>
          <a:bodyPr>
            <a:normAutofit fontScale="90000"/>
          </a:bodyPr>
          <a:lstStyle/>
          <a:p>
            <a:pPr algn="ctr"/>
            <a:br>
              <a:rPr lang="cs-CZ" dirty="0">
                <a:solidFill>
                  <a:srgbClr val="FFFFFF"/>
                </a:solidFill>
              </a:rPr>
            </a:br>
            <a:br>
              <a:rPr lang="cs-CZ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Combination of pulse low-frequency magnetic therapy with another kind </a:t>
            </a:r>
            <a:r>
              <a:rPr lang="en-US">
                <a:solidFill>
                  <a:srgbClr val="FFFFFF"/>
                </a:solidFill>
              </a:rPr>
              <a:t>of therapy </a:t>
            </a:r>
            <a:br>
              <a:rPr lang="en-US" dirty="0">
                <a:solidFill>
                  <a:srgbClr val="FFFFFF"/>
                </a:solidFill>
              </a:rPr>
            </a:br>
            <a:br>
              <a:rPr lang="cs-CZ" dirty="0">
                <a:solidFill>
                  <a:srgbClr val="FFFFFF"/>
                </a:solidFill>
              </a:rPr>
            </a:br>
            <a:r>
              <a:rPr lang="cs-CZ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6C8006DA-AD71-435B-92DA-20DCB59D0A16}"/>
              </a:ext>
            </a:extLst>
          </p:cNvPr>
          <p:cNvSpPr txBox="1">
            <a:spLocks/>
          </p:cNvSpPr>
          <p:nvPr/>
        </p:nvSpPr>
        <p:spPr>
          <a:xfrm>
            <a:off x="5599471" y="954266"/>
            <a:ext cx="6233652" cy="523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Inappropiate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combinations of magnetotherapy with the following types of treatment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steroid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therapy</a:t>
            </a:r>
            <a:endParaRPr kumimoji="0" lang="cs-CZ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treatment with cardiac glycosides, beta-blockers, calcium antagonists</a:t>
            </a:r>
            <a:endParaRPr kumimoji="0" lang="cs-CZ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X-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ray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therapy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others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ionizing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radiation</a:t>
            </a:r>
            <a:endParaRPr kumimoji="0" lang="cs-CZ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electrotherapy</a:t>
            </a:r>
            <a:endParaRPr kumimoji="0" lang="cs-CZ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Combination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ultrasound</a:t>
            </a: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therapy</a:t>
            </a:r>
            <a:endParaRPr kumimoji="0" lang="cs-CZ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Only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indicated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cases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Low-Level Laser (Light) Therapy (LLLT)</a:t>
            </a:r>
            <a:endParaRPr kumimoji="0" lang="cs-CZ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acupuncture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balneoprocedures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diadynamic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currents</a:t>
            </a:r>
            <a:endParaRPr kumimoji="0" lang="cs-CZ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interference currents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E66C2A4-E063-4C79-911B-3B4F40415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0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29"/>
    </mc:Choice>
    <mc:Fallback xmlns="">
      <p:transition spd="slow" advTm="24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82AEF83-3B7C-4D22-9898-A49AF25C6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dirty="0" err="1">
                <a:solidFill>
                  <a:srgbClr val="FFFFFF"/>
                </a:solidFill>
              </a:rPr>
              <a:t>Examples</a:t>
            </a:r>
            <a:r>
              <a:rPr lang="cs-CZ" sz="4000" dirty="0">
                <a:solidFill>
                  <a:srgbClr val="FFFFFF"/>
                </a:solidFill>
              </a:rPr>
              <a:t> </a:t>
            </a:r>
            <a:r>
              <a:rPr lang="cs-CZ" sz="4000" dirty="0" err="1">
                <a:solidFill>
                  <a:srgbClr val="FFFFFF"/>
                </a:solidFill>
              </a:rPr>
              <a:t>of</a:t>
            </a:r>
            <a:r>
              <a:rPr lang="cs-CZ" sz="4000" dirty="0">
                <a:solidFill>
                  <a:srgbClr val="FFFFFF"/>
                </a:solidFill>
              </a:rPr>
              <a:t> </a:t>
            </a:r>
            <a:r>
              <a:rPr lang="cs-CZ" sz="4000" dirty="0" err="1">
                <a:solidFill>
                  <a:srgbClr val="FFFFFF"/>
                </a:solidFill>
              </a:rPr>
              <a:t>practise</a:t>
            </a:r>
            <a:br>
              <a:rPr lang="cs-CZ" sz="4000" dirty="0">
                <a:solidFill>
                  <a:srgbClr val="FFFFFF"/>
                </a:solidFill>
              </a:rPr>
            </a:br>
            <a:r>
              <a:rPr lang="cs-CZ" sz="2800" dirty="0">
                <a:solidFill>
                  <a:srgbClr val="FFFFFF"/>
                </a:solidFill>
              </a:rPr>
              <a:t>(</a:t>
            </a:r>
            <a:r>
              <a:rPr lang="cs-CZ" sz="2800" dirty="0" err="1">
                <a:solidFill>
                  <a:srgbClr val="FFFFFF"/>
                </a:solidFill>
              </a:rPr>
              <a:t>according</a:t>
            </a:r>
            <a:r>
              <a:rPr lang="cs-CZ" sz="2800" dirty="0">
                <a:solidFill>
                  <a:srgbClr val="FFFFFF"/>
                </a:solidFill>
              </a:rPr>
              <a:t> </a:t>
            </a:r>
            <a:r>
              <a:rPr lang="cs-CZ" sz="2800" dirty="0" err="1">
                <a:solidFill>
                  <a:srgbClr val="FFFFFF"/>
                </a:solidFill>
              </a:rPr>
              <a:t>Poděbradsky</a:t>
            </a:r>
            <a:r>
              <a:rPr lang="cs-CZ" sz="2800" dirty="0">
                <a:solidFill>
                  <a:srgbClr val="FFFFFF"/>
                </a:solidFill>
              </a:rPr>
              <a:t>)</a:t>
            </a:r>
            <a:endParaRPr lang="cs-CZ" sz="4000" dirty="0">
              <a:solidFill>
                <a:srgbClr val="FFFFFF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E31259E-5961-48F9-BEEF-956651941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2753936"/>
            <a:ext cx="9833548" cy="3701455"/>
          </a:xfrm>
        </p:spPr>
        <p:txBody>
          <a:bodyPr>
            <a:normAutofit lnSpcReduction="10000"/>
          </a:bodyPr>
          <a:lstStyle/>
          <a:p>
            <a:r>
              <a:rPr lang="cs-CZ" sz="2000" b="1" dirty="0" err="1">
                <a:solidFill>
                  <a:srgbClr val="000000"/>
                </a:solidFill>
              </a:rPr>
              <a:t>Coxarthrosis</a:t>
            </a:r>
            <a:endParaRPr lang="cs-CZ" sz="2000" b="1" dirty="0">
              <a:solidFill>
                <a:srgbClr val="000000"/>
              </a:solidFill>
            </a:endParaRPr>
          </a:p>
          <a:p>
            <a:pPr lvl="1"/>
            <a:r>
              <a:rPr lang="cs-CZ" sz="1600" dirty="0" err="1">
                <a:solidFill>
                  <a:srgbClr val="000000"/>
                </a:solidFill>
              </a:rPr>
              <a:t>Aim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err="1">
                <a:solidFill>
                  <a:srgbClr val="000000"/>
                </a:solidFill>
              </a:rPr>
              <a:t>of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err="1">
                <a:solidFill>
                  <a:srgbClr val="000000"/>
                </a:solidFill>
              </a:rPr>
              <a:t>the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err="1">
                <a:solidFill>
                  <a:srgbClr val="000000"/>
                </a:solidFill>
              </a:rPr>
              <a:t>therapy</a:t>
            </a:r>
            <a:r>
              <a:rPr lang="cs-CZ" sz="1600" dirty="0">
                <a:solidFill>
                  <a:srgbClr val="000000"/>
                </a:solidFill>
              </a:rPr>
              <a:t> – </a:t>
            </a:r>
            <a:r>
              <a:rPr lang="cs-CZ" sz="1600" dirty="0" err="1">
                <a:solidFill>
                  <a:srgbClr val="000000"/>
                </a:solidFill>
              </a:rPr>
              <a:t>analgetic</a:t>
            </a:r>
            <a:r>
              <a:rPr lang="cs-CZ" sz="1600" dirty="0">
                <a:solidFill>
                  <a:srgbClr val="000000"/>
                </a:solidFill>
              </a:rPr>
              <a:t>, disperze and </a:t>
            </a:r>
            <a:r>
              <a:rPr lang="cs-CZ" sz="1600" dirty="0" err="1">
                <a:solidFill>
                  <a:srgbClr val="000000"/>
                </a:solidFill>
              </a:rPr>
              <a:t>myorelaxation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err="1">
                <a:solidFill>
                  <a:srgbClr val="000000"/>
                </a:solidFill>
              </a:rPr>
              <a:t>effect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</a:p>
          <a:p>
            <a:pPr lvl="1"/>
            <a:r>
              <a:rPr lang="cs-CZ" sz="1600" dirty="0">
                <a:solidFill>
                  <a:srgbClr val="000000"/>
                </a:solidFill>
              </a:rPr>
              <a:t>PLFMT; </a:t>
            </a:r>
            <a:r>
              <a:rPr lang="cs-CZ" sz="1600" dirty="0" err="1">
                <a:solidFill>
                  <a:srgbClr val="000000"/>
                </a:solidFill>
              </a:rPr>
              <a:t>applicator</a:t>
            </a:r>
            <a:r>
              <a:rPr lang="cs-CZ" sz="1600" dirty="0">
                <a:solidFill>
                  <a:srgbClr val="000000"/>
                </a:solidFill>
              </a:rPr>
              <a:t> – solenoid; area – pelvis and hip </a:t>
            </a:r>
            <a:r>
              <a:rPr lang="cs-CZ" sz="1600" dirty="0" err="1">
                <a:solidFill>
                  <a:srgbClr val="000000"/>
                </a:solidFill>
              </a:rPr>
              <a:t>joints</a:t>
            </a:r>
            <a:r>
              <a:rPr lang="cs-CZ" sz="1600" dirty="0">
                <a:solidFill>
                  <a:srgbClr val="000000"/>
                </a:solidFill>
              </a:rPr>
              <a:t>; </a:t>
            </a:r>
            <a:r>
              <a:rPr lang="cs-CZ" sz="1600" dirty="0" err="1">
                <a:solidFill>
                  <a:srgbClr val="000000"/>
                </a:solidFill>
              </a:rPr>
              <a:t>frequencies</a:t>
            </a:r>
            <a:r>
              <a:rPr lang="cs-CZ" sz="1600" dirty="0">
                <a:solidFill>
                  <a:srgbClr val="000000"/>
                </a:solidFill>
              </a:rPr>
              <a:t> – 10 – 25 Hz; </a:t>
            </a:r>
            <a:r>
              <a:rPr lang="cs-CZ" sz="1600" dirty="0" err="1">
                <a:solidFill>
                  <a:srgbClr val="000000"/>
                </a:solidFill>
              </a:rPr>
              <a:t>magnetic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err="1">
                <a:solidFill>
                  <a:srgbClr val="000000"/>
                </a:solidFill>
              </a:rPr>
              <a:t>induction</a:t>
            </a:r>
            <a:r>
              <a:rPr lang="cs-CZ" sz="1600" dirty="0">
                <a:solidFill>
                  <a:srgbClr val="000000"/>
                </a:solidFill>
              </a:rPr>
              <a:t> – 8 – 15 </a:t>
            </a:r>
            <a:r>
              <a:rPr lang="cs-CZ" sz="1600" dirty="0" err="1">
                <a:solidFill>
                  <a:srgbClr val="000000"/>
                </a:solidFill>
              </a:rPr>
              <a:t>mT</a:t>
            </a:r>
            <a:r>
              <a:rPr lang="cs-CZ" sz="1600" dirty="0">
                <a:solidFill>
                  <a:srgbClr val="000000"/>
                </a:solidFill>
              </a:rPr>
              <a:t>; </a:t>
            </a:r>
            <a:r>
              <a:rPr lang="cs-CZ" sz="1600" dirty="0" err="1">
                <a:solidFill>
                  <a:srgbClr val="000000"/>
                </a:solidFill>
              </a:rPr>
              <a:t>Time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err="1">
                <a:solidFill>
                  <a:srgbClr val="000000"/>
                </a:solidFill>
              </a:rPr>
              <a:t>of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err="1">
                <a:solidFill>
                  <a:srgbClr val="000000"/>
                </a:solidFill>
              </a:rPr>
              <a:t>application</a:t>
            </a:r>
            <a:r>
              <a:rPr lang="cs-CZ" sz="1600" dirty="0">
                <a:solidFill>
                  <a:srgbClr val="000000"/>
                </a:solidFill>
              </a:rPr>
              <a:t> – 30 min; </a:t>
            </a:r>
            <a:r>
              <a:rPr lang="en-US" sz="1600" dirty="0">
                <a:solidFill>
                  <a:srgbClr val="000000"/>
                </a:solidFill>
              </a:rPr>
              <a:t>Number of applications</a:t>
            </a:r>
            <a:r>
              <a:rPr lang="cs-CZ" sz="1600" dirty="0">
                <a:solidFill>
                  <a:srgbClr val="000000"/>
                </a:solidFill>
              </a:rPr>
              <a:t> –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cs-CZ" sz="1600" dirty="0">
                <a:solidFill>
                  <a:srgbClr val="000000"/>
                </a:solidFill>
              </a:rPr>
              <a:t>15 </a:t>
            </a:r>
            <a:r>
              <a:rPr lang="en-US" sz="1600" dirty="0">
                <a:solidFill>
                  <a:srgbClr val="000000"/>
                </a:solidFill>
              </a:rPr>
              <a:t>sessions</a:t>
            </a:r>
            <a:r>
              <a:rPr lang="cs-CZ" sz="1600" dirty="0">
                <a:solidFill>
                  <a:srgbClr val="000000"/>
                </a:solidFill>
              </a:rPr>
              <a:t>; </a:t>
            </a:r>
            <a:r>
              <a:rPr lang="en-US" sz="1600" dirty="0">
                <a:solidFill>
                  <a:srgbClr val="000000"/>
                </a:solidFill>
              </a:rPr>
              <a:t>Repeating</a:t>
            </a:r>
            <a:r>
              <a:rPr lang="cs-CZ" sz="1600" dirty="0">
                <a:solidFill>
                  <a:srgbClr val="000000"/>
                </a:solidFill>
              </a:rPr>
              <a:t> -</a:t>
            </a:r>
            <a:r>
              <a:rPr lang="en-US" sz="1600" dirty="0">
                <a:solidFill>
                  <a:srgbClr val="000000"/>
                </a:solidFill>
              </a:rPr>
              <a:t> daily</a:t>
            </a:r>
          </a:p>
          <a:p>
            <a:r>
              <a:rPr lang="cs-CZ" sz="2000" dirty="0">
                <a:solidFill>
                  <a:srgbClr val="000000"/>
                </a:solidFill>
              </a:rPr>
              <a:t>  </a:t>
            </a:r>
            <a:r>
              <a:rPr lang="cs-CZ" sz="2000" b="1" dirty="0" err="1">
                <a:solidFill>
                  <a:srgbClr val="000000"/>
                </a:solidFill>
              </a:rPr>
              <a:t>Ankylosing</a:t>
            </a:r>
            <a:r>
              <a:rPr lang="cs-CZ" sz="2000" b="1" dirty="0">
                <a:solidFill>
                  <a:srgbClr val="000000"/>
                </a:solidFill>
              </a:rPr>
              <a:t> </a:t>
            </a:r>
            <a:r>
              <a:rPr lang="cs-CZ" sz="2000" b="1" dirty="0" err="1">
                <a:solidFill>
                  <a:srgbClr val="000000"/>
                </a:solidFill>
              </a:rPr>
              <a:t>spondylitis</a:t>
            </a:r>
            <a:endParaRPr lang="cs-CZ" sz="2000" b="1" dirty="0">
              <a:solidFill>
                <a:srgbClr val="000000"/>
              </a:solidFill>
            </a:endParaRPr>
          </a:p>
          <a:p>
            <a:pPr lvl="1"/>
            <a:r>
              <a:rPr lang="cs-CZ" sz="1600" dirty="0" err="1">
                <a:solidFill>
                  <a:srgbClr val="000000"/>
                </a:solidFill>
              </a:rPr>
              <a:t>Aim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err="1">
                <a:solidFill>
                  <a:srgbClr val="000000"/>
                </a:solidFill>
              </a:rPr>
              <a:t>of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err="1">
                <a:solidFill>
                  <a:srgbClr val="000000"/>
                </a:solidFill>
              </a:rPr>
              <a:t>the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err="1">
                <a:solidFill>
                  <a:srgbClr val="000000"/>
                </a:solidFill>
              </a:rPr>
              <a:t>therapy</a:t>
            </a:r>
            <a:r>
              <a:rPr lang="cs-CZ" sz="1600" dirty="0">
                <a:solidFill>
                  <a:srgbClr val="000000"/>
                </a:solidFill>
              </a:rPr>
              <a:t> – </a:t>
            </a:r>
            <a:r>
              <a:rPr lang="cs-CZ" sz="1600" dirty="0" err="1">
                <a:solidFill>
                  <a:srgbClr val="000000"/>
                </a:solidFill>
              </a:rPr>
              <a:t>analgetic</a:t>
            </a:r>
            <a:r>
              <a:rPr lang="cs-CZ" sz="1600" dirty="0">
                <a:solidFill>
                  <a:srgbClr val="000000"/>
                </a:solidFill>
              </a:rPr>
              <a:t>, disperze </a:t>
            </a:r>
            <a:r>
              <a:rPr lang="cs-CZ" sz="1600" dirty="0" err="1">
                <a:solidFill>
                  <a:srgbClr val="000000"/>
                </a:solidFill>
              </a:rPr>
              <a:t>effect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</a:p>
          <a:p>
            <a:pPr lvl="1"/>
            <a:r>
              <a:rPr lang="cs-CZ" sz="1600" dirty="0">
                <a:solidFill>
                  <a:srgbClr val="000000"/>
                </a:solidFill>
              </a:rPr>
              <a:t>PLFMT; </a:t>
            </a:r>
            <a:r>
              <a:rPr lang="cs-CZ" sz="1600" dirty="0" err="1">
                <a:solidFill>
                  <a:srgbClr val="000000"/>
                </a:solidFill>
              </a:rPr>
              <a:t>applicator</a:t>
            </a:r>
            <a:r>
              <a:rPr lang="cs-CZ" sz="1600" dirty="0">
                <a:solidFill>
                  <a:srgbClr val="000000"/>
                </a:solidFill>
              </a:rPr>
              <a:t> – </a:t>
            </a:r>
            <a:r>
              <a:rPr lang="cs-CZ" sz="1600" dirty="0" err="1">
                <a:solidFill>
                  <a:srgbClr val="000000"/>
                </a:solidFill>
              </a:rPr>
              <a:t>flat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err="1">
                <a:solidFill>
                  <a:srgbClr val="000000"/>
                </a:solidFill>
              </a:rPr>
              <a:t>applicator</a:t>
            </a:r>
            <a:r>
              <a:rPr lang="cs-CZ" sz="1600" dirty="0">
                <a:solidFill>
                  <a:srgbClr val="000000"/>
                </a:solidFill>
              </a:rPr>
              <a:t> – long blanket on </a:t>
            </a:r>
            <a:r>
              <a:rPr lang="cs-CZ" sz="1600" dirty="0" err="1">
                <a:solidFill>
                  <a:srgbClr val="000000"/>
                </a:solidFill>
              </a:rPr>
              <a:t>the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err="1">
                <a:solidFill>
                  <a:srgbClr val="000000"/>
                </a:solidFill>
              </a:rPr>
              <a:t>entire</a:t>
            </a:r>
            <a:r>
              <a:rPr lang="cs-CZ" sz="1600" dirty="0">
                <a:solidFill>
                  <a:srgbClr val="000000"/>
                </a:solidFill>
              </a:rPr>
              <a:t> spine; </a:t>
            </a:r>
            <a:r>
              <a:rPr lang="cs-CZ" sz="1600" dirty="0" err="1">
                <a:solidFill>
                  <a:srgbClr val="000000"/>
                </a:solidFill>
              </a:rPr>
              <a:t>frequencies</a:t>
            </a:r>
            <a:r>
              <a:rPr lang="cs-CZ" sz="1600" dirty="0">
                <a:solidFill>
                  <a:srgbClr val="000000"/>
                </a:solidFill>
              </a:rPr>
              <a:t> – 4 – 50 Hz; </a:t>
            </a:r>
            <a:r>
              <a:rPr lang="cs-CZ" sz="1600" dirty="0" err="1">
                <a:solidFill>
                  <a:srgbClr val="000000"/>
                </a:solidFill>
              </a:rPr>
              <a:t>magnetic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err="1">
                <a:solidFill>
                  <a:srgbClr val="000000"/>
                </a:solidFill>
              </a:rPr>
              <a:t>induction</a:t>
            </a:r>
            <a:r>
              <a:rPr lang="cs-CZ" sz="1600" dirty="0">
                <a:solidFill>
                  <a:srgbClr val="000000"/>
                </a:solidFill>
              </a:rPr>
              <a:t> – 5 – 20 </a:t>
            </a:r>
            <a:r>
              <a:rPr lang="cs-CZ" sz="1600" dirty="0" err="1">
                <a:solidFill>
                  <a:srgbClr val="000000"/>
                </a:solidFill>
              </a:rPr>
              <a:t>mT</a:t>
            </a:r>
            <a:r>
              <a:rPr lang="cs-CZ" sz="1600" dirty="0">
                <a:solidFill>
                  <a:srgbClr val="000000"/>
                </a:solidFill>
              </a:rPr>
              <a:t>; </a:t>
            </a:r>
            <a:r>
              <a:rPr lang="cs-CZ" sz="1600" dirty="0" err="1">
                <a:solidFill>
                  <a:srgbClr val="000000"/>
                </a:solidFill>
              </a:rPr>
              <a:t>Time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err="1">
                <a:solidFill>
                  <a:srgbClr val="000000"/>
                </a:solidFill>
              </a:rPr>
              <a:t>of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err="1">
                <a:solidFill>
                  <a:srgbClr val="000000"/>
                </a:solidFill>
              </a:rPr>
              <a:t>application</a:t>
            </a:r>
            <a:r>
              <a:rPr lang="cs-CZ" sz="1600" dirty="0">
                <a:solidFill>
                  <a:srgbClr val="000000"/>
                </a:solidFill>
              </a:rPr>
              <a:t> – 45 min; </a:t>
            </a:r>
            <a:r>
              <a:rPr lang="en-US" sz="1600" dirty="0">
                <a:solidFill>
                  <a:srgbClr val="000000"/>
                </a:solidFill>
              </a:rPr>
              <a:t>Number of applications</a:t>
            </a:r>
            <a:r>
              <a:rPr lang="cs-CZ" sz="1600" dirty="0">
                <a:solidFill>
                  <a:srgbClr val="000000"/>
                </a:solidFill>
              </a:rPr>
              <a:t> –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cs-CZ" sz="1600" dirty="0">
                <a:solidFill>
                  <a:srgbClr val="000000"/>
                </a:solidFill>
              </a:rPr>
              <a:t>20 </a:t>
            </a:r>
            <a:r>
              <a:rPr lang="en-US" sz="1600" dirty="0">
                <a:solidFill>
                  <a:srgbClr val="000000"/>
                </a:solidFill>
              </a:rPr>
              <a:t>sessions</a:t>
            </a:r>
            <a:r>
              <a:rPr lang="cs-CZ" sz="1600" dirty="0">
                <a:solidFill>
                  <a:srgbClr val="000000"/>
                </a:solidFill>
              </a:rPr>
              <a:t>; </a:t>
            </a:r>
            <a:r>
              <a:rPr lang="en-US" sz="1600" dirty="0">
                <a:solidFill>
                  <a:srgbClr val="000000"/>
                </a:solidFill>
              </a:rPr>
              <a:t>Repeating</a:t>
            </a:r>
            <a:r>
              <a:rPr lang="cs-CZ" sz="1600" dirty="0">
                <a:solidFill>
                  <a:srgbClr val="000000"/>
                </a:solidFill>
              </a:rPr>
              <a:t> - </a:t>
            </a:r>
            <a:r>
              <a:rPr lang="cs-CZ" sz="1600" dirty="0" err="1">
                <a:solidFill>
                  <a:srgbClr val="000000"/>
                </a:solidFill>
              </a:rPr>
              <a:t>three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err="1">
                <a:solidFill>
                  <a:srgbClr val="000000"/>
                </a:solidFill>
              </a:rPr>
              <a:t>times</a:t>
            </a:r>
            <a:r>
              <a:rPr lang="cs-CZ" sz="1600" dirty="0">
                <a:solidFill>
                  <a:srgbClr val="000000"/>
                </a:solidFill>
              </a:rPr>
              <a:t> a </a:t>
            </a:r>
            <a:r>
              <a:rPr lang="cs-CZ" sz="1600" dirty="0" err="1">
                <a:solidFill>
                  <a:srgbClr val="000000"/>
                </a:solidFill>
              </a:rPr>
              <a:t>week</a:t>
            </a:r>
            <a:endParaRPr lang="en-US" sz="1600" dirty="0">
              <a:solidFill>
                <a:srgbClr val="000000"/>
              </a:solidFill>
            </a:endParaRPr>
          </a:p>
          <a:p>
            <a:r>
              <a:rPr lang="cs-CZ" sz="2000" b="1" dirty="0">
                <a:solidFill>
                  <a:srgbClr val="000000"/>
                </a:solidFill>
              </a:rPr>
              <a:t>St. post </a:t>
            </a:r>
            <a:r>
              <a:rPr lang="cs-CZ" sz="2000" b="1" dirty="0" err="1">
                <a:solidFill>
                  <a:srgbClr val="000000"/>
                </a:solidFill>
              </a:rPr>
              <a:t>trimaleolar</a:t>
            </a:r>
            <a:r>
              <a:rPr lang="cs-CZ" sz="2000" b="1" dirty="0">
                <a:solidFill>
                  <a:srgbClr val="000000"/>
                </a:solidFill>
              </a:rPr>
              <a:t> </a:t>
            </a:r>
            <a:r>
              <a:rPr lang="cs-CZ" sz="2000" b="1" dirty="0" err="1">
                <a:solidFill>
                  <a:srgbClr val="000000"/>
                </a:solidFill>
              </a:rPr>
              <a:t>fracture</a:t>
            </a:r>
            <a:endParaRPr lang="cs-CZ" sz="2000" b="1" dirty="0">
              <a:solidFill>
                <a:srgbClr val="000000"/>
              </a:solidFill>
            </a:endParaRPr>
          </a:p>
          <a:p>
            <a:pPr lvl="1"/>
            <a:r>
              <a:rPr lang="cs-CZ" sz="1600" dirty="0" err="1">
                <a:solidFill>
                  <a:srgbClr val="000000"/>
                </a:solidFill>
              </a:rPr>
              <a:t>Aim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err="1">
                <a:solidFill>
                  <a:srgbClr val="000000"/>
                </a:solidFill>
              </a:rPr>
              <a:t>of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err="1">
                <a:solidFill>
                  <a:srgbClr val="000000"/>
                </a:solidFill>
              </a:rPr>
              <a:t>the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err="1">
                <a:solidFill>
                  <a:srgbClr val="000000"/>
                </a:solidFill>
              </a:rPr>
              <a:t>therapy</a:t>
            </a:r>
            <a:r>
              <a:rPr lang="cs-CZ" sz="1600" dirty="0">
                <a:solidFill>
                  <a:srgbClr val="000000"/>
                </a:solidFill>
              </a:rPr>
              <a:t> – bone </a:t>
            </a:r>
            <a:r>
              <a:rPr lang="cs-CZ" sz="1600" dirty="0" err="1">
                <a:solidFill>
                  <a:srgbClr val="000000"/>
                </a:solidFill>
              </a:rPr>
              <a:t>formation</a:t>
            </a:r>
            <a:r>
              <a:rPr lang="cs-CZ" sz="1600" dirty="0">
                <a:solidFill>
                  <a:srgbClr val="000000"/>
                </a:solidFill>
              </a:rPr>
              <a:t> and </a:t>
            </a:r>
            <a:r>
              <a:rPr lang="cs-CZ" sz="1600" dirty="0" err="1">
                <a:solidFill>
                  <a:srgbClr val="000000"/>
                </a:solidFill>
              </a:rPr>
              <a:t>calcification</a:t>
            </a:r>
            <a:endParaRPr lang="cs-CZ" sz="1600" dirty="0">
              <a:solidFill>
                <a:srgbClr val="000000"/>
              </a:solidFill>
            </a:endParaRPr>
          </a:p>
          <a:p>
            <a:pPr lvl="1"/>
            <a:r>
              <a:rPr lang="cs-CZ" sz="1600" dirty="0">
                <a:solidFill>
                  <a:srgbClr val="000000"/>
                </a:solidFill>
              </a:rPr>
              <a:t>PLFMT; </a:t>
            </a:r>
            <a:r>
              <a:rPr lang="cs-CZ" sz="1600" dirty="0" err="1">
                <a:solidFill>
                  <a:srgbClr val="000000"/>
                </a:solidFill>
              </a:rPr>
              <a:t>applicator</a:t>
            </a:r>
            <a:r>
              <a:rPr lang="cs-CZ" sz="1600" dirty="0">
                <a:solidFill>
                  <a:srgbClr val="000000"/>
                </a:solidFill>
              </a:rPr>
              <a:t> – solenoid; area – </a:t>
            </a:r>
            <a:r>
              <a:rPr lang="cs-CZ" sz="1600" dirty="0" err="1">
                <a:solidFill>
                  <a:srgbClr val="000000"/>
                </a:solidFill>
              </a:rPr>
              <a:t>ankle</a:t>
            </a:r>
            <a:r>
              <a:rPr lang="cs-CZ" sz="1600" dirty="0">
                <a:solidFill>
                  <a:srgbClr val="000000"/>
                </a:solidFill>
              </a:rPr>
              <a:t>; </a:t>
            </a:r>
            <a:r>
              <a:rPr lang="cs-CZ" sz="1600" dirty="0" err="1">
                <a:solidFill>
                  <a:srgbClr val="000000"/>
                </a:solidFill>
              </a:rPr>
              <a:t>frequency</a:t>
            </a:r>
            <a:r>
              <a:rPr lang="cs-CZ" sz="1600" dirty="0">
                <a:solidFill>
                  <a:srgbClr val="000000"/>
                </a:solidFill>
              </a:rPr>
              <a:t> – 25 Hz; </a:t>
            </a:r>
            <a:r>
              <a:rPr lang="cs-CZ" sz="1600" dirty="0" err="1">
                <a:solidFill>
                  <a:srgbClr val="000000"/>
                </a:solidFill>
              </a:rPr>
              <a:t>magnetic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err="1">
                <a:solidFill>
                  <a:srgbClr val="000000"/>
                </a:solidFill>
              </a:rPr>
              <a:t>induction</a:t>
            </a:r>
            <a:r>
              <a:rPr lang="cs-CZ" sz="1600" dirty="0">
                <a:solidFill>
                  <a:srgbClr val="000000"/>
                </a:solidFill>
              </a:rPr>
              <a:t> – 20 </a:t>
            </a:r>
            <a:r>
              <a:rPr lang="cs-CZ" sz="1600" dirty="0" err="1">
                <a:solidFill>
                  <a:srgbClr val="000000"/>
                </a:solidFill>
              </a:rPr>
              <a:t>mT</a:t>
            </a:r>
            <a:r>
              <a:rPr lang="cs-CZ" sz="1600" dirty="0">
                <a:solidFill>
                  <a:srgbClr val="000000"/>
                </a:solidFill>
              </a:rPr>
              <a:t>; </a:t>
            </a:r>
            <a:r>
              <a:rPr lang="cs-CZ" sz="1600" dirty="0" err="1">
                <a:solidFill>
                  <a:srgbClr val="000000"/>
                </a:solidFill>
              </a:rPr>
              <a:t>Time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err="1">
                <a:solidFill>
                  <a:srgbClr val="000000"/>
                </a:solidFill>
              </a:rPr>
              <a:t>of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err="1">
                <a:solidFill>
                  <a:srgbClr val="000000"/>
                </a:solidFill>
              </a:rPr>
              <a:t>application</a:t>
            </a:r>
            <a:r>
              <a:rPr lang="cs-CZ" sz="1600" dirty="0">
                <a:solidFill>
                  <a:srgbClr val="000000"/>
                </a:solidFill>
              </a:rPr>
              <a:t> – 45 - 90 min; </a:t>
            </a:r>
            <a:r>
              <a:rPr lang="en-US" sz="1600" dirty="0">
                <a:solidFill>
                  <a:srgbClr val="000000"/>
                </a:solidFill>
              </a:rPr>
              <a:t>Number of applications</a:t>
            </a:r>
            <a:r>
              <a:rPr lang="cs-CZ" sz="1600" dirty="0">
                <a:solidFill>
                  <a:srgbClr val="000000"/>
                </a:solidFill>
              </a:rPr>
              <a:t> –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cs-CZ" sz="1600" dirty="0">
                <a:solidFill>
                  <a:srgbClr val="000000"/>
                </a:solidFill>
              </a:rPr>
              <a:t>10; </a:t>
            </a:r>
            <a:r>
              <a:rPr lang="en-US" sz="1600" dirty="0">
                <a:solidFill>
                  <a:srgbClr val="000000"/>
                </a:solidFill>
              </a:rPr>
              <a:t>sessions</a:t>
            </a:r>
            <a:r>
              <a:rPr lang="cs-CZ" sz="1600" dirty="0">
                <a:solidFill>
                  <a:srgbClr val="000000"/>
                </a:solidFill>
              </a:rPr>
              <a:t>; </a:t>
            </a:r>
            <a:r>
              <a:rPr lang="en-US" sz="1600" dirty="0">
                <a:solidFill>
                  <a:srgbClr val="000000"/>
                </a:solidFill>
              </a:rPr>
              <a:t>Repeating</a:t>
            </a:r>
            <a:r>
              <a:rPr lang="cs-CZ" sz="1600" dirty="0">
                <a:solidFill>
                  <a:srgbClr val="000000"/>
                </a:solidFill>
              </a:rPr>
              <a:t> -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cs-CZ" sz="1600" dirty="0" err="1">
                <a:solidFill>
                  <a:srgbClr val="000000"/>
                </a:solidFill>
              </a:rPr>
              <a:t>three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err="1">
                <a:solidFill>
                  <a:srgbClr val="000000"/>
                </a:solidFill>
              </a:rPr>
              <a:t>times</a:t>
            </a:r>
            <a:r>
              <a:rPr lang="cs-CZ" sz="1600" dirty="0">
                <a:solidFill>
                  <a:srgbClr val="000000"/>
                </a:solidFill>
              </a:rPr>
              <a:t> a </a:t>
            </a:r>
            <a:r>
              <a:rPr lang="cs-CZ" sz="1600" dirty="0" err="1">
                <a:solidFill>
                  <a:srgbClr val="000000"/>
                </a:solidFill>
              </a:rPr>
              <a:t>week</a:t>
            </a:r>
            <a:endParaRPr lang="cs-CZ" sz="2000" b="1" dirty="0">
              <a:solidFill>
                <a:srgbClr val="000000"/>
              </a:solidFill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BA673462-EB3A-4FC9-B09D-193CB52CDF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7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242"/>
    </mc:Choice>
    <mc:Fallback xmlns="">
      <p:transition spd="slow" advTm="223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82AEF83-3B7C-4D22-9898-A49AF25C6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dirty="0" err="1">
                <a:solidFill>
                  <a:srgbClr val="FFFFFF"/>
                </a:solidFill>
              </a:rPr>
              <a:t>Next</a:t>
            </a:r>
            <a:r>
              <a:rPr lang="cs-CZ" sz="4000" dirty="0">
                <a:solidFill>
                  <a:srgbClr val="FFFFFF"/>
                </a:solidFill>
              </a:rPr>
              <a:t> </a:t>
            </a:r>
            <a:r>
              <a:rPr lang="cs-CZ" sz="4000" dirty="0" err="1">
                <a:solidFill>
                  <a:srgbClr val="FFFFFF"/>
                </a:solidFill>
              </a:rPr>
              <a:t>time</a:t>
            </a:r>
            <a:r>
              <a:rPr lang="cs-CZ" sz="4000" dirty="0">
                <a:solidFill>
                  <a:srgbClr val="FFFFFF"/>
                </a:solidFill>
              </a:rPr>
              <a:t> </a:t>
            </a:r>
            <a:r>
              <a:rPr lang="cs-CZ" sz="4000" dirty="0" err="1">
                <a:solidFill>
                  <a:srgbClr val="FFFFFF"/>
                </a:solidFill>
              </a:rPr>
              <a:t>lecture</a:t>
            </a:r>
            <a:r>
              <a:rPr lang="cs-CZ" sz="400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AA93E3B-6576-4434-B7D9-79AB80964B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744" y="2978923"/>
            <a:ext cx="6026511" cy="3340783"/>
          </a:xfr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2035308-BF94-4C9F-A6C0-35827AABFB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7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62"/>
    </mc:Choice>
    <mc:Fallback xmlns="">
      <p:transition spd="slow" advTm="59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94B5371-4810-4748-A83C-77712A589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 for your attention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06883F08-7BE6-45ED-AB6F-1CBB6DDA3A2A}"/>
              </a:ext>
            </a:extLst>
          </p:cNvPr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BF2078AA-6155-48EC-8E8E-FC72AAF8AA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38"/>
    </mc:Choice>
    <mc:Fallback xmlns="">
      <p:transition spd="slow" advTm="49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F76EF84-830E-42F0-BE0B-A5550C541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Magnetic field – basics concepts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739091E-DD1C-4215-8345-A7C16116D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cs-CZ" sz="2400" dirty="0" err="1">
                <a:solidFill>
                  <a:srgbClr val="000000"/>
                </a:solidFill>
              </a:rPr>
              <a:t>Theory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of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electromagnetic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field</a:t>
            </a:r>
            <a:r>
              <a:rPr lang="cs-CZ" sz="2400" dirty="0">
                <a:solidFill>
                  <a:srgbClr val="000000"/>
                </a:solidFill>
              </a:rPr>
              <a:t> – </a:t>
            </a:r>
            <a:r>
              <a:rPr lang="cs-CZ" sz="2400" dirty="0" err="1">
                <a:solidFill>
                  <a:srgbClr val="000000"/>
                </a:solidFill>
              </a:rPr>
              <a:t>movement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of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electrical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charge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generate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i="1" dirty="0" err="1">
                <a:solidFill>
                  <a:srgbClr val="000000"/>
                </a:solidFill>
              </a:rPr>
              <a:t>induced</a:t>
            </a:r>
            <a:r>
              <a:rPr lang="cs-CZ" sz="2400" i="1" dirty="0">
                <a:solidFill>
                  <a:srgbClr val="000000"/>
                </a:solidFill>
              </a:rPr>
              <a:t> </a:t>
            </a:r>
            <a:r>
              <a:rPr lang="cs-CZ" sz="2400" i="1" dirty="0" err="1">
                <a:solidFill>
                  <a:srgbClr val="000000"/>
                </a:solidFill>
              </a:rPr>
              <a:t>magnetic</a:t>
            </a:r>
            <a:r>
              <a:rPr lang="cs-CZ" sz="2400" i="1" dirty="0">
                <a:solidFill>
                  <a:srgbClr val="000000"/>
                </a:solidFill>
              </a:rPr>
              <a:t> </a:t>
            </a:r>
            <a:r>
              <a:rPr lang="cs-CZ" sz="2400" i="1" dirty="0" err="1">
                <a:solidFill>
                  <a:srgbClr val="000000"/>
                </a:solidFill>
              </a:rPr>
              <a:t>field</a:t>
            </a:r>
            <a:endParaRPr lang="cs-CZ" sz="2400" i="1" dirty="0">
              <a:solidFill>
                <a:srgbClr val="000000"/>
              </a:solidFill>
            </a:endParaRPr>
          </a:p>
          <a:p>
            <a:r>
              <a:rPr lang="cs-CZ" sz="2400" b="1" i="1" dirty="0">
                <a:solidFill>
                  <a:srgbClr val="000000"/>
                </a:solidFill>
              </a:rPr>
              <a:t>M</a:t>
            </a:r>
            <a:r>
              <a:rPr lang="en-US" sz="2400" b="1" i="1" dirty="0" err="1">
                <a:solidFill>
                  <a:srgbClr val="000000"/>
                </a:solidFill>
              </a:rPr>
              <a:t>agnetic</a:t>
            </a:r>
            <a:r>
              <a:rPr lang="en-US" sz="2400" b="1" i="1" dirty="0">
                <a:solidFill>
                  <a:srgbClr val="000000"/>
                </a:solidFill>
              </a:rPr>
              <a:t> field </a:t>
            </a:r>
            <a:r>
              <a:rPr lang="en-US" sz="2400" b="1" dirty="0">
                <a:solidFill>
                  <a:srgbClr val="000000"/>
                </a:solidFill>
              </a:rPr>
              <a:t>is generated around each conductor through which the electric current flows</a:t>
            </a:r>
            <a:endParaRPr lang="cs-CZ" sz="2400" b="1" dirty="0">
              <a:solidFill>
                <a:srgbClr val="000000"/>
              </a:solidFill>
            </a:endParaRPr>
          </a:p>
          <a:p>
            <a:r>
              <a:rPr lang="cs-CZ" sz="2400" dirty="0" err="1">
                <a:solidFill>
                  <a:srgbClr val="000000"/>
                </a:solidFill>
              </a:rPr>
              <a:t>Physical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properties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depend</a:t>
            </a:r>
            <a:r>
              <a:rPr lang="cs-CZ" sz="2400" dirty="0">
                <a:solidFill>
                  <a:srgbClr val="000000"/>
                </a:solidFill>
              </a:rPr>
              <a:t> on </a:t>
            </a:r>
            <a:r>
              <a:rPr lang="cs-CZ" sz="2400" dirty="0" err="1">
                <a:solidFill>
                  <a:srgbClr val="000000"/>
                </a:solidFill>
              </a:rPr>
              <a:t>this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electrical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current</a:t>
            </a:r>
            <a:endParaRPr lang="cs-CZ" sz="2400" dirty="0">
              <a:solidFill>
                <a:srgbClr val="000000"/>
              </a:solidFill>
            </a:endParaRPr>
          </a:p>
          <a:p>
            <a:r>
              <a:rPr lang="cs-CZ" sz="2400" dirty="0" err="1">
                <a:solidFill>
                  <a:srgbClr val="000000"/>
                </a:solidFill>
              </a:rPr>
              <a:t>This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phenomenon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is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called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i="1" dirty="0" err="1">
                <a:solidFill>
                  <a:srgbClr val="000000"/>
                </a:solidFill>
              </a:rPr>
              <a:t>electromagnetic</a:t>
            </a:r>
            <a:r>
              <a:rPr lang="cs-CZ" sz="2400" i="1" dirty="0">
                <a:solidFill>
                  <a:srgbClr val="000000"/>
                </a:solidFill>
              </a:rPr>
              <a:t> </a:t>
            </a:r>
            <a:r>
              <a:rPr lang="cs-CZ" sz="2400" i="1" dirty="0" err="1">
                <a:solidFill>
                  <a:srgbClr val="000000"/>
                </a:solidFill>
              </a:rPr>
              <a:t>induction</a:t>
            </a:r>
            <a:endParaRPr lang="cs-CZ" sz="2400" i="1" dirty="0">
              <a:solidFill>
                <a:srgbClr val="000000"/>
              </a:solidFill>
            </a:endParaRPr>
          </a:p>
          <a:p>
            <a:r>
              <a:rPr lang="cs-CZ" sz="2400" dirty="0" err="1">
                <a:solidFill>
                  <a:srgbClr val="000000"/>
                </a:solidFill>
              </a:rPr>
              <a:t>Induction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of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magnetic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field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of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the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earth</a:t>
            </a:r>
            <a:r>
              <a:rPr lang="cs-CZ" sz="2400" dirty="0">
                <a:solidFill>
                  <a:srgbClr val="000000"/>
                </a:solidFill>
              </a:rPr>
              <a:t> – </a:t>
            </a:r>
            <a:r>
              <a:rPr lang="cs-CZ" sz="2400" dirty="0" err="1">
                <a:solidFill>
                  <a:srgbClr val="000000"/>
                </a:solidFill>
              </a:rPr>
              <a:t>approximately</a:t>
            </a:r>
            <a:r>
              <a:rPr lang="cs-CZ" sz="2400" dirty="0">
                <a:solidFill>
                  <a:srgbClr val="000000"/>
                </a:solidFill>
              </a:rPr>
              <a:t> 10</a:t>
            </a:r>
            <a:r>
              <a:rPr lang="cs-CZ" sz="2400" baseline="30000" dirty="0">
                <a:solidFill>
                  <a:srgbClr val="000000"/>
                </a:solidFill>
              </a:rPr>
              <a:t>-5 </a:t>
            </a:r>
            <a:r>
              <a:rPr lang="cs-CZ" sz="2400" dirty="0">
                <a:solidFill>
                  <a:srgbClr val="000000"/>
                </a:solidFill>
              </a:rPr>
              <a:t>T (Tesla)</a:t>
            </a:r>
          </a:p>
          <a:p>
            <a:endParaRPr lang="cs-CZ" sz="2400" dirty="0">
              <a:solidFill>
                <a:srgbClr val="000000"/>
              </a:solidFill>
            </a:endParaRPr>
          </a:p>
          <a:p>
            <a:endParaRPr lang="cs-CZ" sz="2400" dirty="0">
              <a:solidFill>
                <a:srgbClr val="000000"/>
              </a:solidFill>
            </a:endParaRPr>
          </a:p>
          <a:p>
            <a:endParaRPr lang="cs-CZ" sz="2400" dirty="0">
              <a:solidFill>
                <a:srgbClr val="000000"/>
              </a:solidFill>
            </a:endParaRP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B118A7A2-1945-4650-B013-8036B2F21E31}"/>
              </a:ext>
            </a:extLst>
          </p:cNvPr>
          <p:cNvSpPr txBox="1">
            <a:spLocks/>
          </p:cNvSpPr>
          <p:nvPr/>
        </p:nvSpPr>
        <p:spPr>
          <a:xfrm>
            <a:off x="2640460" y="6464802"/>
            <a:ext cx="5306084" cy="3030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>
                <a:solidFill>
                  <a:srgbClr val="000000"/>
                </a:solidFill>
              </a:rPr>
              <a:t>https://www.google.com/url?sa=i&amp;url=https%3A%2F%2Fwww.123rf.com%2Fphoto_64054956_stock-vector-magnetic-field-of-a-current-carrying-coil-electromagnetic-coil-conductor-made-of-a-copper-wire-spira.html&amp;psig=AOvVaw24DdLE5E03b_hgFv3nA7Xx&amp;ust=1602535947143000&amp;source=images&amp;cd=vfe&amp;ved=0CAIQjRxqFwoTCKju5-G1rewCFQAAAAAdAAAAABAI</a:t>
            </a:r>
          </a:p>
          <a:p>
            <a:endParaRPr lang="cs-CZ" sz="2400" dirty="0">
              <a:solidFill>
                <a:srgbClr val="000000"/>
              </a:solidFill>
            </a:endParaRP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B2A5164E-3A7C-4DA2-88E1-29C598B5E387}"/>
              </a:ext>
            </a:extLst>
          </p:cNvPr>
          <p:cNvSpPr txBox="1">
            <a:spLocks/>
          </p:cNvSpPr>
          <p:nvPr/>
        </p:nvSpPr>
        <p:spPr>
          <a:xfrm>
            <a:off x="8119917" y="6313285"/>
            <a:ext cx="3538683" cy="3030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>
                <a:solidFill>
                  <a:srgbClr val="000000"/>
                </a:solidFill>
              </a:rPr>
              <a:t>https://www.google.com/url?sa=i&amp;url=https%3A%2F%2Fdir.indiamart.com%2Fimpcat%2Felectromagnetic-coil.html&amp;psig=AOvVaw24DdLE5E03b_hgFv3nA7Xx&amp;ust=1602535947143000&amp;source=images&amp;cd=vfe&amp;ved=0CAIQjRxqFwoTCKju5-G1rewCFQAAAAAdAAAAABAN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DFAB84C-A8F2-4EF0-A7C0-E26CCDD3FC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868" y="4969336"/>
            <a:ext cx="1920450" cy="1279315"/>
          </a:xfrm>
          <a:prstGeom prst="rect">
            <a:avLst/>
          </a:prstGeom>
        </p:spPr>
      </p:pic>
      <p:pic>
        <p:nvPicPr>
          <p:cNvPr id="13" name="Obrázek 12" descr="Obsah obrázku stůl, interiér, hrníček, káva&#10;&#10;Popis byl vytvořen automaticky">
            <a:extLst>
              <a:ext uri="{FF2B5EF4-FFF2-40B4-BE49-F238E27FC236}">
                <a16:creationId xmlns:a16="http://schemas.microsoft.com/office/drawing/2014/main" id="{B693432F-E25E-4A45-8726-4D8DC5EF01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102" y="4983606"/>
            <a:ext cx="1457124" cy="1329679"/>
          </a:xfrm>
          <a:prstGeom prst="rect">
            <a:avLst/>
          </a:prstGeom>
        </p:spPr>
      </p:pic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946AF6E2-C2A5-4FEB-A224-10A1D8CAF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08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10"/>
    </mc:Choice>
    <mc:Fallback xmlns="">
      <p:transition spd="slow" advTm="50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51789EA-D151-4B7E-9108-6A280DE5D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cs-CZ" dirty="0" err="1">
                <a:solidFill>
                  <a:srgbClr val="FFFFFF"/>
                </a:solidFill>
              </a:rPr>
              <a:t>Magnetic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field</a:t>
            </a:r>
            <a:r>
              <a:rPr lang="cs-CZ" dirty="0">
                <a:solidFill>
                  <a:srgbClr val="FFFFFF"/>
                </a:solidFill>
              </a:rPr>
              <a:t> – </a:t>
            </a:r>
            <a:r>
              <a:rPr lang="cs-CZ" dirty="0" err="1">
                <a:solidFill>
                  <a:srgbClr val="FFFFFF"/>
                </a:solidFill>
              </a:rPr>
              <a:t>physical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characteristics</a:t>
            </a:r>
            <a:endParaRPr lang="cs-CZ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>
                <a:extLst>
                  <a:ext uri="{FF2B5EF4-FFF2-40B4-BE49-F238E27FC236}">
                    <a16:creationId xmlns:a16="http://schemas.microsoft.com/office/drawing/2014/main" id="{20499C16-CC17-40F3-A269-B5BA4CF338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0574" y="801866"/>
                <a:ext cx="5306084" cy="5230634"/>
              </a:xfrm>
            </p:spPr>
            <p:txBody>
              <a:bodyPr anchor="ctr">
                <a:normAutofit fontScale="92500" lnSpcReduction="20000"/>
              </a:bodyPr>
              <a:lstStyle/>
              <a:p>
                <a:r>
                  <a:rPr lang="cs-CZ" sz="2200" b="1" dirty="0">
                    <a:solidFill>
                      <a:srgbClr val="000000"/>
                    </a:solidFill>
                  </a:rPr>
                  <a:t>Intensity</a:t>
                </a:r>
                <a:r>
                  <a:rPr lang="cs-CZ" sz="2200" dirty="0">
                    <a:solidFill>
                      <a:srgbClr val="000000"/>
                    </a:solidFill>
                  </a:rPr>
                  <a:t> and </a:t>
                </a:r>
                <a:r>
                  <a:rPr lang="cs-CZ" sz="2200" b="1" dirty="0" err="1">
                    <a:solidFill>
                      <a:srgbClr val="000000"/>
                    </a:solidFill>
                  </a:rPr>
                  <a:t>induction</a:t>
                </a:r>
                <a:r>
                  <a:rPr lang="cs-CZ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cs-CZ" sz="2200" b="1" dirty="0" err="1">
                    <a:solidFill>
                      <a:srgbClr val="000000"/>
                    </a:solidFill>
                  </a:rPr>
                  <a:t>of</a:t>
                </a:r>
                <a:r>
                  <a:rPr lang="cs-CZ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cs-CZ" sz="2200" b="1" dirty="0" err="1">
                    <a:solidFill>
                      <a:srgbClr val="000000"/>
                    </a:solidFill>
                  </a:rPr>
                  <a:t>the</a:t>
                </a:r>
                <a:r>
                  <a:rPr lang="cs-CZ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cs-CZ" sz="2200" b="1" dirty="0" err="1">
                    <a:solidFill>
                      <a:srgbClr val="000000"/>
                    </a:solidFill>
                  </a:rPr>
                  <a:t>magnetic</a:t>
                </a:r>
                <a:r>
                  <a:rPr lang="cs-CZ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cs-CZ" sz="2200" b="1" dirty="0" err="1">
                    <a:solidFill>
                      <a:srgbClr val="000000"/>
                    </a:solidFill>
                  </a:rPr>
                  <a:t>field</a:t>
                </a:r>
                <a:r>
                  <a:rPr lang="cs-CZ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cs-CZ" sz="2200" dirty="0">
                    <a:solidFill>
                      <a:srgbClr val="000000"/>
                    </a:solidFill>
                  </a:rPr>
                  <a:t>- </a:t>
                </a:r>
                <a:r>
                  <a:rPr lang="cs-CZ" sz="2200" dirty="0" err="1">
                    <a:solidFill>
                      <a:srgbClr val="000000"/>
                    </a:solidFill>
                  </a:rPr>
                  <a:t>vector</a:t>
                </a:r>
                <a:r>
                  <a:rPr lang="cs-CZ" sz="2200" dirty="0">
                    <a:solidFill>
                      <a:srgbClr val="000000"/>
                    </a:solidFill>
                  </a:rPr>
                  <a:t> </a:t>
                </a:r>
                <a:r>
                  <a:rPr lang="cs-CZ" sz="2200" dirty="0" err="1">
                    <a:solidFill>
                      <a:srgbClr val="000000"/>
                    </a:solidFill>
                  </a:rPr>
                  <a:t>variables</a:t>
                </a:r>
                <a:endParaRPr lang="cs-CZ" sz="2200" dirty="0">
                  <a:solidFill>
                    <a:srgbClr val="000000"/>
                  </a:solidFill>
                </a:endParaRPr>
              </a:p>
              <a:p>
                <a:r>
                  <a:rPr lang="en-US" sz="2200" b="1" dirty="0">
                    <a:solidFill>
                      <a:srgbClr val="000000"/>
                    </a:solidFill>
                  </a:rPr>
                  <a:t>intensity of the magnetic field</a:t>
                </a:r>
                <a:r>
                  <a:rPr lang="cs-CZ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cs-CZ" sz="2200" dirty="0">
                    <a:solidFill>
                      <a:srgbClr val="000000"/>
                    </a:solidFill>
                  </a:rPr>
                  <a:t>– H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2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num>
                      <m:den>
                        <m:r>
                          <a:rPr lang="cs-CZ" sz="22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r>
                  <a:rPr lang="cs-CZ" sz="2200" dirty="0">
                    <a:solidFill>
                      <a:srgbClr val="000000"/>
                    </a:solidFill>
                  </a:rPr>
                  <a:t>; I – </a:t>
                </a:r>
                <a:r>
                  <a:rPr lang="cs-CZ" sz="2200" dirty="0" err="1">
                    <a:solidFill>
                      <a:srgbClr val="000000"/>
                    </a:solidFill>
                  </a:rPr>
                  <a:t>electric</a:t>
                </a:r>
                <a:r>
                  <a:rPr lang="cs-CZ" sz="2200" dirty="0">
                    <a:solidFill>
                      <a:srgbClr val="000000"/>
                    </a:solidFill>
                  </a:rPr>
                  <a:t> </a:t>
                </a:r>
                <a:r>
                  <a:rPr lang="cs-CZ" sz="2200" dirty="0" err="1">
                    <a:solidFill>
                      <a:srgbClr val="000000"/>
                    </a:solidFill>
                  </a:rPr>
                  <a:t>current</a:t>
                </a:r>
                <a:r>
                  <a:rPr lang="cs-CZ" sz="2200" dirty="0">
                    <a:solidFill>
                      <a:srgbClr val="000000"/>
                    </a:solidFill>
                  </a:rPr>
                  <a:t>; r - distance </a:t>
                </a:r>
                <a:r>
                  <a:rPr lang="cs-CZ" sz="2200" dirty="0" err="1">
                    <a:solidFill>
                      <a:srgbClr val="000000"/>
                    </a:solidFill>
                  </a:rPr>
                  <a:t>from</a:t>
                </a:r>
                <a:r>
                  <a:rPr lang="cs-CZ" sz="2200" dirty="0">
                    <a:solidFill>
                      <a:srgbClr val="000000"/>
                    </a:solidFill>
                  </a:rPr>
                  <a:t> </a:t>
                </a:r>
                <a:r>
                  <a:rPr lang="cs-CZ" sz="2200" dirty="0" err="1">
                    <a:solidFill>
                      <a:srgbClr val="000000"/>
                    </a:solidFill>
                  </a:rPr>
                  <a:t>the</a:t>
                </a:r>
                <a:r>
                  <a:rPr lang="cs-CZ" sz="2200" dirty="0">
                    <a:solidFill>
                      <a:srgbClr val="000000"/>
                    </a:solidFill>
                  </a:rPr>
                  <a:t> </a:t>
                </a:r>
                <a:r>
                  <a:rPr lang="cs-CZ" sz="2200" dirty="0" err="1">
                    <a:solidFill>
                      <a:srgbClr val="000000"/>
                    </a:solidFill>
                  </a:rPr>
                  <a:t>conductor</a:t>
                </a:r>
                <a:r>
                  <a:rPr lang="cs-CZ" sz="2200" dirty="0">
                    <a:solidFill>
                      <a:srgbClr val="000000"/>
                    </a:solidFill>
                  </a:rPr>
                  <a:t>; unit – A/m</a:t>
                </a:r>
              </a:p>
              <a:p>
                <a:r>
                  <a:rPr lang="cs-CZ" sz="2200" b="1" dirty="0" err="1">
                    <a:solidFill>
                      <a:srgbClr val="000000"/>
                    </a:solidFill>
                  </a:rPr>
                  <a:t>induction</a:t>
                </a:r>
                <a:r>
                  <a:rPr lang="cs-CZ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cs-CZ" sz="2200" b="1" dirty="0" err="1">
                    <a:solidFill>
                      <a:srgbClr val="000000"/>
                    </a:solidFill>
                  </a:rPr>
                  <a:t>of</a:t>
                </a:r>
                <a:r>
                  <a:rPr lang="cs-CZ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cs-CZ" sz="2200" b="1" dirty="0" err="1">
                    <a:solidFill>
                      <a:srgbClr val="000000"/>
                    </a:solidFill>
                  </a:rPr>
                  <a:t>magnetic</a:t>
                </a:r>
                <a:r>
                  <a:rPr lang="cs-CZ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cs-CZ" sz="2200" b="1" dirty="0" err="1">
                    <a:solidFill>
                      <a:srgbClr val="000000"/>
                    </a:solidFill>
                  </a:rPr>
                  <a:t>field</a:t>
                </a:r>
                <a:r>
                  <a:rPr lang="cs-CZ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cs-CZ" sz="2200" dirty="0">
                    <a:solidFill>
                      <a:srgbClr val="000000"/>
                    </a:solidFill>
                  </a:rPr>
                  <a:t>– B – </a:t>
                </a:r>
                <a:r>
                  <a:rPr lang="en-US" sz="2200" dirty="0">
                    <a:solidFill>
                      <a:srgbClr val="000000"/>
                    </a:solidFill>
                  </a:rPr>
                  <a:t>is d</a:t>
                </a:r>
                <a:r>
                  <a:rPr lang="cs-CZ" sz="2200" dirty="0" err="1">
                    <a:solidFill>
                      <a:srgbClr val="000000"/>
                    </a:solidFill>
                  </a:rPr>
                  <a:t>eterminated</a:t>
                </a:r>
                <a:r>
                  <a:rPr lang="cs-CZ" sz="2200" dirty="0">
                    <a:solidFill>
                      <a:srgbClr val="000000"/>
                    </a:solidFill>
                  </a:rPr>
                  <a:t> by </a:t>
                </a:r>
                <a:r>
                  <a:rPr lang="en-US" sz="2200" dirty="0">
                    <a:solidFill>
                      <a:srgbClr val="000000"/>
                    </a:solidFill>
                  </a:rPr>
                  <a:t>the force applied by the magnetic field on the conductor</a:t>
                </a:r>
                <a:r>
                  <a:rPr lang="cs-CZ" sz="2200" dirty="0">
                    <a:solidFill>
                      <a:srgbClr val="000000"/>
                    </a:solidFill>
                  </a:rPr>
                  <a:t> ; unit – 1T (</a:t>
                </a:r>
                <a:r>
                  <a:rPr lang="cs-CZ" sz="2200" dirty="0" err="1">
                    <a:solidFill>
                      <a:srgbClr val="000000"/>
                    </a:solidFill>
                  </a:rPr>
                  <a:t>tesla</a:t>
                </a:r>
                <a:r>
                  <a:rPr lang="cs-CZ" sz="2200" dirty="0">
                    <a:solidFill>
                      <a:srgbClr val="000000"/>
                    </a:solidFill>
                  </a:rPr>
                  <a:t>) – in </a:t>
                </a:r>
                <a:r>
                  <a:rPr lang="cs-CZ" sz="2200" dirty="0" err="1">
                    <a:solidFill>
                      <a:srgbClr val="000000"/>
                    </a:solidFill>
                  </a:rPr>
                  <a:t>practise</a:t>
                </a:r>
                <a:r>
                  <a:rPr lang="cs-CZ" sz="2200" dirty="0">
                    <a:solidFill>
                      <a:srgbClr val="000000"/>
                    </a:solidFill>
                  </a:rPr>
                  <a:t> – </a:t>
                </a:r>
                <a:r>
                  <a:rPr lang="cs-CZ" sz="2200" dirty="0" err="1">
                    <a:solidFill>
                      <a:srgbClr val="000000"/>
                    </a:solidFill>
                  </a:rPr>
                  <a:t>mT</a:t>
                </a:r>
                <a:r>
                  <a:rPr lang="cs-CZ" sz="2200" dirty="0">
                    <a:solidFill>
                      <a:srgbClr val="000000"/>
                    </a:solidFill>
                  </a:rPr>
                  <a:t> (</a:t>
                </a:r>
                <a:r>
                  <a:rPr lang="cs-CZ" sz="2200" dirty="0" err="1">
                    <a:solidFill>
                      <a:srgbClr val="000000"/>
                    </a:solidFill>
                  </a:rPr>
                  <a:t>militesla</a:t>
                </a:r>
                <a:r>
                  <a:rPr lang="cs-CZ" sz="2200" dirty="0">
                    <a:solidFill>
                      <a:srgbClr val="000000"/>
                    </a:solidFill>
                  </a:rPr>
                  <a:t>)</a:t>
                </a:r>
              </a:p>
              <a:p>
                <a:r>
                  <a:rPr lang="cs-CZ" sz="2200" b="1" dirty="0" err="1">
                    <a:solidFill>
                      <a:srgbClr val="000000"/>
                    </a:solidFill>
                  </a:rPr>
                  <a:t>Frequency</a:t>
                </a:r>
                <a:r>
                  <a:rPr lang="cs-CZ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cs-CZ" sz="2200" dirty="0">
                    <a:solidFill>
                      <a:srgbClr val="000000"/>
                    </a:solidFill>
                  </a:rPr>
                  <a:t>– </a:t>
                </a:r>
                <a:r>
                  <a:rPr lang="cs-CZ" sz="2200" dirty="0" err="1">
                    <a:solidFill>
                      <a:srgbClr val="000000"/>
                    </a:solidFill>
                  </a:rPr>
                  <a:t>determinated</a:t>
                </a:r>
                <a:r>
                  <a:rPr lang="cs-CZ" sz="2200" dirty="0">
                    <a:solidFill>
                      <a:srgbClr val="000000"/>
                    </a:solidFill>
                  </a:rPr>
                  <a:t> by </a:t>
                </a:r>
                <a:r>
                  <a:rPr lang="cs-CZ" sz="2200" dirty="0" err="1">
                    <a:solidFill>
                      <a:srgbClr val="000000"/>
                    </a:solidFill>
                  </a:rPr>
                  <a:t>changing</a:t>
                </a:r>
                <a:r>
                  <a:rPr lang="cs-CZ" sz="2200" dirty="0">
                    <a:solidFill>
                      <a:srgbClr val="000000"/>
                    </a:solidFill>
                  </a:rPr>
                  <a:t> </a:t>
                </a:r>
                <a:r>
                  <a:rPr lang="cs-CZ" sz="2200" dirty="0" err="1">
                    <a:solidFill>
                      <a:srgbClr val="000000"/>
                    </a:solidFill>
                  </a:rPr>
                  <a:t>electric</a:t>
                </a:r>
                <a:r>
                  <a:rPr lang="cs-CZ" sz="2200" dirty="0">
                    <a:solidFill>
                      <a:srgbClr val="000000"/>
                    </a:solidFill>
                  </a:rPr>
                  <a:t> </a:t>
                </a:r>
                <a:r>
                  <a:rPr lang="cs-CZ" sz="2200" dirty="0" err="1">
                    <a:solidFill>
                      <a:srgbClr val="000000"/>
                    </a:solidFill>
                  </a:rPr>
                  <a:t>current</a:t>
                </a:r>
                <a:r>
                  <a:rPr lang="cs-CZ" sz="2200" dirty="0">
                    <a:solidFill>
                      <a:srgbClr val="000000"/>
                    </a:solidFill>
                  </a:rPr>
                  <a:t> puls </a:t>
                </a:r>
                <a:r>
                  <a:rPr lang="cs-CZ" sz="2200" dirty="0" err="1">
                    <a:solidFill>
                      <a:srgbClr val="000000"/>
                    </a:solidFill>
                  </a:rPr>
                  <a:t>magnetic</a:t>
                </a:r>
                <a:r>
                  <a:rPr lang="cs-CZ" sz="2200" dirty="0">
                    <a:solidFill>
                      <a:srgbClr val="000000"/>
                    </a:solidFill>
                  </a:rPr>
                  <a:t> </a:t>
                </a:r>
                <a:r>
                  <a:rPr lang="cs-CZ" sz="2200" dirty="0" err="1">
                    <a:solidFill>
                      <a:srgbClr val="000000"/>
                    </a:solidFill>
                  </a:rPr>
                  <a:t>field</a:t>
                </a:r>
                <a:r>
                  <a:rPr lang="cs-CZ" sz="2200" dirty="0">
                    <a:solidFill>
                      <a:srgbClr val="000000"/>
                    </a:solidFill>
                  </a:rPr>
                  <a:t> in </a:t>
                </a:r>
                <a:r>
                  <a:rPr lang="cs-CZ" sz="2200" dirty="0" err="1">
                    <a:solidFill>
                      <a:srgbClr val="000000"/>
                    </a:solidFill>
                  </a:rPr>
                  <a:t>applicator</a:t>
                </a:r>
                <a:r>
                  <a:rPr lang="cs-CZ" sz="2200" dirty="0">
                    <a:solidFill>
                      <a:srgbClr val="000000"/>
                    </a:solidFill>
                  </a:rPr>
                  <a:t>; </a:t>
                </a:r>
                <a:r>
                  <a:rPr lang="cs-CZ" sz="2200" b="1" dirty="0">
                    <a:solidFill>
                      <a:srgbClr val="000000"/>
                    </a:solidFill>
                  </a:rPr>
                  <a:t>in </a:t>
                </a:r>
                <a:r>
                  <a:rPr lang="cs-CZ" sz="2200" b="1" dirty="0" err="1">
                    <a:solidFill>
                      <a:srgbClr val="000000"/>
                    </a:solidFill>
                  </a:rPr>
                  <a:t>practice</a:t>
                </a:r>
                <a:r>
                  <a:rPr lang="cs-CZ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cs-CZ" sz="2200" b="1" dirty="0" err="1">
                    <a:solidFill>
                      <a:srgbClr val="000000"/>
                    </a:solidFill>
                  </a:rPr>
                  <a:t>is</a:t>
                </a:r>
                <a:r>
                  <a:rPr lang="cs-CZ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cs-CZ" sz="2200" b="1" dirty="0" err="1">
                    <a:solidFill>
                      <a:srgbClr val="000000"/>
                    </a:solidFill>
                  </a:rPr>
                  <a:t>used</a:t>
                </a:r>
                <a:r>
                  <a:rPr lang="cs-CZ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cs-CZ" sz="2200" b="1" dirty="0" err="1">
                    <a:solidFill>
                      <a:srgbClr val="000000"/>
                    </a:solidFill>
                  </a:rPr>
                  <a:t>frequency</a:t>
                </a:r>
                <a:r>
                  <a:rPr lang="cs-CZ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cs-CZ" sz="2200" b="1" dirty="0" err="1">
                    <a:solidFill>
                      <a:srgbClr val="000000"/>
                    </a:solidFill>
                  </a:rPr>
                  <a:t>modulation</a:t>
                </a:r>
                <a:r>
                  <a:rPr lang="cs-CZ" sz="2200" b="1" dirty="0">
                    <a:solidFill>
                      <a:srgbClr val="000000"/>
                    </a:solidFill>
                  </a:rPr>
                  <a:t>!</a:t>
                </a:r>
                <a:endParaRPr lang="cs-CZ" sz="2200" dirty="0">
                  <a:solidFill>
                    <a:srgbClr val="000000"/>
                  </a:solidFill>
                </a:endParaRPr>
              </a:p>
              <a:p>
                <a:r>
                  <a:rPr lang="cs-CZ" sz="2200" b="1" dirty="0" err="1">
                    <a:solidFill>
                      <a:srgbClr val="000000"/>
                    </a:solidFill>
                  </a:rPr>
                  <a:t>magnetic</a:t>
                </a:r>
                <a:r>
                  <a:rPr lang="cs-CZ" sz="2200" b="1" dirty="0">
                    <a:solidFill>
                      <a:srgbClr val="000000"/>
                    </a:solidFill>
                  </a:rPr>
                  <a:t> gradient </a:t>
                </a:r>
                <a:r>
                  <a:rPr lang="cs-CZ" sz="2200" dirty="0">
                    <a:solidFill>
                      <a:srgbClr val="000000"/>
                    </a:solidFill>
                  </a:rPr>
                  <a:t>- </a:t>
                </a:r>
                <a:r>
                  <a:rPr lang="en-US" sz="2200" dirty="0">
                    <a:solidFill>
                      <a:srgbClr val="000000"/>
                    </a:solidFill>
                  </a:rPr>
                  <a:t>spatial gradient of the magnetic field</a:t>
                </a:r>
                <a:r>
                  <a:rPr lang="cs-CZ" sz="2200" dirty="0">
                    <a:solidFill>
                      <a:srgbClr val="000000"/>
                    </a:solidFill>
                  </a:rPr>
                  <a:t>; </a:t>
                </a:r>
                <a:r>
                  <a:rPr lang="en-US" sz="2200" dirty="0">
                    <a:solidFill>
                      <a:srgbClr val="000000"/>
                    </a:solidFill>
                  </a:rPr>
                  <a:t>the difference </a:t>
                </a:r>
                <a:r>
                  <a:rPr lang="cs-CZ" sz="2200" dirty="0" err="1">
                    <a:solidFill>
                      <a:srgbClr val="000000"/>
                    </a:solidFill>
                  </a:rPr>
                  <a:t>of</a:t>
                </a:r>
                <a:r>
                  <a:rPr lang="en-US" sz="2200" dirty="0">
                    <a:solidFill>
                      <a:srgbClr val="000000"/>
                    </a:solidFill>
                  </a:rPr>
                  <a:t> magnetic induction between two locations</a:t>
                </a:r>
                <a:r>
                  <a:rPr lang="cs-CZ" sz="2200" dirty="0">
                    <a:solidFill>
                      <a:srgbClr val="000000"/>
                    </a:solidFill>
                  </a:rPr>
                  <a:t> in </a:t>
                </a:r>
                <a:r>
                  <a:rPr lang="en-US" sz="2200" dirty="0">
                    <a:solidFill>
                      <a:srgbClr val="000000"/>
                    </a:solidFill>
                  </a:rPr>
                  <a:t>magnetic field</a:t>
                </a:r>
                <a:r>
                  <a:rPr lang="cs-CZ" sz="2200" dirty="0">
                    <a:solidFill>
                      <a:srgbClr val="000000"/>
                    </a:solidFill>
                  </a:rPr>
                  <a:t>; unit – </a:t>
                </a:r>
                <a:r>
                  <a:rPr lang="cs-CZ" sz="2200" dirty="0" err="1">
                    <a:solidFill>
                      <a:srgbClr val="000000"/>
                    </a:solidFill>
                  </a:rPr>
                  <a:t>mT</a:t>
                </a:r>
                <a:r>
                  <a:rPr lang="cs-CZ" sz="2200" dirty="0">
                    <a:solidFill>
                      <a:srgbClr val="000000"/>
                    </a:solidFill>
                  </a:rPr>
                  <a:t>/cm; </a:t>
                </a:r>
                <a:r>
                  <a:rPr lang="cs-CZ" sz="2200" b="1" dirty="0">
                    <a:solidFill>
                      <a:srgbClr val="000000"/>
                    </a:solidFill>
                  </a:rPr>
                  <a:t>gradient </a:t>
                </a:r>
                <a:r>
                  <a:rPr lang="cs-CZ" sz="2200" b="1" dirty="0" err="1">
                    <a:solidFill>
                      <a:srgbClr val="000000"/>
                    </a:solidFill>
                  </a:rPr>
                  <a:t>over</a:t>
                </a:r>
                <a:r>
                  <a:rPr lang="cs-CZ" sz="2200" b="1" dirty="0">
                    <a:solidFill>
                      <a:srgbClr val="000000"/>
                    </a:solidFill>
                  </a:rPr>
                  <a:t> 0,5 </a:t>
                </a:r>
                <a:r>
                  <a:rPr lang="cs-CZ" sz="2200" b="1" dirty="0" err="1">
                    <a:solidFill>
                      <a:srgbClr val="000000"/>
                    </a:solidFill>
                  </a:rPr>
                  <a:t>mT</a:t>
                </a:r>
                <a:r>
                  <a:rPr lang="cs-CZ" sz="2200" b="1" dirty="0">
                    <a:solidFill>
                      <a:srgbClr val="000000"/>
                    </a:solidFill>
                  </a:rPr>
                  <a:t>/cm </a:t>
                </a:r>
                <a:r>
                  <a:rPr lang="cs-CZ" sz="2200" b="1" dirty="0" err="1">
                    <a:solidFill>
                      <a:srgbClr val="000000"/>
                    </a:solidFill>
                  </a:rPr>
                  <a:t>is</a:t>
                </a:r>
                <a:r>
                  <a:rPr lang="cs-CZ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cs-CZ" sz="2200" b="1" dirty="0" err="1">
                    <a:solidFill>
                      <a:srgbClr val="000000"/>
                    </a:solidFill>
                  </a:rPr>
                  <a:t>highly</a:t>
                </a:r>
                <a:r>
                  <a:rPr lang="cs-CZ" sz="2200" b="1" dirty="0">
                    <a:solidFill>
                      <a:srgbClr val="000000"/>
                    </a:solidFill>
                  </a:rPr>
                  <a:t> risky</a:t>
                </a:r>
              </a:p>
              <a:p>
                <a:r>
                  <a:rPr lang="cs-CZ" sz="2200" b="1" dirty="0" err="1">
                    <a:solidFill>
                      <a:srgbClr val="000000"/>
                    </a:solidFill>
                  </a:rPr>
                  <a:t>Diffrent</a:t>
                </a:r>
                <a:r>
                  <a:rPr lang="cs-CZ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cs-CZ" sz="2200" b="1" dirty="0" err="1">
                    <a:solidFill>
                      <a:srgbClr val="000000"/>
                    </a:solidFill>
                  </a:rPr>
                  <a:t>magnetic</a:t>
                </a:r>
                <a:r>
                  <a:rPr lang="cs-CZ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cs-CZ" sz="2200" b="1" dirty="0" err="1">
                    <a:solidFill>
                      <a:srgbClr val="000000"/>
                    </a:solidFill>
                  </a:rPr>
                  <a:t>fields</a:t>
                </a:r>
                <a:r>
                  <a:rPr lang="cs-CZ" sz="2200" b="1" dirty="0">
                    <a:solidFill>
                      <a:srgbClr val="000000"/>
                    </a:solidFill>
                  </a:rPr>
                  <a:t>´ </a:t>
                </a:r>
                <a:r>
                  <a:rPr lang="en-US" sz="2200" b="1" dirty="0">
                    <a:solidFill>
                      <a:srgbClr val="000000"/>
                    </a:solidFill>
                  </a:rPr>
                  <a:t>characteristics </a:t>
                </a:r>
                <a:r>
                  <a:rPr lang="cs-CZ" sz="2200" b="1" dirty="0" err="1">
                    <a:solidFill>
                      <a:srgbClr val="000000"/>
                    </a:solidFill>
                  </a:rPr>
                  <a:t>for</a:t>
                </a:r>
                <a:r>
                  <a:rPr lang="cs-CZ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cs-CZ" sz="2200" b="1" dirty="0" err="1">
                    <a:solidFill>
                      <a:srgbClr val="000000"/>
                    </a:solidFill>
                  </a:rPr>
                  <a:t>diffrent</a:t>
                </a:r>
                <a:r>
                  <a:rPr lang="cs-CZ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cs-CZ" sz="2200" b="1" dirty="0" err="1">
                    <a:solidFill>
                      <a:srgbClr val="000000"/>
                    </a:solidFill>
                  </a:rPr>
                  <a:t>applicators</a:t>
                </a:r>
                <a:r>
                  <a:rPr lang="en-US" sz="2200" b="1" dirty="0">
                    <a:solidFill>
                      <a:srgbClr val="000000"/>
                    </a:solidFill>
                  </a:rPr>
                  <a:t> </a:t>
                </a:r>
                <a:endParaRPr lang="cs-CZ" sz="22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Zástupný symbol pro obsah 2">
                <a:extLst>
                  <a:ext uri="{FF2B5EF4-FFF2-40B4-BE49-F238E27FC236}">
                    <a16:creationId xmlns:a16="http://schemas.microsoft.com/office/drawing/2014/main" id="{20499C16-CC17-40F3-A269-B5BA4CF338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0574" y="801866"/>
                <a:ext cx="5306084" cy="5230634"/>
              </a:xfrm>
              <a:blipFill>
                <a:blip r:embed="rId6"/>
                <a:stretch>
                  <a:fillRect l="-1033" r="-91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ECD7302-27EE-4A22-B65E-D06B47EE9A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11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98"/>
    </mc:Choice>
    <mc:Fallback xmlns="">
      <p:transition spd="slow" advTm="75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733FBC61-CD0D-41CE-9A83-506ECD93F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AFB9AE4-261F-422F-A069-0831DAA87A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323DF226-1AD6-4EE4-8FBE-5C8462F1E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3E38D428-5C6E-4298-BB30-0EA9738447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1387F8C5-4E1C-47CB-8AB8-5DC61420D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810246E6-E725-4C39-BA95-8FDFD80A1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E03137BC-2FE6-45B9-8856-F39E03A04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3101FE1-C08E-4484-ADE5-DB17BBDD1E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F2090CA8-01B0-40C2-BD86-E30BB53552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917D8BBB-8FF4-411B-9EA4-C1B932ABBE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F943A388-6FD1-4827-8AEF-8606C5064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CB441A35-663D-43D6-9B6A-115A710A0F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id="{1AA24FE7-1875-4C6D-A5D1-323A449B73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D02E0254-D452-4E8C-9389-B408DA94B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CFACF300-139F-4F70-A1C9-7609AED8D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8">
              <a:extLst>
                <a:ext uri="{FF2B5EF4-FFF2-40B4-BE49-F238E27FC236}">
                  <a16:creationId xmlns:a16="http://schemas.microsoft.com/office/drawing/2014/main" id="{13078353-E6C1-4681-864D-E5B7C7171C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9">
              <a:extLst>
                <a:ext uri="{FF2B5EF4-FFF2-40B4-BE49-F238E27FC236}">
                  <a16:creationId xmlns:a16="http://schemas.microsoft.com/office/drawing/2014/main" id="{CBF69A10-A03B-408C-9169-7507A1CC29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0">
              <a:extLst>
                <a:ext uri="{FF2B5EF4-FFF2-40B4-BE49-F238E27FC236}">
                  <a16:creationId xmlns:a16="http://schemas.microsoft.com/office/drawing/2014/main" id="{9BD69CA3-ECB7-40EB-B653-0D901569FC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1">
              <a:extLst>
                <a:ext uri="{FF2B5EF4-FFF2-40B4-BE49-F238E27FC236}">
                  <a16:creationId xmlns:a16="http://schemas.microsoft.com/office/drawing/2014/main" id="{BE58FF44-F5D4-4147-A274-5811A3150B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2">
              <a:extLst>
                <a:ext uri="{FF2B5EF4-FFF2-40B4-BE49-F238E27FC236}">
                  <a16:creationId xmlns:a16="http://schemas.microsoft.com/office/drawing/2014/main" id="{180F6156-4C1F-47DD-8EAA-B61524DAD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3">
              <a:extLst>
                <a:ext uri="{FF2B5EF4-FFF2-40B4-BE49-F238E27FC236}">
                  <a16:creationId xmlns:a16="http://schemas.microsoft.com/office/drawing/2014/main" id="{5AFA346A-0F7B-4475-942A-5CE262754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4">
              <a:extLst>
                <a:ext uri="{FF2B5EF4-FFF2-40B4-BE49-F238E27FC236}">
                  <a16:creationId xmlns:a16="http://schemas.microsoft.com/office/drawing/2014/main" id="{CC96A441-C33C-48EA-8B4F-B3FC170BF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5">
              <a:extLst>
                <a:ext uri="{FF2B5EF4-FFF2-40B4-BE49-F238E27FC236}">
                  <a16:creationId xmlns:a16="http://schemas.microsoft.com/office/drawing/2014/main" id="{01939171-05AE-4968-8FAC-6134F5FF09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164548A-3C6C-4158-99C7-4E9B910583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6759045-E4AE-462A-BE52-785FA5066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Isosceles Triangle 22">
              <a:extLst>
                <a:ext uri="{FF2B5EF4-FFF2-40B4-BE49-F238E27FC236}">
                  <a16:creationId xmlns:a16="http://schemas.microsoft.com/office/drawing/2014/main" id="{84366824-8641-4381-9CFE-9BA1E91F86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21EE1D2-43E6-465B-8623-4E7B4FBCC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Nadpis 1">
            <a:extLst>
              <a:ext uri="{FF2B5EF4-FFF2-40B4-BE49-F238E27FC236}">
                <a16:creationId xmlns:a16="http://schemas.microsoft.com/office/drawing/2014/main" id="{0AEAC7AB-FAFC-4477-8F09-56AEC6B43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58391"/>
            <a:ext cx="3498979" cy="2453676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</a:rPr>
              <a:t>The magnetic gradient is determined by the density of the</a:t>
            </a:r>
            <a:r>
              <a:rPr lang="cs-CZ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>
                <a:solidFill>
                  <a:srgbClr val="FFFFFF"/>
                </a:solidFill>
              </a:rPr>
              <a:t>magnetic induction</a:t>
            </a:r>
            <a:r>
              <a:rPr lang="cs-CZ" sz="2800" b="1" dirty="0">
                <a:solidFill>
                  <a:srgbClr val="FFFFFF"/>
                </a:solidFill>
              </a:rPr>
              <a:t>´s</a:t>
            </a:r>
            <a:r>
              <a:rPr lang="en-US" sz="2800" b="1" dirty="0">
                <a:solidFill>
                  <a:srgbClr val="FFFFFF"/>
                </a:solidFill>
              </a:rPr>
              <a:t> iso</a:t>
            </a:r>
            <a:r>
              <a:rPr lang="cs-CZ" sz="2800" b="1" dirty="0">
                <a:solidFill>
                  <a:srgbClr val="FFFFFF"/>
                </a:solidFill>
              </a:rPr>
              <a:t>lines </a:t>
            </a:r>
            <a:r>
              <a:rPr lang="en-US" sz="2800" b="1" dirty="0">
                <a:solidFill>
                  <a:srgbClr val="FFFFFF"/>
                </a:solidFill>
              </a:rPr>
              <a:t>of each applicator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DFA14870-3B1B-4D7C-9445-CC02E42573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08"/>
          <a:stretch/>
        </p:blipFill>
        <p:spPr>
          <a:xfrm>
            <a:off x="5112330" y="807762"/>
            <a:ext cx="3101576" cy="4362247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</p:spPr>
      </p:pic>
      <p:pic>
        <p:nvPicPr>
          <p:cNvPr id="25" name="Zástupný symbol pro obsah 6">
            <a:extLst>
              <a:ext uri="{FF2B5EF4-FFF2-40B4-BE49-F238E27FC236}">
                <a16:creationId xmlns:a16="http://schemas.microsoft.com/office/drawing/2014/main" id="{D4352E6B-DA10-489D-9B5C-0E5B05000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44097" b="-3"/>
          <a:stretch/>
        </p:blipFill>
        <p:spPr>
          <a:xfrm>
            <a:off x="8330883" y="804036"/>
            <a:ext cx="3391328" cy="4398201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25A5943-CED3-4AA4-9954-C4A7C0273A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50"/>
    </mc:Choice>
    <mc:Fallback xmlns="">
      <p:transition spd="slow" advTm="66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B627B41-34D3-4A5C-8E1C-9B4997872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dirty="0" err="1">
                <a:solidFill>
                  <a:srgbClr val="FFFFFF"/>
                </a:solidFill>
              </a:rPr>
              <a:t>Types</a:t>
            </a:r>
            <a:r>
              <a:rPr lang="cs-CZ" sz="4000" dirty="0">
                <a:solidFill>
                  <a:srgbClr val="FFFFFF"/>
                </a:solidFill>
              </a:rPr>
              <a:t> </a:t>
            </a:r>
            <a:r>
              <a:rPr lang="cs-CZ" sz="4000" dirty="0" err="1">
                <a:solidFill>
                  <a:srgbClr val="FFFFFF"/>
                </a:solidFill>
              </a:rPr>
              <a:t>of</a:t>
            </a:r>
            <a:r>
              <a:rPr lang="cs-CZ" sz="4000" dirty="0">
                <a:solidFill>
                  <a:srgbClr val="FFFFFF"/>
                </a:solidFill>
              </a:rPr>
              <a:t> </a:t>
            </a:r>
            <a:r>
              <a:rPr lang="cs-CZ" sz="4000" dirty="0" err="1">
                <a:solidFill>
                  <a:srgbClr val="FFFFFF"/>
                </a:solidFill>
              </a:rPr>
              <a:t>magnetic</a:t>
            </a:r>
            <a:r>
              <a:rPr lang="cs-CZ" sz="4000" dirty="0">
                <a:solidFill>
                  <a:srgbClr val="FFFFFF"/>
                </a:solidFill>
              </a:rPr>
              <a:t> </a:t>
            </a:r>
            <a:r>
              <a:rPr lang="cs-CZ" sz="4000" dirty="0" err="1">
                <a:solidFill>
                  <a:srgbClr val="FFFFFF"/>
                </a:solidFill>
              </a:rPr>
              <a:t>fields</a:t>
            </a:r>
            <a:endParaRPr lang="cs-CZ" sz="4000" dirty="0">
              <a:solidFill>
                <a:srgbClr val="FFFFFF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7ACD18C-29C2-4E6F-A1EF-93B78156D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5" y="2753935"/>
            <a:ext cx="10290879" cy="3502485"/>
          </a:xfrm>
        </p:spPr>
        <p:txBody>
          <a:bodyPr>
            <a:normAutofit/>
          </a:bodyPr>
          <a:lstStyle/>
          <a:p>
            <a:r>
              <a:rPr lang="cs-CZ" sz="1400" b="1" i="1" dirty="0" err="1">
                <a:solidFill>
                  <a:srgbClr val="000000"/>
                </a:solidFill>
              </a:rPr>
              <a:t>According</a:t>
            </a:r>
            <a:r>
              <a:rPr lang="cs-CZ" sz="1400" b="1" i="1" dirty="0">
                <a:solidFill>
                  <a:srgbClr val="000000"/>
                </a:solidFill>
              </a:rPr>
              <a:t> </a:t>
            </a:r>
            <a:r>
              <a:rPr lang="cs-CZ" sz="1400" b="1" i="1" dirty="0" err="1">
                <a:solidFill>
                  <a:srgbClr val="000000"/>
                </a:solidFill>
              </a:rPr>
              <a:t>current</a:t>
            </a:r>
            <a:r>
              <a:rPr lang="cs-CZ" sz="1400" b="1" i="1" dirty="0">
                <a:solidFill>
                  <a:srgbClr val="000000"/>
                </a:solidFill>
              </a:rPr>
              <a:t> and </a:t>
            </a:r>
            <a:r>
              <a:rPr lang="cs-CZ" sz="1400" b="1" i="1" dirty="0" err="1">
                <a:solidFill>
                  <a:srgbClr val="000000"/>
                </a:solidFill>
              </a:rPr>
              <a:t>its</a:t>
            </a:r>
            <a:r>
              <a:rPr lang="cs-CZ" sz="1400" b="1" i="1" dirty="0">
                <a:solidFill>
                  <a:srgbClr val="000000"/>
                </a:solidFill>
              </a:rPr>
              <a:t> </a:t>
            </a:r>
            <a:r>
              <a:rPr lang="cs-CZ" sz="1400" b="1" i="1" dirty="0" err="1">
                <a:solidFill>
                  <a:srgbClr val="000000"/>
                </a:solidFill>
              </a:rPr>
              <a:t>changes</a:t>
            </a:r>
            <a:r>
              <a:rPr lang="cs-CZ" sz="1400" b="1" i="1" dirty="0">
                <a:solidFill>
                  <a:srgbClr val="000000"/>
                </a:solidFill>
              </a:rPr>
              <a:t> </a:t>
            </a:r>
            <a:r>
              <a:rPr lang="cs-CZ" sz="1400" b="1" i="1" dirty="0" err="1">
                <a:solidFill>
                  <a:srgbClr val="000000"/>
                </a:solidFill>
              </a:rPr>
              <a:t>over</a:t>
            </a:r>
            <a:r>
              <a:rPr lang="cs-CZ" sz="1400" b="1" i="1" dirty="0">
                <a:solidFill>
                  <a:srgbClr val="000000"/>
                </a:solidFill>
              </a:rPr>
              <a:t> </a:t>
            </a:r>
            <a:r>
              <a:rPr lang="cs-CZ" sz="1400" b="1" i="1" dirty="0" err="1">
                <a:solidFill>
                  <a:srgbClr val="000000"/>
                </a:solidFill>
              </a:rPr>
              <a:t>time</a:t>
            </a:r>
            <a:r>
              <a:rPr lang="cs-CZ" sz="1400" b="1" i="1" dirty="0">
                <a:solidFill>
                  <a:srgbClr val="000000"/>
                </a:solidFill>
              </a:rPr>
              <a:t>:</a:t>
            </a:r>
          </a:p>
          <a:p>
            <a:pPr lvl="1"/>
            <a:r>
              <a:rPr lang="cs-CZ" sz="1400" b="1" u="sng" dirty="0">
                <a:solidFill>
                  <a:srgbClr val="000000"/>
                </a:solidFill>
              </a:rPr>
              <a:t>Static </a:t>
            </a:r>
            <a:r>
              <a:rPr lang="cs-CZ" sz="1400" b="1" u="sng" dirty="0" err="1">
                <a:solidFill>
                  <a:srgbClr val="000000"/>
                </a:solidFill>
              </a:rPr>
              <a:t>field</a:t>
            </a:r>
            <a:r>
              <a:rPr lang="cs-CZ" sz="1400" b="1" u="sng" dirty="0">
                <a:solidFill>
                  <a:srgbClr val="000000"/>
                </a:solidFill>
              </a:rPr>
              <a:t> </a:t>
            </a:r>
            <a:r>
              <a:rPr lang="cs-CZ" sz="1400" dirty="0">
                <a:solidFill>
                  <a:srgbClr val="000000"/>
                </a:solidFill>
              </a:rPr>
              <a:t>- </a:t>
            </a:r>
            <a:r>
              <a:rPr lang="en-US" sz="1400" dirty="0">
                <a:solidFill>
                  <a:srgbClr val="000000"/>
                </a:solidFill>
              </a:rPr>
              <a:t>unchanging intensity and direction </a:t>
            </a:r>
            <a:r>
              <a:rPr lang="cs-CZ" sz="1400" dirty="0" err="1">
                <a:solidFill>
                  <a:srgbClr val="000000"/>
                </a:solidFill>
              </a:rPr>
              <a:t>of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the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field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over time</a:t>
            </a:r>
            <a:r>
              <a:rPr lang="cs-CZ" sz="1400" dirty="0">
                <a:solidFill>
                  <a:srgbClr val="000000"/>
                </a:solidFill>
              </a:rPr>
              <a:t>, </a:t>
            </a:r>
            <a:r>
              <a:rPr lang="cs-CZ" sz="1400" dirty="0" err="1">
                <a:solidFill>
                  <a:srgbClr val="000000"/>
                </a:solidFill>
              </a:rPr>
              <a:t>this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kind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of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field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is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generated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around</a:t>
            </a:r>
            <a:r>
              <a:rPr lang="cs-CZ" sz="1400" dirty="0">
                <a:solidFill>
                  <a:srgbClr val="000000"/>
                </a:solidFill>
              </a:rPr>
              <a:t> permanent </a:t>
            </a:r>
            <a:r>
              <a:rPr lang="cs-CZ" sz="1400" dirty="0" err="1">
                <a:solidFill>
                  <a:srgbClr val="000000"/>
                </a:solidFill>
              </a:rPr>
              <a:t>magnets</a:t>
            </a:r>
            <a:r>
              <a:rPr lang="cs-CZ" sz="1400" dirty="0">
                <a:solidFill>
                  <a:srgbClr val="000000"/>
                </a:solidFill>
              </a:rPr>
              <a:t> and </a:t>
            </a:r>
            <a:r>
              <a:rPr lang="cs-CZ" sz="1400" dirty="0" err="1">
                <a:solidFill>
                  <a:srgbClr val="000000"/>
                </a:solidFill>
              </a:rPr>
              <a:t>around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conducts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flown</a:t>
            </a:r>
            <a:r>
              <a:rPr lang="cs-CZ" sz="1400" dirty="0">
                <a:solidFill>
                  <a:srgbClr val="000000"/>
                </a:solidFill>
              </a:rPr>
              <a:t> by direct </a:t>
            </a:r>
            <a:r>
              <a:rPr lang="cs-CZ" sz="1400" dirty="0" err="1">
                <a:solidFill>
                  <a:srgbClr val="000000"/>
                </a:solidFill>
              </a:rPr>
              <a:t>current</a:t>
            </a:r>
            <a:endParaRPr lang="cs-CZ" sz="1400" dirty="0">
              <a:solidFill>
                <a:srgbClr val="000000"/>
              </a:solidFill>
            </a:endParaRPr>
          </a:p>
          <a:p>
            <a:pPr lvl="1"/>
            <a:r>
              <a:rPr lang="cs-CZ" sz="1400" b="1" u="sng" dirty="0" err="1">
                <a:solidFill>
                  <a:srgbClr val="000000"/>
                </a:solidFill>
              </a:rPr>
              <a:t>Alternating</a:t>
            </a:r>
            <a:r>
              <a:rPr lang="cs-CZ" sz="1400" b="1" u="sng" dirty="0">
                <a:solidFill>
                  <a:srgbClr val="000000"/>
                </a:solidFill>
              </a:rPr>
              <a:t> </a:t>
            </a:r>
            <a:r>
              <a:rPr lang="cs-CZ" sz="1400" b="1" u="sng" dirty="0" err="1">
                <a:solidFill>
                  <a:srgbClr val="000000"/>
                </a:solidFill>
              </a:rPr>
              <a:t>field</a:t>
            </a:r>
            <a:r>
              <a:rPr lang="cs-CZ" sz="1400" dirty="0">
                <a:solidFill>
                  <a:srgbClr val="000000"/>
                </a:solidFill>
              </a:rPr>
              <a:t> (</a:t>
            </a:r>
            <a:r>
              <a:rPr lang="cs-CZ" sz="1400" b="1" dirty="0" err="1">
                <a:solidFill>
                  <a:srgbClr val="000000"/>
                </a:solidFill>
              </a:rPr>
              <a:t>dynamic</a:t>
            </a:r>
            <a:r>
              <a:rPr lang="cs-CZ" sz="1400" dirty="0">
                <a:solidFill>
                  <a:srgbClr val="000000"/>
                </a:solidFill>
              </a:rPr>
              <a:t>) – </a:t>
            </a:r>
            <a:r>
              <a:rPr lang="cs-CZ" sz="1400" dirty="0" err="1">
                <a:solidFill>
                  <a:srgbClr val="000000"/>
                </a:solidFill>
              </a:rPr>
              <a:t>alternating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of</a:t>
            </a:r>
            <a:r>
              <a:rPr lang="cs-CZ" sz="1400" dirty="0">
                <a:solidFill>
                  <a:srgbClr val="000000"/>
                </a:solidFill>
              </a:rPr>
              <a:t> polarity, </a:t>
            </a:r>
            <a:r>
              <a:rPr lang="cs-CZ" sz="1400" dirty="0" err="1">
                <a:solidFill>
                  <a:srgbClr val="000000"/>
                </a:solidFill>
              </a:rPr>
              <a:t>values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of</a:t>
            </a:r>
            <a:r>
              <a:rPr lang="cs-CZ" sz="1400" dirty="0">
                <a:solidFill>
                  <a:srgbClr val="000000"/>
                </a:solidFill>
              </a:rPr>
              <a:t> intensity </a:t>
            </a:r>
            <a:r>
              <a:rPr lang="cs-CZ" sz="1400" dirty="0" err="1">
                <a:solidFill>
                  <a:srgbClr val="000000"/>
                </a:solidFill>
              </a:rPr>
              <a:t>is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changing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regularly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from</a:t>
            </a:r>
            <a:r>
              <a:rPr lang="cs-CZ" sz="1400" dirty="0">
                <a:solidFill>
                  <a:srgbClr val="000000"/>
                </a:solidFill>
              </a:rPr>
              <a:t> 0 to positive maximum and </a:t>
            </a:r>
            <a:r>
              <a:rPr lang="cs-CZ" sz="1400" dirty="0" err="1">
                <a:solidFill>
                  <a:srgbClr val="000000"/>
                </a:solidFill>
              </a:rPr>
              <a:t>through</a:t>
            </a:r>
            <a:r>
              <a:rPr lang="cs-CZ" sz="1400" dirty="0">
                <a:solidFill>
                  <a:srgbClr val="000000"/>
                </a:solidFill>
              </a:rPr>
              <a:t> 0 to negativ maximum  and </a:t>
            </a:r>
            <a:r>
              <a:rPr lang="cs-CZ" sz="1400" dirty="0" err="1">
                <a:solidFill>
                  <a:srgbClr val="000000"/>
                </a:solidFill>
              </a:rPr>
              <a:t>back</a:t>
            </a:r>
            <a:r>
              <a:rPr lang="cs-CZ" sz="1400" dirty="0">
                <a:solidFill>
                  <a:srgbClr val="000000"/>
                </a:solidFill>
              </a:rPr>
              <a:t> to 0; </a:t>
            </a:r>
            <a:r>
              <a:rPr lang="cs-CZ" sz="1400" dirty="0" err="1">
                <a:solidFill>
                  <a:srgbClr val="000000"/>
                </a:solidFill>
              </a:rPr>
              <a:t>this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kind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of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field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is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generated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around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conducts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flown</a:t>
            </a:r>
            <a:r>
              <a:rPr lang="cs-CZ" sz="1400" dirty="0">
                <a:solidFill>
                  <a:srgbClr val="000000"/>
                </a:solidFill>
              </a:rPr>
              <a:t> by </a:t>
            </a:r>
            <a:r>
              <a:rPr lang="cs-CZ" sz="1400" dirty="0" err="1">
                <a:solidFill>
                  <a:srgbClr val="000000"/>
                </a:solidFill>
              </a:rPr>
              <a:t>alternating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current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</a:p>
          <a:p>
            <a:pPr lvl="1"/>
            <a:r>
              <a:rPr lang="cs-CZ" sz="1400" b="1" u="sng" dirty="0">
                <a:solidFill>
                  <a:srgbClr val="000000"/>
                </a:solidFill>
              </a:rPr>
              <a:t>Pulse </a:t>
            </a:r>
            <a:r>
              <a:rPr lang="cs-CZ" sz="1400" b="1" u="sng" dirty="0" err="1">
                <a:solidFill>
                  <a:srgbClr val="000000"/>
                </a:solidFill>
              </a:rPr>
              <a:t>field</a:t>
            </a:r>
            <a:r>
              <a:rPr lang="cs-CZ" sz="1400" b="1" u="sng" dirty="0">
                <a:solidFill>
                  <a:srgbClr val="000000"/>
                </a:solidFill>
              </a:rPr>
              <a:t>  </a:t>
            </a:r>
            <a:r>
              <a:rPr lang="cs-CZ" sz="1400" dirty="0">
                <a:solidFill>
                  <a:srgbClr val="000000"/>
                </a:solidFill>
              </a:rPr>
              <a:t>(</a:t>
            </a:r>
            <a:r>
              <a:rPr lang="cs-CZ" sz="1400" b="1" dirty="0" err="1">
                <a:solidFill>
                  <a:srgbClr val="000000"/>
                </a:solidFill>
              </a:rPr>
              <a:t>dynamic</a:t>
            </a:r>
            <a:r>
              <a:rPr lang="cs-CZ" sz="1400" dirty="0">
                <a:solidFill>
                  <a:srgbClr val="000000"/>
                </a:solidFill>
              </a:rPr>
              <a:t>) – </a:t>
            </a:r>
            <a:r>
              <a:rPr lang="cs-CZ" sz="1400" dirty="0" err="1">
                <a:solidFill>
                  <a:srgbClr val="000000"/>
                </a:solidFill>
              </a:rPr>
              <a:t>jump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changes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values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of</a:t>
            </a:r>
            <a:r>
              <a:rPr lang="cs-CZ" sz="1400" dirty="0">
                <a:solidFill>
                  <a:srgbClr val="000000"/>
                </a:solidFill>
              </a:rPr>
              <a:t>  intensity; </a:t>
            </a:r>
            <a:r>
              <a:rPr lang="cs-CZ" sz="1400" dirty="0" err="1">
                <a:solidFill>
                  <a:srgbClr val="000000"/>
                </a:solidFill>
              </a:rPr>
              <a:t>this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kind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of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field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is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generated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around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conducts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flown</a:t>
            </a:r>
            <a:r>
              <a:rPr lang="cs-CZ" sz="1400" dirty="0">
                <a:solidFill>
                  <a:srgbClr val="000000"/>
                </a:solidFill>
              </a:rPr>
              <a:t> by </a:t>
            </a:r>
            <a:r>
              <a:rPr lang="cs-CZ" sz="1400" dirty="0" err="1">
                <a:solidFill>
                  <a:srgbClr val="000000"/>
                </a:solidFill>
              </a:rPr>
              <a:t>electrical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impulses</a:t>
            </a:r>
            <a:r>
              <a:rPr lang="cs-CZ" sz="1400" dirty="0">
                <a:solidFill>
                  <a:srgbClr val="000000"/>
                </a:solidFill>
              </a:rPr>
              <a:t>; </a:t>
            </a:r>
          </a:p>
          <a:p>
            <a:pPr marL="228600" lvl="1"/>
            <a:r>
              <a:rPr lang="cs-CZ" sz="1400" b="1" i="1" dirty="0" err="1">
                <a:solidFill>
                  <a:srgbClr val="000000"/>
                </a:solidFill>
              </a:rPr>
              <a:t>According</a:t>
            </a:r>
            <a:r>
              <a:rPr lang="cs-CZ" sz="1400" b="1" i="1" dirty="0">
                <a:solidFill>
                  <a:srgbClr val="000000"/>
                </a:solidFill>
              </a:rPr>
              <a:t> </a:t>
            </a:r>
            <a:r>
              <a:rPr lang="cs-CZ" sz="1400" b="1" i="1" dirty="0" err="1">
                <a:solidFill>
                  <a:srgbClr val="000000"/>
                </a:solidFill>
              </a:rPr>
              <a:t>frequency</a:t>
            </a:r>
            <a:r>
              <a:rPr lang="cs-CZ" sz="1400" b="1" i="1" dirty="0">
                <a:solidFill>
                  <a:srgbClr val="000000"/>
                </a:solidFill>
              </a:rPr>
              <a:t>:</a:t>
            </a:r>
          </a:p>
          <a:p>
            <a:pPr marL="717550" lvl="1" indent="-265113"/>
            <a:r>
              <a:rPr lang="cs-CZ" sz="1400" b="1" dirty="0" err="1">
                <a:solidFill>
                  <a:srgbClr val="000000"/>
                </a:solidFill>
              </a:rPr>
              <a:t>Low-frequency</a:t>
            </a:r>
            <a:r>
              <a:rPr lang="cs-CZ" sz="1400" b="1" dirty="0">
                <a:solidFill>
                  <a:srgbClr val="000000"/>
                </a:solidFill>
              </a:rPr>
              <a:t> </a:t>
            </a:r>
            <a:r>
              <a:rPr lang="cs-CZ" sz="1400" b="1" dirty="0" err="1">
                <a:solidFill>
                  <a:srgbClr val="000000"/>
                </a:solidFill>
              </a:rPr>
              <a:t>magnetic</a:t>
            </a:r>
            <a:r>
              <a:rPr lang="cs-CZ" sz="1400" b="1" dirty="0">
                <a:solidFill>
                  <a:srgbClr val="000000"/>
                </a:solidFill>
              </a:rPr>
              <a:t> </a:t>
            </a:r>
            <a:r>
              <a:rPr lang="cs-CZ" sz="1400" b="1" dirty="0" err="1">
                <a:solidFill>
                  <a:srgbClr val="000000"/>
                </a:solidFill>
              </a:rPr>
              <a:t>field</a:t>
            </a:r>
            <a:endParaRPr lang="cs-CZ" sz="1400" b="1" dirty="0">
              <a:solidFill>
                <a:srgbClr val="000000"/>
              </a:solidFill>
            </a:endParaRPr>
          </a:p>
          <a:p>
            <a:pPr marL="717550" lvl="1" indent="-265113"/>
            <a:r>
              <a:rPr lang="cs-CZ" sz="1400" b="1" dirty="0" err="1">
                <a:solidFill>
                  <a:srgbClr val="000000"/>
                </a:solidFill>
              </a:rPr>
              <a:t>High-frequency</a:t>
            </a:r>
            <a:r>
              <a:rPr lang="cs-CZ" sz="1400" b="1" dirty="0">
                <a:solidFill>
                  <a:srgbClr val="000000"/>
                </a:solidFill>
              </a:rPr>
              <a:t> </a:t>
            </a:r>
            <a:r>
              <a:rPr lang="cs-CZ" sz="1400" b="1" dirty="0" err="1">
                <a:solidFill>
                  <a:srgbClr val="000000"/>
                </a:solidFill>
              </a:rPr>
              <a:t>magnetic</a:t>
            </a:r>
            <a:r>
              <a:rPr lang="cs-CZ" sz="1400" b="1" dirty="0">
                <a:solidFill>
                  <a:srgbClr val="000000"/>
                </a:solidFill>
              </a:rPr>
              <a:t> </a:t>
            </a:r>
            <a:r>
              <a:rPr lang="cs-CZ" sz="1400" b="1" dirty="0" err="1">
                <a:solidFill>
                  <a:srgbClr val="000000"/>
                </a:solidFill>
              </a:rPr>
              <a:t>field</a:t>
            </a:r>
            <a:endParaRPr lang="cs-CZ" sz="1400" b="1" dirty="0">
              <a:solidFill>
                <a:srgbClr val="000000"/>
              </a:solidFill>
            </a:endParaRPr>
          </a:p>
          <a:p>
            <a:r>
              <a:rPr lang="cs-CZ" sz="1400" b="1" i="1" dirty="0" err="1">
                <a:solidFill>
                  <a:srgbClr val="000000"/>
                </a:solidFill>
              </a:rPr>
              <a:t>According</a:t>
            </a:r>
            <a:r>
              <a:rPr lang="cs-CZ" sz="1400" b="1" i="1" dirty="0">
                <a:solidFill>
                  <a:srgbClr val="000000"/>
                </a:solidFill>
              </a:rPr>
              <a:t> </a:t>
            </a:r>
            <a:r>
              <a:rPr lang="cs-CZ" sz="1400" b="1" i="1" dirty="0" err="1">
                <a:solidFill>
                  <a:srgbClr val="000000"/>
                </a:solidFill>
              </a:rPr>
              <a:t>distribution</a:t>
            </a:r>
            <a:r>
              <a:rPr lang="cs-CZ" sz="1400" b="1" i="1" dirty="0">
                <a:solidFill>
                  <a:srgbClr val="000000"/>
                </a:solidFill>
              </a:rPr>
              <a:t> </a:t>
            </a:r>
            <a:r>
              <a:rPr lang="cs-CZ" sz="1400" b="1" i="1" dirty="0" err="1">
                <a:solidFill>
                  <a:srgbClr val="000000"/>
                </a:solidFill>
              </a:rPr>
              <a:t>of</a:t>
            </a:r>
            <a:r>
              <a:rPr lang="cs-CZ" sz="1400" b="1" i="1" dirty="0">
                <a:solidFill>
                  <a:srgbClr val="000000"/>
                </a:solidFill>
              </a:rPr>
              <a:t> </a:t>
            </a:r>
            <a:r>
              <a:rPr lang="en-US" sz="1400" b="1" i="1" dirty="0">
                <a:solidFill>
                  <a:srgbClr val="000000"/>
                </a:solidFill>
              </a:rPr>
              <a:t>the magnetic </a:t>
            </a:r>
            <a:r>
              <a:rPr lang="en-US" sz="1400" b="1" i="1" dirty="0" err="1">
                <a:solidFill>
                  <a:srgbClr val="000000"/>
                </a:solidFill>
              </a:rPr>
              <a:t>fiel</a:t>
            </a:r>
            <a:r>
              <a:rPr lang="cs-CZ" sz="1400" b="1" i="1" dirty="0">
                <a:solidFill>
                  <a:srgbClr val="000000"/>
                </a:solidFill>
              </a:rPr>
              <a:t>d</a:t>
            </a:r>
            <a:r>
              <a:rPr lang="en-US" sz="1400" b="1" i="1" dirty="0">
                <a:solidFill>
                  <a:srgbClr val="000000"/>
                </a:solidFill>
              </a:rPr>
              <a:t> in </a:t>
            </a:r>
            <a:r>
              <a:rPr lang="cs-CZ" sz="1400" b="1" i="1" dirty="0" err="1">
                <a:solidFill>
                  <a:srgbClr val="000000"/>
                </a:solidFill>
              </a:rPr>
              <a:t>surroundings</a:t>
            </a:r>
            <a:endParaRPr lang="cs-CZ" sz="1400" b="1" i="1" dirty="0">
              <a:solidFill>
                <a:srgbClr val="000000"/>
              </a:solidFill>
            </a:endParaRPr>
          </a:p>
          <a:p>
            <a:pPr lvl="1"/>
            <a:r>
              <a:rPr lang="cs-CZ" sz="1400" b="1" u="sng" dirty="0" err="1">
                <a:solidFill>
                  <a:srgbClr val="000000"/>
                </a:solidFill>
              </a:rPr>
              <a:t>homogeneous</a:t>
            </a:r>
            <a:r>
              <a:rPr lang="cs-CZ" sz="1400" b="1" u="sng" dirty="0">
                <a:solidFill>
                  <a:srgbClr val="000000"/>
                </a:solidFill>
              </a:rPr>
              <a:t> </a:t>
            </a:r>
            <a:r>
              <a:rPr lang="cs-CZ" sz="1400" b="1" u="sng" dirty="0" err="1">
                <a:solidFill>
                  <a:srgbClr val="000000"/>
                </a:solidFill>
              </a:rPr>
              <a:t>field</a:t>
            </a:r>
            <a:r>
              <a:rPr lang="cs-CZ" sz="1400" b="1" u="sng" dirty="0">
                <a:solidFill>
                  <a:srgbClr val="000000"/>
                </a:solidFill>
              </a:rPr>
              <a:t> – </a:t>
            </a:r>
            <a:r>
              <a:rPr lang="cs-CZ" sz="1400" dirty="0">
                <a:solidFill>
                  <a:srgbClr val="000000"/>
                </a:solidFill>
              </a:rPr>
              <a:t>has </a:t>
            </a:r>
            <a:r>
              <a:rPr lang="en-US" sz="1400" dirty="0">
                <a:solidFill>
                  <a:srgbClr val="000000"/>
                </a:solidFill>
              </a:rPr>
              <a:t>the same size and direction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at all points</a:t>
            </a:r>
            <a:endParaRPr lang="cs-CZ" sz="1400" dirty="0">
              <a:solidFill>
                <a:srgbClr val="000000"/>
              </a:solidFill>
            </a:endParaRPr>
          </a:p>
          <a:p>
            <a:pPr lvl="1"/>
            <a:r>
              <a:rPr lang="cs-CZ" sz="1400" b="1" u="sng" dirty="0" err="1">
                <a:solidFill>
                  <a:srgbClr val="000000"/>
                </a:solidFill>
              </a:rPr>
              <a:t>inhomogeneous</a:t>
            </a:r>
            <a:r>
              <a:rPr lang="cs-CZ" sz="1400" b="1" u="sng" dirty="0">
                <a:solidFill>
                  <a:srgbClr val="000000"/>
                </a:solidFill>
              </a:rPr>
              <a:t> </a:t>
            </a:r>
            <a:r>
              <a:rPr lang="cs-CZ" sz="1400" b="1" u="sng" dirty="0" err="1">
                <a:solidFill>
                  <a:srgbClr val="000000"/>
                </a:solidFill>
              </a:rPr>
              <a:t>field</a:t>
            </a:r>
            <a:r>
              <a:rPr lang="cs-CZ" sz="1400" b="1" u="sng" dirty="0">
                <a:solidFill>
                  <a:srgbClr val="000000"/>
                </a:solidFill>
              </a:rPr>
              <a:t> –</a:t>
            </a:r>
            <a:r>
              <a:rPr lang="cs-CZ" sz="1400" dirty="0">
                <a:solidFill>
                  <a:srgbClr val="000000"/>
                </a:solidFill>
              </a:rPr>
              <a:t> has </a:t>
            </a:r>
            <a:r>
              <a:rPr lang="en-US" sz="1400" dirty="0">
                <a:solidFill>
                  <a:srgbClr val="000000"/>
                </a:solidFill>
              </a:rPr>
              <a:t>different size and direction in the considered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space</a:t>
            </a:r>
            <a:endParaRPr lang="cs-CZ" sz="1400" b="1" u="sng" dirty="0">
              <a:solidFill>
                <a:srgbClr val="000000"/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311BF20-96DD-45D2-9453-CE83FE3675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7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14"/>
    </mc:Choice>
    <mc:Fallback xmlns="">
      <p:transition spd="slow" advTm="44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7F462CB-561B-421D-93D2-CAAE4340A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General </a:t>
            </a:r>
            <a:r>
              <a:rPr lang="cs-CZ" dirty="0" err="1">
                <a:solidFill>
                  <a:srgbClr val="FFFFFF"/>
                </a:solidFill>
              </a:rPr>
              <a:t>physiological</a:t>
            </a:r>
            <a:r>
              <a:rPr lang="cs-CZ" dirty="0">
                <a:solidFill>
                  <a:srgbClr val="FFFFFF"/>
                </a:solidFill>
              </a:rPr>
              <a:t>  </a:t>
            </a:r>
            <a:r>
              <a:rPr lang="cs-CZ" dirty="0" err="1">
                <a:solidFill>
                  <a:srgbClr val="FFFFFF"/>
                </a:solidFill>
              </a:rPr>
              <a:t>effects</a:t>
            </a:r>
            <a:endParaRPr lang="cs-CZ" b="1" dirty="0">
              <a:solidFill>
                <a:srgbClr val="FFFFFF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967135B-9E1A-420A-90D9-EF2414E5B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7071" y="801866"/>
            <a:ext cx="6233652" cy="5230634"/>
          </a:xfrm>
        </p:spPr>
        <p:txBody>
          <a:bodyPr anchor="ctr">
            <a:normAutofit fontScale="77500" lnSpcReduction="20000"/>
          </a:bodyPr>
          <a:lstStyle/>
          <a:p>
            <a:r>
              <a:rPr lang="cs-CZ" sz="2400" b="1" dirty="0" err="1">
                <a:solidFill>
                  <a:srgbClr val="000000"/>
                </a:solidFill>
              </a:rPr>
              <a:t>Vasodilatation</a:t>
            </a:r>
            <a:r>
              <a:rPr lang="cs-CZ" sz="2400" dirty="0">
                <a:solidFill>
                  <a:srgbClr val="000000"/>
                </a:solidFill>
              </a:rPr>
              <a:t> – area </a:t>
            </a:r>
            <a:r>
              <a:rPr lang="cs-CZ" sz="2400" dirty="0" err="1">
                <a:solidFill>
                  <a:srgbClr val="000000"/>
                </a:solidFill>
              </a:rPr>
              <a:t>of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precapillary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sphincter</a:t>
            </a:r>
            <a:r>
              <a:rPr lang="cs-CZ" sz="2400" dirty="0">
                <a:solidFill>
                  <a:srgbClr val="000000"/>
                </a:solidFill>
              </a:rPr>
              <a:t> by </a:t>
            </a:r>
            <a:r>
              <a:rPr lang="cs-CZ" sz="2400" dirty="0" err="1">
                <a:solidFill>
                  <a:srgbClr val="000000"/>
                </a:solidFill>
              </a:rPr>
              <a:t>mechanism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of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eflux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of</a:t>
            </a:r>
            <a:r>
              <a:rPr lang="cs-CZ" sz="2400" dirty="0">
                <a:solidFill>
                  <a:srgbClr val="000000"/>
                </a:solidFill>
              </a:rPr>
              <a:t> Ca</a:t>
            </a:r>
            <a:r>
              <a:rPr lang="cs-CZ" sz="2400" baseline="30000" dirty="0">
                <a:solidFill>
                  <a:srgbClr val="000000"/>
                </a:solidFill>
              </a:rPr>
              <a:t>2+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</a:p>
          <a:p>
            <a:r>
              <a:rPr lang="cs-CZ" sz="2400" b="1" dirty="0">
                <a:solidFill>
                  <a:srgbClr val="000000"/>
                </a:solidFill>
              </a:rPr>
              <a:t>A</a:t>
            </a:r>
            <a:r>
              <a:rPr lang="en-US" sz="2400" b="1" dirty="0" err="1">
                <a:solidFill>
                  <a:srgbClr val="000000"/>
                </a:solidFill>
              </a:rPr>
              <a:t>nalge</a:t>
            </a:r>
            <a:r>
              <a:rPr lang="cs-CZ" sz="2400" b="1" dirty="0" err="1">
                <a:solidFill>
                  <a:srgbClr val="000000"/>
                </a:solidFill>
              </a:rPr>
              <a:t>tic</a:t>
            </a:r>
            <a:r>
              <a:rPr lang="en-US" sz="2400" b="1" dirty="0">
                <a:solidFill>
                  <a:srgbClr val="000000"/>
                </a:solidFill>
              </a:rPr>
              <a:t> effect</a:t>
            </a:r>
            <a:r>
              <a:rPr lang="cs-CZ" sz="2400" b="1" dirty="0">
                <a:solidFill>
                  <a:srgbClr val="000000"/>
                </a:solidFill>
              </a:rPr>
              <a:t> </a:t>
            </a:r>
            <a:r>
              <a:rPr lang="cs-CZ" sz="2400" dirty="0">
                <a:solidFill>
                  <a:srgbClr val="000000"/>
                </a:solidFill>
              </a:rPr>
              <a:t>– </a:t>
            </a:r>
            <a:r>
              <a:rPr lang="cs-CZ" sz="2400" dirty="0" err="1">
                <a:solidFill>
                  <a:srgbClr val="000000"/>
                </a:solidFill>
              </a:rPr>
              <a:t>increase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secretion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of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endorphin</a:t>
            </a:r>
            <a:r>
              <a:rPr lang="cs-CZ" sz="2400" dirty="0">
                <a:solidFill>
                  <a:srgbClr val="000000"/>
                </a:solidFill>
              </a:rPr>
              <a:t> and/</a:t>
            </a:r>
            <a:r>
              <a:rPr lang="cs-CZ" sz="2400" dirty="0" err="1">
                <a:solidFill>
                  <a:srgbClr val="000000"/>
                </a:solidFill>
              </a:rPr>
              <a:t>or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reinforcement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binding</a:t>
            </a:r>
            <a:r>
              <a:rPr lang="cs-CZ" sz="2400" dirty="0">
                <a:solidFill>
                  <a:srgbClr val="000000"/>
                </a:solidFill>
              </a:rPr>
              <a:t> to </a:t>
            </a:r>
            <a:r>
              <a:rPr lang="cs-CZ" sz="2400" dirty="0" err="1">
                <a:solidFill>
                  <a:srgbClr val="000000"/>
                </a:solidFill>
              </a:rPr>
              <a:t>specific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receptors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cs-CZ" sz="2400" b="1" dirty="0">
                <a:solidFill>
                  <a:srgbClr val="000000"/>
                </a:solidFill>
              </a:rPr>
              <a:t>D</a:t>
            </a:r>
            <a:r>
              <a:rPr lang="en-US" sz="2400" b="1" dirty="0" err="1">
                <a:solidFill>
                  <a:srgbClr val="000000"/>
                </a:solidFill>
              </a:rPr>
              <a:t>ispersing</a:t>
            </a:r>
            <a:r>
              <a:rPr lang="en-US" sz="2400" b="1" dirty="0">
                <a:solidFill>
                  <a:srgbClr val="000000"/>
                </a:solidFill>
              </a:rPr>
              <a:t> effect</a:t>
            </a:r>
            <a:r>
              <a:rPr lang="cs-CZ" sz="2400" b="1" dirty="0">
                <a:solidFill>
                  <a:srgbClr val="000000"/>
                </a:solidFill>
              </a:rPr>
              <a:t> – </a:t>
            </a:r>
            <a:r>
              <a:rPr lang="cs-CZ" sz="2400" dirty="0" err="1">
                <a:solidFill>
                  <a:srgbClr val="000000"/>
                </a:solidFill>
              </a:rPr>
              <a:t>making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the</a:t>
            </a:r>
            <a:r>
              <a:rPr lang="cs-CZ" sz="2400" dirty="0">
                <a:solidFill>
                  <a:srgbClr val="000000"/>
                </a:solidFill>
              </a:rPr>
              <a:t> background </a:t>
            </a:r>
            <a:r>
              <a:rPr lang="cs-CZ" sz="2400" dirty="0" err="1">
                <a:solidFill>
                  <a:srgbClr val="000000"/>
                </a:solidFill>
              </a:rPr>
              <a:t>for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following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effects</a:t>
            </a:r>
            <a:r>
              <a:rPr lang="cs-CZ" sz="2400" dirty="0">
                <a:solidFill>
                  <a:srgbClr val="000000"/>
                </a:solidFill>
              </a:rPr>
              <a:t> by </a:t>
            </a:r>
            <a:r>
              <a:rPr lang="cs-CZ" sz="2400" dirty="0" err="1">
                <a:solidFill>
                  <a:srgbClr val="000000"/>
                </a:solidFill>
              </a:rPr>
              <a:t>changing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rheological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properties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of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tissues</a:t>
            </a:r>
            <a:r>
              <a:rPr lang="cs-CZ" sz="2400" dirty="0">
                <a:solidFill>
                  <a:srgbClr val="000000"/>
                </a:solidFill>
              </a:rPr>
              <a:t> and </a:t>
            </a:r>
            <a:r>
              <a:rPr lang="cs-CZ" sz="2400" dirty="0" err="1">
                <a:solidFill>
                  <a:srgbClr val="000000"/>
                </a:solidFill>
              </a:rPr>
              <a:t>hydration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of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hyaluronic</a:t>
            </a:r>
            <a:r>
              <a:rPr lang="cs-CZ" sz="2400" dirty="0">
                <a:solidFill>
                  <a:srgbClr val="000000"/>
                </a:solidFill>
              </a:rPr>
              <a:t> acid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b="1" dirty="0">
                <a:solidFill>
                  <a:srgbClr val="000000"/>
                </a:solidFill>
              </a:rPr>
              <a:t>Myorelaxation</a:t>
            </a:r>
            <a:r>
              <a:rPr lang="cs-CZ" sz="2400" b="1" dirty="0">
                <a:solidFill>
                  <a:srgbClr val="000000"/>
                </a:solidFill>
              </a:rPr>
              <a:t> </a:t>
            </a:r>
            <a:r>
              <a:rPr lang="cs-CZ" sz="2400" dirty="0">
                <a:solidFill>
                  <a:srgbClr val="000000"/>
                </a:solidFill>
              </a:rPr>
              <a:t>(</a:t>
            </a:r>
            <a:r>
              <a:rPr lang="cs-CZ" sz="2400" dirty="0" err="1">
                <a:solidFill>
                  <a:srgbClr val="000000"/>
                </a:solidFill>
              </a:rPr>
              <a:t>for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hypertonic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muscles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or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fibres</a:t>
            </a:r>
            <a:r>
              <a:rPr lang="cs-CZ" sz="2400" dirty="0">
                <a:solidFill>
                  <a:srgbClr val="000000"/>
                </a:solidFill>
              </a:rPr>
              <a:t>)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b="1" dirty="0">
                <a:solidFill>
                  <a:srgbClr val="000000"/>
                </a:solidFill>
              </a:rPr>
              <a:t>and myotonic effect</a:t>
            </a:r>
            <a:r>
              <a:rPr lang="cs-CZ" sz="2400" b="1" dirty="0">
                <a:solidFill>
                  <a:srgbClr val="000000"/>
                </a:solidFill>
              </a:rPr>
              <a:t> </a:t>
            </a:r>
            <a:r>
              <a:rPr lang="cs-CZ" sz="2400" dirty="0">
                <a:solidFill>
                  <a:srgbClr val="000000"/>
                </a:solidFill>
              </a:rPr>
              <a:t>(</a:t>
            </a:r>
            <a:r>
              <a:rPr lang="cs-CZ" sz="2400" dirty="0" err="1">
                <a:solidFill>
                  <a:srgbClr val="000000"/>
                </a:solidFill>
              </a:rPr>
              <a:t>for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hypotonic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muscles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or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fibres</a:t>
            </a:r>
            <a:r>
              <a:rPr lang="cs-CZ" sz="2400" dirty="0">
                <a:solidFill>
                  <a:srgbClr val="000000"/>
                </a:solidFill>
              </a:rPr>
              <a:t>) </a:t>
            </a:r>
            <a:r>
              <a:rPr lang="cs-CZ" sz="2400" b="1" dirty="0">
                <a:solidFill>
                  <a:srgbClr val="000000"/>
                </a:solidFill>
              </a:rPr>
              <a:t>– </a:t>
            </a:r>
            <a:r>
              <a:rPr lang="cs-CZ" sz="2400" dirty="0" err="1">
                <a:solidFill>
                  <a:srgbClr val="000000"/>
                </a:solidFill>
              </a:rPr>
              <a:t>enhancing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perfusion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of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tissues</a:t>
            </a:r>
            <a:r>
              <a:rPr lang="cs-CZ" sz="2400" dirty="0">
                <a:solidFill>
                  <a:srgbClr val="000000"/>
                </a:solidFill>
              </a:rPr>
              <a:t> and </a:t>
            </a:r>
            <a:r>
              <a:rPr lang="cs-CZ" sz="2400" dirty="0" err="1">
                <a:solidFill>
                  <a:srgbClr val="000000"/>
                </a:solidFill>
              </a:rPr>
              <a:t>changing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activity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of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lactate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dehydrogenese</a:t>
            </a:r>
            <a:endParaRPr lang="en-US" sz="2400" b="1" dirty="0">
              <a:solidFill>
                <a:srgbClr val="000000"/>
              </a:solidFill>
            </a:endParaRPr>
          </a:p>
          <a:p>
            <a:r>
              <a:rPr lang="cs-CZ" sz="2400" b="1" dirty="0">
                <a:solidFill>
                  <a:srgbClr val="000000"/>
                </a:solidFill>
              </a:rPr>
              <a:t>A</a:t>
            </a:r>
            <a:r>
              <a:rPr lang="en-US" sz="2400" b="1" dirty="0" err="1">
                <a:solidFill>
                  <a:srgbClr val="000000"/>
                </a:solidFill>
              </a:rPr>
              <a:t>ntiedematous</a:t>
            </a:r>
            <a:r>
              <a:rPr lang="en-US" sz="2400" b="1" dirty="0">
                <a:solidFill>
                  <a:srgbClr val="000000"/>
                </a:solidFill>
              </a:rPr>
              <a:t> effect</a:t>
            </a:r>
            <a:r>
              <a:rPr lang="cs-CZ" sz="2400" b="1" dirty="0">
                <a:solidFill>
                  <a:srgbClr val="000000"/>
                </a:solidFill>
              </a:rPr>
              <a:t> – </a:t>
            </a:r>
            <a:r>
              <a:rPr lang="cs-CZ" sz="2400" dirty="0" err="1">
                <a:solidFill>
                  <a:srgbClr val="000000"/>
                </a:solidFill>
              </a:rPr>
              <a:t>especially</a:t>
            </a:r>
            <a:r>
              <a:rPr lang="cs-CZ" sz="2400" b="1" dirty="0">
                <a:solidFill>
                  <a:srgbClr val="000000"/>
                </a:solidFill>
              </a:rPr>
              <a:t> </a:t>
            </a:r>
            <a:r>
              <a:rPr lang="cs-CZ" sz="2400" dirty="0">
                <a:solidFill>
                  <a:srgbClr val="000000"/>
                </a:solidFill>
              </a:rPr>
              <a:t>in </a:t>
            </a:r>
            <a:r>
              <a:rPr lang="cs-CZ" sz="2400" dirty="0" err="1">
                <a:solidFill>
                  <a:srgbClr val="000000"/>
                </a:solidFill>
              </a:rPr>
              <a:t>chronic</a:t>
            </a:r>
            <a:r>
              <a:rPr lang="cs-CZ" sz="2400" dirty="0">
                <a:solidFill>
                  <a:srgbClr val="000000"/>
                </a:solidFill>
              </a:rPr>
              <a:t> post-</a:t>
            </a:r>
            <a:r>
              <a:rPr lang="cs-CZ" sz="2400" dirty="0" err="1">
                <a:solidFill>
                  <a:srgbClr val="000000"/>
                </a:solidFill>
              </a:rPr>
              <a:t>traumatic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condition</a:t>
            </a:r>
            <a:r>
              <a:rPr lang="cs-CZ" sz="2400" dirty="0">
                <a:solidFill>
                  <a:srgbClr val="000000"/>
                </a:solidFill>
              </a:rPr>
              <a:t>; </a:t>
            </a:r>
            <a:r>
              <a:rPr lang="cs-CZ" sz="2400" dirty="0" err="1">
                <a:solidFill>
                  <a:srgbClr val="000000"/>
                </a:solidFill>
              </a:rPr>
              <a:t>effect</a:t>
            </a:r>
            <a:r>
              <a:rPr lang="cs-CZ" sz="2400" dirty="0">
                <a:solidFill>
                  <a:srgbClr val="000000"/>
                </a:solidFill>
              </a:rPr>
              <a:t> by </a:t>
            </a:r>
            <a:r>
              <a:rPr lang="cs-CZ" sz="2400" dirty="0" err="1">
                <a:solidFill>
                  <a:srgbClr val="000000"/>
                </a:solidFill>
              </a:rPr>
              <a:t>changing</a:t>
            </a:r>
            <a:r>
              <a:rPr lang="cs-CZ" sz="2400" dirty="0">
                <a:solidFill>
                  <a:srgbClr val="000000"/>
                </a:solidFill>
              </a:rPr>
              <a:t> ratio </a:t>
            </a:r>
            <a:r>
              <a:rPr lang="cs-CZ" sz="2400" dirty="0" err="1">
                <a:solidFill>
                  <a:srgbClr val="000000"/>
                </a:solidFill>
              </a:rPr>
              <a:t>of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cAMP</a:t>
            </a:r>
            <a:r>
              <a:rPr lang="cs-CZ" sz="2400" dirty="0">
                <a:solidFill>
                  <a:srgbClr val="000000"/>
                </a:solidFill>
              </a:rPr>
              <a:t>/</a:t>
            </a:r>
            <a:r>
              <a:rPr lang="cs-CZ" sz="2400" dirty="0" err="1">
                <a:solidFill>
                  <a:srgbClr val="000000"/>
                </a:solidFill>
              </a:rPr>
              <a:t>cGMP</a:t>
            </a:r>
            <a:r>
              <a:rPr lang="cs-CZ" sz="2400" dirty="0">
                <a:solidFill>
                  <a:srgbClr val="000000"/>
                </a:solidFill>
              </a:rPr>
              <a:t> and </a:t>
            </a:r>
            <a:r>
              <a:rPr lang="cs-CZ" sz="2400" dirty="0" err="1">
                <a:solidFill>
                  <a:srgbClr val="000000"/>
                </a:solidFill>
              </a:rPr>
              <a:t>improving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perfusion</a:t>
            </a:r>
            <a:endParaRPr lang="en-US" sz="2400" b="1" dirty="0">
              <a:solidFill>
                <a:srgbClr val="000000"/>
              </a:solidFill>
            </a:endParaRPr>
          </a:p>
          <a:p>
            <a:r>
              <a:rPr lang="cs-CZ" sz="2400" b="1" dirty="0">
                <a:solidFill>
                  <a:srgbClr val="000000"/>
                </a:solidFill>
              </a:rPr>
              <a:t>A</a:t>
            </a:r>
            <a:r>
              <a:rPr lang="en-US" sz="2400" b="1" dirty="0" err="1">
                <a:solidFill>
                  <a:srgbClr val="000000"/>
                </a:solidFill>
              </a:rPr>
              <a:t>ccelerated</a:t>
            </a:r>
            <a:r>
              <a:rPr lang="en-US" sz="2400" b="1" dirty="0">
                <a:solidFill>
                  <a:srgbClr val="000000"/>
                </a:solidFill>
              </a:rPr>
              <a:t> healing</a:t>
            </a:r>
            <a:r>
              <a:rPr lang="cs-CZ" sz="2400" b="1" dirty="0">
                <a:solidFill>
                  <a:srgbClr val="000000"/>
                </a:solidFill>
              </a:rPr>
              <a:t> – </a:t>
            </a:r>
            <a:r>
              <a:rPr lang="cs-CZ" sz="2400" dirty="0" err="1">
                <a:solidFill>
                  <a:srgbClr val="000000"/>
                </a:solidFill>
              </a:rPr>
              <a:t>especially</a:t>
            </a:r>
            <a:r>
              <a:rPr lang="cs-CZ" sz="2400" dirty="0">
                <a:solidFill>
                  <a:srgbClr val="000000"/>
                </a:solidFill>
              </a:rPr>
              <a:t> bone trauma by </a:t>
            </a:r>
            <a:r>
              <a:rPr lang="cs-CZ" sz="2400" dirty="0" err="1">
                <a:solidFill>
                  <a:srgbClr val="000000"/>
                </a:solidFill>
              </a:rPr>
              <a:t>increasing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activation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of</a:t>
            </a:r>
            <a:r>
              <a:rPr lang="cs-CZ" sz="2400" dirty="0">
                <a:solidFill>
                  <a:srgbClr val="000000"/>
                </a:solidFill>
              </a:rPr>
              <a:t> bone </a:t>
            </a:r>
            <a:r>
              <a:rPr lang="cs-CZ" sz="2400" dirty="0" err="1">
                <a:solidFill>
                  <a:srgbClr val="000000"/>
                </a:solidFill>
              </a:rPr>
              <a:t>specific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cells</a:t>
            </a:r>
            <a:r>
              <a:rPr lang="cs-CZ" sz="2400" dirty="0">
                <a:solidFill>
                  <a:srgbClr val="000000"/>
                </a:solidFill>
              </a:rPr>
              <a:t> (osteoklast and osteoblast)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cs-CZ" sz="2400" b="1" dirty="0">
                <a:solidFill>
                  <a:srgbClr val="000000"/>
                </a:solidFill>
              </a:rPr>
              <a:t>T</a:t>
            </a:r>
            <a:r>
              <a:rPr lang="en-US" sz="2400" b="1" dirty="0" err="1">
                <a:solidFill>
                  <a:srgbClr val="000000"/>
                </a:solidFill>
              </a:rPr>
              <a:t>rophotropic</a:t>
            </a:r>
            <a:r>
              <a:rPr lang="en-US" sz="2400" b="1" dirty="0">
                <a:solidFill>
                  <a:srgbClr val="000000"/>
                </a:solidFill>
              </a:rPr>
              <a:t> effect</a:t>
            </a:r>
            <a:r>
              <a:rPr lang="cs-CZ" sz="2400" b="1" dirty="0">
                <a:solidFill>
                  <a:srgbClr val="000000"/>
                </a:solidFill>
              </a:rPr>
              <a:t> – </a:t>
            </a:r>
            <a:r>
              <a:rPr lang="cs-CZ" sz="2400" dirty="0" err="1">
                <a:solidFill>
                  <a:srgbClr val="000000"/>
                </a:solidFill>
              </a:rPr>
              <a:t>effect</a:t>
            </a:r>
            <a:r>
              <a:rPr lang="cs-CZ" sz="2400" dirty="0">
                <a:solidFill>
                  <a:srgbClr val="000000"/>
                </a:solidFill>
              </a:rPr>
              <a:t> by </a:t>
            </a:r>
            <a:r>
              <a:rPr lang="cs-CZ" sz="2400" dirty="0" err="1">
                <a:solidFill>
                  <a:srgbClr val="000000"/>
                </a:solidFill>
              </a:rPr>
              <a:t>vasodilatation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of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capillary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bed</a:t>
            </a:r>
            <a:r>
              <a:rPr lang="cs-CZ" sz="2400" dirty="0">
                <a:solidFill>
                  <a:srgbClr val="000000"/>
                </a:solidFill>
              </a:rPr>
              <a:t>; direct </a:t>
            </a:r>
            <a:r>
              <a:rPr lang="cs-CZ" sz="2400" dirty="0" err="1">
                <a:solidFill>
                  <a:srgbClr val="000000"/>
                </a:solidFill>
              </a:rPr>
              <a:t>effect</a:t>
            </a:r>
            <a:r>
              <a:rPr lang="cs-CZ" sz="2400" dirty="0">
                <a:solidFill>
                  <a:srgbClr val="000000"/>
                </a:solidFill>
              </a:rPr>
              <a:t> on </a:t>
            </a:r>
            <a:r>
              <a:rPr lang="cs-CZ" sz="2400" dirty="0" err="1">
                <a:solidFill>
                  <a:srgbClr val="000000"/>
                </a:solidFill>
              </a:rPr>
              <a:t>cells</a:t>
            </a:r>
            <a:r>
              <a:rPr lang="cs-CZ" sz="2400" dirty="0">
                <a:solidFill>
                  <a:srgbClr val="000000"/>
                </a:solidFill>
              </a:rPr>
              <a:t> and </a:t>
            </a:r>
            <a:r>
              <a:rPr lang="cs-CZ" sz="2400" dirty="0" err="1">
                <a:solidFill>
                  <a:srgbClr val="000000"/>
                </a:solidFill>
              </a:rPr>
              <a:t>theirs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organelles</a:t>
            </a:r>
            <a:r>
              <a:rPr lang="cs-CZ" sz="2400" dirty="0">
                <a:solidFill>
                  <a:srgbClr val="000000"/>
                </a:solidFill>
              </a:rPr>
              <a:t> (</a:t>
            </a:r>
            <a:r>
              <a:rPr lang="cs-CZ" sz="2400" dirty="0" err="1">
                <a:solidFill>
                  <a:srgbClr val="000000"/>
                </a:solidFill>
              </a:rPr>
              <a:t>membranes</a:t>
            </a:r>
            <a:r>
              <a:rPr lang="cs-CZ" sz="2400" dirty="0">
                <a:solidFill>
                  <a:srgbClr val="000000"/>
                </a:solidFill>
              </a:rPr>
              <a:t> – </a:t>
            </a:r>
            <a:r>
              <a:rPr lang="cs-CZ" sz="2400" dirty="0" err="1">
                <a:solidFill>
                  <a:srgbClr val="000000"/>
                </a:solidFill>
              </a:rPr>
              <a:t>influencing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influx</a:t>
            </a:r>
            <a:r>
              <a:rPr lang="cs-CZ" sz="2400" dirty="0">
                <a:solidFill>
                  <a:srgbClr val="000000"/>
                </a:solidFill>
              </a:rPr>
              <a:t>/</a:t>
            </a:r>
            <a:r>
              <a:rPr lang="cs-CZ" sz="2400" dirty="0" err="1">
                <a:solidFill>
                  <a:srgbClr val="000000"/>
                </a:solidFill>
              </a:rPr>
              <a:t>eflux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of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ionts</a:t>
            </a:r>
            <a:r>
              <a:rPr lang="cs-CZ" sz="2400" dirty="0">
                <a:solidFill>
                  <a:srgbClr val="000000"/>
                </a:solidFill>
              </a:rPr>
              <a:t>, </a:t>
            </a:r>
            <a:r>
              <a:rPr lang="cs-CZ" sz="2400" dirty="0" err="1">
                <a:solidFill>
                  <a:srgbClr val="000000"/>
                </a:solidFill>
              </a:rPr>
              <a:t>proteins</a:t>
            </a:r>
            <a:r>
              <a:rPr lang="cs-CZ" sz="2400" dirty="0">
                <a:solidFill>
                  <a:srgbClr val="000000"/>
                </a:solidFill>
              </a:rPr>
              <a:t>, </a:t>
            </a:r>
            <a:r>
              <a:rPr lang="cs-CZ" sz="2400" dirty="0" err="1">
                <a:solidFill>
                  <a:srgbClr val="000000"/>
                </a:solidFill>
              </a:rPr>
              <a:t>medicaments</a:t>
            </a:r>
            <a:r>
              <a:rPr lang="cs-CZ" sz="2400" dirty="0">
                <a:solidFill>
                  <a:srgbClr val="000000"/>
                </a:solidFill>
              </a:rPr>
              <a:t>), </a:t>
            </a:r>
            <a:r>
              <a:rPr lang="cs-CZ" sz="2400" dirty="0" err="1">
                <a:solidFill>
                  <a:srgbClr val="000000"/>
                </a:solidFill>
              </a:rPr>
              <a:t>increasing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metabolism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of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tissues</a:t>
            </a:r>
            <a:r>
              <a:rPr lang="cs-CZ" sz="2400" dirty="0">
                <a:solidFill>
                  <a:srgbClr val="000000"/>
                </a:solidFill>
              </a:rPr>
              <a:t> in </a:t>
            </a:r>
            <a:r>
              <a:rPr lang="cs-CZ" sz="2400" dirty="0" err="1">
                <a:solidFill>
                  <a:srgbClr val="000000"/>
                </a:solidFill>
              </a:rPr>
              <a:t>exposed</a:t>
            </a:r>
            <a:r>
              <a:rPr lang="cs-CZ" sz="2400" dirty="0">
                <a:solidFill>
                  <a:srgbClr val="000000"/>
                </a:solidFill>
              </a:rPr>
              <a:t> part</a:t>
            </a:r>
          </a:p>
          <a:p>
            <a:endParaRPr lang="cs-CZ" sz="2400" b="1" dirty="0">
              <a:solidFill>
                <a:srgbClr val="000000"/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9F0C717-AA76-4FA0-B10C-C3764B03C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6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81"/>
    </mc:Choice>
    <mc:Fallback xmlns="">
      <p:transition spd="slow" advTm="36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16231DC-561D-4426-B4D4-FEF0B7617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dirty="0" err="1">
                <a:solidFill>
                  <a:srgbClr val="FFFFFF"/>
                </a:solidFill>
              </a:rPr>
              <a:t>Problems</a:t>
            </a:r>
            <a:r>
              <a:rPr lang="cs-CZ" sz="4000" dirty="0">
                <a:solidFill>
                  <a:srgbClr val="FFFFFF"/>
                </a:solidFill>
              </a:rPr>
              <a:t> </a:t>
            </a:r>
            <a:r>
              <a:rPr lang="cs-CZ" sz="4000" dirty="0" err="1">
                <a:solidFill>
                  <a:srgbClr val="FFFFFF"/>
                </a:solidFill>
              </a:rPr>
              <a:t>of</a:t>
            </a:r>
            <a:r>
              <a:rPr lang="cs-CZ" sz="4000" dirty="0">
                <a:solidFill>
                  <a:srgbClr val="FFFFFF"/>
                </a:solidFill>
              </a:rPr>
              <a:t> </a:t>
            </a:r>
            <a:r>
              <a:rPr lang="cs-CZ" sz="4000" dirty="0" err="1">
                <a:solidFill>
                  <a:srgbClr val="FFFFFF"/>
                </a:solidFill>
              </a:rPr>
              <a:t>biological</a:t>
            </a:r>
            <a:r>
              <a:rPr lang="cs-CZ" sz="4000" dirty="0">
                <a:solidFill>
                  <a:srgbClr val="FFFFFF"/>
                </a:solidFill>
              </a:rPr>
              <a:t> </a:t>
            </a:r>
            <a:r>
              <a:rPr lang="cs-CZ" sz="4000" dirty="0" err="1">
                <a:solidFill>
                  <a:srgbClr val="FFFFFF"/>
                </a:solidFill>
              </a:rPr>
              <a:t>effects</a:t>
            </a:r>
            <a:r>
              <a:rPr lang="cs-CZ" sz="4000" dirty="0">
                <a:solidFill>
                  <a:srgbClr val="FFFFFF"/>
                </a:solidFill>
              </a:rPr>
              <a:t> </a:t>
            </a:r>
            <a:r>
              <a:rPr lang="cs-CZ" sz="4000" dirty="0" err="1">
                <a:solidFill>
                  <a:srgbClr val="FFFFFF"/>
                </a:solidFill>
              </a:rPr>
              <a:t>of</a:t>
            </a:r>
            <a:r>
              <a:rPr lang="cs-CZ" sz="4000" dirty="0">
                <a:solidFill>
                  <a:srgbClr val="FFFFFF"/>
                </a:solidFill>
              </a:rPr>
              <a:t> </a:t>
            </a:r>
            <a:r>
              <a:rPr lang="cs-CZ" sz="4000" dirty="0" err="1">
                <a:solidFill>
                  <a:srgbClr val="FFFFFF"/>
                </a:solidFill>
              </a:rPr>
              <a:t>the</a:t>
            </a:r>
            <a:r>
              <a:rPr lang="cs-CZ" sz="4000" dirty="0">
                <a:solidFill>
                  <a:srgbClr val="FFFFFF"/>
                </a:solidFill>
              </a:rPr>
              <a:t> </a:t>
            </a:r>
            <a:r>
              <a:rPr lang="cs-CZ" sz="4000" dirty="0" err="1">
                <a:solidFill>
                  <a:srgbClr val="FFFFFF"/>
                </a:solidFill>
              </a:rPr>
              <a:t>magnetic</a:t>
            </a:r>
            <a:r>
              <a:rPr lang="cs-CZ" sz="4000" dirty="0">
                <a:solidFill>
                  <a:srgbClr val="FFFFFF"/>
                </a:solidFill>
              </a:rPr>
              <a:t> </a:t>
            </a:r>
            <a:r>
              <a:rPr lang="cs-CZ" sz="4000" dirty="0" err="1">
                <a:solidFill>
                  <a:srgbClr val="FFFFFF"/>
                </a:solidFill>
              </a:rPr>
              <a:t>field</a:t>
            </a:r>
            <a:endParaRPr lang="cs-CZ" sz="4000" dirty="0">
              <a:solidFill>
                <a:srgbClr val="FFFFFF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419B688-BE56-4B7E-ADFC-F15A14ABF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92970"/>
            <a:ext cx="9833548" cy="2693976"/>
          </a:xfrm>
        </p:spPr>
        <p:txBody>
          <a:bodyPr>
            <a:normAutofit fontScale="85000" lnSpcReduction="20000"/>
          </a:bodyPr>
          <a:lstStyle/>
          <a:p>
            <a:r>
              <a:rPr lang="cs-CZ" sz="2000" dirty="0" err="1">
                <a:solidFill>
                  <a:srgbClr val="000000"/>
                </a:solidFill>
              </a:rPr>
              <a:t>Lack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of</a:t>
            </a:r>
            <a:r>
              <a:rPr lang="cs-CZ" sz="2000" dirty="0">
                <a:solidFill>
                  <a:srgbClr val="000000"/>
                </a:solidFill>
              </a:rPr>
              <a:t> evidence-</a:t>
            </a:r>
            <a:r>
              <a:rPr lang="cs-CZ" sz="2000" dirty="0" err="1">
                <a:solidFill>
                  <a:srgbClr val="000000"/>
                </a:solidFill>
              </a:rPr>
              <a:t>based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medicine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information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about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effect</a:t>
            </a:r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dirty="0" err="1">
                <a:solidFill>
                  <a:srgbClr val="000000"/>
                </a:solidFill>
              </a:rPr>
              <a:t>Empirical</a:t>
            </a:r>
            <a:r>
              <a:rPr lang="cs-CZ" sz="2000" dirty="0">
                <a:solidFill>
                  <a:srgbClr val="000000"/>
                </a:solidFill>
              </a:rPr>
              <a:t> evidence</a:t>
            </a:r>
          </a:p>
          <a:p>
            <a:r>
              <a:rPr lang="cs-CZ" sz="2000" dirty="0" err="1">
                <a:solidFill>
                  <a:srgbClr val="000000"/>
                </a:solidFill>
              </a:rPr>
              <a:t>Magnetic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therapy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is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usually</a:t>
            </a:r>
            <a:r>
              <a:rPr lang="cs-CZ" sz="2000" dirty="0">
                <a:solidFill>
                  <a:srgbClr val="000000"/>
                </a:solidFill>
              </a:rPr>
              <a:t> long term, </a:t>
            </a:r>
            <a:r>
              <a:rPr lang="cs-CZ" sz="2000" dirty="0" err="1">
                <a:solidFill>
                  <a:srgbClr val="000000"/>
                </a:solidFill>
              </a:rPr>
              <a:t>some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symptoms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of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other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disease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may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arise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during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therapy</a:t>
            </a:r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dirty="0">
                <a:solidFill>
                  <a:srgbClr val="000000"/>
                </a:solidFill>
              </a:rPr>
              <a:t>T</a:t>
            </a:r>
            <a:r>
              <a:rPr lang="en-US" sz="2000" dirty="0">
                <a:solidFill>
                  <a:srgbClr val="000000"/>
                </a:solidFill>
              </a:rPr>
              <a:t>he effect can only appear after repeated application</a:t>
            </a:r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dirty="0" err="1">
                <a:solidFill>
                  <a:srgbClr val="000000"/>
                </a:solidFill>
              </a:rPr>
              <a:t>Magnetic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field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can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damage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electronic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machines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like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watch</a:t>
            </a:r>
            <a:r>
              <a:rPr lang="cs-CZ" sz="2000" dirty="0">
                <a:solidFill>
                  <a:srgbClr val="000000"/>
                </a:solidFill>
              </a:rPr>
              <a:t>, </a:t>
            </a:r>
            <a:r>
              <a:rPr lang="cs-CZ" sz="2000" dirty="0" err="1">
                <a:solidFill>
                  <a:srgbClr val="000000"/>
                </a:solidFill>
              </a:rPr>
              <a:t>computer</a:t>
            </a:r>
            <a:r>
              <a:rPr lang="cs-CZ" sz="2000" dirty="0">
                <a:solidFill>
                  <a:srgbClr val="000000"/>
                </a:solidFill>
              </a:rPr>
              <a:t>, </a:t>
            </a:r>
            <a:r>
              <a:rPr lang="cs-CZ" sz="2000" dirty="0" err="1">
                <a:solidFill>
                  <a:srgbClr val="000000"/>
                </a:solidFill>
              </a:rPr>
              <a:t>phone</a:t>
            </a:r>
            <a:r>
              <a:rPr lang="cs-CZ" sz="2000" dirty="0">
                <a:solidFill>
                  <a:srgbClr val="000000"/>
                </a:solidFill>
              </a:rPr>
              <a:t>, </a:t>
            </a:r>
            <a:r>
              <a:rPr lang="cs-CZ" sz="2000" dirty="0" err="1">
                <a:solidFill>
                  <a:srgbClr val="000000"/>
                </a:solidFill>
              </a:rPr>
              <a:t>creditcards</a:t>
            </a:r>
            <a:r>
              <a:rPr lang="cs-CZ" sz="2000" dirty="0">
                <a:solidFill>
                  <a:srgbClr val="000000"/>
                </a:solidFill>
              </a:rPr>
              <a:t>, </a:t>
            </a:r>
            <a:r>
              <a:rPr lang="cs-CZ" sz="2000" dirty="0" err="1">
                <a:solidFill>
                  <a:srgbClr val="000000"/>
                </a:solidFill>
              </a:rPr>
              <a:t>flashdisk</a:t>
            </a:r>
            <a:r>
              <a:rPr lang="cs-CZ" sz="2000" dirty="0">
                <a:solidFill>
                  <a:srgbClr val="000000"/>
                </a:solidFill>
              </a:rPr>
              <a:t> and </a:t>
            </a:r>
            <a:r>
              <a:rPr lang="cs-CZ" sz="2000" dirty="0" err="1">
                <a:solidFill>
                  <a:srgbClr val="000000"/>
                </a:solidFill>
              </a:rPr>
              <a:t>other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storage</a:t>
            </a:r>
            <a:r>
              <a:rPr lang="cs-CZ" sz="2000" dirty="0">
                <a:solidFill>
                  <a:srgbClr val="000000"/>
                </a:solidFill>
              </a:rPr>
              <a:t> media </a:t>
            </a:r>
          </a:p>
          <a:p>
            <a:r>
              <a:rPr lang="cs-CZ" sz="2000" dirty="0" err="1">
                <a:solidFill>
                  <a:srgbClr val="000000"/>
                </a:solidFill>
              </a:rPr>
              <a:t>Combination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with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other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physical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therapy</a:t>
            </a:r>
            <a:r>
              <a:rPr lang="cs-CZ" sz="2000" dirty="0">
                <a:solidFill>
                  <a:srgbClr val="000000"/>
                </a:solidFill>
              </a:rPr>
              <a:t> modality </a:t>
            </a:r>
            <a:r>
              <a:rPr lang="cs-CZ" sz="2000" dirty="0" err="1">
                <a:solidFill>
                  <a:srgbClr val="000000"/>
                </a:solidFill>
              </a:rPr>
              <a:t>can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be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inappropriate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or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even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harmful</a:t>
            </a:r>
            <a:r>
              <a:rPr lang="cs-CZ" sz="2000" dirty="0">
                <a:solidFill>
                  <a:srgbClr val="000000"/>
                </a:solidFill>
              </a:rPr>
              <a:t> (dose </a:t>
            </a:r>
            <a:r>
              <a:rPr lang="cs-CZ" sz="2000" dirty="0" err="1">
                <a:solidFill>
                  <a:srgbClr val="000000"/>
                </a:solidFill>
              </a:rPr>
              <a:t>potentiation</a:t>
            </a:r>
            <a:r>
              <a:rPr lang="cs-CZ" sz="2000" dirty="0">
                <a:solidFill>
                  <a:srgbClr val="000000"/>
                </a:solidFill>
              </a:rPr>
              <a:t>)</a:t>
            </a:r>
          </a:p>
          <a:p>
            <a:r>
              <a:rPr lang="cs-CZ" sz="2000" dirty="0" err="1">
                <a:solidFill>
                  <a:srgbClr val="000000"/>
                </a:solidFill>
              </a:rPr>
              <a:t>side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effects</a:t>
            </a:r>
            <a:r>
              <a:rPr lang="cs-CZ" sz="2000" dirty="0">
                <a:solidFill>
                  <a:srgbClr val="000000"/>
                </a:solidFill>
              </a:rPr>
              <a:t> – </a:t>
            </a:r>
            <a:r>
              <a:rPr lang="cs-CZ" sz="2000" dirty="0" err="1">
                <a:solidFill>
                  <a:srgbClr val="000000"/>
                </a:solidFill>
              </a:rPr>
              <a:t>during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aplication</a:t>
            </a:r>
            <a:r>
              <a:rPr lang="cs-CZ" sz="2000" dirty="0">
                <a:solidFill>
                  <a:srgbClr val="000000"/>
                </a:solidFill>
              </a:rPr>
              <a:t>, </a:t>
            </a:r>
            <a:r>
              <a:rPr lang="cs-CZ" sz="2000" dirty="0" err="1">
                <a:solidFill>
                  <a:srgbClr val="000000"/>
                </a:solidFill>
              </a:rPr>
              <a:t>after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aplication</a:t>
            </a:r>
            <a:r>
              <a:rPr lang="cs-CZ" sz="2000" dirty="0">
                <a:solidFill>
                  <a:srgbClr val="000000"/>
                </a:solidFill>
              </a:rPr>
              <a:t>; 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F1F83F7-473A-4612-A02F-DA82BF5E2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8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561"/>
    </mc:Choice>
    <mc:Fallback xmlns="">
      <p:transition spd="slow" advTm="109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11890</TotalTime>
  <Words>2463</Words>
  <Application>Microsoft Office PowerPoint</Application>
  <PresentationFormat>Širokoúhlá obrazovka</PresentationFormat>
  <Paragraphs>326</Paragraphs>
  <Slides>36</Slides>
  <Notes>36</Notes>
  <HiddenSlides>0</HiddenSlides>
  <MMClips>36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Motiv Office</vt:lpstr>
      <vt:lpstr>Magnetic therapy II</vt:lpstr>
      <vt:lpstr>Content</vt:lpstr>
      <vt:lpstr>Introduction to the magnetic field</vt:lpstr>
      <vt:lpstr>Magnetic field – basics concepts</vt:lpstr>
      <vt:lpstr>Magnetic field – physical characteristics</vt:lpstr>
      <vt:lpstr>The magnetic gradient is determined by the density of the magnetic induction´s isolines of each applicator</vt:lpstr>
      <vt:lpstr>Types of magnetic fields</vt:lpstr>
      <vt:lpstr>General physiological  effects</vt:lpstr>
      <vt:lpstr>Problems of biological effects of the magnetic field</vt:lpstr>
      <vt:lpstr>Applicators</vt:lpstr>
      <vt:lpstr>Flat magnetic therapy applicators</vt:lpstr>
      <vt:lpstr>Flat magnetic therapy applicators</vt:lpstr>
      <vt:lpstr>Solenoid-type magnetic therapy applicators</vt:lpstr>
      <vt:lpstr>Solenoid-type magnetic therapy applicators</vt:lpstr>
      <vt:lpstr>Ring magnetic therapy applicators</vt:lpstr>
      <vt:lpstr>Device and Applicators in Inpatient ward of Department of Sport Medicine and Rehabilitation</vt:lpstr>
      <vt:lpstr>Pulsed low-frequency magnetic therapy (PLFMT)</vt:lpstr>
      <vt:lpstr>Pulsed low-frequency magnetic therapy - Application parameters – (according Poděbradský, Drápelová)</vt:lpstr>
      <vt:lpstr>Pulsed low-frequency magnetic therapy - Frequencies affecting the human body – (according Drápelová)</vt:lpstr>
      <vt:lpstr>Effects of the pulsed low-frequency magnetic therapy on the body (according Drápelová)</vt:lpstr>
      <vt:lpstr>Effects of the pulsed low-frequency magnetic therapy on the body (according Drápelová)</vt:lpstr>
      <vt:lpstr>Effects of the pulsed low-frequency magnetic therapy on the body (according Drápelová)</vt:lpstr>
      <vt:lpstr>And how is it in practice?</vt:lpstr>
      <vt:lpstr>Benefits</vt:lpstr>
      <vt:lpstr>Indications</vt:lpstr>
      <vt:lpstr>Indications</vt:lpstr>
      <vt:lpstr>NOTE! Indications (according Drápelová, MD)</vt:lpstr>
      <vt:lpstr>Contraindications</vt:lpstr>
      <vt:lpstr>Contraindications</vt:lpstr>
      <vt:lpstr>Side effects</vt:lpstr>
      <vt:lpstr>Safety recommendations  </vt:lpstr>
      <vt:lpstr>Instructions to patients  </vt:lpstr>
      <vt:lpstr>  Combination of pulse low-frequency magnetic therapy with another kind of therapy    </vt:lpstr>
      <vt:lpstr>Examples of practise (according Poděbradsky)</vt:lpstr>
      <vt:lpstr>Next time lecture 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Magnetotherapy I</dc:title>
  <dc:creator>Adam</dc:creator>
  <cp:lastModifiedBy>Adam Vajčner</cp:lastModifiedBy>
  <cp:revision>107</cp:revision>
  <dcterms:created xsi:type="dcterms:W3CDTF">2018-09-23T19:23:14Z</dcterms:created>
  <dcterms:modified xsi:type="dcterms:W3CDTF">2020-10-18T22:54:33Z</dcterms:modified>
</cp:coreProperties>
</file>