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8"/>
  </p:notesMasterIdLst>
  <p:handoutMasterIdLst>
    <p:handoutMasterId r:id="rId49"/>
  </p:handoutMasterIdLst>
  <p:sldIdLst>
    <p:sldId id="256" r:id="rId3"/>
    <p:sldId id="270" r:id="rId4"/>
    <p:sldId id="273" r:id="rId5"/>
    <p:sldId id="274" r:id="rId6"/>
    <p:sldId id="275" r:id="rId7"/>
    <p:sldId id="276" r:id="rId8"/>
    <p:sldId id="278" r:id="rId9"/>
    <p:sldId id="277" r:id="rId10"/>
    <p:sldId id="279" r:id="rId11"/>
    <p:sldId id="280" r:id="rId12"/>
    <p:sldId id="286" r:id="rId13"/>
    <p:sldId id="287" r:id="rId14"/>
    <p:sldId id="288" r:id="rId15"/>
    <p:sldId id="290" r:id="rId16"/>
    <p:sldId id="313" r:id="rId17"/>
    <p:sldId id="291" r:id="rId18"/>
    <p:sldId id="281" r:id="rId19"/>
    <p:sldId id="292" r:id="rId20"/>
    <p:sldId id="293" r:id="rId21"/>
    <p:sldId id="289" r:id="rId22"/>
    <p:sldId id="294" r:id="rId23"/>
    <p:sldId id="315" r:id="rId24"/>
    <p:sldId id="282" r:id="rId25"/>
    <p:sldId id="295" r:id="rId26"/>
    <p:sldId id="299" r:id="rId27"/>
    <p:sldId id="300" r:id="rId28"/>
    <p:sldId id="301" r:id="rId29"/>
    <p:sldId id="283" r:id="rId30"/>
    <p:sldId id="302" r:id="rId31"/>
    <p:sldId id="304" r:id="rId32"/>
    <p:sldId id="303" r:id="rId33"/>
    <p:sldId id="296" r:id="rId34"/>
    <p:sldId id="284" r:id="rId35"/>
    <p:sldId id="305" r:id="rId36"/>
    <p:sldId id="314" r:id="rId37"/>
    <p:sldId id="307" r:id="rId38"/>
    <p:sldId id="298" r:id="rId39"/>
    <p:sldId id="306" r:id="rId40"/>
    <p:sldId id="285" r:id="rId41"/>
    <p:sldId id="308" r:id="rId42"/>
    <p:sldId id="309" r:id="rId43"/>
    <p:sldId id="311" r:id="rId44"/>
    <p:sldId id="312" r:id="rId45"/>
    <p:sldId id="271" r:id="rId46"/>
    <p:sldId id="27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200" userDrawn="1">
          <p15:clr>
            <a:srgbClr val="A4A3A4"/>
          </p15:clr>
        </p15:guide>
        <p15:guide id="3" orient="horz" pos="3888" userDrawn="1">
          <p15:clr>
            <a:srgbClr val="A4A3A4"/>
          </p15:clr>
        </p15:guide>
        <p15:guide id="4" orient="horz" pos="2880" userDrawn="1">
          <p15:clr>
            <a:srgbClr val="A4A3A4"/>
          </p15:clr>
        </p15:guide>
        <p15:guide id="5" orient="horz" pos="3216" userDrawn="1">
          <p15:clr>
            <a:srgbClr val="A4A3A4"/>
          </p15:clr>
        </p15:guide>
        <p15:guide id="6" orient="horz" pos="816" userDrawn="1">
          <p15:clr>
            <a:srgbClr val="A4A3A4"/>
          </p15:clr>
        </p15:guide>
        <p15:guide id="7" orient="horz" pos="175" userDrawn="1">
          <p15:clr>
            <a:srgbClr val="A4A3A4"/>
          </p15:clr>
        </p15:guide>
        <p15:guide id="8" pos="2880" userDrawn="1">
          <p15:clr>
            <a:srgbClr val="A4A3A4"/>
          </p15:clr>
        </p15:guide>
        <p15:guide id="9" pos="719" userDrawn="1">
          <p15:clr>
            <a:srgbClr val="A4A3A4"/>
          </p15:clr>
        </p15:guide>
        <p15:guide id="10" pos="5041" userDrawn="1">
          <p15:clr>
            <a:srgbClr val="A4A3A4"/>
          </p15:clr>
        </p15:guide>
        <p15:guide id="11" pos="4608" userDrawn="1">
          <p15:clr>
            <a:srgbClr val="A4A3A4"/>
          </p15:clr>
        </p15:guide>
        <p15:guide id="12" pos="21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98" d="100"/>
          <a:sy n="98" d="100"/>
        </p:scale>
        <p:origin x="1046" y="86"/>
      </p:cViewPr>
      <p:guideLst>
        <p:guide orient="horz" pos="2160"/>
        <p:guide orient="horz" pos="1200"/>
        <p:guide orient="horz" pos="3888"/>
        <p:guide orient="horz" pos="2880"/>
        <p:guide orient="horz" pos="3216"/>
        <p:guide orient="horz" pos="816"/>
        <p:guide orient="horz" pos="175"/>
        <p:guide pos="2880"/>
        <p:guide pos="719"/>
        <p:guide pos="5041"/>
        <p:guide pos="4608"/>
        <p:guide pos="2124"/>
      </p:guideLst>
    </p:cSldViewPr>
  </p:slideViewPr>
  <p:notesTextViewPr>
    <p:cViewPr>
      <p:scale>
        <a:sx n="1" d="1"/>
        <a:sy n="1" d="1"/>
      </p:scale>
      <p:origin x="0" y="0"/>
    </p:cViewPr>
  </p:notesTextViewPr>
  <p:notesViewPr>
    <p:cSldViewPr showGuides="1">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cs-CZ" smtClean="0"/>
              <a:t>13.12.2020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lang="cs-CZ" smtClean="0"/>
              <a:t>‹#›</a:t>
            </a:fld>
            <a:endParaRPr lang="cs-CZ"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cs-CZ" smtClean="0"/>
              <a:t>13.12.2020</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6"/>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lang="cs-CZ" smtClean="0"/>
              <a:t>‹#›</a:t>
            </a:fld>
            <a:endParaRPr lang="cs-CZ"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http://www.clinicalexams.co.uk/coxa-vara.asp</a:t>
            </a:r>
          </a:p>
        </p:txBody>
      </p:sp>
      <p:sp>
        <p:nvSpPr>
          <p:cNvPr id="4" name="Zástupný symbol pro číslo snímku 3"/>
          <p:cNvSpPr>
            <a:spLocks noGrp="1"/>
          </p:cNvSpPr>
          <p:nvPr>
            <p:ph type="sldNum" sz="quarter" idx="10"/>
          </p:nvPr>
        </p:nvSpPr>
        <p:spPr/>
        <p:txBody>
          <a:bodyPr/>
          <a:lstStyle/>
          <a:p>
            <a:fld id="{01F2A70B-78F2-4DCF-B53B-C990D2FAFB8A}" type="slidenum">
              <a:rPr lang="cs-CZ" smtClean="0"/>
              <a:t>17</a:t>
            </a:fld>
            <a:endParaRPr lang="cs-CZ" dirty="0"/>
          </a:p>
        </p:txBody>
      </p:sp>
    </p:spTree>
    <p:extLst>
      <p:ext uri="{BB962C8B-B14F-4D97-AF65-F5344CB8AC3E}">
        <p14:creationId xmlns:p14="http://schemas.microsoft.com/office/powerpoint/2010/main" val="300820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2107" y="1905000"/>
            <a:ext cx="6859786" cy="2667000"/>
          </a:xfrm>
        </p:spPr>
        <p:txBody>
          <a:bodyPr>
            <a:noAutofit/>
          </a:bodyPr>
          <a:lstStyle>
            <a:lvl1pPr>
              <a:defRPr sz="4051"/>
            </a:lvl1pPr>
          </a:lstStyle>
          <a:p>
            <a:r>
              <a:rPr lang="cs-CZ" noProof="0"/>
              <a:t>Kliknutím lze upravit styl.</a:t>
            </a:r>
            <a:endParaRPr lang="cs-CZ" noProof="0" dirty="0"/>
          </a:p>
        </p:txBody>
      </p:sp>
      <p:sp>
        <p:nvSpPr>
          <p:cNvPr id="3" name="Podnadpis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cs-CZ" noProof="0"/>
              <a:t>Kliknutím lze upravit styl předlohy.</a:t>
            </a:r>
            <a:endParaRPr lang="cs-CZ" noProof="0" dirty="0"/>
          </a:p>
        </p:txBody>
      </p:sp>
      <p:grpSp>
        <p:nvGrpSpPr>
          <p:cNvPr id="256" name="line"/>
          <p:cNvGrpSpPr/>
          <p:nvPr/>
        </p:nvGrpSpPr>
        <p:grpSpPr bwMode="invGray">
          <a:xfrm>
            <a:off x="1188982" y="4724400"/>
            <a:ext cx="6475638" cy="64008"/>
            <a:chOff x="-4110038" y="2703513"/>
            <a:chExt cx="17394239" cy="160336"/>
          </a:xfrm>
          <a:solidFill>
            <a:schemeClr val="accent1"/>
          </a:solidFill>
        </p:grpSpPr>
        <p:sp>
          <p:nvSpPr>
            <p:cNvPr id="257"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9"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p:grpSpPr>
        <p:sp>
          <p:nvSpPr>
            <p:cNvPr id="8" name="Volný tvar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p:grpSpPr>
        <p:sp>
          <p:nvSpPr>
            <p:cNvPr id="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3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4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5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Svislý nadpis 1"/>
          <p:cNvSpPr>
            <a:spLocks noGrp="1"/>
          </p:cNvSpPr>
          <p:nvPr>
            <p:ph type="title" orient="vert"/>
          </p:nvPr>
        </p:nvSpPr>
        <p:spPr>
          <a:xfrm>
            <a:off x="7773233" y="274640"/>
            <a:ext cx="1028968" cy="5901747"/>
          </a:xfrm>
        </p:spPr>
        <p:txBody>
          <a:bodyPr vert="eaVert"/>
          <a:lstStyle/>
          <a:p>
            <a:r>
              <a:rPr lang="cs-CZ" noProof="0"/>
              <a:t>Kliknutím lze upravit styl.</a:t>
            </a:r>
            <a:endParaRPr lang="cs-CZ" noProof="0" dirty="0"/>
          </a:p>
        </p:txBody>
      </p:sp>
      <p:sp>
        <p:nvSpPr>
          <p:cNvPr id="3" name="Zástupný symbol pro svislý text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p:grpSpPr>
        <p:sp>
          <p:nvSpPr>
            <p:cNvPr id="168"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5"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6"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7"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8"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9"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0"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41"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idx="1"/>
          </p:nvPr>
        </p:nvSpPr>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accent1"/>
          </a:solidFill>
        </p:grpSpPr>
        <p:sp>
          <p:nvSpPr>
            <p:cNvPr id="256" name="Volný tvar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7" name="Volný tvar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8" name="Volný tvar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59" name="Volný tvar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0" name="Volný tvar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1" name="Volný tvar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2" name="Volný tvar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3" name="Volný tvar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4" name="Volný tvar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5" name="Volný tvar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6" name="Volný tvar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7" name="Volný tvar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8" name="Volný tvar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69" name="Volný tvar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0" name="Volný tvar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1" name="Volný tvar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2" name="Volný tvar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3" name="Volný tvar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4" name="Volný tvar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5" name="Volný tvar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6" name="Volný tvar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7" name="Volný tvar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8" name="Volný tvar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79" name="Volný tvar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0" name="Volný tvar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1" name="Volný tvar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2" name="Volný tvar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3" name="Volný tvar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4" name="Volný tvar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5" name="Volný tvar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6" name="Volný tvar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7" name="Volný tvar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8" name="Volný tvar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89" name="Volný tvar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0" name="Volný tvar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1" name="Volný tvar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2" name="Volný tvar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3" name="Volný tvar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4" name="Volný tvar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5" name="Volný tvar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6" name="Volný tvar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7" name="Volný tvar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8" name="Volný tvar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299" name="Volný tvar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0" name="Volný tvar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1" name="Volný tvar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2" name="Volný tvar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3" name="Volný tvar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4" name="Volný tvar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5" name="Volný tvar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6" name="Volný tvar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7" name="Volný tvar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8" name="Volný tvar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09" name="Volný tvar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0" name="Volný tvar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1" name="Volný tvar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2" name="Volný tvar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3" name="Volný tvar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4" name="Volný tvar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5" name="Volný tvar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6" name="Volný tvar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7" name="Volný tvar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8" name="Volný tvar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19" name="Volný tvar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0" name="Volný tvar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1" name="Volný tvar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2" name="Volný tvar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3" name="Volný tvar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4" name="Volný tvar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5" name="Volný tvar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6" name="Volný tvar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7" name="Volný tvar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8" name="Volný tvar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29" name="Volný tvar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0" name="Volný tvar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1" name="Volný tvar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2" name="Volný tvar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3" name="Volný tvar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4" name="Volný tvar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5" name="Volný tvar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6" name="Volný tvar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7" name="Volný tvar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8" name="Volný tvar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39" name="Volný tvar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0" name="Volný tvar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1" name="Volný tvar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2" name="Volný tvar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3" name="Volný tvar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4" name="Volný tvar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5" name="Volný tvar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6" name="Volný tvar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7" name="Volný tvar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8" name="Volný tvar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49" name="Volný tvar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0" name="Volný tvar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1" name="Volný tvar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2" name="Volný tvar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3" name="Volný tvar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4" name="Volný tvar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5" name="Volný tvar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6" name="Volný tvar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7" name="Volný tvar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8" name="Volný tvar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59" name="Volný tvar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0" name="Volný tvar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1" name="Volný tvar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2" name="Volný tvar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3" name="Volný tvar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4" name="Volný tvar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5" name="Volný tvar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6" name="Volný tvar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7" name="Volný tvar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8" name="Volný tvar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69" name="Volný tvar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0" name="Volný tvar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1" name="Volný tvar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2" name="Volný tvar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3" name="Volný tvar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4" name="Volný tvar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5" name="Volný tvar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6" name="Volný tvar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7" name="Volný tvar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sp>
          <p:nvSpPr>
            <p:cNvPr id="378" name="Volný tvar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p>
          </p:txBody>
        </p:sp>
      </p:grpSp>
      <p:sp>
        <p:nvSpPr>
          <p:cNvPr id="2" name="Nadpis 1"/>
          <p:cNvSpPr>
            <a:spLocks noGrp="1"/>
          </p:cNvSpPr>
          <p:nvPr>
            <p:ph type="title"/>
          </p:nvPr>
        </p:nvSpPr>
        <p:spPr>
          <a:xfrm>
            <a:off x="1142107" y="1905000"/>
            <a:ext cx="6859786" cy="2667000"/>
          </a:xfrm>
        </p:spPr>
        <p:txBody>
          <a:bodyPr anchor="b">
            <a:noAutofit/>
          </a:bodyPr>
          <a:lstStyle>
            <a:lvl1pPr algn="l">
              <a:defRPr sz="3301" b="0" cap="none" baseline="0"/>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7" y="5102526"/>
            <a:ext cx="6859786" cy="1069675"/>
          </a:xfrm>
        </p:spPr>
        <p:txBody>
          <a:bodyPr anchor="t">
            <a:normAutofit/>
          </a:bodyPr>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cs-CZ" noProof="0"/>
              <a:t>Kliknutím lze upravit styly předlohy textu.</a:t>
            </a:r>
          </a:p>
        </p:txBody>
      </p:sp>
      <p:sp>
        <p:nvSpPr>
          <p:cNvPr id="4" name="Zástupný symbol pro datum 3"/>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p:grpSpPr>
        <p:sp>
          <p:nvSpPr>
            <p:cNvPr id="159"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p>
            <a:r>
              <a:rPr lang="cs-CZ" noProof="0"/>
              <a:t>Kliknutím lze upravit styl.</a:t>
            </a:r>
            <a:endParaRPr lang="cs-CZ" noProof="0" dirty="0"/>
          </a:p>
        </p:txBody>
      </p:sp>
      <p:sp>
        <p:nvSpPr>
          <p:cNvPr id="3" name="Zástupný symbol pro obsah 2"/>
          <p:cNvSpPr>
            <a:spLocks noGrp="1"/>
          </p:cNvSpPr>
          <p:nvPr>
            <p:ph sz="half" idx="1"/>
          </p:nvPr>
        </p:nvSpPr>
        <p:spPr>
          <a:xfrm>
            <a:off x="1142107" y="1905000"/>
            <a:ext cx="3315563"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obsah 3"/>
          <p:cNvSpPr>
            <a:spLocks noGrp="1"/>
          </p:cNvSpPr>
          <p:nvPr>
            <p:ph sz="half" idx="2"/>
          </p:nvPr>
        </p:nvSpPr>
        <p:spPr>
          <a:xfrm>
            <a:off x="4686332" y="1905000"/>
            <a:ext cx="3315562" cy="4267200"/>
          </a:xfrm>
        </p:spPr>
        <p:txBody>
          <a:bodyPr>
            <a:normAutofit/>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p:grpSpPr>
        <p:sp>
          <p:nvSpPr>
            <p:cNvPr id="161" name="Volný tvar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1"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2"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3"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4"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a:xfrm>
            <a:off x="1142108" y="274638"/>
            <a:ext cx="6859785" cy="1020762"/>
          </a:xfrm>
        </p:spPr>
        <p:txBody>
          <a:bodyPr/>
          <a:lstStyle>
            <a:lvl1pPr>
              <a:defRPr/>
            </a:lvl1pPr>
          </a:lstStyle>
          <a:p>
            <a:r>
              <a:rPr lang="cs-CZ" noProof="0"/>
              <a:t>Kliknutím lze upravit styl.</a:t>
            </a:r>
            <a:endParaRPr lang="cs-CZ" noProof="0" dirty="0"/>
          </a:p>
        </p:txBody>
      </p:sp>
      <p:sp>
        <p:nvSpPr>
          <p:cNvPr id="3" name="Zástupný symbol pro text 2"/>
          <p:cNvSpPr>
            <a:spLocks noGrp="1"/>
          </p:cNvSpPr>
          <p:nvPr>
            <p:ph type="body" idx="1"/>
          </p:nvPr>
        </p:nvSpPr>
        <p:spPr>
          <a:xfrm>
            <a:off x="1142107"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cs-CZ" noProof="0"/>
              <a:t>Kliknutím lze upravit styly předlohy textu.</a:t>
            </a:r>
          </a:p>
        </p:txBody>
      </p:sp>
      <p:sp>
        <p:nvSpPr>
          <p:cNvPr id="4" name="Zástupný symbol pro obsah 3"/>
          <p:cNvSpPr>
            <a:spLocks noGrp="1"/>
          </p:cNvSpPr>
          <p:nvPr>
            <p:ph sz="half" idx="2"/>
          </p:nvPr>
        </p:nvSpPr>
        <p:spPr>
          <a:xfrm>
            <a:off x="1142107" y="2819400"/>
            <a:ext cx="3313277"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5" name="Zástupný symbol pro text 4"/>
          <p:cNvSpPr>
            <a:spLocks noGrp="1"/>
          </p:cNvSpPr>
          <p:nvPr>
            <p:ph type="body" sz="quarter" idx="3"/>
          </p:nvPr>
        </p:nvSpPr>
        <p:spPr>
          <a:xfrm>
            <a:off x="4688616"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cs-CZ" noProof="0"/>
              <a:t>Kliknutím lze upravit styly předlohy textu.</a:t>
            </a:r>
          </a:p>
        </p:txBody>
      </p:sp>
      <p:sp>
        <p:nvSpPr>
          <p:cNvPr id="6" name="Zástupný symbol pro obsah 5"/>
          <p:cNvSpPr>
            <a:spLocks noGrp="1"/>
          </p:cNvSpPr>
          <p:nvPr>
            <p:ph sz="quarter" idx="4"/>
          </p:nvPr>
        </p:nvSpPr>
        <p:spPr>
          <a:xfrm>
            <a:off x="4688616" y="2819400"/>
            <a:ext cx="3313277"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7" name="Zástupný symbol pro datum 6"/>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8" name="Zástupný symbol pro zápatí 8"/>
          <p:cNvSpPr>
            <a:spLocks noGrp="1"/>
          </p:cNvSpPr>
          <p:nvPr>
            <p:ph type="ftr" sz="quarter" idx="11"/>
          </p:nvPr>
        </p:nvSpPr>
        <p:spPr/>
        <p:txBody>
          <a:bodyPr/>
          <a:lstStyle/>
          <a:p>
            <a:endParaRPr lang="cs-CZ" noProof="0" dirty="0"/>
          </a:p>
        </p:txBody>
      </p:sp>
      <p:sp>
        <p:nvSpPr>
          <p:cNvPr id="9" name="Zástupný symbol pro číslo snímku 8"/>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p:grpSpPr>
        <p:sp>
          <p:nvSpPr>
            <p:cNvPr id="157" name="Volný tvar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8" name="Volný tvar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59" name="Volný tvar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0"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1"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2"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3"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4"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5"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6"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7"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8"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69"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0"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1"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2"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3"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4"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5"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6"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7"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8"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79"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0"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1"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2"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3"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4"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5"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6"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7"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8"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89"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0"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1"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2"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3"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4"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5"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6"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7"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8"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199"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0"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1"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2"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3"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4"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5"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6"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7"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8"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09"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0"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1"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2"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3"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4"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5"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6"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7"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8"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19"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0"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1"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2"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3"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4"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5"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6"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7"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8"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29"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230"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datum 2"/>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4" name="Zástupný symbol pro zápatí 3"/>
          <p:cNvSpPr>
            <a:spLocks noGrp="1"/>
          </p:cNvSpPr>
          <p:nvPr>
            <p:ph type="ftr" sz="quarter" idx="11"/>
          </p:nvPr>
        </p:nvSpPr>
        <p:spPr/>
        <p:txBody>
          <a:bodyPr/>
          <a:lstStyle/>
          <a:p>
            <a:endParaRPr lang="cs-CZ" noProof="0" dirty="0"/>
          </a:p>
        </p:txBody>
      </p:sp>
      <p:sp>
        <p:nvSpPr>
          <p:cNvPr id="5" name="Zástupný symbol pro číslo snímku 4"/>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3" name="Zástupný symbol pro zápatí 2"/>
          <p:cNvSpPr>
            <a:spLocks noGrp="1"/>
          </p:cNvSpPr>
          <p:nvPr>
            <p:ph type="ftr" sz="quarter" idx="11"/>
          </p:nvPr>
        </p:nvSpPr>
        <p:spPr/>
        <p:txBody>
          <a:bodyPr/>
          <a:lstStyle/>
          <a:p>
            <a:endParaRPr lang="cs-CZ" noProof="0" dirty="0"/>
          </a:p>
        </p:txBody>
      </p:sp>
      <p:sp>
        <p:nvSpPr>
          <p:cNvPr id="4" name="Zástupný symbol pro číslo snímku 3"/>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p:grpSpPr>
        <p:grpSp>
          <p:nvGrpSpPr>
            <p:cNvPr id="616" name="Skupina 515"/>
            <p:cNvGrpSpPr/>
            <p:nvPr/>
          </p:nvGrpSpPr>
          <p:grpSpPr bwMode="invGray">
            <a:xfrm>
              <a:off x="5414491" y="1630821"/>
              <a:ext cx="5294376" cy="4114800"/>
              <a:chOff x="3310555" y="716546"/>
              <a:chExt cx="5294376" cy="4114800"/>
            </a:xfrm>
          </p:grpSpPr>
          <p:grpSp>
            <p:nvGrpSpPr>
              <p:cNvPr id="768" name="Skupina 667"/>
              <p:cNvGrpSpPr/>
              <p:nvPr/>
            </p:nvGrpSpPr>
            <p:grpSpPr bwMode="invGray">
              <a:xfrm flipH="1">
                <a:off x="3310555" y="737968"/>
                <a:ext cx="5294376" cy="54864"/>
                <a:chOff x="1522413" y="1514475"/>
                <a:chExt cx="10569575" cy="64008"/>
              </a:xfrm>
              <a:solidFill>
                <a:schemeClr val="accent1"/>
              </a:solidFill>
            </p:grpSpPr>
            <p:sp>
              <p:nvSpPr>
                <p:cNvPr id="844" name="Volný tvar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9" name="Skupina 668"/>
              <p:cNvGrpSpPr/>
              <p:nvPr/>
            </p:nvGrpSpPr>
            <p:grpSpPr bwMode="invGray">
              <a:xfrm rot="16200000" flipH="1">
                <a:off x="6492229" y="2755658"/>
                <a:ext cx="4114800" cy="36576"/>
                <a:chOff x="1522413" y="1514475"/>
                <a:chExt cx="10569575" cy="64008"/>
              </a:xfrm>
              <a:solidFill>
                <a:schemeClr val="accent1"/>
              </a:solidFill>
            </p:grpSpPr>
            <p:sp>
              <p:nvSpPr>
                <p:cNvPr id="770" name="Volný tvar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7" name="Skupina 516"/>
            <p:cNvGrpSpPr/>
            <p:nvPr/>
          </p:nvGrpSpPr>
          <p:grpSpPr bwMode="invGray">
            <a:xfrm rot="10800000">
              <a:off x="4417839" y="2091906"/>
              <a:ext cx="5294376" cy="4114800"/>
              <a:chOff x="3310555" y="716546"/>
              <a:chExt cx="5294376" cy="4114800"/>
            </a:xfrm>
          </p:grpSpPr>
          <p:grpSp>
            <p:nvGrpSpPr>
              <p:cNvPr id="618" name="Skupina 517"/>
              <p:cNvGrpSpPr/>
              <p:nvPr/>
            </p:nvGrpSpPr>
            <p:grpSpPr bwMode="invGray">
              <a:xfrm flipH="1">
                <a:off x="3310555" y="737968"/>
                <a:ext cx="5294376" cy="54864"/>
                <a:chOff x="1522413" y="1514475"/>
                <a:chExt cx="10569575" cy="64008"/>
              </a:xfrm>
              <a:solidFill>
                <a:schemeClr val="accent1"/>
              </a:solidFill>
            </p:grpSpPr>
            <p:sp>
              <p:nvSpPr>
                <p:cNvPr id="694" name="Volný tvar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7"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9" name="Skupina 518"/>
              <p:cNvGrpSpPr/>
              <p:nvPr/>
            </p:nvGrpSpPr>
            <p:grpSpPr bwMode="invGray">
              <a:xfrm rot="16200000" flipH="1">
                <a:off x="6492229" y="2755658"/>
                <a:ext cx="4114800" cy="36576"/>
                <a:chOff x="1522413" y="1514475"/>
                <a:chExt cx="10569575" cy="64008"/>
              </a:xfrm>
              <a:solidFill>
                <a:schemeClr val="accent1"/>
              </a:solidFill>
            </p:grpSpPr>
            <p:sp>
              <p:nvSpPr>
                <p:cNvPr id="620" name="Volný tvar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3"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8"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Zástupný symbol pro obsah 2"/>
          <p:cNvSpPr>
            <a:spLocks noGrp="1"/>
          </p:cNvSpPr>
          <p:nvPr>
            <p:ph idx="1"/>
          </p:nvPr>
        </p:nvSpPr>
        <p:spPr>
          <a:xfrm>
            <a:off x="3533436" y="1905000"/>
            <a:ext cx="4253068" cy="4038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text 3"/>
          <p:cNvSpPr>
            <a:spLocks noGrp="1"/>
          </p:cNvSpPr>
          <p:nvPr>
            <p:ph type="body" sz="half" idx="2"/>
          </p:nvPr>
        </p:nvSpPr>
        <p:spPr>
          <a:xfrm>
            <a:off x="1142107" y="3429000"/>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p:grpSpPr>
        <p:grpSp>
          <p:nvGrpSpPr>
            <p:cNvPr id="615" name="Skupina 514"/>
            <p:cNvGrpSpPr/>
            <p:nvPr/>
          </p:nvGrpSpPr>
          <p:grpSpPr bwMode="invGray">
            <a:xfrm>
              <a:off x="5414491" y="1630821"/>
              <a:ext cx="5294376" cy="4114800"/>
              <a:chOff x="3310555" y="716546"/>
              <a:chExt cx="5294376" cy="4114800"/>
            </a:xfrm>
          </p:grpSpPr>
          <p:grpSp>
            <p:nvGrpSpPr>
              <p:cNvPr id="767" name="Skupina 666"/>
              <p:cNvGrpSpPr/>
              <p:nvPr/>
            </p:nvGrpSpPr>
            <p:grpSpPr bwMode="invGray">
              <a:xfrm flipH="1">
                <a:off x="3310555" y="737968"/>
                <a:ext cx="5294376" cy="54864"/>
                <a:chOff x="1522413" y="1514475"/>
                <a:chExt cx="10569575" cy="64008"/>
              </a:xfrm>
              <a:solidFill>
                <a:schemeClr val="accent1"/>
              </a:solidFill>
            </p:grpSpPr>
            <p:sp>
              <p:nvSpPr>
                <p:cNvPr id="843" name="Volný tvar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4" name="Volný tvar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5" name="Volný tvar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5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6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7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8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9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0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91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768" name="Skupina 667"/>
              <p:cNvGrpSpPr/>
              <p:nvPr/>
            </p:nvGrpSpPr>
            <p:grpSpPr bwMode="invGray">
              <a:xfrm rot="16200000" flipH="1">
                <a:off x="6492229" y="2755658"/>
                <a:ext cx="4114800" cy="36576"/>
                <a:chOff x="1522413" y="1514475"/>
                <a:chExt cx="10569575" cy="64008"/>
              </a:xfrm>
              <a:solidFill>
                <a:schemeClr val="accent1"/>
              </a:solidFill>
            </p:grpSpPr>
            <p:sp>
              <p:nvSpPr>
                <p:cNvPr id="769" name="Volný tvar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0" name="Volný tvar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1" name="Volný tvar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2"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3"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4"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5"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6"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7"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8"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79"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0"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1"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2"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3"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4"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5"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6"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7"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8"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89"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0"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1"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2"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3"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4"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5"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6"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7"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8"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99"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0"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1"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2"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3"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4"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5"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6"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7"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8"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09"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0"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1"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2"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3"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4"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5"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6"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7"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8"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19"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0"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1"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2"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3"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4"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5"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6"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7"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8"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29"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0"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1"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2"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3"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4"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5"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6"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7"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8"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39"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0"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1"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842"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nvGrpSpPr>
            <p:cNvPr id="616" name="Skupina 515"/>
            <p:cNvGrpSpPr/>
            <p:nvPr/>
          </p:nvGrpSpPr>
          <p:grpSpPr bwMode="invGray">
            <a:xfrm rot="10800000">
              <a:off x="4417839" y="2091906"/>
              <a:ext cx="5294376" cy="4114800"/>
              <a:chOff x="3310555" y="716546"/>
              <a:chExt cx="5294376" cy="4114800"/>
            </a:xfrm>
          </p:grpSpPr>
          <p:grpSp>
            <p:nvGrpSpPr>
              <p:cNvPr id="617" name="Skupina 516"/>
              <p:cNvGrpSpPr/>
              <p:nvPr/>
            </p:nvGrpSpPr>
            <p:grpSpPr bwMode="invGray">
              <a:xfrm flipH="1">
                <a:off x="3310555" y="737968"/>
                <a:ext cx="5294376" cy="54864"/>
                <a:chOff x="1522413" y="1514475"/>
                <a:chExt cx="10569575" cy="64008"/>
              </a:xfrm>
              <a:solidFill>
                <a:schemeClr val="accent1"/>
              </a:solidFill>
            </p:grpSpPr>
            <p:sp>
              <p:nvSpPr>
                <p:cNvPr id="693" name="Volný tvar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4" name="Volný tvar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5" name="Volný tvar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6" name="Volný tvar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7" name="Volný tvar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8" name="Volný tvar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9" name="Volný tvar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0" name="Volný tvar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1" name="Volný tvar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2" name="Volný tvar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3" name="Volný tvar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4" name="Volný tvar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5" name="Volný tvar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6" name="Volný tvar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7" name="Volný tvar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8" name="Volný tvar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09" name="Volný tvar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0" name="Volný tvar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1" name="Volný tvar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2" name="Volný tvar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3" name="Volný tvar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4" name="Volný tvar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5" name="Volný tvar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6" name="Volný tvar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7" name="Volný tvar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8" name="Volný tvar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19" name="Volný tvar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0" name="Volný tvar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1" name="Volný tvar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2" name="Volný tvar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3" name="Volný tvar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4" name="Volný tvar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5" name="Volný tvar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6" name="Volný tvar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7" name="Volný tvar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8" name="Volný tvar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29" name="Volný tvar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0" name="Volný tvar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1" name="Volný tvar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2" name="Volný tvar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3" name="Volný tvar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4" name="Volný tvar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5" name="Volný tvar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6" name="Volný tvar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7" name="Volný tvar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8" name="Volný tvar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39" name="Volný tvar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0" name="Volný tvar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1" name="Volný tvar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2" name="Volný tvar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3" name="Volný tvar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4" name="Volný tvar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5" name="Volný tvar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6" name="Volný tvar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7" name="Volný tvar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8" name="Volný tvar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49" name="Volný tvar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0" name="Volný tvar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1" name="Volný tvar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2" name="Volný tvar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3" name="Volný tvar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4" name="Volný tvar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5" name="Volný tvar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6" name="Volný tvar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7" name="Volný tvar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8" name="Volný tvar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59" name="Volný tvar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0" name="Volný tvar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1" name="Volný tvar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2" name="Volný tvar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3" name="Volný tvar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4" name="Volný tvar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5" name="Volný tvar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766" name="Volný tvar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nvGrpSpPr>
              <p:cNvPr id="618" name="Skupina 517"/>
              <p:cNvGrpSpPr/>
              <p:nvPr/>
            </p:nvGrpSpPr>
            <p:grpSpPr bwMode="invGray">
              <a:xfrm rot="16200000" flipH="1">
                <a:off x="6492229" y="2755658"/>
                <a:ext cx="4114800" cy="36576"/>
                <a:chOff x="1522413" y="1514475"/>
                <a:chExt cx="10569575" cy="64008"/>
              </a:xfrm>
              <a:solidFill>
                <a:schemeClr val="accent1"/>
              </a:solidFill>
            </p:grpSpPr>
            <p:sp>
              <p:nvSpPr>
                <p:cNvPr id="619" name="Volný tvar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0" name="Volný tvar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1" name="Volný tvar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2" name="Volný tvar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3" name="Volný tvar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4" name="Volný tvar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5" name="Volný tvar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6" name="Volný tvar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7" name="Volný tvar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8" name="Volný tvar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29" name="Volný tvar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0" name="Volný tvar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1" name="Volný tvar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2" name="Volný tvar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3" name="Volný tvar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4" name="Volný tvar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5" name="Volný tvar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6" name="Volný tvar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7" name="Volný tvar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8" name="Volný tvar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39" name="Volný tvar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0" name="Volný tvar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1" name="Volný tvar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2" name="Volný tvar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3" name="Volný tvar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4" name="Volný tvar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5" name="Volný tvar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6" name="Volný tvar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7" name="Volný tvar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8" name="Volný tvar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49" name="Volný tvar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0" name="Volný tvar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1" name="Volný tvar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2" name="Volný tvar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3" name="Volný tvar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4" name="Volný tvar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5" name="Volný tvar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6" name="Volný tvar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7" name="Volný tvar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8" name="Volný tvar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59" name="Volný tvar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0" name="Volný tvar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1" name="Volný tvar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2" name="Volný tvar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3" name="Volný tvar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4" name="Volný tvar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5" name="Volný tvar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6" name="Volný tvar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7" name="Volný tvar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8" name="Volný tvar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69" name="Volný tvar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0" name="Volný tvar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1" name="Volný tvar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2" name="Volný tvar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3" name="Volný tvar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4" name="Volný tvar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5" name="Volný tvar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6" name="Volný tvar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7" name="Volný tvar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8" name="Volný tvar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79" name="Volný tvar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0" name="Volný tvar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1" name="Volný tvar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2" name="Volný tvar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3" name="Volný tvar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4" name="Volný tvar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5" name="Volný tvar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6" name="Volný tvar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7" name="Volný tvar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8" name="Volný tvar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89" name="Volný tvar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0" name="Volný tvar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1" name="Volný tvar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sp>
              <p:nvSpPr>
                <p:cNvPr id="692" name="Volný tvar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cs-CZ" sz="1350" noProof="0" dirty="0">
                    <a:ln>
                      <a:noFill/>
                    </a:ln>
                  </a:endParaRPr>
                </a:p>
              </p:txBody>
            </p:sp>
          </p:grpSp>
        </p:grpSp>
      </p:grpSp>
      <p:sp>
        <p:nvSpPr>
          <p:cNvPr id="2" name="Nadpis 1"/>
          <p:cNvSpPr>
            <a:spLocks noGrp="1"/>
          </p:cNvSpPr>
          <p:nvPr>
            <p:ph type="title"/>
          </p:nvPr>
        </p:nvSpPr>
        <p:spPr>
          <a:xfrm>
            <a:off x="1142108" y="274638"/>
            <a:ext cx="6859785" cy="1020762"/>
          </a:xfrm>
        </p:spPr>
        <p:txBody>
          <a:bodyPr anchor="b">
            <a:noAutofit/>
          </a:bodyPr>
          <a:lstStyle>
            <a:lvl1pPr algn="l">
              <a:defRPr sz="2401" b="0"/>
            </a:lvl1pPr>
          </a:lstStyle>
          <a:p>
            <a:r>
              <a:rPr lang="cs-CZ" noProof="0"/>
              <a:t>Kliknutím lze upravit styl.</a:t>
            </a:r>
            <a:endParaRPr lang="cs-CZ" noProof="0" dirty="0"/>
          </a:p>
        </p:txBody>
      </p:sp>
      <p:sp>
        <p:nvSpPr>
          <p:cNvPr id="3" name="Piál 1Zástupný symbol pro obrázek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cs-CZ" noProof="0"/>
              <a:t>Kliknutím na ikonu přidáte obrázek.</a:t>
            </a:r>
            <a:endParaRPr lang="cs-CZ" noProof="0" dirty="0"/>
          </a:p>
        </p:txBody>
      </p:sp>
      <p:sp>
        <p:nvSpPr>
          <p:cNvPr id="4" name="Zástupný symbol pro text 3"/>
          <p:cNvSpPr>
            <a:spLocks noGrp="1"/>
          </p:cNvSpPr>
          <p:nvPr>
            <p:ph type="body" sz="half" idx="2"/>
          </p:nvPr>
        </p:nvSpPr>
        <p:spPr>
          <a:xfrm>
            <a:off x="5931014" y="3411748"/>
            <a:ext cx="2057936" cy="2743200"/>
          </a:xfrm>
        </p:spPr>
        <p:txBody>
          <a:bodyPr anchor="b">
            <a:normAutofit/>
          </a:bodyPr>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cs-CZ" noProof="0"/>
              <a:t>Kliknutím lze upravit styly předlohy textu.</a:t>
            </a:r>
          </a:p>
        </p:txBody>
      </p:sp>
      <p:sp>
        <p:nvSpPr>
          <p:cNvPr id="5" name="Zástupný symbol pro datum 4"/>
          <p:cNvSpPr>
            <a:spLocks noGrp="1"/>
          </p:cNvSpPr>
          <p:nvPr>
            <p:ph type="dt" sz="half" idx="10"/>
          </p:nvPr>
        </p:nvSpPr>
        <p:spPr/>
        <p:txBody>
          <a:bodyPr/>
          <a:lstStyle/>
          <a:p>
            <a:fld id="{9AFE8FB1-0A7A-443E-AAF7-31D4FA1AA312}" type="datetimeFigureOut">
              <a:rPr lang="cs-CZ" noProof="0" smtClean="0"/>
              <a:t>13.12.2020</a:t>
            </a:fld>
            <a:endParaRPr lang="cs-CZ" noProof="0" dirty="0"/>
          </a:p>
        </p:txBody>
      </p:sp>
      <p:sp>
        <p:nvSpPr>
          <p:cNvPr id="6" name="Zástupný symbol pro zápatí 6"/>
          <p:cNvSpPr>
            <a:spLocks noGrp="1"/>
          </p:cNvSpPr>
          <p:nvPr>
            <p:ph type="ftr" sz="quarter" idx="11"/>
          </p:nvPr>
        </p:nvSpPr>
        <p:spPr/>
        <p:txBody>
          <a:bodyPr/>
          <a:lstStyle/>
          <a:p>
            <a:endParaRPr lang="cs-CZ" noProof="0" dirty="0"/>
          </a:p>
        </p:txBody>
      </p:sp>
      <p:sp>
        <p:nvSpPr>
          <p:cNvPr id="7" name="Zástupný symbol pro číslo snímku 6"/>
          <p:cNvSpPr>
            <a:spLocks noGrp="1"/>
          </p:cNvSpPr>
          <p:nvPr>
            <p:ph type="sldNum" sz="quarter" idx="12"/>
          </p:nvPr>
        </p:nvSpPr>
        <p:spPr/>
        <p:txBody>
          <a:bodyPr/>
          <a:lstStyle/>
          <a:p>
            <a:fld id="{25BA54BD-C84D-46CE-8B72-31BFB26ABA43}" type="slidenum">
              <a:rPr lang="cs-CZ" noProof="0" smtClean="0"/>
              <a:t>‹#›</a:t>
            </a:fld>
            <a:endParaRPr lang="cs-CZ"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cs-CZ" noProof="0" dirty="0"/>
              <a:t>Kliknutím lze upravit styl.</a:t>
            </a:r>
          </a:p>
        </p:txBody>
      </p:sp>
      <p:sp>
        <p:nvSpPr>
          <p:cNvPr id="3" name="Zástupný symbol pro text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cs-CZ" noProof="0" dirty="0"/>
              <a:t>Kliknutím lze upravit styly předlohy textu.</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4" name="Zástupný symbol pro datum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9AFE8FB1-0A7A-443E-AAF7-31D4FA1AA312}" type="datetimeFigureOut">
              <a:rPr lang="cs-CZ" noProof="0" smtClean="0"/>
              <a:pPr/>
              <a:t>13.12.2020</a:t>
            </a:fld>
            <a:endParaRPr lang="cs-CZ" noProof="0" dirty="0"/>
          </a:p>
        </p:txBody>
      </p:sp>
      <p:sp>
        <p:nvSpPr>
          <p:cNvPr id="5" name="Zástupný symbol pro zápatí 5"/>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cs-CZ" noProof="0" dirty="0"/>
          </a:p>
        </p:txBody>
      </p:sp>
      <p:sp>
        <p:nvSpPr>
          <p:cNvPr id="6" name="Zástupný symbol pro číslo snímku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750">
                <a:solidFill>
                  <a:schemeClr val="tx1">
                    <a:tint val="75000"/>
                  </a:schemeClr>
                </a:solidFill>
              </a:defRPr>
            </a:lvl1pPr>
          </a:lstStyle>
          <a:p>
            <a:fld id="{25BA54BD-C84D-46CE-8B72-31BFB26ABA43}" type="slidenum">
              <a:rPr lang="cs-CZ" noProof="0" smtClean="0"/>
              <a:pPr/>
              <a:t>‹#›</a:t>
            </a:fld>
            <a:endParaRPr lang="cs-CZ"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2401" kern="1200">
          <a:solidFill>
            <a:schemeClr val="tx1"/>
          </a:solidFill>
          <a:latin typeface="+mj-lt"/>
          <a:ea typeface="+mj-ea"/>
          <a:cs typeface="+mj-cs"/>
        </a:defRPr>
      </a:lvl1pPr>
    </p:titleStyle>
    <p:bodyStyle>
      <a:lvl1pPr marL="205795" indent="-205795" algn="l" defTabSz="685983" rtl="0" eaLnBrk="1" latinLnBrk="0" hangingPunct="1">
        <a:lnSpc>
          <a:spcPct val="90000"/>
        </a:lnSpc>
        <a:spcBef>
          <a:spcPts val="1350"/>
        </a:spcBef>
        <a:buSzPct val="80000"/>
        <a:buFont typeface="Wingdings" pitchFamily="2" charset="2"/>
        <a:buChar char="§"/>
        <a:defRPr sz="1800" kern="1200">
          <a:solidFill>
            <a:schemeClr val="tx1"/>
          </a:solidFill>
          <a:latin typeface="+mn-lt"/>
          <a:ea typeface="+mn-ea"/>
          <a:cs typeface="+mn-cs"/>
        </a:defRPr>
      </a:lvl1pPr>
      <a:lvl2pPr marL="432169"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603665" indent="-171496" algn="l" defTabSz="685983" rtl="0" eaLnBrk="1" latinLnBrk="0" hangingPunct="1">
        <a:lnSpc>
          <a:spcPct val="90000"/>
        </a:lnSpc>
        <a:spcBef>
          <a:spcPts val="450"/>
        </a:spcBef>
        <a:buSzPct val="80000"/>
        <a:buFont typeface="Wingdings" pitchFamily="2" charset="2"/>
        <a:buChar char="§"/>
        <a:defRPr sz="1350" kern="1200">
          <a:solidFill>
            <a:schemeClr val="tx1"/>
          </a:solidFill>
          <a:latin typeface="+mn-lt"/>
          <a:ea typeface="+mn-ea"/>
          <a:cs typeface="+mn-cs"/>
        </a:defRPr>
      </a:lvl3pPr>
      <a:lvl4pPr marL="77516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46656"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80000"/>
        <a:buFont typeface="Wingdings" pitchFamily="2" charset="2"/>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l.dropboxusercontent.com/u/45755853/fewpointpronehipextension/index.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l.dropboxusercontent.com/u/45755853/fewpointhipabduction/index.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l.dropboxusercontent.com/u/45755853/fewpointtrunkcurlup/index.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bi6Ug91A2BI"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87624" y="762429"/>
            <a:ext cx="7534349" cy="710952"/>
          </a:xfrm>
        </p:spPr>
        <p:txBody>
          <a:bodyPr/>
          <a:lstStyle/>
          <a:p>
            <a:pPr>
              <a:spcBef>
                <a:spcPts val="0"/>
              </a:spcBef>
            </a:pPr>
            <a:r>
              <a:rPr lang="cs-CZ" sz="2000" dirty="0" err="1">
                <a:latin typeface="Consolas"/>
              </a:rPr>
              <a:t>Examination</a:t>
            </a:r>
            <a:r>
              <a:rPr lang="cs-CZ" sz="2000" dirty="0">
                <a:latin typeface="Consolas"/>
              </a:rPr>
              <a:t> </a:t>
            </a:r>
            <a:r>
              <a:rPr lang="cs-CZ" sz="2000" dirty="0" err="1">
                <a:latin typeface="Consolas"/>
              </a:rPr>
              <a:t>methods</a:t>
            </a:r>
            <a:r>
              <a:rPr lang="cs-CZ" sz="2000" dirty="0">
                <a:latin typeface="Consolas"/>
              </a:rPr>
              <a:t> in </a:t>
            </a:r>
            <a:r>
              <a:rPr lang="cs-CZ" sz="2000" dirty="0" err="1">
                <a:latin typeface="Consolas"/>
              </a:rPr>
              <a:t>rehabilitation</a:t>
            </a:r>
            <a:r>
              <a:rPr lang="cs-CZ" sz="2000" dirty="0">
                <a:latin typeface="Consolas"/>
              </a:rPr>
              <a:t>, 14.12.2020</a:t>
            </a:r>
          </a:p>
        </p:txBody>
      </p:sp>
      <p:sp>
        <p:nvSpPr>
          <p:cNvPr id="3" name="Podnadpis 2"/>
          <p:cNvSpPr>
            <a:spLocks noGrp="1"/>
          </p:cNvSpPr>
          <p:nvPr>
            <p:ph type="subTitle" idx="1"/>
          </p:nvPr>
        </p:nvSpPr>
        <p:spPr>
          <a:xfrm>
            <a:off x="3379331" y="5097857"/>
            <a:ext cx="4608512" cy="597604"/>
          </a:xfrm>
        </p:spPr>
        <p:txBody>
          <a:bodyPr>
            <a:normAutofit/>
          </a:bodyPr>
          <a:lstStyle/>
          <a:p>
            <a:r>
              <a:rPr lang="cs-CZ" sz="2000" dirty="0"/>
              <a:t>Mgr. Veronika Mrkvicová</a:t>
            </a:r>
            <a:endParaRPr lang="cs-CZ" sz="2000" b="0" i="0" dirty="0">
              <a:solidFill>
                <a:schemeClr val="tx1">
                  <a:tint val="75000"/>
                </a:schemeClr>
              </a:solidFill>
            </a:endParaRPr>
          </a:p>
        </p:txBody>
      </p:sp>
      <p:sp>
        <p:nvSpPr>
          <p:cNvPr id="4" name="Obdélník 3"/>
          <p:cNvSpPr/>
          <p:nvPr/>
        </p:nvSpPr>
        <p:spPr>
          <a:xfrm>
            <a:off x="1300805" y="5695461"/>
            <a:ext cx="6429773" cy="400110"/>
          </a:xfrm>
          <a:prstGeom prst="rect">
            <a:avLst/>
          </a:prstGeom>
        </p:spPr>
        <p:txBody>
          <a:bodyPr wrap="none">
            <a:spAutoFit/>
          </a:bodyPr>
          <a:lstStyle/>
          <a:p>
            <a:pPr algn="ctr"/>
            <a:r>
              <a:rPr lang="cs-CZ" sz="2000" dirty="0"/>
              <a:t>Department </a:t>
            </a:r>
            <a:r>
              <a:rPr lang="cs-CZ" sz="2000" dirty="0" err="1"/>
              <a:t>of</a:t>
            </a:r>
            <a:r>
              <a:rPr lang="cs-CZ" sz="2000" dirty="0"/>
              <a:t> </a:t>
            </a:r>
            <a:r>
              <a:rPr lang="cs-CZ" sz="2000" dirty="0" err="1"/>
              <a:t>Physiotherapy</a:t>
            </a:r>
            <a:r>
              <a:rPr lang="cs-CZ" sz="2000" dirty="0"/>
              <a:t> and </a:t>
            </a:r>
            <a:r>
              <a:rPr lang="cs-CZ" sz="2000" dirty="0" err="1"/>
              <a:t>Rehabilitation</a:t>
            </a:r>
            <a:r>
              <a:rPr lang="cs-CZ" sz="2000" dirty="0"/>
              <a:t> –  MU  MF</a:t>
            </a:r>
          </a:p>
        </p:txBody>
      </p:sp>
      <p:sp>
        <p:nvSpPr>
          <p:cNvPr id="5" name="Podnadpis 2">
            <a:extLst>
              <a:ext uri="{FF2B5EF4-FFF2-40B4-BE49-F238E27FC236}">
                <a16:creationId xmlns:a16="http://schemas.microsoft.com/office/drawing/2014/main" id="{F6E24BD0-B36A-4907-8C31-EA041C23E39D}"/>
              </a:ext>
            </a:extLst>
          </p:cNvPr>
          <p:cNvSpPr txBox="1">
            <a:spLocks/>
          </p:cNvSpPr>
          <p:nvPr/>
        </p:nvSpPr>
        <p:spPr>
          <a:xfrm>
            <a:off x="2253694" y="2851944"/>
            <a:ext cx="6859786" cy="597604"/>
          </a:xfrm>
          <a:prstGeom prst="rect">
            <a:avLst/>
          </a:prstGeom>
        </p:spPr>
        <p:txBody>
          <a:bodyPr vert="horz" lIns="91440" tIns="45720" rIns="91440" bIns="45720" rtlCol="0">
            <a:noAutofit/>
          </a:bodyPr>
          <a:lstStyle>
            <a:lvl1pPr marL="0" indent="0" algn="l" defTabSz="685983" rtl="0" eaLnBrk="1" latinLnBrk="0" hangingPunct="1">
              <a:lnSpc>
                <a:spcPct val="90000"/>
              </a:lnSpc>
              <a:spcBef>
                <a:spcPts val="0"/>
              </a:spcBef>
              <a:buSzPct val="80000"/>
              <a:buFont typeface="Wingdings" pitchFamily="2" charset="2"/>
              <a:buNone/>
              <a:defRPr sz="1800" kern="1200">
                <a:solidFill>
                  <a:schemeClr val="tx1">
                    <a:tint val="75000"/>
                  </a:schemeClr>
                </a:solidFill>
                <a:latin typeface="+mn-lt"/>
                <a:ea typeface="+mn-ea"/>
                <a:cs typeface="+mn-cs"/>
              </a:defRPr>
            </a:lvl1pPr>
            <a:lvl2pPr marL="342991" indent="0" algn="ctr" defTabSz="685983" rtl="0" eaLnBrk="1" latinLnBrk="0" hangingPunct="1">
              <a:lnSpc>
                <a:spcPct val="90000"/>
              </a:lnSpc>
              <a:spcBef>
                <a:spcPts val="450"/>
              </a:spcBef>
              <a:buSzPct val="100000"/>
              <a:buFont typeface="Consolas" pitchFamily="49" charset="0"/>
              <a:buNone/>
              <a:defRPr sz="1500" kern="1200">
                <a:solidFill>
                  <a:schemeClr val="tx1">
                    <a:tint val="75000"/>
                  </a:schemeClr>
                </a:solidFill>
                <a:latin typeface="+mn-lt"/>
                <a:ea typeface="+mn-ea"/>
                <a:cs typeface="+mn-cs"/>
              </a:defRPr>
            </a:lvl2pPr>
            <a:lvl3pPr marL="685983" indent="0" algn="ctr" defTabSz="685983" rtl="0" eaLnBrk="1" latinLnBrk="0" hangingPunct="1">
              <a:lnSpc>
                <a:spcPct val="90000"/>
              </a:lnSpc>
              <a:spcBef>
                <a:spcPts val="450"/>
              </a:spcBef>
              <a:buSzPct val="80000"/>
              <a:buFont typeface="Wingdings" pitchFamily="2" charset="2"/>
              <a:buNone/>
              <a:defRPr sz="1350" kern="1200">
                <a:solidFill>
                  <a:schemeClr val="tx1">
                    <a:tint val="75000"/>
                  </a:schemeClr>
                </a:solidFill>
                <a:latin typeface="+mn-lt"/>
                <a:ea typeface="+mn-ea"/>
                <a:cs typeface="+mn-cs"/>
              </a:defRPr>
            </a:lvl3pPr>
            <a:lvl4pPr marL="1028974" indent="0" algn="ctr" defTabSz="685983" rtl="0" eaLnBrk="1" latinLnBrk="0" hangingPunct="1">
              <a:lnSpc>
                <a:spcPct val="90000"/>
              </a:lnSpc>
              <a:spcBef>
                <a:spcPts val="450"/>
              </a:spcBef>
              <a:buSzPct val="100000"/>
              <a:buFont typeface="Consolas" pitchFamily="49" charset="0"/>
              <a:buNone/>
              <a:defRPr sz="1200" kern="1200">
                <a:solidFill>
                  <a:schemeClr val="tx1">
                    <a:tint val="75000"/>
                  </a:schemeClr>
                </a:solidFill>
                <a:latin typeface="+mn-lt"/>
                <a:ea typeface="+mn-ea"/>
                <a:cs typeface="+mn-cs"/>
              </a:defRPr>
            </a:lvl4pPr>
            <a:lvl5pPr marL="1371966" indent="0" algn="ctr" defTabSz="685983" rtl="0" eaLnBrk="1" latinLnBrk="0" hangingPunct="1">
              <a:lnSpc>
                <a:spcPct val="90000"/>
              </a:lnSpc>
              <a:spcBef>
                <a:spcPts val="450"/>
              </a:spcBef>
              <a:buSzPct val="80000"/>
              <a:buFont typeface="Wingdings" pitchFamily="2" charset="2"/>
              <a:buNone/>
              <a:defRPr sz="1200" kern="1200">
                <a:solidFill>
                  <a:schemeClr val="tx1">
                    <a:tint val="75000"/>
                  </a:schemeClr>
                </a:solidFill>
                <a:latin typeface="+mn-lt"/>
                <a:ea typeface="+mn-ea"/>
                <a:cs typeface="+mn-cs"/>
              </a:defRPr>
            </a:lvl5pPr>
            <a:lvl6pPr marL="1714957" indent="0" algn="ctr" defTabSz="685983" rtl="0" eaLnBrk="1" latinLnBrk="0" hangingPunct="1">
              <a:lnSpc>
                <a:spcPct val="90000"/>
              </a:lnSpc>
              <a:spcBef>
                <a:spcPts val="450"/>
              </a:spcBef>
              <a:buSzPct val="100000"/>
              <a:buFont typeface="Consolas" pitchFamily="49" charset="0"/>
              <a:buNone/>
              <a:defRPr sz="1200" kern="1200">
                <a:solidFill>
                  <a:schemeClr val="tx1">
                    <a:tint val="75000"/>
                  </a:schemeClr>
                </a:solidFill>
                <a:latin typeface="+mn-lt"/>
                <a:ea typeface="+mn-ea"/>
                <a:cs typeface="+mn-cs"/>
              </a:defRPr>
            </a:lvl6pPr>
            <a:lvl7pPr marL="2057949" indent="0" algn="ctr" defTabSz="685983" rtl="0" eaLnBrk="1" latinLnBrk="0" hangingPunct="1">
              <a:lnSpc>
                <a:spcPct val="90000"/>
              </a:lnSpc>
              <a:spcBef>
                <a:spcPts val="450"/>
              </a:spcBef>
              <a:buSzPct val="80000"/>
              <a:buFont typeface="Wingdings" pitchFamily="2" charset="2"/>
              <a:buNone/>
              <a:defRPr sz="1200" kern="1200">
                <a:solidFill>
                  <a:schemeClr val="tx1">
                    <a:tint val="75000"/>
                  </a:schemeClr>
                </a:solidFill>
                <a:latin typeface="+mn-lt"/>
                <a:ea typeface="+mn-ea"/>
                <a:cs typeface="+mn-cs"/>
              </a:defRPr>
            </a:lvl7pPr>
            <a:lvl8pPr marL="2400940" indent="0" algn="ctr" defTabSz="685983" rtl="0" eaLnBrk="1" latinLnBrk="0" hangingPunct="1">
              <a:lnSpc>
                <a:spcPct val="90000"/>
              </a:lnSpc>
              <a:spcBef>
                <a:spcPts val="450"/>
              </a:spcBef>
              <a:buSzPct val="100000"/>
              <a:buFont typeface="Consolas" pitchFamily="49" charset="0"/>
              <a:buNone/>
              <a:defRPr sz="1200" kern="1200">
                <a:solidFill>
                  <a:schemeClr val="tx1">
                    <a:tint val="75000"/>
                  </a:schemeClr>
                </a:solidFill>
                <a:latin typeface="+mn-lt"/>
                <a:ea typeface="+mn-ea"/>
                <a:cs typeface="+mn-cs"/>
              </a:defRPr>
            </a:lvl8pPr>
            <a:lvl9pPr marL="2743932" indent="0" algn="ctr" defTabSz="685983" rtl="0" eaLnBrk="1" latinLnBrk="0" hangingPunct="1">
              <a:lnSpc>
                <a:spcPct val="90000"/>
              </a:lnSpc>
              <a:spcBef>
                <a:spcPts val="450"/>
              </a:spcBef>
              <a:buSzPct val="80000"/>
              <a:buFont typeface="Wingdings" pitchFamily="2" charset="2"/>
              <a:buNone/>
              <a:defRPr sz="1200" kern="1200">
                <a:solidFill>
                  <a:schemeClr val="tx1">
                    <a:tint val="75000"/>
                  </a:schemeClr>
                </a:solidFill>
                <a:latin typeface="+mn-lt"/>
                <a:ea typeface="+mn-ea"/>
                <a:cs typeface="+mn-cs"/>
              </a:defRPr>
            </a:lvl9pPr>
          </a:lstStyle>
          <a:p>
            <a:r>
              <a:rPr lang="cs-CZ" sz="4400" dirty="0" err="1"/>
              <a:t>Movement</a:t>
            </a:r>
            <a:r>
              <a:rPr lang="cs-CZ" sz="4400" dirty="0"/>
              <a:t> </a:t>
            </a:r>
            <a:r>
              <a:rPr lang="cs-CZ" sz="4400" dirty="0" err="1"/>
              <a:t>patterns</a:t>
            </a:r>
            <a:endParaRPr lang="cs-CZ" sz="4400"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1. </a:t>
            </a:r>
            <a:r>
              <a:rPr lang="en-US" sz="2400" dirty="0"/>
              <a:t>Hip Extension Movement Pattern Test </a:t>
            </a:r>
            <a:endParaRPr lang="cs-CZ" sz="2400"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112936244"/>
              </p:ext>
            </p:extLst>
          </p:nvPr>
        </p:nvGraphicFramePr>
        <p:xfrm>
          <a:off x="1141412" y="2374900"/>
          <a:ext cx="6861176" cy="3205480"/>
        </p:xfrm>
        <a:graphic>
          <a:graphicData uri="http://schemas.openxmlformats.org/drawingml/2006/table">
            <a:tbl>
              <a:tblPr firstRow="1" bandRow="1">
                <a:tableStyleId>{3C2FFA5D-87B4-456A-9821-1D502468CF0F}</a:tableStyleId>
              </a:tblPr>
              <a:tblGrid>
                <a:gridCol w="3430588">
                  <a:extLst>
                    <a:ext uri="{9D8B030D-6E8A-4147-A177-3AD203B41FA5}">
                      <a16:colId xmlns:a16="http://schemas.microsoft.com/office/drawing/2014/main" val="20000"/>
                    </a:ext>
                  </a:extLst>
                </a:gridCol>
                <a:gridCol w="3430588">
                  <a:extLst>
                    <a:ext uri="{9D8B030D-6E8A-4147-A177-3AD203B41FA5}">
                      <a16:colId xmlns:a16="http://schemas.microsoft.com/office/drawing/2014/main" val="20001"/>
                    </a:ext>
                  </a:extLst>
                </a:gridCol>
              </a:tblGrid>
              <a:tr h="370840">
                <a:tc>
                  <a:txBody>
                    <a:bodyPr/>
                    <a:lstStyle/>
                    <a:p>
                      <a:r>
                        <a:rPr lang="cs-CZ" sz="1800" dirty="0" err="1"/>
                        <a:t>Movement</a:t>
                      </a:r>
                      <a:r>
                        <a:rPr lang="cs-CZ" sz="1800" dirty="0"/>
                        <a:t> test</a:t>
                      </a:r>
                    </a:p>
                  </a:txBody>
                  <a:tcPr/>
                </a:tc>
                <a:tc>
                  <a:txBody>
                    <a:bodyPr/>
                    <a:lstStyle/>
                    <a:p>
                      <a:r>
                        <a:rPr lang="cs-CZ" sz="1800" dirty="0" err="1"/>
                        <a:t>Key</a:t>
                      </a:r>
                      <a:r>
                        <a:rPr lang="cs-CZ" sz="1800" dirty="0"/>
                        <a:t> </a:t>
                      </a:r>
                      <a:r>
                        <a:rPr lang="cs-CZ" sz="1800" dirty="0" err="1"/>
                        <a:t>indicators</a:t>
                      </a:r>
                      <a:endParaRPr lang="cs-CZ" sz="1800" dirty="0"/>
                    </a:p>
                  </a:txBody>
                  <a:tcPr/>
                </a:tc>
                <a:extLst>
                  <a:ext uri="{0D108BD9-81ED-4DB2-BD59-A6C34878D82A}">
                    <a16:rowId xmlns:a16="http://schemas.microsoft.com/office/drawing/2014/main" val="10000"/>
                  </a:ext>
                </a:extLst>
              </a:tr>
              <a:tr h="370840">
                <a:tc>
                  <a:txBody>
                    <a:bodyPr/>
                    <a:lstStyle/>
                    <a:p>
                      <a:r>
                        <a:rPr lang="cs-CZ" sz="1800" dirty="0"/>
                        <a:t>Hip </a:t>
                      </a:r>
                      <a:r>
                        <a:rPr lang="cs-CZ" sz="1800" dirty="0" err="1"/>
                        <a:t>extension</a:t>
                      </a:r>
                      <a:endParaRPr lang="cs-CZ" sz="1800" dirty="0"/>
                    </a:p>
                  </a:txBody>
                  <a:tcPr/>
                </a:tc>
                <a:tc>
                  <a:txBody>
                    <a:bodyPr/>
                    <a:lstStyle/>
                    <a:p>
                      <a:pPr marL="285750" indent="-285750">
                        <a:buFont typeface="Arial" panose="020B0604020202020204" pitchFamily="34" charset="0"/>
                        <a:buChar char="•"/>
                      </a:pPr>
                      <a:r>
                        <a:rPr lang="cs-CZ" sz="1800" dirty="0"/>
                        <a:t>Decreased </a:t>
                      </a:r>
                      <a:r>
                        <a:rPr lang="cs-CZ" sz="1800" dirty="0" err="1"/>
                        <a:t>gluteus</a:t>
                      </a:r>
                      <a:r>
                        <a:rPr lang="cs-CZ" sz="1800" dirty="0"/>
                        <a:t> </a:t>
                      </a:r>
                      <a:r>
                        <a:rPr lang="cs-CZ" sz="1800" dirty="0" err="1"/>
                        <a:t>maximus</a:t>
                      </a:r>
                      <a:r>
                        <a:rPr lang="cs-CZ" sz="1800" dirty="0"/>
                        <a:t> </a:t>
                      </a:r>
                      <a:r>
                        <a:rPr lang="cs-CZ" sz="1800" dirty="0" err="1"/>
                        <a:t>bulk</a:t>
                      </a:r>
                      <a:r>
                        <a:rPr lang="cs-CZ" sz="1800" dirty="0"/>
                        <a:t> </a:t>
                      </a:r>
                    </a:p>
                    <a:p>
                      <a:pPr marL="285750" indent="-285750">
                        <a:buFont typeface="Arial" panose="020B0604020202020204" pitchFamily="34" charset="0"/>
                        <a:buChar char="•"/>
                      </a:pPr>
                      <a:r>
                        <a:rPr lang="cs-CZ" sz="1800" dirty="0" err="1"/>
                        <a:t>Increased</a:t>
                      </a:r>
                      <a:r>
                        <a:rPr lang="cs-CZ" sz="1800" dirty="0"/>
                        <a:t> </a:t>
                      </a:r>
                      <a:r>
                        <a:rPr lang="cs-CZ" sz="1800" dirty="0" err="1"/>
                        <a:t>hamstring</a:t>
                      </a:r>
                      <a:r>
                        <a:rPr lang="cs-CZ" sz="1800" dirty="0"/>
                        <a:t> </a:t>
                      </a:r>
                      <a:r>
                        <a:rPr lang="cs-CZ" sz="1800" dirty="0" err="1"/>
                        <a:t>bulk</a:t>
                      </a:r>
                      <a:r>
                        <a:rPr lang="cs-CZ" sz="1800" dirty="0"/>
                        <a:t> </a:t>
                      </a:r>
                    </a:p>
                    <a:p>
                      <a:pPr marL="285750" indent="-285750">
                        <a:buFont typeface="Arial" panose="020B0604020202020204" pitchFamily="34" charset="0"/>
                        <a:buChar char="•"/>
                      </a:pPr>
                      <a:r>
                        <a:rPr lang="cs-CZ" sz="1800" dirty="0" err="1"/>
                        <a:t>Observation</a:t>
                      </a:r>
                      <a:r>
                        <a:rPr lang="cs-CZ" sz="1800" dirty="0"/>
                        <a:t> </a:t>
                      </a:r>
                      <a:r>
                        <a:rPr lang="cs-CZ" sz="1800" dirty="0" err="1"/>
                        <a:t>of</a:t>
                      </a:r>
                      <a:r>
                        <a:rPr lang="cs-CZ" sz="1800" dirty="0"/>
                        <a:t> </a:t>
                      </a:r>
                      <a:r>
                        <a:rPr lang="cs-CZ" sz="1800" dirty="0" err="1"/>
                        <a:t>spinal</a:t>
                      </a:r>
                      <a:r>
                        <a:rPr lang="cs-CZ" sz="1800" dirty="0"/>
                        <a:t> </a:t>
                      </a:r>
                      <a:r>
                        <a:rPr lang="cs-CZ" sz="1800" dirty="0" err="1"/>
                        <a:t>horizontal</a:t>
                      </a:r>
                      <a:r>
                        <a:rPr lang="cs-CZ" sz="1800" dirty="0"/>
                        <a:t> grooves </a:t>
                      </a:r>
                      <a:r>
                        <a:rPr lang="cs-CZ" sz="1800" dirty="0" err="1"/>
                        <a:t>or</a:t>
                      </a:r>
                      <a:r>
                        <a:rPr lang="cs-CZ" sz="1800" dirty="0"/>
                        <a:t> </a:t>
                      </a:r>
                      <a:r>
                        <a:rPr lang="cs-CZ" sz="1800" dirty="0" err="1"/>
                        <a:t>creases</a:t>
                      </a:r>
                      <a:r>
                        <a:rPr lang="cs-CZ" sz="1800" dirty="0"/>
                        <a:t> </a:t>
                      </a:r>
                    </a:p>
                    <a:p>
                      <a:pPr marL="285750" indent="-285750">
                        <a:buFont typeface="Arial" panose="020B0604020202020204" pitchFamily="34" charset="0"/>
                        <a:buChar char="•"/>
                      </a:pPr>
                      <a:r>
                        <a:rPr lang="cs-CZ" sz="1800" dirty="0" err="1"/>
                        <a:t>Anterior</a:t>
                      </a:r>
                      <a:r>
                        <a:rPr lang="cs-CZ" sz="1800" dirty="0"/>
                        <a:t> </a:t>
                      </a:r>
                      <a:r>
                        <a:rPr lang="cs-CZ" sz="1800" dirty="0" err="1"/>
                        <a:t>pelvic</a:t>
                      </a:r>
                      <a:r>
                        <a:rPr lang="cs-CZ" sz="1800" dirty="0"/>
                        <a:t> </a:t>
                      </a:r>
                      <a:r>
                        <a:rPr lang="cs-CZ" sz="1800" dirty="0" err="1"/>
                        <a:t>tilt</a:t>
                      </a:r>
                      <a:r>
                        <a:rPr lang="cs-CZ" sz="1800" dirty="0"/>
                        <a:t> </a:t>
                      </a:r>
                    </a:p>
                    <a:p>
                      <a:pPr marL="285750" indent="-285750">
                        <a:buFont typeface="Arial" panose="020B0604020202020204" pitchFamily="34" charset="0"/>
                        <a:buChar char="•"/>
                      </a:pPr>
                      <a:r>
                        <a:rPr lang="cs-CZ" sz="1800" dirty="0" err="1"/>
                        <a:t>Increased</a:t>
                      </a:r>
                      <a:r>
                        <a:rPr lang="cs-CZ" sz="1800" dirty="0"/>
                        <a:t> </a:t>
                      </a:r>
                      <a:r>
                        <a:rPr lang="cs-CZ" sz="1800" dirty="0" err="1"/>
                        <a:t>or</a:t>
                      </a:r>
                      <a:r>
                        <a:rPr lang="cs-CZ" sz="1800" dirty="0"/>
                        <a:t> </a:t>
                      </a:r>
                      <a:r>
                        <a:rPr lang="cs-CZ" sz="1800" dirty="0" err="1"/>
                        <a:t>asymmetrical</a:t>
                      </a:r>
                      <a:r>
                        <a:rPr lang="cs-CZ" sz="1800" dirty="0"/>
                        <a:t> </a:t>
                      </a:r>
                      <a:r>
                        <a:rPr lang="cs-CZ" sz="1800" dirty="0" err="1"/>
                        <a:t>paraspinal</a:t>
                      </a:r>
                      <a:r>
                        <a:rPr lang="cs-CZ" sz="1800" dirty="0"/>
                        <a:t> </a:t>
                      </a:r>
                      <a:r>
                        <a:rPr lang="cs-CZ" sz="1800" dirty="0" err="1"/>
                        <a:t>bulk</a:t>
                      </a:r>
                      <a:r>
                        <a:rPr lang="cs-CZ" sz="1800" dirty="0"/>
                        <a:t> </a:t>
                      </a:r>
                    </a:p>
                    <a:p>
                      <a:pPr marL="285750" indent="-285750">
                        <a:buFont typeface="Arial" panose="020B0604020202020204" pitchFamily="34" charset="0"/>
                        <a:buChar char="•"/>
                      </a:pPr>
                      <a:r>
                        <a:rPr lang="cs-CZ" sz="1800" dirty="0"/>
                        <a:t>Decreased </a:t>
                      </a:r>
                      <a:r>
                        <a:rPr lang="cs-CZ" sz="1800" dirty="0" err="1"/>
                        <a:t>trailing</a:t>
                      </a:r>
                      <a:r>
                        <a:rPr lang="cs-CZ" sz="1800" dirty="0"/>
                        <a:t> limb </a:t>
                      </a:r>
                      <a:r>
                        <a:rPr lang="cs-CZ" sz="1800" dirty="0" err="1"/>
                        <a:t>posture</a:t>
                      </a:r>
                      <a:r>
                        <a:rPr lang="cs-CZ" sz="1800" dirty="0"/>
                        <a:t> </a:t>
                      </a:r>
                      <a:r>
                        <a:rPr lang="cs-CZ" sz="1800" dirty="0" err="1"/>
                        <a:t>at</a:t>
                      </a:r>
                      <a:r>
                        <a:rPr lang="cs-CZ" sz="1800" dirty="0"/>
                        <a:t> </a:t>
                      </a:r>
                      <a:r>
                        <a:rPr lang="cs-CZ" sz="1800" dirty="0" err="1"/>
                        <a:t>terminal</a:t>
                      </a:r>
                      <a:r>
                        <a:rPr lang="cs-CZ" sz="1800" dirty="0"/>
                        <a:t> stance </a:t>
                      </a:r>
                      <a:r>
                        <a:rPr lang="cs-CZ" sz="1800" dirty="0" err="1"/>
                        <a:t>during</a:t>
                      </a:r>
                      <a:r>
                        <a:rPr lang="cs-CZ" sz="1800" dirty="0"/>
                        <a:t> </a:t>
                      </a:r>
                      <a:r>
                        <a:rPr lang="cs-CZ" sz="1800" dirty="0" err="1"/>
                        <a:t>gait</a:t>
                      </a:r>
                      <a:r>
                        <a:rPr lang="cs-CZ" sz="1800" dirty="0"/>
                        <a:t> </a:t>
                      </a:r>
                    </a:p>
                  </a:txBody>
                  <a:tcPr/>
                </a:tc>
                <a:extLst>
                  <a:ext uri="{0D108BD9-81ED-4DB2-BD59-A6C34878D82A}">
                    <a16:rowId xmlns:a16="http://schemas.microsoft.com/office/drawing/2014/main" val="10001"/>
                  </a:ext>
                </a:extLst>
              </a:tr>
            </a:tbl>
          </a:graphicData>
        </a:graphic>
      </p:graphicFrame>
      <p:pic>
        <p:nvPicPr>
          <p:cNvPr id="5" name="Picture 5" descr="lahbru_1"/>
          <p:cNvPicPr>
            <a:picLocks noChangeAspect="1" noChangeArrowheads="1"/>
          </p:cNvPicPr>
          <p:nvPr/>
        </p:nvPicPr>
        <p:blipFill>
          <a:blip r:embed="rId2" cstate="print"/>
          <a:srcRect l="53493" r="8672"/>
          <a:stretch>
            <a:fillRect/>
          </a:stretch>
        </p:blipFill>
        <p:spPr bwMode="auto">
          <a:xfrm>
            <a:off x="1148284" y="3429000"/>
            <a:ext cx="3423716" cy="1620000"/>
          </a:xfrm>
          <a:prstGeom prst="rect">
            <a:avLst/>
          </a:prstGeom>
          <a:noFill/>
        </p:spPr>
      </p:pic>
    </p:spTree>
    <p:extLst>
      <p:ext uri="{BB962C8B-B14F-4D97-AF65-F5344CB8AC3E}">
        <p14:creationId xmlns:p14="http://schemas.microsoft.com/office/powerpoint/2010/main" val="215947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en-US" dirty="0"/>
              <a:t>Hip Extension Movement Pattern Test </a:t>
            </a:r>
            <a:endParaRPr lang="cs-CZ" dirty="0"/>
          </a:p>
        </p:txBody>
      </p:sp>
      <p:sp>
        <p:nvSpPr>
          <p:cNvPr id="3" name="Zástupný symbol pro obsah 2"/>
          <p:cNvSpPr>
            <a:spLocks noGrp="1"/>
          </p:cNvSpPr>
          <p:nvPr>
            <p:ph idx="1"/>
          </p:nvPr>
        </p:nvSpPr>
        <p:spPr/>
        <p:txBody>
          <a:bodyPr/>
          <a:lstStyle/>
          <a:p>
            <a:r>
              <a:rPr lang="en-US" dirty="0"/>
              <a:t>During the terminal stance of the normal gait cycle, the hip extends to the trailing limb posture of </a:t>
            </a:r>
            <a:r>
              <a:rPr lang="en-US" dirty="0">
                <a:solidFill>
                  <a:srgbClr val="FFFF00"/>
                </a:solidFill>
              </a:rPr>
              <a:t>10° of apparent hyperextension</a:t>
            </a:r>
            <a:r>
              <a:rPr lang="en-US" dirty="0"/>
              <a:t>. </a:t>
            </a:r>
            <a:endParaRPr lang="cs-CZ" dirty="0"/>
          </a:p>
          <a:p>
            <a:r>
              <a:rPr lang="en-US" dirty="0"/>
              <a:t>There are </a:t>
            </a:r>
            <a:r>
              <a:rPr lang="en-US" dirty="0">
                <a:solidFill>
                  <a:srgbClr val="FFFF00"/>
                </a:solidFill>
              </a:rPr>
              <a:t>5° of backward pelvic rotation </a:t>
            </a:r>
            <a:r>
              <a:rPr lang="en-US" dirty="0"/>
              <a:t>that contribute to these 10° of hyperextension.</a:t>
            </a:r>
            <a:endParaRPr lang="cs-CZ" dirty="0"/>
          </a:p>
          <a:p>
            <a:r>
              <a:rPr lang="en-US" dirty="0"/>
              <a:t> The functional significance of this trailing limb posture is that it </a:t>
            </a:r>
            <a:r>
              <a:rPr lang="en-US" dirty="0">
                <a:solidFill>
                  <a:srgbClr val="FFFF00"/>
                </a:solidFill>
              </a:rPr>
              <a:t>allows the body to advance past the stable limb</a:t>
            </a:r>
            <a:r>
              <a:rPr lang="en-US" dirty="0"/>
              <a:t> for forward progression. </a:t>
            </a:r>
            <a:endParaRPr lang="cs-CZ" dirty="0"/>
          </a:p>
          <a:p>
            <a:r>
              <a:rPr lang="en-US" dirty="0">
                <a:solidFill>
                  <a:srgbClr val="FFFF00"/>
                </a:solidFill>
              </a:rPr>
              <a:t>Stiff or short hip flexors </a:t>
            </a:r>
            <a:r>
              <a:rPr lang="en-US" dirty="0"/>
              <a:t>may reduce the available range in the hip and force the body to </a:t>
            </a:r>
            <a:r>
              <a:rPr lang="en-US" dirty="0">
                <a:solidFill>
                  <a:srgbClr val="FFFF00"/>
                </a:solidFill>
              </a:rPr>
              <a:t>move the axis of rotation from the hip joint to a proximal point, namely the lumbar spine,</a:t>
            </a:r>
            <a:r>
              <a:rPr lang="en-US" dirty="0"/>
              <a:t> in order to get the necessary forward progression. </a:t>
            </a:r>
            <a:endParaRPr lang="cs-CZ" dirty="0"/>
          </a:p>
        </p:txBody>
      </p:sp>
    </p:spTree>
    <p:extLst>
      <p:ext uri="{BB962C8B-B14F-4D97-AF65-F5344CB8AC3E}">
        <p14:creationId xmlns:p14="http://schemas.microsoft.com/office/powerpoint/2010/main" val="35083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en-US" dirty="0"/>
              <a:t>Hip Extension Movement Pattern Test </a:t>
            </a:r>
            <a:endParaRPr lang="cs-CZ" dirty="0"/>
          </a:p>
        </p:txBody>
      </p:sp>
      <p:sp>
        <p:nvSpPr>
          <p:cNvPr id="3" name="Zástupný symbol pro obsah 2"/>
          <p:cNvSpPr>
            <a:spLocks noGrp="1"/>
          </p:cNvSpPr>
          <p:nvPr>
            <p:ph idx="1"/>
          </p:nvPr>
        </p:nvSpPr>
        <p:spPr>
          <a:xfrm>
            <a:off x="1259632" y="1700808"/>
            <a:ext cx="6859786" cy="2566366"/>
          </a:xfrm>
        </p:spPr>
        <p:txBody>
          <a:bodyPr>
            <a:normAutofit lnSpcReduction="10000"/>
          </a:bodyPr>
          <a:lstStyle/>
          <a:p>
            <a:r>
              <a:rPr lang="en-US" dirty="0"/>
              <a:t>The hip extension movement test is analyzed clinically to determine the patient's preferred recruitment pattern. </a:t>
            </a:r>
            <a:endParaRPr lang="cs-CZ" dirty="0"/>
          </a:p>
          <a:p>
            <a:r>
              <a:rPr lang="en-US" dirty="0"/>
              <a:t>The sequencing and degree of activation of </a:t>
            </a:r>
            <a:r>
              <a:rPr lang="en-US" dirty="0">
                <a:solidFill>
                  <a:srgbClr val="FFFF00"/>
                </a:solidFill>
              </a:rPr>
              <a:t>the hamstrings, gluteus maximus, spinal extensors, and shoulder musculature are observed</a:t>
            </a:r>
            <a:r>
              <a:rPr lang="en-US" dirty="0"/>
              <a:t>. </a:t>
            </a:r>
            <a:endParaRPr lang="cs-CZ" dirty="0"/>
          </a:p>
          <a:p>
            <a:r>
              <a:rPr lang="en-US" dirty="0"/>
              <a:t>To perform this test, the patient lies prone with the arms at the sides and the feet hanging over the table to allow for neutral leg rotation </a:t>
            </a:r>
            <a:endParaRPr lang="cs-CZ" dirty="0"/>
          </a:p>
          <a:p>
            <a:r>
              <a:rPr lang="en-US" dirty="0"/>
              <a:t>The patient's head should be placed in neutral a position. The patient is asked to lift the leg slowly toward the ceiling. </a:t>
            </a:r>
            <a:endParaRPr lang="cs-CZ" dirty="0"/>
          </a:p>
        </p:txBody>
      </p:sp>
      <p:pic>
        <p:nvPicPr>
          <p:cNvPr id="2050" name="Picture 2" descr="Prone Lying Hip Extension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7" y="4267174"/>
            <a:ext cx="5648325" cy="248602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67544" y="6464208"/>
            <a:ext cx="8568952" cy="646331"/>
          </a:xfrm>
          <a:prstGeom prst="rect">
            <a:avLst/>
          </a:prstGeom>
        </p:spPr>
        <p:txBody>
          <a:bodyPr wrap="square">
            <a:spAutoFit/>
          </a:bodyPr>
          <a:lstStyle/>
          <a:p>
            <a:r>
              <a:rPr lang="cs-CZ" dirty="0">
                <a:hlinkClick r:id="rId3"/>
              </a:rPr>
              <a:t>https://dl.dropboxusercontent.com/u/45755853/fewpointpronehipextension/index.html</a:t>
            </a:r>
            <a:endParaRPr lang="cs-CZ" dirty="0"/>
          </a:p>
          <a:p>
            <a:endParaRPr lang="cs-CZ" dirty="0"/>
          </a:p>
        </p:txBody>
      </p:sp>
    </p:spTree>
    <p:extLst>
      <p:ext uri="{BB962C8B-B14F-4D97-AF65-F5344CB8AC3E}">
        <p14:creationId xmlns:p14="http://schemas.microsoft.com/office/powerpoint/2010/main" val="365545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en-US" dirty="0"/>
              <a:t>Hip Extension Movement Pattern Test </a:t>
            </a:r>
            <a:endParaRPr lang="cs-CZ" dirty="0"/>
          </a:p>
        </p:txBody>
      </p:sp>
      <p:sp>
        <p:nvSpPr>
          <p:cNvPr id="3" name="Zástupný symbol pro obsah 2"/>
          <p:cNvSpPr>
            <a:spLocks noGrp="1"/>
          </p:cNvSpPr>
          <p:nvPr>
            <p:ph idx="1"/>
          </p:nvPr>
        </p:nvSpPr>
        <p:spPr/>
        <p:txBody>
          <a:bodyPr>
            <a:normAutofit/>
          </a:bodyPr>
          <a:lstStyle/>
          <a:p>
            <a:r>
              <a:rPr lang="en-US" dirty="0"/>
              <a:t>Normally, the gluteus maximus as well as the contralateral lumbar erectors activate early in the movement. </a:t>
            </a:r>
            <a:endParaRPr lang="cs-CZ" dirty="0"/>
          </a:p>
          <a:p>
            <a:r>
              <a:rPr lang="en-US" dirty="0"/>
              <a:t>Janda suggested that a </a:t>
            </a:r>
            <a:r>
              <a:rPr lang="en-US" u="sng" dirty="0">
                <a:solidFill>
                  <a:srgbClr val="FF0000"/>
                </a:solidFill>
              </a:rPr>
              <a:t>normal pattern</a:t>
            </a:r>
            <a:r>
              <a:rPr lang="en-US" dirty="0"/>
              <a:t> of activation during </a:t>
            </a:r>
            <a:r>
              <a:rPr lang="en-US" dirty="0">
                <a:solidFill>
                  <a:srgbClr val="FFFF00"/>
                </a:solidFill>
              </a:rPr>
              <a:t>prone hip extension</a:t>
            </a:r>
            <a:r>
              <a:rPr lang="cs-CZ" dirty="0">
                <a:solidFill>
                  <a:srgbClr val="FFFF00"/>
                </a:solidFill>
              </a:rPr>
              <a:t>:</a:t>
            </a:r>
          </a:p>
          <a:p>
            <a:pPr marL="342900" indent="-342900">
              <a:buFont typeface="+mj-lt"/>
              <a:buAutoNum type="arabicPeriod"/>
            </a:pPr>
            <a:r>
              <a:rPr lang="en-US" dirty="0">
                <a:solidFill>
                  <a:srgbClr val="FFFF00"/>
                </a:solidFill>
              </a:rPr>
              <a:t>the </a:t>
            </a:r>
            <a:r>
              <a:rPr lang="cs-CZ" dirty="0" err="1">
                <a:solidFill>
                  <a:srgbClr val="FFFF00"/>
                </a:solidFill>
              </a:rPr>
              <a:t>gluteus</a:t>
            </a:r>
            <a:r>
              <a:rPr lang="cs-CZ" dirty="0">
                <a:solidFill>
                  <a:srgbClr val="FFFF00"/>
                </a:solidFill>
              </a:rPr>
              <a:t> </a:t>
            </a:r>
            <a:r>
              <a:rPr lang="cs-CZ" dirty="0" err="1">
                <a:solidFill>
                  <a:srgbClr val="FFFF00"/>
                </a:solidFill>
              </a:rPr>
              <a:t>maximus</a:t>
            </a:r>
            <a:r>
              <a:rPr lang="en-US" dirty="0">
                <a:solidFill>
                  <a:srgbClr val="FFFF00"/>
                </a:solidFill>
              </a:rPr>
              <a:t> followed by </a:t>
            </a:r>
            <a:endParaRPr lang="cs-CZ" dirty="0">
              <a:solidFill>
                <a:srgbClr val="FFFF00"/>
              </a:solidFill>
            </a:endParaRPr>
          </a:p>
          <a:p>
            <a:pPr marL="342900" indent="-342900">
              <a:buFont typeface="+mj-lt"/>
              <a:buAutoNum type="arabicPeriod"/>
            </a:pPr>
            <a:r>
              <a:rPr lang="en-US" dirty="0">
                <a:solidFill>
                  <a:srgbClr val="FFFF00"/>
                </a:solidFill>
              </a:rPr>
              <a:t>the </a:t>
            </a:r>
            <a:r>
              <a:rPr lang="cs-CZ" dirty="0" err="1">
                <a:solidFill>
                  <a:srgbClr val="FFFF00"/>
                </a:solidFill>
              </a:rPr>
              <a:t>hamstring</a:t>
            </a:r>
            <a:r>
              <a:rPr lang="en-US" dirty="0">
                <a:solidFill>
                  <a:srgbClr val="FFFF00"/>
                </a:solidFill>
              </a:rPr>
              <a:t>s followed by </a:t>
            </a:r>
            <a:endParaRPr lang="cs-CZ" dirty="0">
              <a:solidFill>
                <a:srgbClr val="FFFF00"/>
              </a:solidFill>
            </a:endParaRPr>
          </a:p>
          <a:p>
            <a:pPr marL="342900" indent="-342900">
              <a:buFont typeface="+mj-lt"/>
              <a:buAutoNum type="arabicPeriod"/>
            </a:pPr>
            <a:r>
              <a:rPr lang="en-US" dirty="0">
                <a:solidFill>
                  <a:srgbClr val="FFFF00"/>
                </a:solidFill>
              </a:rPr>
              <a:t>the contralateral erector spinae followed by </a:t>
            </a:r>
            <a:endParaRPr lang="cs-CZ" dirty="0">
              <a:solidFill>
                <a:srgbClr val="FFFF00"/>
              </a:solidFill>
            </a:endParaRPr>
          </a:p>
          <a:p>
            <a:pPr marL="342900" indent="-342900">
              <a:buFont typeface="+mj-lt"/>
              <a:buAutoNum type="arabicPeriod"/>
            </a:pPr>
            <a:r>
              <a:rPr lang="en-US" dirty="0">
                <a:solidFill>
                  <a:srgbClr val="FFFF00"/>
                </a:solidFill>
              </a:rPr>
              <a:t>the ipsilateral erector spinae. </a:t>
            </a:r>
            <a:endParaRPr lang="cs-CZ" dirty="0">
              <a:solidFill>
                <a:srgbClr val="FFFF00"/>
              </a:solidFill>
            </a:endParaRPr>
          </a:p>
        </p:txBody>
      </p:sp>
    </p:spTree>
    <p:extLst>
      <p:ext uri="{BB962C8B-B14F-4D97-AF65-F5344CB8AC3E}">
        <p14:creationId xmlns:p14="http://schemas.microsoft.com/office/powerpoint/2010/main" val="28352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en-US" dirty="0"/>
              <a:t>Hip Extension Movement Pattern Test </a:t>
            </a:r>
            <a:endParaRPr lang="cs-CZ" dirty="0"/>
          </a:p>
        </p:txBody>
      </p:sp>
      <p:sp>
        <p:nvSpPr>
          <p:cNvPr id="3" name="Zástupný symbol pro obsah 2"/>
          <p:cNvSpPr>
            <a:spLocks noGrp="1"/>
          </p:cNvSpPr>
          <p:nvPr>
            <p:ph idx="1"/>
          </p:nvPr>
        </p:nvSpPr>
        <p:spPr/>
        <p:txBody>
          <a:bodyPr>
            <a:normAutofit/>
          </a:bodyPr>
          <a:lstStyle/>
          <a:p>
            <a:pPr marL="342900" indent="-342900">
              <a:buFont typeface="+mj-lt"/>
              <a:buAutoNum type="arabicPeriod"/>
            </a:pPr>
            <a:r>
              <a:rPr lang="en-US" dirty="0"/>
              <a:t>The most common sign of a </a:t>
            </a:r>
            <a:r>
              <a:rPr lang="en-US" dirty="0">
                <a:solidFill>
                  <a:srgbClr val="FF0000"/>
                </a:solidFill>
              </a:rPr>
              <a:t>faulty movement pattern </a:t>
            </a:r>
            <a:r>
              <a:rPr lang="en-US" dirty="0"/>
              <a:t>is over </a:t>
            </a:r>
            <a:r>
              <a:rPr lang="en-US" dirty="0">
                <a:solidFill>
                  <a:srgbClr val="FFFF00"/>
                </a:solidFill>
              </a:rPr>
              <a:t>activation of the hamstrings and erector spinae and delayed or absent contraction of the gluteus maximus.</a:t>
            </a:r>
            <a:endParaRPr lang="cs-CZ" dirty="0">
              <a:solidFill>
                <a:srgbClr val="FFFF00"/>
              </a:solidFill>
            </a:endParaRPr>
          </a:p>
          <a:p>
            <a:pPr marL="342900" indent="-342900">
              <a:buFont typeface="+mj-lt"/>
              <a:buAutoNum type="arabicPeriod"/>
            </a:pPr>
            <a:r>
              <a:rPr lang="en-US" dirty="0"/>
              <a:t>The </a:t>
            </a:r>
            <a:r>
              <a:rPr lang="en-US" dirty="0">
                <a:solidFill>
                  <a:srgbClr val="FF0000"/>
                </a:solidFill>
              </a:rPr>
              <a:t>poorest pattern </a:t>
            </a:r>
            <a:r>
              <a:rPr lang="en-US" dirty="0"/>
              <a:t>occurs when the </a:t>
            </a:r>
            <a:r>
              <a:rPr lang="en-US" dirty="0">
                <a:solidFill>
                  <a:srgbClr val="FFFF00"/>
                </a:solidFill>
              </a:rPr>
              <a:t>thoracolumbar extensors or even the shoulder muscles initiate the movement delayed or absent the gluteus maximus contribution. </a:t>
            </a:r>
            <a:r>
              <a:rPr lang="en-US" dirty="0"/>
              <a:t>Clinically, this pattern is observed as an </a:t>
            </a:r>
            <a:r>
              <a:rPr lang="en-US" dirty="0">
                <a:solidFill>
                  <a:srgbClr val="FFFF00"/>
                </a:solidFill>
              </a:rPr>
              <a:t>anterior pelvic tilt with </a:t>
            </a:r>
            <a:r>
              <a:rPr lang="en-US" dirty="0" err="1">
                <a:solidFill>
                  <a:srgbClr val="FFFF00"/>
                </a:solidFill>
              </a:rPr>
              <a:t>hyperlordosis</a:t>
            </a:r>
            <a:r>
              <a:rPr lang="en-US" dirty="0">
                <a:solidFill>
                  <a:srgbClr val="FFFF00"/>
                </a:solidFill>
              </a:rPr>
              <a:t> in the lumbar spine </a:t>
            </a:r>
            <a:r>
              <a:rPr lang="en-US" dirty="0"/>
              <a:t>as the patient lifts the leg into extension. Mechanical and compressive stresses in the lumbar spine are the result. </a:t>
            </a:r>
            <a:endParaRPr lang="cs-CZ" dirty="0"/>
          </a:p>
        </p:txBody>
      </p:sp>
      <p:pic>
        <p:nvPicPr>
          <p:cNvPr id="4" name="Picture 2" descr="http://cfile7.uf.tistory.com/image/214C1B43558E653A181D3E"/>
          <p:cNvPicPr>
            <a:picLocks noChangeAspect="1" noChangeArrowheads="1"/>
          </p:cNvPicPr>
          <p:nvPr/>
        </p:nvPicPr>
        <p:blipFill rotWithShape="1">
          <a:blip r:embed="rId2">
            <a:extLst>
              <a:ext uri="{28A0092B-C50C-407E-A947-70E740481C1C}">
                <a14:useLocalDpi xmlns:a14="http://schemas.microsoft.com/office/drawing/2010/main" val="0"/>
              </a:ext>
            </a:extLst>
          </a:blip>
          <a:srcRect l="51590" t="1630" r="789" b="52751"/>
          <a:stretch/>
        </p:blipFill>
        <p:spPr bwMode="auto">
          <a:xfrm>
            <a:off x="2843808" y="4581128"/>
            <a:ext cx="345638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9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en-US" dirty="0"/>
              <a:t>Hip Extension Movement Pattern Test </a:t>
            </a:r>
            <a:endParaRPr lang="cs-CZ" dirty="0"/>
          </a:p>
        </p:txBody>
      </p:sp>
      <p:sp>
        <p:nvSpPr>
          <p:cNvPr id="3" name="Zástupný symbol pro obsah 2"/>
          <p:cNvSpPr>
            <a:spLocks noGrp="1"/>
          </p:cNvSpPr>
          <p:nvPr>
            <p:ph idx="1"/>
          </p:nvPr>
        </p:nvSpPr>
        <p:spPr>
          <a:xfrm>
            <a:off x="1142108" y="1905000"/>
            <a:ext cx="6859786" cy="4692352"/>
          </a:xfrm>
        </p:spPr>
        <p:txBody>
          <a:bodyPr>
            <a:normAutofit/>
          </a:bodyPr>
          <a:lstStyle/>
          <a:p>
            <a:pPr marL="342900" indent="-342900">
              <a:buFont typeface="+mj-lt"/>
              <a:buAutoNum type="arabicPeriod" startAt="3"/>
            </a:pPr>
            <a:r>
              <a:rPr lang="en-US" dirty="0"/>
              <a:t>An </a:t>
            </a:r>
            <a:r>
              <a:rPr lang="en-US" dirty="0">
                <a:solidFill>
                  <a:srgbClr val="FFFF00"/>
                </a:solidFill>
              </a:rPr>
              <a:t>inability to maintain knee extension </a:t>
            </a:r>
            <a:r>
              <a:rPr lang="en-US" dirty="0"/>
              <a:t>during the test should also be noted, as this observation may suggest hamstring dominance over the gluteus maximus. </a:t>
            </a:r>
            <a:endParaRPr lang="cs-CZ" dirty="0"/>
          </a:p>
          <a:p>
            <a:endParaRPr lang="cs-CZ" dirty="0"/>
          </a:p>
          <a:p>
            <a:endParaRPr lang="cs-CZ" dirty="0"/>
          </a:p>
          <a:p>
            <a:endParaRPr lang="cs-CZ" dirty="0"/>
          </a:p>
          <a:p>
            <a:endParaRPr lang="cs-CZ" dirty="0"/>
          </a:p>
          <a:p>
            <a:endParaRPr lang="cs-CZ" dirty="0"/>
          </a:p>
          <a:p>
            <a:endParaRPr lang="cs-CZ" dirty="0"/>
          </a:p>
          <a:p>
            <a:r>
              <a:rPr lang="en-US" dirty="0"/>
              <a:t>Positive findings during this test are associated with </a:t>
            </a:r>
            <a:r>
              <a:rPr lang="en-US" dirty="0">
                <a:solidFill>
                  <a:srgbClr val="FFFF00"/>
                </a:solidFill>
              </a:rPr>
              <a:t>hypertrophy of the hamstrings and thoracolumbar extensors</a:t>
            </a:r>
            <a:r>
              <a:rPr lang="en-US" dirty="0"/>
              <a:t> as well as </a:t>
            </a:r>
            <a:r>
              <a:rPr lang="en-US" dirty="0">
                <a:solidFill>
                  <a:srgbClr val="FFFF00"/>
                </a:solidFill>
              </a:rPr>
              <a:t>atrophy of the gluteus maximus</a:t>
            </a:r>
            <a:r>
              <a:rPr lang="en-US" dirty="0"/>
              <a:t> during postural analysis. </a:t>
            </a:r>
          </a:p>
        </p:txBody>
      </p:sp>
      <p:pic>
        <p:nvPicPr>
          <p:cNvPr id="4" name="Picture 2" descr="http://cfile7.uf.tistory.com/image/214C1B43558E653A181D3E"/>
          <p:cNvPicPr>
            <a:picLocks noChangeAspect="1" noChangeArrowheads="1"/>
          </p:cNvPicPr>
          <p:nvPr/>
        </p:nvPicPr>
        <p:blipFill rotWithShape="1">
          <a:blip r:embed="rId2">
            <a:extLst>
              <a:ext uri="{28A0092B-C50C-407E-A947-70E740481C1C}">
                <a14:useLocalDpi xmlns:a14="http://schemas.microsoft.com/office/drawing/2010/main" val="0"/>
              </a:ext>
            </a:extLst>
          </a:blip>
          <a:srcRect l="51589" t="52137" r="790" b="2243"/>
          <a:stretch/>
        </p:blipFill>
        <p:spPr bwMode="auto">
          <a:xfrm>
            <a:off x="2843808" y="2852936"/>
            <a:ext cx="345638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1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en-US" dirty="0"/>
              <a:t>Hip Extension Movement Pattern Test </a:t>
            </a:r>
            <a:endParaRPr lang="cs-CZ" dirty="0"/>
          </a:p>
        </p:txBody>
      </p:sp>
      <p:sp>
        <p:nvSpPr>
          <p:cNvPr id="3" name="Zástupný symbol pro obsah 2"/>
          <p:cNvSpPr>
            <a:spLocks noGrp="1"/>
          </p:cNvSpPr>
          <p:nvPr>
            <p:ph idx="1"/>
          </p:nvPr>
        </p:nvSpPr>
        <p:spPr/>
        <p:txBody>
          <a:bodyPr>
            <a:normAutofit/>
          </a:bodyPr>
          <a:lstStyle/>
          <a:p>
            <a:r>
              <a:rPr lang="en-US" dirty="0"/>
              <a:t>Occasionally, this faulty movement pattern overflows into the upper quarter and may be an underlying </a:t>
            </a:r>
            <a:r>
              <a:rPr lang="en-US" dirty="0">
                <a:solidFill>
                  <a:srgbClr val="FFFF00"/>
                </a:solidFill>
              </a:rPr>
              <a:t>cause of neck pain</a:t>
            </a:r>
            <a:r>
              <a:rPr lang="en-US" dirty="0"/>
              <a:t>. Clinicians should watch the </a:t>
            </a:r>
            <a:r>
              <a:rPr lang="en-US" dirty="0">
                <a:solidFill>
                  <a:srgbClr val="FFFF00"/>
                </a:solidFill>
              </a:rPr>
              <a:t>contralateral insertion of the latissimus </a:t>
            </a:r>
            <a:r>
              <a:rPr lang="en-US" dirty="0" err="1">
                <a:solidFill>
                  <a:srgbClr val="FFFF00"/>
                </a:solidFill>
              </a:rPr>
              <a:t>dorsi</a:t>
            </a:r>
            <a:r>
              <a:rPr lang="en-US" dirty="0">
                <a:solidFill>
                  <a:srgbClr val="FFFF00"/>
                </a:solidFill>
              </a:rPr>
              <a:t> </a:t>
            </a:r>
            <a:r>
              <a:rPr lang="en-US" dirty="0"/>
              <a:t>on the </a:t>
            </a:r>
            <a:r>
              <a:rPr lang="en-US" dirty="0" err="1"/>
              <a:t>humerus</a:t>
            </a:r>
            <a:r>
              <a:rPr lang="en-US" dirty="0"/>
              <a:t> for activation during hip extension. Such activation suggests </a:t>
            </a:r>
            <a:r>
              <a:rPr lang="en-US" dirty="0">
                <a:solidFill>
                  <a:srgbClr val="FFFF00"/>
                </a:solidFill>
              </a:rPr>
              <a:t>poor spinal stabilization </a:t>
            </a:r>
            <a:r>
              <a:rPr lang="en-US" dirty="0"/>
              <a:t>that is compensated for by a reverse action of the latissimus via the thoracolumbar fascia. </a:t>
            </a:r>
            <a:endParaRPr lang="cs-CZ" dirty="0"/>
          </a:p>
          <a:p>
            <a:r>
              <a:rPr lang="en-US" dirty="0"/>
              <a:t>Increased activity of the </a:t>
            </a:r>
            <a:r>
              <a:rPr lang="en-US" dirty="0">
                <a:solidFill>
                  <a:srgbClr val="FFFF00"/>
                </a:solidFill>
              </a:rPr>
              <a:t>upper trapezius</a:t>
            </a:r>
            <a:r>
              <a:rPr lang="en-US" dirty="0"/>
              <a:t> during the hip extension test is a sign of poor prognosis. </a:t>
            </a:r>
          </a:p>
        </p:txBody>
      </p:sp>
    </p:spTree>
    <p:extLst>
      <p:ext uri="{BB962C8B-B14F-4D97-AF65-F5344CB8AC3E}">
        <p14:creationId xmlns:p14="http://schemas.microsoft.com/office/powerpoint/2010/main" val="408594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a:t>
            </a:r>
            <a:r>
              <a:rPr lang="en-US" dirty="0"/>
              <a:t>Hip Abduction Movement Pattern Test </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620656156"/>
              </p:ext>
            </p:extLst>
          </p:nvPr>
        </p:nvGraphicFramePr>
        <p:xfrm>
          <a:off x="1169293" y="1916832"/>
          <a:ext cx="6861176" cy="4302760"/>
        </p:xfrm>
        <a:graphic>
          <a:graphicData uri="http://schemas.openxmlformats.org/drawingml/2006/table">
            <a:tbl>
              <a:tblPr firstRow="1" bandRow="1">
                <a:tableStyleId>{3C2FFA5D-87B4-456A-9821-1D502468CF0F}</a:tableStyleId>
              </a:tblPr>
              <a:tblGrid>
                <a:gridCol w="3430588">
                  <a:extLst>
                    <a:ext uri="{9D8B030D-6E8A-4147-A177-3AD203B41FA5}">
                      <a16:colId xmlns:a16="http://schemas.microsoft.com/office/drawing/2014/main" val="20000"/>
                    </a:ext>
                  </a:extLst>
                </a:gridCol>
                <a:gridCol w="3430588">
                  <a:extLst>
                    <a:ext uri="{9D8B030D-6E8A-4147-A177-3AD203B41FA5}">
                      <a16:colId xmlns:a16="http://schemas.microsoft.com/office/drawing/2014/main" val="20001"/>
                    </a:ext>
                  </a:extLst>
                </a:gridCol>
              </a:tblGrid>
              <a:tr h="370840">
                <a:tc>
                  <a:txBody>
                    <a:bodyPr/>
                    <a:lstStyle/>
                    <a:p>
                      <a:r>
                        <a:rPr lang="cs-CZ" sz="1800" dirty="0" err="1"/>
                        <a:t>Movement</a:t>
                      </a:r>
                      <a:r>
                        <a:rPr lang="cs-CZ" sz="1800" dirty="0"/>
                        <a:t> test</a:t>
                      </a:r>
                    </a:p>
                  </a:txBody>
                  <a:tcPr/>
                </a:tc>
                <a:tc>
                  <a:txBody>
                    <a:bodyPr/>
                    <a:lstStyle/>
                    <a:p>
                      <a:r>
                        <a:rPr lang="cs-CZ" sz="1800" dirty="0" err="1"/>
                        <a:t>Key</a:t>
                      </a:r>
                      <a:r>
                        <a:rPr lang="cs-CZ" sz="1800" dirty="0"/>
                        <a:t> </a:t>
                      </a:r>
                      <a:r>
                        <a:rPr lang="cs-CZ" sz="1800" dirty="0" err="1"/>
                        <a:t>indicators</a:t>
                      </a:r>
                      <a:endParaRPr lang="cs-CZ" sz="1800" dirty="0"/>
                    </a:p>
                  </a:txBody>
                  <a:tcPr/>
                </a:tc>
                <a:extLst>
                  <a:ext uri="{0D108BD9-81ED-4DB2-BD59-A6C34878D82A}">
                    <a16:rowId xmlns:a16="http://schemas.microsoft.com/office/drawing/2014/main" val="10000"/>
                  </a:ext>
                </a:extLst>
              </a:tr>
              <a:tr h="370840">
                <a:tc>
                  <a:txBody>
                    <a:bodyPr/>
                    <a:lstStyle/>
                    <a:p>
                      <a:r>
                        <a:rPr lang="cs-CZ" sz="1800" dirty="0"/>
                        <a:t>Hip </a:t>
                      </a:r>
                      <a:r>
                        <a:rPr lang="cs-CZ" sz="1800" dirty="0" err="1"/>
                        <a:t>abduction</a:t>
                      </a:r>
                      <a:endParaRPr lang="cs-CZ" sz="1800" dirty="0"/>
                    </a:p>
                  </a:txBody>
                  <a:tcPr/>
                </a:tc>
                <a:tc>
                  <a:txBody>
                    <a:bodyPr/>
                    <a:lstStyle/>
                    <a:p>
                      <a:pPr marL="285750" indent="-285750">
                        <a:buFont typeface="Arial" panose="020B0604020202020204" pitchFamily="34" charset="0"/>
                        <a:buChar char="•"/>
                      </a:pPr>
                      <a:r>
                        <a:rPr lang="en-US" sz="1800" dirty="0"/>
                        <a:t>Lateral shift or rotation of pelvis </a:t>
                      </a:r>
                      <a:endParaRPr lang="cs-CZ" sz="1800" dirty="0"/>
                    </a:p>
                    <a:p>
                      <a:pPr marL="285750" indent="-285750">
                        <a:buFont typeface="Arial" panose="020B0604020202020204" pitchFamily="34" charset="0"/>
                        <a:buChar char="•"/>
                      </a:pPr>
                      <a:r>
                        <a:rPr lang="en-US" sz="1800" dirty="0"/>
                        <a:t>Asymmetrical height of iliac crest </a:t>
                      </a:r>
                      <a:endParaRPr lang="cs-CZ" sz="1800" dirty="0"/>
                    </a:p>
                    <a:p>
                      <a:pPr marL="285750" indent="-285750">
                        <a:buFont typeface="Arial" panose="020B0604020202020204" pitchFamily="34" charset="0"/>
                        <a:buChar char="•"/>
                      </a:pPr>
                      <a:r>
                        <a:rPr lang="en-US" sz="1800" dirty="0"/>
                        <a:t>Observation of adductor notch </a:t>
                      </a:r>
                      <a:endParaRPr lang="cs-CZ" sz="1800" dirty="0"/>
                    </a:p>
                    <a:p>
                      <a:pPr marL="285750" indent="-285750">
                        <a:buFont typeface="Arial" panose="020B0604020202020204" pitchFamily="34" charset="0"/>
                        <a:buChar char="•"/>
                      </a:pPr>
                      <a:r>
                        <a:rPr lang="en-US" sz="1800" dirty="0"/>
                        <a:t>Adducted hips or </a:t>
                      </a:r>
                      <a:r>
                        <a:rPr lang="en-US" sz="1800" dirty="0" err="1"/>
                        <a:t>varus</a:t>
                      </a:r>
                      <a:r>
                        <a:rPr lang="en-US" sz="1800" dirty="0"/>
                        <a:t> position </a:t>
                      </a:r>
                      <a:endParaRPr lang="cs-CZ" sz="1800" dirty="0"/>
                    </a:p>
                    <a:p>
                      <a:pPr marL="285750" indent="-285750">
                        <a:buFont typeface="Arial" panose="020B0604020202020204" pitchFamily="34" charset="0"/>
                        <a:buChar char="•"/>
                      </a:pPr>
                      <a:r>
                        <a:rPr lang="en-US" sz="1800" dirty="0"/>
                        <a:t>Increased lateral IT groove </a:t>
                      </a:r>
                      <a:endParaRPr lang="cs-CZ" sz="1800" dirty="0"/>
                    </a:p>
                    <a:p>
                      <a:pPr marL="285750" indent="-285750">
                        <a:buFont typeface="Arial" panose="020B0604020202020204" pitchFamily="34" charset="0"/>
                        <a:buChar char="•"/>
                      </a:pPr>
                      <a:r>
                        <a:rPr lang="en-US" sz="1800" dirty="0"/>
                        <a:t>Positive result on single-leg stance test </a:t>
                      </a:r>
                      <a:endParaRPr lang="cs-CZ" sz="1800" dirty="0"/>
                    </a:p>
                    <a:p>
                      <a:pPr marL="285750" indent="-285750">
                        <a:buFont typeface="Arial" panose="020B0604020202020204" pitchFamily="34" charset="0"/>
                        <a:buChar char="•"/>
                      </a:pPr>
                      <a:r>
                        <a:rPr lang="en-US" sz="1800" dirty="0"/>
                        <a:t>Trendelenburg sign or increased lateral pelvic shift during loading response during gait </a:t>
                      </a:r>
                      <a:endParaRPr lang="cs-CZ" sz="1800" dirty="0"/>
                    </a:p>
                  </a:txBody>
                  <a:tcPr/>
                </a:tc>
                <a:extLst>
                  <a:ext uri="{0D108BD9-81ED-4DB2-BD59-A6C34878D82A}">
                    <a16:rowId xmlns:a16="http://schemas.microsoft.com/office/drawing/2014/main" val="10001"/>
                  </a:ext>
                </a:extLst>
              </a:tr>
            </a:tbl>
          </a:graphicData>
        </a:graphic>
      </p:graphicFrame>
      <p:pic>
        <p:nvPicPr>
          <p:cNvPr id="5" name="Picture 7" descr="lahbok_1"/>
          <p:cNvPicPr>
            <a:picLocks noChangeAspect="1" noChangeArrowheads="1"/>
          </p:cNvPicPr>
          <p:nvPr/>
        </p:nvPicPr>
        <p:blipFill>
          <a:blip r:embed="rId3" cstate="print"/>
          <a:srcRect l="46954" r="9120"/>
          <a:stretch>
            <a:fillRect/>
          </a:stretch>
        </p:blipFill>
        <p:spPr bwMode="auto">
          <a:xfrm>
            <a:off x="1169293" y="3294212"/>
            <a:ext cx="3402707" cy="1548000"/>
          </a:xfrm>
          <a:prstGeom prst="rect">
            <a:avLst/>
          </a:prstGeom>
          <a:noFill/>
        </p:spPr>
      </p:pic>
    </p:spTree>
    <p:extLst>
      <p:ext uri="{BB962C8B-B14F-4D97-AF65-F5344CB8AC3E}">
        <p14:creationId xmlns:p14="http://schemas.microsoft.com/office/powerpoint/2010/main" val="160543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a:t>
            </a:r>
            <a:r>
              <a:rPr lang="en-US" dirty="0"/>
              <a:t>Hip Abduction Movement Pattern Test </a:t>
            </a:r>
            <a:endParaRPr lang="cs-CZ" dirty="0"/>
          </a:p>
        </p:txBody>
      </p:sp>
      <p:sp>
        <p:nvSpPr>
          <p:cNvPr id="3" name="Zástupný symbol pro obsah 2"/>
          <p:cNvSpPr>
            <a:spLocks noGrp="1"/>
          </p:cNvSpPr>
          <p:nvPr>
            <p:ph idx="1"/>
          </p:nvPr>
        </p:nvSpPr>
        <p:spPr/>
        <p:txBody>
          <a:bodyPr>
            <a:normAutofit/>
          </a:bodyPr>
          <a:lstStyle/>
          <a:p>
            <a:r>
              <a:rPr lang="en-US" dirty="0"/>
              <a:t>During the </a:t>
            </a:r>
            <a:r>
              <a:rPr lang="en-US" dirty="0">
                <a:solidFill>
                  <a:srgbClr val="FFFF00"/>
                </a:solidFill>
              </a:rPr>
              <a:t>loading response phase of the gait cycle</a:t>
            </a:r>
            <a:r>
              <a:rPr lang="en-US" dirty="0"/>
              <a:t>, the l</a:t>
            </a:r>
            <a:r>
              <a:rPr lang="en-US" dirty="0">
                <a:solidFill>
                  <a:srgbClr val="FFFF00"/>
                </a:solidFill>
              </a:rPr>
              <a:t>ower fibers of the gluteus maximus, hamstrings, and adductor </a:t>
            </a:r>
            <a:r>
              <a:rPr lang="en-US" dirty="0" err="1">
                <a:solidFill>
                  <a:srgbClr val="FFFF00"/>
                </a:solidFill>
              </a:rPr>
              <a:t>magnus</a:t>
            </a:r>
            <a:r>
              <a:rPr lang="en-US" dirty="0">
                <a:solidFill>
                  <a:srgbClr val="FFFF00"/>
                </a:solidFill>
              </a:rPr>
              <a:t> act eccentrically to counteract the hip flexion torque</a:t>
            </a:r>
            <a:r>
              <a:rPr lang="en-US" dirty="0"/>
              <a:t>; thus, the hip joint is stabilized with </a:t>
            </a:r>
            <a:r>
              <a:rPr lang="en-US" dirty="0">
                <a:solidFill>
                  <a:srgbClr val="FFFF00"/>
                </a:solidFill>
              </a:rPr>
              <a:t>minimal trunk flexion</a:t>
            </a:r>
            <a:r>
              <a:rPr lang="en-US" dirty="0"/>
              <a:t>. </a:t>
            </a:r>
            <a:endParaRPr lang="cs-CZ" dirty="0"/>
          </a:p>
          <a:p>
            <a:r>
              <a:rPr lang="en-US" dirty="0"/>
              <a:t>In addition, the </a:t>
            </a:r>
            <a:r>
              <a:rPr lang="en-US" dirty="0">
                <a:solidFill>
                  <a:srgbClr val="FFFF00"/>
                </a:solidFill>
              </a:rPr>
              <a:t>TFL, posterior gluteus </a:t>
            </a:r>
            <a:r>
              <a:rPr lang="en-US" dirty="0" err="1">
                <a:solidFill>
                  <a:srgbClr val="FFFF00"/>
                </a:solidFill>
              </a:rPr>
              <a:t>medius</a:t>
            </a:r>
            <a:r>
              <a:rPr lang="en-US" dirty="0">
                <a:solidFill>
                  <a:srgbClr val="FFFF00"/>
                </a:solidFill>
              </a:rPr>
              <a:t> and </a:t>
            </a:r>
            <a:r>
              <a:rPr lang="en-US" dirty="0" err="1">
                <a:solidFill>
                  <a:srgbClr val="FFFF00"/>
                </a:solidFill>
              </a:rPr>
              <a:t>minimus</a:t>
            </a:r>
            <a:r>
              <a:rPr lang="en-US" dirty="0">
                <a:solidFill>
                  <a:srgbClr val="FFFF00"/>
                </a:solidFill>
              </a:rPr>
              <a:t>, and upper fibers of the gluteus maximus contract eccentrically to stabilize the pelvis in the frontal plane. </a:t>
            </a:r>
            <a:endParaRPr lang="cs-CZ" dirty="0">
              <a:solidFill>
                <a:srgbClr val="FFFF00"/>
              </a:solidFill>
            </a:endParaRPr>
          </a:p>
          <a:p>
            <a:r>
              <a:rPr lang="en-US" dirty="0"/>
              <a:t>The result is that during </a:t>
            </a:r>
            <a:r>
              <a:rPr lang="en-US" dirty="0" err="1"/>
              <a:t>midstance</a:t>
            </a:r>
            <a:r>
              <a:rPr lang="en-US" dirty="0"/>
              <a:t> of the gait cycle, the pelvis is stabilized by the hip abductor group counteracting a strong </a:t>
            </a:r>
            <a:r>
              <a:rPr lang="en-US" dirty="0" err="1"/>
              <a:t>varus</a:t>
            </a:r>
            <a:r>
              <a:rPr lang="en-US" dirty="0"/>
              <a:t> (adductor) torque, thus preventing a hip drop or lateral shift of the pelvis. </a:t>
            </a:r>
          </a:p>
        </p:txBody>
      </p:sp>
    </p:spTree>
    <p:extLst>
      <p:ext uri="{BB962C8B-B14F-4D97-AF65-F5344CB8AC3E}">
        <p14:creationId xmlns:p14="http://schemas.microsoft.com/office/powerpoint/2010/main" val="352615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ip Abduction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149080"/>
            <a:ext cx="5648325" cy="248602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2. </a:t>
            </a:r>
            <a:r>
              <a:rPr lang="en-US" dirty="0"/>
              <a:t>Hip Abduction Movement Pattern Test </a:t>
            </a:r>
            <a:endParaRPr lang="cs-CZ" dirty="0"/>
          </a:p>
        </p:txBody>
      </p:sp>
      <p:sp>
        <p:nvSpPr>
          <p:cNvPr id="3" name="Zástupný symbol pro obsah 2"/>
          <p:cNvSpPr>
            <a:spLocks noGrp="1"/>
          </p:cNvSpPr>
          <p:nvPr>
            <p:ph idx="1"/>
          </p:nvPr>
        </p:nvSpPr>
        <p:spPr/>
        <p:txBody>
          <a:bodyPr>
            <a:normAutofit/>
          </a:bodyPr>
          <a:lstStyle/>
          <a:p>
            <a:r>
              <a:rPr lang="en-US" dirty="0"/>
              <a:t>The hip abduction test provides direct information about the quality of the lateral muscular pelvic brace and indirect information about the stabilization of the pelvis in the frontal plane during gait. </a:t>
            </a:r>
            <a:endParaRPr lang="cs-CZ" dirty="0"/>
          </a:p>
          <a:p>
            <a:r>
              <a:rPr lang="en-US" dirty="0"/>
              <a:t>This test is performed with the patient lying on her side with her bottom leg in a flexed position. The top leg is placed in a neutral position, in line with the trunk. </a:t>
            </a:r>
            <a:endParaRPr lang="cs-CZ" dirty="0"/>
          </a:p>
          <a:p>
            <a:r>
              <a:rPr lang="en-US" dirty="0"/>
              <a:t>The patient is instructed to lift the leg toward the ceiling </a:t>
            </a:r>
            <a:endParaRPr lang="cs-CZ" dirty="0"/>
          </a:p>
        </p:txBody>
      </p:sp>
      <p:sp>
        <p:nvSpPr>
          <p:cNvPr id="4" name="Obdélník 3"/>
          <p:cNvSpPr/>
          <p:nvPr/>
        </p:nvSpPr>
        <p:spPr>
          <a:xfrm>
            <a:off x="755576" y="6412468"/>
            <a:ext cx="8118648" cy="646331"/>
          </a:xfrm>
          <a:prstGeom prst="rect">
            <a:avLst/>
          </a:prstGeom>
        </p:spPr>
        <p:txBody>
          <a:bodyPr wrap="square">
            <a:spAutoFit/>
          </a:bodyPr>
          <a:lstStyle/>
          <a:p>
            <a:r>
              <a:rPr lang="cs-CZ" dirty="0">
                <a:hlinkClick r:id="rId3"/>
              </a:rPr>
              <a:t>https://dl.dropboxusercontent.com/u/45755853/fewpointhipabduction/index.html</a:t>
            </a:r>
            <a:endParaRPr lang="cs-CZ" dirty="0"/>
          </a:p>
          <a:p>
            <a:endParaRPr lang="cs-CZ" dirty="0"/>
          </a:p>
        </p:txBody>
      </p:sp>
    </p:spTree>
    <p:extLst>
      <p:ext uri="{BB962C8B-B14F-4D97-AF65-F5344CB8AC3E}">
        <p14:creationId xmlns:p14="http://schemas.microsoft.com/office/powerpoint/2010/main" val="283806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Topics</a:t>
            </a:r>
            <a:r>
              <a:rPr lang="cs-CZ" dirty="0"/>
              <a:t> </a:t>
            </a:r>
          </a:p>
        </p:txBody>
      </p:sp>
      <p:sp>
        <p:nvSpPr>
          <p:cNvPr id="3" name="Zástupný symbol pro obsah 2"/>
          <p:cNvSpPr>
            <a:spLocks noGrp="1"/>
          </p:cNvSpPr>
          <p:nvPr>
            <p:ph idx="1"/>
          </p:nvPr>
        </p:nvSpPr>
        <p:spPr/>
        <p:txBody>
          <a:bodyPr/>
          <a:lstStyle/>
          <a:p>
            <a:pPr marL="342900" indent="-342900">
              <a:buFont typeface="+mj-lt"/>
              <a:buAutoNum type="arabicPeriod"/>
            </a:pPr>
            <a:r>
              <a:rPr lang="cs-CZ" dirty="0"/>
              <a:t>Evaluation </a:t>
            </a:r>
            <a:r>
              <a:rPr lang="cs-CZ" dirty="0" err="1"/>
              <a:t>of</a:t>
            </a:r>
            <a:r>
              <a:rPr lang="cs-CZ" dirty="0"/>
              <a:t> </a:t>
            </a:r>
            <a:r>
              <a:rPr lang="cs-CZ" dirty="0" err="1"/>
              <a:t>Movement</a:t>
            </a:r>
            <a:r>
              <a:rPr lang="cs-CZ" dirty="0"/>
              <a:t> </a:t>
            </a:r>
            <a:r>
              <a:rPr lang="cs-CZ" dirty="0" err="1"/>
              <a:t>Patterns</a:t>
            </a:r>
            <a:endParaRPr lang="cs-CZ" dirty="0"/>
          </a:p>
          <a:p>
            <a:pPr marL="342900" indent="-342900">
              <a:buFont typeface="+mj-lt"/>
              <a:buAutoNum type="arabicPeriod"/>
            </a:pPr>
            <a:r>
              <a:rPr lang="cs-CZ" dirty="0"/>
              <a:t>Janda's Basic </a:t>
            </a:r>
            <a:r>
              <a:rPr lang="cs-CZ" dirty="0" err="1"/>
              <a:t>Movement</a:t>
            </a:r>
            <a:r>
              <a:rPr lang="cs-CZ" dirty="0"/>
              <a:t> </a:t>
            </a:r>
            <a:r>
              <a:rPr lang="cs-CZ" dirty="0" err="1"/>
              <a:t>Patterns</a:t>
            </a:r>
            <a:r>
              <a:rPr lang="cs-CZ" dirty="0"/>
              <a:t> (6)</a:t>
            </a:r>
          </a:p>
          <a:p>
            <a:pPr marL="342900" indent="-342900">
              <a:buFont typeface="+mj-lt"/>
              <a:buAutoNum type="arabicPeriod"/>
            </a:pPr>
            <a:r>
              <a:rPr lang="cs-CZ" dirty="0"/>
              <a:t> </a:t>
            </a:r>
            <a:r>
              <a:rPr lang="en-US" dirty="0"/>
              <a:t>Hip Extension</a:t>
            </a:r>
            <a:endParaRPr lang="cs-CZ" dirty="0"/>
          </a:p>
          <a:p>
            <a:pPr marL="342900" indent="-342900">
              <a:buFont typeface="+mj-lt"/>
              <a:buAutoNum type="arabicPeriod"/>
            </a:pPr>
            <a:r>
              <a:rPr lang="en-US" dirty="0"/>
              <a:t>Hip Abduction</a:t>
            </a:r>
            <a:endParaRPr lang="cs-CZ" dirty="0"/>
          </a:p>
          <a:p>
            <a:pPr marL="342900" indent="-342900">
              <a:buFont typeface="+mj-lt"/>
              <a:buAutoNum type="arabicPeriod"/>
            </a:pPr>
            <a:r>
              <a:rPr lang="en-US" dirty="0"/>
              <a:t> Trunk Curl-Up</a:t>
            </a:r>
            <a:endParaRPr lang="cs-CZ" dirty="0"/>
          </a:p>
          <a:p>
            <a:pPr marL="342900" indent="-342900">
              <a:buFont typeface="+mj-lt"/>
              <a:buAutoNum type="arabicPeriod"/>
            </a:pPr>
            <a:r>
              <a:rPr lang="en-US" dirty="0"/>
              <a:t>Cervical Flexion</a:t>
            </a:r>
            <a:endParaRPr lang="cs-CZ" dirty="0"/>
          </a:p>
          <a:p>
            <a:pPr marL="342900" indent="-342900">
              <a:buFont typeface="+mj-lt"/>
              <a:buAutoNum type="arabicPeriod"/>
            </a:pPr>
            <a:r>
              <a:rPr lang="en-US" dirty="0"/>
              <a:t> </a:t>
            </a:r>
            <a:r>
              <a:rPr lang="cs-CZ" dirty="0" err="1"/>
              <a:t>Push</a:t>
            </a:r>
            <a:r>
              <a:rPr lang="cs-CZ" dirty="0"/>
              <a:t>-Up </a:t>
            </a:r>
          </a:p>
          <a:p>
            <a:pPr marL="342900" indent="-342900">
              <a:buFont typeface="+mj-lt"/>
              <a:buAutoNum type="arabicPeriod"/>
            </a:pPr>
            <a:r>
              <a:rPr lang="en-US" dirty="0"/>
              <a:t>Shoulder Abduction</a:t>
            </a:r>
            <a:endParaRPr lang="cs-CZ" dirty="0"/>
          </a:p>
          <a:p>
            <a:pPr marL="342900" indent="-342900">
              <a:buFont typeface="+mj-lt"/>
              <a:buAutoNum type="arabicPeriod"/>
            </a:pPr>
            <a:endParaRPr lang="cs-CZ" dirty="0"/>
          </a:p>
        </p:txBody>
      </p:sp>
    </p:spTree>
    <p:extLst>
      <p:ext uri="{BB962C8B-B14F-4D97-AF65-F5344CB8AC3E}">
        <p14:creationId xmlns:p14="http://schemas.microsoft.com/office/powerpoint/2010/main" val="1658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a:t>
            </a:r>
            <a:r>
              <a:rPr lang="en-US" dirty="0"/>
              <a:t>Hip Abduction Movement Pattern Test </a:t>
            </a:r>
            <a:endParaRPr lang="cs-CZ" dirty="0"/>
          </a:p>
        </p:txBody>
      </p:sp>
      <p:sp>
        <p:nvSpPr>
          <p:cNvPr id="3" name="Zástupný symbol pro obsah 2"/>
          <p:cNvSpPr>
            <a:spLocks noGrp="1"/>
          </p:cNvSpPr>
          <p:nvPr>
            <p:ph idx="1"/>
          </p:nvPr>
        </p:nvSpPr>
        <p:spPr/>
        <p:txBody>
          <a:bodyPr/>
          <a:lstStyle/>
          <a:p>
            <a:r>
              <a:rPr lang="en-US" dirty="0"/>
              <a:t>The </a:t>
            </a:r>
            <a:r>
              <a:rPr lang="en-US" dirty="0">
                <a:solidFill>
                  <a:srgbClr val="FFFF00"/>
                </a:solidFill>
              </a:rPr>
              <a:t>prime movers </a:t>
            </a:r>
            <a:r>
              <a:rPr lang="en-US" dirty="0"/>
              <a:t>for hip abduction are the </a:t>
            </a:r>
            <a:r>
              <a:rPr lang="en-US" dirty="0">
                <a:solidFill>
                  <a:srgbClr val="FFFF00"/>
                </a:solidFill>
              </a:rPr>
              <a:t>gluteus </a:t>
            </a:r>
            <a:r>
              <a:rPr lang="en-US" dirty="0" err="1">
                <a:solidFill>
                  <a:srgbClr val="FFFF00"/>
                </a:solidFill>
              </a:rPr>
              <a:t>medius</a:t>
            </a:r>
            <a:r>
              <a:rPr lang="en-US" dirty="0">
                <a:solidFill>
                  <a:srgbClr val="FFFF00"/>
                </a:solidFill>
              </a:rPr>
              <a:t>, gluteus </a:t>
            </a:r>
            <a:r>
              <a:rPr lang="en-US" dirty="0" err="1">
                <a:solidFill>
                  <a:srgbClr val="FFFF00"/>
                </a:solidFill>
              </a:rPr>
              <a:t>minimus</a:t>
            </a:r>
            <a:r>
              <a:rPr lang="en-US" dirty="0">
                <a:solidFill>
                  <a:srgbClr val="FFFF00"/>
                </a:solidFill>
              </a:rPr>
              <a:t>, and TFL, </a:t>
            </a:r>
            <a:r>
              <a:rPr lang="en-US" dirty="0"/>
              <a:t>while</a:t>
            </a:r>
            <a:r>
              <a:rPr lang="en-US" dirty="0">
                <a:solidFill>
                  <a:srgbClr val="FFFF00"/>
                </a:solidFill>
              </a:rPr>
              <a:t> the quadratus </a:t>
            </a:r>
            <a:r>
              <a:rPr lang="en-US" dirty="0" err="1">
                <a:solidFill>
                  <a:srgbClr val="FFFF00"/>
                </a:solidFill>
              </a:rPr>
              <a:t>lumborum</a:t>
            </a:r>
            <a:r>
              <a:rPr lang="en-US" dirty="0">
                <a:solidFill>
                  <a:srgbClr val="FFFF00"/>
                </a:solidFill>
              </a:rPr>
              <a:t> and abdominal muscles</a:t>
            </a:r>
            <a:r>
              <a:rPr lang="en-US" dirty="0"/>
              <a:t> </a:t>
            </a:r>
            <a:r>
              <a:rPr lang="en-US" dirty="0">
                <a:solidFill>
                  <a:srgbClr val="FFFF00"/>
                </a:solidFill>
              </a:rPr>
              <a:t>stabilize</a:t>
            </a:r>
            <a:r>
              <a:rPr lang="en-US" dirty="0"/>
              <a:t> the pelvis during limb movement. </a:t>
            </a:r>
            <a:endParaRPr lang="cs-CZ" dirty="0"/>
          </a:p>
          <a:p>
            <a:r>
              <a:rPr lang="en-US" dirty="0"/>
              <a:t>The </a:t>
            </a:r>
            <a:r>
              <a:rPr lang="en-US" dirty="0">
                <a:solidFill>
                  <a:srgbClr val="FF0000"/>
                </a:solidFill>
              </a:rPr>
              <a:t>normal pattern of hip abduction</a:t>
            </a:r>
            <a:r>
              <a:rPr lang="en-US" dirty="0"/>
              <a:t> is </a:t>
            </a:r>
            <a:r>
              <a:rPr lang="en-US" dirty="0">
                <a:solidFill>
                  <a:srgbClr val="FFFF00"/>
                </a:solidFill>
              </a:rPr>
              <a:t>abduction to about 20° without any hip flexion or internal or external rotation and with a stable trunk and pelvis</a:t>
            </a:r>
            <a:r>
              <a:rPr lang="cs-CZ" dirty="0">
                <a:solidFill>
                  <a:srgbClr val="FFFF00"/>
                </a:solidFill>
              </a:rPr>
              <a:t> – </a:t>
            </a:r>
            <a:r>
              <a:rPr lang="en-US" dirty="0">
                <a:solidFill>
                  <a:srgbClr val="FFFF00"/>
                </a:solidFill>
              </a:rPr>
              <a:t>in other words, abduction without any hip elevation or trunk rotation. </a:t>
            </a:r>
            <a:r>
              <a:rPr lang="cs-CZ" dirty="0">
                <a:solidFill>
                  <a:srgbClr val="FFFF00"/>
                </a:solidFill>
              </a:rPr>
              <a:t>   </a:t>
            </a:r>
          </a:p>
        </p:txBody>
      </p:sp>
      <p:pic>
        <p:nvPicPr>
          <p:cNvPr id="3074" name="Picture 2" descr="http://cfile10.uf.tistory.com/image/22591B40558E65612CDB8B"/>
          <p:cNvPicPr>
            <a:picLocks noChangeAspect="1" noChangeArrowheads="1"/>
          </p:cNvPicPr>
          <p:nvPr/>
        </p:nvPicPr>
        <p:blipFill rotWithShape="1">
          <a:blip r:embed="rId2">
            <a:extLst>
              <a:ext uri="{28A0092B-C50C-407E-A947-70E740481C1C}">
                <a14:useLocalDpi xmlns:a14="http://schemas.microsoft.com/office/drawing/2010/main" val="0"/>
              </a:ext>
            </a:extLst>
          </a:blip>
          <a:srcRect l="713" t="2533" r="1642" b="58211"/>
          <a:stretch/>
        </p:blipFill>
        <p:spPr bwMode="auto">
          <a:xfrm>
            <a:off x="1079611" y="4221088"/>
            <a:ext cx="6984777" cy="223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4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2. </a:t>
            </a:r>
            <a:r>
              <a:rPr lang="en-US" dirty="0"/>
              <a:t>Hip Abduction Movement Pattern Test </a:t>
            </a:r>
            <a:endParaRPr lang="cs-CZ" dirty="0"/>
          </a:p>
        </p:txBody>
      </p:sp>
      <p:sp>
        <p:nvSpPr>
          <p:cNvPr id="3" name="Zástupný symbol pro obsah 2"/>
          <p:cNvSpPr>
            <a:spLocks noGrp="1"/>
          </p:cNvSpPr>
          <p:nvPr>
            <p:ph idx="1"/>
          </p:nvPr>
        </p:nvSpPr>
        <p:spPr>
          <a:xfrm>
            <a:off x="1142108" y="1905000"/>
            <a:ext cx="4149972" cy="2244080"/>
          </a:xfrm>
        </p:spPr>
        <p:txBody>
          <a:bodyPr>
            <a:normAutofit/>
          </a:bodyPr>
          <a:lstStyle/>
          <a:p>
            <a:r>
              <a:rPr lang="en-US" dirty="0"/>
              <a:t>Typically, the first sign of an </a:t>
            </a:r>
            <a:r>
              <a:rPr lang="en-US" dirty="0">
                <a:solidFill>
                  <a:srgbClr val="FF0000"/>
                </a:solidFill>
              </a:rPr>
              <a:t>altered movement pattern </a:t>
            </a:r>
            <a:r>
              <a:rPr lang="en-US" dirty="0"/>
              <a:t>is the </a:t>
            </a:r>
            <a:r>
              <a:rPr lang="en-US" dirty="0">
                <a:solidFill>
                  <a:srgbClr val="FFFF00"/>
                </a:solidFill>
              </a:rPr>
              <a:t>tensor mechanism</a:t>
            </a:r>
            <a:r>
              <a:rPr lang="en-US" dirty="0"/>
              <a:t> of hip abduction facilitated by a tight TFL. Instead of pure hip abduction in the plane of the trunk, the movement is combined with </a:t>
            </a:r>
            <a:r>
              <a:rPr lang="en-US" dirty="0">
                <a:solidFill>
                  <a:srgbClr val="FFFF00"/>
                </a:solidFill>
              </a:rPr>
              <a:t>hip flexion</a:t>
            </a:r>
            <a:r>
              <a:rPr lang="en-US" dirty="0"/>
              <a:t> due to the TFL's dual action as a hip flexor and abductor. </a:t>
            </a:r>
            <a:endParaRPr lang="cs-CZ" dirty="0"/>
          </a:p>
          <a:p>
            <a:endParaRPr lang="cs-CZ" dirty="0"/>
          </a:p>
        </p:txBody>
      </p:sp>
      <p:pic>
        <p:nvPicPr>
          <p:cNvPr id="5" name="Picture 2" descr="http://cfile10.uf.tistory.com/image/22591B40558E65612CDB8B"/>
          <p:cNvPicPr>
            <a:picLocks noChangeAspect="1" noChangeArrowheads="1"/>
          </p:cNvPicPr>
          <p:nvPr/>
        </p:nvPicPr>
        <p:blipFill rotWithShape="1">
          <a:blip r:embed="rId2">
            <a:extLst>
              <a:ext uri="{28A0092B-C50C-407E-A947-70E740481C1C}">
                <a14:useLocalDpi xmlns:a14="http://schemas.microsoft.com/office/drawing/2010/main" val="0"/>
              </a:ext>
            </a:extLst>
          </a:blip>
          <a:srcRect l="1006" t="51421" r="61748" b="6790"/>
          <a:stretch/>
        </p:blipFill>
        <p:spPr bwMode="auto">
          <a:xfrm>
            <a:off x="5652120" y="1637200"/>
            <a:ext cx="2664296" cy="237626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DD8D3A9F-C48B-4B46-B7F7-941F52EAF93B}"/>
              </a:ext>
            </a:extLst>
          </p:cNvPr>
          <p:cNvSpPr/>
          <p:nvPr/>
        </p:nvSpPr>
        <p:spPr>
          <a:xfrm>
            <a:off x="1187624" y="4759135"/>
            <a:ext cx="7200800" cy="923330"/>
          </a:xfrm>
          <a:prstGeom prst="rect">
            <a:avLst/>
          </a:prstGeom>
        </p:spPr>
        <p:txBody>
          <a:bodyPr wrap="square">
            <a:spAutoFit/>
          </a:bodyPr>
          <a:lstStyle/>
          <a:p>
            <a:r>
              <a:rPr lang="en-US" dirty="0"/>
              <a:t>Positive findings during the hip abduction test are associated with </a:t>
            </a:r>
            <a:r>
              <a:rPr lang="en-US" dirty="0">
                <a:solidFill>
                  <a:srgbClr val="FFFF00"/>
                </a:solidFill>
              </a:rPr>
              <a:t>tightness of the IT band and atrophy of the gluteal muscles on the ipsilateral side </a:t>
            </a:r>
            <a:r>
              <a:rPr lang="en-US" dirty="0"/>
              <a:t>during postural analysis and a </a:t>
            </a:r>
            <a:r>
              <a:rPr lang="en-US" dirty="0">
                <a:solidFill>
                  <a:srgbClr val="FFFF00"/>
                </a:solidFill>
              </a:rPr>
              <a:t>failed single-limb stance test.</a:t>
            </a:r>
            <a:endParaRPr lang="cs-CZ" dirty="0">
              <a:solidFill>
                <a:srgbClr val="FFFF00"/>
              </a:solidFill>
            </a:endParaRPr>
          </a:p>
        </p:txBody>
      </p:sp>
    </p:spTree>
    <p:extLst>
      <p:ext uri="{BB962C8B-B14F-4D97-AF65-F5344CB8AC3E}">
        <p14:creationId xmlns:p14="http://schemas.microsoft.com/office/powerpoint/2010/main" val="159945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527038-232E-48BB-AD66-5B0FC1F2E310}"/>
              </a:ext>
            </a:extLst>
          </p:cNvPr>
          <p:cNvSpPr>
            <a:spLocks noGrp="1"/>
          </p:cNvSpPr>
          <p:nvPr>
            <p:ph type="title"/>
          </p:nvPr>
        </p:nvSpPr>
        <p:spPr/>
        <p:txBody>
          <a:bodyPr/>
          <a:lstStyle/>
          <a:p>
            <a:r>
              <a:rPr lang="cs-CZ" dirty="0"/>
              <a:t>2. </a:t>
            </a:r>
            <a:r>
              <a:rPr lang="en-US" dirty="0"/>
              <a:t>Hip Abduction Movement Pattern Test </a:t>
            </a:r>
            <a:endParaRPr lang="cs-CZ" dirty="0"/>
          </a:p>
        </p:txBody>
      </p:sp>
      <p:sp>
        <p:nvSpPr>
          <p:cNvPr id="3" name="Zástupný obsah 2">
            <a:extLst>
              <a:ext uri="{FF2B5EF4-FFF2-40B4-BE49-F238E27FC236}">
                <a16:creationId xmlns:a16="http://schemas.microsoft.com/office/drawing/2014/main" id="{5219749E-DF08-4F7B-9AEA-A6963DFB5479}"/>
              </a:ext>
            </a:extLst>
          </p:cNvPr>
          <p:cNvSpPr>
            <a:spLocks noGrp="1"/>
          </p:cNvSpPr>
          <p:nvPr>
            <p:ph idx="1"/>
          </p:nvPr>
        </p:nvSpPr>
        <p:spPr>
          <a:xfrm>
            <a:off x="899592" y="1916832"/>
            <a:ext cx="4248472" cy="4267200"/>
          </a:xfrm>
        </p:spPr>
        <p:txBody>
          <a:bodyPr/>
          <a:lstStyle/>
          <a:p>
            <a:r>
              <a:rPr lang="en-US" dirty="0"/>
              <a:t>The </a:t>
            </a:r>
            <a:r>
              <a:rPr lang="en-US" dirty="0">
                <a:solidFill>
                  <a:srgbClr val="FF0000"/>
                </a:solidFill>
              </a:rPr>
              <a:t>poorest movement pattern </a:t>
            </a:r>
            <a:r>
              <a:rPr lang="en-US" dirty="0"/>
              <a:t>is observed when the hip abduction is initiated by </a:t>
            </a:r>
            <a:r>
              <a:rPr lang="en-US" dirty="0">
                <a:solidFill>
                  <a:srgbClr val="FFFF00"/>
                </a:solidFill>
              </a:rPr>
              <a:t>contraction of the quadratus lumborum </a:t>
            </a:r>
            <a:r>
              <a:rPr lang="en-US" dirty="0"/>
              <a:t>before 20° of hip abduction, resulting in </a:t>
            </a:r>
            <a:r>
              <a:rPr lang="en-US" dirty="0">
                <a:solidFill>
                  <a:srgbClr val="FFFF00"/>
                </a:solidFill>
              </a:rPr>
              <a:t>a lateral pelvic tilt or hip hike.</a:t>
            </a:r>
            <a:r>
              <a:rPr lang="en-US" dirty="0"/>
              <a:t> In this case, the role of the quadratus lumborum changes from pelvic stabilizer to prime mover. Alterations observed in hip abduction can cause excessive stresses to the lumbosacral segments and hip during gait. </a:t>
            </a:r>
            <a:endParaRPr lang="cs-CZ" dirty="0"/>
          </a:p>
          <a:p>
            <a:endParaRPr lang="cs-CZ" dirty="0"/>
          </a:p>
        </p:txBody>
      </p:sp>
      <p:pic>
        <p:nvPicPr>
          <p:cNvPr id="4" name="Picture 2" descr="http://cfile10.uf.tistory.com/image/22591B40558E65612CDB8B">
            <a:extLst>
              <a:ext uri="{FF2B5EF4-FFF2-40B4-BE49-F238E27FC236}">
                <a16:creationId xmlns:a16="http://schemas.microsoft.com/office/drawing/2014/main" id="{A6C8F433-9594-428E-935A-C82CF938F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286" t="51422" r="8727" b="8056"/>
          <a:stretch/>
        </p:blipFill>
        <p:spPr bwMode="auto">
          <a:xfrm>
            <a:off x="5292080" y="2276872"/>
            <a:ext cx="343262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9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en-US" dirty="0"/>
              <a:t>Trunk Curl-Up Movement Pattern Test</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568626134"/>
              </p:ext>
            </p:extLst>
          </p:nvPr>
        </p:nvGraphicFramePr>
        <p:xfrm>
          <a:off x="1142108" y="2492896"/>
          <a:ext cx="6861176" cy="2664296"/>
        </p:xfrm>
        <a:graphic>
          <a:graphicData uri="http://schemas.openxmlformats.org/drawingml/2006/table">
            <a:tbl>
              <a:tblPr firstRow="1" bandRow="1">
                <a:tableStyleId>{3C2FFA5D-87B4-456A-9821-1D502468CF0F}</a:tableStyleId>
              </a:tblPr>
              <a:tblGrid>
                <a:gridCol w="3430588">
                  <a:extLst>
                    <a:ext uri="{9D8B030D-6E8A-4147-A177-3AD203B41FA5}">
                      <a16:colId xmlns:a16="http://schemas.microsoft.com/office/drawing/2014/main" val="20000"/>
                    </a:ext>
                  </a:extLst>
                </a:gridCol>
                <a:gridCol w="3430588">
                  <a:extLst>
                    <a:ext uri="{9D8B030D-6E8A-4147-A177-3AD203B41FA5}">
                      <a16:colId xmlns:a16="http://schemas.microsoft.com/office/drawing/2014/main" val="20001"/>
                    </a:ext>
                  </a:extLst>
                </a:gridCol>
              </a:tblGrid>
              <a:tr h="538763">
                <a:tc>
                  <a:txBody>
                    <a:bodyPr/>
                    <a:lstStyle/>
                    <a:p>
                      <a:r>
                        <a:rPr lang="cs-CZ" sz="1800" dirty="0" err="1"/>
                        <a:t>Movement</a:t>
                      </a:r>
                      <a:r>
                        <a:rPr lang="cs-CZ" sz="1800" dirty="0"/>
                        <a:t> test</a:t>
                      </a:r>
                    </a:p>
                  </a:txBody>
                  <a:tcPr/>
                </a:tc>
                <a:tc>
                  <a:txBody>
                    <a:bodyPr/>
                    <a:lstStyle/>
                    <a:p>
                      <a:r>
                        <a:rPr lang="cs-CZ" sz="1800" dirty="0" err="1"/>
                        <a:t>Key</a:t>
                      </a:r>
                      <a:r>
                        <a:rPr lang="cs-CZ" sz="1800" dirty="0"/>
                        <a:t> </a:t>
                      </a:r>
                      <a:r>
                        <a:rPr lang="cs-CZ" sz="1800" dirty="0" err="1"/>
                        <a:t>indicators</a:t>
                      </a:r>
                      <a:endParaRPr lang="cs-CZ" sz="1800" dirty="0"/>
                    </a:p>
                  </a:txBody>
                  <a:tcPr/>
                </a:tc>
                <a:extLst>
                  <a:ext uri="{0D108BD9-81ED-4DB2-BD59-A6C34878D82A}">
                    <a16:rowId xmlns:a16="http://schemas.microsoft.com/office/drawing/2014/main" val="10000"/>
                  </a:ext>
                </a:extLst>
              </a:tr>
              <a:tr h="2125533">
                <a:tc>
                  <a:txBody>
                    <a:bodyPr/>
                    <a:lstStyle/>
                    <a:p>
                      <a:r>
                        <a:rPr lang="cs-CZ" sz="1800" dirty="0" err="1"/>
                        <a:t>Trunk</a:t>
                      </a:r>
                      <a:r>
                        <a:rPr lang="cs-CZ" sz="1800" dirty="0"/>
                        <a:t> </a:t>
                      </a:r>
                      <a:r>
                        <a:rPr lang="cs-CZ" sz="1800" dirty="0" err="1"/>
                        <a:t>curl</a:t>
                      </a:r>
                      <a:r>
                        <a:rPr lang="cs-CZ" sz="1800" dirty="0"/>
                        <a:t>-up</a:t>
                      </a:r>
                    </a:p>
                  </a:txBody>
                  <a:tcPr/>
                </a:tc>
                <a:tc>
                  <a:txBody>
                    <a:bodyPr/>
                    <a:lstStyle/>
                    <a:p>
                      <a:pPr marL="285750" indent="-285750">
                        <a:buFont typeface="Arial" panose="020B0604020202020204" pitchFamily="34" charset="0"/>
                        <a:buChar char="•"/>
                      </a:pPr>
                      <a:r>
                        <a:rPr lang="en-US" sz="1800" dirty="0"/>
                        <a:t>Decreased abdominal tone </a:t>
                      </a:r>
                      <a:endParaRPr lang="cs-CZ" sz="1800" dirty="0"/>
                    </a:p>
                    <a:p>
                      <a:pPr marL="285750" indent="-285750">
                        <a:buFont typeface="Arial" panose="020B0604020202020204" pitchFamily="34" charset="0"/>
                        <a:buChar char="•"/>
                      </a:pPr>
                      <a:r>
                        <a:rPr lang="en-US" sz="1800" dirty="0"/>
                        <a:t>Lateral grooves in abdominal wall </a:t>
                      </a:r>
                      <a:endParaRPr lang="cs-CZ" sz="1800" dirty="0"/>
                    </a:p>
                    <a:p>
                      <a:pPr marL="285750" indent="-285750">
                        <a:buFont typeface="Arial" panose="020B0604020202020204" pitchFamily="34" charset="0"/>
                        <a:buChar char="•"/>
                      </a:pPr>
                      <a:r>
                        <a:rPr lang="en-US" sz="1800" dirty="0"/>
                        <a:t>Impaired respiration </a:t>
                      </a:r>
                      <a:endParaRPr lang="cs-CZ" sz="1800" dirty="0"/>
                    </a:p>
                    <a:p>
                      <a:pPr marL="285750" indent="-285750">
                        <a:buFont typeface="Arial" panose="020B0604020202020204" pitchFamily="34" charset="0"/>
                        <a:buChar char="•"/>
                      </a:pPr>
                      <a:r>
                        <a:rPr lang="en-US" sz="1800" dirty="0" err="1"/>
                        <a:t>Pseudohernia</a:t>
                      </a:r>
                      <a:endParaRPr lang="cs-CZ" sz="1800" dirty="0"/>
                    </a:p>
                  </a:txBody>
                  <a:tcPr/>
                </a:tc>
                <a:extLst>
                  <a:ext uri="{0D108BD9-81ED-4DB2-BD59-A6C34878D82A}">
                    <a16:rowId xmlns:a16="http://schemas.microsoft.com/office/drawing/2014/main" val="10001"/>
                  </a:ext>
                </a:extLst>
              </a:tr>
            </a:tbl>
          </a:graphicData>
        </a:graphic>
      </p:graphicFrame>
      <p:pic>
        <p:nvPicPr>
          <p:cNvPr id="5" name="Picture 8" descr="lahchr_7"/>
          <p:cNvPicPr>
            <a:picLocks noChangeAspect="1" noChangeArrowheads="1"/>
          </p:cNvPicPr>
          <p:nvPr/>
        </p:nvPicPr>
        <p:blipFill>
          <a:blip r:embed="rId2" cstate="print"/>
          <a:srcRect l="51945" r="14522"/>
          <a:stretch>
            <a:fillRect/>
          </a:stretch>
        </p:blipFill>
        <p:spPr bwMode="auto">
          <a:xfrm>
            <a:off x="1142109" y="3429000"/>
            <a:ext cx="3429892" cy="1620000"/>
          </a:xfrm>
          <a:prstGeom prst="rect">
            <a:avLst/>
          </a:prstGeom>
          <a:noFill/>
        </p:spPr>
      </p:pic>
    </p:spTree>
    <p:extLst>
      <p:ext uri="{BB962C8B-B14F-4D97-AF65-F5344CB8AC3E}">
        <p14:creationId xmlns:p14="http://schemas.microsoft.com/office/powerpoint/2010/main" val="226051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en-US" dirty="0"/>
              <a:t>Trunk Curl-Up Movement Pattern Test</a:t>
            </a:r>
            <a:endParaRPr lang="cs-CZ" dirty="0"/>
          </a:p>
        </p:txBody>
      </p:sp>
      <p:sp>
        <p:nvSpPr>
          <p:cNvPr id="3" name="Zástupný symbol pro obsah 2"/>
          <p:cNvSpPr>
            <a:spLocks noGrp="1"/>
          </p:cNvSpPr>
          <p:nvPr>
            <p:ph idx="1"/>
          </p:nvPr>
        </p:nvSpPr>
        <p:spPr/>
        <p:txBody>
          <a:bodyPr/>
          <a:lstStyle/>
          <a:p>
            <a:r>
              <a:rPr lang="en-US" dirty="0"/>
              <a:t>During the trunk curl-up, the </a:t>
            </a:r>
            <a:r>
              <a:rPr lang="en-US" dirty="0">
                <a:solidFill>
                  <a:srgbClr val="FFFF00"/>
                </a:solidFill>
              </a:rPr>
              <a:t>abdominal muscles contract and shorten, thus flexing the spine. The upper trunk rounds, the lower back flattens, and the pelvis tilts posteriorly.</a:t>
            </a:r>
            <a:r>
              <a:rPr lang="en-US" dirty="0"/>
              <a:t> The upward movement is completed when the scapulae clear the table. </a:t>
            </a:r>
            <a:endParaRPr lang="cs-CZ" dirty="0"/>
          </a:p>
          <a:p>
            <a:r>
              <a:rPr lang="en-US" dirty="0"/>
              <a:t>During this phase, the </a:t>
            </a:r>
            <a:r>
              <a:rPr lang="en-US" dirty="0">
                <a:solidFill>
                  <a:srgbClr val="FFFF00"/>
                </a:solidFill>
              </a:rPr>
              <a:t>heels should remain in contact with the table</a:t>
            </a:r>
            <a:r>
              <a:rPr lang="en-US" dirty="0"/>
              <a:t>. </a:t>
            </a:r>
            <a:endParaRPr lang="cs-CZ" dirty="0"/>
          </a:p>
          <a:p>
            <a:r>
              <a:rPr lang="en-US" dirty="0"/>
              <a:t>After the curl-up phase is completed, the hip flexors become dominant in further curling the spine into a sit-up position</a:t>
            </a:r>
            <a:r>
              <a:rPr lang="cs-CZ" dirty="0"/>
              <a:t>.</a:t>
            </a:r>
          </a:p>
        </p:txBody>
      </p:sp>
      <p:pic>
        <p:nvPicPr>
          <p:cNvPr id="1026" name="Picture 2" descr="Trunk Curl-Up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7" y="4266183"/>
            <a:ext cx="5648325" cy="2486026"/>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899592" y="6412468"/>
            <a:ext cx="7776864" cy="646331"/>
          </a:xfrm>
          <a:prstGeom prst="rect">
            <a:avLst/>
          </a:prstGeom>
        </p:spPr>
        <p:txBody>
          <a:bodyPr wrap="square">
            <a:spAutoFit/>
          </a:bodyPr>
          <a:lstStyle/>
          <a:p>
            <a:r>
              <a:rPr lang="cs-CZ" dirty="0">
                <a:hlinkClick r:id="rId3"/>
              </a:rPr>
              <a:t>https://dl.dropboxusercontent.com/u/45755853/fewpointtrunkcurlup/index.html</a:t>
            </a:r>
            <a:endParaRPr lang="cs-CZ" dirty="0"/>
          </a:p>
          <a:p>
            <a:endParaRPr lang="cs-CZ" dirty="0"/>
          </a:p>
        </p:txBody>
      </p:sp>
    </p:spTree>
    <p:extLst>
      <p:ext uri="{BB962C8B-B14F-4D97-AF65-F5344CB8AC3E}">
        <p14:creationId xmlns:p14="http://schemas.microsoft.com/office/powerpoint/2010/main" val="124528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en-US" dirty="0"/>
              <a:t>Trunk Curl-Up Movement Pattern Test</a:t>
            </a:r>
            <a:endParaRPr lang="cs-CZ" dirty="0"/>
          </a:p>
        </p:txBody>
      </p:sp>
      <p:sp>
        <p:nvSpPr>
          <p:cNvPr id="3" name="Zástupný symbol pro obsah 2"/>
          <p:cNvSpPr>
            <a:spLocks noGrp="1"/>
          </p:cNvSpPr>
          <p:nvPr>
            <p:ph idx="1"/>
          </p:nvPr>
        </p:nvSpPr>
        <p:spPr/>
        <p:txBody>
          <a:bodyPr/>
          <a:lstStyle/>
          <a:p>
            <a:r>
              <a:rPr lang="en-US" dirty="0"/>
              <a:t>The trunk curl-up test estimates the </a:t>
            </a:r>
            <a:r>
              <a:rPr lang="en-US" dirty="0">
                <a:solidFill>
                  <a:srgbClr val="FFFF00"/>
                </a:solidFill>
              </a:rPr>
              <a:t>interplay between the iliopsoas and the abdominal muscles.</a:t>
            </a:r>
            <a:r>
              <a:rPr lang="en-US" dirty="0"/>
              <a:t> With the patient supine, the clinician analyzes the patient's preferred way of curling up. </a:t>
            </a:r>
            <a:endParaRPr lang="cs-CZ" dirty="0"/>
          </a:p>
          <a:p>
            <a:r>
              <a:rPr lang="en-US" dirty="0"/>
              <a:t>If the curl-up is performed </a:t>
            </a:r>
            <a:r>
              <a:rPr lang="en-US" dirty="0">
                <a:solidFill>
                  <a:srgbClr val="FF0000"/>
                </a:solidFill>
              </a:rPr>
              <a:t>with adequate abdominal contraction</a:t>
            </a:r>
            <a:r>
              <a:rPr lang="en-US" dirty="0">
                <a:solidFill>
                  <a:srgbClr val="FFFF00"/>
                </a:solidFill>
              </a:rPr>
              <a:t>, </a:t>
            </a:r>
            <a:br>
              <a:rPr lang="cs-CZ" dirty="0">
                <a:solidFill>
                  <a:srgbClr val="FFFF00"/>
                </a:solidFill>
              </a:rPr>
            </a:br>
            <a:r>
              <a:rPr lang="en-US" dirty="0">
                <a:solidFill>
                  <a:srgbClr val="FFFF00"/>
                </a:solidFill>
              </a:rPr>
              <a:t>a flexion or kyphosis of the upper trunk is observed</a:t>
            </a:r>
            <a:r>
              <a:rPr lang="en-US" dirty="0"/>
              <a:t>. </a:t>
            </a:r>
            <a:endParaRPr lang="cs-CZ" dirty="0"/>
          </a:p>
          <a:p>
            <a:r>
              <a:rPr lang="en-US" dirty="0"/>
              <a:t>However, if the movement is performed </a:t>
            </a:r>
            <a:r>
              <a:rPr lang="en-US" dirty="0">
                <a:solidFill>
                  <a:srgbClr val="FF0000"/>
                </a:solidFill>
              </a:rPr>
              <a:t>primarily with the hip flexors</a:t>
            </a:r>
            <a:r>
              <a:rPr lang="en-US" dirty="0">
                <a:solidFill>
                  <a:srgbClr val="FFFF00"/>
                </a:solidFill>
              </a:rPr>
              <a:t>, curling of the upper trunk is minimal and an associated anterior tilt of the pelvis may be observed. </a:t>
            </a:r>
            <a:endParaRPr lang="cs-CZ" dirty="0">
              <a:solidFill>
                <a:srgbClr val="FFFF00"/>
              </a:solidFill>
            </a:endParaRPr>
          </a:p>
        </p:txBody>
      </p:sp>
    </p:spTree>
    <p:extLst>
      <p:ext uri="{BB962C8B-B14F-4D97-AF65-F5344CB8AC3E}">
        <p14:creationId xmlns:p14="http://schemas.microsoft.com/office/powerpoint/2010/main" val="398141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en-US" dirty="0"/>
              <a:t>Trunk Curl-Up Movement Pattern Test</a:t>
            </a:r>
            <a:endParaRPr lang="cs-CZ" dirty="0"/>
          </a:p>
        </p:txBody>
      </p:sp>
      <p:sp>
        <p:nvSpPr>
          <p:cNvPr id="3" name="Zástupný symbol pro obsah 2"/>
          <p:cNvSpPr>
            <a:spLocks noGrp="1"/>
          </p:cNvSpPr>
          <p:nvPr>
            <p:ph idx="1"/>
          </p:nvPr>
        </p:nvSpPr>
        <p:spPr/>
        <p:txBody>
          <a:bodyPr/>
          <a:lstStyle/>
          <a:p>
            <a:r>
              <a:rPr lang="en-US" dirty="0"/>
              <a:t>The patient can also perform the curl-up test with the examiner placing his </a:t>
            </a:r>
            <a:r>
              <a:rPr lang="en-US" dirty="0">
                <a:solidFill>
                  <a:srgbClr val="FFFF00"/>
                </a:solidFill>
              </a:rPr>
              <a:t>hands under the patient's heels to detect early loss of pressure</a:t>
            </a:r>
            <a:r>
              <a:rPr lang="cs-CZ" dirty="0"/>
              <a:t>. </a:t>
            </a:r>
            <a:r>
              <a:rPr lang="en-US" dirty="0"/>
              <a:t>If a loss of heel pressure is detected before the end of the curl-up, the test is positive, indicating the </a:t>
            </a:r>
            <a:r>
              <a:rPr lang="en-US" dirty="0">
                <a:solidFill>
                  <a:srgbClr val="FFFF00"/>
                </a:solidFill>
              </a:rPr>
              <a:t>dominance of the hip flexors</a:t>
            </a:r>
            <a:r>
              <a:rPr lang="en-US" dirty="0"/>
              <a:t> over the abdominal muscles. </a:t>
            </a:r>
            <a:endParaRPr lang="cs-CZ" dirty="0"/>
          </a:p>
        </p:txBody>
      </p:sp>
      <p:pic>
        <p:nvPicPr>
          <p:cNvPr id="5" name="Picture 4" descr="http://cfile26.uf.tistory.com/image/27107140558E657E0F55E7"/>
          <p:cNvPicPr>
            <a:picLocks noChangeAspect="1" noChangeArrowheads="1"/>
          </p:cNvPicPr>
          <p:nvPr/>
        </p:nvPicPr>
        <p:blipFill rotWithShape="1">
          <a:blip r:embed="rId2">
            <a:extLst>
              <a:ext uri="{28A0092B-C50C-407E-A947-70E740481C1C}">
                <a14:useLocalDpi xmlns:a14="http://schemas.microsoft.com/office/drawing/2010/main" val="0"/>
              </a:ext>
            </a:extLst>
          </a:blip>
          <a:srcRect l="1323" t="5003" r="1323" b="12185"/>
          <a:stretch/>
        </p:blipFill>
        <p:spPr bwMode="auto">
          <a:xfrm>
            <a:off x="1137516" y="3939928"/>
            <a:ext cx="70567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 </a:t>
            </a:r>
            <a:r>
              <a:rPr lang="en-US" dirty="0"/>
              <a:t>Trunk Curl-Up Movement Pattern Test</a:t>
            </a:r>
            <a:endParaRPr lang="cs-CZ" dirty="0"/>
          </a:p>
        </p:txBody>
      </p:sp>
      <p:sp>
        <p:nvSpPr>
          <p:cNvPr id="3" name="Zástupný symbol pro obsah 2"/>
          <p:cNvSpPr>
            <a:spLocks noGrp="1"/>
          </p:cNvSpPr>
          <p:nvPr>
            <p:ph idx="1"/>
          </p:nvPr>
        </p:nvSpPr>
        <p:spPr/>
        <p:txBody>
          <a:bodyPr/>
          <a:lstStyle/>
          <a:p>
            <a:r>
              <a:rPr lang="en-US" dirty="0"/>
              <a:t>This test has caused confusion and misinterpretation by some individuals describing a Janda crunch or Janda sit-up in which the patient performs the trunk curl while </a:t>
            </a:r>
            <a:r>
              <a:rPr lang="en-US" dirty="0" err="1"/>
              <a:t>isometrically</a:t>
            </a:r>
            <a:r>
              <a:rPr lang="en-US" dirty="0"/>
              <a:t> contracting the hamstrings. Janda suggested placing the hands under the patient's heels to detect heel elevation rather than provide resistance to knee flexion. Therefore, there is no such exercise as the Janda crunch, as some individuals have advocated. </a:t>
            </a:r>
          </a:p>
        </p:txBody>
      </p:sp>
      <p:pic>
        <p:nvPicPr>
          <p:cNvPr id="5" name="Picture 4" descr="http://cfile26.uf.tistory.com/image/27107140558E657E0F55E7"/>
          <p:cNvPicPr>
            <a:picLocks noChangeAspect="1" noChangeArrowheads="1"/>
          </p:cNvPicPr>
          <p:nvPr/>
        </p:nvPicPr>
        <p:blipFill rotWithShape="1">
          <a:blip r:embed="rId2">
            <a:extLst>
              <a:ext uri="{28A0092B-C50C-407E-A947-70E740481C1C}">
                <a14:useLocalDpi xmlns:a14="http://schemas.microsoft.com/office/drawing/2010/main" val="0"/>
              </a:ext>
            </a:extLst>
          </a:blip>
          <a:srcRect l="1323" t="5003" r="1323" b="12185"/>
          <a:stretch/>
        </p:blipFill>
        <p:spPr bwMode="auto">
          <a:xfrm>
            <a:off x="1135276" y="4074016"/>
            <a:ext cx="70567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462340" cy="1020762"/>
          </a:xfrm>
        </p:spPr>
        <p:txBody>
          <a:bodyPr/>
          <a:lstStyle/>
          <a:p>
            <a:r>
              <a:rPr lang="cs-CZ" dirty="0"/>
              <a:t>4. </a:t>
            </a:r>
            <a:r>
              <a:rPr lang="en-US" dirty="0"/>
              <a:t>Cervical Flexion Movement Pattern Test </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481095548"/>
              </p:ext>
            </p:extLst>
          </p:nvPr>
        </p:nvGraphicFramePr>
        <p:xfrm>
          <a:off x="1142108" y="2492896"/>
          <a:ext cx="6861176" cy="2382520"/>
        </p:xfrm>
        <a:graphic>
          <a:graphicData uri="http://schemas.openxmlformats.org/drawingml/2006/table">
            <a:tbl>
              <a:tblPr firstRow="1" bandRow="1">
                <a:tableStyleId>{3C2FFA5D-87B4-456A-9821-1D502468CF0F}</a:tableStyleId>
              </a:tblPr>
              <a:tblGrid>
                <a:gridCol w="3430588">
                  <a:extLst>
                    <a:ext uri="{9D8B030D-6E8A-4147-A177-3AD203B41FA5}">
                      <a16:colId xmlns:a16="http://schemas.microsoft.com/office/drawing/2014/main" val="20000"/>
                    </a:ext>
                  </a:extLst>
                </a:gridCol>
                <a:gridCol w="3430588">
                  <a:extLst>
                    <a:ext uri="{9D8B030D-6E8A-4147-A177-3AD203B41FA5}">
                      <a16:colId xmlns:a16="http://schemas.microsoft.com/office/drawing/2014/main" val="20001"/>
                    </a:ext>
                  </a:extLst>
                </a:gridCol>
              </a:tblGrid>
              <a:tr h="370840">
                <a:tc>
                  <a:txBody>
                    <a:bodyPr/>
                    <a:lstStyle/>
                    <a:p>
                      <a:r>
                        <a:rPr lang="cs-CZ" sz="1800" dirty="0" err="1"/>
                        <a:t>Movement</a:t>
                      </a:r>
                      <a:r>
                        <a:rPr lang="cs-CZ" sz="1800" dirty="0"/>
                        <a:t> test</a:t>
                      </a:r>
                    </a:p>
                  </a:txBody>
                  <a:tcPr/>
                </a:tc>
                <a:tc>
                  <a:txBody>
                    <a:bodyPr/>
                    <a:lstStyle/>
                    <a:p>
                      <a:r>
                        <a:rPr lang="cs-CZ" sz="1800" dirty="0" err="1"/>
                        <a:t>Key</a:t>
                      </a:r>
                      <a:r>
                        <a:rPr lang="cs-CZ" sz="1800" dirty="0"/>
                        <a:t> </a:t>
                      </a:r>
                      <a:r>
                        <a:rPr lang="cs-CZ" sz="1800" dirty="0" err="1"/>
                        <a:t>indicators</a:t>
                      </a:r>
                      <a:endParaRPr lang="cs-CZ" sz="1800" dirty="0"/>
                    </a:p>
                  </a:txBody>
                  <a:tcPr/>
                </a:tc>
                <a:extLst>
                  <a:ext uri="{0D108BD9-81ED-4DB2-BD59-A6C34878D82A}">
                    <a16:rowId xmlns:a16="http://schemas.microsoft.com/office/drawing/2014/main" val="10000"/>
                  </a:ext>
                </a:extLst>
              </a:tr>
              <a:tr h="370840">
                <a:tc>
                  <a:txBody>
                    <a:bodyPr/>
                    <a:lstStyle/>
                    <a:p>
                      <a:r>
                        <a:rPr lang="cs-CZ" sz="1800" dirty="0" err="1"/>
                        <a:t>Cervical</a:t>
                      </a:r>
                      <a:r>
                        <a:rPr lang="cs-CZ" sz="1800" dirty="0"/>
                        <a:t> </a:t>
                      </a:r>
                      <a:r>
                        <a:rPr lang="cs-CZ" sz="1800" dirty="0" err="1"/>
                        <a:t>flexion</a:t>
                      </a:r>
                      <a:endParaRPr lang="cs-CZ" sz="1800" dirty="0"/>
                    </a:p>
                  </a:txBody>
                  <a:tcPr/>
                </a:tc>
                <a:tc>
                  <a:txBody>
                    <a:bodyPr/>
                    <a:lstStyle/>
                    <a:p>
                      <a:pPr marL="285750" indent="-285750">
                        <a:buFont typeface="Arial" panose="020B0604020202020204" pitchFamily="34" charset="0"/>
                        <a:buChar char="•"/>
                      </a:pPr>
                      <a:r>
                        <a:rPr lang="en-US" sz="1800" dirty="0"/>
                        <a:t>Prominence of sternocleidomastoid at mid- to distal insertion </a:t>
                      </a:r>
                      <a:endParaRPr lang="cs-CZ" sz="1800" dirty="0"/>
                    </a:p>
                    <a:p>
                      <a:pPr marL="285750" indent="-285750">
                        <a:buFont typeface="Arial" panose="020B0604020202020204" pitchFamily="34" charset="0"/>
                        <a:buChar char="•"/>
                      </a:pPr>
                      <a:r>
                        <a:rPr lang="en-US" sz="1800" dirty="0"/>
                        <a:t>Forward head posture </a:t>
                      </a:r>
                      <a:endParaRPr lang="cs-CZ" sz="1800" dirty="0"/>
                    </a:p>
                    <a:p>
                      <a:pPr marL="285750" indent="-285750">
                        <a:buFont typeface="Arial" panose="020B0604020202020204" pitchFamily="34" charset="0"/>
                        <a:buChar char="•"/>
                      </a:pPr>
                      <a:r>
                        <a:rPr lang="en-US" sz="1800" dirty="0"/>
                        <a:t>Increased angle (&gt;90°) between chin and neck </a:t>
                      </a:r>
                      <a:endParaRPr lang="cs-CZ" sz="1800" dirty="0"/>
                    </a:p>
                    <a:p>
                      <a:pPr marL="285750" indent="-285750">
                        <a:buFont typeface="Arial" panose="020B0604020202020204" pitchFamily="34" charset="0"/>
                        <a:buChar char="•"/>
                      </a:pPr>
                      <a:r>
                        <a:rPr lang="en-US" sz="1800" dirty="0"/>
                        <a:t>Impaired respiration</a:t>
                      </a:r>
                      <a:endParaRPr lang="cs-CZ" sz="1800" dirty="0"/>
                    </a:p>
                  </a:txBody>
                  <a:tcPr/>
                </a:tc>
                <a:extLst>
                  <a:ext uri="{0D108BD9-81ED-4DB2-BD59-A6C34878D82A}">
                    <a16:rowId xmlns:a16="http://schemas.microsoft.com/office/drawing/2014/main" val="10001"/>
                  </a:ext>
                </a:extLst>
              </a:tr>
            </a:tbl>
          </a:graphicData>
        </a:graphic>
      </p:graphicFrame>
      <p:pic>
        <p:nvPicPr>
          <p:cNvPr id="5" name="Picture 6" descr="krcni_3"/>
          <p:cNvPicPr>
            <a:picLocks noChangeAspect="1" noChangeArrowheads="1"/>
          </p:cNvPicPr>
          <p:nvPr/>
        </p:nvPicPr>
        <p:blipFill rotWithShape="1">
          <a:blip r:embed="rId2" cstate="print"/>
          <a:srcRect l="6200" r="10462" b="1399"/>
          <a:stretch/>
        </p:blipFill>
        <p:spPr bwMode="auto">
          <a:xfrm>
            <a:off x="1142108" y="3573016"/>
            <a:ext cx="3429892" cy="841124"/>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2789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318324" cy="1020762"/>
          </a:xfrm>
        </p:spPr>
        <p:txBody>
          <a:bodyPr/>
          <a:lstStyle/>
          <a:p>
            <a:r>
              <a:rPr lang="cs-CZ" dirty="0"/>
              <a:t>4. </a:t>
            </a:r>
            <a:r>
              <a:rPr lang="en-US" dirty="0"/>
              <a:t>Cervical Flexion Movement Pattern Test </a:t>
            </a:r>
            <a:endParaRPr lang="cs-CZ" dirty="0"/>
          </a:p>
        </p:txBody>
      </p:sp>
      <p:sp>
        <p:nvSpPr>
          <p:cNvPr id="3" name="Zástupný symbol pro obsah 2"/>
          <p:cNvSpPr>
            <a:spLocks noGrp="1"/>
          </p:cNvSpPr>
          <p:nvPr>
            <p:ph idx="1"/>
          </p:nvPr>
        </p:nvSpPr>
        <p:spPr/>
        <p:txBody>
          <a:bodyPr>
            <a:normAutofit/>
          </a:bodyPr>
          <a:lstStyle/>
          <a:p>
            <a:r>
              <a:rPr lang="en-US" dirty="0"/>
              <a:t>The </a:t>
            </a:r>
            <a:r>
              <a:rPr lang="en-US" dirty="0">
                <a:solidFill>
                  <a:srgbClr val="FFFF00"/>
                </a:solidFill>
              </a:rPr>
              <a:t>primary deep flexors </a:t>
            </a:r>
            <a:r>
              <a:rPr lang="en-US" dirty="0"/>
              <a:t>of the head and cervical spine are the </a:t>
            </a:r>
            <a:r>
              <a:rPr lang="en-US" dirty="0">
                <a:solidFill>
                  <a:srgbClr val="FFFF00"/>
                </a:solidFill>
              </a:rPr>
              <a:t>longus capitis, longus </a:t>
            </a:r>
            <a:r>
              <a:rPr lang="en-US" dirty="0" err="1">
                <a:solidFill>
                  <a:srgbClr val="FFFF00"/>
                </a:solidFill>
              </a:rPr>
              <a:t>colli</a:t>
            </a:r>
            <a:r>
              <a:rPr lang="en-US" dirty="0">
                <a:solidFill>
                  <a:srgbClr val="FFFF00"/>
                </a:solidFill>
              </a:rPr>
              <a:t>, and rectus capitis anterior</a:t>
            </a:r>
            <a:r>
              <a:rPr lang="en-US" dirty="0"/>
              <a:t>. Cervical spine and head flexion are also </a:t>
            </a:r>
            <a:r>
              <a:rPr lang="en-US" dirty="0">
                <a:solidFill>
                  <a:srgbClr val="FFFF00"/>
                </a:solidFill>
              </a:rPr>
              <a:t>assisted</a:t>
            </a:r>
            <a:r>
              <a:rPr lang="en-US" dirty="0"/>
              <a:t> by the </a:t>
            </a:r>
            <a:r>
              <a:rPr lang="en-US" dirty="0">
                <a:solidFill>
                  <a:srgbClr val="FFFF00"/>
                </a:solidFill>
              </a:rPr>
              <a:t>SCM and anterior</a:t>
            </a:r>
            <a:r>
              <a:rPr lang="cs-CZ" dirty="0">
                <a:solidFill>
                  <a:srgbClr val="FFFF00"/>
                </a:solidFill>
              </a:rPr>
              <a:t> </a:t>
            </a:r>
            <a:r>
              <a:rPr lang="cs-CZ" dirty="0" err="1">
                <a:solidFill>
                  <a:srgbClr val="FFFF00"/>
                </a:solidFill>
              </a:rPr>
              <a:t>scalenes</a:t>
            </a:r>
            <a:r>
              <a:rPr lang="en-US" dirty="0">
                <a:solidFill>
                  <a:srgbClr val="FFFF00"/>
                </a:solidFill>
              </a:rPr>
              <a:t>. </a:t>
            </a:r>
            <a:endParaRPr lang="cs-CZ" dirty="0">
              <a:solidFill>
                <a:srgbClr val="FFFF00"/>
              </a:solidFill>
            </a:endParaRPr>
          </a:p>
          <a:p>
            <a:r>
              <a:rPr lang="en-US" dirty="0"/>
              <a:t>A </a:t>
            </a:r>
            <a:r>
              <a:rPr lang="en-US" dirty="0">
                <a:solidFill>
                  <a:srgbClr val="FF0000"/>
                </a:solidFill>
              </a:rPr>
              <a:t>proper movement pattern </a:t>
            </a:r>
            <a:r>
              <a:rPr lang="en-US" dirty="0"/>
              <a:t>would entail </a:t>
            </a:r>
            <a:r>
              <a:rPr lang="en-US" dirty="0" err="1"/>
              <a:t>cervicocranial</a:t>
            </a:r>
            <a:r>
              <a:rPr lang="en-US" dirty="0"/>
              <a:t> flexion throughout the test. </a:t>
            </a:r>
            <a:endParaRPr lang="cs-CZ" dirty="0"/>
          </a:p>
          <a:p>
            <a:r>
              <a:rPr lang="en-US" dirty="0"/>
              <a:t>The cervical flexion test estimates the </a:t>
            </a:r>
            <a:r>
              <a:rPr lang="en-US" dirty="0">
                <a:solidFill>
                  <a:srgbClr val="FFFF00"/>
                </a:solidFill>
              </a:rPr>
              <a:t>interplay between the deep cervical flexors and the synergists, namely the SCM and anterior </a:t>
            </a:r>
            <a:r>
              <a:rPr lang="en-US" dirty="0" err="1">
                <a:solidFill>
                  <a:srgbClr val="FFFF00"/>
                </a:solidFill>
              </a:rPr>
              <a:t>scalenes</a:t>
            </a:r>
            <a:r>
              <a:rPr lang="en-US" dirty="0">
                <a:solidFill>
                  <a:srgbClr val="FFFF00"/>
                </a:solidFill>
              </a:rPr>
              <a:t>. </a:t>
            </a:r>
            <a:endParaRPr lang="cs-CZ" dirty="0">
              <a:solidFill>
                <a:srgbClr val="FFFF00"/>
              </a:solidFill>
            </a:endParaRPr>
          </a:p>
        </p:txBody>
      </p:sp>
      <p:pic>
        <p:nvPicPr>
          <p:cNvPr id="4" name="Picture 2" descr="http://cfile27.uf.tistory.com/image/2352F543558E659A1574D5"/>
          <p:cNvPicPr>
            <a:picLocks noChangeAspect="1" noChangeArrowheads="1"/>
          </p:cNvPicPr>
          <p:nvPr/>
        </p:nvPicPr>
        <p:blipFill rotWithShape="1">
          <a:blip r:embed="rId2">
            <a:extLst>
              <a:ext uri="{28A0092B-C50C-407E-A947-70E740481C1C}">
                <a14:useLocalDpi xmlns:a14="http://schemas.microsoft.com/office/drawing/2010/main" val="0"/>
              </a:ext>
            </a:extLst>
          </a:blip>
          <a:srcRect l="990" t="2671" r="1909" b="17188"/>
          <a:stretch/>
        </p:blipFill>
        <p:spPr bwMode="auto">
          <a:xfrm>
            <a:off x="1043607" y="4509120"/>
            <a:ext cx="7056785"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979712" y="6309320"/>
            <a:ext cx="6102424" cy="646331"/>
          </a:xfrm>
          <a:prstGeom prst="rect">
            <a:avLst/>
          </a:prstGeom>
        </p:spPr>
        <p:txBody>
          <a:bodyPr wrap="square">
            <a:spAutoFit/>
          </a:bodyPr>
          <a:lstStyle/>
          <a:p>
            <a:r>
              <a:rPr lang="cs-CZ" dirty="0">
                <a:hlinkClick r:id="rId3"/>
              </a:rPr>
              <a:t>https://www.youtube.com/watch?v=bi6Ug91A2BI</a:t>
            </a:r>
            <a:endParaRPr lang="cs-CZ" dirty="0"/>
          </a:p>
          <a:p>
            <a:endParaRPr lang="cs-CZ" dirty="0"/>
          </a:p>
        </p:txBody>
      </p:sp>
    </p:spTree>
    <p:extLst>
      <p:ext uri="{BB962C8B-B14F-4D97-AF65-F5344CB8AC3E}">
        <p14:creationId xmlns:p14="http://schemas.microsoft.com/office/powerpoint/2010/main" val="189559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274638"/>
            <a:ext cx="7992888" cy="1020762"/>
          </a:xfrm>
        </p:spPr>
        <p:txBody>
          <a:bodyPr/>
          <a:lstStyle/>
          <a:p>
            <a:r>
              <a:rPr lang="cs-CZ" dirty="0"/>
              <a:t>Evaluation </a:t>
            </a:r>
            <a:r>
              <a:rPr lang="cs-CZ" dirty="0" err="1"/>
              <a:t>of</a:t>
            </a:r>
            <a:r>
              <a:rPr lang="cs-CZ" dirty="0"/>
              <a:t> </a:t>
            </a:r>
            <a:r>
              <a:rPr lang="cs-CZ" dirty="0" err="1"/>
              <a:t>movement</a:t>
            </a:r>
            <a:r>
              <a:rPr lang="cs-CZ" dirty="0"/>
              <a:t> </a:t>
            </a:r>
            <a:r>
              <a:rPr lang="cs-CZ" dirty="0" err="1"/>
              <a:t>patterns</a:t>
            </a:r>
            <a:r>
              <a:rPr lang="cs-CZ" dirty="0"/>
              <a:t> - </a:t>
            </a:r>
            <a:r>
              <a:rPr lang="cs-CZ" dirty="0" err="1"/>
              <a:t>introduction</a:t>
            </a:r>
            <a:endParaRPr lang="cs-CZ" dirty="0"/>
          </a:p>
        </p:txBody>
      </p:sp>
      <p:sp>
        <p:nvSpPr>
          <p:cNvPr id="3" name="Zástupný symbol pro obsah 2"/>
          <p:cNvSpPr>
            <a:spLocks noGrp="1"/>
          </p:cNvSpPr>
          <p:nvPr>
            <p:ph idx="1"/>
          </p:nvPr>
        </p:nvSpPr>
        <p:spPr/>
        <p:txBody>
          <a:bodyPr/>
          <a:lstStyle/>
          <a:p>
            <a:r>
              <a:rPr lang="en-US" dirty="0">
                <a:solidFill>
                  <a:srgbClr val="FFFF00"/>
                </a:solidFill>
              </a:rPr>
              <a:t>Classic muscle strength testing </a:t>
            </a:r>
            <a:r>
              <a:rPr lang="en-US" dirty="0"/>
              <a:t>involves providing a resistance against the characteristic movement of the tested muscle. Strength is tested along the structural lines of </a:t>
            </a:r>
            <a:r>
              <a:rPr lang="en-US" dirty="0">
                <a:solidFill>
                  <a:srgbClr val="00B0F0"/>
                </a:solidFill>
              </a:rPr>
              <a:t>origin and insertion</a:t>
            </a:r>
            <a:r>
              <a:rPr lang="en-US" dirty="0"/>
              <a:t>. </a:t>
            </a:r>
            <a:endParaRPr lang="cs-CZ" dirty="0"/>
          </a:p>
          <a:p>
            <a:endParaRPr lang="cs-CZ" dirty="0"/>
          </a:p>
          <a:p>
            <a:r>
              <a:rPr lang="en-US" dirty="0">
                <a:solidFill>
                  <a:srgbClr val="FFFF00"/>
                </a:solidFill>
              </a:rPr>
              <a:t>Functional movement </a:t>
            </a:r>
            <a:r>
              <a:rPr lang="en-US" dirty="0"/>
              <a:t>is never isolated because it is produced by several muscles acting as </a:t>
            </a:r>
            <a:r>
              <a:rPr lang="en-US" dirty="0">
                <a:solidFill>
                  <a:srgbClr val="00B0F0"/>
                </a:solidFill>
              </a:rPr>
              <a:t>prime movers, synergists, or stabilizers</a:t>
            </a:r>
            <a:r>
              <a:rPr lang="en-US" dirty="0"/>
              <a:t> that coordinate together. </a:t>
            </a:r>
            <a:endParaRPr lang="cs-CZ" dirty="0"/>
          </a:p>
          <a:p>
            <a:endParaRPr lang="cs-CZ" dirty="0"/>
          </a:p>
          <a:p>
            <a:pPr lvl="1"/>
            <a:r>
              <a:rPr lang="en-US" dirty="0"/>
              <a:t>In addition, functional strength does not require maximal activation; rather, muscle </a:t>
            </a:r>
            <a:r>
              <a:rPr lang="en-US" dirty="0">
                <a:solidFill>
                  <a:srgbClr val="00B0F0"/>
                </a:solidFill>
              </a:rPr>
              <a:t>onset and timing are more important. </a:t>
            </a:r>
            <a:endParaRPr lang="cs-CZ" dirty="0">
              <a:solidFill>
                <a:srgbClr val="00B0F0"/>
              </a:solidFill>
            </a:endParaRPr>
          </a:p>
          <a:p>
            <a:pPr lvl="1"/>
            <a:r>
              <a:rPr lang="en-US" dirty="0"/>
              <a:t>Hence, classic manual muscle strength testing does not provide sufficient or reliable information about the recruitment of all the muscles involved in functional movement.</a:t>
            </a:r>
            <a:endParaRPr lang="cs-CZ" dirty="0"/>
          </a:p>
        </p:txBody>
      </p:sp>
    </p:spTree>
    <p:extLst>
      <p:ext uri="{BB962C8B-B14F-4D97-AF65-F5344CB8AC3E}">
        <p14:creationId xmlns:p14="http://schemas.microsoft.com/office/powerpoint/2010/main" val="7897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318324" cy="1020762"/>
          </a:xfrm>
        </p:spPr>
        <p:txBody>
          <a:bodyPr/>
          <a:lstStyle/>
          <a:p>
            <a:r>
              <a:rPr lang="cs-CZ" dirty="0"/>
              <a:t>4. </a:t>
            </a:r>
            <a:r>
              <a:rPr lang="en-US" dirty="0"/>
              <a:t>Cervical Flexion Movement Pattern Test </a:t>
            </a:r>
            <a:endParaRPr lang="cs-CZ" dirty="0"/>
          </a:p>
        </p:txBody>
      </p:sp>
      <p:sp>
        <p:nvSpPr>
          <p:cNvPr id="3" name="Zástupný symbol pro obsah 2"/>
          <p:cNvSpPr>
            <a:spLocks noGrp="1"/>
          </p:cNvSpPr>
          <p:nvPr>
            <p:ph idx="1"/>
          </p:nvPr>
        </p:nvSpPr>
        <p:spPr>
          <a:xfrm>
            <a:off x="1142108" y="1905000"/>
            <a:ext cx="4149972" cy="4267200"/>
          </a:xfrm>
        </p:spPr>
        <p:txBody>
          <a:bodyPr>
            <a:normAutofit/>
          </a:bodyPr>
          <a:lstStyle/>
          <a:p>
            <a:r>
              <a:rPr lang="en-US" dirty="0">
                <a:solidFill>
                  <a:srgbClr val="FFFF00"/>
                </a:solidFill>
              </a:rPr>
              <a:t>Surface EMG </a:t>
            </a:r>
            <a:r>
              <a:rPr lang="en-US" dirty="0"/>
              <a:t>recordings of the SCM and direct recording of the deep neck flexor activity have demonstrated a disturbance in synergistic movement in patients with idiopathic neck pain and patients with neck pain after whiplash injury. Impairments in the strength and endurance needed by the deep neck flexors for segmental control and support are compensated for by increased activity in the superficial SCM and anterior scalene. This finding is particularly true with patients experiencing recurrent headaches</a:t>
            </a:r>
            <a:r>
              <a:rPr lang="cs-CZ" dirty="0"/>
              <a:t>.</a:t>
            </a:r>
          </a:p>
        </p:txBody>
      </p:sp>
      <p:pic>
        <p:nvPicPr>
          <p:cNvPr id="6146" name="Picture 2" descr="http://painclinic.co.in/images/whiplas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38600"/>
            <a:ext cx="3304849"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70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390332" cy="1020762"/>
          </a:xfrm>
        </p:spPr>
        <p:txBody>
          <a:bodyPr/>
          <a:lstStyle/>
          <a:p>
            <a:r>
              <a:rPr lang="cs-CZ" dirty="0"/>
              <a:t>4. </a:t>
            </a:r>
            <a:r>
              <a:rPr lang="en-US" dirty="0"/>
              <a:t>Cervical Flexion Movement Pattern Test </a:t>
            </a:r>
            <a:endParaRPr lang="cs-CZ" dirty="0"/>
          </a:p>
        </p:txBody>
      </p:sp>
      <p:sp>
        <p:nvSpPr>
          <p:cNvPr id="3" name="Zástupný symbol pro obsah 2"/>
          <p:cNvSpPr>
            <a:spLocks noGrp="1"/>
          </p:cNvSpPr>
          <p:nvPr>
            <p:ph idx="1"/>
          </p:nvPr>
        </p:nvSpPr>
        <p:spPr/>
        <p:txBody>
          <a:bodyPr>
            <a:normAutofit/>
          </a:bodyPr>
          <a:lstStyle/>
          <a:p>
            <a:r>
              <a:rPr lang="en-US" dirty="0"/>
              <a:t>This test is positive when the </a:t>
            </a:r>
            <a:r>
              <a:rPr lang="en-US" dirty="0">
                <a:solidFill>
                  <a:srgbClr val="FFFF00"/>
                </a:solidFill>
              </a:rPr>
              <a:t>chin or jaw juts forward at the initiation of the movement. </a:t>
            </a:r>
            <a:endParaRPr lang="cs-CZ" dirty="0">
              <a:solidFill>
                <a:srgbClr val="FFFF00"/>
              </a:solidFill>
            </a:endParaRPr>
          </a:p>
          <a:p>
            <a:r>
              <a:rPr lang="en-US" dirty="0"/>
              <a:t>A </a:t>
            </a:r>
            <a:r>
              <a:rPr lang="en-US" u="sng" dirty="0"/>
              <a:t>jutting chin or jaw</a:t>
            </a:r>
            <a:r>
              <a:rPr lang="en-US" dirty="0"/>
              <a:t> suggests a </a:t>
            </a:r>
            <a:r>
              <a:rPr lang="en-US" dirty="0">
                <a:solidFill>
                  <a:srgbClr val="FFFF00"/>
                </a:solidFill>
              </a:rPr>
              <a:t>dominance of the SCM and </a:t>
            </a:r>
            <a:r>
              <a:rPr lang="en-US" dirty="0" err="1">
                <a:solidFill>
                  <a:srgbClr val="FFFF00"/>
                </a:solidFill>
              </a:rPr>
              <a:t>scalenes</a:t>
            </a:r>
            <a:r>
              <a:rPr lang="en-US" dirty="0">
                <a:solidFill>
                  <a:srgbClr val="FFFF00"/>
                </a:solidFill>
              </a:rPr>
              <a:t> </a:t>
            </a:r>
            <a:r>
              <a:rPr lang="en-US" dirty="0"/>
              <a:t>over the weaker deep cervical flexors. </a:t>
            </a:r>
            <a:endParaRPr lang="cs-CZ" dirty="0"/>
          </a:p>
          <a:p>
            <a:r>
              <a:rPr lang="en-US" dirty="0"/>
              <a:t>A </a:t>
            </a:r>
            <a:r>
              <a:rPr lang="en-US" u="sng" dirty="0"/>
              <a:t>forward head posture </a:t>
            </a:r>
            <a:r>
              <a:rPr lang="en-US" dirty="0"/>
              <a:t>indicates </a:t>
            </a:r>
            <a:r>
              <a:rPr lang="en-US" dirty="0">
                <a:solidFill>
                  <a:srgbClr val="FFFF00"/>
                </a:solidFill>
              </a:rPr>
              <a:t>weak or inhibited deep cervical flexors. </a:t>
            </a:r>
            <a:endParaRPr lang="cs-CZ" dirty="0">
              <a:solidFill>
                <a:srgbClr val="FFFF00"/>
              </a:solidFill>
            </a:endParaRPr>
          </a:p>
        </p:txBody>
      </p:sp>
      <p:pic>
        <p:nvPicPr>
          <p:cNvPr id="4" name="Picture 6" descr="http://aibolita.com/uploads/posts/2015-06/94qv-97.jpg"/>
          <p:cNvPicPr>
            <a:picLocks noChangeAspect="1" noChangeArrowheads="1"/>
          </p:cNvPicPr>
          <p:nvPr/>
        </p:nvPicPr>
        <p:blipFill rotWithShape="1">
          <a:blip r:embed="rId2">
            <a:extLst>
              <a:ext uri="{28A0092B-C50C-407E-A947-70E740481C1C}">
                <a14:useLocalDpi xmlns:a14="http://schemas.microsoft.com/office/drawing/2010/main" val="0"/>
              </a:ext>
            </a:extLst>
          </a:blip>
          <a:srcRect l="1" t="26544" r="20502" b="26678"/>
          <a:stretch/>
        </p:blipFill>
        <p:spPr bwMode="auto">
          <a:xfrm>
            <a:off x="2705466" y="4003908"/>
            <a:ext cx="373306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2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318324" cy="1020762"/>
          </a:xfrm>
        </p:spPr>
        <p:txBody>
          <a:bodyPr/>
          <a:lstStyle/>
          <a:p>
            <a:r>
              <a:rPr lang="cs-CZ" dirty="0"/>
              <a:t>4. </a:t>
            </a:r>
            <a:r>
              <a:rPr lang="en-US" dirty="0"/>
              <a:t>Cervical Flexion Movement Pattern Test </a:t>
            </a:r>
            <a:endParaRPr lang="cs-CZ" dirty="0"/>
          </a:p>
        </p:txBody>
      </p:sp>
      <p:sp>
        <p:nvSpPr>
          <p:cNvPr id="3" name="Zástupný symbol pro obsah 2"/>
          <p:cNvSpPr>
            <a:spLocks noGrp="1"/>
          </p:cNvSpPr>
          <p:nvPr>
            <p:ph idx="1"/>
          </p:nvPr>
        </p:nvSpPr>
        <p:spPr/>
        <p:txBody>
          <a:bodyPr/>
          <a:lstStyle/>
          <a:p>
            <a:r>
              <a:rPr lang="en-US" dirty="0"/>
              <a:t>If the pattern is unclear, the clinician places 1 or 2 fingers against the patient's forehead to apply a </a:t>
            </a:r>
            <a:r>
              <a:rPr lang="en-US" dirty="0">
                <a:solidFill>
                  <a:srgbClr val="FFFF00"/>
                </a:solidFill>
              </a:rPr>
              <a:t>slight resistance </a:t>
            </a:r>
            <a:r>
              <a:rPr lang="en-US" dirty="0"/>
              <a:t>to the movement. This allows the clinician to detect any anterior translation of the cervical segments, which would confirm inadequate stabilization by the deep cervical flexors. </a:t>
            </a:r>
            <a:endParaRPr lang="cs-CZ" dirty="0"/>
          </a:p>
        </p:txBody>
      </p:sp>
      <p:pic>
        <p:nvPicPr>
          <p:cNvPr id="2056" name="Picture 8" descr="http://at.uwa.edu/mmt/CapCerFlex.jpg"/>
          <p:cNvPicPr>
            <a:picLocks noChangeAspect="1" noChangeArrowheads="1"/>
          </p:cNvPicPr>
          <p:nvPr/>
        </p:nvPicPr>
        <p:blipFill rotWithShape="1">
          <a:blip r:embed="rId2">
            <a:extLst>
              <a:ext uri="{28A0092B-C50C-407E-A947-70E740481C1C}">
                <a14:useLocalDpi xmlns:a14="http://schemas.microsoft.com/office/drawing/2010/main" val="0"/>
              </a:ext>
            </a:extLst>
          </a:blip>
          <a:srcRect l="9843" t="14312" r="19283" b="24263"/>
          <a:stretch/>
        </p:blipFill>
        <p:spPr bwMode="auto">
          <a:xfrm>
            <a:off x="2411760" y="3501008"/>
            <a:ext cx="432048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6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a:t>
            </a:r>
            <a:r>
              <a:rPr lang="cs-CZ" dirty="0" err="1"/>
              <a:t>Push</a:t>
            </a:r>
            <a:r>
              <a:rPr lang="cs-CZ" dirty="0"/>
              <a:t>-Up </a:t>
            </a:r>
            <a:r>
              <a:rPr lang="cs-CZ" dirty="0" err="1"/>
              <a:t>Movement</a:t>
            </a:r>
            <a:r>
              <a:rPr lang="cs-CZ" dirty="0"/>
              <a:t> </a:t>
            </a:r>
            <a:r>
              <a:rPr lang="cs-CZ" dirty="0" err="1"/>
              <a:t>Pattern</a:t>
            </a:r>
            <a:r>
              <a:rPr lang="cs-CZ" dirty="0"/>
              <a:t> Test</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870623107"/>
              </p:ext>
            </p:extLst>
          </p:nvPr>
        </p:nvGraphicFramePr>
        <p:xfrm>
          <a:off x="1142108" y="2492896"/>
          <a:ext cx="6861176" cy="3528392"/>
        </p:xfrm>
        <a:graphic>
          <a:graphicData uri="http://schemas.openxmlformats.org/drawingml/2006/table">
            <a:tbl>
              <a:tblPr firstRow="1" bandRow="1">
                <a:tableStyleId>{3C2FFA5D-87B4-456A-9821-1D502468CF0F}</a:tableStyleId>
              </a:tblPr>
              <a:tblGrid>
                <a:gridCol w="3430588">
                  <a:extLst>
                    <a:ext uri="{9D8B030D-6E8A-4147-A177-3AD203B41FA5}">
                      <a16:colId xmlns:a16="http://schemas.microsoft.com/office/drawing/2014/main" val="20000"/>
                    </a:ext>
                  </a:extLst>
                </a:gridCol>
                <a:gridCol w="3430588">
                  <a:extLst>
                    <a:ext uri="{9D8B030D-6E8A-4147-A177-3AD203B41FA5}">
                      <a16:colId xmlns:a16="http://schemas.microsoft.com/office/drawing/2014/main" val="20001"/>
                    </a:ext>
                  </a:extLst>
                </a:gridCol>
              </a:tblGrid>
              <a:tr h="549195">
                <a:tc>
                  <a:txBody>
                    <a:bodyPr/>
                    <a:lstStyle/>
                    <a:p>
                      <a:r>
                        <a:rPr lang="cs-CZ" sz="1800" dirty="0" err="1"/>
                        <a:t>Movement</a:t>
                      </a:r>
                      <a:r>
                        <a:rPr lang="cs-CZ" sz="1800" dirty="0"/>
                        <a:t> test</a:t>
                      </a:r>
                    </a:p>
                  </a:txBody>
                  <a:tcPr/>
                </a:tc>
                <a:tc>
                  <a:txBody>
                    <a:bodyPr/>
                    <a:lstStyle/>
                    <a:p>
                      <a:r>
                        <a:rPr lang="cs-CZ" sz="1800" dirty="0" err="1"/>
                        <a:t>Key</a:t>
                      </a:r>
                      <a:r>
                        <a:rPr lang="cs-CZ" sz="1800" dirty="0"/>
                        <a:t> </a:t>
                      </a:r>
                      <a:r>
                        <a:rPr lang="cs-CZ" sz="1800" dirty="0" err="1"/>
                        <a:t>indicators</a:t>
                      </a:r>
                      <a:endParaRPr lang="cs-CZ" sz="1800" dirty="0"/>
                    </a:p>
                  </a:txBody>
                  <a:tcPr/>
                </a:tc>
                <a:extLst>
                  <a:ext uri="{0D108BD9-81ED-4DB2-BD59-A6C34878D82A}">
                    <a16:rowId xmlns:a16="http://schemas.microsoft.com/office/drawing/2014/main" val="10000"/>
                  </a:ext>
                </a:extLst>
              </a:tr>
              <a:tr h="2979197">
                <a:tc>
                  <a:txBody>
                    <a:bodyPr/>
                    <a:lstStyle/>
                    <a:p>
                      <a:r>
                        <a:rPr lang="cs-CZ" sz="1800" dirty="0" err="1"/>
                        <a:t>Push</a:t>
                      </a:r>
                      <a:r>
                        <a:rPr lang="cs-CZ" sz="1800" dirty="0"/>
                        <a:t>-up</a:t>
                      </a:r>
                    </a:p>
                  </a:txBody>
                  <a:tcPr/>
                </a:tc>
                <a:tc>
                  <a:txBody>
                    <a:bodyPr/>
                    <a:lstStyle/>
                    <a:p>
                      <a:pPr marL="285750" indent="-285750">
                        <a:buFont typeface="Arial" panose="020B0604020202020204" pitchFamily="34" charset="0"/>
                        <a:buChar char="•"/>
                      </a:pPr>
                      <a:r>
                        <a:rPr lang="en-US" sz="1800" dirty="0"/>
                        <a:t>Forward head with protracted shoulders </a:t>
                      </a:r>
                      <a:endParaRPr lang="cs-CZ" sz="1800" dirty="0"/>
                    </a:p>
                    <a:p>
                      <a:pPr marL="285750" indent="-285750">
                        <a:buFont typeface="Arial" panose="020B0604020202020204" pitchFamily="34" charset="0"/>
                        <a:buChar char="•"/>
                      </a:pPr>
                      <a:r>
                        <a:rPr lang="en-US" sz="1800" dirty="0"/>
                        <a:t>Increased internal rotation of arms </a:t>
                      </a:r>
                      <a:endParaRPr lang="cs-CZ" sz="1800" dirty="0"/>
                    </a:p>
                    <a:p>
                      <a:pPr marL="285750" indent="-285750">
                        <a:buFont typeface="Arial" panose="020B0604020202020204" pitchFamily="34" charset="0"/>
                        <a:buChar char="•"/>
                      </a:pPr>
                      <a:r>
                        <a:rPr lang="en-US" sz="1800" dirty="0"/>
                        <a:t>Nipples that face out superiorly and laterally (in males) </a:t>
                      </a:r>
                      <a:endParaRPr lang="cs-CZ" sz="1800" dirty="0"/>
                    </a:p>
                    <a:p>
                      <a:pPr marL="285750" indent="-285750">
                        <a:buFont typeface="Arial" panose="020B0604020202020204" pitchFamily="34" charset="0"/>
                        <a:buChar char="•"/>
                      </a:pPr>
                      <a:r>
                        <a:rPr lang="en-US" sz="1800" dirty="0"/>
                        <a:t>Scapula winging, tipping </a:t>
                      </a:r>
                      <a:endParaRPr lang="cs-CZ" sz="1800" dirty="0"/>
                    </a:p>
                  </a:txBody>
                  <a:tcPr/>
                </a:tc>
                <a:extLst>
                  <a:ext uri="{0D108BD9-81ED-4DB2-BD59-A6C34878D82A}">
                    <a16:rowId xmlns:a16="http://schemas.microsoft.com/office/drawing/2014/main" val="10001"/>
                  </a:ext>
                </a:extLst>
              </a:tr>
            </a:tbl>
          </a:graphicData>
        </a:graphic>
      </p:graphicFrame>
      <p:pic>
        <p:nvPicPr>
          <p:cNvPr id="5" name="Picture 9" descr="als-heel-cord-2"/>
          <p:cNvPicPr>
            <a:picLocks noChangeAspect="1" noChangeArrowheads="1"/>
          </p:cNvPicPr>
          <p:nvPr/>
        </p:nvPicPr>
        <p:blipFill>
          <a:blip r:embed="rId2" cstate="print"/>
          <a:srcRect l="49998" t="4054" r="8855" b="7095"/>
          <a:stretch>
            <a:fillRect/>
          </a:stretch>
        </p:blipFill>
        <p:spPr bwMode="auto">
          <a:xfrm>
            <a:off x="2123728" y="3356992"/>
            <a:ext cx="1564520" cy="2520000"/>
          </a:xfrm>
          <a:prstGeom prst="rect">
            <a:avLst/>
          </a:prstGeom>
          <a:noFill/>
        </p:spPr>
      </p:pic>
    </p:spTree>
    <p:extLst>
      <p:ext uri="{BB962C8B-B14F-4D97-AF65-F5344CB8AC3E}">
        <p14:creationId xmlns:p14="http://schemas.microsoft.com/office/powerpoint/2010/main" val="132617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a:t>
            </a:r>
            <a:r>
              <a:rPr lang="cs-CZ" dirty="0" err="1"/>
              <a:t>Push</a:t>
            </a:r>
            <a:r>
              <a:rPr lang="cs-CZ" dirty="0"/>
              <a:t>-Up </a:t>
            </a:r>
            <a:r>
              <a:rPr lang="cs-CZ" dirty="0" err="1"/>
              <a:t>Movement</a:t>
            </a:r>
            <a:r>
              <a:rPr lang="cs-CZ" dirty="0"/>
              <a:t> </a:t>
            </a:r>
            <a:r>
              <a:rPr lang="cs-CZ" dirty="0" err="1"/>
              <a:t>Pattern</a:t>
            </a:r>
            <a:r>
              <a:rPr lang="cs-CZ" dirty="0"/>
              <a:t> Test</a:t>
            </a:r>
          </a:p>
        </p:txBody>
      </p:sp>
      <p:sp>
        <p:nvSpPr>
          <p:cNvPr id="3" name="Zástupný symbol pro obsah 2"/>
          <p:cNvSpPr>
            <a:spLocks noGrp="1"/>
          </p:cNvSpPr>
          <p:nvPr>
            <p:ph idx="1"/>
          </p:nvPr>
        </p:nvSpPr>
        <p:spPr>
          <a:xfrm>
            <a:off x="1142108" y="1905000"/>
            <a:ext cx="7246316" cy="4267200"/>
          </a:xfrm>
        </p:spPr>
        <p:txBody>
          <a:bodyPr>
            <a:normAutofit/>
          </a:bodyPr>
          <a:lstStyle/>
          <a:p>
            <a:r>
              <a:rPr lang="en-US" dirty="0"/>
              <a:t>The push-up test examines the </a:t>
            </a:r>
            <a:r>
              <a:rPr lang="en-US" dirty="0">
                <a:solidFill>
                  <a:srgbClr val="FFFF00"/>
                </a:solidFill>
              </a:rPr>
              <a:t>quality of dynamic scapular stabilization. </a:t>
            </a:r>
            <a:endParaRPr lang="cs-CZ" dirty="0">
              <a:solidFill>
                <a:srgbClr val="FFFF00"/>
              </a:solidFill>
            </a:endParaRPr>
          </a:p>
          <a:p>
            <a:r>
              <a:rPr lang="en-US" dirty="0"/>
              <a:t>When the patient performs the test </a:t>
            </a:r>
            <a:r>
              <a:rPr lang="en-US" dirty="0">
                <a:solidFill>
                  <a:srgbClr val="FFFF00"/>
                </a:solidFill>
              </a:rPr>
              <a:t>properly</a:t>
            </a:r>
            <a:r>
              <a:rPr lang="en-US" dirty="0"/>
              <a:t>, the </a:t>
            </a:r>
            <a:r>
              <a:rPr lang="en-US" dirty="0">
                <a:solidFill>
                  <a:srgbClr val="FFFF00"/>
                </a:solidFill>
              </a:rPr>
              <a:t>scapula abducts and upwardly rotates</a:t>
            </a:r>
            <a:r>
              <a:rPr lang="en-US" dirty="0"/>
              <a:t> as the trunk is lifted upward during the push-up. </a:t>
            </a:r>
            <a:endParaRPr lang="cs-CZ" dirty="0"/>
          </a:p>
          <a:p>
            <a:r>
              <a:rPr lang="en-US" dirty="0"/>
              <a:t>There is </a:t>
            </a:r>
            <a:r>
              <a:rPr lang="en-US" dirty="0">
                <a:solidFill>
                  <a:srgbClr val="FFFF00"/>
                </a:solidFill>
              </a:rPr>
              <a:t>no associated scapular elevation</a:t>
            </a:r>
            <a:r>
              <a:rPr lang="en-US" dirty="0"/>
              <a:t>. </a:t>
            </a:r>
            <a:endParaRPr lang="cs-CZ" dirty="0"/>
          </a:p>
        </p:txBody>
      </p:sp>
      <p:pic>
        <p:nvPicPr>
          <p:cNvPr id="12292" name="Picture 4" descr="http://f.tqn.com/y/exercise/1/0/U/d/pushu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1" y="4149080"/>
            <a:ext cx="692307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0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a:t>
            </a:r>
            <a:r>
              <a:rPr lang="cs-CZ" dirty="0" err="1"/>
              <a:t>Push</a:t>
            </a:r>
            <a:r>
              <a:rPr lang="cs-CZ" dirty="0"/>
              <a:t>-Up </a:t>
            </a:r>
            <a:r>
              <a:rPr lang="cs-CZ" dirty="0" err="1"/>
              <a:t>Movement</a:t>
            </a:r>
            <a:r>
              <a:rPr lang="cs-CZ" dirty="0"/>
              <a:t> </a:t>
            </a:r>
            <a:r>
              <a:rPr lang="cs-CZ" dirty="0" err="1"/>
              <a:t>Pattern</a:t>
            </a:r>
            <a:r>
              <a:rPr lang="cs-CZ" dirty="0"/>
              <a:t> Test</a:t>
            </a:r>
          </a:p>
        </p:txBody>
      </p:sp>
      <p:sp>
        <p:nvSpPr>
          <p:cNvPr id="3" name="Zástupný symbol pro obsah 2"/>
          <p:cNvSpPr>
            <a:spLocks noGrp="1"/>
          </p:cNvSpPr>
          <p:nvPr>
            <p:ph idx="1"/>
          </p:nvPr>
        </p:nvSpPr>
        <p:spPr>
          <a:xfrm>
            <a:off x="1142108" y="1905000"/>
            <a:ext cx="6958284" cy="4267200"/>
          </a:xfrm>
        </p:spPr>
        <p:txBody>
          <a:bodyPr>
            <a:normAutofit/>
          </a:bodyPr>
          <a:lstStyle/>
          <a:p>
            <a:r>
              <a:rPr lang="en-US" dirty="0"/>
              <a:t>The push-up test is performed with the patient lying in a prone position with the legs extended in preparation for performing the push-up movement from the feet. The clinician observes the quality of scapular and torso movements and notes any deviations from the ideal push-up movement</a:t>
            </a:r>
            <a:r>
              <a:rPr lang="cs-CZ" dirty="0"/>
              <a:t>.</a:t>
            </a:r>
          </a:p>
        </p:txBody>
      </p:sp>
      <p:pic>
        <p:nvPicPr>
          <p:cNvPr id="1028" name="Picture 4" descr="http://www.thefitpost.com/wp-content/uploads/thefitpost0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002" b="5989"/>
          <a:stretch/>
        </p:blipFill>
        <p:spPr bwMode="auto">
          <a:xfrm>
            <a:off x="1872422" y="3573016"/>
            <a:ext cx="539915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57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a:t>
            </a:r>
            <a:r>
              <a:rPr lang="cs-CZ" dirty="0" err="1"/>
              <a:t>Push</a:t>
            </a:r>
            <a:r>
              <a:rPr lang="cs-CZ" dirty="0"/>
              <a:t>-Up </a:t>
            </a:r>
            <a:r>
              <a:rPr lang="cs-CZ" dirty="0" err="1"/>
              <a:t>Movement</a:t>
            </a:r>
            <a:r>
              <a:rPr lang="cs-CZ" dirty="0"/>
              <a:t> </a:t>
            </a:r>
            <a:r>
              <a:rPr lang="cs-CZ" dirty="0" err="1"/>
              <a:t>Pattern</a:t>
            </a:r>
            <a:r>
              <a:rPr lang="cs-CZ" dirty="0"/>
              <a:t> Test</a:t>
            </a:r>
          </a:p>
        </p:txBody>
      </p:sp>
      <p:sp>
        <p:nvSpPr>
          <p:cNvPr id="3" name="Zástupný symbol pro obsah 2"/>
          <p:cNvSpPr>
            <a:spLocks noGrp="1"/>
          </p:cNvSpPr>
          <p:nvPr>
            <p:ph idx="1"/>
          </p:nvPr>
        </p:nvSpPr>
        <p:spPr>
          <a:xfrm>
            <a:off x="1142108" y="1905000"/>
            <a:ext cx="7534348" cy="4267200"/>
          </a:xfrm>
        </p:spPr>
        <p:txBody>
          <a:bodyPr>
            <a:normAutofit/>
          </a:bodyPr>
          <a:lstStyle/>
          <a:p>
            <a:r>
              <a:rPr lang="en-US" dirty="0"/>
              <a:t>The force-coupling action of the </a:t>
            </a:r>
            <a:r>
              <a:rPr lang="en-US" dirty="0">
                <a:solidFill>
                  <a:srgbClr val="FFFF00"/>
                </a:solidFill>
              </a:rPr>
              <a:t>serratus anterior and trapezius</a:t>
            </a:r>
            <a:r>
              <a:rPr lang="en-US" dirty="0"/>
              <a:t> is imperative to provide the proper scapular movement, with the scapular synergists contributing to its stability. </a:t>
            </a:r>
            <a:endParaRPr lang="cs-CZ" dirty="0"/>
          </a:p>
          <a:p>
            <a:r>
              <a:rPr lang="en-US" dirty="0">
                <a:solidFill>
                  <a:srgbClr val="FF0000"/>
                </a:solidFill>
              </a:rPr>
              <a:t>Weakness of the serratus anterior </a:t>
            </a:r>
            <a:r>
              <a:rPr lang="en-US" dirty="0"/>
              <a:t>becomes evident when the patient displays </a:t>
            </a:r>
            <a:r>
              <a:rPr lang="en-US" dirty="0">
                <a:solidFill>
                  <a:srgbClr val="FFFF00"/>
                </a:solidFill>
              </a:rPr>
              <a:t>winging of the scapula or excessive scapular adduction or is unable to complete the range of scapular motion in the direction of abduction. </a:t>
            </a:r>
            <a:endParaRPr lang="cs-CZ" dirty="0">
              <a:solidFill>
                <a:srgbClr val="FFFF00"/>
              </a:solidFill>
            </a:endParaRPr>
          </a:p>
          <a:p>
            <a:r>
              <a:rPr lang="en-US" dirty="0">
                <a:solidFill>
                  <a:srgbClr val="FF0000"/>
                </a:solidFill>
              </a:rPr>
              <a:t>Dominance of the upper trapezius and </a:t>
            </a:r>
            <a:r>
              <a:rPr lang="en-US" dirty="0" err="1">
                <a:solidFill>
                  <a:srgbClr val="FF0000"/>
                </a:solidFill>
              </a:rPr>
              <a:t>levator</a:t>
            </a:r>
            <a:r>
              <a:rPr lang="en-US" dirty="0">
                <a:solidFill>
                  <a:srgbClr val="FF0000"/>
                </a:solidFill>
              </a:rPr>
              <a:t> scapulae</a:t>
            </a:r>
            <a:r>
              <a:rPr lang="en-US" dirty="0"/>
              <a:t> is demonstrated by excessive </a:t>
            </a:r>
            <a:r>
              <a:rPr lang="en-US" dirty="0">
                <a:solidFill>
                  <a:srgbClr val="FFFF00"/>
                </a:solidFill>
              </a:rPr>
              <a:t>shoulder elevation or shrug. </a:t>
            </a:r>
            <a:endParaRPr lang="cs-CZ" dirty="0">
              <a:solidFill>
                <a:srgbClr val="FFFF00"/>
              </a:solidFill>
            </a:endParaRPr>
          </a:p>
        </p:txBody>
      </p:sp>
      <p:pic>
        <p:nvPicPr>
          <p:cNvPr id="3074" name="Picture 2" descr="http://www.coretraining.cz/wp-content/uploads/2014/08/%C5%A1patn%C3%BD-klik.jpg"/>
          <p:cNvPicPr>
            <a:picLocks noChangeAspect="1" noChangeArrowheads="1"/>
          </p:cNvPicPr>
          <p:nvPr/>
        </p:nvPicPr>
        <p:blipFill rotWithShape="1">
          <a:blip r:embed="rId2">
            <a:extLst>
              <a:ext uri="{28A0092B-C50C-407E-A947-70E740481C1C}">
                <a14:useLocalDpi xmlns:a14="http://schemas.microsoft.com/office/drawing/2010/main" val="0"/>
              </a:ext>
            </a:extLst>
          </a:blip>
          <a:srcRect t="14157" b="6564"/>
          <a:stretch/>
        </p:blipFill>
        <p:spPr bwMode="auto">
          <a:xfrm>
            <a:off x="2843808" y="4567138"/>
            <a:ext cx="381000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0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a:t>
            </a:r>
            <a:r>
              <a:rPr lang="cs-CZ" dirty="0" err="1"/>
              <a:t>Push</a:t>
            </a:r>
            <a:r>
              <a:rPr lang="cs-CZ" dirty="0"/>
              <a:t>-Up </a:t>
            </a:r>
            <a:r>
              <a:rPr lang="cs-CZ" dirty="0" err="1"/>
              <a:t>Movement</a:t>
            </a:r>
            <a:r>
              <a:rPr lang="cs-CZ" dirty="0"/>
              <a:t> </a:t>
            </a:r>
            <a:r>
              <a:rPr lang="cs-CZ" dirty="0" err="1"/>
              <a:t>Pattern</a:t>
            </a:r>
            <a:r>
              <a:rPr lang="cs-CZ" dirty="0"/>
              <a:t> Test</a:t>
            </a:r>
          </a:p>
        </p:txBody>
      </p:sp>
      <p:sp>
        <p:nvSpPr>
          <p:cNvPr id="3" name="Zástupný symbol pro obsah 2"/>
          <p:cNvSpPr>
            <a:spLocks noGrp="1"/>
          </p:cNvSpPr>
          <p:nvPr>
            <p:ph idx="1"/>
          </p:nvPr>
        </p:nvSpPr>
        <p:spPr>
          <a:xfrm>
            <a:off x="1142108" y="1905000"/>
            <a:ext cx="3573908" cy="4267200"/>
          </a:xfrm>
        </p:spPr>
        <p:txBody>
          <a:bodyPr>
            <a:normAutofit/>
          </a:bodyPr>
          <a:lstStyle/>
          <a:p>
            <a:r>
              <a:rPr lang="en-US" dirty="0">
                <a:solidFill>
                  <a:srgbClr val="FFFF00"/>
                </a:solidFill>
              </a:rPr>
              <a:t>The lowering of the body from the maximum push-up position</a:t>
            </a:r>
            <a:r>
              <a:rPr lang="en-US" dirty="0"/>
              <a:t> is </a:t>
            </a:r>
            <a:r>
              <a:rPr lang="en-US" dirty="0">
                <a:solidFill>
                  <a:srgbClr val="FFFF00"/>
                </a:solidFill>
              </a:rPr>
              <a:t>more sensitive</a:t>
            </a:r>
            <a:r>
              <a:rPr lang="en-US" dirty="0"/>
              <a:t> in detecting excessive scapular rotation, elevation, tipping, winging, adduction, or abduction because of the eccentric loading on the muscles. </a:t>
            </a:r>
            <a:endParaRPr lang="cs-CZ" dirty="0"/>
          </a:p>
          <a:p>
            <a:r>
              <a:rPr lang="en-US" dirty="0"/>
              <a:t>The type of impaired scapular motion detected depends on the dominance of the associated synergists involved in the push-up movement pattern.</a:t>
            </a:r>
            <a:endParaRPr lang="cs-CZ" dirty="0"/>
          </a:p>
          <a:p>
            <a:pPr marL="0" indent="0">
              <a:buNone/>
            </a:pPr>
            <a:endParaRPr lang="cs-CZ" dirty="0"/>
          </a:p>
        </p:txBody>
      </p:sp>
      <p:pic>
        <p:nvPicPr>
          <p:cNvPr id="4" name="Picture 2" descr="http://www.behejsrdcem.com/files/width/670/100/klik-stand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38600"/>
            <a:ext cx="3599999"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3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5. </a:t>
            </a:r>
            <a:r>
              <a:rPr lang="cs-CZ" dirty="0" err="1"/>
              <a:t>Push</a:t>
            </a:r>
            <a:r>
              <a:rPr lang="cs-CZ" dirty="0"/>
              <a:t>-Up </a:t>
            </a:r>
            <a:r>
              <a:rPr lang="cs-CZ" dirty="0" err="1"/>
              <a:t>Movement</a:t>
            </a:r>
            <a:r>
              <a:rPr lang="cs-CZ" dirty="0"/>
              <a:t> </a:t>
            </a:r>
            <a:r>
              <a:rPr lang="cs-CZ" dirty="0" err="1"/>
              <a:t>Pattern</a:t>
            </a:r>
            <a:r>
              <a:rPr lang="cs-CZ" dirty="0"/>
              <a:t> Test</a:t>
            </a:r>
          </a:p>
        </p:txBody>
      </p:sp>
      <p:sp>
        <p:nvSpPr>
          <p:cNvPr id="3" name="Zástupný symbol pro obsah 2"/>
          <p:cNvSpPr>
            <a:spLocks noGrp="1"/>
          </p:cNvSpPr>
          <p:nvPr>
            <p:ph idx="1"/>
          </p:nvPr>
        </p:nvSpPr>
        <p:spPr>
          <a:xfrm>
            <a:off x="1142108" y="1905000"/>
            <a:ext cx="7606356" cy="4620344"/>
          </a:xfrm>
        </p:spPr>
        <p:txBody>
          <a:bodyPr>
            <a:normAutofit/>
          </a:bodyPr>
          <a:lstStyle/>
          <a:p>
            <a:r>
              <a:rPr lang="cs-CZ" dirty="0" err="1"/>
              <a:t>This</a:t>
            </a:r>
            <a:r>
              <a:rPr lang="cs-CZ" dirty="0"/>
              <a:t> </a:t>
            </a:r>
            <a:r>
              <a:rPr lang="en-US" dirty="0"/>
              <a:t>test is quite challenging, as it requires adequate strength and endurance of the arm and torso muscles to maintain the erect posture of the body. </a:t>
            </a:r>
            <a:endParaRPr lang="cs-CZ" dirty="0"/>
          </a:p>
          <a:p>
            <a:r>
              <a:rPr lang="en-US" dirty="0"/>
              <a:t>If the patient is unable to perform this test with straight legs, she may perform the </a:t>
            </a:r>
            <a:r>
              <a:rPr lang="en-US" dirty="0">
                <a:solidFill>
                  <a:srgbClr val="FFFF00"/>
                </a:solidFill>
              </a:rPr>
              <a:t>test with bent legs</a:t>
            </a:r>
            <a:r>
              <a:rPr lang="cs-CZ" dirty="0"/>
              <a:t>.</a:t>
            </a:r>
          </a:p>
          <a:p>
            <a:endParaRPr lang="cs-CZ" dirty="0">
              <a:solidFill>
                <a:srgbClr val="FFFF00"/>
              </a:solidFill>
            </a:endParaRPr>
          </a:p>
          <a:p>
            <a:endParaRPr lang="cs-CZ" dirty="0">
              <a:solidFill>
                <a:srgbClr val="FFFF00"/>
              </a:solidFill>
            </a:endParaRPr>
          </a:p>
          <a:p>
            <a:endParaRPr lang="cs-CZ" dirty="0">
              <a:solidFill>
                <a:srgbClr val="FFFF00"/>
              </a:solidFill>
            </a:endParaRPr>
          </a:p>
          <a:p>
            <a:endParaRPr lang="cs-CZ" dirty="0">
              <a:solidFill>
                <a:srgbClr val="FFFF00"/>
              </a:solidFill>
            </a:endParaRPr>
          </a:p>
          <a:p>
            <a:r>
              <a:rPr lang="en-US" dirty="0">
                <a:solidFill>
                  <a:srgbClr val="FFFF00"/>
                </a:solidFill>
              </a:rPr>
              <a:t>Scapular winging, gothic shoulders, </a:t>
            </a:r>
            <a:r>
              <a:rPr lang="en-US" dirty="0" err="1">
                <a:solidFill>
                  <a:srgbClr val="FFFF00"/>
                </a:solidFill>
              </a:rPr>
              <a:t>levator</a:t>
            </a:r>
            <a:r>
              <a:rPr lang="en-US" dirty="0">
                <a:solidFill>
                  <a:srgbClr val="FFFF00"/>
                </a:solidFill>
              </a:rPr>
              <a:t> notch, and excessive bulk of the pectoral muscles</a:t>
            </a:r>
            <a:r>
              <a:rPr lang="en-US" dirty="0"/>
              <a:t> observed during postural analysis indicate that the clinician should include the push-up test to confirm the muscular imbalances associated with the UCS described by Janda. </a:t>
            </a:r>
            <a:endParaRPr lang="cs-CZ" dirty="0"/>
          </a:p>
        </p:txBody>
      </p:sp>
      <p:pic>
        <p:nvPicPr>
          <p:cNvPr id="14340" name="Picture 4" descr="http://power20method.com/wp-content/uploads/2015/10/1t_slow_pushup.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004"/>
          <a:stretch/>
        </p:blipFill>
        <p:spPr bwMode="auto">
          <a:xfrm>
            <a:off x="2555776" y="3140968"/>
            <a:ext cx="3840000" cy="187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1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750372" cy="1020762"/>
          </a:xfrm>
        </p:spPr>
        <p:txBody>
          <a:bodyPr/>
          <a:lstStyle/>
          <a:p>
            <a:r>
              <a:rPr lang="cs-CZ" dirty="0"/>
              <a:t>6. </a:t>
            </a:r>
            <a:r>
              <a:rPr lang="en-US" dirty="0"/>
              <a:t>Shoulder Abduction Movement Pattern Test </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906518133"/>
              </p:ext>
            </p:extLst>
          </p:nvPr>
        </p:nvGraphicFramePr>
        <p:xfrm>
          <a:off x="1142108" y="2492896"/>
          <a:ext cx="6861176" cy="2664296"/>
        </p:xfrm>
        <a:graphic>
          <a:graphicData uri="http://schemas.openxmlformats.org/drawingml/2006/table">
            <a:tbl>
              <a:tblPr firstRow="1" bandRow="1">
                <a:tableStyleId>{3C2FFA5D-87B4-456A-9821-1D502468CF0F}</a:tableStyleId>
              </a:tblPr>
              <a:tblGrid>
                <a:gridCol w="3430588">
                  <a:extLst>
                    <a:ext uri="{9D8B030D-6E8A-4147-A177-3AD203B41FA5}">
                      <a16:colId xmlns:a16="http://schemas.microsoft.com/office/drawing/2014/main" val="20000"/>
                    </a:ext>
                  </a:extLst>
                </a:gridCol>
                <a:gridCol w="3430588">
                  <a:extLst>
                    <a:ext uri="{9D8B030D-6E8A-4147-A177-3AD203B41FA5}">
                      <a16:colId xmlns:a16="http://schemas.microsoft.com/office/drawing/2014/main" val="20001"/>
                    </a:ext>
                  </a:extLst>
                </a:gridCol>
              </a:tblGrid>
              <a:tr h="538763">
                <a:tc>
                  <a:txBody>
                    <a:bodyPr/>
                    <a:lstStyle/>
                    <a:p>
                      <a:r>
                        <a:rPr lang="cs-CZ" sz="1800" dirty="0" err="1"/>
                        <a:t>Movement</a:t>
                      </a:r>
                      <a:r>
                        <a:rPr lang="cs-CZ" sz="1800" dirty="0"/>
                        <a:t> test</a:t>
                      </a:r>
                    </a:p>
                  </a:txBody>
                  <a:tcPr/>
                </a:tc>
                <a:tc>
                  <a:txBody>
                    <a:bodyPr/>
                    <a:lstStyle/>
                    <a:p>
                      <a:r>
                        <a:rPr lang="cs-CZ" sz="1800" dirty="0" err="1"/>
                        <a:t>Key</a:t>
                      </a:r>
                      <a:r>
                        <a:rPr lang="cs-CZ" sz="1800" dirty="0"/>
                        <a:t> </a:t>
                      </a:r>
                      <a:r>
                        <a:rPr lang="cs-CZ" sz="1800" dirty="0" err="1"/>
                        <a:t>indicators</a:t>
                      </a:r>
                      <a:endParaRPr lang="cs-CZ" sz="1800" dirty="0"/>
                    </a:p>
                  </a:txBody>
                  <a:tcPr/>
                </a:tc>
                <a:extLst>
                  <a:ext uri="{0D108BD9-81ED-4DB2-BD59-A6C34878D82A}">
                    <a16:rowId xmlns:a16="http://schemas.microsoft.com/office/drawing/2014/main" val="10000"/>
                  </a:ext>
                </a:extLst>
              </a:tr>
              <a:tr h="2125533">
                <a:tc>
                  <a:txBody>
                    <a:bodyPr/>
                    <a:lstStyle/>
                    <a:p>
                      <a:r>
                        <a:rPr lang="cs-CZ" sz="1800" dirty="0" err="1"/>
                        <a:t>Shoulder</a:t>
                      </a:r>
                      <a:r>
                        <a:rPr lang="cs-CZ" sz="1800" dirty="0"/>
                        <a:t> </a:t>
                      </a:r>
                      <a:r>
                        <a:rPr lang="cs-CZ" sz="1800" dirty="0" err="1"/>
                        <a:t>abduction</a:t>
                      </a:r>
                      <a:endParaRPr lang="cs-CZ" sz="1800" dirty="0"/>
                    </a:p>
                  </a:txBody>
                  <a:tcPr/>
                </a:tc>
                <a:tc>
                  <a:txBody>
                    <a:bodyPr/>
                    <a:lstStyle/>
                    <a:p>
                      <a:pPr marL="285750" indent="-285750">
                        <a:buFont typeface="Arial" panose="020B0604020202020204" pitchFamily="34" charset="0"/>
                        <a:buChar char="•"/>
                      </a:pPr>
                      <a:r>
                        <a:rPr lang="en-US" sz="1800" dirty="0"/>
                        <a:t>Forward head with protracted shoulders </a:t>
                      </a:r>
                      <a:endParaRPr lang="cs-CZ" sz="1800" dirty="0"/>
                    </a:p>
                    <a:p>
                      <a:pPr marL="285750" indent="-285750">
                        <a:buFont typeface="Arial" panose="020B0604020202020204" pitchFamily="34" charset="0"/>
                        <a:buChar char="•"/>
                      </a:pPr>
                      <a:r>
                        <a:rPr lang="en-US" sz="1800" dirty="0"/>
                        <a:t>Gothic shoulder </a:t>
                      </a:r>
                      <a:endParaRPr lang="cs-CZ" sz="1800" dirty="0"/>
                    </a:p>
                    <a:p>
                      <a:pPr marL="285750" indent="-285750">
                        <a:buFont typeface="Arial" panose="020B0604020202020204" pitchFamily="34" charset="0"/>
                        <a:buChar char="•"/>
                      </a:pPr>
                      <a:r>
                        <a:rPr lang="en-US" sz="1800" dirty="0" err="1"/>
                        <a:t>Levator</a:t>
                      </a:r>
                      <a:r>
                        <a:rPr lang="en-US" sz="1800" dirty="0"/>
                        <a:t> notch </a:t>
                      </a:r>
                      <a:endParaRPr lang="cs-CZ" sz="1800" dirty="0"/>
                    </a:p>
                    <a:p>
                      <a:pPr marL="285750" indent="-285750">
                        <a:buFont typeface="Arial" panose="020B0604020202020204" pitchFamily="34" charset="0"/>
                        <a:buChar char="•"/>
                      </a:pPr>
                      <a:r>
                        <a:rPr lang="en-US" sz="1800" dirty="0"/>
                        <a:t>Scapular winging, tipping </a:t>
                      </a:r>
                      <a:endParaRPr lang="cs-CZ" sz="1800" dirty="0"/>
                    </a:p>
                  </a:txBody>
                  <a:tcPr/>
                </a:tc>
                <a:extLst>
                  <a:ext uri="{0D108BD9-81ED-4DB2-BD59-A6C34878D82A}">
                    <a16:rowId xmlns:a16="http://schemas.microsoft.com/office/drawing/2014/main" val="10001"/>
                  </a:ext>
                </a:extLst>
              </a:tr>
            </a:tbl>
          </a:graphicData>
        </a:graphic>
      </p:graphicFrame>
      <p:pic>
        <p:nvPicPr>
          <p:cNvPr id="5" name="Picture 11" descr="als-shoulder-2"/>
          <p:cNvPicPr>
            <a:picLocks noChangeAspect="1" noChangeArrowheads="1"/>
          </p:cNvPicPr>
          <p:nvPr/>
        </p:nvPicPr>
        <p:blipFill>
          <a:blip r:embed="rId2" cstate="print"/>
          <a:srcRect l="34016" t="6993" r="2052" b="4828"/>
          <a:stretch>
            <a:fillRect/>
          </a:stretch>
        </p:blipFill>
        <p:spPr bwMode="auto">
          <a:xfrm>
            <a:off x="1907704" y="3429000"/>
            <a:ext cx="1852038" cy="1656000"/>
          </a:xfrm>
          <a:prstGeom prst="rect">
            <a:avLst/>
          </a:prstGeom>
          <a:noFill/>
        </p:spPr>
      </p:pic>
    </p:spTree>
    <p:extLst>
      <p:ext uri="{BB962C8B-B14F-4D97-AF65-F5344CB8AC3E}">
        <p14:creationId xmlns:p14="http://schemas.microsoft.com/office/powerpoint/2010/main" val="385497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8001892" cy="1020762"/>
          </a:xfrm>
        </p:spPr>
        <p:txBody>
          <a:bodyPr/>
          <a:lstStyle/>
          <a:p>
            <a:r>
              <a:rPr lang="cs-CZ" dirty="0"/>
              <a:t>Evaluation </a:t>
            </a:r>
            <a:r>
              <a:rPr lang="cs-CZ" dirty="0" err="1"/>
              <a:t>of</a:t>
            </a:r>
            <a:r>
              <a:rPr lang="cs-CZ" dirty="0"/>
              <a:t> </a:t>
            </a:r>
            <a:r>
              <a:rPr lang="cs-CZ" dirty="0" err="1"/>
              <a:t>movement</a:t>
            </a:r>
            <a:r>
              <a:rPr lang="cs-CZ" dirty="0"/>
              <a:t> </a:t>
            </a:r>
            <a:r>
              <a:rPr lang="cs-CZ" dirty="0" err="1"/>
              <a:t>patterns</a:t>
            </a:r>
            <a:r>
              <a:rPr lang="cs-CZ" dirty="0"/>
              <a:t> - </a:t>
            </a:r>
            <a:r>
              <a:rPr lang="cs-CZ" dirty="0" err="1"/>
              <a:t>introduction</a:t>
            </a:r>
            <a:endParaRPr lang="cs-CZ" dirty="0"/>
          </a:p>
        </p:txBody>
      </p:sp>
      <p:sp>
        <p:nvSpPr>
          <p:cNvPr id="3" name="Zástupný symbol pro obsah 2"/>
          <p:cNvSpPr>
            <a:spLocks noGrp="1"/>
          </p:cNvSpPr>
          <p:nvPr>
            <p:ph idx="1"/>
          </p:nvPr>
        </p:nvSpPr>
        <p:spPr/>
        <p:txBody>
          <a:bodyPr/>
          <a:lstStyle/>
          <a:p>
            <a:r>
              <a:rPr lang="en-US" dirty="0"/>
              <a:t>While manual muscle testing (MMT) is an important tool, it gives clinicians little more than a quantification of weakness. </a:t>
            </a:r>
            <a:endParaRPr lang="cs-CZ" dirty="0"/>
          </a:p>
          <a:p>
            <a:r>
              <a:rPr lang="en-US" dirty="0"/>
              <a:t>Muscles that </a:t>
            </a:r>
            <a:r>
              <a:rPr lang="cs-CZ" dirty="0"/>
              <a:t>are </a:t>
            </a:r>
            <a:r>
              <a:rPr lang="en-US" dirty="0"/>
              <a:t>test</a:t>
            </a:r>
            <a:r>
              <a:rPr lang="cs-CZ" dirty="0" err="1"/>
              <a:t>ed</a:t>
            </a:r>
            <a:r>
              <a:rPr lang="cs-CZ" dirty="0"/>
              <a:t> as</a:t>
            </a:r>
            <a:r>
              <a:rPr lang="en-US" dirty="0"/>
              <a:t> </a:t>
            </a:r>
            <a:r>
              <a:rPr lang="en-US" dirty="0">
                <a:solidFill>
                  <a:srgbClr val="FFFF00"/>
                </a:solidFill>
              </a:rPr>
              <a:t>strong</a:t>
            </a:r>
            <a:r>
              <a:rPr lang="cs-CZ" dirty="0">
                <a:solidFill>
                  <a:srgbClr val="FFFF00"/>
                </a:solidFill>
              </a:rPr>
              <a:t> (grade 5)</a:t>
            </a:r>
            <a:r>
              <a:rPr lang="en-US" dirty="0">
                <a:solidFill>
                  <a:srgbClr val="FFFF00"/>
                </a:solidFill>
              </a:rPr>
              <a:t> during MMT </a:t>
            </a:r>
            <a:r>
              <a:rPr lang="en-US" dirty="0"/>
              <a:t>may actually be </a:t>
            </a:r>
            <a:r>
              <a:rPr lang="en-US" dirty="0">
                <a:solidFill>
                  <a:srgbClr val="FFFF00"/>
                </a:solidFill>
              </a:rPr>
              <a:t>inhibited when performing a coordinated movement pattern. </a:t>
            </a:r>
            <a:endParaRPr lang="cs-CZ" dirty="0">
              <a:solidFill>
                <a:srgbClr val="FFFF00"/>
              </a:solidFill>
            </a:endParaRPr>
          </a:p>
          <a:p>
            <a:r>
              <a:rPr lang="en-US" dirty="0"/>
              <a:t>On the other hand, muscles that </a:t>
            </a:r>
            <a:r>
              <a:rPr lang="cs-CZ" dirty="0"/>
              <a:t>are </a:t>
            </a:r>
            <a:r>
              <a:rPr lang="en-US" dirty="0"/>
              <a:t>test</a:t>
            </a:r>
            <a:r>
              <a:rPr lang="cs-CZ" dirty="0" err="1"/>
              <a:t>ed</a:t>
            </a:r>
            <a:r>
              <a:rPr lang="cs-CZ" dirty="0"/>
              <a:t> as</a:t>
            </a:r>
            <a:r>
              <a:rPr lang="en-US" dirty="0"/>
              <a:t> </a:t>
            </a:r>
            <a:r>
              <a:rPr lang="en-US" dirty="0">
                <a:solidFill>
                  <a:srgbClr val="FFFF00"/>
                </a:solidFill>
              </a:rPr>
              <a:t>weak during MMT </a:t>
            </a:r>
            <a:r>
              <a:rPr lang="en-US" dirty="0"/>
              <a:t>may only be </a:t>
            </a:r>
            <a:r>
              <a:rPr lang="en-US" dirty="0">
                <a:solidFill>
                  <a:srgbClr val="FFFF00"/>
                </a:solidFill>
              </a:rPr>
              <a:t>inhibited</a:t>
            </a:r>
            <a:r>
              <a:rPr lang="en-US" dirty="0"/>
              <a:t>. </a:t>
            </a:r>
            <a:endParaRPr lang="cs-CZ" dirty="0"/>
          </a:p>
          <a:p>
            <a:r>
              <a:rPr lang="en-US" dirty="0"/>
              <a:t>Janda described this as </a:t>
            </a:r>
            <a:r>
              <a:rPr lang="en-US" dirty="0" err="1">
                <a:solidFill>
                  <a:srgbClr val="FF0000"/>
                </a:solidFill>
              </a:rPr>
              <a:t>pseudoparesis</a:t>
            </a:r>
            <a:r>
              <a:rPr lang="en-US" dirty="0">
                <a:solidFill>
                  <a:srgbClr val="FF0000"/>
                </a:solidFill>
              </a:rPr>
              <a:t> </a:t>
            </a:r>
            <a:r>
              <a:rPr lang="en-US" dirty="0"/>
              <a:t>(Janda 1989). </a:t>
            </a:r>
            <a:endParaRPr lang="cs-CZ" dirty="0"/>
          </a:p>
          <a:p>
            <a:r>
              <a:rPr lang="en-US" dirty="0"/>
              <a:t>He suggested that there are </a:t>
            </a:r>
            <a:r>
              <a:rPr lang="cs-CZ" dirty="0"/>
              <a:t>3</a:t>
            </a:r>
            <a:r>
              <a:rPr lang="en-US" dirty="0"/>
              <a:t> characteristics of </a:t>
            </a:r>
            <a:r>
              <a:rPr lang="en-US" dirty="0" err="1"/>
              <a:t>pseudoparesis</a:t>
            </a:r>
            <a:r>
              <a:rPr lang="en-US" dirty="0"/>
              <a:t>: </a:t>
            </a:r>
            <a:endParaRPr lang="cs-CZ" dirty="0"/>
          </a:p>
          <a:p>
            <a:pPr marL="548695" lvl="1" indent="-342900">
              <a:buFont typeface="+mj-lt"/>
              <a:buAutoNum type="arabicPeriod"/>
            </a:pPr>
            <a:r>
              <a:rPr lang="en-US" dirty="0" err="1"/>
              <a:t>hypotonia</a:t>
            </a:r>
            <a:r>
              <a:rPr lang="en-US" dirty="0"/>
              <a:t>, </a:t>
            </a:r>
            <a:endParaRPr lang="cs-CZ" dirty="0"/>
          </a:p>
          <a:p>
            <a:pPr marL="548695" lvl="1" indent="-342900">
              <a:buFont typeface="+mj-lt"/>
              <a:buAutoNum type="arabicPeriod"/>
            </a:pPr>
            <a:r>
              <a:rPr lang="en-US" dirty="0"/>
              <a:t>a score of 4 out of 5 during MMT, </a:t>
            </a:r>
            <a:endParaRPr lang="cs-CZ" dirty="0"/>
          </a:p>
          <a:p>
            <a:pPr marL="548695" lvl="1" indent="-342900">
              <a:buFont typeface="+mj-lt"/>
              <a:buAutoNum type="arabicPeriod"/>
            </a:pPr>
            <a:r>
              <a:rPr lang="en-US" dirty="0"/>
              <a:t>delayed onset or absent EMG. </a:t>
            </a:r>
            <a:endParaRPr lang="cs-CZ" dirty="0"/>
          </a:p>
        </p:txBody>
      </p:sp>
    </p:spTree>
    <p:extLst>
      <p:ext uri="{BB962C8B-B14F-4D97-AF65-F5344CB8AC3E}">
        <p14:creationId xmlns:p14="http://schemas.microsoft.com/office/powerpoint/2010/main" val="176603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678364" cy="1020762"/>
          </a:xfrm>
        </p:spPr>
        <p:txBody>
          <a:bodyPr/>
          <a:lstStyle/>
          <a:p>
            <a:r>
              <a:rPr lang="cs-CZ" dirty="0"/>
              <a:t>6. </a:t>
            </a:r>
            <a:r>
              <a:rPr lang="en-US" dirty="0"/>
              <a:t>Shoulder Abduction Movement Pattern Test </a:t>
            </a:r>
            <a:endParaRPr lang="cs-CZ" dirty="0"/>
          </a:p>
        </p:txBody>
      </p:sp>
      <p:sp>
        <p:nvSpPr>
          <p:cNvPr id="3" name="Zástupný symbol pro obsah 2"/>
          <p:cNvSpPr>
            <a:spLocks noGrp="1"/>
          </p:cNvSpPr>
          <p:nvPr>
            <p:ph idx="1"/>
          </p:nvPr>
        </p:nvSpPr>
        <p:spPr/>
        <p:txBody>
          <a:bodyPr/>
          <a:lstStyle/>
          <a:p>
            <a:r>
              <a:rPr lang="en-US" dirty="0"/>
              <a:t>The shoulder abduction test examines the coordination of the shoulder girdle muscles, namely the</a:t>
            </a:r>
            <a:r>
              <a:rPr lang="en-US" dirty="0">
                <a:solidFill>
                  <a:srgbClr val="FFFF00"/>
                </a:solidFill>
              </a:rPr>
              <a:t> deltoids, rotator cuff muscles, upper trapezius, and </a:t>
            </a:r>
            <a:r>
              <a:rPr lang="en-US" dirty="0" err="1">
                <a:solidFill>
                  <a:srgbClr val="FFFF00"/>
                </a:solidFill>
              </a:rPr>
              <a:t>levator</a:t>
            </a:r>
            <a:r>
              <a:rPr lang="en-US" dirty="0">
                <a:solidFill>
                  <a:srgbClr val="FFFF00"/>
                </a:solidFill>
              </a:rPr>
              <a:t> scapula</a:t>
            </a:r>
            <a:r>
              <a:rPr lang="cs-CZ" dirty="0">
                <a:solidFill>
                  <a:srgbClr val="FFFF00"/>
                </a:solidFill>
              </a:rPr>
              <a:t>e</a:t>
            </a:r>
            <a:r>
              <a:rPr lang="en-US" dirty="0">
                <a:solidFill>
                  <a:srgbClr val="FFFF00"/>
                </a:solidFill>
              </a:rPr>
              <a:t>.</a:t>
            </a:r>
            <a:r>
              <a:rPr lang="en-US" dirty="0"/>
              <a:t> </a:t>
            </a:r>
            <a:endParaRPr lang="cs-CZ" dirty="0"/>
          </a:p>
          <a:p>
            <a:r>
              <a:rPr lang="en-US" dirty="0"/>
              <a:t>Shoulder abduction in the frontal plane consists of </a:t>
            </a:r>
            <a:r>
              <a:rPr lang="en-US" dirty="0">
                <a:solidFill>
                  <a:srgbClr val="FFFF00"/>
                </a:solidFill>
              </a:rPr>
              <a:t>synergistic abduction, scapular upward rotation, and scapular elevation.</a:t>
            </a:r>
            <a:r>
              <a:rPr lang="en-US" dirty="0"/>
              <a:t> </a:t>
            </a:r>
            <a:endParaRPr lang="cs-CZ" dirty="0"/>
          </a:p>
        </p:txBody>
      </p:sp>
      <p:pic>
        <p:nvPicPr>
          <p:cNvPr id="4102" name="Picture 6" descr="shoulder abduction from 90 to 180 degre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169" y="3717032"/>
            <a:ext cx="4633662"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7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606356" cy="1020762"/>
          </a:xfrm>
        </p:spPr>
        <p:txBody>
          <a:bodyPr/>
          <a:lstStyle/>
          <a:p>
            <a:r>
              <a:rPr lang="cs-CZ" dirty="0"/>
              <a:t>6. </a:t>
            </a:r>
            <a:r>
              <a:rPr lang="en-US" dirty="0"/>
              <a:t>Shoulder Abduction Movement Pattern Test </a:t>
            </a:r>
            <a:endParaRPr lang="cs-CZ" dirty="0"/>
          </a:p>
        </p:txBody>
      </p:sp>
      <p:sp>
        <p:nvSpPr>
          <p:cNvPr id="3" name="Zástupný symbol pro obsah 2"/>
          <p:cNvSpPr>
            <a:spLocks noGrp="1"/>
          </p:cNvSpPr>
          <p:nvPr>
            <p:ph idx="1"/>
          </p:nvPr>
        </p:nvSpPr>
        <p:spPr>
          <a:xfrm>
            <a:off x="746572" y="1802764"/>
            <a:ext cx="7857876" cy="4764360"/>
          </a:xfrm>
        </p:spPr>
        <p:txBody>
          <a:bodyPr>
            <a:normAutofit lnSpcReduction="10000"/>
          </a:bodyPr>
          <a:lstStyle/>
          <a:p>
            <a:r>
              <a:rPr lang="en-US" sz="2000" dirty="0"/>
              <a:t>The shoulder abduction test is performed with the patient in a seated position with the arms at the sides and the elbows flexed in order to control undesired rotation</a:t>
            </a:r>
            <a:r>
              <a:rPr lang="cs-CZ" sz="2000" dirty="0"/>
              <a:t>.</a:t>
            </a:r>
          </a:p>
          <a:p>
            <a:endParaRPr lang="cs-CZ" sz="2000" dirty="0"/>
          </a:p>
          <a:p>
            <a:endParaRPr lang="cs-CZ" sz="2000" dirty="0"/>
          </a:p>
          <a:p>
            <a:endParaRPr lang="cs-CZ" sz="2000" dirty="0"/>
          </a:p>
          <a:p>
            <a:endParaRPr lang="cs-CZ" sz="2000" dirty="0"/>
          </a:p>
          <a:p>
            <a:endParaRPr lang="cs-CZ" sz="2000" dirty="0"/>
          </a:p>
          <a:p>
            <a:endParaRPr lang="cs-CZ" sz="2000" dirty="0"/>
          </a:p>
          <a:p>
            <a:endParaRPr lang="cs-CZ" sz="2000" dirty="0"/>
          </a:p>
          <a:p>
            <a:r>
              <a:rPr lang="en-US" sz="2000" dirty="0"/>
              <a:t>Shoulder abduction comprises three major actions: </a:t>
            </a:r>
            <a:r>
              <a:rPr lang="en-US" sz="2000" dirty="0">
                <a:solidFill>
                  <a:srgbClr val="FFFF00"/>
                </a:solidFill>
              </a:rPr>
              <a:t>abduction in the </a:t>
            </a:r>
            <a:r>
              <a:rPr lang="en-US" sz="2000" dirty="0" err="1">
                <a:solidFill>
                  <a:srgbClr val="FFFF00"/>
                </a:solidFill>
              </a:rPr>
              <a:t>glenohumeral</a:t>
            </a:r>
            <a:r>
              <a:rPr lang="en-US" sz="2000" dirty="0">
                <a:solidFill>
                  <a:srgbClr val="FFFF00"/>
                </a:solidFill>
              </a:rPr>
              <a:t> joint, upward rotation of the scapula, and elevation of the scapula. </a:t>
            </a:r>
            <a:endParaRPr lang="cs-CZ" sz="2000" dirty="0">
              <a:solidFill>
                <a:srgbClr val="FFFF00"/>
              </a:solidFill>
            </a:endParaRPr>
          </a:p>
          <a:p>
            <a:endParaRPr lang="cs-CZ" dirty="0"/>
          </a:p>
        </p:txBody>
      </p:sp>
      <p:pic>
        <p:nvPicPr>
          <p:cNvPr id="5122" name="Picture 2" descr="http://cfile30.uf.tistory.com/image/233EC346558E65B70DD177"/>
          <p:cNvPicPr>
            <a:picLocks noChangeAspect="1" noChangeArrowheads="1"/>
          </p:cNvPicPr>
          <p:nvPr/>
        </p:nvPicPr>
        <p:blipFill rotWithShape="1">
          <a:blip r:embed="rId2">
            <a:extLst>
              <a:ext uri="{28A0092B-C50C-407E-A947-70E740481C1C}">
                <a14:useLocalDpi xmlns:a14="http://schemas.microsoft.com/office/drawing/2010/main" val="0"/>
              </a:ext>
            </a:extLst>
          </a:blip>
          <a:srcRect l="-889" t="2463" r="67788" b="29550"/>
          <a:stretch/>
        </p:blipFill>
        <p:spPr bwMode="auto">
          <a:xfrm>
            <a:off x="2873487" y="2924944"/>
            <a:ext cx="3397026"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33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606356" cy="1020762"/>
          </a:xfrm>
        </p:spPr>
        <p:txBody>
          <a:bodyPr/>
          <a:lstStyle/>
          <a:p>
            <a:r>
              <a:rPr lang="cs-CZ" dirty="0"/>
              <a:t>6. </a:t>
            </a:r>
            <a:r>
              <a:rPr lang="en-US" dirty="0"/>
              <a:t>Shoulder Abduction Movement Pattern Test </a:t>
            </a:r>
            <a:endParaRPr lang="cs-CZ" dirty="0"/>
          </a:p>
        </p:txBody>
      </p:sp>
      <p:sp>
        <p:nvSpPr>
          <p:cNvPr id="3" name="Zástupný symbol pro obsah 2"/>
          <p:cNvSpPr>
            <a:spLocks noGrp="1"/>
          </p:cNvSpPr>
          <p:nvPr>
            <p:ph idx="1"/>
          </p:nvPr>
        </p:nvSpPr>
        <p:spPr>
          <a:xfrm>
            <a:off x="1142108" y="1905000"/>
            <a:ext cx="6859786" cy="4692352"/>
          </a:xfrm>
        </p:spPr>
        <p:txBody>
          <a:bodyPr/>
          <a:lstStyle/>
          <a:p>
            <a:r>
              <a:rPr lang="en-US" dirty="0">
                <a:solidFill>
                  <a:srgbClr val="FFFF00"/>
                </a:solidFill>
              </a:rPr>
              <a:t>Activation of the contralateral upper trapezius </a:t>
            </a:r>
            <a:r>
              <a:rPr lang="en-US" dirty="0"/>
              <a:t>is normal for stabilization. The decisive point of this movement pattern is at 60° of shoulder abduction, where there is an associated scapular elevation. Any noticeable elevation of the shoulder girdle before 60° of shoulder abduction is positive for incoordination and impairment of the force couples among the muscles involved in shoulder abduction</a:t>
            </a:r>
            <a:r>
              <a:rPr lang="cs-CZ" dirty="0"/>
              <a:t>.</a:t>
            </a:r>
          </a:p>
          <a:p>
            <a:endParaRPr lang="cs-CZ" dirty="0"/>
          </a:p>
          <a:p>
            <a:endParaRPr lang="cs-CZ" dirty="0"/>
          </a:p>
          <a:p>
            <a:endParaRPr lang="cs-CZ" dirty="0"/>
          </a:p>
          <a:p>
            <a:endParaRPr lang="cs-CZ" dirty="0"/>
          </a:p>
          <a:p>
            <a:endParaRPr lang="cs-CZ" dirty="0"/>
          </a:p>
          <a:p>
            <a:r>
              <a:rPr lang="en-US" dirty="0"/>
              <a:t>Repeated or sustained shoulder girdle arm movements may overstress the spinal structures.</a:t>
            </a:r>
            <a:endParaRPr lang="cs-CZ" dirty="0"/>
          </a:p>
          <a:p>
            <a:endParaRPr lang="cs-CZ" dirty="0"/>
          </a:p>
        </p:txBody>
      </p:sp>
      <p:pic>
        <p:nvPicPr>
          <p:cNvPr id="5122" name="Picture 2" descr="http://cfile30.uf.tistory.com/image/233EC346558E65B70DD177"/>
          <p:cNvPicPr>
            <a:picLocks noChangeAspect="1" noChangeArrowheads="1"/>
          </p:cNvPicPr>
          <p:nvPr/>
        </p:nvPicPr>
        <p:blipFill rotWithShape="1">
          <a:blip r:embed="rId2">
            <a:extLst>
              <a:ext uri="{28A0092B-C50C-407E-A947-70E740481C1C}">
                <a14:useLocalDpi xmlns:a14="http://schemas.microsoft.com/office/drawing/2010/main" val="0"/>
              </a:ext>
            </a:extLst>
          </a:blip>
          <a:srcRect l="33991" t="2463" r="889" b="29550"/>
          <a:stretch/>
        </p:blipFill>
        <p:spPr bwMode="auto">
          <a:xfrm>
            <a:off x="2051720" y="3789040"/>
            <a:ext cx="5272261" cy="198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2108" y="274638"/>
            <a:ext cx="7606356" cy="1020762"/>
          </a:xfrm>
        </p:spPr>
        <p:txBody>
          <a:bodyPr/>
          <a:lstStyle/>
          <a:p>
            <a:r>
              <a:rPr lang="cs-CZ" dirty="0"/>
              <a:t>6. </a:t>
            </a:r>
            <a:r>
              <a:rPr lang="en-US" dirty="0"/>
              <a:t>Shoulder Abduction Movement Pattern Test </a:t>
            </a:r>
            <a:endParaRPr lang="cs-CZ" dirty="0"/>
          </a:p>
        </p:txBody>
      </p:sp>
      <p:sp>
        <p:nvSpPr>
          <p:cNvPr id="3" name="Zástupný symbol pro obsah 2"/>
          <p:cNvSpPr>
            <a:spLocks noGrp="1"/>
          </p:cNvSpPr>
          <p:nvPr>
            <p:ph idx="1"/>
          </p:nvPr>
        </p:nvSpPr>
        <p:spPr/>
        <p:txBody>
          <a:bodyPr/>
          <a:lstStyle/>
          <a:p>
            <a:r>
              <a:rPr lang="en-US" dirty="0"/>
              <a:t>Possible causes of excessive scapular elevation during shoulder abduction are an </a:t>
            </a:r>
            <a:r>
              <a:rPr lang="en-US" dirty="0">
                <a:solidFill>
                  <a:srgbClr val="FFFF00"/>
                </a:solidFill>
              </a:rPr>
              <a:t>overactive upper trapezius and </a:t>
            </a:r>
            <a:r>
              <a:rPr lang="en-US" dirty="0" err="1">
                <a:solidFill>
                  <a:srgbClr val="FFFF00"/>
                </a:solidFill>
              </a:rPr>
              <a:t>levator</a:t>
            </a:r>
            <a:r>
              <a:rPr lang="en-US" dirty="0">
                <a:solidFill>
                  <a:srgbClr val="FFFF00"/>
                </a:solidFill>
              </a:rPr>
              <a:t> scapulae. </a:t>
            </a:r>
            <a:endParaRPr lang="cs-CZ" dirty="0">
              <a:solidFill>
                <a:srgbClr val="FFFF00"/>
              </a:solidFill>
            </a:endParaRPr>
          </a:p>
          <a:p>
            <a:r>
              <a:rPr lang="en-US" dirty="0">
                <a:solidFill>
                  <a:srgbClr val="FFFF00"/>
                </a:solidFill>
              </a:rPr>
              <a:t>Initiation</a:t>
            </a:r>
            <a:r>
              <a:rPr lang="en-US" dirty="0"/>
              <a:t> of shoulder abduction </a:t>
            </a:r>
            <a:r>
              <a:rPr lang="en-US" dirty="0">
                <a:solidFill>
                  <a:srgbClr val="FFFF00"/>
                </a:solidFill>
              </a:rPr>
              <a:t>via shoulder girdle elevation</a:t>
            </a:r>
            <a:r>
              <a:rPr lang="en-US" dirty="0"/>
              <a:t>, as is seen in patients with frozen shoulder syndrome, is also considered pathological. </a:t>
            </a:r>
            <a:endParaRPr lang="cs-CZ" dirty="0"/>
          </a:p>
          <a:p>
            <a:r>
              <a:rPr lang="en-US" dirty="0"/>
              <a:t>The worst scenario observed is </a:t>
            </a:r>
            <a:r>
              <a:rPr lang="en-US" dirty="0">
                <a:solidFill>
                  <a:srgbClr val="FFFF00"/>
                </a:solidFill>
              </a:rPr>
              <a:t>contralateral lateral side bending of the trunk to initiate shoulder abduction</a:t>
            </a:r>
            <a:r>
              <a:rPr lang="en-US" dirty="0"/>
              <a:t>. This movement pattern indicates severe weakness of the rotator cuff or deltoid and shortness or </a:t>
            </a:r>
            <a:r>
              <a:rPr lang="en-US" dirty="0" err="1"/>
              <a:t>overactivity</a:t>
            </a:r>
            <a:r>
              <a:rPr lang="en-US" dirty="0"/>
              <a:t> of the contralateral quadratus </a:t>
            </a:r>
            <a:r>
              <a:rPr lang="en-US" dirty="0" err="1"/>
              <a:t>lumborum</a:t>
            </a:r>
            <a:r>
              <a:rPr lang="en-US" dirty="0"/>
              <a:t>. </a:t>
            </a:r>
            <a:endParaRPr lang="cs-CZ" dirty="0"/>
          </a:p>
          <a:p>
            <a:r>
              <a:rPr lang="en-US" dirty="0">
                <a:solidFill>
                  <a:srgbClr val="FFFF00"/>
                </a:solidFill>
              </a:rPr>
              <a:t>Hypertrophy of the upper trapezius and atrophy of the deltoid and posterior rotator cuff</a:t>
            </a:r>
            <a:r>
              <a:rPr lang="en-US" dirty="0"/>
              <a:t> are associated with positive findings.</a:t>
            </a:r>
            <a:endParaRPr lang="cs-CZ" dirty="0"/>
          </a:p>
          <a:p>
            <a:r>
              <a:rPr lang="en-US" dirty="0"/>
              <a:t>In addition, the shoulder abduction test commonly is associated with the observation of a gothic shoulder or </a:t>
            </a:r>
            <a:r>
              <a:rPr lang="en-US" dirty="0" err="1"/>
              <a:t>levator</a:t>
            </a:r>
            <a:r>
              <a:rPr lang="en-US" dirty="0"/>
              <a:t> notch during postural analysis.</a:t>
            </a:r>
            <a:endParaRPr lang="cs-CZ" dirty="0"/>
          </a:p>
        </p:txBody>
      </p:sp>
    </p:spTree>
    <p:extLst>
      <p:ext uri="{BB962C8B-B14F-4D97-AF65-F5344CB8AC3E}">
        <p14:creationId xmlns:p14="http://schemas.microsoft.com/office/powerpoint/2010/main" val="86901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a:t>
            </a:r>
            <a:r>
              <a:rPr lang="cs-CZ" dirty="0" err="1"/>
              <a:t>sources</a:t>
            </a:r>
            <a:r>
              <a:rPr lang="cs-CZ" dirty="0"/>
              <a:t>, </a:t>
            </a:r>
            <a:r>
              <a:rPr lang="cs-CZ" dirty="0" err="1"/>
              <a:t>literature</a:t>
            </a:r>
            <a:endParaRPr lang="cs-CZ" dirty="0"/>
          </a:p>
        </p:txBody>
      </p:sp>
      <p:sp>
        <p:nvSpPr>
          <p:cNvPr id="3" name="Zástupný symbol pro obsah 2"/>
          <p:cNvSpPr>
            <a:spLocks noGrp="1"/>
          </p:cNvSpPr>
          <p:nvPr>
            <p:ph idx="1"/>
          </p:nvPr>
        </p:nvSpPr>
        <p:spPr/>
        <p:txBody>
          <a:bodyPr/>
          <a:lstStyle/>
          <a:p>
            <a:pPr marL="342900" indent="-342900">
              <a:buFont typeface="+mj-lt"/>
              <a:buAutoNum type="arabicPeriod"/>
            </a:pPr>
            <a:r>
              <a:rPr lang="cs-CZ" dirty="0" err="1"/>
              <a:t>Phil</a:t>
            </a:r>
            <a:r>
              <a:rPr lang="cs-CZ" dirty="0"/>
              <a:t> </a:t>
            </a:r>
            <a:r>
              <a:rPr lang="cs-CZ" dirty="0" err="1"/>
              <a:t>Page</a:t>
            </a:r>
            <a:r>
              <a:rPr lang="cs-CZ" dirty="0"/>
              <a:t>: </a:t>
            </a:r>
            <a:r>
              <a:rPr lang="cs-CZ" dirty="0" err="1"/>
              <a:t>Assessment</a:t>
            </a:r>
            <a:r>
              <a:rPr lang="cs-CZ" dirty="0"/>
              <a:t> and </a:t>
            </a:r>
            <a:r>
              <a:rPr lang="cs-CZ" dirty="0" err="1"/>
              <a:t>Treatment</a:t>
            </a:r>
            <a:r>
              <a:rPr lang="cs-CZ" dirty="0"/>
              <a:t> </a:t>
            </a:r>
            <a:r>
              <a:rPr lang="cs-CZ" dirty="0" err="1"/>
              <a:t>of</a:t>
            </a:r>
            <a:r>
              <a:rPr lang="cs-CZ" dirty="0"/>
              <a:t> </a:t>
            </a:r>
            <a:r>
              <a:rPr lang="cs-CZ" dirty="0" err="1"/>
              <a:t>Muscle</a:t>
            </a:r>
            <a:r>
              <a:rPr lang="cs-CZ" dirty="0"/>
              <a:t> </a:t>
            </a:r>
            <a:r>
              <a:rPr lang="cs-CZ" dirty="0" err="1"/>
              <a:t>Imbalance</a:t>
            </a:r>
            <a:endParaRPr lang="cs-CZ" dirty="0"/>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26682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anose="05000000000000000000" pitchFamily="2" charset="2"/>
              </a:rPr>
              <a:t></a:t>
            </a:r>
            <a:endParaRPr lang="cs-CZ" dirty="0"/>
          </a:p>
        </p:txBody>
      </p:sp>
      <p:pic>
        <p:nvPicPr>
          <p:cNvPr id="1026" name="Picture 2" descr="https://lh3.googleusercontent.com/-jTP8XqbCC4o/VC74IgFmWLI/AAAAAAAAA7s/F2g-7ak0WsE/w700-h516/physical%2Btherapy%2Bcollage.jpg"/>
          <p:cNvPicPr>
            <a:picLocks noChangeAspect="1" noChangeArrowheads="1"/>
          </p:cNvPicPr>
          <p:nvPr/>
        </p:nvPicPr>
        <p:blipFill rotWithShape="1">
          <a:blip r:embed="rId2">
            <a:extLst>
              <a:ext uri="{28A0092B-C50C-407E-A947-70E740481C1C}">
                <a14:useLocalDpi xmlns:a14="http://schemas.microsoft.com/office/drawing/2010/main" val="0"/>
              </a:ext>
            </a:extLst>
          </a:blip>
          <a:srcRect b="4308"/>
          <a:stretch/>
        </p:blipFill>
        <p:spPr bwMode="auto">
          <a:xfrm>
            <a:off x="999474" y="1700808"/>
            <a:ext cx="7145052"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Evaluation </a:t>
            </a:r>
            <a:r>
              <a:rPr lang="cs-CZ" dirty="0" err="1"/>
              <a:t>of</a:t>
            </a:r>
            <a:r>
              <a:rPr lang="cs-CZ" dirty="0"/>
              <a:t> </a:t>
            </a:r>
            <a:r>
              <a:rPr lang="cs-CZ" dirty="0" err="1"/>
              <a:t>movement</a:t>
            </a:r>
            <a:r>
              <a:rPr lang="cs-CZ" dirty="0"/>
              <a:t> </a:t>
            </a:r>
            <a:r>
              <a:rPr lang="cs-CZ" dirty="0" err="1"/>
              <a:t>patterns</a:t>
            </a:r>
            <a:endParaRPr lang="cs-CZ" dirty="0"/>
          </a:p>
        </p:txBody>
      </p:sp>
      <p:sp>
        <p:nvSpPr>
          <p:cNvPr id="3" name="Zástupný symbol pro obsah 2"/>
          <p:cNvSpPr>
            <a:spLocks noGrp="1"/>
          </p:cNvSpPr>
          <p:nvPr>
            <p:ph idx="1"/>
          </p:nvPr>
        </p:nvSpPr>
        <p:spPr/>
        <p:txBody>
          <a:bodyPr>
            <a:normAutofit/>
          </a:bodyPr>
          <a:lstStyle/>
          <a:p>
            <a:r>
              <a:rPr lang="en-US" dirty="0"/>
              <a:t>According to Janda, </a:t>
            </a:r>
            <a:r>
              <a:rPr lang="en-US" dirty="0">
                <a:solidFill>
                  <a:srgbClr val="FFFF00"/>
                </a:solidFill>
              </a:rPr>
              <a:t>movement pattern analysis </a:t>
            </a:r>
            <a:r>
              <a:rPr lang="en-US" dirty="0"/>
              <a:t>is </a:t>
            </a:r>
            <a:r>
              <a:rPr lang="en-US" dirty="0">
                <a:solidFill>
                  <a:srgbClr val="FFFF00"/>
                </a:solidFill>
              </a:rPr>
              <a:t>more reliable than </a:t>
            </a:r>
            <a:r>
              <a:rPr lang="en-US" dirty="0"/>
              <a:t>studying </a:t>
            </a:r>
            <a:r>
              <a:rPr lang="en-US" dirty="0">
                <a:solidFill>
                  <a:srgbClr val="FFFF00"/>
                </a:solidFill>
              </a:rPr>
              <a:t>pain</a:t>
            </a:r>
            <a:r>
              <a:rPr lang="en-US" dirty="0"/>
              <a:t> when assessing functional pathology because pain is very subjective. </a:t>
            </a:r>
            <a:endParaRPr lang="cs-CZ" dirty="0"/>
          </a:p>
          <a:p>
            <a:r>
              <a:rPr lang="en-US" dirty="0"/>
              <a:t>Movement patterns are examined immediately </a:t>
            </a:r>
            <a:r>
              <a:rPr lang="en-US" dirty="0">
                <a:solidFill>
                  <a:srgbClr val="FFFF00"/>
                </a:solidFill>
              </a:rPr>
              <a:t>after the postural assessment </a:t>
            </a:r>
            <a:r>
              <a:rPr lang="en-US" dirty="0"/>
              <a:t>so that touch or facilitation by the clinician does not influence any motor patterns. </a:t>
            </a:r>
            <a:endParaRPr lang="cs-CZ" dirty="0"/>
          </a:p>
          <a:p>
            <a:r>
              <a:rPr lang="en-US" dirty="0"/>
              <a:t>When observing movement patterns, the clinician should focus not only on the strength of the movement but also, and more importantly, on </a:t>
            </a:r>
            <a:r>
              <a:rPr lang="en-US" dirty="0">
                <a:solidFill>
                  <a:srgbClr val="FFFF00"/>
                </a:solidFill>
              </a:rPr>
              <a:t>the sequencing and activation of all the synergists involved in the movement.</a:t>
            </a:r>
            <a:r>
              <a:rPr lang="en-US" dirty="0"/>
              <a:t> </a:t>
            </a:r>
            <a:endParaRPr lang="cs-CZ" dirty="0"/>
          </a:p>
          <a:p>
            <a:r>
              <a:rPr lang="en-US" dirty="0"/>
              <a:t>In this respect, </a:t>
            </a:r>
            <a:r>
              <a:rPr lang="en-US" dirty="0">
                <a:solidFill>
                  <a:srgbClr val="FFFF00"/>
                </a:solidFill>
              </a:rPr>
              <a:t>the initiation of the movement is more important</a:t>
            </a:r>
            <a:r>
              <a:rPr lang="en-US" dirty="0"/>
              <a:t> than the final phase or completion of the movement.</a:t>
            </a:r>
            <a:endParaRPr lang="cs-CZ" dirty="0"/>
          </a:p>
        </p:txBody>
      </p:sp>
    </p:spTree>
    <p:extLst>
      <p:ext uri="{BB962C8B-B14F-4D97-AF65-F5344CB8AC3E}">
        <p14:creationId xmlns:p14="http://schemas.microsoft.com/office/powerpoint/2010/main" val="154944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Evaluation </a:t>
            </a:r>
            <a:r>
              <a:rPr lang="cs-CZ" dirty="0" err="1"/>
              <a:t>of</a:t>
            </a:r>
            <a:r>
              <a:rPr lang="cs-CZ" dirty="0"/>
              <a:t> </a:t>
            </a:r>
            <a:r>
              <a:rPr lang="cs-CZ" dirty="0" err="1"/>
              <a:t>movement</a:t>
            </a:r>
            <a:r>
              <a:rPr lang="cs-CZ" dirty="0"/>
              <a:t> </a:t>
            </a:r>
            <a:r>
              <a:rPr lang="cs-CZ" dirty="0" err="1"/>
              <a:t>patterns</a:t>
            </a:r>
            <a:endParaRPr lang="cs-CZ" dirty="0"/>
          </a:p>
        </p:txBody>
      </p:sp>
      <p:sp>
        <p:nvSpPr>
          <p:cNvPr id="3" name="Zástupný symbol pro obsah 2"/>
          <p:cNvSpPr>
            <a:spLocks noGrp="1"/>
          </p:cNvSpPr>
          <p:nvPr>
            <p:ph idx="1"/>
          </p:nvPr>
        </p:nvSpPr>
        <p:spPr/>
        <p:txBody>
          <a:bodyPr>
            <a:normAutofit/>
          </a:bodyPr>
          <a:lstStyle/>
          <a:p>
            <a:r>
              <a:rPr lang="en-US" dirty="0"/>
              <a:t>Understanding the </a:t>
            </a:r>
            <a:r>
              <a:rPr lang="en-US" dirty="0">
                <a:solidFill>
                  <a:srgbClr val="FFFF00"/>
                </a:solidFill>
              </a:rPr>
              <a:t>quality and control </a:t>
            </a:r>
            <a:r>
              <a:rPr lang="en-US" dirty="0"/>
              <a:t>of the movement pattern is imperative, as these characteristics may contribute to or perpetuate adverse stresses on the spine and other structures. </a:t>
            </a:r>
            <a:endParaRPr lang="cs-CZ" dirty="0"/>
          </a:p>
          <a:p>
            <a:r>
              <a:rPr lang="en-US" dirty="0"/>
              <a:t>Although movement and activation patterns are individualized due to variability in motor control, both </a:t>
            </a:r>
            <a:r>
              <a:rPr lang="en-US" dirty="0">
                <a:solidFill>
                  <a:srgbClr val="FFFF00"/>
                </a:solidFill>
              </a:rPr>
              <a:t>typical</a:t>
            </a:r>
            <a:r>
              <a:rPr lang="en-US" dirty="0"/>
              <a:t> and </a:t>
            </a:r>
            <a:r>
              <a:rPr lang="en-US" dirty="0">
                <a:solidFill>
                  <a:srgbClr val="FFFF00"/>
                </a:solidFill>
              </a:rPr>
              <a:t>abnormal</a:t>
            </a:r>
            <a:r>
              <a:rPr lang="en-US" dirty="0"/>
              <a:t> patterns can be observed. </a:t>
            </a:r>
          </a:p>
          <a:p>
            <a:r>
              <a:rPr lang="cs-CZ" dirty="0" err="1"/>
              <a:t>We</a:t>
            </a:r>
            <a:r>
              <a:rPr lang="en-US" dirty="0"/>
              <a:t> focus on </a:t>
            </a:r>
            <a:r>
              <a:rPr lang="en-US" dirty="0" err="1">
                <a:solidFill>
                  <a:srgbClr val="FFFF00"/>
                </a:solidFill>
              </a:rPr>
              <a:t>Janda's</a:t>
            </a:r>
            <a:r>
              <a:rPr lang="en-US" dirty="0">
                <a:solidFill>
                  <a:srgbClr val="FFFF00"/>
                </a:solidFill>
              </a:rPr>
              <a:t> six basic movement patterns </a:t>
            </a:r>
            <a:r>
              <a:rPr lang="en-US" dirty="0"/>
              <a:t>and their tests; these tests provide the clinician with valuable information regarding a patient's </a:t>
            </a:r>
            <a:r>
              <a:rPr lang="en-US" dirty="0">
                <a:solidFill>
                  <a:srgbClr val="FFFF00"/>
                </a:solidFill>
              </a:rPr>
              <a:t>preferred movement strategy</a:t>
            </a:r>
            <a:r>
              <a:rPr lang="en-US" dirty="0"/>
              <a:t>. </a:t>
            </a:r>
            <a:endParaRPr lang="cs-CZ" dirty="0"/>
          </a:p>
        </p:txBody>
      </p:sp>
    </p:spTree>
    <p:extLst>
      <p:ext uri="{BB962C8B-B14F-4D97-AF65-F5344CB8AC3E}">
        <p14:creationId xmlns:p14="http://schemas.microsoft.com/office/powerpoint/2010/main" val="395118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Janda's Basic </a:t>
            </a:r>
            <a:r>
              <a:rPr lang="cs-CZ" dirty="0" err="1"/>
              <a:t>Movement</a:t>
            </a:r>
            <a:r>
              <a:rPr lang="cs-CZ" dirty="0"/>
              <a:t> </a:t>
            </a:r>
            <a:r>
              <a:rPr lang="cs-CZ" dirty="0" err="1"/>
              <a:t>Patterns</a:t>
            </a:r>
            <a:r>
              <a:rPr lang="cs-CZ" dirty="0"/>
              <a:t> </a:t>
            </a:r>
          </a:p>
        </p:txBody>
      </p:sp>
      <p:sp>
        <p:nvSpPr>
          <p:cNvPr id="3" name="Zástupný symbol pro obsah 2"/>
          <p:cNvSpPr>
            <a:spLocks noGrp="1"/>
          </p:cNvSpPr>
          <p:nvPr>
            <p:ph idx="1"/>
          </p:nvPr>
        </p:nvSpPr>
        <p:spPr>
          <a:xfrm>
            <a:off x="1142108" y="1905000"/>
            <a:ext cx="7102300" cy="4267200"/>
          </a:xfrm>
        </p:spPr>
        <p:txBody>
          <a:bodyPr>
            <a:normAutofit/>
          </a:bodyPr>
          <a:lstStyle/>
          <a:p>
            <a:r>
              <a:rPr lang="en-US" dirty="0"/>
              <a:t>Janda identified </a:t>
            </a:r>
            <a:r>
              <a:rPr lang="en-US" dirty="0">
                <a:solidFill>
                  <a:srgbClr val="FFFF00"/>
                </a:solidFill>
              </a:rPr>
              <a:t>six basic movement patterns </a:t>
            </a:r>
            <a:r>
              <a:rPr lang="en-US" dirty="0"/>
              <a:t>that provide overall information about a particular patient's </a:t>
            </a:r>
            <a:r>
              <a:rPr lang="en-US" dirty="0">
                <a:solidFill>
                  <a:srgbClr val="FFFF00"/>
                </a:solidFill>
              </a:rPr>
              <a:t>movement quality and control</a:t>
            </a:r>
            <a:r>
              <a:rPr lang="cs-CZ" dirty="0">
                <a:solidFill>
                  <a:srgbClr val="FFFF00"/>
                </a:solidFill>
              </a:rPr>
              <a:t>:</a:t>
            </a:r>
          </a:p>
          <a:p>
            <a:endParaRPr lang="cs-CZ" dirty="0">
              <a:solidFill>
                <a:srgbClr val="FFFF00"/>
              </a:solidFill>
            </a:endParaRPr>
          </a:p>
          <a:p>
            <a:pPr marL="548695" lvl="1" indent="-342900">
              <a:buFont typeface="+mj-lt"/>
              <a:buAutoNum type="arabicPeriod"/>
            </a:pPr>
            <a:r>
              <a:rPr lang="en-US" sz="2400" dirty="0"/>
              <a:t>hip extension, </a:t>
            </a:r>
            <a:endParaRPr lang="cs-CZ" sz="2400" dirty="0"/>
          </a:p>
          <a:p>
            <a:pPr marL="548695" lvl="1" indent="-342900">
              <a:buFont typeface="+mj-lt"/>
              <a:buAutoNum type="arabicPeriod"/>
            </a:pPr>
            <a:r>
              <a:rPr lang="en-US" sz="2400" dirty="0"/>
              <a:t>hip abduction, </a:t>
            </a:r>
            <a:endParaRPr lang="cs-CZ" sz="2400" dirty="0"/>
          </a:p>
          <a:p>
            <a:pPr marL="548695" lvl="1" indent="-342900">
              <a:buFont typeface="+mj-lt"/>
              <a:buAutoNum type="arabicPeriod"/>
            </a:pPr>
            <a:r>
              <a:rPr lang="en-US" sz="2400" dirty="0"/>
              <a:t>curl-up, </a:t>
            </a:r>
            <a:endParaRPr lang="cs-CZ" sz="2400" dirty="0"/>
          </a:p>
          <a:p>
            <a:pPr marL="548695" lvl="1" indent="-342900">
              <a:buFont typeface="+mj-lt"/>
              <a:buAutoNum type="arabicPeriod"/>
            </a:pPr>
            <a:r>
              <a:rPr lang="en-US" sz="2400" dirty="0"/>
              <a:t>cervical flexion, </a:t>
            </a:r>
            <a:endParaRPr lang="cs-CZ" sz="2400" dirty="0"/>
          </a:p>
          <a:p>
            <a:pPr marL="548695" lvl="1" indent="-342900">
              <a:buFont typeface="+mj-lt"/>
              <a:buAutoNum type="arabicPeriod"/>
            </a:pPr>
            <a:r>
              <a:rPr lang="en-US" sz="2400" dirty="0"/>
              <a:t>push-up,</a:t>
            </a:r>
            <a:endParaRPr lang="cs-CZ" sz="2400" dirty="0"/>
          </a:p>
          <a:p>
            <a:pPr marL="548695" lvl="1" indent="-342900">
              <a:buFont typeface="+mj-lt"/>
              <a:buAutoNum type="arabicPeriod"/>
            </a:pPr>
            <a:r>
              <a:rPr lang="en-US" sz="2400" dirty="0"/>
              <a:t>shoulder abduction</a:t>
            </a:r>
            <a:endParaRPr lang="cs-CZ" sz="2400" dirty="0"/>
          </a:p>
        </p:txBody>
      </p:sp>
    </p:spTree>
    <p:extLst>
      <p:ext uri="{BB962C8B-B14F-4D97-AF65-F5344CB8AC3E}">
        <p14:creationId xmlns:p14="http://schemas.microsoft.com/office/powerpoint/2010/main" val="42473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Janda's Basic </a:t>
            </a:r>
            <a:r>
              <a:rPr lang="cs-CZ" dirty="0" err="1"/>
              <a:t>Movement</a:t>
            </a:r>
            <a:r>
              <a:rPr lang="cs-CZ" dirty="0"/>
              <a:t> </a:t>
            </a:r>
            <a:r>
              <a:rPr lang="cs-CZ" dirty="0" err="1"/>
              <a:t>Patterns</a:t>
            </a:r>
            <a:r>
              <a:rPr lang="cs-CZ" dirty="0"/>
              <a:t> </a:t>
            </a:r>
          </a:p>
        </p:txBody>
      </p:sp>
      <p:sp>
        <p:nvSpPr>
          <p:cNvPr id="3" name="Zástupný symbol pro obsah 2"/>
          <p:cNvSpPr>
            <a:spLocks noGrp="1"/>
          </p:cNvSpPr>
          <p:nvPr>
            <p:ph idx="1"/>
          </p:nvPr>
        </p:nvSpPr>
        <p:spPr>
          <a:xfrm>
            <a:off x="1142108" y="1905000"/>
            <a:ext cx="7462340" cy="4620344"/>
          </a:xfrm>
        </p:spPr>
        <p:txBody>
          <a:bodyPr>
            <a:normAutofit/>
          </a:bodyPr>
          <a:lstStyle/>
          <a:p>
            <a:pPr marL="0" indent="0">
              <a:buNone/>
            </a:pPr>
            <a:r>
              <a:rPr lang="en-US" dirty="0"/>
              <a:t>Janda offered several important guidelines to follow when assessing these movements:</a:t>
            </a:r>
            <a:endParaRPr lang="cs-CZ" dirty="0"/>
          </a:p>
          <a:p>
            <a:r>
              <a:rPr lang="en-US" dirty="0"/>
              <a:t>The patient should </a:t>
            </a:r>
            <a:r>
              <a:rPr lang="en-US" dirty="0">
                <a:solidFill>
                  <a:srgbClr val="FFFF00"/>
                </a:solidFill>
              </a:rPr>
              <a:t>disrobe</a:t>
            </a:r>
            <a:r>
              <a:rPr lang="en-US" dirty="0"/>
              <a:t> as much as possible so that the clinician may visualize all parts of the body. </a:t>
            </a:r>
            <a:endParaRPr lang="cs-CZ" dirty="0"/>
          </a:p>
          <a:p>
            <a:r>
              <a:rPr lang="en-US" dirty="0"/>
              <a:t> The clinician should provide </a:t>
            </a:r>
            <a:r>
              <a:rPr lang="en-US" dirty="0">
                <a:solidFill>
                  <a:srgbClr val="FFFF00"/>
                </a:solidFill>
              </a:rPr>
              <a:t>minimal verbal cues </a:t>
            </a:r>
            <a:r>
              <a:rPr lang="en-US" dirty="0"/>
              <a:t>so that the patient's preferred movement pattern may be observed.  </a:t>
            </a:r>
            <a:endParaRPr lang="cs-CZ" dirty="0"/>
          </a:p>
          <a:p>
            <a:r>
              <a:rPr lang="en-US" dirty="0"/>
              <a:t>The clinician should </a:t>
            </a:r>
            <a:r>
              <a:rPr lang="en-US" dirty="0">
                <a:solidFill>
                  <a:srgbClr val="FFFF00"/>
                </a:solidFill>
              </a:rPr>
              <a:t>not touch </a:t>
            </a:r>
            <a:r>
              <a:rPr lang="en-US" dirty="0"/>
              <a:t>the patient at all, as touch can be </a:t>
            </a:r>
            <a:r>
              <a:rPr lang="en-US" dirty="0" err="1"/>
              <a:t>facilitatory</a:t>
            </a:r>
            <a:r>
              <a:rPr lang="en-US" dirty="0"/>
              <a:t>. </a:t>
            </a:r>
            <a:endParaRPr lang="cs-CZ" dirty="0"/>
          </a:p>
          <a:p>
            <a:r>
              <a:rPr lang="en-US" dirty="0"/>
              <a:t>The patient should perform each movement </a:t>
            </a:r>
            <a:r>
              <a:rPr lang="en-US" dirty="0">
                <a:solidFill>
                  <a:srgbClr val="FFFF00"/>
                </a:solidFill>
              </a:rPr>
              <a:t>slowly over three trials</a:t>
            </a:r>
            <a:r>
              <a:rPr lang="en-US" dirty="0"/>
              <a:t>.</a:t>
            </a:r>
            <a:endParaRPr lang="cs-CZ" dirty="0"/>
          </a:p>
          <a:p>
            <a:r>
              <a:rPr lang="en-US" dirty="0"/>
              <a:t>Some patients do not need to perform all six tests at once; the clinician should decide which tests are indicated based on the postural analysis and history. </a:t>
            </a:r>
            <a:endParaRPr lang="cs-CZ" dirty="0"/>
          </a:p>
        </p:txBody>
      </p:sp>
    </p:spTree>
    <p:extLst>
      <p:ext uri="{BB962C8B-B14F-4D97-AF65-F5344CB8AC3E}">
        <p14:creationId xmlns:p14="http://schemas.microsoft.com/office/powerpoint/2010/main" val="5784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Janda's Basic </a:t>
            </a:r>
            <a:r>
              <a:rPr lang="cs-CZ" dirty="0" err="1"/>
              <a:t>Movement</a:t>
            </a:r>
            <a:r>
              <a:rPr lang="cs-CZ" dirty="0"/>
              <a:t> </a:t>
            </a:r>
            <a:r>
              <a:rPr lang="cs-CZ" dirty="0" err="1"/>
              <a:t>Patterns</a:t>
            </a:r>
            <a:r>
              <a:rPr lang="cs-CZ" dirty="0"/>
              <a:t> </a:t>
            </a:r>
          </a:p>
        </p:txBody>
      </p:sp>
      <p:sp>
        <p:nvSpPr>
          <p:cNvPr id="3" name="Zástupný symbol pro obsah 2"/>
          <p:cNvSpPr>
            <a:spLocks noGrp="1"/>
          </p:cNvSpPr>
          <p:nvPr>
            <p:ph idx="1"/>
          </p:nvPr>
        </p:nvSpPr>
        <p:spPr>
          <a:xfrm>
            <a:off x="1121148" y="2132856"/>
            <a:ext cx="7534348" cy="4267200"/>
          </a:xfrm>
        </p:spPr>
        <p:txBody>
          <a:bodyPr>
            <a:normAutofit/>
          </a:bodyPr>
          <a:lstStyle/>
          <a:p>
            <a:r>
              <a:rPr lang="en-US" sz="2000" dirty="0"/>
              <a:t>Each test has a typical motor response as well as clinical indicators of functional pathology. </a:t>
            </a:r>
            <a:endParaRPr lang="cs-CZ" sz="2000" dirty="0"/>
          </a:p>
          <a:p>
            <a:r>
              <a:rPr lang="en-US" sz="2000" dirty="0"/>
              <a:t>While Janda considered the </a:t>
            </a:r>
            <a:r>
              <a:rPr lang="en-US" sz="2000" dirty="0">
                <a:solidFill>
                  <a:srgbClr val="FFFF00"/>
                </a:solidFill>
              </a:rPr>
              <a:t>firing order of these movements to be an important clinical sign</a:t>
            </a:r>
            <a:r>
              <a:rPr lang="en-US" sz="2000" dirty="0"/>
              <a:t>, he also noted that the </a:t>
            </a:r>
            <a:r>
              <a:rPr lang="en-US" sz="2000" dirty="0">
                <a:solidFill>
                  <a:srgbClr val="FFFF00"/>
                </a:solidFill>
              </a:rPr>
              <a:t>compensatory patterns </a:t>
            </a:r>
            <a:r>
              <a:rPr lang="en-US" sz="2000" dirty="0"/>
              <a:t>observed during these movement tests are </a:t>
            </a:r>
            <a:r>
              <a:rPr lang="en-US" sz="2000" dirty="0">
                <a:solidFill>
                  <a:srgbClr val="FFFF00"/>
                </a:solidFill>
              </a:rPr>
              <a:t>more valuable for diagnosis</a:t>
            </a:r>
            <a:r>
              <a:rPr lang="en-US" sz="2000" dirty="0"/>
              <a:t>. </a:t>
            </a:r>
            <a:endParaRPr lang="cs-CZ" sz="2000" dirty="0"/>
          </a:p>
          <a:p>
            <a:r>
              <a:rPr lang="en-US" sz="2000" dirty="0">
                <a:solidFill>
                  <a:srgbClr val="FFFF00"/>
                </a:solidFill>
              </a:rPr>
              <a:t>The beginning of the movement </a:t>
            </a:r>
            <a:r>
              <a:rPr lang="en-US" sz="2000" dirty="0"/>
              <a:t>is the most important for information on motor control</a:t>
            </a:r>
            <a:r>
              <a:rPr lang="cs-CZ" sz="2000" dirty="0"/>
              <a:t>.</a:t>
            </a:r>
          </a:p>
          <a:p>
            <a:r>
              <a:rPr lang="en-US" sz="2000" dirty="0"/>
              <a:t>The clinician should observe both the </a:t>
            </a:r>
            <a:r>
              <a:rPr lang="en-US" sz="2000" dirty="0">
                <a:solidFill>
                  <a:srgbClr val="FFFF00"/>
                </a:solidFill>
              </a:rPr>
              <a:t>left and right sides for comparison</a:t>
            </a:r>
            <a:r>
              <a:rPr lang="en-US" sz="2000" dirty="0"/>
              <a:t>. </a:t>
            </a:r>
            <a:endParaRPr lang="cs-CZ" sz="2000" dirty="0"/>
          </a:p>
          <a:p>
            <a:r>
              <a:rPr lang="en-US" sz="2000" dirty="0"/>
              <a:t>Muscle or limb </a:t>
            </a:r>
            <a:r>
              <a:rPr lang="en-US" sz="2000" dirty="0">
                <a:solidFill>
                  <a:srgbClr val="FFFF00"/>
                </a:solidFill>
              </a:rPr>
              <a:t>trembling</a:t>
            </a:r>
            <a:r>
              <a:rPr lang="en-US" sz="2000" dirty="0"/>
              <a:t> during these tests is considered a positive finding, indicating </a:t>
            </a:r>
            <a:r>
              <a:rPr lang="en-US" sz="2000" dirty="0">
                <a:solidFill>
                  <a:srgbClr val="FFFF00"/>
                </a:solidFill>
              </a:rPr>
              <a:t>weakness or fatigue</a:t>
            </a:r>
            <a:r>
              <a:rPr lang="en-US" sz="2000" dirty="0"/>
              <a:t>. </a:t>
            </a:r>
            <a:endParaRPr lang="cs-CZ" sz="2000" dirty="0"/>
          </a:p>
        </p:txBody>
      </p:sp>
    </p:spTree>
    <p:extLst>
      <p:ext uri="{BB962C8B-B14F-4D97-AF65-F5344CB8AC3E}">
        <p14:creationId xmlns:p14="http://schemas.microsoft.com/office/powerpoint/2010/main" val="358891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FAF12D-CFF3-425F-A902-4DFAACDEC9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v podobě školní tabule (širokoúhlá)</Template>
  <TotalTime>0</TotalTime>
  <Words>3291</Words>
  <Application>Microsoft Office PowerPoint</Application>
  <PresentationFormat>Předvádění na obrazovce (4:3)</PresentationFormat>
  <Paragraphs>243</Paragraphs>
  <Slides>45</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Arial</vt:lpstr>
      <vt:lpstr>Consolas</vt:lpstr>
      <vt:lpstr>Corbel</vt:lpstr>
      <vt:lpstr>Wingdings</vt:lpstr>
      <vt:lpstr>Chalkboard_16x9</vt:lpstr>
      <vt:lpstr>Examination methods in rehabilitation, 14.12.2020</vt:lpstr>
      <vt:lpstr>Topics </vt:lpstr>
      <vt:lpstr>Evaluation of movement patterns - introduction</vt:lpstr>
      <vt:lpstr>Evaluation of movement patterns - introduction</vt:lpstr>
      <vt:lpstr>Evaluation of movement patterns</vt:lpstr>
      <vt:lpstr>Evaluation of movement patterns</vt:lpstr>
      <vt:lpstr>Janda's Basic Movement Patterns </vt:lpstr>
      <vt:lpstr>Janda's Basic Movement Patterns </vt:lpstr>
      <vt:lpstr>Janda's Basic Movement Patterns </vt:lpstr>
      <vt:lpstr>1. Hip Extension Movement Pattern Test </vt:lpstr>
      <vt:lpstr>1. Hip Extension Movement Pattern Test </vt:lpstr>
      <vt:lpstr>1. Hip Extension Movement Pattern Test </vt:lpstr>
      <vt:lpstr>1. Hip Extension Movement Pattern Test </vt:lpstr>
      <vt:lpstr>1. Hip Extension Movement Pattern Test </vt:lpstr>
      <vt:lpstr>1. Hip Extension Movement Pattern Test </vt:lpstr>
      <vt:lpstr>1. Hip Extension Movement Pattern Test </vt:lpstr>
      <vt:lpstr>2. Hip Abduction Movement Pattern Test </vt:lpstr>
      <vt:lpstr>2. Hip Abduction Movement Pattern Test </vt:lpstr>
      <vt:lpstr>2. Hip Abduction Movement Pattern Test </vt:lpstr>
      <vt:lpstr>2. Hip Abduction Movement Pattern Test </vt:lpstr>
      <vt:lpstr>2. Hip Abduction Movement Pattern Test </vt:lpstr>
      <vt:lpstr>2. Hip Abduction Movement Pattern Test </vt:lpstr>
      <vt:lpstr>3. Trunk Curl-Up Movement Pattern Test</vt:lpstr>
      <vt:lpstr>3. Trunk Curl-Up Movement Pattern Test</vt:lpstr>
      <vt:lpstr>3. Trunk Curl-Up Movement Pattern Test</vt:lpstr>
      <vt:lpstr>3. Trunk Curl-Up Movement Pattern Test</vt:lpstr>
      <vt:lpstr>3. Trunk Curl-Up Movement Pattern Test</vt:lpstr>
      <vt:lpstr>4. Cervical Flexion Movement Pattern Test </vt:lpstr>
      <vt:lpstr>4. Cervical Flexion Movement Pattern Test </vt:lpstr>
      <vt:lpstr>4. Cervical Flexion Movement Pattern Test </vt:lpstr>
      <vt:lpstr>4. Cervical Flexion Movement Pattern Test </vt:lpstr>
      <vt:lpstr>4. Cervical Flexion Movement Pattern Test </vt:lpstr>
      <vt:lpstr>5. Push-Up Movement Pattern Test</vt:lpstr>
      <vt:lpstr>5. Push-Up Movement Pattern Test</vt:lpstr>
      <vt:lpstr>5. Push-Up Movement Pattern Test</vt:lpstr>
      <vt:lpstr>5. Push-Up Movement Pattern Test</vt:lpstr>
      <vt:lpstr>5. Push-Up Movement Pattern Test</vt:lpstr>
      <vt:lpstr>5. Push-Up Movement Pattern Test</vt:lpstr>
      <vt:lpstr>6. Shoulder Abduction Movement Pattern Test </vt:lpstr>
      <vt:lpstr>6. Shoulder Abduction Movement Pattern Test </vt:lpstr>
      <vt:lpstr>6. Shoulder Abduction Movement Pattern Test </vt:lpstr>
      <vt:lpstr>6. Shoulder Abduction Movement Pattern Test </vt:lpstr>
      <vt:lpstr>6. Shoulder Abduction Movement Pattern Test </vt:lpstr>
      <vt:lpstr>e-sources, literature</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2015-11-04T16:13:45Z</dcterms:created>
  <dcterms:modified xsi:type="dcterms:W3CDTF">2020-12-13T17:04:18Z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