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587" r:id="rId2"/>
    <p:sldId id="586" r:id="rId3"/>
    <p:sldId id="505" r:id="rId4"/>
    <p:sldId id="501" r:id="rId5"/>
    <p:sldId id="506" r:id="rId6"/>
    <p:sldId id="503" r:id="rId7"/>
    <p:sldId id="504" r:id="rId8"/>
    <p:sldId id="559" r:id="rId9"/>
    <p:sldId id="507" r:id="rId10"/>
    <p:sldId id="583" r:id="rId11"/>
    <p:sldId id="563" r:id="rId12"/>
    <p:sldId id="564" r:id="rId13"/>
    <p:sldId id="574" r:id="rId14"/>
    <p:sldId id="575" r:id="rId15"/>
    <p:sldId id="576" r:id="rId16"/>
    <p:sldId id="577" r:id="rId17"/>
    <p:sldId id="578" r:id="rId18"/>
    <p:sldId id="579" r:id="rId19"/>
    <p:sldId id="580" r:id="rId20"/>
    <p:sldId id="581" r:id="rId21"/>
    <p:sldId id="582" r:id="rId22"/>
    <p:sldId id="561" r:id="rId23"/>
    <p:sldId id="515" r:id="rId24"/>
    <p:sldId id="516" r:id="rId25"/>
    <p:sldId id="517" r:id="rId26"/>
    <p:sldId id="547" r:id="rId27"/>
    <p:sldId id="548" r:id="rId28"/>
    <p:sldId id="549" r:id="rId29"/>
    <p:sldId id="550" r:id="rId30"/>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Styl s motivem 1 – zvýraznění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Styl s motivem 1 – zvýraznění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Styl s motivem 1 – zvýraznění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Styl s motivem 1 – zvýraznění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Styl s motivem 1 – zvýraznění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8603FDC-E32A-4AB5-989C-0864C3EAD2B8}" styleName="Styl s motivem 2 – zvýraznění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2833802-FEF1-4C79-8D5D-14CF1EAF98D9}" styleName="Světlý styl 2 – zvýraznění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Světlý styl 3 – zvýraznění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91528" autoAdjust="0"/>
  </p:normalViewPr>
  <p:slideViewPr>
    <p:cSldViewPr>
      <p:cViewPr varScale="1">
        <p:scale>
          <a:sx n="116" d="100"/>
          <a:sy n="116" d="100"/>
        </p:scale>
        <p:origin x="1464" y="108"/>
      </p:cViewPr>
      <p:guideLst>
        <p:guide orient="horz" pos="2160"/>
        <p:guide pos="2880"/>
      </p:guideLst>
    </p:cSldViewPr>
  </p:slideViewPr>
  <p:notesTextViewPr>
    <p:cViewPr>
      <p:scale>
        <a:sx n="125" d="100"/>
        <a:sy n="125" d="100"/>
      </p:scale>
      <p:origin x="0" y="0"/>
    </p:cViewPr>
  </p:notesTextViewPr>
  <p:notesViewPr>
    <p:cSldViewPr>
      <p:cViewPr varScale="1">
        <p:scale>
          <a:sx n="60" d="100"/>
          <a:sy n="60" d="100"/>
        </p:scale>
        <p:origin x="-249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6664B6-418A-4944-A761-242C3F0EBD0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044D3CB0-8F09-45F6-8EB2-2A3A479DCD06}">
      <dgm:prSet custT="1"/>
      <dgm:spPr/>
      <dgm:t>
        <a:bodyPr/>
        <a:lstStyle/>
        <a:p>
          <a:pPr algn="ctr" rtl="0"/>
          <a:r>
            <a:rPr lang="cs-CZ" sz="3200" b="1" dirty="0"/>
            <a:t>1. </a:t>
          </a:r>
          <a:r>
            <a:rPr lang="cs-CZ" sz="3200" b="1" dirty="0" err="1"/>
            <a:t>Examination</a:t>
          </a:r>
          <a:r>
            <a:rPr lang="cs-CZ" sz="3200" b="1" dirty="0"/>
            <a:t> </a:t>
          </a:r>
          <a:r>
            <a:rPr lang="cs-CZ" sz="3200" b="1" dirty="0" err="1"/>
            <a:t>of</a:t>
          </a:r>
          <a:r>
            <a:rPr lang="cs-CZ" sz="3200" b="1" dirty="0"/>
            <a:t> </a:t>
          </a:r>
          <a:r>
            <a:rPr lang="cs-CZ" sz="3200" b="1" dirty="0" err="1"/>
            <a:t>breathing</a:t>
          </a:r>
          <a:r>
            <a:rPr lang="cs-CZ" sz="3200" b="1" dirty="0"/>
            <a:t> stereotype</a:t>
          </a:r>
        </a:p>
      </dgm:t>
    </dgm:pt>
    <dgm:pt modelId="{DDC9D798-9FB0-48F6-9724-871173D9ED65}" type="parTrans" cxnId="{349094AF-31B7-4577-A84E-66F147C7412A}">
      <dgm:prSet/>
      <dgm:spPr/>
      <dgm:t>
        <a:bodyPr/>
        <a:lstStyle/>
        <a:p>
          <a:endParaRPr lang="cs-CZ"/>
        </a:p>
      </dgm:t>
    </dgm:pt>
    <dgm:pt modelId="{EE08B30C-8E83-41F6-9CBF-15807BBDE91E}" type="sibTrans" cxnId="{349094AF-31B7-4577-A84E-66F147C7412A}">
      <dgm:prSet/>
      <dgm:spPr/>
      <dgm:t>
        <a:bodyPr/>
        <a:lstStyle/>
        <a:p>
          <a:endParaRPr lang="cs-CZ"/>
        </a:p>
      </dgm:t>
    </dgm:pt>
    <dgm:pt modelId="{DE55492A-B907-4AC0-B3C9-8E4566C797C8}" type="pres">
      <dgm:prSet presAssocID="{A56664B6-418A-4944-A761-242C3F0EBD02}" presName="linear" presStyleCnt="0">
        <dgm:presLayoutVars>
          <dgm:animLvl val="lvl"/>
          <dgm:resizeHandles val="exact"/>
        </dgm:presLayoutVars>
      </dgm:prSet>
      <dgm:spPr/>
    </dgm:pt>
    <dgm:pt modelId="{86A549C2-F636-452B-9CFC-DD199ACD4FB2}" type="pres">
      <dgm:prSet presAssocID="{044D3CB0-8F09-45F6-8EB2-2A3A479DCD06}" presName="parentText" presStyleLbl="node1" presStyleIdx="0" presStyleCnt="1">
        <dgm:presLayoutVars>
          <dgm:chMax val="0"/>
          <dgm:bulletEnabled val="1"/>
        </dgm:presLayoutVars>
      </dgm:prSet>
      <dgm:spPr/>
    </dgm:pt>
  </dgm:ptLst>
  <dgm:cxnLst>
    <dgm:cxn modelId="{D1698D83-8C7B-47FC-9F92-6790D2040808}" type="presOf" srcId="{044D3CB0-8F09-45F6-8EB2-2A3A479DCD06}" destId="{86A549C2-F636-452B-9CFC-DD199ACD4FB2}" srcOrd="0" destOrd="0" presId="urn:microsoft.com/office/officeart/2005/8/layout/vList2"/>
    <dgm:cxn modelId="{349094AF-31B7-4577-A84E-66F147C7412A}" srcId="{A56664B6-418A-4944-A761-242C3F0EBD02}" destId="{044D3CB0-8F09-45F6-8EB2-2A3A479DCD06}" srcOrd="0" destOrd="0" parTransId="{DDC9D798-9FB0-48F6-9724-871173D9ED65}" sibTransId="{EE08B30C-8E83-41F6-9CBF-15807BBDE91E}"/>
    <dgm:cxn modelId="{DA916BCC-D855-4E2A-8530-DDE8828DAC0C}" type="presOf" srcId="{A56664B6-418A-4944-A761-242C3F0EBD02}" destId="{DE55492A-B907-4AC0-B3C9-8E4566C797C8}" srcOrd="0" destOrd="0" presId="urn:microsoft.com/office/officeart/2005/8/layout/vList2"/>
    <dgm:cxn modelId="{04C6FAB8-9C21-4878-B178-A00BD716D8C5}" type="presParOf" srcId="{DE55492A-B907-4AC0-B3C9-8E4566C797C8}" destId="{86A549C2-F636-452B-9CFC-DD199ACD4FB2}"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5BF203-FC33-48D1-8106-05E9FE168EC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A4057AA6-99C5-4E88-9AC5-F2D84417DAFE}">
      <dgm:prSet custT="1"/>
      <dgm:spPr/>
      <dgm:t>
        <a:bodyPr/>
        <a:lstStyle/>
        <a:p>
          <a:pPr algn="ctr" rtl="0"/>
          <a:r>
            <a:rPr lang="cs-CZ" sz="3200" b="1" dirty="0"/>
            <a:t>2. Test </a:t>
          </a:r>
          <a:r>
            <a:rPr lang="cs-CZ" sz="3200" b="1" dirty="0" err="1"/>
            <a:t>of</a:t>
          </a:r>
          <a:r>
            <a:rPr lang="cs-CZ" sz="3200" b="1" dirty="0"/>
            <a:t> </a:t>
          </a:r>
          <a:r>
            <a:rPr lang="cs-CZ" sz="3200" b="1" dirty="0" err="1"/>
            <a:t>extension</a:t>
          </a:r>
          <a:endParaRPr lang="cs-CZ" sz="3200" dirty="0"/>
        </a:p>
      </dgm:t>
    </dgm:pt>
    <dgm:pt modelId="{DD00AE66-E273-4DE6-B8EB-21B5E7662D97}" type="parTrans" cxnId="{D8E9EDE9-7F69-4931-A4E0-0BBD5A7E275A}">
      <dgm:prSet/>
      <dgm:spPr/>
      <dgm:t>
        <a:bodyPr/>
        <a:lstStyle/>
        <a:p>
          <a:endParaRPr lang="cs-CZ"/>
        </a:p>
      </dgm:t>
    </dgm:pt>
    <dgm:pt modelId="{03827207-7BAF-485B-AC6D-7BE222665CB7}" type="sibTrans" cxnId="{D8E9EDE9-7F69-4931-A4E0-0BBD5A7E275A}">
      <dgm:prSet/>
      <dgm:spPr/>
      <dgm:t>
        <a:bodyPr/>
        <a:lstStyle/>
        <a:p>
          <a:endParaRPr lang="cs-CZ"/>
        </a:p>
      </dgm:t>
    </dgm:pt>
    <dgm:pt modelId="{6AC970D5-181F-449C-8AC2-E9327178F0D0}" type="pres">
      <dgm:prSet presAssocID="{DC5BF203-FC33-48D1-8106-05E9FE168EC7}" presName="linear" presStyleCnt="0">
        <dgm:presLayoutVars>
          <dgm:animLvl val="lvl"/>
          <dgm:resizeHandles val="exact"/>
        </dgm:presLayoutVars>
      </dgm:prSet>
      <dgm:spPr/>
    </dgm:pt>
    <dgm:pt modelId="{0CAE9304-8AA1-41B6-B0A9-9996B3CF16F0}" type="pres">
      <dgm:prSet presAssocID="{A4057AA6-99C5-4E88-9AC5-F2D84417DAFE}" presName="parentText" presStyleLbl="node1" presStyleIdx="0" presStyleCnt="1">
        <dgm:presLayoutVars>
          <dgm:chMax val="0"/>
          <dgm:bulletEnabled val="1"/>
        </dgm:presLayoutVars>
      </dgm:prSet>
      <dgm:spPr/>
    </dgm:pt>
  </dgm:ptLst>
  <dgm:cxnLst>
    <dgm:cxn modelId="{5B55BDA5-6534-4420-A0F4-4C5799783AF2}" type="presOf" srcId="{A4057AA6-99C5-4E88-9AC5-F2D84417DAFE}" destId="{0CAE9304-8AA1-41B6-B0A9-9996B3CF16F0}" srcOrd="0" destOrd="0" presId="urn:microsoft.com/office/officeart/2005/8/layout/vList2"/>
    <dgm:cxn modelId="{3CD34ABB-3DE3-49E4-AF5B-32CB12B40DA5}" type="presOf" srcId="{DC5BF203-FC33-48D1-8106-05E9FE168EC7}" destId="{6AC970D5-181F-449C-8AC2-E9327178F0D0}" srcOrd="0" destOrd="0" presId="urn:microsoft.com/office/officeart/2005/8/layout/vList2"/>
    <dgm:cxn modelId="{D8E9EDE9-7F69-4931-A4E0-0BBD5A7E275A}" srcId="{DC5BF203-FC33-48D1-8106-05E9FE168EC7}" destId="{A4057AA6-99C5-4E88-9AC5-F2D84417DAFE}" srcOrd="0" destOrd="0" parTransId="{DD00AE66-E273-4DE6-B8EB-21B5E7662D97}" sibTransId="{03827207-7BAF-485B-AC6D-7BE222665CB7}"/>
    <dgm:cxn modelId="{A29CB2B3-EDA5-4818-B38E-39D13D0C9873}" type="presParOf" srcId="{6AC970D5-181F-449C-8AC2-E9327178F0D0}" destId="{0CAE9304-8AA1-41B6-B0A9-9996B3CF16F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D2FFB5-1062-4E68-A0A0-84BBBE179C0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A125CAED-E912-4907-89E1-D336586541DC}">
      <dgm:prSet custT="1"/>
      <dgm:spPr/>
      <dgm:t>
        <a:bodyPr/>
        <a:lstStyle/>
        <a:p>
          <a:pPr algn="ctr" rtl="0"/>
          <a:r>
            <a:rPr lang="cs-CZ" sz="3200" b="1" dirty="0"/>
            <a:t>3. Test </a:t>
          </a:r>
          <a:r>
            <a:rPr lang="cs-CZ" sz="3200" b="1" dirty="0" err="1"/>
            <a:t>of</a:t>
          </a:r>
          <a:r>
            <a:rPr lang="cs-CZ" sz="3200" b="1" dirty="0"/>
            <a:t> </a:t>
          </a:r>
          <a:r>
            <a:rPr lang="cs-CZ" sz="3200" b="1" dirty="0" err="1"/>
            <a:t>trunk</a:t>
          </a:r>
          <a:r>
            <a:rPr lang="cs-CZ" sz="3200" b="1" dirty="0"/>
            <a:t> </a:t>
          </a:r>
          <a:r>
            <a:rPr lang="cs-CZ" sz="3200" b="1" dirty="0" err="1"/>
            <a:t>flexion</a:t>
          </a:r>
          <a:endParaRPr lang="cs-CZ" sz="3200" dirty="0"/>
        </a:p>
      </dgm:t>
    </dgm:pt>
    <dgm:pt modelId="{0BA60AB0-43F4-4CFF-BE2D-53B6E3B3C5FF}" type="parTrans" cxnId="{E85F8E6B-86C8-4B4E-9C4B-89508FA7C2D9}">
      <dgm:prSet/>
      <dgm:spPr/>
      <dgm:t>
        <a:bodyPr/>
        <a:lstStyle/>
        <a:p>
          <a:endParaRPr lang="cs-CZ"/>
        </a:p>
      </dgm:t>
    </dgm:pt>
    <dgm:pt modelId="{23BA7122-3BF3-4990-B7B7-E92ED151A9D4}" type="sibTrans" cxnId="{E85F8E6B-86C8-4B4E-9C4B-89508FA7C2D9}">
      <dgm:prSet/>
      <dgm:spPr/>
      <dgm:t>
        <a:bodyPr/>
        <a:lstStyle/>
        <a:p>
          <a:endParaRPr lang="cs-CZ"/>
        </a:p>
      </dgm:t>
    </dgm:pt>
    <dgm:pt modelId="{66323E29-46CC-4531-AD2E-168BD75CB531}" type="pres">
      <dgm:prSet presAssocID="{95D2FFB5-1062-4E68-A0A0-84BBBE179C0B}" presName="linear" presStyleCnt="0">
        <dgm:presLayoutVars>
          <dgm:animLvl val="lvl"/>
          <dgm:resizeHandles val="exact"/>
        </dgm:presLayoutVars>
      </dgm:prSet>
      <dgm:spPr/>
    </dgm:pt>
    <dgm:pt modelId="{D0CCD0CA-960C-4157-A6D2-C4BDB9101EC5}" type="pres">
      <dgm:prSet presAssocID="{A125CAED-E912-4907-89E1-D336586541DC}" presName="parentText" presStyleLbl="node1" presStyleIdx="0" presStyleCnt="1">
        <dgm:presLayoutVars>
          <dgm:chMax val="0"/>
          <dgm:bulletEnabled val="1"/>
        </dgm:presLayoutVars>
      </dgm:prSet>
      <dgm:spPr/>
    </dgm:pt>
  </dgm:ptLst>
  <dgm:cxnLst>
    <dgm:cxn modelId="{F78C4F46-5441-4909-B774-62EB1C3EFF22}" type="presOf" srcId="{A125CAED-E912-4907-89E1-D336586541DC}" destId="{D0CCD0CA-960C-4157-A6D2-C4BDB9101EC5}" srcOrd="0" destOrd="0" presId="urn:microsoft.com/office/officeart/2005/8/layout/vList2"/>
    <dgm:cxn modelId="{E85F8E6B-86C8-4B4E-9C4B-89508FA7C2D9}" srcId="{95D2FFB5-1062-4E68-A0A0-84BBBE179C0B}" destId="{A125CAED-E912-4907-89E1-D336586541DC}" srcOrd="0" destOrd="0" parTransId="{0BA60AB0-43F4-4CFF-BE2D-53B6E3B3C5FF}" sibTransId="{23BA7122-3BF3-4990-B7B7-E92ED151A9D4}"/>
    <dgm:cxn modelId="{77AA5B59-EAA6-4D61-8720-000805A2D5AA}" type="presOf" srcId="{95D2FFB5-1062-4E68-A0A0-84BBBE179C0B}" destId="{66323E29-46CC-4531-AD2E-168BD75CB531}" srcOrd="0" destOrd="0" presId="urn:microsoft.com/office/officeart/2005/8/layout/vList2"/>
    <dgm:cxn modelId="{39ED609A-24C3-47C5-A32B-625DB3190723}" type="presParOf" srcId="{66323E29-46CC-4531-AD2E-168BD75CB531}" destId="{D0CCD0CA-960C-4157-A6D2-C4BDB9101EC5}"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EC351C3-7256-4050-A29C-E1D0056B601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543DAA9D-3526-45C2-8C06-9FCEC709F732}">
      <dgm:prSet custT="1"/>
      <dgm:spPr/>
      <dgm:t>
        <a:bodyPr/>
        <a:lstStyle/>
        <a:p>
          <a:pPr algn="ctr" rtl="0"/>
          <a:r>
            <a:rPr lang="cs-CZ" sz="3200" b="1" dirty="0"/>
            <a:t>4. </a:t>
          </a:r>
          <a:r>
            <a:rPr lang="cs-CZ" sz="3200" b="1" dirty="0" err="1"/>
            <a:t>Diaphragm</a:t>
          </a:r>
          <a:r>
            <a:rPr lang="cs-CZ" sz="3200" b="1" dirty="0"/>
            <a:t> test</a:t>
          </a:r>
          <a:endParaRPr lang="cs-CZ" sz="3200" dirty="0"/>
        </a:p>
      </dgm:t>
    </dgm:pt>
    <dgm:pt modelId="{A0FB0F3B-A513-4A44-A3E8-906D0A3D6D93}" type="parTrans" cxnId="{9A4A099A-6338-4B1B-9AFD-EDD88B3E2A6F}">
      <dgm:prSet/>
      <dgm:spPr/>
      <dgm:t>
        <a:bodyPr/>
        <a:lstStyle/>
        <a:p>
          <a:endParaRPr lang="cs-CZ"/>
        </a:p>
      </dgm:t>
    </dgm:pt>
    <dgm:pt modelId="{212C6E41-8638-43EC-8C8F-264CD4B8BF4C}" type="sibTrans" cxnId="{9A4A099A-6338-4B1B-9AFD-EDD88B3E2A6F}">
      <dgm:prSet/>
      <dgm:spPr/>
      <dgm:t>
        <a:bodyPr/>
        <a:lstStyle/>
        <a:p>
          <a:endParaRPr lang="cs-CZ"/>
        </a:p>
      </dgm:t>
    </dgm:pt>
    <dgm:pt modelId="{953A5CBB-B4CC-42D5-818E-4E7EA3178AD3}" type="pres">
      <dgm:prSet presAssocID="{0EC351C3-7256-4050-A29C-E1D0056B601A}" presName="linear" presStyleCnt="0">
        <dgm:presLayoutVars>
          <dgm:animLvl val="lvl"/>
          <dgm:resizeHandles val="exact"/>
        </dgm:presLayoutVars>
      </dgm:prSet>
      <dgm:spPr/>
    </dgm:pt>
    <dgm:pt modelId="{F0FFDD1A-DDB8-4F76-91DA-1F38E7E99952}" type="pres">
      <dgm:prSet presAssocID="{543DAA9D-3526-45C2-8C06-9FCEC709F732}" presName="parentText" presStyleLbl="node1" presStyleIdx="0" presStyleCnt="1">
        <dgm:presLayoutVars>
          <dgm:chMax val="0"/>
          <dgm:bulletEnabled val="1"/>
        </dgm:presLayoutVars>
      </dgm:prSet>
      <dgm:spPr/>
    </dgm:pt>
  </dgm:ptLst>
  <dgm:cxnLst>
    <dgm:cxn modelId="{729E2D2F-3108-4158-B088-622EEC476734}" type="presOf" srcId="{0EC351C3-7256-4050-A29C-E1D0056B601A}" destId="{953A5CBB-B4CC-42D5-818E-4E7EA3178AD3}" srcOrd="0" destOrd="0" presId="urn:microsoft.com/office/officeart/2005/8/layout/vList2"/>
    <dgm:cxn modelId="{9D2D423F-1742-43D8-9A74-A90CDFCF3B4A}" type="presOf" srcId="{543DAA9D-3526-45C2-8C06-9FCEC709F732}" destId="{F0FFDD1A-DDB8-4F76-91DA-1F38E7E99952}" srcOrd="0" destOrd="0" presId="urn:microsoft.com/office/officeart/2005/8/layout/vList2"/>
    <dgm:cxn modelId="{9A4A099A-6338-4B1B-9AFD-EDD88B3E2A6F}" srcId="{0EC351C3-7256-4050-A29C-E1D0056B601A}" destId="{543DAA9D-3526-45C2-8C06-9FCEC709F732}" srcOrd="0" destOrd="0" parTransId="{A0FB0F3B-A513-4A44-A3E8-906D0A3D6D93}" sibTransId="{212C6E41-8638-43EC-8C8F-264CD4B8BF4C}"/>
    <dgm:cxn modelId="{34AF1C5F-D131-4B0A-87E1-0B0FB66B85C9}" type="presParOf" srcId="{953A5CBB-B4CC-42D5-818E-4E7EA3178AD3}" destId="{F0FFDD1A-DDB8-4F76-91DA-1F38E7E99952}"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D2E46C3-0928-454B-8BFD-03587147B6E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16E90610-F8C1-46DF-A097-D0BAAEA0E650}">
      <dgm:prSet custT="1"/>
      <dgm:spPr/>
      <dgm:t>
        <a:bodyPr/>
        <a:lstStyle/>
        <a:p>
          <a:pPr algn="ctr" rtl="0"/>
          <a:r>
            <a:rPr lang="cs-CZ" sz="3200" b="1" dirty="0"/>
            <a:t>5. Test </a:t>
          </a:r>
          <a:r>
            <a:rPr lang="cs-CZ" sz="3200" b="1" dirty="0" err="1"/>
            <a:t>of</a:t>
          </a:r>
          <a:r>
            <a:rPr lang="cs-CZ" sz="3200" b="1" dirty="0"/>
            <a:t> hip </a:t>
          </a:r>
          <a:r>
            <a:rPr lang="cs-CZ" sz="3200" b="1" dirty="0" err="1"/>
            <a:t>extension</a:t>
          </a:r>
          <a:endParaRPr lang="cs-CZ" sz="3200" dirty="0"/>
        </a:p>
      </dgm:t>
    </dgm:pt>
    <dgm:pt modelId="{3CD24205-8489-492E-80E3-508D9BCE34EC}" type="parTrans" cxnId="{3989974A-3AC9-4988-BF9E-A0ACF0FD6D9D}">
      <dgm:prSet/>
      <dgm:spPr/>
      <dgm:t>
        <a:bodyPr/>
        <a:lstStyle/>
        <a:p>
          <a:endParaRPr lang="cs-CZ"/>
        </a:p>
      </dgm:t>
    </dgm:pt>
    <dgm:pt modelId="{6D499909-3D12-4E46-827C-869ED58A19EC}" type="sibTrans" cxnId="{3989974A-3AC9-4988-BF9E-A0ACF0FD6D9D}">
      <dgm:prSet/>
      <dgm:spPr/>
      <dgm:t>
        <a:bodyPr/>
        <a:lstStyle/>
        <a:p>
          <a:endParaRPr lang="cs-CZ"/>
        </a:p>
      </dgm:t>
    </dgm:pt>
    <dgm:pt modelId="{FD32C2D0-01C0-4B17-8871-8207B7AB52DC}" type="pres">
      <dgm:prSet presAssocID="{8D2E46C3-0928-454B-8BFD-03587147B6E0}" presName="linear" presStyleCnt="0">
        <dgm:presLayoutVars>
          <dgm:animLvl val="lvl"/>
          <dgm:resizeHandles val="exact"/>
        </dgm:presLayoutVars>
      </dgm:prSet>
      <dgm:spPr/>
    </dgm:pt>
    <dgm:pt modelId="{447EFAF9-4433-4F4A-9343-D57618099CEB}" type="pres">
      <dgm:prSet presAssocID="{16E90610-F8C1-46DF-A097-D0BAAEA0E650}" presName="parentText" presStyleLbl="node1" presStyleIdx="0" presStyleCnt="1" custLinFactNeighborX="813" custLinFactNeighborY="-35">
        <dgm:presLayoutVars>
          <dgm:chMax val="0"/>
          <dgm:bulletEnabled val="1"/>
        </dgm:presLayoutVars>
      </dgm:prSet>
      <dgm:spPr/>
    </dgm:pt>
  </dgm:ptLst>
  <dgm:cxnLst>
    <dgm:cxn modelId="{75055C06-F2FB-425A-8CF3-0031559403EE}" type="presOf" srcId="{16E90610-F8C1-46DF-A097-D0BAAEA0E650}" destId="{447EFAF9-4433-4F4A-9343-D57618099CEB}" srcOrd="0" destOrd="0" presId="urn:microsoft.com/office/officeart/2005/8/layout/vList2"/>
    <dgm:cxn modelId="{3989974A-3AC9-4988-BF9E-A0ACF0FD6D9D}" srcId="{8D2E46C3-0928-454B-8BFD-03587147B6E0}" destId="{16E90610-F8C1-46DF-A097-D0BAAEA0E650}" srcOrd="0" destOrd="0" parTransId="{3CD24205-8489-492E-80E3-508D9BCE34EC}" sibTransId="{6D499909-3D12-4E46-827C-869ED58A19EC}"/>
    <dgm:cxn modelId="{26EF7FB4-61DF-43C8-BD08-15313A318F72}" type="presOf" srcId="{8D2E46C3-0928-454B-8BFD-03587147B6E0}" destId="{FD32C2D0-01C0-4B17-8871-8207B7AB52DC}" srcOrd="0" destOrd="0" presId="urn:microsoft.com/office/officeart/2005/8/layout/vList2"/>
    <dgm:cxn modelId="{3FCFF383-24BF-4FB6-AB1A-1B7E8E0A1427}" type="presParOf" srcId="{FD32C2D0-01C0-4B17-8871-8207B7AB52DC}" destId="{447EFAF9-4433-4F4A-9343-D57618099CEB}"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4ED0BA6-AF3D-4B1F-9395-E8FE2BADC68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A947BE1C-9EBD-4A83-ACA0-2EA9A48EAC2D}">
      <dgm:prSet custT="1"/>
      <dgm:spPr/>
      <dgm:t>
        <a:bodyPr/>
        <a:lstStyle/>
        <a:p>
          <a:pPr algn="ctr" rtl="0"/>
          <a:r>
            <a:rPr lang="cs-CZ" sz="3200" b="1" dirty="0"/>
            <a:t>6.a Test </a:t>
          </a:r>
          <a:r>
            <a:rPr lang="cs-CZ" sz="3200" b="1" dirty="0" err="1"/>
            <a:t>of</a:t>
          </a:r>
          <a:r>
            <a:rPr lang="cs-CZ" sz="3200" b="1" dirty="0"/>
            <a:t> hip </a:t>
          </a:r>
          <a:r>
            <a:rPr lang="cs-CZ" sz="3200" b="1" dirty="0" err="1"/>
            <a:t>flexion</a:t>
          </a:r>
          <a:r>
            <a:rPr lang="cs-CZ" sz="3200" b="1" dirty="0"/>
            <a:t> in </a:t>
          </a:r>
          <a:r>
            <a:rPr lang="cs-CZ" sz="3200" b="1" dirty="0" err="1"/>
            <a:t>sitting</a:t>
          </a:r>
          <a:endParaRPr lang="cs-CZ" sz="3200" dirty="0"/>
        </a:p>
      </dgm:t>
    </dgm:pt>
    <dgm:pt modelId="{8FDC957D-B566-476F-8D64-07EC61E789E6}" type="parTrans" cxnId="{9F47E780-EFCF-4E90-8B50-2A434DEFEEBE}">
      <dgm:prSet/>
      <dgm:spPr/>
      <dgm:t>
        <a:bodyPr/>
        <a:lstStyle/>
        <a:p>
          <a:endParaRPr lang="cs-CZ"/>
        </a:p>
      </dgm:t>
    </dgm:pt>
    <dgm:pt modelId="{B1AE090F-4ECB-4EB6-A26B-A9646C18AED4}" type="sibTrans" cxnId="{9F47E780-EFCF-4E90-8B50-2A434DEFEEBE}">
      <dgm:prSet/>
      <dgm:spPr/>
      <dgm:t>
        <a:bodyPr/>
        <a:lstStyle/>
        <a:p>
          <a:endParaRPr lang="cs-CZ"/>
        </a:p>
      </dgm:t>
    </dgm:pt>
    <dgm:pt modelId="{FD94F36B-7BF8-4D13-95D2-BBDC54B0F4D5}" type="pres">
      <dgm:prSet presAssocID="{14ED0BA6-AF3D-4B1F-9395-E8FE2BADC68D}" presName="linear" presStyleCnt="0">
        <dgm:presLayoutVars>
          <dgm:animLvl val="lvl"/>
          <dgm:resizeHandles val="exact"/>
        </dgm:presLayoutVars>
      </dgm:prSet>
      <dgm:spPr/>
    </dgm:pt>
    <dgm:pt modelId="{CBD20012-8602-46C5-AE78-C97B97A235CE}" type="pres">
      <dgm:prSet presAssocID="{A947BE1C-9EBD-4A83-ACA0-2EA9A48EAC2D}" presName="parentText" presStyleLbl="node1" presStyleIdx="0" presStyleCnt="1">
        <dgm:presLayoutVars>
          <dgm:chMax val="0"/>
          <dgm:bulletEnabled val="1"/>
        </dgm:presLayoutVars>
      </dgm:prSet>
      <dgm:spPr/>
    </dgm:pt>
  </dgm:ptLst>
  <dgm:cxnLst>
    <dgm:cxn modelId="{D20FD87B-D404-4819-AB70-A4E908C91409}" type="presOf" srcId="{A947BE1C-9EBD-4A83-ACA0-2EA9A48EAC2D}" destId="{CBD20012-8602-46C5-AE78-C97B97A235CE}" srcOrd="0" destOrd="0" presId="urn:microsoft.com/office/officeart/2005/8/layout/vList2"/>
    <dgm:cxn modelId="{9F47E780-EFCF-4E90-8B50-2A434DEFEEBE}" srcId="{14ED0BA6-AF3D-4B1F-9395-E8FE2BADC68D}" destId="{A947BE1C-9EBD-4A83-ACA0-2EA9A48EAC2D}" srcOrd="0" destOrd="0" parTransId="{8FDC957D-B566-476F-8D64-07EC61E789E6}" sibTransId="{B1AE090F-4ECB-4EB6-A26B-A9646C18AED4}"/>
    <dgm:cxn modelId="{ECD5F9AF-398E-42E9-8030-4FF43EC71E95}" type="presOf" srcId="{14ED0BA6-AF3D-4B1F-9395-E8FE2BADC68D}" destId="{FD94F36B-7BF8-4D13-95D2-BBDC54B0F4D5}" srcOrd="0" destOrd="0" presId="urn:microsoft.com/office/officeart/2005/8/layout/vList2"/>
    <dgm:cxn modelId="{A6DC9814-8520-40FD-9AA7-43895F93BCA8}" type="presParOf" srcId="{FD94F36B-7BF8-4D13-95D2-BBDC54B0F4D5}" destId="{CBD20012-8602-46C5-AE78-C97B97A235C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7311CEB-6EBA-4A1F-854A-2E55D7EDF6B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05FDCD91-0B2B-40BD-AD1D-44F742079C34}">
      <dgm:prSet custT="1"/>
      <dgm:spPr/>
      <dgm:t>
        <a:bodyPr/>
        <a:lstStyle/>
        <a:p>
          <a:pPr algn="ctr" rtl="0"/>
          <a:r>
            <a:rPr lang="cs-CZ" sz="3200" b="1" dirty="0"/>
            <a:t>6.b Test </a:t>
          </a:r>
          <a:r>
            <a:rPr lang="cs-CZ" sz="3200" b="1" dirty="0" err="1"/>
            <a:t>of</a:t>
          </a:r>
          <a:r>
            <a:rPr lang="cs-CZ" sz="3200" b="1" dirty="0"/>
            <a:t> hip </a:t>
          </a:r>
          <a:r>
            <a:rPr lang="cs-CZ" sz="3200" b="1" dirty="0" err="1"/>
            <a:t>flexion</a:t>
          </a:r>
          <a:r>
            <a:rPr lang="cs-CZ" sz="3200" b="1" dirty="0"/>
            <a:t> in </a:t>
          </a:r>
          <a:r>
            <a:rPr lang="cs-CZ" sz="3200" b="1" dirty="0" err="1"/>
            <a:t>supine</a:t>
          </a:r>
          <a:endParaRPr lang="cs-CZ" sz="3200" dirty="0"/>
        </a:p>
      </dgm:t>
    </dgm:pt>
    <dgm:pt modelId="{56F6A82B-28C3-4D8D-A77F-6194C5E23D8B}" type="parTrans" cxnId="{19793A98-C0AE-4D99-BFFF-67C5B6530BC4}">
      <dgm:prSet/>
      <dgm:spPr/>
      <dgm:t>
        <a:bodyPr/>
        <a:lstStyle/>
        <a:p>
          <a:endParaRPr lang="cs-CZ"/>
        </a:p>
      </dgm:t>
    </dgm:pt>
    <dgm:pt modelId="{32601A31-E970-4133-8E83-71994C3A8C3D}" type="sibTrans" cxnId="{19793A98-C0AE-4D99-BFFF-67C5B6530BC4}">
      <dgm:prSet/>
      <dgm:spPr/>
      <dgm:t>
        <a:bodyPr/>
        <a:lstStyle/>
        <a:p>
          <a:endParaRPr lang="cs-CZ"/>
        </a:p>
      </dgm:t>
    </dgm:pt>
    <dgm:pt modelId="{5A198FF2-FD62-4C9A-AAAB-D73E9515A295}" type="pres">
      <dgm:prSet presAssocID="{F7311CEB-6EBA-4A1F-854A-2E55D7EDF6B0}" presName="linear" presStyleCnt="0">
        <dgm:presLayoutVars>
          <dgm:animLvl val="lvl"/>
          <dgm:resizeHandles val="exact"/>
        </dgm:presLayoutVars>
      </dgm:prSet>
      <dgm:spPr/>
    </dgm:pt>
    <dgm:pt modelId="{F0B5995B-2F38-444C-9003-DF42AD2AA33C}" type="pres">
      <dgm:prSet presAssocID="{05FDCD91-0B2B-40BD-AD1D-44F742079C34}" presName="parentText" presStyleLbl="node1" presStyleIdx="0" presStyleCnt="1">
        <dgm:presLayoutVars>
          <dgm:chMax val="0"/>
          <dgm:bulletEnabled val="1"/>
        </dgm:presLayoutVars>
      </dgm:prSet>
      <dgm:spPr/>
    </dgm:pt>
  </dgm:ptLst>
  <dgm:cxnLst>
    <dgm:cxn modelId="{4877E58E-BBCC-4A2B-9FBC-59A7144A8C5E}" type="presOf" srcId="{F7311CEB-6EBA-4A1F-854A-2E55D7EDF6B0}" destId="{5A198FF2-FD62-4C9A-AAAB-D73E9515A295}" srcOrd="0" destOrd="0" presId="urn:microsoft.com/office/officeart/2005/8/layout/vList2"/>
    <dgm:cxn modelId="{19793A98-C0AE-4D99-BFFF-67C5B6530BC4}" srcId="{F7311CEB-6EBA-4A1F-854A-2E55D7EDF6B0}" destId="{05FDCD91-0B2B-40BD-AD1D-44F742079C34}" srcOrd="0" destOrd="0" parTransId="{56F6A82B-28C3-4D8D-A77F-6194C5E23D8B}" sibTransId="{32601A31-E970-4133-8E83-71994C3A8C3D}"/>
    <dgm:cxn modelId="{4E754F99-0898-4047-9E1F-2068CBBED261}" type="presOf" srcId="{05FDCD91-0B2B-40BD-AD1D-44F742079C34}" destId="{F0B5995B-2F38-444C-9003-DF42AD2AA33C}" srcOrd="0" destOrd="0" presId="urn:microsoft.com/office/officeart/2005/8/layout/vList2"/>
    <dgm:cxn modelId="{BAA01046-9686-4FF1-8380-D797071B9E71}" type="presParOf" srcId="{5A198FF2-FD62-4C9A-AAAB-D73E9515A295}" destId="{F0B5995B-2F38-444C-9003-DF42AD2AA33C}"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9E066BE-9BC9-4B13-A50C-E7A1779BEF4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EA79EAFE-3256-4ED4-8680-2FF1A14783D7}">
      <dgm:prSet custT="1"/>
      <dgm:spPr/>
      <dgm:t>
        <a:bodyPr/>
        <a:lstStyle/>
        <a:p>
          <a:pPr algn="ctr" rtl="0"/>
          <a:r>
            <a:rPr lang="cs-CZ" sz="3200" b="1" dirty="0"/>
            <a:t>7. Test </a:t>
          </a:r>
          <a:r>
            <a:rPr lang="cs-CZ" sz="3200" b="1" dirty="0" err="1"/>
            <a:t>of</a:t>
          </a:r>
          <a:r>
            <a:rPr lang="cs-CZ" sz="3200" b="1" dirty="0"/>
            <a:t> </a:t>
          </a:r>
          <a:r>
            <a:rPr lang="cs-CZ" sz="3200" b="1" dirty="0" err="1"/>
            <a:t>intraabdominal</a:t>
          </a:r>
          <a:r>
            <a:rPr lang="cs-CZ" sz="3200" b="1" dirty="0"/>
            <a:t> </a:t>
          </a:r>
          <a:r>
            <a:rPr lang="cs-CZ" sz="3200" b="1" dirty="0" err="1"/>
            <a:t>pressure</a:t>
          </a:r>
          <a:endParaRPr lang="cs-CZ" sz="3200" dirty="0"/>
        </a:p>
      </dgm:t>
    </dgm:pt>
    <dgm:pt modelId="{9641A043-8426-4F45-9AD7-D26AC10E8A61}" type="parTrans" cxnId="{2E29FA1A-E0DF-493D-AC05-DF423DA91D39}">
      <dgm:prSet/>
      <dgm:spPr/>
      <dgm:t>
        <a:bodyPr/>
        <a:lstStyle/>
        <a:p>
          <a:endParaRPr lang="cs-CZ"/>
        </a:p>
      </dgm:t>
    </dgm:pt>
    <dgm:pt modelId="{8E1A19F4-67C1-46E8-979E-26DDCF4C4FF3}" type="sibTrans" cxnId="{2E29FA1A-E0DF-493D-AC05-DF423DA91D39}">
      <dgm:prSet/>
      <dgm:spPr/>
      <dgm:t>
        <a:bodyPr/>
        <a:lstStyle/>
        <a:p>
          <a:endParaRPr lang="cs-CZ"/>
        </a:p>
      </dgm:t>
    </dgm:pt>
    <dgm:pt modelId="{55EB6981-B108-47C9-A4EA-6D9D7CA78985}" type="pres">
      <dgm:prSet presAssocID="{39E066BE-9BC9-4B13-A50C-E7A1779BEF45}" presName="linear" presStyleCnt="0">
        <dgm:presLayoutVars>
          <dgm:animLvl val="lvl"/>
          <dgm:resizeHandles val="exact"/>
        </dgm:presLayoutVars>
      </dgm:prSet>
      <dgm:spPr/>
    </dgm:pt>
    <dgm:pt modelId="{4FCFF8FC-6AB9-495C-BB85-1ED14E1D1EF0}" type="pres">
      <dgm:prSet presAssocID="{EA79EAFE-3256-4ED4-8680-2FF1A14783D7}" presName="parentText" presStyleLbl="node1" presStyleIdx="0" presStyleCnt="1" custScaleY="95503" custLinFactNeighborX="520" custLinFactNeighborY="-23484">
        <dgm:presLayoutVars>
          <dgm:chMax val="0"/>
          <dgm:bulletEnabled val="1"/>
        </dgm:presLayoutVars>
      </dgm:prSet>
      <dgm:spPr/>
    </dgm:pt>
  </dgm:ptLst>
  <dgm:cxnLst>
    <dgm:cxn modelId="{6A07CE0C-4F96-4783-8635-049173F415DC}" type="presOf" srcId="{EA79EAFE-3256-4ED4-8680-2FF1A14783D7}" destId="{4FCFF8FC-6AB9-495C-BB85-1ED14E1D1EF0}" srcOrd="0" destOrd="0" presId="urn:microsoft.com/office/officeart/2005/8/layout/vList2"/>
    <dgm:cxn modelId="{2E29FA1A-E0DF-493D-AC05-DF423DA91D39}" srcId="{39E066BE-9BC9-4B13-A50C-E7A1779BEF45}" destId="{EA79EAFE-3256-4ED4-8680-2FF1A14783D7}" srcOrd="0" destOrd="0" parTransId="{9641A043-8426-4F45-9AD7-D26AC10E8A61}" sibTransId="{8E1A19F4-67C1-46E8-979E-26DDCF4C4FF3}"/>
    <dgm:cxn modelId="{B2E14651-569C-4F7D-9196-97D1F6257AA7}" type="presOf" srcId="{39E066BE-9BC9-4B13-A50C-E7A1779BEF45}" destId="{55EB6981-B108-47C9-A4EA-6D9D7CA78985}" srcOrd="0" destOrd="0" presId="urn:microsoft.com/office/officeart/2005/8/layout/vList2"/>
    <dgm:cxn modelId="{BDFB121F-A988-45C0-A084-FC85DF5289AA}" type="presParOf" srcId="{55EB6981-B108-47C9-A4EA-6D9D7CA78985}" destId="{4FCFF8FC-6AB9-495C-BB85-1ED14E1D1EF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DEB199F-3CA3-4F99-B611-76A997BD6FF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93D88BC8-C48B-4F7F-8F0A-4C51DE021975}">
      <dgm:prSet custT="1"/>
      <dgm:spPr/>
      <dgm:t>
        <a:bodyPr/>
        <a:lstStyle/>
        <a:p>
          <a:pPr algn="ctr" rtl="0"/>
          <a:r>
            <a:rPr lang="cs-CZ" sz="3200" b="1" dirty="0"/>
            <a:t>7. Test </a:t>
          </a:r>
          <a:r>
            <a:rPr lang="cs-CZ" sz="3200" b="1" dirty="0" err="1"/>
            <a:t>of</a:t>
          </a:r>
          <a:r>
            <a:rPr lang="cs-CZ" sz="3200" b="1" dirty="0"/>
            <a:t> </a:t>
          </a:r>
          <a:r>
            <a:rPr lang="cs-CZ" sz="3200" b="1" dirty="0" err="1"/>
            <a:t>intraabdominal</a:t>
          </a:r>
          <a:r>
            <a:rPr lang="cs-CZ" sz="3200" b="1" dirty="0"/>
            <a:t> </a:t>
          </a:r>
          <a:r>
            <a:rPr lang="cs-CZ" sz="3200" b="1" dirty="0" err="1"/>
            <a:t>pressure</a:t>
          </a:r>
          <a:endParaRPr lang="cs-CZ" sz="3200" dirty="0"/>
        </a:p>
      </dgm:t>
    </dgm:pt>
    <dgm:pt modelId="{CB1118E3-BA10-4C8C-9991-0FE330B3D1C0}" type="parTrans" cxnId="{BF465DCB-E0C5-428D-B857-74CDA7CB1A2C}">
      <dgm:prSet/>
      <dgm:spPr/>
      <dgm:t>
        <a:bodyPr/>
        <a:lstStyle/>
        <a:p>
          <a:endParaRPr lang="cs-CZ"/>
        </a:p>
      </dgm:t>
    </dgm:pt>
    <dgm:pt modelId="{5D558F0A-5B03-44B1-9114-76409595103F}" type="sibTrans" cxnId="{BF465DCB-E0C5-428D-B857-74CDA7CB1A2C}">
      <dgm:prSet/>
      <dgm:spPr/>
      <dgm:t>
        <a:bodyPr/>
        <a:lstStyle/>
        <a:p>
          <a:endParaRPr lang="cs-CZ"/>
        </a:p>
      </dgm:t>
    </dgm:pt>
    <dgm:pt modelId="{C00A0FF8-0FCF-468D-A87F-3B46B9D1DFDD}" type="pres">
      <dgm:prSet presAssocID="{CDEB199F-3CA3-4F99-B611-76A997BD6FFE}" presName="linear" presStyleCnt="0">
        <dgm:presLayoutVars>
          <dgm:animLvl val="lvl"/>
          <dgm:resizeHandles val="exact"/>
        </dgm:presLayoutVars>
      </dgm:prSet>
      <dgm:spPr/>
    </dgm:pt>
    <dgm:pt modelId="{F9F91D1F-0A25-4DDD-8C70-A3BDA7FF7A7F}" type="pres">
      <dgm:prSet presAssocID="{93D88BC8-C48B-4F7F-8F0A-4C51DE021975}" presName="parentText" presStyleLbl="node1" presStyleIdx="0" presStyleCnt="1">
        <dgm:presLayoutVars>
          <dgm:chMax val="0"/>
          <dgm:bulletEnabled val="1"/>
        </dgm:presLayoutVars>
      </dgm:prSet>
      <dgm:spPr/>
    </dgm:pt>
  </dgm:ptLst>
  <dgm:cxnLst>
    <dgm:cxn modelId="{720B9A7E-C61A-4B7E-907E-FFAA881D2C0C}" type="presOf" srcId="{CDEB199F-3CA3-4F99-B611-76A997BD6FFE}" destId="{C00A0FF8-0FCF-468D-A87F-3B46B9D1DFDD}" srcOrd="0" destOrd="0" presId="urn:microsoft.com/office/officeart/2005/8/layout/vList2"/>
    <dgm:cxn modelId="{2A4751C7-80D9-4ED2-97A5-27C508893458}" type="presOf" srcId="{93D88BC8-C48B-4F7F-8F0A-4C51DE021975}" destId="{F9F91D1F-0A25-4DDD-8C70-A3BDA7FF7A7F}" srcOrd="0" destOrd="0" presId="urn:microsoft.com/office/officeart/2005/8/layout/vList2"/>
    <dgm:cxn modelId="{BF465DCB-E0C5-428D-B857-74CDA7CB1A2C}" srcId="{CDEB199F-3CA3-4F99-B611-76A997BD6FFE}" destId="{93D88BC8-C48B-4F7F-8F0A-4C51DE021975}" srcOrd="0" destOrd="0" parTransId="{CB1118E3-BA10-4C8C-9991-0FE330B3D1C0}" sibTransId="{5D558F0A-5B03-44B1-9114-76409595103F}"/>
    <dgm:cxn modelId="{AA6C814B-C439-4E20-B005-9885A81AB58D}" type="presParOf" srcId="{C00A0FF8-0FCF-468D-A87F-3B46B9D1DFDD}" destId="{F9F91D1F-0A25-4DDD-8C70-A3BDA7FF7A7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A549C2-F636-452B-9CFC-DD199ACD4FB2}">
      <dsp:nvSpPr>
        <dsp:cNvPr id="0" name=""/>
        <dsp:cNvSpPr/>
      </dsp:nvSpPr>
      <dsp:spPr>
        <a:xfrm>
          <a:off x="0" y="8312"/>
          <a:ext cx="8772556" cy="11232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cs-CZ" sz="3200" b="1" kern="1200" dirty="0"/>
            <a:t>1. </a:t>
          </a:r>
          <a:r>
            <a:rPr lang="cs-CZ" sz="3200" b="1" kern="1200" dirty="0" err="1"/>
            <a:t>Examination</a:t>
          </a:r>
          <a:r>
            <a:rPr lang="cs-CZ" sz="3200" b="1" kern="1200" dirty="0"/>
            <a:t> </a:t>
          </a:r>
          <a:r>
            <a:rPr lang="cs-CZ" sz="3200" b="1" kern="1200" dirty="0" err="1"/>
            <a:t>of</a:t>
          </a:r>
          <a:r>
            <a:rPr lang="cs-CZ" sz="3200" b="1" kern="1200" dirty="0"/>
            <a:t> </a:t>
          </a:r>
          <a:r>
            <a:rPr lang="cs-CZ" sz="3200" b="1" kern="1200" dirty="0" err="1"/>
            <a:t>breathing</a:t>
          </a:r>
          <a:r>
            <a:rPr lang="cs-CZ" sz="3200" b="1" kern="1200" dirty="0"/>
            <a:t> stereotype</a:t>
          </a:r>
        </a:p>
      </dsp:txBody>
      <dsp:txXfrm>
        <a:off x="54830" y="63142"/>
        <a:ext cx="8662896" cy="10135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AE9304-8AA1-41B6-B0A9-9996B3CF16F0}">
      <dsp:nvSpPr>
        <dsp:cNvPr id="0" name=""/>
        <dsp:cNvSpPr/>
      </dsp:nvSpPr>
      <dsp:spPr>
        <a:xfrm>
          <a:off x="0" y="4469"/>
          <a:ext cx="8229600" cy="10483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cs-CZ" sz="3200" b="1" kern="1200" dirty="0"/>
            <a:t>2. Test </a:t>
          </a:r>
          <a:r>
            <a:rPr lang="cs-CZ" sz="3200" b="1" kern="1200" dirty="0" err="1"/>
            <a:t>of</a:t>
          </a:r>
          <a:r>
            <a:rPr lang="cs-CZ" sz="3200" b="1" kern="1200" dirty="0"/>
            <a:t> </a:t>
          </a:r>
          <a:r>
            <a:rPr lang="cs-CZ" sz="3200" b="1" kern="1200" dirty="0" err="1"/>
            <a:t>extension</a:t>
          </a:r>
          <a:endParaRPr lang="cs-CZ" sz="3200" kern="1200" dirty="0"/>
        </a:p>
      </dsp:txBody>
      <dsp:txXfrm>
        <a:off x="51175" y="55644"/>
        <a:ext cx="8127250" cy="9459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CCD0CA-960C-4157-A6D2-C4BDB9101EC5}">
      <dsp:nvSpPr>
        <dsp:cNvPr id="0" name=""/>
        <dsp:cNvSpPr/>
      </dsp:nvSpPr>
      <dsp:spPr>
        <a:xfrm>
          <a:off x="0" y="8312"/>
          <a:ext cx="8763000" cy="11232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cs-CZ" sz="3200" b="1" kern="1200" dirty="0"/>
            <a:t>3. Test </a:t>
          </a:r>
          <a:r>
            <a:rPr lang="cs-CZ" sz="3200" b="1" kern="1200" dirty="0" err="1"/>
            <a:t>of</a:t>
          </a:r>
          <a:r>
            <a:rPr lang="cs-CZ" sz="3200" b="1" kern="1200" dirty="0"/>
            <a:t> </a:t>
          </a:r>
          <a:r>
            <a:rPr lang="cs-CZ" sz="3200" b="1" kern="1200" dirty="0" err="1"/>
            <a:t>trunk</a:t>
          </a:r>
          <a:r>
            <a:rPr lang="cs-CZ" sz="3200" b="1" kern="1200" dirty="0"/>
            <a:t> </a:t>
          </a:r>
          <a:r>
            <a:rPr lang="cs-CZ" sz="3200" b="1" kern="1200" dirty="0" err="1"/>
            <a:t>flexion</a:t>
          </a:r>
          <a:endParaRPr lang="cs-CZ" sz="3200" kern="1200" dirty="0"/>
        </a:p>
      </dsp:txBody>
      <dsp:txXfrm>
        <a:off x="54830" y="63142"/>
        <a:ext cx="8653340" cy="10135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FFDD1A-DDB8-4F76-91DA-1F38E7E99952}">
      <dsp:nvSpPr>
        <dsp:cNvPr id="0" name=""/>
        <dsp:cNvSpPr/>
      </dsp:nvSpPr>
      <dsp:spPr>
        <a:xfrm>
          <a:off x="0" y="2264"/>
          <a:ext cx="8229600" cy="10670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cs-CZ" sz="3200" b="1" kern="1200" dirty="0"/>
            <a:t>4. </a:t>
          </a:r>
          <a:r>
            <a:rPr lang="cs-CZ" sz="3200" b="1" kern="1200" dirty="0" err="1"/>
            <a:t>Diaphragm</a:t>
          </a:r>
          <a:r>
            <a:rPr lang="cs-CZ" sz="3200" b="1" kern="1200" dirty="0"/>
            <a:t> test</a:t>
          </a:r>
          <a:endParaRPr lang="cs-CZ" sz="3200" kern="1200" dirty="0"/>
        </a:p>
      </dsp:txBody>
      <dsp:txXfrm>
        <a:off x="52089" y="54353"/>
        <a:ext cx="8125422" cy="9628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7EFAF9-4433-4F4A-9343-D57618099CEB}">
      <dsp:nvSpPr>
        <dsp:cNvPr id="0" name=""/>
        <dsp:cNvSpPr/>
      </dsp:nvSpPr>
      <dsp:spPr>
        <a:xfrm>
          <a:off x="0" y="7919"/>
          <a:ext cx="8715436" cy="11232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cs-CZ" sz="3200" b="1" kern="1200" dirty="0"/>
            <a:t>5. Test </a:t>
          </a:r>
          <a:r>
            <a:rPr lang="cs-CZ" sz="3200" b="1" kern="1200" dirty="0" err="1"/>
            <a:t>of</a:t>
          </a:r>
          <a:r>
            <a:rPr lang="cs-CZ" sz="3200" b="1" kern="1200" dirty="0"/>
            <a:t> hip </a:t>
          </a:r>
          <a:r>
            <a:rPr lang="cs-CZ" sz="3200" b="1" kern="1200" dirty="0" err="1"/>
            <a:t>extension</a:t>
          </a:r>
          <a:endParaRPr lang="cs-CZ" sz="3200" kern="1200" dirty="0"/>
        </a:p>
      </dsp:txBody>
      <dsp:txXfrm>
        <a:off x="54830" y="62749"/>
        <a:ext cx="8605776" cy="10135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D20012-8602-46C5-AE78-C97B97A235CE}">
      <dsp:nvSpPr>
        <dsp:cNvPr id="0" name=""/>
        <dsp:cNvSpPr/>
      </dsp:nvSpPr>
      <dsp:spPr>
        <a:xfrm>
          <a:off x="0" y="8312"/>
          <a:ext cx="8610600" cy="11232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cs-CZ" sz="3200" b="1" kern="1200" dirty="0"/>
            <a:t>6.a Test </a:t>
          </a:r>
          <a:r>
            <a:rPr lang="cs-CZ" sz="3200" b="1" kern="1200" dirty="0" err="1"/>
            <a:t>of</a:t>
          </a:r>
          <a:r>
            <a:rPr lang="cs-CZ" sz="3200" b="1" kern="1200" dirty="0"/>
            <a:t> hip </a:t>
          </a:r>
          <a:r>
            <a:rPr lang="cs-CZ" sz="3200" b="1" kern="1200" dirty="0" err="1"/>
            <a:t>flexion</a:t>
          </a:r>
          <a:r>
            <a:rPr lang="cs-CZ" sz="3200" b="1" kern="1200" dirty="0"/>
            <a:t> in </a:t>
          </a:r>
          <a:r>
            <a:rPr lang="cs-CZ" sz="3200" b="1" kern="1200" dirty="0" err="1"/>
            <a:t>sitting</a:t>
          </a:r>
          <a:endParaRPr lang="cs-CZ" sz="3200" kern="1200" dirty="0"/>
        </a:p>
      </dsp:txBody>
      <dsp:txXfrm>
        <a:off x="54830" y="63142"/>
        <a:ext cx="8500940" cy="10135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B5995B-2F38-444C-9003-DF42AD2AA33C}">
      <dsp:nvSpPr>
        <dsp:cNvPr id="0" name=""/>
        <dsp:cNvSpPr/>
      </dsp:nvSpPr>
      <dsp:spPr>
        <a:xfrm>
          <a:off x="0" y="8312"/>
          <a:ext cx="8715436" cy="11232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cs-CZ" sz="3200" b="1" kern="1200" dirty="0"/>
            <a:t>6.b Test </a:t>
          </a:r>
          <a:r>
            <a:rPr lang="cs-CZ" sz="3200" b="1" kern="1200" dirty="0" err="1"/>
            <a:t>of</a:t>
          </a:r>
          <a:r>
            <a:rPr lang="cs-CZ" sz="3200" b="1" kern="1200" dirty="0"/>
            <a:t> hip </a:t>
          </a:r>
          <a:r>
            <a:rPr lang="cs-CZ" sz="3200" b="1" kern="1200" dirty="0" err="1"/>
            <a:t>flexion</a:t>
          </a:r>
          <a:r>
            <a:rPr lang="cs-CZ" sz="3200" b="1" kern="1200" dirty="0"/>
            <a:t> in </a:t>
          </a:r>
          <a:r>
            <a:rPr lang="cs-CZ" sz="3200" b="1" kern="1200" dirty="0" err="1"/>
            <a:t>supine</a:t>
          </a:r>
          <a:endParaRPr lang="cs-CZ" sz="3200" kern="1200" dirty="0"/>
        </a:p>
      </dsp:txBody>
      <dsp:txXfrm>
        <a:off x="54830" y="63142"/>
        <a:ext cx="8605776" cy="10135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CFF8FC-6AB9-495C-BB85-1ED14E1D1EF0}">
      <dsp:nvSpPr>
        <dsp:cNvPr id="0" name=""/>
        <dsp:cNvSpPr/>
      </dsp:nvSpPr>
      <dsp:spPr>
        <a:xfrm>
          <a:off x="0" y="0"/>
          <a:ext cx="8229600" cy="11620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cs-CZ" sz="3200" b="1" kern="1200" dirty="0"/>
            <a:t>7. Test </a:t>
          </a:r>
          <a:r>
            <a:rPr lang="cs-CZ" sz="3200" b="1" kern="1200" dirty="0" err="1"/>
            <a:t>of</a:t>
          </a:r>
          <a:r>
            <a:rPr lang="cs-CZ" sz="3200" b="1" kern="1200" dirty="0"/>
            <a:t> </a:t>
          </a:r>
          <a:r>
            <a:rPr lang="cs-CZ" sz="3200" b="1" kern="1200" dirty="0" err="1"/>
            <a:t>intraabdominal</a:t>
          </a:r>
          <a:r>
            <a:rPr lang="cs-CZ" sz="3200" b="1" kern="1200" dirty="0"/>
            <a:t> </a:t>
          </a:r>
          <a:r>
            <a:rPr lang="cs-CZ" sz="3200" b="1" kern="1200" dirty="0" err="1"/>
            <a:t>pressure</a:t>
          </a:r>
          <a:endParaRPr lang="cs-CZ" sz="3200" kern="1200" dirty="0"/>
        </a:p>
      </dsp:txBody>
      <dsp:txXfrm>
        <a:off x="56728" y="56728"/>
        <a:ext cx="8116144" cy="104862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F91D1F-0A25-4DDD-8C70-A3BDA7FF7A7F}">
      <dsp:nvSpPr>
        <dsp:cNvPr id="0" name=""/>
        <dsp:cNvSpPr/>
      </dsp:nvSpPr>
      <dsp:spPr>
        <a:xfrm>
          <a:off x="0" y="539"/>
          <a:ext cx="8229600" cy="11419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cs-CZ" sz="3200" b="1" kern="1200" dirty="0"/>
            <a:t>7. Test </a:t>
          </a:r>
          <a:r>
            <a:rPr lang="cs-CZ" sz="3200" b="1" kern="1200" dirty="0" err="1"/>
            <a:t>of</a:t>
          </a:r>
          <a:r>
            <a:rPr lang="cs-CZ" sz="3200" b="1" kern="1200" dirty="0"/>
            <a:t> </a:t>
          </a:r>
          <a:r>
            <a:rPr lang="cs-CZ" sz="3200" b="1" kern="1200" dirty="0" err="1"/>
            <a:t>intraabdominal</a:t>
          </a:r>
          <a:r>
            <a:rPr lang="cs-CZ" sz="3200" b="1" kern="1200" dirty="0"/>
            <a:t> </a:t>
          </a:r>
          <a:r>
            <a:rPr lang="cs-CZ" sz="3200" b="1" kern="1200" dirty="0" err="1"/>
            <a:t>pressure</a:t>
          </a:r>
          <a:endParaRPr lang="cs-CZ" sz="3200" kern="1200" dirty="0"/>
        </a:p>
      </dsp:txBody>
      <dsp:txXfrm>
        <a:off x="55744" y="56283"/>
        <a:ext cx="8118112" cy="103043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D5E10A-27E5-4A50-AF22-3E32AD337CCA}" type="datetimeFigureOut">
              <a:rPr lang="cs-CZ" smtClean="0"/>
              <a:pPr/>
              <a:t>04.01.2021</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A5ABF6-FD02-4C18-AEEF-AF075B813550}" type="slidenum">
              <a:rPr lang="cs-CZ" smtClean="0"/>
              <a:pPr/>
              <a:t>‹#›</a:t>
            </a:fld>
            <a:endParaRPr lang="cs-CZ"/>
          </a:p>
        </p:txBody>
      </p:sp>
    </p:spTree>
    <p:extLst>
      <p:ext uri="{BB962C8B-B14F-4D97-AF65-F5344CB8AC3E}">
        <p14:creationId xmlns:p14="http://schemas.microsoft.com/office/powerpoint/2010/main" val="2342510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AAA5ABF6-FD02-4C18-AEEF-AF075B813550}" type="slidenum">
              <a:rPr lang="cs-CZ" smtClean="0">
                <a:solidFill>
                  <a:prstClr val="black"/>
                </a:solidFill>
              </a:rPr>
              <a:pPr/>
              <a:t>2</a:t>
            </a:fld>
            <a:endParaRPr lang="cs-CZ">
              <a:solidFill>
                <a:prstClr val="black"/>
              </a:solidFill>
            </a:endParaRPr>
          </a:p>
        </p:txBody>
      </p:sp>
    </p:spTree>
    <p:extLst>
      <p:ext uri="{BB962C8B-B14F-4D97-AF65-F5344CB8AC3E}">
        <p14:creationId xmlns:p14="http://schemas.microsoft.com/office/powerpoint/2010/main" val="1695351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80970CD2-5AF3-4CB6-A809-D76E45AA18A4}" type="slidenum">
              <a:rPr lang="cs-CZ" smtClean="0"/>
              <a:pPr/>
              <a:t>11</a:t>
            </a:fld>
            <a:endParaRPr lang="cs-CZ"/>
          </a:p>
        </p:txBody>
      </p:sp>
    </p:spTree>
    <p:extLst>
      <p:ext uri="{BB962C8B-B14F-4D97-AF65-F5344CB8AC3E}">
        <p14:creationId xmlns:p14="http://schemas.microsoft.com/office/powerpoint/2010/main" val="2512838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80970CD2-5AF3-4CB6-A809-D76E45AA18A4}" type="slidenum">
              <a:rPr lang="cs-CZ" smtClean="0"/>
              <a:pPr/>
              <a:t>12</a:t>
            </a:fld>
            <a:endParaRPr lang="cs-CZ"/>
          </a:p>
        </p:txBody>
      </p:sp>
    </p:spTree>
    <p:extLst>
      <p:ext uri="{BB962C8B-B14F-4D97-AF65-F5344CB8AC3E}">
        <p14:creationId xmlns:p14="http://schemas.microsoft.com/office/powerpoint/2010/main" val="1563313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80970CD2-5AF3-4CB6-A809-D76E45AA18A4}" type="slidenum">
              <a:rPr lang="cs-CZ" smtClean="0"/>
              <a:pPr/>
              <a:t>13</a:t>
            </a:fld>
            <a:endParaRPr lang="cs-CZ"/>
          </a:p>
        </p:txBody>
      </p:sp>
    </p:spTree>
    <p:extLst>
      <p:ext uri="{BB962C8B-B14F-4D97-AF65-F5344CB8AC3E}">
        <p14:creationId xmlns:p14="http://schemas.microsoft.com/office/powerpoint/2010/main" val="1944821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80970CD2-5AF3-4CB6-A809-D76E45AA18A4}" type="slidenum">
              <a:rPr lang="cs-CZ" smtClean="0"/>
              <a:pPr/>
              <a:t>14</a:t>
            </a:fld>
            <a:endParaRPr lang="cs-CZ"/>
          </a:p>
        </p:txBody>
      </p:sp>
    </p:spTree>
    <p:extLst>
      <p:ext uri="{BB962C8B-B14F-4D97-AF65-F5344CB8AC3E}">
        <p14:creationId xmlns:p14="http://schemas.microsoft.com/office/powerpoint/2010/main" val="2169934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80970CD2-5AF3-4CB6-A809-D76E45AA18A4}" type="slidenum">
              <a:rPr lang="cs-CZ" smtClean="0"/>
              <a:pPr/>
              <a:t>15</a:t>
            </a:fld>
            <a:endParaRPr lang="cs-CZ"/>
          </a:p>
        </p:txBody>
      </p:sp>
    </p:spTree>
    <p:extLst>
      <p:ext uri="{BB962C8B-B14F-4D97-AF65-F5344CB8AC3E}">
        <p14:creationId xmlns:p14="http://schemas.microsoft.com/office/powerpoint/2010/main" val="8049355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80970CD2-5AF3-4CB6-A809-D76E45AA18A4}" type="slidenum">
              <a:rPr lang="cs-CZ" smtClean="0"/>
              <a:pPr/>
              <a:t>16</a:t>
            </a:fld>
            <a:endParaRPr lang="cs-CZ"/>
          </a:p>
        </p:txBody>
      </p:sp>
    </p:spTree>
    <p:extLst>
      <p:ext uri="{BB962C8B-B14F-4D97-AF65-F5344CB8AC3E}">
        <p14:creationId xmlns:p14="http://schemas.microsoft.com/office/powerpoint/2010/main" val="622463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80970CD2-5AF3-4CB6-A809-D76E45AA18A4}" type="slidenum">
              <a:rPr lang="cs-CZ" smtClean="0"/>
              <a:pPr/>
              <a:t>17</a:t>
            </a:fld>
            <a:endParaRPr lang="cs-CZ"/>
          </a:p>
        </p:txBody>
      </p:sp>
    </p:spTree>
    <p:extLst>
      <p:ext uri="{BB962C8B-B14F-4D97-AF65-F5344CB8AC3E}">
        <p14:creationId xmlns:p14="http://schemas.microsoft.com/office/powerpoint/2010/main" val="14424528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80970CD2-5AF3-4CB6-A809-D76E45AA18A4}" type="slidenum">
              <a:rPr lang="cs-CZ" smtClean="0"/>
              <a:pPr/>
              <a:t>18</a:t>
            </a:fld>
            <a:endParaRPr lang="cs-CZ"/>
          </a:p>
        </p:txBody>
      </p:sp>
    </p:spTree>
    <p:extLst>
      <p:ext uri="{BB962C8B-B14F-4D97-AF65-F5344CB8AC3E}">
        <p14:creationId xmlns:p14="http://schemas.microsoft.com/office/powerpoint/2010/main" val="22862798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80970CD2-5AF3-4CB6-A809-D76E45AA18A4}" type="slidenum">
              <a:rPr lang="cs-CZ" smtClean="0"/>
              <a:pPr/>
              <a:t>19</a:t>
            </a:fld>
            <a:endParaRPr lang="cs-CZ"/>
          </a:p>
        </p:txBody>
      </p:sp>
    </p:spTree>
    <p:extLst>
      <p:ext uri="{BB962C8B-B14F-4D97-AF65-F5344CB8AC3E}">
        <p14:creationId xmlns:p14="http://schemas.microsoft.com/office/powerpoint/2010/main" val="39077955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80970CD2-5AF3-4CB6-A809-D76E45AA18A4}" type="slidenum">
              <a:rPr lang="cs-CZ" smtClean="0"/>
              <a:pPr/>
              <a:t>20</a:t>
            </a:fld>
            <a:endParaRPr lang="cs-CZ"/>
          </a:p>
        </p:txBody>
      </p:sp>
    </p:spTree>
    <p:extLst>
      <p:ext uri="{BB962C8B-B14F-4D97-AF65-F5344CB8AC3E}">
        <p14:creationId xmlns:p14="http://schemas.microsoft.com/office/powerpoint/2010/main" val="1186805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55000" lnSpcReduction="20000"/>
          </a:bodyPr>
          <a:lstStyle/>
          <a:p>
            <a:pPr eaLnBrk="1" hangingPunct="1">
              <a:spcBef>
                <a:spcPct val="0"/>
              </a:spcBef>
            </a:pPr>
            <a:r>
              <a:rPr lang="cs-CZ" dirty="0"/>
              <a:t>Respirace – DÝCHÁNÍ - 3 </a:t>
            </a:r>
            <a:r>
              <a:rPr lang="cs-CZ" dirty="0" err="1"/>
              <a:t>oddelene</a:t>
            </a:r>
            <a:r>
              <a:rPr lang="cs-CZ" dirty="0"/>
              <a:t>, </a:t>
            </a:r>
            <a:r>
              <a:rPr lang="cs-CZ" dirty="0" err="1"/>
              <a:t>avsak</a:t>
            </a:r>
            <a:r>
              <a:rPr lang="cs-CZ" dirty="0"/>
              <a:t> </a:t>
            </a:r>
            <a:r>
              <a:rPr lang="cs-CZ" dirty="0" err="1"/>
              <a:t>vzajemne</a:t>
            </a:r>
            <a:r>
              <a:rPr lang="cs-CZ" dirty="0"/>
              <a:t> </a:t>
            </a:r>
            <a:r>
              <a:rPr lang="cs-CZ" dirty="0" err="1"/>
              <a:t>propojene</a:t>
            </a:r>
            <a:r>
              <a:rPr lang="cs-CZ" dirty="0"/>
              <a:t> funkce:</a:t>
            </a:r>
          </a:p>
          <a:p>
            <a:pPr eaLnBrk="1" hangingPunct="1">
              <a:spcBef>
                <a:spcPct val="0"/>
              </a:spcBef>
            </a:pPr>
            <a:r>
              <a:rPr lang="cs-CZ" b="1" dirty="0"/>
              <a:t>Ventilace</a:t>
            </a:r>
            <a:r>
              <a:rPr lang="cs-CZ" dirty="0"/>
              <a:t> – </a:t>
            </a:r>
            <a:r>
              <a:rPr lang="cs-CZ" dirty="0" err="1"/>
              <a:t>výmena</a:t>
            </a:r>
            <a:r>
              <a:rPr lang="cs-CZ" dirty="0"/>
              <a:t> plynu mezi </a:t>
            </a:r>
            <a:r>
              <a:rPr lang="cs-CZ" dirty="0" err="1"/>
              <a:t>vnejsim</a:t>
            </a:r>
            <a:r>
              <a:rPr lang="cs-CZ" dirty="0"/>
              <a:t> </a:t>
            </a:r>
            <a:r>
              <a:rPr lang="cs-CZ" dirty="0" err="1"/>
              <a:t>prostr</a:t>
            </a:r>
            <a:r>
              <a:rPr lang="cs-CZ" dirty="0"/>
              <a:t>. a alveolem</a:t>
            </a:r>
          </a:p>
          <a:p>
            <a:pPr eaLnBrk="1" hangingPunct="1">
              <a:spcBef>
                <a:spcPct val="0"/>
              </a:spcBef>
            </a:pPr>
            <a:r>
              <a:rPr lang="cs-CZ" b="1" dirty="0"/>
              <a:t>Difuze</a:t>
            </a:r>
            <a:r>
              <a:rPr lang="cs-CZ" dirty="0"/>
              <a:t> – </a:t>
            </a:r>
            <a:r>
              <a:rPr lang="cs-CZ" dirty="0" err="1"/>
              <a:t>prechod</a:t>
            </a:r>
            <a:r>
              <a:rPr lang="cs-CZ" dirty="0"/>
              <a:t> přes </a:t>
            </a:r>
            <a:r>
              <a:rPr lang="cs-CZ" dirty="0" err="1"/>
              <a:t>alveolokapilarni</a:t>
            </a:r>
            <a:r>
              <a:rPr lang="cs-CZ" dirty="0"/>
              <a:t> </a:t>
            </a:r>
            <a:r>
              <a:rPr lang="cs-CZ" dirty="0" err="1"/>
              <a:t>membr</a:t>
            </a:r>
            <a:r>
              <a:rPr lang="cs-CZ" dirty="0"/>
              <a:t>. </a:t>
            </a:r>
          </a:p>
          <a:p>
            <a:pPr eaLnBrk="1" hangingPunct="1">
              <a:spcBef>
                <a:spcPct val="0"/>
              </a:spcBef>
            </a:pPr>
            <a:r>
              <a:rPr lang="cs-CZ" b="1" dirty="0" err="1"/>
              <a:t>Perfuze</a:t>
            </a:r>
            <a:r>
              <a:rPr lang="cs-CZ" dirty="0"/>
              <a:t> – vlastní </a:t>
            </a:r>
            <a:r>
              <a:rPr lang="cs-CZ" dirty="0" err="1"/>
              <a:t>omyvani</a:t>
            </a:r>
            <a:r>
              <a:rPr lang="cs-CZ" dirty="0"/>
              <a:t> alveolu krvi, </a:t>
            </a:r>
            <a:r>
              <a:rPr lang="cs-CZ" dirty="0" err="1"/>
              <a:t>prutok</a:t>
            </a:r>
            <a:r>
              <a:rPr lang="cs-CZ" dirty="0"/>
              <a:t> krve </a:t>
            </a:r>
            <a:r>
              <a:rPr lang="cs-CZ" dirty="0" err="1"/>
              <a:t>plicemi</a:t>
            </a:r>
            <a:endParaRPr lang="cs-CZ" dirty="0"/>
          </a:p>
          <a:p>
            <a:pPr eaLnBrk="1" hangingPunct="1">
              <a:spcBef>
                <a:spcPct val="0"/>
              </a:spcBef>
            </a:pPr>
            <a:endParaRPr lang="cs-CZ" dirty="0"/>
          </a:p>
          <a:p>
            <a:r>
              <a:rPr lang="cs-CZ" sz="1200" b="1" kern="1200" dirty="0">
                <a:solidFill>
                  <a:schemeClr val="tx1"/>
                </a:solidFill>
                <a:latin typeface="+mn-lt"/>
                <a:ea typeface="+mn-ea"/>
                <a:cs typeface="+mn-cs"/>
              </a:rPr>
              <a:t>Vztah respirace a svalového napětí</a:t>
            </a:r>
            <a:endParaRPr lang="cs-CZ" sz="1200" kern="1200" dirty="0">
              <a:solidFill>
                <a:schemeClr val="tx1"/>
              </a:solidFill>
              <a:latin typeface="+mn-lt"/>
              <a:ea typeface="+mn-ea"/>
              <a:cs typeface="+mn-cs"/>
            </a:endParaRPr>
          </a:p>
          <a:p>
            <a:r>
              <a:rPr lang="cs-CZ" sz="1200" kern="1200" dirty="0">
                <a:solidFill>
                  <a:schemeClr val="tx1"/>
                </a:solidFill>
                <a:latin typeface="+mn-lt"/>
                <a:ea typeface="+mn-ea"/>
                <a:cs typeface="+mn-cs"/>
              </a:rPr>
              <a:t>Nádech – má pro většinu svalů </a:t>
            </a:r>
            <a:r>
              <a:rPr lang="cs-CZ" sz="1200" kern="1200" dirty="0" err="1">
                <a:solidFill>
                  <a:schemeClr val="tx1"/>
                </a:solidFill>
                <a:latin typeface="+mn-lt"/>
                <a:ea typeface="+mn-ea"/>
                <a:cs typeface="+mn-cs"/>
              </a:rPr>
              <a:t>facilitační</a:t>
            </a:r>
            <a:r>
              <a:rPr lang="cs-CZ" sz="1200" kern="1200" dirty="0">
                <a:solidFill>
                  <a:schemeClr val="tx1"/>
                </a:solidFill>
                <a:latin typeface="+mn-lt"/>
                <a:ea typeface="+mn-ea"/>
                <a:cs typeface="+mn-cs"/>
              </a:rPr>
              <a:t> charakter, toho využíváme při nácviku svalové síly</a:t>
            </a:r>
          </a:p>
          <a:p>
            <a:r>
              <a:rPr lang="cs-CZ" sz="1200" kern="1200" dirty="0">
                <a:solidFill>
                  <a:schemeClr val="tx1"/>
                </a:solidFill>
                <a:latin typeface="+mn-lt"/>
                <a:ea typeface="+mn-ea"/>
                <a:cs typeface="+mn-cs"/>
              </a:rPr>
              <a:t>Výdech – má na většinu svalů inhibiční vliv, využíváme při relaxaci svalů</a:t>
            </a:r>
          </a:p>
          <a:p>
            <a:r>
              <a:rPr lang="cs-CZ" sz="1200" kern="1200" dirty="0">
                <a:solidFill>
                  <a:schemeClr val="tx1"/>
                </a:solidFill>
                <a:latin typeface="+mn-lt"/>
                <a:ea typeface="+mn-ea"/>
                <a:cs typeface="+mn-cs"/>
              </a:rPr>
              <a:t>Výjimky: krční a horní hrudní segmenty páteře, </a:t>
            </a:r>
            <a:r>
              <a:rPr lang="cs-CZ" sz="1200" kern="1200" dirty="0" err="1">
                <a:solidFill>
                  <a:schemeClr val="tx1"/>
                </a:solidFill>
                <a:latin typeface="+mn-lt"/>
                <a:ea typeface="+mn-ea"/>
                <a:cs typeface="+mn-cs"/>
              </a:rPr>
              <a:t>erectory</a:t>
            </a:r>
            <a:r>
              <a:rPr lang="cs-CZ" sz="1200" kern="1200" dirty="0">
                <a:solidFill>
                  <a:schemeClr val="tx1"/>
                </a:solidFill>
                <a:latin typeface="+mn-lt"/>
                <a:ea typeface="+mn-ea"/>
                <a:cs typeface="+mn-cs"/>
              </a:rPr>
              <a:t> bederní části páteře, žvýkací svaly</a:t>
            </a:r>
          </a:p>
          <a:p>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 </a:t>
            </a:r>
          </a:p>
          <a:p>
            <a:r>
              <a:rPr lang="cs-CZ" sz="1200" b="1" kern="1200" dirty="0">
                <a:solidFill>
                  <a:schemeClr val="tx1"/>
                </a:solidFill>
                <a:latin typeface="+mn-lt"/>
                <a:ea typeface="+mn-ea"/>
                <a:cs typeface="+mn-cs"/>
              </a:rPr>
              <a:t>Ovlivnění dalších vegetativních funkcí</a:t>
            </a:r>
            <a:endParaRPr lang="cs-CZ" sz="1200" kern="1200" dirty="0">
              <a:solidFill>
                <a:schemeClr val="tx1"/>
              </a:solidFill>
              <a:latin typeface="+mn-lt"/>
              <a:ea typeface="+mn-ea"/>
              <a:cs typeface="+mn-cs"/>
            </a:endParaRPr>
          </a:p>
          <a:p>
            <a:r>
              <a:rPr lang="cs-CZ" sz="1200" kern="1200" dirty="0">
                <a:solidFill>
                  <a:schemeClr val="tx1"/>
                </a:solidFill>
                <a:latin typeface="+mn-lt"/>
                <a:ea typeface="+mn-ea"/>
                <a:cs typeface="+mn-cs"/>
              </a:rPr>
              <a:t>Tepová frekvence – periodicky s dechovým cyklem kolísá TF (tzv. respirační arytmie)</a:t>
            </a:r>
          </a:p>
          <a:p>
            <a:r>
              <a:rPr lang="cs-CZ" sz="1200" kern="1200" dirty="0">
                <a:solidFill>
                  <a:schemeClr val="tx1"/>
                </a:solidFill>
                <a:latin typeface="+mn-lt"/>
                <a:ea typeface="+mn-ea"/>
                <a:cs typeface="+mn-cs"/>
              </a:rPr>
              <a:t>Mechanické ovlivnění nitrobřišních orgánů – význam pro správnou peristaltickou funkci </a:t>
            </a:r>
            <a:r>
              <a:rPr lang="cs-CZ" sz="1200" kern="1200" dirty="0" err="1">
                <a:solidFill>
                  <a:schemeClr val="tx1"/>
                </a:solidFill>
                <a:latin typeface="+mn-lt"/>
                <a:ea typeface="+mn-ea"/>
                <a:cs typeface="+mn-cs"/>
              </a:rPr>
              <a:t>GITu</a:t>
            </a:r>
            <a:endParaRPr lang="cs-CZ" sz="1200" kern="1200" dirty="0">
              <a:solidFill>
                <a:schemeClr val="tx1"/>
              </a:solidFill>
              <a:latin typeface="+mn-lt"/>
              <a:ea typeface="+mn-ea"/>
              <a:cs typeface="+mn-cs"/>
            </a:endParaRPr>
          </a:p>
          <a:p>
            <a:r>
              <a:rPr lang="cs-CZ" sz="1200" kern="1200" dirty="0">
                <a:solidFill>
                  <a:schemeClr val="tx1"/>
                </a:solidFill>
                <a:latin typeface="+mn-lt"/>
                <a:ea typeface="+mn-ea"/>
                <a:cs typeface="+mn-cs"/>
              </a:rPr>
              <a:t>Podpora žilního návratu – v závislosti na nasávací funkci podtlaku hrudníku</a:t>
            </a:r>
          </a:p>
          <a:p>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 </a:t>
            </a:r>
          </a:p>
          <a:p>
            <a:r>
              <a:rPr lang="cs-CZ" sz="1200" b="1" kern="1200" dirty="0">
                <a:solidFill>
                  <a:schemeClr val="tx1"/>
                </a:solidFill>
                <a:latin typeface="+mn-lt"/>
                <a:ea typeface="+mn-ea"/>
                <a:cs typeface="+mn-cs"/>
              </a:rPr>
              <a:t>Ovlivnění psychických funkcí</a:t>
            </a:r>
            <a:endParaRPr lang="cs-CZ" sz="1200" kern="1200" dirty="0">
              <a:solidFill>
                <a:schemeClr val="tx1"/>
              </a:solidFill>
              <a:latin typeface="+mn-lt"/>
              <a:ea typeface="+mn-ea"/>
              <a:cs typeface="+mn-cs"/>
            </a:endParaRPr>
          </a:p>
          <a:p>
            <a:r>
              <a:rPr lang="cs-CZ" sz="1200" kern="1200" dirty="0">
                <a:solidFill>
                  <a:schemeClr val="tx1"/>
                </a:solidFill>
                <a:latin typeface="+mn-lt"/>
                <a:ea typeface="+mn-ea"/>
                <a:cs typeface="+mn-cs"/>
              </a:rPr>
              <a:t>Dýchání souvisí se stavem vědomí: spánek, zívání, pohotovost k učení</a:t>
            </a:r>
          </a:p>
          <a:p>
            <a:r>
              <a:rPr lang="cs-CZ" sz="1200" kern="1200" dirty="0">
                <a:solidFill>
                  <a:schemeClr val="tx1"/>
                </a:solidFill>
                <a:latin typeface="+mn-lt"/>
                <a:ea typeface="+mn-ea"/>
                <a:cs typeface="+mn-cs"/>
              </a:rPr>
              <a:t>Dýchání využíváme k: nácvik relaxace, </a:t>
            </a:r>
            <a:r>
              <a:rPr lang="cs-CZ" sz="1200" kern="1200" dirty="0" err="1">
                <a:solidFill>
                  <a:schemeClr val="tx1"/>
                </a:solidFill>
                <a:latin typeface="+mn-lt"/>
                <a:ea typeface="+mn-ea"/>
                <a:cs typeface="+mn-cs"/>
              </a:rPr>
              <a:t>protistresová</a:t>
            </a:r>
            <a:r>
              <a:rPr lang="cs-CZ" sz="1200" kern="1200" dirty="0">
                <a:solidFill>
                  <a:schemeClr val="tx1"/>
                </a:solidFill>
                <a:latin typeface="+mn-lt"/>
                <a:ea typeface="+mn-ea"/>
                <a:cs typeface="+mn-cs"/>
              </a:rPr>
              <a:t> opatření, jógová cvičení</a:t>
            </a:r>
          </a:p>
          <a:p>
            <a:r>
              <a:rPr lang="cs-CZ" sz="1200" kern="1200" dirty="0">
                <a:solidFill>
                  <a:schemeClr val="tx1"/>
                </a:solidFill>
                <a:latin typeface="+mn-lt"/>
                <a:ea typeface="+mn-ea"/>
                <a:cs typeface="+mn-cs"/>
              </a:rPr>
              <a:t>Holotropní dýchání: cílená </a:t>
            </a:r>
            <a:r>
              <a:rPr lang="cs-CZ" sz="1200" kern="1200" dirty="0" err="1">
                <a:solidFill>
                  <a:schemeClr val="tx1"/>
                </a:solidFill>
                <a:latin typeface="+mn-lt"/>
                <a:ea typeface="+mn-ea"/>
                <a:cs typeface="+mn-cs"/>
              </a:rPr>
              <a:t>hyperventilace</a:t>
            </a:r>
            <a:r>
              <a:rPr lang="cs-CZ" sz="1200" kern="1200" dirty="0">
                <a:solidFill>
                  <a:schemeClr val="tx1"/>
                </a:solidFill>
                <a:latin typeface="+mn-lt"/>
                <a:ea typeface="+mn-ea"/>
                <a:cs typeface="+mn-cs"/>
              </a:rPr>
              <a:t> s řízeným metabolickým rozvratem, vyvolávající poruchu vědomí, používá se v psychiatrii k ovlivnění psychiky</a:t>
            </a:r>
          </a:p>
          <a:p>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Poznámky:</a:t>
            </a:r>
          </a:p>
          <a:p>
            <a:r>
              <a:rPr lang="cs-CZ" sz="1200" kern="1200" dirty="0">
                <a:solidFill>
                  <a:schemeClr val="tx1"/>
                </a:solidFill>
                <a:latin typeface="+mn-lt"/>
                <a:ea typeface="+mn-ea"/>
                <a:cs typeface="+mn-cs"/>
              </a:rPr>
              <a:t> </a:t>
            </a:r>
          </a:p>
          <a:p>
            <a:r>
              <a:rPr lang="cs-CZ" sz="1200" b="1" kern="1200" dirty="0" err="1">
                <a:solidFill>
                  <a:schemeClr val="tx1"/>
                </a:solidFill>
                <a:latin typeface="+mn-lt"/>
                <a:ea typeface="+mn-ea"/>
                <a:cs typeface="+mn-cs"/>
              </a:rPr>
              <a:t>Pickwickovský</a:t>
            </a:r>
            <a:r>
              <a:rPr lang="cs-CZ" sz="1200" b="1" kern="1200" dirty="0">
                <a:solidFill>
                  <a:schemeClr val="tx1"/>
                </a:solidFill>
                <a:latin typeface="+mn-lt"/>
                <a:ea typeface="+mn-ea"/>
                <a:cs typeface="+mn-cs"/>
              </a:rPr>
              <a:t> syndrom</a:t>
            </a:r>
            <a:r>
              <a:rPr lang="cs-CZ" sz="1200" kern="1200" dirty="0">
                <a:solidFill>
                  <a:schemeClr val="tx1"/>
                </a:solidFill>
                <a:latin typeface="+mn-lt"/>
                <a:ea typeface="+mn-ea"/>
                <a:cs typeface="+mn-cs"/>
              </a:rPr>
              <a:t>: hypoventilace u osob s nadměrnou obezitou – mechanické omezení dýchání spojené se zvýšením hladiny CO</a:t>
            </a:r>
            <a:r>
              <a:rPr lang="cs-CZ" sz="1200" kern="1200" baseline="-25000" dirty="0">
                <a:solidFill>
                  <a:schemeClr val="tx1"/>
                </a:solidFill>
                <a:latin typeface="+mn-lt"/>
                <a:ea typeface="+mn-ea"/>
                <a:cs typeface="+mn-cs"/>
              </a:rPr>
              <a:t>2</a:t>
            </a:r>
            <a:r>
              <a:rPr lang="cs-CZ" sz="1200" kern="1200" dirty="0">
                <a:solidFill>
                  <a:schemeClr val="tx1"/>
                </a:solidFill>
                <a:latin typeface="+mn-lt"/>
                <a:ea typeface="+mn-ea"/>
                <a:cs typeface="+mn-cs"/>
              </a:rPr>
              <a:t>, která je příčinou nadměrné únavy, může dosáhnout narkotické hladiny</a:t>
            </a:r>
          </a:p>
          <a:p>
            <a:r>
              <a:rPr lang="cs-CZ" sz="1200" b="1" kern="1200" dirty="0">
                <a:solidFill>
                  <a:schemeClr val="tx1"/>
                </a:solidFill>
                <a:latin typeface="+mn-lt"/>
                <a:ea typeface="+mn-ea"/>
                <a:cs typeface="+mn-cs"/>
              </a:rPr>
              <a:t> </a:t>
            </a:r>
            <a:endParaRPr lang="cs-CZ" sz="1200" kern="1200" dirty="0">
              <a:solidFill>
                <a:schemeClr val="tx1"/>
              </a:solidFill>
              <a:latin typeface="+mn-lt"/>
              <a:ea typeface="+mn-ea"/>
              <a:cs typeface="+mn-cs"/>
            </a:endParaRPr>
          </a:p>
          <a:p>
            <a:r>
              <a:rPr lang="cs-CZ" sz="1200" b="1" kern="1200" dirty="0">
                <a:solidFill>
                  <a:schemeClr val="tx1"/>
                </a:solidFill>
                <a:latin typeface="+mn-lt"/>
                <a:ea typeface="+mn-ea"/>
                <a:cs typeface="+mn-cs"/>
              </a:rPr>
              <a:t>Paradoxní dýchání:</a:t>
            </a:r>
            <a:r>
              <a:rPr lang="cs-CZ" sz="1200" kern="1200" dirty="0">
                <a:solidFill>
                  <a:schemeClr val="tx1"/>
                </a:solidFill>
                <a:latin typeface="+mn-lt"/>
                <a:ea typeface="+mn-ea"/>
                <a:cs typeface="+mn-cs"/>
              </a:rPr>
              <a:t> nastává v situaci, kdy se hrudník v době nádechu nevyklenuje a naopak se propadá (je to patologické, např. </a:t>
            </a:r>
            <a:r>
              <a:rPr lang="cs-CZ" sz="1200" kern="1200" dirty="0" err="1">
                <a:solidFill>
                  <a:schemeClr val="tx1"/>
                </a:solidFill>
                <a:latin typeface="+mn-lt"/>
                <a:ea typeface="+mn-ea"/>
                <a:cs typeface="+mn-cs"/>
              </a:rPr>
              <a:t>víceetážové</a:t>
            </a:r>
            <a:r>
              <a:rPr lang="cs-CZ" sz="1200" kern="1200" dirty="0">
                <a:solidFill>
                  <a:schemeClr val="tx1"/>
                </a:solidFill>
                <a:latin typeface="+mn-lt"/>
                <a:ea typeface="+mn-ea"/>
                <a:cs typeface="+mn-cs"/>
              </a:rPr>
              <a:t> zlomeniny žeber)</a:t>
            </a:r>
          </a:p>
          <a:p>
            <a:r>
              <a:rPr lang="cs-CZ" sz="1200" kern="1200" dirty="0">
                <a:solidFill>
                  <a:schemeClr val="tx1"/>
                </a:solidFill>
                <a:latin typeface="+mn-lt"/>
                <a:ea typeface="+mn-ea"/>
                <a:cs typeface="+mn-cs"/>
              </a:rPr>
              <a:t> </a:t>
            </a:r>
          </a:p>
          <a:p>
            <a:r>
              <a:rPr lang="cs-CZ" sz="1200" b="1" kern="1200" dirty="0" err="1">
                <a:solidFill>
                  <a:schemeClr val="tx1"/>
                </a:solidFill>
                <a:latin typeface="+mn-lt"/>
                <a:ea typeface="+mn-ea"/>
                <a:cs typeface="+mn-cs"/>
              </a:rPr>
              <a:t>Valsalvův</a:t>
            </a:r>
            <a:r>
              <a:rPr lang="cs-CZ" sz="1200" b="1" kern="1200" dirty="0">
                <a:solidFill>
                  <a:schemeClr val="tx1"/>
                </a:solidFill>
                <a:latin typeface="+mn-lt"/>
                <a:ea typeface="+mn-ea"/>
                <a:cs typeface="+mn-cs"/>
              </a:rPr>
              <a:t> pokus:</a:t>
            </a:r>
            <a:r>
              <a:rPr lang="cs-CZ" sz="1200" kern="1200" dirty="0">
                <a:solidFill>
                  <a:schemeClr val="tx1"/>
                </a:solidFill>
                <a:latin typeface="+mn-lt"/>
                <a:ea typeface="+mn-ea"/>
                <a:cs typeface="+mn-cs"/>
              </a:rPr>
              <a:t> vdech a zadržený usilovný výdech proti uzavřené </a:t>
            </a:r>
            <a:r>
              <a:rPr lang="cs-CZ" sz="1200" kern="1200" dirty="0" err="1">
                <a:solidFill>
                  <a:schemeClr val="tx1"/>
                </a:solidFill>
                <a:latin typeface="+mn-lt"/>
                <a:ea typeface="+mn-ea"/>
                <a:cs typeface="+mn-cs"/>
              </a:rPr>
              <a:t>glotis</a:t>
            </a:r>
            <a:r>
              <a:rPr lang="cs-CZ" sz="1200" kern="1200" dirty="0">
                <a:solidFill>
                  <a:schemeClr val="tx1"/>
                </a:solidFill>
                <a:latin typeface="+mn-lt"/>
                <a:ea typeface="+mn-ea"/>
                <a:cs typeface="+mn-cs"/>
              </a:rPr>
              <a:t> (= marné výdechové úsilí), dochází k zvýšení </a:t>
            </a:r>
            <a:r>
              <a:rPr lang="cs-CZ" sz="1200" kern="1200" dirty="0" err="1">
                <a:solidFill>
                  <a:schemeClr val="tx1"/>
                </a:solidFill>
                <a:latin typeface="+mn-lt"/>
                <a:ea typeface="+mn-ea"/>
                <a:cs typeface="+mn-cs"/>
              </a:rPr>
              <a:t>nitroplicního</a:t>
            </a:r>
            <a:r>
              <a:rPr lang="cs-CZ" sz="1200" kern="1200" dirty="0">
                <a:solidFill>
                  <a:schemeClr val="tx1"/>
                </a:solidFill>
                <a:latin typeface="+mn-lt"/>
                <a:ea typeface="+mn-ea"/>
                <a:cs typeface="+mn-cs"/>
              </a:rPr>
              <a:t> a nitrobřišního tlaku (= břišní lis) – projeví se tak posturální činnost dýchacího svalstva: bránice zpevní hrudník a celý trup (např. při defekaci, zvedání těžkého břemene, silových sportovních výkonech apod.), pozor u kardiaků: nutno minimalizovat činnosti spojené s prováděním tohoto manévru (dochází současně ke zvyšování krevního TK a nebezpečí vzniku náhlých cévních příhod)</a:t>
            </a:r>
          </a:p>
          <a:p>
            <a:r>
              <a:rPr lang="cs-CZ" sz="1200" kern="1200" dirty="0">
                <a:solidFill>
                  <a:schemeClr val="tx1"/>
                </a:solidFill>
                <a:latin typeface="+mn-lt"/>
                <a:ea typeface="+mn-ea"/>
                <a:cs typeface="+mn-cs"/>
              </a:rPr>
              <a:t> </a:t>
            </a:r>
          </a:p>
          <a:p>
            <a:r>
              <a:rPr lang="cs-CZ" sz="1200" b="1" kern="1200" dirty="0" err="1">
                <a:solidFill>
                  <a:schemeClr val="tx1"/>
                </a:solidFill>
                <a:latin typeface="+mn-lt"/>
                <a:ea typeface="+mn-ea"/>
                <a:cs typeface="+mn-cs"/>
              </a:rPr>
              <a:t>Műllerův</a:t>
            </a:r>
            <a:r>
              <a:rPr lang="cs-CZ" sz="1200" b="1" kern="1200" dirty="0">
                <a:solidFill>
                  <a:schemeClr val="tx1"/>
                </a:solidFill>
                <a:latin typeface="+mn-lt"/>
                <a:ea typeface="+mn-ea"/>
                <a:cs typeface="+mn-cs"/>
              </a:rPr>
              <a:t> pokus:</a:t>
            </a:r>
            <a:r>
              <a:rPr lang="cs-CZ" sz="1200" kern="1200" dirty="0">
                <a:solidFill>
                  <a:schemeClr val="tx1"/>
                </a:solidFill>
                <a:latin typeface="+mn-lt"/>
                <a:ea typeface="+mn-ea"/>
                <a:cs typeface="+mn-cs"/>
              </a:rPr>
              <a:t> výdech a maximální ale marný vdech proti zavřené </a:t>
            </a:r>
            <a:r>
              <a:rPr lang="cs-CZ" sz="1200" kern="1200" dirty="0" err="1">
                <a:solidFill>
                  <a:schemeClr val="tx1"/>
                </a:solidFill>
                <a:latin typeface="+mn-lt"/>
                <a:ea typeface="+mn-ea"/>
                <a:cs typeface="+mn-cs"/>
              </a:rPr>
              <a:t>glotis</a:t>
            </a:r>
            <a:r>
              <a:rPr lang="cs-CZ" sz="1200" kern="1200" dirty="0">
                <a:solidFill>
                  <a:schemeClr val="tx1"/>
                </a:solidFill>
                <a:latin typeface="+mn-lt"/>
                <a:ea typeface="+mn-ea"/>
                <a:cs typeface="+mn-cs"/>
              </a:rPr>
              <a:t> (= marné vdechové úsilí), klesá </a:t>
            </a:r>
            <a:r>
              <a:rPr lang="cs-CZ" sz="1200" kern="1200" dirty="0" err="1">
                <a:solidFill>
                  <a:schemeClr val="tx1"/>
                </a:solidFill>
                <a:latin typeface="+mn-lt"/>
                <a:ea typeface="+mn-ea"/>
                <a:cs typeface="+mn-cs"/>
              </a:rPr>
              <a:t>nitroplicní</a:t>
            </a:r>
            <a:r>
              <a:rPr lang="cs-CZ" sz="1200" kern="1200" dirty="0">
                <a:solidFill>
                  <a:schemeClr val="tx1"/>
                </a:solidFill>
                <a:latin typeface="+mn-lt"/>
                <a:ea typeface="+mn-ea"/>
                <a:cs typeface="+mn-cs"/>
              </a:rPr>
              <a:t> tlak, max. aktivita bránice (využití v různých posturálních situacích)</a:t>
            </a:r>
          </a:p>
          <a:p>
            <a:r>
              <a:rPr lang="cs-CZ" sz="1200" kern="1200" dirty="0">
                <a:solidFill>
                  <a:schemeClr val="tx1"/>
                </a:solidFill>
                <a:latin typeface="+mn-lt"/>
                <a:ea typeface="+mn-ea"/>
                <a:cs typeface="+mn-cs"/>
              </a:rPr>
              <a:t> </a:t>
            </a:r>
          </a:p>
          <a:p>
            <a:pPr eaLnBrk="1" hangingPunct="1">
              <a:spcBef>
                <a:spcPct val="0"/>
              </a:spcBef>
            </a:pPr>
            <a:endParaRPr lang="cs-CZ" dirty="0"/>
          </a:p>
        </p:txBody>
      </p:sp>
      <p:sp>
        <p:nvSpPr>
          <p:cNvPr id="4" name="Zástupný symbol pro číslo snímku 3"/>
          <p:cNvSpPr>
            <a:spLocks noGrp="1"/>
          </p:cNvSpPr>
          <p:nvPr>
            <p:ph type="sldNum" sz="quarter" idx="10"/>
          </p:nvPr>
        </p:nvSpPr>
        <p:spPr/>
        <p:txBody>
          <a:bodyPr/>
          <a:lstStyle/>
          <a:p>
            <a:fld id="{6461107F-74DF-4A6A-B94A-D8EEE8A73E21}" type="slidenum">
              <a:rPr lang="cs-CZ" smtClean="0"/>
              <a:pPr/>
              <a:t>3</a:t>
            </a:fld>
            <a:endParaRPr lang="cs-CZ"/>
          </a:p>
        </p:txBody>
      </p:sp>
    </p:spTree>
    <p:extLst>
      <p:ext uri="{BB962C8B-B14F-4D97-AF65-F5344CB8AC3E}">
        <p14:creationId xmlns:p14="http://schemas.microsoft.com/office/powerpoint/2010/main" val="22375784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80970CD2-5AF3-4CB6-A809-D76E45AA18A4}" type="slidenum">
              <a:rPr lang="cs-CZ" smtClean="0"/>
              <a:pPr/>
              <a:t>21</a:t>
            </a:fld>
            <a:endParaRPr lang="cs-CZ"/>
          </a:p>
        </p:txBody>
      </p:sp>
    </p:spTree>
    <p:extLst>
      <p:ext uri="{BB962C8B-B14F-4D97-AF65-F5344CB8AC3E}">
        <p14:creationId xmlns:p14="http://schemas.microsoft.com/office/powerpoint/2010/main" val="26930219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75779"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cs-CZ" dirty="0"/>
              <a:t>http://www.</a:t>
            </a:r>
            <a:r>
              <a:rPr lang="cs-CZ" dirty="0" err="1"/>
              <a:t>sciencedirect.com</a:t>
            </a:r>
            <a:r>
              <a:rPr lang="cs-CZ" dirty="0"/>
              <a:t>/science/</a:t>
            </a:r>
            <a:r>
              <a:rPr lang="cs-CZ" dirty="0" err="1"/>
              <a:t>article</a:t>
            </a:r>
            <a:r>
              <a:rPr lang="cs-CZ" dirty="0"/>
              <a:t>/</a:t>
            </a:r>
            <a:r>
              <a:rPr lang="cs-CZ" dirty="0" err="1"/>
              <a:t>pii</a:t>
            </a:r>
            <a:r>
              <a:rPr lang="cs-CZ" dirty="0"/>
              <a:t>/S1360859203000858</a:t>
            </a:r>
          </a:p>
          <a:p>
            <a:pPr eaLnBrk="1" hangingPunct="1">
              <a:spcBef>
                <a:spcPct val="0"/>
              </a:spcBef>
            </a:pPr>
            <a:r>
              <a:rPr lang="cs-CZ" dirty="0"/>
              <a:t>Hluboké klavikulární</a:t>
            </a:r>
            <a:r>
              <a:rPr lang="cs-CZ" baseline="0" dirty="0"/>
              <a:t> jamky </a:t>
            </a:r>
            <a:r>
              <a:rPr lang="cs-CZ" baseline="0" dirty="0" err="1"/>
              <a:t>zpusobené</a:t>
            </a:r>
            <a:r>
              <a:rPr lang="cs-CZ" baseline="0" dirty="0"/>
              <a:t> chronickým spatným stereotypem </a:t>
            </a:r>
            <a:r>
              <a:rPr lang="cs-CZ" baseline="0" dirty="0" err="1"/>
              <a:t>horniho</a:t>
            </a:r>
            <a:r>
              <a:rPr lang="cs-CZ" baseline="0" dirty="0"/>
              <a:t> </a:t>
            </a:r>
            <a:r>
              <a:rPr lang="cs-CZ" baseline="0" dirty="0" err="1"/>
              <a:t>klavikularniho</a:t>
            </a:r>
            <a:r>
              <a:rPr lang="cs-CZ" baseline="0" dirty="0"/>
              <a:t> </a:t>
            </a:r>
            <a:r>
              <a:rPr lang="cs-CZ" baseline="0" dirty="0" err="1"/>
              <a:t>dycháni</a:t>
            </a:r>
            <a:r>
              <a:rPr lang="cs-CZ" baseline="0" dirty="0"/>
              <a:t>, kdy dochází k </a:t>
            </a:r>
            <a:r>
              <a:rPr lang="cs-CZ" baseline="0" dirty="0" err="1"/>
              <a:t>pretizeni</a:t>
            </a:r>
            <a:r>
              <a:rPr lang="cs-CZ" baseline="0" dirty="0"/>
              <a:t> m. SCM, </a:t>
            </a:r>
            <a:r>
              <a:rPr lang="cs-CZ" baseline="0" dirty="0" err="1"/>
              <a:t>scaleni</a:t>
            </a:r>
            <a:r>
              <a:rPr lang="cs-CZ" baseline="0" dirty="0"/>
              <a:t>, </a:t>
            </a:r>
            <a:r>
              <a:rPr lang="cs-CZ" baseline="0" dirty="0" err="1"/>
              <a:t>trapezii</a:t>
            </a:r>
            <a:endParaRPr lang="cs-CZ" baseline="0" dirty="0"/>
          </a:p>
          <a:p>
            <a:pPr eaLnBrk="1" hangingPunct="1">
              <a:spcBef>
                <a:spcPct val="0"/>
              </a:spcBef>
            </a:pPr>
            <a:endParaRPr lang="cs-CZ" baseline="0" dirty="0"/>
          </a:p>
          <a:p>
            <a:pPr eaLnBrk="1" hangingPunct="1">
              <a:spcBef>
                <a:spcPct val="0"/>
              </a:spcBef>
            </a:pPr>
            <a:r>
              <a:rPr lang="cs-CZ" baseline="0" dirty="0"/>
              <a:t>http://vos.palestra.</a:t>
            </a:r>
            <a:r>
              <a:rPr lang="cs-CZ" baseline="0" dirty="0" err="1"/>
              <a:t>cz</a:t>
            </a:r>
            <a:r>
              <a:rPr lang="cs-CZ" baseline="0" dirty="0"/>
              <a:t>/skripta/kineziologie/5a3.htm</a:t>
            </a:r>
          </a:p>
          <a:p>
            <a:r>
              <a:rPr lang="cs-CZ" dirty="0"/>
              <a:t>Biomechanika:</a:t>
            </a:r>
          </a:p>
          <a:p>
            <a:r>
              <a:rPr lang="cs-CZ" dirty="0"/>
              <a:t>Žebra se při dýchání </a:t>
            </a:r>
            <a:r>
              <a:rPr lang="cs-CZ" b="1" dirty="0"/>
              <a:t>zdvihají, klesají a otáčejí </a:t>
            </a:r>
            <a:r>
              <a:rPr lang="cs-CZ" dirty="0"/>
              <a:t>kolem osy </a:t>
            </a:r>
            <a:r>
              <a:rPr lang="cs-CZ" dirty="0" err="1"/>
              <a:t>kostovertebrálních</a:t>
            </a:r>
            <a:r>
              <a:rPr lang="cs-CZ" dirty="0"/>
              <a:t> kloubů, tj. kolem osy jdoucí krčkem žebra. Přitom se přední konce žeber zdvihají (zároveň s hrudní kostí) a v předozadním směru zvětšují hrudní dutinu. Tento pohyb je nejvydatnější u 6.–8. žebra. První tři páry žeber se pohybu příliš neúčastní. Osa žeberního krčku se u dolních žeber sklání dozadu a zevně. Proto se při pohybu dolních žeber rozšiřuje hrudní dutina i v příčném směru. </a:t>
            </a:r>
          </a:p>
          <a:p>
            <a:r>
              <a:rPr lang="cs-CZ" dirty="0"/>
              <a:t>Zvětšování hrudní dutiny v předozadním směru je považováno za tzv.</a:t>
            </a:r>
            <a:r>
              <a:rPr lang="cs-CZ" b="1" dirty="0"/>
              <a:t> horní typ dýchání</a:t>
            </a:r>
            <a:r>
              <a:rPr lang="cs-CZ" dirty="0"/>
              <a:t>; zvětšování v příčném směru je </a:t>
            </a:r>
            <a:r>
              <a:rPr lang="cs-CZ" b="1" dirty="0"/>
              <a:t>dolní typem dýchání</a:t>
            </a:r>
            <a:r>
              <a:rPr lang="cs-CZ" dirty="0"/>
              <a:t>. Svoji roli při zvětšování hrudní dutiny hraje i rozdílné zakřivení žeber. </a:t>
            </a:r>
          </a:p>
          <a:p>
            <a:r>
              <a:rPr lang="cs-CZ" dirty="0"/>
              <a:t>V kineziologii hrudníku se většinou akcentuje pohyb žeber. Velmi významné jsou ale i pohyby hrudního oddílu páteře. Jak bylo uvedeno: </a:t>
            </a:r>
          </a:p>
          <a:p>
            <a:r>
              <a:rPr lang="cs-CZ" dirty="0"/>
              <a:t>Při předklonu se hrudník oplošťuje, klesají žebra a mezižeberní prostory se zužují. Orgány břišní dutiny se vtlačují do hrudní dutiny a vytlačují před sebou bránici. Hrudník se tak dostává do krajního expiračního postavení. </a:t>
            </a:r>
          </a:p>
          <a:p>
            <a:r>
              <a:rPr lang="cs-CZ" dirty="0"/>
              <a:t>Při záklonu hrudní páteře se celý děj obrací – hrudník se dostává do inspiračního postavení. </a:t>
            </a:r>
          </a:p>
          <a:p>
            <a:endParaRPr lang="cs-CZ" dirty="0"/>
          </a:p>
          <a:p>
            <a:pPr eaLnBrk="1" hangingPunct="1">
              <a:spcBef>
                <a:spcPct val="0"/>
              </a:spcBef>
            </a:pPr>
            <a:endParaRPr lang="cs-CZ" dirty="0"/>
          </a:p>
        </p:txBody>
      </p:sp>
      <p:sp>
        <p:nvSpPr>
          <p:cNvPr id="75780"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749D79D-ECE9-4AB3-BBE0-FFEC41A1F4D4}" type="slidenum">
              <a:rPr lang="cs-CZ" smtClean="0"/>
              <a:pPr/>
              <a:t>22</a:t>
            </a:fld>
            <a:endParaRPr lang="cs-CZ"/>
          </a:p>
        </p:txBody>
      </p:sp>
    </p:spTree>
    <p:extLst>
      <p:ext uri="{BB962C8B-B14F-4D97-AF65-F5344CB8AC3E}">
        <p14:creationId xmlns:p14="http://schemas.microsoft.com/office/powerpoint/2010/main" val="27700979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89091"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a:p>
        </p:txBody>
      </p:sp>
      <p:sp>
        <p:nvSpPr>
          <p:cNvPr id="89092"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9691D15-AE93-42D4-ADBA-DD3A2AB8140A}" type="slidenum">
              <a:rPr lang="cs-CZ" smtClean="0"/>
              <a:pPr/>
              <a:t>23</a:t>
            </a:fld>
            <a:endParaRPr lang="cs-CZ"/>
          </a:p>
        </p:txBody>
      </p:sp>
    </p:spTree>
    <p:extLst>
      <p:ext uri="{BB962C8B-B14F-4D97-AF65-F5344CB8AC3E}">
        <p14:creationId xmlns:p14="http://schemas.microsoft.com/office/powerpoint/2010/main" val="22239258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91139" name="Zástupný symbol pro poznámky 2"/>
          <p:cNvSpPr>
            <a:spLocks noGrp="1"/>
          </p:cNvSpPr>
          <p:nvPr>
            <p:ph type="body" idx="1"/>
          </p:nvPr>
        </p:nvSpPr>
        <p:spPr bwMode="auto">
          <a:noFill/>
        </p:spPr>
        <p:txBody>
          <a:bodyPr wrap="square" numCol="1" anchor="t" anchorCtr="0" compatLnSpc="1">
            <a:prstTxWarp prst="textNoShape">
              <a:avLst/>
            </a:prstTxWarp>
          </a:bodyPr>
          <a:lstStyle/>
          <a:p>
            <a:r>
              <a:rPr lang="cs-CZ" sz="1200" kern="1200" dirty="0">
                <a:solidFill>
                  <a:schemeClr val="tx1"/>
                </a:solidFill>
                <a:latin typeface="+mn-lt"/>
                <a:ea typeface="+mn-ea"/>
                <a:cs typeface="+mn-cs"/>
              </a:rPr>
              <a:t>Před samotným prováděním dechové gymnastiky je nutné dodržovat pravidla </a:t>
            </a:r>
            <a:r>
              <a:rPr lang="cs-CZ" sz="1200" b="1" kern="1200" dirty="0">
                <a:solidFill>
                  <a:schemeClr val="tx1"/>
                </a:solidFill>
                <a:latin typeface="+mn-lt"/>
                <a:ea typeface="+mn-ea"/>
                <a:cs typeface="+mn-cs"/>
              </a:rPr>
              <a:t>hygieny</a:t>
            </a:r>
            <a:r>
              <a:rPr lang="cs-CZ" sz="1200" kern="1200" dirty="0">
                <a:solidFill>
                  <a:schemeClr val="tx1"/>
                </a:solidFill>
                <a:latin typeface="+mn-lt"/>
                <a:ea typeface="+mn-ea"/>
                <a:cs typeface="+mn-cs"/>
              </a:rPr>
              <a:t>, tzn. nácvik smrkání, vykašlávání!! Základním pravidlem je, že nádech se provádí nosem. Nosní sliznice se tak může zapojit do své normální funkce, tedy předehřát vzduch, zbavit ho nečistot a patřičně ho zvlhčit. Důležitým předpokladem pro vlastní provádění tedy je průchodnost.</a:t>
            </a:r>
          </a:p>
          <a:p>
            <a:r>
              <a:rPr lang="cs-CZ" sz="1200" kern="1200" dirty="0">
                <a:solidFill>
                  <a:schemeClr val="tx1"/>
                </a:solidFill>
                <a:latin typeface="+mn-lt"/>
                <a:ea typeface="+mn-ea"/>
                <a:cs typeface="+mn-cs"/>
              </a:rPr>
              <a:t>Pro pacienty je výhodný </a:t>
            </a:r>
            <a:r>
              <a:rPr lang="cs-CZ" sz="1200" b="1" kern="1200" dirty="0">
                <a:solidFill>
                  <a:schemeClr val="tx1"/>
                </a:solidFill>
                <a:latin typeface="+mn-lt"/>
                <a:ea typeface="+mn-ea"/>
                <a:cs typeface="+mn-cs"/>
              </a:rPr>
              <a:t>efektivní kašel</a:t>
            </a:r>
            <a:r>
              <a:rPr lang="cs-CZ" sz="1200" kern="1200" dirty="0">
                <a:solidFill>
                  <a:schemeClr val="tx1"/>
                </a:solidFill>
                <a:latin typeface="+mn-lt"/>
                <a:ea typeface="+mn-ea"/>
                <a:cs typeface="+mn-cs"/>
              </a:rPr>
              <a:t>, Kontrolovaný kašel má preventivní, </a:t>
            </a:r>
            <a:r>
              <a:rPr lang="cs-CZ" sz="1200" kern="1200" dirty="0" err="1">
                <a:solidFill>
                  <a:schemeClr val="tx1"/>
                </a:solidFill>
                <a:latin typeface="+mn-lt"/>
                <a:ea typeface="+mn-ea"/>
                <a:cs typeface="+mn-cs"/>
              </a:rPr>
              <a:t>antikolapsový</a:t>
            </a:r>
            <a:r>
              <a:rPr lang="cs-CZ" sz="1200" kern="1200" dirty="0">
                <a:solidFill>
                  <a:schemeClr val="tx1"/>
                </a:solidFill>
                <a:latin typeface="+mn-lt"/>
                <a:ea typeface="+mn-ea"/>
                <a:cs typeface="+mn-cs"/>
              </a:rPr>
              <a:t> vliv na</a:t>
            </a:r>
          </a:p>
          <a:p>
            <a:r>
              <a:rPr lang="cs-CZ" sz="1200" kern="1200" dirty="0">
                <a:solidFill>
                  <a:schemeClr val="tx1"/>
                </a:solidFill>
                <a:latin typeface="+mn-lt"/>
                <a:ea typeface="+mn-ea"/>
                <a:cs typeface="+mn-cs"/>
              </a:rPr>
              <a:t>stěny bronchů. Naopak škodlivý, vyčerpávající a neefektivní kašel (dlouhodobé pokašlávání, křečovité kašlání s tlakem na hrudníku či záchvatovitý kašel) zvyšuje riziko vzniku bronchiektázií a </a:t>
            </a:r>
            <a:r>
              <a:rPr lang="cs-CZ" sz="1200" kern="1200" dirty="0" err="1">
                <a:solidFill>
                  <a:schemeClr val="tx1"/>
                </a:solidFill>
                <a:latin typeface="+mn-lt"/>
                <a:ea typeface="+mn-ea"/>
                <a:cs typeface="+mn-cs"/>
              </a:rPr>
              <a:t>bronchokolapsu</a:t>
            </a:r>
            <a:r>
              <a:rPr lang="cs-CZ" sz="1200" kern="1200" dirty="0">
                <a:solidFill>
                  <a:schemeClr val="tx1"/>
                </a:solidFill>
                <a:latin typeface="+mn-lt"/>
                <a:ea typeface="+mn-ea"/>
                <a:cs typeface="+mn-cs"/>
              </a:rPr>
              <a:t>.</a:t>
            </a:r>
          </a:p>
          <a:p>
            <a:r>
              <a:rPr lang="cs-CZ" sz="1200" kern="1200" dirty="0">
                <a:solidFill>
                  <a:schemeClr val="tx1"/>
                </a:solidFill>
                <a:latin typeface="+mn-lt"/>
                <a:ea typeface="+mn-ea"/>
                <a:cs typeface="+mn-cs"/>
              </a:rPr>
              <a:t>http://www.</a:t>
            </a:r>
            <a:r>
              <a:rPr lang="cs-CZ" sz="1200" kern="1200" dirty="0" err="1">
                <a:solidFill>
                  <a:schemeClr val="tx1"/>
                </a:solidFill>
                <a:latin typeface="+mn-lt"/>
                <a:ea typeface="+mn-ea"/>
                <a:cs typeface="+mn-cs"/>
              </a:rPr>
              <a:t>copn.cz</a:t>
            </a:r>
            <a:r>
              <a:rPr lang="cs-CZ" sz="1200" kern="1200" dirty="0">
                <a:solidFill>
                  <a:schemeClr val="tx1"/>
                </a:solidFill>
                <a:latin typeface="+mn-lt"/>
                <a:ea typeface="+mn-ea"/>
                <a:cs typeface="+mn-cs"/>
              </a:rPr>
              <a:t>/</a:t>
            </a:r>
            <a:r>
              <a:rPr lang="cs-CZ" sz="1200" kern="1200" dirty="0" err="1">
                <a:solidFill>
                  <a:schemeClr val="tx1"/>
                </a:solidFill>
                <a:latin typeface="+mn-lt"/>
                <a:ea typeface="+mn-ea"/>
                <a:cs typeface="+mn-cs"/>
              </a:rPr>
              <a:t>matechopn.pdf</a:t>
            </a:r>
            <a:endParaRPr lang="cs-CZ" sz="1200" kern="1200" dirty="0">
              <a:solidFill>
                <a:schemeClr val="tx1"/>
              </a:solidFill>
              <a:latin typeface="+mn-lt"/>
              <a:ea typeface="+mn-ea"/>
              <a:cs typeface="+mn-cs"/>
            </a:endParaRPr>
          </a:p>
          <a:p>
            <a:r>
              <a:rPr lang="cs-CZ" sz="1200" b="1" kern="1200" baseline="0" dirty="0">
                <a:solidFill>
                  <a:schemeClr val="tx1"/>
                </a:solidFill>
                <a:latin typeface="+mn-lt"/>
                <a:ea typeface="+mn-ea"/>
                <a:cs typeface="+mn-cs"/>
              </a:rPr>
              <a:t>Kontrolované kašlání</a:t>
            </a:r>
          </a:p>
          <a:p>
            <a:r>
              <a:rPr lang="cs-CZ" sz="1200" kern="1200" baseline="0" dirty="0">
                <a:solidFill>
                  <a:schemeClr val="tx1"/>
                </a:solidFill>
                <a:latin typeface="+mn-lt"/>
                <a:ea typeface="+mn-ea"/>
                <a:cs typeface="+mn-cs"/>
              </a:rPr>
              <a:t>Sedněte si pohodlně do křesla</a:t>
            </a:r>
          </a:p>
          <a:p>
            <a:r>
              <a:rPr lang="cs-CZ" sz="1200" kern="1200" baseline="0" dirty="0">
                <a:solidFill>
                  <a:schemeClr val="tx1"/>
                </a:solidFill>
                <a:latin typeface="+mn-lt"/>
                <a:ea typeface="+mn-ea"/>
                <a:cs typeface="+mn-cs"/>
              </a:rPr>
              <a:t>Pomalu se nadechněte nosem a zadržte dech na 2 vteřiny</a:t>
            </a:r>
          </a:p>
          <a:p>
            <a:r>
              <a:rPr lang="cs-CZ" sz="1200" kern="1200" baseline="0" dirty="0">
                <a:solidFill>
                  <a:schemeClr val="tx1"/>
                </a:solidFill>
                <a:latin typeface="+mn-lt"/>
                <a:ea typeface="+mn-ea"/>
                <a:cs typeface="+mn-cs"/>
              </a:rPr>
              <a:t>Při </a:t>
            </a:r>
            <a:r>
              <a:rPr lang="cs-CZ" sz="1200" kern="1200" baseline="0" dirty="0" err="1">
                <a:solidFill>
                  <a:schemeClr val="tx1"/>
                </a:solidFill>
                <a:latin typeface="+mn-lt"/>
                <a:ea typeface="+mn-ea"/>
                <a:cs typeface="+mn-cs"/>
              </a:rPr>
              <a:t>pomalem</a:t>
            </a:r>
            <a:r>
              <a:rPr lang="cs-CZ" sz="1200" kern="1200" baseline="0" dirty="0">
                <a:solidFill>
                  <a:schemeClr val="tx1"/>
                </a:solidFill>
                <a:latin typeface="+mn-lt"/>
                <a:ea typeface="+mn-ea"/>
                <a:cs typeface="+mn-cs"/>
              </a:rPr>
              <a:t> </a:t>
            </a:r>
            <a:r>
              <a:rPr lang="cs-CZ" sz="1200" kern="1200" baseline="0" dirty="0" err="1">
                <a:solidFill>
                  <a:schemeClr val="tx1"/>
                </a:solidFill>
                <a:latin typeface="+mn-lt"/>
                <a:ea typeface="+mn-ea"/>
                <a:cs typeface="+mn-cs"/>
              </a:rPr>
              <a:t>vydechu</a:t>
            </a:r>
            <a:r>
              <a:rPr lang="cs-CZ" sz="1200" kern="1200" baseline="0" dirty="0">
                <a:solidFill>
                  <a:schemeClr val="tx1"/>
                </a:solidFill>
                <a:latin typeface="+mn-lt"/>
                <a:ea typeface="+mn-ea"/>
                <a:cs typeface="+mn-cs"/>
              </a:rPr>
              <a:t> dva až </a:t>
            </a:r>
            <a:r>
              <a:rPr lang="cs-CZ" sz="1200" kern="1200" baseline="0" dirty="0" err="1">
                <a:solidFill>
                  <a:schemeClr val="tx1"/>
                </a:solidFill>
                <a:latin typeface="+mn-lt"/>
                <a:ea typeface="+mn-ea"/>
                <a:cs typeface="+mn-cs"/>
              </a:rPr>
              <a:t>čtyřikrat</a:t>
            </a:r>
            <a:r>
              <a:rPr lang="cs-CZ" sz="1200" kern="1200" baseline="0" dirty="0">
                <a:solidFill>
                  <a:schemeClr val="tx1"/>
                </a:solidFill>
                <a:latin typeface="+mn-lt"/>
                <a:ea typeface="+mn-ea"/>
                <a:cs typeface="+mn-cs"/>
              </a:rPr>
              <a:t> </a:t>
            </a:r>
            <a:r>
              <a:rPr lang="cs-CZ" sz="1200" kern="1200" baseline="0" dirty="0" err="1">
                <a:solidFill>
                  <a:schemeClr val="tx1"/>
                </a:solidFill>
                <a:latin typeface="+mn-lt"/>
                <a:ea typeface="+mn-ea"/>
                <a:cs typeface="+mn-cs"/>
              </a:rPr>
              <a:t>kratce</a:t>
            </a:r>
            <a:r>
              <a:rPr lang="cs-CZ" sz="1200" kern="1200" baseline="0" dirty="0">
                <a:solidFill>
                  <a:schemeClr val="tx1"/>
                </a:solidFill>
                <a:latin typeface="+mn-lt"/>
                <a:ea typeface="+mn-ea"/>
                <a:cs typeface="+mn-cs"/>
              </a:rPr>
              <a:t> zakašlete</a:t>
            </a:r>
          </a:p>
          <a:p>
            <a:r>
              <a:rPr lang="pl-PL" sz="1200" kern="1200" baseline="0" dirty="0">
                <a:solidFill>
                  <a:schemeClr val="tx1"/>
                </a:solidFill>
                <a:latin typeface="+mn-lt"/>
                <a:ea typeface="+mn-ea"/>
                <a:cs typeface="+mn-cs"/>
              </a:rPr>
              <a:t>Po několika vteřinach vše opakujte</a:t>
            </a:r>
          </a:p>
          <a:p>
            <a:r>
              <a:rPr lang="cs-CZ" sz="1200" kern="1200" baseline="0" dirty="0">
                <a:solidFill>
                  <a:schemeClr val="tx1"/>
                </a:solidFill>
                <a:latin typeface="+mn-lt"/>
                <a:ea typeface="+mn-ea"/>
                <a:cs typeface="+mn-cs"/>
              </a:rPr>
              <a:t>Pote snadněji vykašlete</a:t>
            </a:r>
          </a:p>
          <a:p>
            <a:r>
              <a:rPr lang="cs-CZ" sz="1200" kern="1200" baseline="0" dirty="0" err="1">
                <a:solidFill>
                  <a:schemeClr val="tx1"/>
                </a:solidFill>
                <a:latin typeface="+mn-lt"/>
                <a:ea typeface="+mn-ea"/>
                <a:cs typeface="+mn-cs"/>
              </a:rPr>
              <a:t>Opakovane</a:t>
            </a:r>
            <a:r>
              <a:rPr lang="cs-CZ" sz="1200" kern="1200" baseline="0" dirty="0">
                <a:solidFill>
                  <a:schemeClr val="tx1"/>
                </a:solidFill>
                <a:latin typeface="+mn-lt"/>
                <a:ea typeface="+mn-ea"/>
                <a:cs typeface="+mn-cs"/>
              </a:rPr>
              <a:t> </a:t>
            </a:r>
            <a:r>
              <a:rPr lang="cs-CZ" sz="1200" kern="1200" baseline="0" dirty="0" err="1">
                <a:solidFill>
                  <a:schemeClr val="tx1"/>
                </a:solidFill>
                <a:latin typeface="+mn-lt"/>
                <a:ea typeface="+mn-ea"/>
                <a:cs typeface="+mn-cs"/>
              </a:rPr>
              <a:t>kratke</a:t>
            </a:r>
            <a:r>
              <a:rPr lang="cs-CZ" sz="1200" kern="1200" baseline="0" dirty="0">
                <a:solidFill>
                  <a:schemeClr val="tx1"/>
                </a:solidFill>
                <a:latin typeface="+mn-lt"/>
                <a:ea typeface="+mn-ea"/>
                <a:cs typeface="+mn-cs"/>
              </a:rPr>
              <a:t> přerušeni </a:t>
            </a:r>
            <a:r>
              <a:rPr lang="cs-CZ" sz="1200" kern="1200" baseline="0" dirty="0" err="1">
                <a:solidFill>
                  <a:schemeClr val="tx1"/>
                </a:solidFill>
                <a:latin typeface="+mn-lt"/>
                <a:ea typeface="+mn-ea"/>
                <a:cs typeface="+mn-cs"/>
              </a:rPr>
              <a:t>vydechu</a:t>
            </a:r>
            <a:r>
              <a:rPr lang="cs-CZ" sz="1200" kern="1200" baseline="0" dirty="0">
                <a:solidFill>
                  <a:schemeClr val="tx1"/>
                </a:solidFill>
                <a:latin typeface="+mn-lt"/>
                <a:ea typeface="+mn-ea"/>
                <a:cs typeface="+mn-cs"/>
              </a:rPr>
              <a:t> </a:t>
            </a:r>
            <a:r>
              <a:rPr lang="cs-CZ" sz="1200" kern="1200" baseline="0" dirty="0" err="1">
                <a:solidFill>
                  <a:schemeClr val="tx1"/>
                </a:solidFill>
                <a:latin typeface="+mn-lt"/>
                <a:ea typeface="+mn-ea"/>
                <a:cs typeface="+mn-cs"/>
              </a:rPr>
              <a:t>take</a:t>
            </a:r>
            <a:r>
              <a:rPr lang="cs-CZ" sz="1200" kern="1200" baseline="0" dirty="0">
                <a:solidFill>
                  <a:schemeClr val="tx1"/>
                </a:solidFill>
                <a:latin typeface="+mn-lt"/>
                <a:ea typeface="+mn-ea"/>
                <a:cs typeface="+mn-cs"/>
              </a:rPr>
              <a:t> usnadni </a:t>
            </a:r>
            <a:r>
              <a:rPr lang="cs-CZ" sz="1200" kern="1200" baseline="0" dirty="0" err="1">
                <a:solidFill>
                  <a:schemeClr val="tx1"/>
                </a:solidFill>
                <a:latin typeface="+mn-lt"/>
                <a:ea typeface="+mn-ea"/>
                <a:cs typeface="+mn-cs"/>
              </a:rPr>
              <a:t>vykašlavani</a:t>
            </a:r>
            <a:endParaRPr lang="cs-CZ" sz="1200" kern="1200" baseline="0" dirty="0">
              <a:solidFill>
                <a:schemeClr val="tx1"/>
              </a:solidFill>
              <a:latin typeface="+mn-lt"/>
              <a:ea typeface="+mn-ea"/>
              <a:cs typeface="+mn-cs"/>
            </a:endParaRPr>
          </a:p>
          <a:p>
            <a:r>
              <a:rPr lang="cs-CZ" sz="1200" kern="1200" baseline="0" dirty="0">
                <a:solidFill>
                  <a:schemeClr val="tx1"/>
                </a:solidFill>
                <a:latin typeface="+mn-lt"/>
                <a:ea typeface="+mn-ea"/>
                <a:cs typeface="+mn-cs"/>
              </a:rPr>
              <a:t>3-5x </a:t>
            </a:r>
            <a:r>
              <a:rPr lang="cs-CZ" sz="1200" kern="1200" baseline="0" dirty="0" err="1">
                <a:solidFill>
                  <a:schemeClr val="tx1"/>
                </a:solidFill>
                <a:latin typeface="+mn-lt"/>
                <a:ea typeface="+mn-ea"/>
                <a:cs typeface="+mn-cs"/>
              </a:rPr>
              <a:t>hluboke</a:t>
            </a:r>
            <a:r>
              <a:rPr lang="cs-CZ" sz="1200" kern="1200" baseline="0" dirty="0">
                <a:solidFill>
                  <a:schemeClr val="tx1"/>
                </a:solidFill>
                <a:latin typeface="+mn-lt"/>
                <a:ea typeface="+mn-ea"/>
                <a:cs typeface="+mn-cs"/>
              </a:rPr>
              <a:t> </a:t>
            </a:r>
            <a:r>
              <a:rPr lang="cs-CZ" sz="1200" kern="1200" baseline="0" dirty="0" err="1">
                <a:solidFill>
                  <a:schemeClr val="tx1"/>
                </a:solidFill>
                <a:latin typeface="+mn-lt"/>
                <a:ea typeface="+mn-ea"/>
                <a:cs typeface="+mn-cs"/>
              </a:rPr>
              <a:t>branični</a:t>
            </a:r>
            <a:r>
              <a:rPr lang="cs-CZ" sz="1200" kern="1200" baseline="0" dirty="0">
                <a:solidFill>
                  <a:schemeClr val="tx1"/>
                </a:solidFill>
                <a:latin typeface="+mn-lt"/>
                <a:ea typeface="+mn-ea"/>
                <a:cs typeface="+mn-cs"/>
              </a:rPr>
              <a:t> vdechy </a:t>
            </a:r>
            <a:r>
              <a:rPr lang="cs-CZ" sz="1200" kern="1200" baseline="0" dirty="0" err="1">
                <a:solidFill>
                  <a:schemeClr val="tx1"/>
                </a:solidFill>
                <a:latin typeface="+mn-lt"/>
                <a:ea typeface="+mn-ea"/>
                <a:cs typeface="+mn-cs"/>
              </a:rPr>
              <a:t>mirně</a:t>
            </a:r>
            <a:r>
              <a:rPr lang="cs-CZ" sz="1200" kern="1200" baseline="0" dirty="0">
                <a:solidFill>
                  <a:schemeClr val="tx1"/>
                </a:solidFill>
                <a:latin typeface="+mn-lt"/>
                <a:ea typeface="+mn-ea"/>
                <a:cs typeface="+mn-cs"/>
              </a:rPr>
              <a:t> </a:t>
            </a:r>
            <a:r>
              <a:rPr lang="cs-CZ" sz="1200" kern="1200" baseline="0" dirty="0" err="1">
                <a:solidFill>
                  <a:schemeClr val="tx1"/>
                </a:solidFill>
                <a:latin typeface="+mn-lt"/>
                <a:ea typeface="+mn-ea"/>
                <a:cs typeface="+mn-cs"/>
              </a:rPr>
              <a:t>pootevřenymi</a:t>
            </a:r>
            <a:r>
              <a:rPr lang="cs-CZ" sz="1200" kern="1200" baseline="0" dirty="0">
                <a:solidFill>
                  <a:schemeClr val="tx1"/>
                </a:solidFill>
                <a:latin typeface="+mn-lt"/>
                <a:ea typeface="+mn-ea"/>
                <a:cs typeface="+mn-cs"/>
              </a:rPr>
              <a:t> </a:t>
            </a:r>
            <a:r>
              <a:rPr lang="cs-CZ" sz="1200" kern="1200" baseline="0" dirty="0" err="1">
                <a:solidFill>
                  <a:schemeClr val="tx1"/>
                </a:solidFill>
                <a:latin typeface="+mn-lt"/>
                <a:ea typeface="+mn-ea"/>
                <a:cs typeface="+mn-cs"/>
              </a:rPr>
              <a:t>usty</a:t>
            </a:r>
            <a:endParaRPr lang="cs-CZ" sz="1200" kern="1200" baseline="0" dirty="0">
              <a:solidFill>
                <a:schemeClr val="tx1"/>
              </a:solidFill>
              <a:latin typeface="+mn-lt"/>
              <a:ea typeface="+mn-ea"/>
              <a:cs typeface="+mn-cs"/>
            </a:endParaRPr>
          </a:p>
          <a:p>
            <a:r>
              <a:rPr lang="cs-CZ" sz="1200" kern="1200" baseline="0" dirty="0">
                <a:solidFill>
                  <a:schemeClr val="tx1"/>
                </a:solidFill>
                <a:latin typeface="+mn-lt"/>
                <a:ea typeface="+mn-ea"/>
                <a:cs typeface="+mn-cs"/>
              </a:rPr>
              <a:t>stisknout </a:t>
            </a:r>
            <a:r>
              <a:rPr lang="cs-CZ" sz="1200" kern="1200" baseline="0" dirty="0" err="1">
                <a:solidFill>
                  <a:schemeClr val="tx1"/>
                </a:solidFill>
                <a:latin typeface="+mn-lt"/>
                <a:ea typeface="+mn-ea"/>
                <a:cs typeface="+mn-cs"/>
              </a:rPr>
              <a:t>břišni</a:t>
            </a:r>
            <a:r>
              <a:rPr lang="cs-CZ" sz="1200" kern="1200" baseline="0" dirty="0">
                <a:solidFill>
                  <a:schemeClr val="tx1"/>
                </a:solidFill>
                <a:latin typeface="+mn-lt"/>
                <a:ea typeface="+mn-ea"/>
                <a:cs typeface="+mn-cs"/>
              </a:rPr>
              <a:t> svaly </a:t>
            </a:r>
            <a:r>
              <a:rPr lang="cs-CZ" sz="1200" kern="1200" baseline="0" dirty="0" err="1">
                <a:solidFill>
                  <a:schemeClr val="tx1"/>
                </a:solidFill>
                <a:latin typeface="+mn-lt"/>
                <a:ea typeface="+mn-ea"/>
                <a:cs typeface="+mn-cs"/>
              </a:rPr>
              <a:t>otevřit</a:t>
            </a:r>
            <a:r>
              <a:rPr lang="cs-CZ" sz="1200" kern="1200" baseline="0" dirty="0">
                <a:solidFill>
                  <a:schemeClr val="tx1"/>
                </a:solidFill>
                <a:latin typeface="+mn-lt"/>
                <a:ea typeface="+mn-ea"/>
                <a:cs typeface="+mn-cs"/>
              </a:rPr>
              <a:t> </a:t>
            </a:r>
            <a:r>
              <a:rPr lang="cs-CZ" sz="1200" kern="1200" baseline="0" dirty="0" err="1">
                <a:solidFill>
                  <a:schemeClr val="tx1"/>
                </a:solidFill>
                <a:latin typeface="+mn-lt"/>
                <a:ea typeface="+mn-ea"/>
                <a:cs typeface="+mn-cs"/>
              </a:rPr>
              <a:t>usta</a:t>
            </a:r>
            <a:r>
              <a:rPr lang="cs-CZ" sz="1200" kern="1200" baseline="0" dirty="0">
                <a:solidFill>
                  <a:schemeClr val="tx1"/>
                </a:solidFill>
                <a:latin typeface="+mn-lt"/>
                <a:ea typeface="+mn-ea"/>
                <a:cs typeface="+mn-cs"/>
              </a:rPr>
              <a:t> přerušovaně vydechnout „</a:t>
            </a:r>
            <a:r>
              <a:rPr lang="cs-CZ" sz="1200" kern="1200" baseline="0" dirty="0" err="1">
                <a:solidFill>
                  <a:schemeClr val="tx1"/>
                </a:solidFill>
                <a:latin typeface="+mn-lt"/>
                <a:ea typeface="+mn-ea"/>
                <a:cs typeface="+mn-cs"/>
              </a:rPr>
              <a:t>huf</a:t>
            </a:r>
            <a:r>
              <a:rPr lang="cs-CZ" sz="1200" kern="1200" baseline="0" dirty="0">
                <a:solidFill>
                  <a:schemeClr val="tx1"/>
                </a:solidFill>
                <a:latin typeface="+mn-lt"/>
                <a:ea typeface="+mn-ea"/>
                <a:cs typeface="+mn-cs"/>
              </a:rPr>
              <a:t>“ </a:t>
            </a:r>
          </a:p>
          <a:p>
            <a:r>
              <a:rPr lang="cs-CZ" sz="1200" kern="1200" baseline="0" dirty="0">
                <a:solidFill>
                  <a:schemeClr val="tx1"/>
                </a:solidFill>
                <a:latin typeface="+mn-lt"/>
                <a:ea typeface="+mn-ea"/>
                <a:cs typeface="+mn-cs"/>
              </a:rPr>
              <a:t>opět </a:t>
            </a:r>
            <a:r>
              <a:rPr lang="cs-CZ" sz="1200" kern="1200" baseline="0" dirty="0" err="1">
                <a:solidFill>
                  <a:schemeClr val="tx1"/>
                </a:solidFill>
                <a:latin typeface="+mn-lt"/>
                <a:ea typeface="+mn-ea"/>
                <a:cs typeface="+mn-cs"/>
              </a:rPr>
              <a:t>dychat</a:t>
            </a:r>
            <a:r>
              <a:rPr lang="cs-CZ" sz="1200" kern="1200" baseline="0" dirty="0">
                <a:solidFill>
                  <a:schemeClr val="tx1"/>
                </a:solidFill>
                <a:latin typeface="+mn-lt"/>
                <a:ea typeface="+mn-ea"/>
                <a:cs typeface="+mn-cs"/>
              </a:rPr>
              <a:t> </a:t>
            </a:r>
            <a:r>
              <a:rPr lang="cs-CZ" sz="1200" kern="1200" baseline="0" dirty="0" err="1">
                <a:solidFill>
                  <a:schemeClr val="tx1"/>
                </a:solidFill>
                <a:latin typeface="+mn-lt"/>
                <a:ea typeface="+mn-ea"/>
                <a:cs typeface="+mn-cs"/>
              </a:rPr>
              <a:t>sešpulenymi</a:t>
            </a:r>
            <a:r>
              <a:rPr lang="cs-CZ" sz="1200" kern="1200" baseline="0" dirty="0">
                <a:solidFill>
                  <a:schemeClr val="tx1"/>
                </a:solidFill>
                <a:latin typeface="+mn-lt"/>
                <a:ea typeface="+mn-ea"/>
                <a:cs typeface="+mn-cs"/>
              </a:rPr>
              <a:t> </a:t>
            </a:r>
            <a:r>
              <a:rPr lang="cs-CZ" sz="1200" kern="1200" baseline="0" dirty="0" err="1">
                <a:solidFill>
                  <a:schemeClr val="tx1"/>
                </a:solidFill>
                <a:latin typeface="+mn-lt"/>
                <a:ea typeface="+mn-ea"/>
                <a:cs typeface="+mn-cs"/>
              </a:rPr>
              <a:t>usty</a:t>
            </a:r>
            <a:r>
              <a:rPr lang="cs-CZ" sz="1200" kern="1200" baseline="0" dirty="0">
                <a:solidFill>
                  <a:schemeClr val="tx1"/>
                </a:solidFill>
                <a:latin typeface="+mn-lt"/>
                <a:ea typeface="+mn-ea"/>
                <a:cs typeface="+mn-cs"/>
              </a:rPr>
              <a:t>,</a:t>
            </a:r>
            <a:endParaRPr lang="cs-CZ" dirty="0"/>
          </a:p>
          <a:p>
            <a:endParaRPr lang="cs-CZ" sz="1200" kern="1200" dirty="0">
              <a:solidFill>
                <a:schemeClr val="tx1"/>
              </a:solidFill>
              <a:latin typeface="+mn-lt"/>
              <a:ea typeface="+mn-ea"/>
              <a:cs typeface="+mn-cs"/>
            </a:endParaRPr>
          </a:p>
          <a:p>
            <a:endParaRPr lang="cs-CZ" sz="1200" kern="1200" dirty="0">
              <a:solidFill>
                <a:schemeClr val="tx1"/>
              </a:solidFill>
              <a:latin typeface="+mn-lt"/>
              <a:ea typeface="+mn-ea"/>
              <a:cs typeface="+mn-cs"/>
            </a:endParaRPr>
          </a:p>
          <a:p>
            <a:endParaRPr lang="cs-CZ" sz="1200" kern="1200" dirty="0">
              <a:solidFill>
                <a:schemeClr val="tx1"/>
              </a:solidFill>
              <a:latin typeface="+mn-lt"/>
              <a:ea typeface="+mn-ea"/>
              <a:cs typeface="+mn-cs"/>
            </a:endParaRPr>
          </a:p>
        </p:txBody>
      </p:sp>
      <p:sp>
        <p:nvSpPr>
          <p:cNvPr id="91140"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B430F58-90EE-4A7A-960C-67D39F95BA1C}" type="slidenum">
              <a:rPr lang="cs-CZ" smtClean="0"/>
              <a:pPr/>
              <a:t>24</a:t>
            </a:fld>
            <a:endParaRPr lang="cs-CZ"/>
          </a:p>
        </p:txBody>
      </p:sp>
    </p:spTree>
    <p:extLst>
      <p:ext uri="{BB962C8B-B14F-4D97-AF65-F5344CB8AC3E}">
        <p14:creationId xmlns:p14="http://schemas.microsoft.com/office/powerpoint/2010/main" val="6547963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92163"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a:p>
        </p:txBody>
      </p:sp>
      <p:sp>
        <p:nvSpPr>
          <p:cNvPr id="92164"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A7C62C6-14AD-44A2-BC5D-E7C512C767FB}" type="slidenum">
              <a:rPr lang="cs-CZ" smtClean="0"/>
              <a:pPr/>
              <a:t>25</a:t>
            </a:fld>
            <a:endParaRPr lang="cs-CZ"/>
          </a:p>
        </p:txBody>
      </p:sp>
    </p:spTree>
    <p:extLst>
      <p:ext uri="{BB962C8B-B14F-4D97-AF65-F5344CB8AC3E}">
        <p14:creationId xmlns:p14="http://schemas.microsoft.com/office/powerpoint/2010/main" val="21282893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22883"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a:p>
        </p:txBody>
      </p:sp>
      <p:sp>
        <p:nvSpPr>
          <p:cNvPr id="122884"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CCD19AA-DCE1-4BBC-82B1-0DC416BE2712}" type="slidenum">
              <a:rPr lang="cs-CZ" smtClean="0"/>
              <a:pPr/>
              <a:t>26</a:t>
            </a:fld>
            <a:endParaRPr lang="cs-CZ"/>
          </a:p>
        </p:txBody>
      </p:sp>
    </p:spTree>
    <p:extLst>
      <p:ext uri="{BB962C8B-B14F-4D97-AF65-F5344CB8AC3E}">
        <p14:creationId xmlns:p14="http://schemas.microsoft.com/office/powerpoint/2010/main" val="13145620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23907"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a:p>
        </p:txBody>
      </p:sp>
      <p:sp>
        <p:nvSpPr>
          <p:cNvPr id="123908"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EC38515-F911-411A-ADAF-1E1E820C0318}" type="slidenum">
              <a:rPr lang="cs-CZ" smtClean="0"/>
              <a:pPr/>
              <a:t>27</a:t>
            </a:fld>
            <a:endParaRPr lang="cs-CZ"/>
          </a:p>
        </p:txBody>
      </p:sp>
    </p:spTree>
    <p:extLst>
      <p:ext uri="{BB962C8B-B14F-4D97-AF65-F5344CB8AC3E}">
        <p14:creationId xmlns:p14="http://schemas.microsoft.com/office/powerpoint/2010/main" val="11787108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24931"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a:p>
        </p:txBody>
      </p:sp>
      <p:sp>
        <p:nvSpPr>
          <p:cNvPr id="124932"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BA3EE57-FD8C-4B15-BE1F-CC61819E8C37}" type="slidenum">
              <a:rPr lang="cs-CZ" smtClean="0"/>
              <a:pPr/>
              <a:t>28</a:t>
            </a:fld>
            <a:endParaRPr lang="cs-CZ"/>
          </a:p>
        </p:txBody>
      </p:sp>
    </p:spTree>
    <p:extLst>
      <p:ext uri="{BB962C8B-B14F-4D97-AF65-F5344CB8AC3E}">
        <p14:creationId xmlns:p14="http://schemas.microsoft.com/office/powerpoint/2010/main" val="11908645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125955"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cs-CZ" dirty="0"/>
              <a:t>http://eu.art.com/products/p15063506437-sa-i6849097/posters.htm</a:t>
            </a:r>
          </a:p>
        </p:txBody>
      </p:sp>
      <p:sp>
        <p:nvSpPr>
          <p:cNvPr id="125956"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F5CB42B-C71F-4DE3-BA27-EC384E305602}" type="slidenum">
              <a:rPr lang="cs-CZ" smtClean="0"/>
              <a:pPr/>
              <a:t>29</a:t>
            </a:fld>
            <a:endParaRPr lang="cs-CZ"/>
          </a:p>
        </p:txBody>
      </p:sp>
    </p:spTree>
    <p:extLst>
      <p:ext uri="{BB962C8B-B14F-4D97-AF65-F5344CB8AC3E}">
        <p14:creationId xmlns:p14="http://schemas.microsoft.com/office/powerpoint/2010/main" val="393170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67587" name="Zástupný symbol pro poznámky 2"/>
          <p:cNvSpPr>
            <a:spLocks noGrp="1"/>
          </p:cNvSpPr>
          <p:nvPr>
            <p:ph type="body" idx="1"/>
          </p:nvPr>
        </p:nvSpPr>
        <p:spPr bwMode="auto">
          <a:noFill/>
        </p:spPr>
        <p:txBody>
          <a:bodyPr wrap="square" numCol="1" anchor="t" anchorCtr="0" compatLnSpc="1">
            <a:prstTxWarp prst="textNoShape">
              <a:avLst/>
            </a:prstTxWarp>
            <a:normAutofit lnSpcReduction="10000"/>
          </a:bodyPr>
          <a:lstStyle/>
          <a:p>
            <a:pPr eaLnBrk="1" hangingPunct="1">
              <a:spcBef>
                <a:spcPct val="0"/>
              </a:spcBef>
            </a:pPr>
            <a:r>
              <a:rPr lang="cs-CZ" sz="1200" b="1" i="1" kern="1200" dirty="0">
                <a:solidFill>
                  <a:schemeClr val="tx1"/>
                </a:solidFill>
                <a:latin typeface="+mn-lt"/>
                <a:ea typeface="+mn-ea"/>
                <a:cs typeface="+mn-cs"/>
              </a:rPr>
              <a:t>http://anatomie-v-kostce.</a:t>
            </a:r>
            <a:r>
              <a:rPr lang="cs-CZ" sz="1200" b="1" i="1" kern="1200" dirty="0" err="1">
                <a:solidFill>
                  <a:schemeClr val="tx1"/>
                </a:solidFill>
                <a:latin typeface="+mn-lt"/>
                <a:ea typeface="+mn-ea"/>
                <a:cs typeface="+mn-cs"/>
              </a:rPr>
              <a:t>blogspot.cz</a:t>
            </a:r>
            <a:r>
              <a:rPr lang="cs-CZ" sz="1200" b="1" i="1" kern="1200" dirty="0">
                <a:solidFill>
                  <a:schemeClr val="tx1"/>
                </a:solidFill>
                <a:latin typeface="+mn-lt"/>
                <a:ea typeface="+mn-ea"/>
                <a:cs typeface="+mn-cs"/>
              </a:rPr>
              <a:t>/2011/06/</a:t>
            </a:r>
            <a:r>
              <a:rPr lang="cs-CZ" sz="1200" b="1" i="1" kern="1200" dirty="0" err="1">
                <a:solidFill>
                  <a:schemeClr val="tx1"/>
                </a:solidFill>
                <a:latin typeface="+mn-lt"/>
                <a:ea typeface="+mn-ea"/>
                <a:cs typeface="+mn-cs"/>
              </a:rPr>
              <a:t>dychaci</a:t>
            </a:r>
            <a:r>
              <a:rPr lang="cs-CZ" sz="1200" b="1" i="1" kern="1200" dirty="0">
                <a:solidFill>
                  <a:schemeClr val="tx1"/>
                </a:solidFill>
                <a:latin typeface="+mn-lt"/>
                <a:ea typeface="+mn-ea"/>
                <a:cs typeface="+mn-cs"/>
              </a:rPr>
              <a:t>-svaly-mechanika-plic.</a:t>
            </a:r>
            <a:r>
              <a:rPr lang="cs-CZ" sz="1200" b="1" i="1" kern="1200" dirty="0" err="1">
                <a:solidFill>
                  <a:schemeClr val="tx1"/>
                </a:solidFill>
                <a:latin typeface="+mn-lt"/>
                <a:ea typeface="+mn-ea"/>
                <a:cs typeface="+mn-cs"/>
              </a:rPr>
              <a:t>html</a:t>
            </a:r>
            <a:endParaRPr lang="cs-CZ" sz="1200" b="1" i="1" kern="1200" dirty="0">
              <a:solidFill>
                <a:schemeClr val="tx1"/>
              </a:solidFill>
              <a:latin typeface="+mn-lt"/>
              <a:ea typeface="+mn-ea"/>
              <a:cs typeface="+mn-cs"/>
            </a:endParaRPr>
          </a:p>
          <a:p>
            <a:pPr eaLnBrk="1" hangingPunct="1">
              <a:spcBef>
                <a:spcPct val="0"/>
              </a:spcBef>
            </a:pPr>
            <a:r>
              <a:rPr lang="cs-CZ" sz="1200" b="1" i="1" kern="1200" dirty="0">
                <a:solidFill>
                  <a:schemeClr val="tx1"/>
                </a:solidFill>
                <a:latin typeface="+mn-lt"/>
                <a:ea typeface="+mn-ea"/>
                <a:cs typeface="+mn-cs"/>
              </a:rPr>
              <a:t>Vdechové svaly</a:t>
            </a:r>
            <a:br>
              <a:rPr lang="cs-CZ" sz="1200" kern="1200" dirty="0">
                <a:solidFill>
                  <a:schemeClr val="tx1"/>
                </a:solidFill>
                <a:latin typeface="+mn-lt"/>
                <a:ea typeface="+mn-ea"/>
                <a:cs typeface="+mn-cs"/>
              </a:rPr>
            </a:br>
            <a:r>
              <a:rPr lang="cs-CZ" sz="1200" b="1" kern="1200" dirty="0">
                <a:solidFill>
                  <a:schemeClr val="tx1"/>
                </a:solidFill>
                <a:latin typeface="+mn-lt"/>
                <a:ea typeface="+mn-ea"/>
                <a:cs typeface="+mn-cs"/>
              </a:rPr>
              <a:t>a) hlavní: </a:t>
            </a:r>
            <a:br>
              <a:rPr lang="cs-CZ" sz="1200" kern="1200" dirty="0">
                <a:solidFill>
                  <a:schemeClr val="tx1"/>
                </a:solidFill>
                <a:latin typeface="+mn-lt"/>
                <a:ea typeface="+mn-ea"/>
                <a:cs typeface="+mn-cs"/>
              </a:rPr>
            </a:b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musculi</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intercostales</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externi</a:t>
            </a:r>
            <a:br>
              <a:rPr lang="cs-CZ" sz="1200" kern="1200" dirty="0">
                <a:solidFill>
                  <a:schemeClr val="tx1"/>
                </a:solidFill>
                <a:latin typeface="+mn-lt"/>
                <a:ea typeface="+mn-ea"/>
                <a:cs typeface="+mn-cs"/>
              </a:rPr>
            </a:b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diaphragma</a:t>
            </a:r>
            <a:br>
              <a:rPr lang="cs-CZ" sz="1200" kern="1200" dirty="0">
                <a:solidFill>
                  <a:schemeClr val="tx1"/>
                </a:solidFill>
                <a:latin typeface="+mn-lt"/>
                <a:ea typeface="+mn-ea"/>
                <a:cs typeface="+mn-cs"/>
              </a:rPr>
            </a:br>
            <a:r>
              <a:rPr lang="cs-CZ" sz="1200" b="1" kern="1200" dirty="0">
                <a:solidFill>
                  <a:schemeClr val="tx1"/>
                </a:solidFill>
                <a:latin typeface="+mn-lt"/>
                <a:ea typeface="+mn-ea"/>
                <a:cs typeface="+mn-cs"/>
              </a:rPr>
              <a:t>b) pomocné:</a:t>
            </a:r>
            <a:r>
              <a:rPr lang="cs-CZ" sz="1200" kern="1200" dirty="0">
                <a:solidFill>
                  <a:schemeClr val="tx1"/>
                </a:solidFill>
                <a:latin typeface="+mn-lt"/>
                <a:ea typeface="+mn-ea"/>
                <a:cs typeface="+mn-cs"/>
              </a:rPr>
              <a:t> všechny svaly upínající se shora na žebra, nebo na nich začínají</a:t>
            </a:r>
            <a:br>
              <a:rPr lang="cs-CZ" sz="1200" kern="1200" dirty="0">
                <a:solidFill>
                  <a:schemeClr val="tx1"/>
                </a:solidFill>
                <a:latin typeface="+mn-lt"/>
                <a:ea typeface="+mn-ea"/>
                <a:cs typeface="+mn-cs"/>
              </a:rPr>
            </a:b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musculi</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scaleni</a:t>
            </a:r>
            <a:r>
              <a:rPr lang="cs-CZ" sz="1200" kern="1200" dirty="0">
                <a:solidFill>
                  <a:schemeClr val="tx1"/>
                </a:solidFill>
                <a:latin typeface="+mn-lt"/>
                <a:ea typeface="+mn-ea"/>
                <a:cs typeface="+mn-cs"/>
              </a:rPr>
              <a:t> – v akci i při klidovém dýchání; pohybují horními žebry</a:t>
            </a:r>
            <a:br>
              <a:rPr lang="cs-CZ" sz="1200" kern="1200" dirty="0">
                <a:solidFill>
                  <a:schemeClr val="tx1"/>
                </a:solidFill>
                <a:latin typeface="+mn-lt"/>
                <a:ea typeface="+mn-ea"/>
                <a:cs typeface="+mn-cs"/>
              </a:rPr>
            </a:br>
            <a:r>
              <a:rPr lang="cs-CZ" sz="1200" kern="1200" dirty="0">
                <a:solidFill>
                  <a:schemeClr val="tx1"/>
                </a:solidFill>
                <a:latin typeface="+mn-lt"/>
                <a:ea typeface="+mn-ea"/>
                <a:cs typeface="+mn-cs"/>
              </a:rPr>
              <a:t>• m.</a:t>
            </a:r>
            <a:r>
              <a:rPr lang="cs-CZ" sz="1200" kern="1200" dirty="0" err="1">
                <a:solidFill>
                  <a:schemeClr val="tx1"/>
                </a:solidFill>
                <a:latin typeface="+mn-lt"/>
                <a:ea typeface="+mn-ea"/>
                <a:cs typeface="+mn-cs"/>
              </a:rPr>
              <a:t>serratus</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anterior</a:t>
            </a:r>
            <a:br>
              <a:rPr lang="cs-CZ" sz="1200" kern="1200" dirty="0">
                <a:solidFill>
                  <a:schemeClr val="tx1"/>
                </a:solidFill>
                <a:latin typeface="+mn-lt"/>
                <a:ea typeface="+mn-ea"/>
                <a:cs typeface="+mn-cs"/>
              </a:rPr>
            </a:br>
            <a:r>
              <a:rPr lang="cs-CZ" sz="1200" kern="1200" dirty="0">
                <a:solidFill>
                  <a:schemeClr val="tx1"/>
                </a:solidFill>
                <a:latin typeface="+mn-lt"/>
                <a:ea typeface="+mn-ea"/>
                <a:cs typeface="+mn-cs"/>
              </a:rPr>
              <a:t>• m.</a:t>
            </a:r>
            <a:r>
              <a:rPr lang="cs-CZ" sz="1200" kern="1200" dirty="0" err="1">
                <a:solidFill>
                  <a:schemeClr val="tx1"/>
                </a:solidFill>
                <a:latin typeface="+mn-lt"/>
                <a:ea typeface="+mn-ea"/>
                <a:cs typeface="+mn-cs"/>
              </a:rPr>
              <a:t>latissimus</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dorsi</a:t>
            </a:r>
            <a:br>
              <a:rPr lang="cs-CZ" sz="1200" kern="1200" dirty="0">
                <a:solidFill>
                  <a:schemeClr val="tx1"/>
                </a:solidFill>
                <a:latin typeface="+mn-lt"/>
                <a:ea typeface="+mn-ea"/>
                <a:cs typeface="+mn-cs"/>
              </a:rPr>
            </a:br>
            <a:r>
              <a:rPr lang="cs-CZ" sz="1200" kern="1200" dirty="0">
                <a:solidFill>
                  <a:schemeClr val="tx1"/>
                </a:solidFill>
                <a:latin typeface="+mn-lt"/>
                <a:ea typeface="+mn-ea"/>
                <a:cs typeface="+mn-cs"/>
              </a:rPr>
              <a:t>• m.</a:t>
            </a:r>
            <a:r>
              <a:rPr lang="cs-CZ" sz="1200" kern="1200" dirty="0" err="1">
                <a:solidFill>
                  <a:schemeClr val="tx1"/>
                </a:solidFill>
                <a:latin typeface="+mn-lt"/>
                <a:ea typeface="+mn-ea"/>
                <a:cs typeface="+mn-cs"/>
              </a:rPr>
              <a:t>serratus</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posterior</a:t>
            </a:r>
            <a:r>
              <a:rPr lang="cs-CZ" sz="1200" kern="1200" dirty="0">
                <a:solidFill>
                  <a:schemeClr val="tx1"/>
                </a:solidFill>
                <a:latin typeface="+mn-lt"/>
                <a:ea typeface="+mn-ea"/>
                <a:cs typeface="+mn-cs"/>
              </a:rPr>
              <a:t> superior</a:t>
            </a:r>
            <a:br>
              <a:rPr lang="cs-CZ" sz="1200" kern="1200" dirty="0">
                <a:solidFill>
                  <a:schemeClr val="tx1"/>
                </a:solidFill>
                <a:latin typeface="+mn-lt"/>
                <a:ea typeface="+mn-ea"/>
                <a:cs typeface="+mn-cs"/>
              </a:rPr>
            </a:br>
            <a:r>
              <a:rPr lang="cs-CZ" sz="1200" kern="1200" dirty="0">
                <a:solidFill>
                  <a:schemeClr val="tx1"/>
                </a:solidFill>
                <a:latin typeface="+mn-lt"/>
                <a:ea typeface="+mn-ea"/>
                <a:cs typeface="+mn-cs"/>
              </a:rPr>
              <a:t>• m.</a:t>
            </a:r>
            <a:r>
              <a:rPr lang="cs-CZ" sz="1200" kern="1200" dirty="0" err="1">
                <a:solidFill>
                  <a:schemeClr val="tx1"/>
                </a:solidFill>
                <a:latin typeface="+mn-lt"/>
                <a:ea typeface="+mn-ea"/>
                <a:cs typeface="+mn-cs"/>
              </a:rPr>
              <a:t>pectoralis</a:t>
            </a:r>
            <a:r>
              <a:rPr lang="cs-CZ" sz="1200" kern="1200" dirty="0">
                <a:solidFill>
                  <a:schemeClr val="tx1"/>
                </a:solidFill>
                <a:latin typeface="+mn-lt"/>
                <a:ea typeface="+mn-ea"/>
                <a:cs typeface="+mn-cs"/>
              </a:rPr>
              <a:t> major</a:t>
            </a:r>
            <a:br>
              <a:rPr lang="cs-CZ" sz="1200" kern="1200" dirty="0">
                <a:solidFill>
                  <a:schemeClr val="tx1"/>
                </a:solidFill>
                <a:latin typeface="+mn-lt"/>
                <a:ea typeface="+mn-ea"/>
                <a:cs typeface="+mn-cs"/>
              </a:rPr>
            </a:br>
            <a:r>
              <a:rPr lang="cs-CZ" sz="1200" kern="1200" dirty="0">
                <a:solidFill>
                  <a:schemeClr val="tx1"/>
                </a:solidFill>
                <a:latin typeface="+mn-lt"/>
                <a:ea typeface="+mn-ea"/>
                <a:cs typeface="+mn-cs"/>
              </a:rPr>
              <a:t>• m.</a:t>
            </a:r>
            <a:r>
              <a:rPr lang="cs-CZ" sz="1200" kern="1200" dirty="0" err="1">
                <a:solidFill>
                  <a:schemeClr val="tx1"/>
                </a:solidFill>
                <a:latin typeface="+mn-lt"/>
                <a:ea typeface="+mn-ea"/>
                <a:cs typeface="+mn-cs"/>
              </a:rPr>
              <a:t>pectoralis</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minor</a:t>
            </a:r>
            <a:br>
              <a:rPr lang="cs-CZ" sz="1200" kern="1200" dirty="0">
                <a:solidFill>
                  <a:schemeClr val="tx1"/>
                </a:solidFill>
                <a:latin typeface="+mn-lt"/>
                <a:ea typeface="+mn-ea"/>
                <a:cs typeface="+mn-cs"/>
              </a:rPr>
            </a:br>
            <a:r>
              <a:rPr lang="cs-CZ" sz="1200" kern="1200" dirty="0">
                <a:solidFill>
                  <a:schemeClr val="tx1"/>
                </a:solidFill>
                <a:latin typeface="+mn-lt"/>
                <a:ea typeface="+mn-ea"/>
                <a:cs typeface="+mn-cs"/>
              </a:rPr>
              <a:t>• m.</a:t>
            </a:r>
            <a:r>
              <a:rPr lang="cs-CZ" sz="1200" kern="1200" dirty="0" err="1">
                <a:solidFill>
                  <a:schemeClr val="tx1"/>
                </a:solidFill>
                <a:latin typeface="+mn-lt"/>
                <a:ea typeface="+mn-ea"/>
                <a:cs typeface="+mn-cs"/>
              </a:rPr>
              <a:t>subclavius</a:t>
            </a:r>
            <a:br>
              <a:rPr lang="cs-CZ" sz="1200" kern="1200" dirty="0">
                <a:solidFill>
                  <a:schemeClr val="tx1"/>
                </a:solidFill>
                <a:latin typeface="+mn-lt"/>
                <a:ea typeface="+mn-ea"/>
                <a:cs typeface="+mn-cs"/>
              </a:rPr>
            </a:br>
            <a:r>
              <a:rPr lang="cs-CZ" sz="1200" kern="1200" dirty="0">
                <a:solidFill>
                  <a:schemeClr val="tx1"/>
                </a:solidFill>
                <a:latin typeface="+mn-lt"/>
                <a:ea typeface="+mn-ea"/>
                <a:cs typeface="+mn-cs"/>
              </a:rPr>
              <a:t>• m.</a:t>
            </a:r>
            <a:r>
              <a:rPr lang="cs-CZ" sz="1200" kern="1200" dirty="0" err="1">
                <a:solidFill>
                  <a:schemeClr val="tx1"/>
                </a:solidFill>
                <a:latin typeface="+mn-lt"/>
                <a:ea typeface="+mn-ea"/>
                <a:cs typeface="+mn-cs"/>
              </a:rPr>
              <a:t>sternocleidomastoideus</a:t>
            </a:r>
            <a:br>
              <a:rPr lang="cs-CZ" sz="1200" kern="1200" dirty="0">
                <a:solidFill>
                  <a:schemeClr val="tx1"/>
                </a:solidFill>
                <a:latin typeface="+mn-lt"/>
                <a:ea typeface="+mn-ea"/>
                <a:cs typeface="+mn-cs"/>
              </a:rPr>
            </a:br>
            <a:br>
              <a:rPr lang="cs-CZ" sz="1200" kern="1200" dirty="0">
                <a:solidFill>
                  <a:schemeClr val="tx1"/>
                </a:solidFill>
                <a:latin typeface="+mn-lt"/>
                <a:ea typeface="+mn-ea"/>
                <a:cs typeface="+mn-cs"/>
              </a:rPr>
            </a:br>
            <a:r>
              <a:rPr lang="cs-CZ" sz="1200" b="1" i="1" kern="1200" dirty="0">
                <a:solidFill>
                  <a:schemeClr val="tx1"/>
                </a:solidFill>
                <a:latin typeface="+mn-lt"/>
                <a:ea typeface="+mn-ea"/>
                <a:cs typeface="+mn-cs"/>
              </a:rPr>
              <a:t>Výdechové svaly</a:t>
            </a:r>
            <a:br>
              <a:rPr lang="cs-CZ" sz="1200" kern="1200" dirty="0">
                <a:solidFill>
                  <a:schemeClr val="tx1"/>
                </a:solidFill>
                <a:latin typeface="+mn-lt"/>
                <a:ea typeface="+mn-ea"/>
                <a:cs typeface="+mn-cs"/>
              </a:rPr>
            </a:br>
            <a:r>
              <a:rPr lang="cs-CZ" sz="1200" b="1" kern="1200" dirty="0">
                <a:solidFill>
                  <a:schemeClr val="tx1"/>
                </a:solidFill>
                <a:latin typeface="+mn-lt"/>
                <a:ea typeface="+mn-ea"/>
                <a:cs typeface="+mn-cs"/>
              </a:rPr>
              <a:t>a) hlavní:</a:t>
            </a:r>
            <a:br>
              <a:rPr lang="cs-CZ" sz="1200" kern="1200" dirty="0">
                <a:solidFill>
                  <a:schemeClr val="tx1"/>
                </a:solidFill>
                <a:latin typeface="+mn-lt"/>
                <a:ea typeface="+mn-ea"/>
                <a:cs typeface="+mn-cs"/>
              </a:rPr>
            </a:b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musculi</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intercostales</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interni</a:t>
            </a:r>
            <a:br>
              <a:rPr lang="cs-CZ" sz="1200" kern="1200" dirty="0">
                <a:solidFill>
                  <a:schemeClr val="tx1"/>
                </a:solidFill>
                <a:latin typeface="+mn-lt"/>
                <a:ea typeface="+mn-ea"/>
                <a:cs typeface="+mn-cs"/>
              </a:rPr>
            </a:b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musculi</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intercostales</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intimi</a:t>
            </a:r>
            <a:r>
              <a:rPr lang="cs-CZ" sz="1200" kern="1200" dirty="0">
                <a:solidFill>
                  <a:schemeClr val="tx1"/>
                </a:solidFill>
                <a:latin typeface="+mn-lt"/>
                <a:ea typeface="+mn-ea"/>
                <a:cs typeface="+mn-cs"/>
              </a:rPr>
              <a:t> – ne příliš aktivní; udržují správný rozestup žeber</a:t>
            </a:r>
            <a:br>
              <a:rPr lang="cs-CZ" sz="1200" kern="1200" dirty="0">
                <a:solidFill>
                  <a:schemeClr val="tx1"/>
                </a:solidFill>
                <a:latin typeface="+mn-lt"/>
                <a:ea typeface="+mn-ea"/>
                <a:cs typeface="+mn-cs"/>
              </a:rPr>
            </a:br>
            <a:r>
              <a:rPr lang="cs-CZ" sz="1200" b="1" kern="1200" dirty="0">
                <a:solidFill>
                  <a:schemeClr val="tx1"/>
                </a:solidFill>
                <a:latin typeface="+mn-lt"/>
                <a:ea typeface="+mn-ea"/>
                <a:cs typeface="+mn-cs"/>
              </a:rPr>
              <a:t>b) pomocné:</a:t>
            </a:r>
            <a:r>
              <a:rPr lang="cs-CZ" sz="1200" kern="1200" dirty="0">
                <a:solidFill>
                  <a:schemeClr val="tx1"/>
                </a:solidFill>
                <a:latin typeface="+mn-lt"/>
                <a:ea typeface="+mn-ea"/>
                <a:cs typeface="+mn-cs"/>
              </a:rPr>
              <a:t> všechny svaly upínající se na žebra zdola</a:t>
            </a:r>
            <a:br>
              <a:rPr lang="cs-CZ" sz="1200" kern="1200" dirty="0">
                <a:solidFill>
                  <a:schemeClr val="tx1"/>
                </a:solidFill>
                <a:latin typeface="+mn-lt"/>
                <a:ea typeface="+mn-ea"/>
                <a:cs typeface="+mn-cs"/>
              </a:rPr>
            </a:br>
            <a:r>
              <a:rPr lang="cs-CZ" sz="1200" kern="1200" dirty="0">
                <a:solidFill>
                  <a:schemeClr val="tx1"/>
                </a:solidFill>
                <a:latin typeface="+mn-lt"/>
                <a:ea typeface="+mn-ea"/>
                <a:cs typeface="+mn-cs"/>
              </a:rPr>
              <a:t>• svaly stěny břišní</a:t>
            </a:r>
            <a:br>
              <a:rPr lang="cs-CZ" sz="1200" kern="1200" dirty="0">
                <a:solidFill>
                  <a:schemeClr val="tx1"/>
                </a:solidFill>
                <a:latin typeface="+mn-lt"/>
                <a:ea typeface="+mn-ea"/>
                <a:cs typeface="+mn-cs"/>
              </a:rPr>
            </a:br>
            <a:r>
              <a:rPr lang="cs-CZ" sz="1200" kern="1200" dirty="0">
                <a:solidFill>
                  <a:schemeClr val="tx1"/>
                </a:solidFill>
                <a:latin typeface="+mn-lt"/>
                <a:ea typeface="+mn-ea"/>
                <a:cs typeface="+mn-cs"/>
              </a:rPr>
              <a:t>• m.</a:t>
            </a:r>
            <a:r>
              <a:rPr lang="cs-CZ" sz="1200" kern="1200" dirty="0" err="1">
                <a:solidFill>
                  <a:schemeClr val="tx1"/>
                </a:solidFill>
                <a:latin typeface="+mn-lt"/>
                <a:ea typeface="+mn-ea"/>
                <a:cs typeface="+mn-cs"/>
              </a:rPr>
              <a:t>serratus</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posterior</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inferior</a:t>
            </a:r>
            <a:br>
              <a:rPr lang="cs-CZ" sz="1200" kern="1200" dirty="0">
                <a:solidFill>
                  <a:schemeClr val="tx1"/>
                </a:solidFill>
                <a:latin typeface="+mn-lt"/>
                <a:ea typeface="+mn-ea"/>
                <a:cs typeface="+mn-cs"/>
              </a:rPr>
            </a:br>
            <a:r>
              <a:rPr lang="cs-CZ" sz="1200" kern="1200" dirty="0">
                <a:solidFill>
                  <a:schemeClr val="tx1"/>
                </a:solidFill>
                <a:latin typeface="+mn-lt"/>
                <a:ea typeface="+mn-ea"/>
                <a:cs typeface="+mn-cs"/>
              </a:rPr>
              <a:t>• m.</a:t>
            </a:r>
            <a:r>
              <a:rPr lang="cs-CZ" sz="1200" kern="1200" dirty="0" err="1">
                <a:solidFill>
                  <a:schemeClr val="tx1"/>
                </a:solidFill>
                <a:latin typeface="+mn-lt"/>
                <a:ea typeface="+mn-ea"/>
                <a:cs typeface="+mn-cs"/>
              </a:rPr>
              <a:t>quadratus</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lumborum</a:t>
            </a:r>
            <a:br>
              <a:rPr lang="cs-CZ" sz="1200" kern="1200" dirty="0">
                <a:solidFill>
                  <a:schemeClr val="tx1"/>
                </a:solidFill>
                <a:latin typeface="+mn-lt"/>
                <a:ea typeface="+mn-ea"/>
                <a:cs typeface="+mn-cs"/>
              </a:rPr>
            </a:br>
            <a:endParaRPr lang="cs-CZ" dirty="0"/>
          </a:p>
        </p:txBody>
      </p:sp>
      <p:sp>
        <p:nvSpPr>
          <p:cNvPr id="67588"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7470945-A316-4CAF-B55C-A85BA48FA0EB}" type="slidenum">
              <a:rPr lang="cs-CZ" smtClean="0"/>
              <a:pPr/>
              <a:t>4</a:t>
            </a:fld>
            <a:endParaRPr lang="cs-CZ"/>
          </a:p>
        </p:txBody>
      </p:sp>
    </p:spTree>
    <p:extLst>
      <p:ext uri="{BB962C8B-B14F-4D97-AF65-F5344CB8AC3E}">
        <p14:creationId xmlns:p14="http://schemas.microsoft.com/office/powerpoint/2010/main" val="1552694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72707"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a:p>
        </p:txBody>
      </p:sp>
      <p:sp>
        <p:nvSpPr>
          <p:cNvPr id="72708"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1684DB9-8BDB-4EC6-84B9-7A695A860008}" type="slidenum">
              <a:rPr lang="cs-CZ" smtClean="0"/>
              <a:pPr/>
              <a:t>5</a:t>
            </a:fld>
            <a:endParaRPr lang="cs-CZ"/>
          </a:p>
        </p:txBody>
      </p:sp>
    </p:spTree>
    <p:extLst>
      <p:ext uri="{BB962C8B-B14F-4D97-AF65-F5344CB8AC3E}">
        <p14:creationId xmlns:p14="http://schemas.microsoft.com/office/powerpoint/2010/main" val="753433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http://www.</a:t>
            </a:r>
            <a:r>
              <a:rPr lang="cs-CZ" dirty="0" err="1"/>
              <a:t>cdli.ca</a:t>
            </a:r>
            <a:r>
              <a:rPr lang="cs-CZ" dirty="0"/>
              <a:t>/</a:t>
            </a:r>
            <a:r>
              <a:rPr lang="cs-CZ" dirty="0" err="1"/>
              <a:t>courses</a:t>
            </a:r>
            <a:r>
              <a:rPr lang="cs-CZ" dirty="0"/>
              <a:t>/biol2201/unit03_org03_ilo02/3_1.mov</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Dech.</a:t>
            </a:r>
            <a:r>
              <a:rPr lang="cs-CZ" baseline="0" dirty="0"/>
              <a:t> Stereotyp - </a:t>
            </a:r>
            <a:r>
              <a:rPr lang="cs-CZ" dirty="0" err="1"/>
              <a:t>Distoproximální</a:t>
            </a:r>
            <a:r>
              <a:rPr lang="cs-CZ" dirty="0"/>
              <a:t> dech. Vlna</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err="1"/>
              <a:t>hyperventilace</a:t>
            </a:r>
            <a:endParaRPr lang="cs-CZ" dirty="0"/>
          </a:p>
          <a:p>
            <a:endParaRPr lang="cs-CZ" dirty="0"/>
          </a:p>
        </p:txBody>
      </p:sp>
      <p:sp>
        <p:nvSpPr>
          <p:cNvPr id="4" name="Zástupný symbol pro číslo snímku 3"/>
          <p:cNvSpPr>
            <a:spLocks noGrp="1"/>
          </p:cNvSpPr>
          <p:nvPr>
            <p:ph type="sldNum" sz="quarter" idx="10"/>
          </p:nvPr>
        </p:nvSpPr>
        <p:spPr/>
        <p:txBody>
          <a:bodyPr/>
          <a:lstStyle/>
          <a:p>
            <a:fld id="{6461107F-74DF-4A6A-B94A-D8EEE8A73E21}" type="slidenum">
              <a:rPr lang="cs-CZ" smtClean="0"/>
              <a:pPr/>
              <a:t>6</a:t>
            </a:fld>
            <a:endParaRPr lang="cs-CZ"/>
          </a:p>
        </p:txBody>
      </p:sp>
    </p:spTree>
    <p:extLst>
      <p:ext uri="{BB962C8B-B14F-4D97-AF65-F5344CB8AC3E}">
        <p14:creationId xmlns:p14="http://schemas.microsoft.com/office/powerpoint/2010/main" val="2735301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Při nádechu se snižuje vlivem </a:t>
            </a:r>
            <a:r>
              <a:rPr lang="cs-CZ" dirty="0" err="1"/>
              <a:t>pusobeni</a:t>
            </a:r>
            <a:r>
              <a:rPr lang="cs-CZ" dirty="0"/>
              <a:t> svalu tlak v </a:t>
            </a:r>
            <a:r>
              <a:rPr lang="cs-CZ" dirty="0" err="1"/>
              <a:t>hrudni</a:t>
            </a:r>
            <a:r>
              <a:rPr lang="cs-CZ" dirty="0"/>
              <a:t> </a:t>
            </a:r>
            <a:r>
              <a:rPr lang="cs-CZ" dirty="0" err="1"/>
              <a:t>dutine</a:t>
            </a:r>
            <a:r>
              <a:rPr lang="cs-CZ" dirty="0"/>
              <a:t>, </a:t>
            </a:r>
            <a:r>
              <a:rPr lang="cs-CZ" dirty="0" err="1"/>
              <a:t>zvetsuje</a:t>
            </a:r>
            <a:r>
              <a:rPr lang="cs-CZ" dirty="0"/>
              <a:t> se </a:t>
            </a:r>
            <a:r>
              <a:rPr lang="cs-CZ" dirty="0" err="1"/>
              <a:t>jeji</a:t>
            </a:r>
            <a:r>
              <a:rPr lang="cs-CZ" dirty="0"/>
              <a:t> objem vertikální (posun </a:t>
            </a:r>
            <a:r>
              <a:rPr lang="cs-CZ" dirty="0" err="1"/>
              <a:t>branice</a:t>
            </a:r>
            <a:r>
              <a:rPr lang="cs-CZ" dirty="0"/>
              <a:t> kaudálně) a žebra se zvedají (mm. </a:t>
            </a:r>
            <a:r>
              <a:rPr lang="cs-CZ" dirty="0" err="1"/>
              <a:t>intercostales</a:t>
            </a:r>
            <a:r>
              <a:rPr lang="cs-CZ" dirty="0"/>
              <a:t> </a:t>
            </a:r>
            <a:r>
              <a:rPr lang="cs-CZ" dirty="0" err="1"/>
              <a:t>ext</a:t>
            </a:r>
            <a:r>
              <a:rPr lang="cs-CZ" dirty="0"/>
              <a:t>.), plíce zvětšují svůj objem </a:t>
            </a:r>
            <a:r>
              <a:rPr lang="cs-CZ" dirty="0" err="1"/>
              <a:t>pusobením</a:t>
            </a:r>
            <a:r>
              <a:rPr lang="cs-CZ" dirty="0"/>
              <a:t> svalu na </a:t>
            </a:r>
            <a:r>
              <a:rPr lang="cs-CZ" dirty="0" err="1"/>
              <a:t>d.hrudni</a:t>
            </a:r>
            <a:r>
              <a:rPr lang="cs-CZ" dirty="0"/>
              <a:t>,</a:t>
            </a:r>
            <a:r>
              <a:rPr lang="cs-CZ" baseline="0" dirty="0"/>
              <a:t> v </a:t>
            </a:r>
            <a:r>
              <a:rPr lang="cs-CZ" baseline="0" dirty="0" err="1"/>
              <a:t>kt</a:t>
            </a:r>
            <a:r>
              <a:rPr lang="cs-CZ" baseline="0" dirty="0"/>
              <a:t>. </a:t>
            </a:r>
            <a:r>
              <a:rPr lang="cs-CZ" baseline="0" dirty="0" err="1"/>
              <a:t>Vznika</a:t>
            </a:r>
            <a:r>
              <a:rPr lang="cs-CZ" dirty="0"/>
              <a:t> </a:t>
            </a:r>
            <a:r>
              <a:rPr lang="cs-CZ" dirty="0" err="1"/>
              <a:t>nizsi</a:t>
            </a:r>
            <a:r>
              <a:rPr lang="cs-CZ" dirty="0"/>
              <a:t> tlak…</a:t>
            </a:r>
            <a:r>
              <a:rPr lang="cs-CZ" dirty="0" err="1"/>
              <a:t>surfaktant</a:t>
            </a:r>
            <a:r>
              <a:rPr lang="cs-CZ" dirty="0"/>
              <a:t> spojuje</a:t>
            </a:r>
            <a:r>
              <a:rPr lang="cs-CZ" baseline="0" dirty="0"/>
              <a:t> s </a:t>
            </a:r>
            <a:r>
              <a:rPr lang="cs-CZ" baseline="0" dirty="0" err="1"/>
              <a:t>plicemi</a:t>
            </a:r>
            <a:r>
              <a:rPr lang="cs-CZ" baseline="0" dirty="0"/>
              <a:t>…</a:t>
            </a:r>
            <a:r>
              <a:rPr lang="cs-CZ" baseline="0" dirty="0" err="1"/>
              <a:t>roztazeni</a:t>
            </a:r>
            <a:r>
              <a:rPr lang="cs-CZ" baseline="0" dirty="0"/>
              <a:t> plic…</a:t>
            </a:r>
            <a:r>
              <a:rPr lang="cs-CZ" baseline="0" dirty="0" err="1"/>
              <a:t>vznika</a:t>
            </a:r>
            <a:r>
              <a:rPr lang="cs-CZ" baseline="0" dirty="0"/>
              <a:t> vakuum…</a:t>
            </a:r>
            <a:r>
              <a:rPr lang="cs-CZ" dirty="0" err="1"/>
              <a:t>nasavaním</a:t>
            </a:r>
            <a:r>
              <a:rPr lang="cs-CZ" dirty="0"/>
              <a:t> vzduchu z </a:t>
            </a:r>
            <a:r>
              <a:rPr lang="cs-CZ" dirty="0" err="1"/>
              <a:t>vnejsiho</a:t>
            </a:r>
            <a:r>
              <a:rPr lang="cs-CZ" dirty="0"/>
              <a:t> </a:t>
            </a:r>
            <a:r>
              <a:rPr lang="cs-CZ" dirty="0" err="1"/>
              <a:t>prostredí</a:t>
            </a:r>
            <a:r>
              <a:rPr lang="cs-CZ" dirty="0"/>
              <a:t>….</a:t>
            </a:r>
            <a:r>
              <a:rPr lang="cs-CZ" dirty="0" err="1"/>
              <a:t>zvysuje</a:t>
            </a:r>
            <a:r>
              <a:rPr lang="cs-CZ" dirty="0"/>
              <a:t> se </a:t>
            </a:r>
            <a:r>
              <a:rPr lang="cs-CZ" dirty="0" err="1"/>
              <a:t>intraabdominalni</a:t>
            </a:r>
            <a:r>
              <a:rPr lang="cs-CZ" dirty="0"/>
              <a:t> tlak.</a:t>
            </a:r>
          </a:p>
          <a:p>
            <a:endParaRPr lang="cs-CZ" dirty="0"/>
          </a:p>
        </p:txBody>
      </p:sp>
      <p:sp>
        <p:nvSpPr>
          <p:cNvPr id="4" name="Zástupný symbol pro číslo snímku 3"/>
          <p:cNvSpPr>
            <a:spLocks noGrp="1"/>
          </p:cNvSpPr>
          <p:nvPr>
            <p:ph type="sldNum" sz="quarter" idx="10"/>
          </p:nvPr>
        </p:nvSpPr>
        <p:spPr/>
        <p:txBody>
          <a:bodyPr/>
          <a:lstStyle/>
          <a:p>
            <a:fld id="{6461107F-74DF-4A6A-B94A-D8EEE8A73E21}" type="slidenum">
              <a:rPr lang="cs-CZ" smtClean="0"/>
              <a:pPr/>
              <a:t>7</a:t>
            </a:fld>
            <a:endParaRPr lang="cs-CZ"/>
          </a:p>
        </p:txBody>
      </p:sp>
    </p:spTree>
    <p:extLst>
      <p:ext uri="{BB962C8B-B14F-4D97-AF65-F5344CB8AC3E}">
        <p14:creationId xmlns:p14="http://schemas.microsoft.com/office/powerpoint/2010/main" val="477629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6461107F-74DF-4A6A-B94A-D8EEE8A73E21}" type="slidenum">
              <a:rPr lang="cs-CZ" smtClean="0"/>
              <a:pPr/>
              <a:t>8</a:t>
            </a:fld>
            <a:endParaRPr lang="cs-CZ"/>
          </a:p>
        </p:txBody>
      </p:sp>
    </p:spTree>
    <p:extLst>
      <p:ext uri="{BB962C8B-B14F-4D97-AF65-F5344CB8AC3E}">
        <p14:creationId xmlns:p14="http://schemas.microsoft.com/office/powerpoint/2010/main" val="1241966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74755"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a:p>
        </p:txBody>
      </p:sp>
      <p:sp>
        <p:nvSpPr>
          <p:cNvPr id="74756"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DFC28B3-7A8C-480C-802F-224BCF90AFBA}" type="slidenum">
              <a:rPr lang="cs-CZ" smtClean="0"/>
              <a:pPr/>
              <a:t>9</a:t>
            </a:fld>
            <a:endParaRPr lang="cs-CZ"/>
          </a:p>
        </p:txBody>
      </p:sp>
    </p:spTree>
    <p:extLst>
      <p:ext uri="{BB962C8B-B14F-4D97-AF65-F5344CB8AC3E}">
        <p14:creationId xmlns:p14="http://schemas.microsoft.com/office/powerpoint/2010/main" val="3268921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80970CD2-5AF3-4CB6-A809-D76E45AA18A4}" type="slidenum">
              <a:rPr lang="cs-CZ" smtClean="0"/>
              <a:pPr/>
              <a:t>10</a:t>
            </a:fld>
            <a:endParaRPr lang="cs-CZ"/>
          </a:p>
        </p:txBody>
      </p:sp>
    </p:spTree>
    <p:extLst>
      <p:ext uri="{BB962C8B-B14F-4D97-AF65-F5344CB8AC3E}">
        <p14:creationId xmlns:p14="http://schemas.microsoft.com/office/powerpoint/2010/main" val="3239949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28" name="Zástupný symbol pro datum 27"/>
          <p:cNvSpPr>
            <a:spLocks noGrp="1"/>
          </p:cNvSpPr>
          <p:nvPr>
            <p:ph type="dt" sz="half" idx="10"/>
          </p:nvPr>
        </p:nvSpPr>
        <p:spPr/>
        <p:txBody>
          <a:bodyPr/>
          <a:lstStyle/>
          <a:p>
            <a:fld id="{E1620690-306B-4CEB-B174-ED1EB23922A7}" type="datetimeFigureOut">
              <a:rPr lang="cs-CZ" smtClean="0"/>
              <a:pPr/>
              <a:t>04.01.2021</a:t>
            </a:fld>
            <a:endParaRPr lang="cs-CZ"/>
          </a:p>
        </p:txBody>
      </p:sp>
      <p:sp>
        <p:nvSpPr>
          <p:cNvPr id="17" name="Zástupný symbol pro zápatí 16"/>
          <p:cNvSpPr>
            <a:spLocks noGrp="1"/>
          </p:cNvSpPr>
          <p:nvPr>
            <p:ph type="ftr" sz="quarter" idx="11"/>
          </p:nvPr>
        </p:nvSpPr>
        <p:spPr/>
        <p:txBody>
          <a:bodyPr/>
          <a:lstStyle/>
          <a:p>
            <a:endParaRPr lang="cs-CZ"/>
          </a:p>
        </p:txBody>
      </p:sp>
      <p:sp>
        <p:nvSpPr>
          <p:cNvPr id="29" name="Zástupný symbol pro číslo snímku 28"/>
          <p:cNvSpPr>
            <a:spLocks noGrp="1"/>
          </p:cNvSpPr>
          <p:nvPr>
            <p:ph type="sldNum" sz="quarter" idx="12"/>
          </p:nvPr>
        </p:nvSpPr>
        <p:spPr/>
        <p:txBody>
          <a:bodyPr/>
          <a:lstStyle/>
          <a:p>
            <a:fld id="{19FC3415-EDF8-43E6-A93E-A1D52A6B5359}" type="slidenum">
              <a:rPr lang="cs-CZ" smtClean="0"/>
              <a:pPr/>
              <a:t>‹#›</a:t>
            </a:fld>
            <a:endParaRPr lang="cs-CZ"/>
          </a:p>
        </p:txBody>
      </p:sp>
      <p:sp>
        <p:nvSpPr>
          <p:cNvPr id="32" name="Obdélník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Obdélník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Obdélník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1" name="Obdélník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2" name="Obdélník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Nadpis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cs-CZ"/>
              <a:t>Klepnutím lze upravit styl předlohy nadpisů.</a:t>
            </a:r>
            <a:endParaRPr kumimoji="0" lang="en-US"/>
          </a:p>
        </p:txBody>
      </p:sp>
      <p:sp>
        <p:nvSpPr>
          <p:cNvPr id="9" name="Podnadpis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cs-CZ"/>
              <a:t>Klepnutím lze upravit styl předlohy podnadpisů.</a:t>
            </a:r>
            <a:endParaRPr kumimoji="0" lang="en-US"/>
          </a:p>
        </p:txBody>
      </p:sp>
      <p:sp>
        <p:nvSpPr>
          <p:cNvPr id="56" name="Obdélník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5" name="Obdélník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6" name="Obdélník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7" name="Obdélník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E1620690-306B-4CEB-B174-ED1EB23922A7}" type="datetimeFigureOut">
              <a:rPr lang="cs-CZ" smtClean="0"/>
              <a:pPr/>
              <a:t>04.01.2021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9FC3415-EDF8-43E6-A93E-A1D52A6B5359}"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9"/>
            <a:ext cx="1981200" cy="5851525"/>
          </a:xfrm>
        </p:spPr>
        <p:txBody>
          <a:bodyPr vert="eaVert" anchor="ctr"/>
          <a:lstStyle/>
          <a:p>
            <a:r>
              <a:rPr kumimoji="0" lang="cs-CZ"/>
              <a:t>Klepnutím lze upravit styl předlohy nadpisů.</a:t>
            </a:r>
            <a:endParaRPr kumimoji="0" lang="en-US"/>
          </a:p>
        </p:txBody>
      </p:sp>
      <p:sp>
        <p:nvSpPr>
          <p:cNvPr id="3" name="Zástupný symbol pro svislý text 2"/>
          <p:cNvSpPr>
            <a:spLocks noGrp="1"/>
          </p:cNvSpPr>
          <p:nvPr>
            <p:ph type="body" orient="vert" idx="1"/>
          </p:nvPr>
        </p:nvSpPr>
        <p:spPr>
          <a:xfrm>
            <a:off x="609600" y="274639"/>
            <a:ext cx="5867400" cy="5851525"/>
          </a:xfrm>
        </p:spPr>
        <p:txBody>
          <a:bodyPr vert="eaVer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E1620690-306B-4CEB-B174-ED1EB23922A7}" type="datetimeFigureOut">
              <a:rPr lang="cs-CZ" smtClean="0"/>
              <a:pPr/>
              <a:t>04.01.2021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9FC3415-EDF8-43E6-A93E-A1D52A6B5359}"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Klepnutím lze upravit styl předlohy nadpisů.</a:t>
            </a:r>
            <a:endParaRPr kumimoji="0" lang="en-US"/>
          </a:p>
        </p:txBody>
      </p:sp>
      <p:sp>
        <p:nvSpPr>
          <p:cNvPr id="3" name="Zástupný symbol pro obsah 2"/>
          <p:cNvSpPr>
            <a:spLocks noGrp="1"/>
          </p:cNvSpPr>
          <p:nvPr>
            <p:ph idx="1"/>
          </p:nvPr>
        </p:nvSpPr>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E1620690-306B-4CEB-B174-ED1EB23922A7}" type="datetimeFigureOut">
              <a:rPr lang="cs-CZ" smtClean="0"/>
              <a:pPr/>
              <a:t>04.01.2021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9FC3415-EDF8-43E6-A93E-A1D52A6B5359}"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14" name="Volný tvar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Volný tvar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Volný tvar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Volný tvar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Volný tvar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Volný tvar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Volný tvar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Volný tvar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Volný tvar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Volný tvar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3" name="Volný tvar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4" name="Volný tvar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5" name="Volný tvar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6" name="Volný tvar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Volný tvar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 name="Zástupný symbol pro text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cs-CZ"/>
              <a:t>Klepnutím lze upravit styly předlohy textu.</a:t>
            </a:r>
          </a:p>
        </p:txBody>
      </p:sp>
      <p:sp>
        <p:nvSpPr>
          <p:cNvPr id="4" name="Zástupný symbol pro datum 3"/>
          <p:cNvSpPr>
            <a:spLocks noGrp="1"/>
          </p:cNvSpPr>
          <p:nvPr>
            <p:ph type="dt" sz="half" idx="10"/>
          </p:nvPr>
        </p:nvSpPr>
        <p:spPr/>
        <p:txBody>
          <a:bodyPr/>
          <a:lstStyle/>
          <a:p>
            <a:fld id="{E1620690-306B-4CEB-B174-ED1EB23922A7}" type="datetimeFigureOut">
              <a:rPr lang="cs-CZ" smtClean="0"/>
              <a:pPr/>
              <a:t>04.01.2021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9FC3415-EDF8-43E6-A93E-A1D52A6B5359}" type="slidenum">
              <a:rPr lang="cs-CZ" smtClean="0"/>
              <a:pPr/>
              <a:t>‹#›</a:t>
            </a:fld>
            <a:endParaRPr lang="cs-CZ"/>
          </a:p>
        </p:txBody>
      </p:sp>
      <p:sp>
        <p:nvSpPr>
          <p:cNvPr id="7" name="Obdélník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Nadpis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cs-CZ"/>
              <a:t>Klepnutím lze upravit styl předlohy nadpisů.</a:t>
            </a:r>
            <a:endParaRPr kumimoji="0" lang="en-US"/>
          </a:p>
        </p:txBody>
      </p:sp>
      <p:sp>
        <p:nvSpPr>
          <p:cNvPr id="8" name="Obdélník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Obdélník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Obdélník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bdélník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Obdélník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512064"/>
            <a:ext cx="8229600" cy="914400"/>
          </a:xfrm>
        </p:spPr>
        <p:txBody>
          <a:bodyPr/>
          <a:lstStyle/>
          <a:p>
            <a:r>
              <a:rPr kumimoji="0" lang="cs-CZ"/>
              <a:t>Klepnutím lze upravit styl předlohy nadpisů.</a:t>
            </a:r>
            <a:endParaRPr kumimoji="0" lang="en-US"/>
          </a:p>
        </p:txBody>
      </p:sp>
      <p:sp>
        <p:nvSpPr>
          <p:cNvPr id="3" name="Zástupný symbol pro obsah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obsah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5" name="Zástupný symbol pro datum 4"/>
          <p:cNvSpPr>
            <a:spLocks noGrp="1"/>
          </p:cNvSpPr>
          <p:nvPr>
            <p:ph type="dt" sz="half" idx="10"/>
          </p:nvPr>
        </p:nvSpPr>
        <p:spPr/>
        <p:txBody>
          <a:bodyPr/>
          <a:lstStyle/>
          <a:p>
            <a:fld id="{E1620690-306B-4CEB-B174-ED1EB23922A7}" type="datetimeFigureOut">
              <a:rPr lang="cs-CZ" smtClean="0"/>
              <a:pPr/>
              <a:t>04.01.2021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9FC3415-EDF8-43E6-A93E-A1D52A6B5359}"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spTree>
      <p:nvGrpSpPr>
        <p:cNvPr id="1" name=""/>
        <p:cNvGrpSpPr/>
        <p:nvPr/>
      </p:nvGrpSpPr>
      <p:grpSpPr>
        <a:xfrm>
          <a:off x="0" y="0"/>
          <a:ext cx="0" cy="0"/>
          <a:chOff x="0" y="0"/>
          <a:chExt cx="0" cy="0"/>
        </a:xfrm>
      </p:grpSpPr>
      <p:sp>
        <p:nvSpPr>
          <p:cNvPr id="25" name="Obdélník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Nadpis 1"/>
          <p:cNvSpPr>
            <a:spLocks noGrp="1"/>
          </p:cNvSpPr>
          <p:nvPr>
            <p:ph type="title"/>
          </p:nvPr>
        </p:nvSpPr>
        <p:spPr>
          <a:xfrm>
            <a:off x="504824" y="512064"/>
            <a:ext cx="7772400" cy="914400"/>
          </a:xfrm>
        </p:spPr>
        <p:txBody>
          <a:bodyPr anchor="t"/>
          <a:lstStyle>
            <a:lvl1pPr>
              <a:defRPr sz="4000"/>
            </a:lvl1pPr>
            <a:extLst/>
          </a:lstStyle>
          <a:p>
            <a:r>
              <a:rPr kumimoji="0" lang="cs-CZ"/>
              <a:t>Klepnutím lze upravit styl předlohy nadpisů.</a:t>
            </a:r>
            <a:endParaRPr kumimoji="0" lang="en-US"/>
          </a:p>
        </p:txBody>
      </p:sp>
      <p:sp>
        <p:nvSpPr>
          <p:cNvPr id="3" name="Zástupný symbol pro text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cs-CZ"/>
              <a:t>Klepnutím lze upravit styly předlohy textu.</a:t>
            </a:r>
          </a:p>
        </p:txBody>
      </p:sp>
      <p:sp>
        <p:nvSpPr>
          <p:cNvPr id="4" name="Zástupný symbol pro text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cs-CZ"/>
              <a:t>Klepnutím lze upravit styly předlohy textu.</a:t>
            </a:r>
          </a:p>
        </p:txBody>
      </p:sp>
      <p:sp>
        <p:nvSpPr>
          <p:cNvPr id="5" name="Zástupný symbol pro obsah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6" name="Zástupný symbol pro obsah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7" name="Zástupný symbol pro datum 6"/>
          <p:cNvSpPr>
            <a:spLocks noGrp="1"/>
          </p:cNvSpPr>
          <p:nvPr>
            <p:ph type="dt" sz="half" idx="10"/>
          </p:nvPr>
        </p:nvSpPr>
        <p:spPr/>
        <p:txBody>
          <a:bodyPr/>
          <a:lstStyle/>
          <a:p>
            <a:fld id="{E1620690-306B-4CEB-B174-ED1EB23922A7}" type="datetimeFigureOut">
              <a:rPr lang="cs-CZ" smtClean="0"/>
              <a:pPr/>
              <a:t>04.01.2021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19FC3415-EDF8-43E6-A93E-A1D52A6B5359}" type="slidenum">
              <a:rPr lang="cs-CZ" smtClean="0"/>
              <a:pPr/>
              <a:t>‹#›</a:t>
            </a:fld>
            <a:endParaRPr lang="cs-CZ"/>
          </a:p>
        </p:txBody>
      </p:sp>
      <p:sp>
        <p:nvSpPr>
          <p:cNvPr id="16" name="Obdélník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Obdélník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Obdélník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Obdélník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bdélník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bdélník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bdélník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Obdélník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Obdélník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914400" y="512064"/>
            <a:ext cx="7772400" cy="914400"/>
          </a:xfrm>
        </p:spPr>
        <p:txBody>
          <a:bodyPr/>
          <a:lstStyle>
            <a:lvl1pPr>
              <a:defRPr sz="4000" cap="none" baseline="0"/>
            </a:lvl1pPr>
            <a:extLst/>
          </a:lstStyle>
          <a:p>
            <a:r>
              <a:rPr kumimoji="0" lang="cs-CZ"/>
              <a:t>Klepnutím lze upravit styl předlohy nadpisů.</a:t>
            </a:r>
            <a:endParaRPr kumimoji="0" lang="en-US"/>
          </a:p>
        </p:txBody>
      </p:sp>
      <p:sp>
        <p:nvSpPr>
          <p:cNvPr id="3" name="Zástupný symbol pro datum 2"/>
          <p:cNvSpPr>
            <a:spLocks noGrp="1"/>
          </p:cNvSpPr>
          <p:nvPr>
            <p:ph type="dt" sz="half" idx="10"/>
          </p:nvPr>
        </p:nvSpPr>
        <p:spPr/>
        <p:txBody>
          <a:bodyPr/>
          <a:lstStyle/>
          <a:p>
            <a:fld id="{E1620690-306B-4CEB-B174-ED1EB23922A7}" type="datetimeFigureOut">
              <a:rPr lang="cs-CZ" smtClean="0"/>
              <a:pPr/>
              <a:t>04.01.2021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19FC3415-EDF8-43E6-A93E-A1D52A6B5359}"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E1620690-306B-4CEB-B174-ED1EB23922A7}" type="datetimeFigureOut">
              <a:rPr lang="cs-CZ" smtClean="0"/>
              <a:pPr/>
              <a:t>04.01.2021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19FC3415-EDF8-43E6-A93E-A1D52A6B5359}"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85800" y="273050"/>
            <a:ext cx="8229600" cy="1162050"/>
          </a:xfrm>
        </p:spPr>
        <p:txBody>
          <a:bodyPr anchor="ctr"/>
          <a:lstStyle>
            <a:lvl1pPr algn="l">
              <a:buNone/>
              <a:defRPr sz="3600" b="0"/>
            </a:lvl1pPr>
            <a:extLst/>
          </a:lstStyle>
          <a:p>
            <a:r>
              <a:rPr kumimoji="0" lang="cs-CZ"/>
              <a:t>Klepnutím lze upravit styl předlohy nadpisů.</a:t>
            </a:r>
            <a:endParaRPr kumimoji="0" lang="en-US"/>
          </a:p>
        </p:txBody>
      </p:sp>
      <p:sp>
        <p:nvSpPr>
          <p:cNvPr id="3" name="Zástupný symbol pro text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cs-CZ"/>
              <a:t>Klepnutím lze upravit styly předlohy textu.</a:t>
            </a:r>
          </a:p>
        </p:txBody>
      </p:sp>
      <p:sp>
        <p:nvSpPr>
          <p:cNvPr id="4" name="Zástupný symbol pro obsah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5" name="Zástupný symbol pro datum 4"/>
          <p:cNvSpPr>
            <a:spLocks noGrp="1"/>
          </p:cNvSpPr>
          <p:nvPr>
            <p:ph type="dt" sz="half" idx="10"/>
          </p:nvPr>
        </p:nvSpPr>
        <p:spPr/>
        <p:txBody>
          <a:bodyPr/>
          <a:lstStyle/>
          <a:p>
            <a:fld id="{E1620690-306B-4CEB-B174-ED1EB23922A7}" type="datetimeFigureOut">
              <a:rPr lang="cs-CZ" smtClean="0"/>
              <a:pPr/>
              <a:t>04.01.2021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9FC3415-EDF8-43E6-A93E-A1D52A6B5359}"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8" name="Obdélník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9" name="Přímá spojovací čára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Skupina 9"/>
          <p:cNvGrpSpPr/>
          <p:nvPr/>
        </p:nvGrpSpPr>
        <p:grpSpPr>
          <a:xfrm rot="5400000">
            <a:off x="8514581" y="1219200"/>
            <a:ext cx="132763" cy="128466"/>
            <a:chOff x="6668087" y="1297746"/>
            <a:chExt cx="161840" cy="156602"/>
          </a:xfrm>
        </p:grpSpPr>
        <p:cxnSp>
          <p:nvCxnSpPr>
            <p:cNvPr id="15" name="Přímá spojovací čára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Přímá spojovací čára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Přímá spojovací čára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Nadpis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cs-CZ"/>
              <a:t>Klepnutím lze upravit styl předlohy nadpisů.</a:t>
            </a:r>
            <a:endParaRPr kumimoji="0" lang="en-US"/>
          </a:p>
        </p:txBody>
      </p:sp>
      <p:sp>
        <p:nvSpPr>
          <p:cNvPr id="3" name="Zástupný symbol pro obrázek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cs-CZ"/>
              <a:t>Klepnutím na ikonu přidáte obrázek.</a:t>
            </a:r>
            <a:endParaRPr kumimoji="0" lang="en-US"/>
          </a:p>
        </p:txBody>
      </p:sp>
      <p:sp>
        <p:nvSpPr>
          <p:cNvPr id="4" name="Zástupný symbol pro text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cs-CZ"/>
              <a:t>Klepnutím lze upravit styly předlohy textu.</a:t>
            </a:r>
          </a:p>
        </p:txBody>
      </p:sp>
      <p:grpSp>
        <p:nvGrpSpPr>
          <p:cNvPr id="14" name="Skupina 13"/>
          <p:cNvGrpSpPr/>
          <p:nvPr/>
        </p:nvGrpSpPr>
        <p:grpSpPr>
          <a:xfrm rot="5400000">
            <a:off x="8666981" y="1371600"/>
            <a:ext cx="132763" cy="128466"/>
            <a:chOff x="6668087" y="1297746"/>
            <a:chExt cx="161840" cy="156602"/>
          </a:xfrm>
        </p:grpSpPr>
        <p:cxnSp>
          <p:nvCxnSpPr>
            <p:cNvPr id="11" name="Přímá spojovací čára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Přímá spojovací čára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Přímá spojovací čára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Skupina 17"/>
          <p:cNvGrpSpPr/>
          <p:nvPr/>
        </p:nvGrpSpPr>
        <p:grpSpPr>
          <a:xfrm rot="5400000">
            <a:off x="8320088" y="1474763"/>
            <a:ext cx="132763" cy="128466"/>
            <a:chOff x="6668087" y="1297746"/>
            <a:chExt cx="161840" cy="156602"/>
          </a:xfrm>
        </p:grpSpPr>
        <p:cxnSp>
          <p:nvCxnSpPr>
            <p:cNvPr id="19" name="Přímá spojovací čára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Přímá spojovací čára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Přímá spojovací čára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Zástupný symbol pro datum 4"/>
          <p:cNvSpPr>
            <a:spLocks noGrp="1"/>
          </p:cNvSpPr>
          <p:nvPr>
            <p:ph type="dt" sz="half" idx="10"/>
          </p:nvPr>
        </p:nvSpPr>
        <p:spPr>
          <a:xfrm>
            <a:off x="6477000" y="55499"/>
            <a:ext cx="2133600" cy="365125"/>
          </a:xfrm>
        </p:spPr>
        <p:txBody>
          <a:bodyPr/>
          <a:lstStyle/>
          <a:p>
            <a:fld id="{E1620690-306B-4CEB-B174-ED1EB23922A7}" type="datetimeFigureOut">
              <a:rPr lang="cs-CZ" smtClean="0"/>
              <a:pPr/>
              <a:t>04.01.2021</a:t>
            </a:fld>
            <a:endParaRPr lang="cs-CZ"/>
          </a:p>
        </p:txBody>
      </p:sp>
      <p:sp>
        <p:nvSpPr>
          <p:cNvPr id="6" name="Zástupný symbol pro zápatí 5"/>
          <p:cNvSpPr>
            <a:spLocks noGrp="1"/>
          </p:cNvSpPr>
          <p:nvPr>
            <p:ph type="ftr" sz="quarter" idx="11"/>
          </p:nvPr>
        </p:nvSpPr>
        <p:spPr>
          <a:xfrm>
            <a:off x="914400" y="55499"/>
            <a:ext cx="5562600" cy="365125"/>
          </a:xfrm>
        </p:spPr>
        <p:txBody>
          <a:bodyPr/>
          <a:lstStyle/>
          <a:p>
            <a:endParaRPr lang="cs-CZ"/>
          </a:p>
        </p:txBody>
      </p:sp>
      <p:sp>
        <p:nvSpPr>
          <p:cNvPr id="7" name="Zástupný symbol pro číslo snímku 6"/>
          <p:cNvSpPr>
            <a:spLocks noGrp="1"/>
          </p:cNvSpPr>
          <p:nvPr>
            <p:ph type="sldNum" sz="quarter" idx="12"/>
          </p:nvPr>
        </p:nvSpPr>
        <p:spPr>
          <a:xfrm>
            <a:off x="8610600" y="55499"/>
            <a:ext cx="457200" cy="365125"/>
          </a:xfrm>
        </p:spPr>
        <p:txBody>
          <a:bodyPr/>
          <a:lstStyle/>
          <a:p>
            <a:fld id="{19FC3415-EDF8-43E6-A93E-A1D52A6B5359}"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Obdélník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bdélník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Obdélník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élník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bdélník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Obdélník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bdélník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Obdélník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Obdélník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Zástupný symbol pro nadpis 21"/>
          <p:cNvSpPr>
            <a:spLocks noGrp="1"/>
          </p:cNvSpPr>
          <p:nvPr>
            <p:ph type="title"/>
          </p:nvPr>
        </p:nvSpPr>
        <p:spPr>
          <a:xfrm>
            <a:off x="914400" y="512064"/>
            <a:ext cx="7772400" cy="914400"/>
          </a:xfrm>
          <a:prstGeom prst="rect">
            <a:avLst/>
          </a:prstGeom>
        </p:spPr>
        <p:txBody>
          <a:bodyPr vert="horz" anchor="t">
            <a:noAutofit/>
          </a:bodyPr>
          <a:lstStyle/>
          <a:p>
            <a:r>
              <a:rPr kumimoji="0" lang="cs-CZ"/>
              <a:t>Klepnutím lze upravit styl předlohy nadpisů.</a:t>
            </a:r>
            <a:endParaRPr kumimoji="0" lang="en-US"/>
          </a:p>
        </p:txBody>
      </p:sp>
      <p:sp>
        <p:nvSpPr>
          <p:cNvPr id="13" name="Zástupný symbol pro text 12"/>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cs-CZ"/>
              <a:t>Klepnutím lze upravit styly předlohy textu.</a:t>
            </a:r>
          </a:p>
          <a:p>
            <a:pPr lvl="1" eaLnBrk="1" latinLnBrk="0" hangingPunct="1"/>
            <a:r>
              <a:rPr kumimoji="0" lang="cs-CZ"/>
              <a:t>Druhá úroveň</a:t>
            </a:r>
          </a:p>
          <a:p>
            <a:pPr lvl="2" eaLnBrk="1" latinLnBrk="0" hangingPunct="1"/>
            <a:r>
              <a:rPr kumimoji="0" lang="cs-CZ"/>
              <a:t>Třetí úroveň</a:t>
            </a:r>
          </a:p>
          <a:p>
            <a:pPr lvl="3" eaLnBrk="1" latinLnBrk="0" hangingPunct="1"/>
            <a:r>
              <a:rPr kumimoji="0" lang="cs-CZ"/>
              <a:t>Čtvrtá úroveň</a:t>
            </a:r>
          </a:p>
          <a:p>
            <a:pPr lvl="4" eaLnBrk="1" latinLnBrk="0" hangingPunct="1"/>
            <a:r>
              <a:rPr kumimoji="0" lang="cs-CZ"/>
              <a:t>Pátá úroveň</a:t>
            </a:r>
            <a:endParaRPr kumimoji="0" lang="en-US"/>
          </a:p>
        </p:txBody>
      </p:sp>
      <p:sp>
        <p:nvSpPr>
          <p:cNvPr id="14" name="Zástupný symbol pro datum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E1620690-306B-4CEB-B174-ED1EB23922A7}" type="datetimeFigureOut">
              <a:rPr lang="cs-CZ" smtClean="0"/>
              <a:pPr/>
              <a:t>04.01.2021</a:t>
            </a:fld>
            <a:endParaRPr lang="cs-CZ"/>
          </a:p>
        </p:txBody>
      </p:sp>
      <p:sp>
        <p:nvSpPr>
          <p:cNvPr id="3" name="Zástupný symbol pro zápatí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cs-CZ"/>
          </a:p>
        </p:txBody>
      </p:sp>
      <p:sp>
        <p:nvSpPr>
          <p:cNvPr id="23" name="Zástupný symbol pro číslo snímku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19FC3415-EDF8-43E6-A93E-A1D52A6B5359}" type="slidenum">
              <a:rPr lang="cs-CZ" smtClean="0"/>
              <a:pPr/>
              <a:t>‹#›</a:t>
            </a:fld>
            <a:endParaRPr lang="cs-CZ"/>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mefanet.upol.cz/clanky.php?aid=16" TargetMode="External"/><Relationship Id="rId7" Type="http://schemas.openxmlformats.org/officeDocument/2006/relationships/hyperlink" Target="http://www.prvnikrok.cz/vozickari-rehabilitacni-cviceni.php"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www.asqa.cz/prod-p6.html" TargetMode="External"/><Relationship Id="rId5" Type="http://schemas.openxmlformats.org/officeDocument/2006/relationships/hyperlink" Target="http://www.copn.cz/plakatchopn.pdf" TargetMode="External"/><Relationship Id="rId4" Type="http://schemas.openxmlformats.org/officeDocument/2006/relationships/hyperlink" Target="http://www.cvicime.cz/"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solen.cz/"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www.nemtr.cz/download/reh/Prezentace_handling.ppt" TargetMode="External"/><Relationship Id="rId4" Type="http://schemas.openxmlformats.org/officeDocument/2006/relationships/hyperlink" Target="http://www.prakticka-medicina.cz/"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z/url?sa=i&amp;rct=j&amp;q=morbus+bechterew&amp;source=images&amp;cd=&amp;cad=rja&amp;docid=Oa16JtlBNdOuGM&amp;tbnid=5fuY3nNkS-JEoM:&amp;ved=0CAUQjRw&amp;url=http://drugline.info/ail/pathography/morbus-bechterew/&amp;ei=z617Ucm0AsebtAbzoYGoBQ&amp;bvm=bv.45645796,d.bGE&amp;psig=AFQjCNHVzMSBzirLh0yzzW4-XD4tLVMkMA&amp;ust=1367146258458960" TargetMode="External"/><Relationship Id="rId7"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s://www.google.cz/url?sa=i&amp;rct=j&amp;q=&amp;esrc=s&amp;frm=1&amp;source=images&amp;cd=&amp;ved=0CAcQjRw&amp;url=https://www.toplekar.cz/archiv-clanku/potrebuji-tehotne-zeny-ockovani-proti.html&amp;ei=sE61VLKWPMHUat_ggeAK&amp;bvm=bv.83339334,d.bGQ&amp;psig=AFQjCNFVkRUq1AF14aqVagaGsTQecFFSGA&amp;ust=1421254684867119" TargetMode="Externa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www.youtube.com/watch?v=hp-gCvW8PRY" TargetMode="External"/><Relationship Id="rId4" Type="http://schemas.openxmlformats.org/officeDocument/2006/relationships/image" Target="../media/image8.gif"/></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371600" y="804703"/>
            <a:ext cx="7772400" cy="307978"/>
          </a:xfrm>
        </p:spPr>
        <p:txBody>
          <a:bodyPr/>
          <a:lstStyle/>
          <a:p>
            <a:pPr>
              <a:spcBef>
                <a:spcPts val="0"/>
              </a:spcBef>
            </a:pPr>
            <a:r>
              <a:rPr lang="cs-CZ" sz="2000" dirty="0" err="1">
                <a:latin typeface="Consolas"/>
              </a:rPr>
              <a:t>examination</a:t>
            </a:r>
            <a:r>
              <a:rPr lang="cs-CZ" sz="2000" dirty="0">
                <a:latin typeface="Consolas"/>
              </a:rPr>
              <a:t> </a:t>
            </a:r>
            <a:r>
              <a:rPr lang="cs-CZ" sz="2000" dirty="0" err="1">
                <a:latin typeface="Consolas"/>
              </a:rPr>
              <a:t>methods</a:t>
            </a:r>
            <a:r>
              <a:rPr lang="cs-CZ" sz="2000" dirty="0">
                <a:latin typeface="Consolas"/>
              </a:rPr>
              <a:t> in </a:t>
            </a:r>
            <a:r>
              <a:rPr lang="cs-CZ" sz="2000" dirty="0" err="1">
                <a:latin typeface="Consolas"/>
              </a:rPr>
              <a:t>rehabilitation</a:t>
            </a:r>
            <a:r>
              <a:rPr lang="cs-CZ" sz="2000" dirty="0">
                <a:latin typeface="Consolas"/>
              </a:rPr>
              <a:t>, 4.1.2021</a:t>
            </a:r>
          </a:p>
        </p:txBody>
      </p:sp>
      <p:sp>
        <p:nvSpPr>
          <p:cNvPr id="3" name="Podnadpis 2"/>
          <p:cNvSpPr>
            <a:spLocks noGrp="1"/>
          </p:cNvSpPr>
          <p:nvPr>
            <p:ph type="subTitle" idx="1"/>
          </p:nvPr>
        </p:nvSpPr>
        <p:spPr>
          <a:xfrm>
            <a:off x="3491880" y="5301208"/>
            <a:ext cx="3384376" cy="554360"/>
          </a:xfrm>
        </p:spPr>
        <p:txBody>
          <a:bodyPr/>
          <a:lstStyle/>
          <a:p>
            <a:r>
              <a:rPr lang="cs-CZ" dirty="0"/>
              <a:t>Mgr. Veronika Mrkvicová</a:t>
            </a:r>
            <a:endParaRPr lang="cs-CZ" b="0" i="0" dirty="0">
              <a:solidFill>
                <a:schemeClr val="tx1">
                  <a:tint val="75000"/>
                </a:schemeClr>
              </a:solidFill>
            </a:endParaRPr>
          </a:p>
        </p:txBody>
      </p:sp>
      <p:sp>
        <p:nvSpPr>
          <p:cNvPr id="4" name="Obdélník 3"/>
          <p:cNvSpPr/>
          <p:nvPr/>
        </p:nvSpPr>
        <p:spPr>
          <a:xfrm>
            <a:off x="1838226" y="6053296"/>
            <a:ext cx="6327181" cy="400110"/>
          </a:xfrm>
          <a:prstGeom prst="rect">
            <a:avLst/>
          </a:prstGeom>
        </p:spPr>
        <p:txBody>
          <a:bodyPr wrap="none">
            <a:spAutoFit/>
          </a:bodyPr>
          <a:lstStyle/>
          <a:p>
            <a:pPr algn="ctr"/>
            <a:r>
              <a:rPr lang="cs-CZ" sz="2000" dirty="0"/>
              <a:t>Department </a:t>
            </a:r>
            <a:r>
              <a:rPr lang="cs-CZ" sz="2000" dirty="0" err="1"/>
              <a:t>of</a:t>
            </a:r>
            <a:r>
              <a:rPr lang="cs-CZ" sz="2000" dirty="0"/>
              <a:t> </a:t>
            </a:r>
            <a:r>
              <a:rPr lang="cs-CZ" sz="2000" dirty="0" err="1"/>
              <a:t>Physiotherapy</a:t>
            </a:r>
            <a:r>
              <a:rPr lang="cs-CZ" sz="2000" dirty="0"/>
              <a:t> and </a:t>
            </a:r>
            <a:r>
              <a:rPr lang="cs-CZ" sz="2000" dirty="0" err="1"/>
              <a:t>Rehabilitation</a:t>
            </a:r>
            <a:r>
              <a:rPr lang="cs-CZ" sz="2000" dirty="0"/>
              <a:t> – MF MU</a:t>
            </a:r>
          </a:p>
        </p:txBody>
      </p:sp>
      <p:sp>
        <p:nvSpPr>
          <p:cNvPr id="5" name="Nadpis 1">
            <a:extLst>
              <a:ext uri="{FF2B5EF4-FFF2-40B4-BE49-F238E27FC236}">
                <a16:creationId xmlns:a16="http://schemas.microsoft.com/office/drawing/2014/main" id="{0FAAD2B2-8A35-4DF7-A104-F349A703EE93}"/>
              </a:ext>
            </a:extLst>
          </p:cNvPr>
          <p:cNvSpPr txBox="1">
            <a:spLocks/>
          </p:cNvSpPr>
          <p:nvPr/>
        </p:nvSpPr>
        <p:spPr>
          <a:xfrm>
            <a:off x="1043608" y="2811945"/>
            <a:ext cx="7772400" cy="1234109"/>
          </a:xfrm>
          <a:prstGeom prst="rect">
            <a:avLst/>
          </a:prstGeom>
        </p:spPr>
        <p:txBody>
          <a:bodyPr vert="horz" anchor="t">
            <a:noAutofit/>
          </a:bodyPr>
          <a:lstStyle>
            <a:lvl1pPr marR="9144" algn="l" rtl="0" eaLnBrk="1" latinLnBrk="0" hangingPunct="1">
              <a:spcBef>
                <a:spcPct val="0"/>
              </a:spcBef>
              <a:buNone/>
              <a:defRPr kumimoji="0" sz="4000" b="1" kern="1200" cap="all" spc="0" baseline="0">
                <a:solidFill>
                  <a:schemeClr val="tx2">
                    <a:satMod val="200000"/>
                  </a:schemeClr>
                </a:solidFill>
                <a:effectLst>
                  <a:reflection blurRad="12700" stA="34000" endA="740" endPos="53000" dir="5400000" sy="-100000" algn="bl" rotWithShape="0"/>
                </a:effectLst>
                <a:latin typeface="+mj-lt"/>
                <a:ea typeface="+mj-ea"/>
                <a:cs typeface="+mj-cs"/>
              </a:defRPr>
            </a:lvl1pPr>
            <a:extLst/>
          </a:lstStyle>
          <a:p>
            <a:pPr algn="ctr">
              <a:spcBef>
                <a:spcPts val="0"/>
              </a:spcBef>
            </a:pPr>
            <a:r>
              <a:rPr lang="cs-CZ" sz="2800" dirty="0" err="1">
                <a:latin typeface="Consolas"/>
              </a:rPr>
              <a:t>Examination</a:t>
            </a:r>
            <a:r>
              <a:rPr lang="cs-CZ" sz="2800" dirty="0">
                <a:latin typeface="Consolas"/>
              </a:rPr>
              <a:t> </a:t>
            </a:r>
            <a:r>
              <a:rPr lang="cs-CZ" sz="2800" dirty="0" err="1">
                <a:latin typeface="Consolas"/>
              </a:rPr>
              <a:t>of</a:t>
            </a:r>
            <a:r>
              <a:rPr lang="cs-CZ" sz="2800" dirty="0">
                <a:latin typeface="Consolas"/>
              </a:rPr>
              <a:t> </a:t>
            </a:r>
            <a:r>
              <a:rPr lang="cs-CZ" sz="2800" dirty="0" err="1">
                <a:latin typeface="Consolas"/>
              </a:rPr>
              <a:t>respiratory</a:t>
            </a:r>
            <a:r>
              <a:rPr lang="cs-CZ" sz="2800" dirty="0">
                <a:latin typeface="Consolas"/>
              </a:rPr>
              <a:t> </a:t>
            </a:r>
            <a:r>
              <a:rPr lang="cs-CZ" sz="2800" dirty="0" err="1">
                <a:latin typeface="Consolas"/>
              </a:rPr>
              <a:t>functions</a:t>
            </a:r>
            <a:endParaRPr lang="cs-CZ" sz="2800" dirty="0">
              <a:latin typeface="Consolas"/>
            </a:endParaRPr>
          </a:p>
          <a:p>
            <a:pPr algn="ctr">
              <a:spcBef>
                <a:spcPts val="0"/>
              </a:spcBef>
            </a:pPr>
            <a:r>
              <a:rPr lang="cs-CZ" sz="2800" dirty="0" err="1">
                <a:latin typeface="Consolas"/>
              </a:rPr>
              <a:t>Deep</a:t>
            </a:r>
            <a:r>
              <a:rPr lang="cs-CZ" sz="2800" dirty="0">
                <a:latin typeface="Consolas"/>
              </a:rPr>
              <a:t> </a:t>
            </a:r>
            <a:r>
              <a:rPr lang="cs-CZ" sz="2800" dirty="0" err="1">
                <a:latin typeface="Consolas"/>
              </a:rPr>
              <a:t>stabilization</a:t>
            </a:r>
            <a:r>
              <a:rPr lang="cs-CZ" sz="2800" dirty="0">
                <a:latin typeface="Consolas"/>
              </a:rPr>
              <a:t> </a:t>
            </a:r>
            <a:r>
              <a:rPr lang="cs-CZ" sz="2800" dirty="0" err="1">
                <a:latin typeface="Consolas"/>
              </a:rPr>
              <a:t>system</a:t>
            </a:r>
            <a:r>
              <a:rPr lang="cs-CZ" sz="2800" dirty="0">
                <a:latin typeface="Consolas"/>
              </a:rPr>
              <a:t> </a:t>
            </a:r>
            <a:r>
              <a:rPr lang="cs-CZ" sz="2800" dirty="0" err="1">
                <a:latin typeface="Consolas"/>
              </a:rPr>
              <a:t>of</a:t>
            </a:r>
            <a:r>
              <a:rPr lang="cs-CZ" sz="2800" dirty="0">
                <a:latin typeface="Consolas"/>
              </a:rPr>
              <a:t> spine</a:t>
            </a:r>
          </a:p>
        </p:txBody>
      </p:sp>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688864246"/>
              </p:ext>
            </p:extLst>
          </p:nvPr>
        </p:nvGraphicFramePr>
        <p:xfrm>
          <a:off x="228600" y="277813"/>
          <a:ext cx="8772556" cy="1139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293" name="Rectangle 5"/>
          <p:cNvSpPr>
            <a:spLocks noChangeArrowheads="1"/>
          </p:cNvSpPr>
          <p:nvPr/>
        </p:nvSpPr>
        <p:spPr bwMode="auto">
          <a:xfrm>
            <a:off x="457200" y="1600200"/>
            <a:ext cx="8229600" cy="4530725"/>
          </a:xfrm>
          <a:prstGeom prst="rect">
            <a:avLst/>
          </a:prstGeom>
          <a:noFill/>
          <a:ln w="9525">
            <a:noFill/>
            <a:miter lim="800000"/>
            <a:headEnd/>
            <a:tailEnd/>
          </a:ln>
          <a:effectLst/>
        </p:spPr>
        <p:txBody>
          <a:bodyPr/>
          <a:lstStyle/>
          <a:p>
            <a:pPr marL="342900" indent="-342900">
              <a:spcBef>
                <a:spcPct val="20000"/>
              </a:spcBef>
              <a:buClr>
                <a:schemeClr val="accent1"/>
              </a:buClr>
              <a:buFont typeface="Arial" pitchFamily="34" charset="0"/>
              <a:buChar char="•"/>
            </a:pPr>
            <a:r>
              <a:rPr lang="cs-CZ" sz="2400" dirty="0"/>
              <a:t>It </a:t>
            </a:r>
            <a:r>
              <a:rPr lang="cs-CZ" sz="2400" dirty="0" err="1"/>
              <a:t>is</a:t>
            </a:r>
            <a:r>
              <a:rPr lang="cs-CZ" sz="2400" dirty="0"/>
              <a:t> </a:t>
            </a:r>
            <a:r>
              <a:rPr lang="en-US" sz="2400" dirty="0"/>
              <a:t>possible to assess the </a:t>
            </a:r>
            <a:r>
              <a:rPr lang="en-US" sz="2400" b="1" dirty="0">
                <a:solidFill>
                  <a:schemeClr val="accent1"/>
                </a:solidFill>
              </a:rPr>
              <a:t>activation of the diaphragm </a:t>
            </a:r>
            <a:r>
              <a:rPr lang="en-US" sz="2400" dirty="0"/>
              <a:t>and its cooperation with the </a:t>
            </a:r>
            <a:r>
              <a:rPr lang="en-US" sz="2400" dirty="0" err="1"/>
              <a:t>the</a:t>
            </a:r>
            <a:r>
              <a:rPr lang="en-US" sz="2400" dirty="0"/>
              <a:t> </a:t>
            </a:r>
            <a:r>
              <a:rPr lang="en-US" sz="2400" b="1" dirty="0">
                <a:solidFill>
                  <a:schemeClr val="accent1"/>
                </a:solidFill>
              </a:rPr>
              <a:t>abdominal muscles</a:t>
            </a:r>
            <a:br>
              <a:rPr lang="en-US" sz="2400" dirty="0">
                <a:solidFill>
                  <a:schemeClr val="accent1"/>
                </a:solidFill>
              </a:rPr>
            </a:br>
            <a:endParaRPr lang="cs-CZ" sz="2400" dirty="0">
              <a:solidFill>
                <a:schemeClr val="accent1"/>
              </a:solidFill>
            </a:endParaRPr>
          </a:p>
          <a:p>
            <a:pPr marL="342900" indent="-342900">
              <a:spcBef>
                <a:spcPct val="20000"/>
              </a:spcBef>
              <a:buClr>
                <a:schemeClr val="accent1"/>
              </a:buClr>
              <a:buFont typeface="Arial" pitchFamily="34" charset="0"/>
              <a:buChar char="•"/>
            </a:pPr>
            <a:r>
              <a:rPr lang="cs-CZ" sz="2400" dirty="0" err="1"/>
              <a:t>We</a:t>
            </a:r>
            <a:r>
              <a:rPr lang="cs-CZ" sz="2400" dirty="0"/>
              <a:t> </a:t>
            </a:r>
            <a:r>
              <a:rPr lang="cs-CZ" sz="2400" dirty="0" err="1"/>
              <a:t>classify</a:t>
            </a:r>
            <a:r>
              <a:rPr lang="cs-CZ" sz="2400" dirty="0"/>
              <a:t> </a:t>
            </a:r>
            <a:r>
              <a:rPr lang="cs-CZ" sz="2400" dirty="0" err="1"/>
              <a:t>respiration</a:t>
            </a:r>
            <a:r>
              <a:rPr lang="cs-CZ" sz="2400" dirty="0"/>
              <a:t> f</a:t>
            </a:r>
            <a:r>
              <a:rPr lang="en-US" sz="2400" dirty="0"/>
              <a:t>rom kinesiology perspective on </a:t>
            </a:r>
            <a:r>
              <a:rPr lang="en-US" sz="2400" b="1" dirty="0">
                <a:solidFill>
                  <a:schemeClr val="accent1"/>
                </a:solidFill>
              </a:rPr>
              <a:t>diaphragmatic </a:t>
            </a:r>
            <a:r>
              <a:rPr lang="cs-CZ" sz="2400" b="1" dirty="0">
                <a:solidFill>
                  <a:schemeClr val="accent1"/>
                </a:solidFill>
              </a:rPr>
              <a:t>and </a:t>
            </a:r>
            <a:r>
              <a:rPr lang="cs-CZ" sz="2400" b="1" dirty="0" err="1">
                <a:solidFill>
                  <a:schemeClr val="accent1"/>
                </a:solidFill>
              </a:rPr>
              <a:t>costal</a:t>
            </a:r>
            <a:r>
              <a:rPr lang="cs-CZ" sz="2400" b="1" dirty="0">
                <a:solidFill>
                  <a:schemeClr val="accent1"/>
                </a:solidFill>
              </a:rPr>
              <a:t> </a:t>
            </a:r>
            <a:r>
              <a:rPr lang="cs-CZ" sz="2400" b="1" dirty="0" err="1">
                <a:solidFill>
                  <a:schemeClr val="accent1"/>
                </a:solidFill>
              </a:rPr>
              <a:t>breathing</a:t>
            </a:r>
            <a:endParaRPr lang="cs-CZ" sz="2400" b="1" dirty="0">
              <a:solidFill>
                <a:schemeClr val="accent1"/>
              </a:solidFill>
            </a:endParaRPr>
          </a:p>
          <a:p>
            <a:pPr marL="342900" indent="-342900">
              <a:spcBef>
                <a:spcPct val="20000"/>
              </a:spcBef>
              <a:buClr>
                <a:schemeClr val="accent1"/>
              </a:buClr>
              <a:buFont typeface="Arial" pitchFamily="34" charset="0"/>
              <a:buChar char="•"/>
            </a:pPr>
            <a:endParaRPr lang="cs-CZ" sz="2400" b="1" dirty="0">
              <a:solidFill>
                <a:schemeClr val="accent1"/>
              </a:solidFill>
            </a:endParaRPr>
          </a:p>
          <a:p>
            <a:pPr marL="342900" indent="-342900">
              <a:spcBef>
                <a:spcPct val="20000"/>
              </a:spcBef>
              <a:buClr>
                <a:schemeClr val="accent1"/>
              </a:buClr>
              <a:buFont typeface="Arial" pitchFamily="34" charset="0"/>
              <a:buChar char="•"/>
            </a:pPr>
            <a:r>
              <a:rPr lang="cs-CZ" sz="2400" dirty="0"/>
              <a:t>E</a:t>
            </a:r>
            <a:r>
              <a:rPr lang="en-US" sz="2400" dirty="0" err="1"/>
              <a:t>xamination</a:t>
            </a:r>
            <a:r>
              <a:rPr lang="en-US" sz="2400" dirty="0"/>
              <a:t> can be performed </a:t>
            </a:r>
            <a:r>
              <a:rPr lang="en-US" sz="2400" b="1" dirty="0">
                <a:solidFill>
                  <a:schemeClr val="accent1"/>
                </a:solidFill>
              </a:rPr>
              <a:t>in different positions</a:t>
            </a:r>
            <a:r>
              <a:rPr lang="en-US" sz="2400" dirty="0">
                <a:solidFill>
                  <a:schemeClr val="accent1"/>
                </a:solidFill>
              </a:rPr>
              <a:t> </a:t>
            </a:r>
            <a:r>
              <a:rPr lang="en-US" sz="2400" dirty="0"/>
              <a:t>(</a:t>
            </a:r>
            <a:r>
              <a:rPr lang="cs-CZ" sz="2400" dirty="0" err="1"/>
              <a:t>lying</a:t>
            </a:r>
            <a:r>
              <a:rPr lang="cs-CZ" sz="2400" dirty="0"/>
              <a:t> </a:t>
            </a:r>
            <a:r>
              <a:rPr lang="cs-CZ" sz="2400" dirty="0" err="1"/>
              <a:t>prone</a:t>
            </a:r>
            <a:r>
              <a:rPr lang="cs-CZ" sz="2400" dirty="0"/>
              <a:t>/</a:t>
            </a:r>
            <a:r>
              <a:rPr lang="en-US" sz="2400" dirty="0"/>
              <a:t>supine, sitting</a:t>
            </a:r>
            <a:r>
              <a:rPr lang="cs-CZ" sz="2400" dirty="0"/>
              <a:t>,</a:t>
            </a:r>
            <a:r>
              <a:rPr lang="en-US" sz="2400" dirty="0"/>
              <a:t> in a bipedal stance)</a:t>
            </a:r>
            <a:endParaRPr lang="cs-CZ" sz="2400" dirty="0"/>
          </a:p>
          <a:p>
            <a:pPr marL="342900" indent="-342900">
              <a:spcBef>
                <a:spcPct val="20000"/>
              </a:spcBef>
              <a:buClr>
                <a:schemeClr val="accent1"/>
              </a:buClr>
              <a:buFont typeface="Arial" pitchFamily="34" charset="0"/>
              <a:buChar char="•"/>
            </a:pPr>
            <a:endParaRPr lang="cs-CZ" sz="2400" dirty="0"/>
          </a:p>
          <a:p>
            <a:pPr marL="342900" indent="-342900">
              <a:spcBef>
                <a:spcPct val="20000"/>
              </a:spcBef>
              <a:buClr>
                <a:schemeClr val="accent1"/>
              </a:buClr>
              <a:buFont typeface="Arial" pitchFamily="34" charset="0"/>
              <a:buChar char="•"/>
            </a:pPr>
            <a:r>
              <a:rPr lang="en-US" sz="2400" dirty="0"/>
              <a:t>the </a:t>
            </a:r>
            <a:r>
              <a:rPr lang="en-US" sz="2400" dirty="0">
                <a:solidFill>
                  <a:schemeClr val="accent1"/>
                </a:solidFill>
              </a:rPr>
              <a:t>lower chest </a:t>
            </a:r>
            <a:r>
              <a:rPr lang="en-US" sz="2400" dirty="0"/>
              <a:t>and some of the </a:t>
            </a:r>
            <a:r>
              <a:rPr lang="en-US" sz="2400" dirty="0">
                <a:solidFill>
                  <a:schemeClr val="accent1"/>
                </a:solidFill>
              </a:rPr>
              <a:t>auxiliary</a:t>
            </a:r>
            <a:r>
              <a:rPr lang="cs-CZ" sz="2400" dirty="0">
                <a:solidFill>
                  <a:schemeClr val="accent1"/>
                </a:solidFill>
              </a:rPr>
              <a:t> </a:t>
            </a:r>
            <a:r>
              <a:rPr lang="cs-CZ" sz="2400" dirty="0" err="1">
                <a:solidFill>
                  <a:schemeClr val="accent1"/>
                </a:solidFill>
              </a:rPr>
              <a:t>muscles</a:t>
            </a:r>
            <a:r>
              <a:rPr lang="cs-CZ" sz="2400" dirty="0">
                <a:solidFill>
                  <a:schemeClr val="accent1"/>
                </a:solidFill>
              </a:rPr>
              <a:t> </a:t>
            </a:r>
            <a:r>
              <a:rPr lang="cs-CZ" sz="2400" dirty="0"/>
              <a:t>are </a:t>
            </a:r>
            <a:r>
              <a:rPr lang="cs-CZ" sz="2400" dirty="0" err="1"/>
              <a:t>palpated</a:t>
            </a:r>
            <a:r>
              <a:rPr lang="cs-CZ" sz="2400" dirty="0"/>
              <a:t>, </a:t>
            </a:r>
            <a:r>
              <a:rPr lang="en-US" sz="2400" dirty="0"/>
              <a:t>the </a:t>
            </a:r>
            <a:r>
              <a:rPr lang="en-US" sz="2400" dirty="0">
                <a:solidFill>
                  <a:schemeClr val="accent1"/>
                </a:solidFill>
              </a:rPr>
              <a:t>movement of the ribs</a:t>
            </a:r>
            <a:r>
              <a:rPr lang="cs-CZ" sz="2400" dirty="0">
                <a:solidFill>
                  <a:schemeClr val="accent1"/>
                </a:solidFill>
              </a:rPr>
              <a:t>/</a:t>
            </a:r>
            <a:r>
              <a:rPr lang="cs-CZ" sz="2400" dirty="0" err="1">
                <a:solidFill>
                  <a:schemeClr val="accent1"/>
                </a:solidFill>
              </a:rPr>
              <a:t>chest</a:t>
            </a:r>
            <a:r>
              <a:rPr lang="en-US" sz="2400" dirty="0"/>
              <a:t> is monitor</a:t>
            </a:r>
            <a:r>
              <a:rPr lang="cs-CZ" sz="2400" dirty="0" err="1"/>
              <a:t>ed</a:t>
            </a:r>
            <a:endParaRPr lang="cs-CZ"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ChangeArrowheads="1"/>
          </p:cNvSpPr>
          <p:nvPr/>
        </p:nvSpPr>
        <p:spPr bwMode="auto">
          <a:xfrm>
            <a:off x="457200" y="404664"/>
            <a:ext cx="8229600" cy="881196"/>
          </a:xfrm>
          <a:prstGeom prst="rect">
            <a:avLst/>
          </a:prstGeom>
          <a:noFill/>
          <a:ln w="9525">
            <a:noFill/>
            <a:miter lim="800000"/>
            <a:headEnd/>
            <a:tailEnd/>
          </a:ln>
          <a:effectLst/>
        </p:spPr>
        <p:txBody>
          <a:bodyPr anchor="ctr" anchorCtr="1"/>
          <a:lstStyle/>
          <a:p>
            <a:pPr algn="ctr"/>
            <a:r>
              <a:rPr lang="cs-CZ" sz="3200" b="1" dirty="0">
                <a:solidFill>
                  <a:srgbClr val="FFFF00"/>
                </a:solidFill>
              </a:rPr>
              <a:t>a) </a:t>
            </a:r>
            <a:r>
              <a:rPr lang="cs-CZ" sz="3200" b="1" dirty="0" err="1">
                <a:solidFill>
                  <a:srgbClr val="FFFF00"/>
                </a:solidFill>
              </a:rPr>
              <a:t>Physiological</a:t>
            </a:r>
            <a:r>
              <a:rPr lang="cs-CZ" sz="3200" b="1" dirty="0">
                <a:solidFill>
                  <a:srgbClr val="FFFF00"/>
                </a:solidFill>
              </a:rPr>
              <a:t> </a:t>
            </a:r>
            <a:r>
              <a:rPr lang="cs-CZ" sz="3200" b="1" dirty="0" err="1">
                <a:solidFill>
                  <a:srgbClr val="FFFF00"/>
                </a:solidFill>
              </a:rPr>
              <a:t>diaphragmatic</a:t>
            </a:r>
            <a:r>
              <a:rPr lang="cs-CZ" sz="3200" b="1" dirty="0">
                <a:solidFill>
                  <a:srgbClr val="FFFF00"/>
                </a:solidFill>
              </a:rPr>
              <a:t> </a:t>
            </a:r>
            <a:r>
              <a:rPr lang="cs-CZ" sz="3200" b="1" dirty="0" err="1">
                <a:solidFill>
                  <a:srgbClr val="FFFF00"/>
                </a:solidFill>
              </a:rPr>
              <a:t>breathing</a:t>
            </a:r>
            <a:endParaRPr lang="cs-CZ" sz="3200" b="1" dirty="0">
              <a:solidFill>
                <a:srgbClr val="FFFF00"/>
              </a:solidFill>
            </a:endParaRPr>
          </a:p>
        </p:txBody>
      </p:sp>
      <p:sp>
        <p:nvSpPr>
          <p:cNvPr id="14341" name="Rectangle 5"/>
          <p:cNvSpPr>
            <a:spLocks noChangeArrowheads="1"/>
          </p:cNvSpPr>
          <p:nvPr/>
        </p:nvSpPr>
        <p:spPr bwMode="auto">
          <a:xfrm>
            <a:off x="457200" y="1285860"/>
            <a:ext cx="8686800" cy="2257428"/>
          </a:xfrm>
          <a:prstGeom prst="rect">
            <a:avLst/>
          </a:prstGeom>
          <a:noFill/>
          <a:ln w="9525">
            <a:noFill/>
            <a:miter lim="800000"/>
            <a:headEnd/>
            <a:tailEnd/>
          </a:ln>
          <a:effectLst/>
        </p:spPr>
        <p:txBody>
          <a:bodyPr/>
          <a:lstStyle/>
          <a:p>
            <a:pPr marL="342900" indent="-342900">
              <a:spcBef>
                <a:spcPct val="20000"/>
              </a:spcBef>
              <a:buClr>
                <a:schemeClr val="accent1"/>
              </a:buClr>
              <a:buFontTx/>
              <a:buChar char="•"/>
            </a:pPr>
            <a:r>
              <a:rPr lang="en-US" sz="2000" dirty="0"/>
              <a:t>when you inhale the diaphragm is activated, is flattened  </a:t>
            </a:r>
          </a:p>
          <a:p>
            <a:pPr marL="342900" indent="-342900">
              <a:spcBef>
                <a:spcPct val="20000"/>
              </a:spcBef>
              <a:buClr>
                <a:schemeClr val="accent1"/>
              </a:buClr>
              <a:buFontTx/>
              <a:buChar char="•"/>
            </a:pPr>
            <a:r>
              <a:rPr lang="en-US" sz="2000" dirty="0"/>
              <a:t>internal </a:t>
            </a:r>
            <a:r>
              <a:rPr lang="cs-CZ" sz="2000" dirty="0" err="1"/>
              <a:t>abdominal</a:t>
            </a:r>
            <a:r>
              <a:rPr lang="cs-CZ" sz="2000" dirty="0"/>
              <a:t> </a:t>
            </a:r>
            <a:r>
              <a:rPr lang="en-US" sz="2000" dirty="0"/>
              <a:t>organs are compressed cauda</a:t>
            </a:r>
            <a:r>
              <a:rPr lang="cs-CZ" sz="2000" dirty="0"/>
              <a:t>l</a:t>
            </a:r>
            <a:r>
              <a:rPr lang="en-US" sz="2000" dirty="0" err="1"/>
              <a:t>ly</a:t>
            </a:r>
            <a:r>
              <a:rPr lang="en-US" sz="2000" dirty="0"/>
              <a:t> </a:t>
            </a:r>
          </a:p>
          <a:p>
            <a:pPr marL="342900" indent="-342900">
              <a:spcBef>
                <a:spcPct val="20000"/>
              </a:spcBef>
              <a:buClr>
                <a:schemeClr val="accent1"/>
              </a:buClr>
              <a:buFontTx/>
              <a:buChar char="•"/>
            </a:pPr>
            <a:r>
              <a:rPr lang="en-US" sz="2000" dirty="0"/>
              <a:t>does not extend only to abdominal cavity, but the lower aperture of the chest </a:t>
            </a:r>
          </a:p>
          <a:p>
            <a:pPr marL="342900" indent="-342900">
              <a:spcBef>
                <a:spcPct val="20000"/>
              </a:spcBef>
              <a:buClr>
                <a:schemeClr val="accent1"/>
              </a:buClr>
              <a:buFontTx/>
              <a:buChar char="•"/>
            </a:pPr>
            <a:r>
              <a:rPr lang="en-US" sz="2000" dirty="0"/>
              <a:t>sternum moves ventrally </a:t>
            </a:r>
          </a:p>
          <a:p>
            <a:pPr marL="342900" indent="-342900">
              <a:spcBef>
                <a:spcPct val="20000"/>
              </a:spcBef>
              <a:buClr>
                <a:schemeClr val="accent1"/>
              </a:buClr>
              <a:buFontTx/>
              <a:buChar char="•"/>
            </a:pPr>
            <a:r>
              <a:rPr lang="en-US" sz="2000" dirty="0"/>
              <a:t>at palpation intercostal spaces are widen, lower part of the chest expands laterally and </a:t>
            </a:r>
            <a:r>
              <a:rPr lang="en-US" sz="2000" dirty="0" err="1"/>
              <a:t>ventrodorsally</a:t>
            </a:r>
            <a:endParaRPr lang="en-US" sz="2000" dirty="0"/>
          </a:p>
          <a:p>
            <a:pPr marL="342900" indent="-342900">
              <a:spcBef>
                <a:spcPct val="20000"/>
              </a:spcBef>
              <a:buClr>
                <a:schemeClr val="accent1"/>
              </a:buClr>
              <a:buFontTx/>
              <a:buChar char="•"/>
            </a:pPr>
            <a:r>
              <a:rPr lang="en-US" sz="2000" dirty="0"/>
              <a:t>auxiliary muscles should be relaxed</a:t>
            </a:r>
            <a:endParaRPr lang="cs-CZ" sz="2000" dirty="0"/>
          </a:p>
        </p:txBody>
      </p:sp>
      <p:pic>
        <p:nvPicPr>
          <p:cNvPr id="6" name="Picture 4"/>
          <p:cNvPicPr>
            <a:picLocks noChangeAspect="1" noChangeArrowheads="1"/>
          </p:cNvPicPr>
          <p:nvPr/>
        </p:nvPicPr>
        <p:blipFill>
          <a:blip r:embed="rId3" cstate="print"/>
          <a:srcRect b="52602"/>
          <a:stretch>
            <a:fillRect/>
          </a:stretch>
        </p:blipFill>
        <p:spPr bwMode="auto">
          <a:xfrm>
            <a:off x="2483768" y="3861048"/>
            <a:ext cx="3949576" cy="28080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ChangeArrowheads="1"/>
          </p:cNvSpPr>
          <p:nvPr/>
        </p:nvSpPr>
        <p:spPr bwMode="auto">
          <a:xfrm>
            <a:off x="457200" y="277813"/>
            <a:ext cx="8229600" cy="1139825"/>
          </a:xfrm>
          <a:prstGeom prst="rect">
            <a:avLst/>
          </a:prstGeom>
          <a:noFill/>
          <a:ln w="9525">
            <a:noFill/>
            <a:miter lim="800000"/>
            <a:headEnd/>
            <a:tailEnd/>
          </a:ln>
          <a:effectLst/>
        </p:spPr>
        <p:txBody>
          <a:bodyPr anchor="ctr" anchorCtr="1"/>
          <a:lstStyle/>
          <a:p>
            <a:r>
              <a:rPr lang="cs-CZ" sz="3200" b="1" dirty="0">
                <a:solidFill>
                  <a:srgbClr val="FFFF00"/>
                </a:solidFill>
              </a:rPr>
              <a:t>b) </a:t>
            </a:r>
            <a:r>
              <a:rPr lang="cs-CZ" sz="3200" b="1" dirty="0" err="1">
                <a:solidFill>
                  <a:srgbClr val="FFFF00"/>
                </a:solidFill>
              </a:rPr>
              <a:t>Costal</a:t>
            </a:r>
            <a:r>
              <a:rPr lang="cs-CZ" sz="3200" b="1" dirty="0">
                <a:solidFill>
                  <a:srgbClr val="FFFF00"/>
                </a:solidFill>
              </a:rPr>
              <a:t> </a:t>
            </a:r>
            <a:r>
              <a:rPr lang="cs-CZ" sz="3200" b="1" dirty="0" err="1">
                <a:solidFill>
                  <a:srgbClr val="FFFF00"/>
                </a:solidFill>
              </a:rPr>
              <a:t>breathing</a:t>
            </a:r>
            <a:endParaRPr lang="cs-CZ" sz="3200" b="1" dirty="0">
              <a:solidFill>
                <a:srgbClr val="FFFF00"/>
              </a:solidFill>
              <a:effectLst/>
            </a:endParaRPr>
          </a:p>
        </p:txBody>
      </p:sp>
      <p:sp>
        <p:nvSpPr>
          <p:cNvPr id="15365" name="Rectangle 5"/>
          <p:cNvSpPr>
            <a:spLocks noChangeArrowheads="1"/>
          </p:cNvSpPr>
          <p:nvPr/>
        </p:nvSpPr>
        <p:spPr bwMode="auto">
          <a:xfrm>
            <a:off x="457200" y="1600200"/>
            <a:ext cx="8291264" cy="2114552"/>
          </a:xfrm>
          <a:prstGeom prst="rect">
            <a:avLst/>
          </a:prstGeom>
          <a:noFill/>
          <a:ln w="9525">
            <a:noFill/>
            <a:miter lim="800000"/>
            <a:headEnd/>
            <a:tailEnd/>
          </a:ln>
          <a:effectLst/>
        </p:spPr>
        <p:txBody>
          <a:bodyPr/>
          <a:lstStyle/>
          <a:p>
            <a:pPr marL="342900" indent="-342900">
              <a:spcBef>
                <a:spcPct val="20000"/>
              </a:spcBef>
              <a:buClr>
                <a:schemeClr val="accent1"/>
              </a:buClr>
              <a:buFontTx/>
              <a:buChar char="•"/>
            </a:pPr>
            <a:r>
              <a:rPr lang="en-US" sz="2000" dirty="0"/>
              <a:t>sternum moves </a:t>
            </a:r>
            <a:r>
              <a:rPr lang="en-US" sz="2000" dirty="0" err="1"/>
              <a:t>craniocaudal</a:t>
            </a:r>
            <a:r>
              <a:rPr lang="en-US" sz="2000" dirty="0"/>
              <a:t> and chest expands minimally</a:t>
            </a:r>
          </a:p>
          <a:p>
            <a:pPr marL="342900" indent="-342900">
              <a:spcBef>
                <a:spcPct val="20000"/>
              </a:spcBef>
              <a:buClr>
                <a:schemeClr val="accent1"/>
              </a:buClr>
              <a:buFontTx/>
              <a:buChar char="•"/>
            </a:pPr>
            <a:r>
              <a:rPr lang="en-US" sz="2000" dirty="0"/>
              <a:t>intercostal spaces do not expand and also auxiliary muscles participate in the inhalation,  if the patient is unable to preform diaphragmatic breathing pattern it indicates impaired interplay between the diaphragm and abdominal muscles </a:t>
            </a:r>
          </a:p>
          <a:p>
            <a:pPr marL="342900" indent="-342900">
              <a:spcBef>
                <a:spcPct val="20000"/>
              </a:spcBef>
              <a:buClr>
                <a:schemeClr val="accent1"/>
              </a:buClr>
              <a:buFontTx/>
              <a:buChar char="•"/>
            </a:pPr>
            <a:r>
              <a:rPr lang="en-US" sz="2000" dirty="0"/>
              <a:t>common reason is that the patient can not relax the abdominal wall, especially its upper portion</a:t>
            </a:r>
            <a:endParaRPr lang="cs-CZ" sz="2000" dirty="0"/>
          </a:p>
        </p:txBody>
      </p:sp>
      <p:pic>
        <p:nvPicPr>
          <p:cNvPr id="4" name="Picture 4"/>
          <p:cNvPicPr>
            <a:picLocks noChangeAspect="1" noChangeArrowheads="1"/>
          </p:cNvPicPr>
          <p:nvPr/>
        </p:nvPicPr>
        <p:blipFill>
          <a:blip r:embed="rId3" cstate="print"/>
          <a:srcRect t="51706" b="2606"/>
          <a:stretch>
            <a:fillRect/>
          </a:stretch>
        </p:blipFill>
        <p:spPr bwMode="auto">
          <a:xfrm>
            <a:off x="683568" y="3933056"/>
            <a:ext cx="4097294" cy="2808000"/>
          </a:xfrm>
          <a:prstGeom prst="rect">
            <a:avLst/>
          </a:prstGeom>
          <a:noFill/>
          <a:ln w="9525">
            <a:noFill/>
            <a:miter lim="800000"/>
            <a:headEnd/>
            <a:tailEnd/>
          </a:ln>
        </p:spPr>
      </p:pic>
      <p:sp>
        <p:nvSpPr>
          <p:cNvPr id="5" name="Obdélník 4"/>
          <p:cNvSpPr/>
          <p:nvPr/>
        </p:nvSpPr>
        <p:spPr>
          <a:xfrm>
            <a:off x="5143504" y="4429132"/>
            <a:ext cx="3286148" cy="1477328"/>
          </a:xfrm>
          <a:prstGeom prst="rect">
            <a:avLst/>
          </a:prstGeom>
        </p:spPr>
        <p:txBody>
          <a:bodyPr wrap="square">
            <a:spAutoFit/>
          </a:bodyPr>
          <a:lstStyle/>
          <a:p>
            <a:pPr algn="ctr"/>
            <a:r>
              <a:rPr lang="en-US" dirty="0"/>
              <a:t>Cranial movement of the chest during </a:t>
            </a:r>
            <a:r>
              <a:rPr lang="en-US" dirty="0">
                <a:solidFill>
                  <a:srgbClr val="FFFF00"/>
                </a:solidFill>
              </a:rPr>
              <a:t>the </a:t>
            </a:r>
            <a:r>
              <a:rPr lang="cs-CZ" u="sng" dirty="0">
                <a:solidFill>
                  <a:srgbClr val="FFFF00"/>
                </a:solidFill>
              </a:rPr>
              <a:t>i</a:t>
            </a:r>
            <a:r>
              <a:rPr lang="en-US" u="sng" dirty="0" err="1">
                <a:solidFill>
                  <a:srgbClr val="FFFF00"/>
                </a:solidFill>
              </a:rPr>
              <a:t>nsufficient</a:t>
            </a:r>
            <a:r>
              <a:rPr lang="en-US" u="sng" dirty="0">
                <a:solidFill>
                  <a:srgbClr val="FFFF00"/>
                </a:solidFill>
              </a:rPr>
              <a:t> stabilizing function of the diaphragm</a:t>
            </a:r>
            <a:r>
              <a:rPr lang="en-US" dirty="0">
                <a:solidFill>
                  <a:srgbClr val="FFFF00"/>
                </a:solidFill>
              </a:rPr>
              <a:t>, </a:t>
            </a:r>
            <a:r>
              <a:rPr lang="en-US" dirty="0"/>
              <a:t>there is no lateral extension of the lower thoracic outlet</a:t>
            </a:r>
            <a:endParaRPr lang="cs-CZ"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ChangeArrowheads="1"/>
          </p:cNvSpPr>
          <p:nvPr/>
        </p:nvSpPr>
        <p:spPr bwMode="auto">
          <a:xfrm>
            <a:off x="381000" y="304800"/>
            <a:ext cx="8458200" cy="1139825"/>
          </a:xfrm>
          <a:prstGeom prst="rect">
            <a:avLst/>
          </a:prstGeom>
          <a:noFill/>
          <a:ln w="9525">
            <a:noFill/>
            <a:miter lim="800000"/>
            <a:headEnd/>
            <a:tailEnd/>
          </a:ln>
          <a:effectLst/>
        </p:spPr>
        <p:txBody>
          <a:bodyPr anchor="ctr" anchorCtr="1"/>
          <a:lstStyle/>
          <a:p>
            <a:pPr algn="ctr"/>
            <a:r>
              <a:rPr lang="en-US" sz="3200" b="1" dirty="0">
                <a:solidFill>
                  <a:srgbClr val="FFFF00"/>
                </a:solidFill>
              </a:rPr>
              <a:t>The contour of the chest </a:t>
            </a:r>
            <a:endParaRPr lang="cs-CZ" sz="3200" b="1" dirty="0">
              <a:solidFill>
                <a:srgbClr val="FFFF00"/>
              </a:solidFill>
            </a:endParaRPr>
          </a:p>
          <a:p>
            <a:pPr algn="ctr"/>
            <a:r>
              <a:rPr lang="en-US" sz="3200" b="1" dirty="0">
                <a:solidFill>
                  <a:srgbClr val="FFFF00"/>
                </a:solidFill>
              </a:rPr>
              <a:t>at the insufficiency of the diaphragm</a:t>
            </a:r>
            <a:endParaRPr lang="cs-CZ" sz="3200" b="1" dirty="0">
              <a:solidFill>
                <a:srgbClr val="FFFF00"/>
              </a:solidFill>
            </a:endParaRPr>
          </a:p>
        </p:txBody>
      </p:sp>
      <p:sp>
        <p:nvSpPr>
          <p:cNvPr id="16389" name="Rectangle 5"/>
          <p:cNvSpPr>
            <a:spLocks noChangeArrowheads="1"/>
          </p:cNvSpPr>
          <p:nvPr/>
        </p:nvSpPr>
        <p:spPr bwMode="auto">
          <a:xfrm>
            <a:off x="714348" y="5214950"/>
            <a:ext cx="4038600" cy="1406525"/>
          </a:xfrm>
          <a:prstGeom prst="rect">
            <a:avLst/>
          </a:prstGeom>
          <a:noFill/>
          <a:ln w="9525">
            <a:noFill/>
            <a:miter lim="800000"/>
            <a:headEnd/>
            <a:tailEnd/>
          </a:ln>
          <a:effectLst/>
        </p:spPr>
        <p:txBody>
          <a:bodyPr/>
          <a:lstStyle/>
          <a:p>
            <a:pPr algn="ctr">
              <a:spcBef>
                <a:spcPct val="20000"/>
              </a:spcBef>
            </a:pPr>
            <a:r>
              <a:rPr lang="en-US" dirty="0"/>
              <a:t>concave narrowing below the lower false ribs accompanied by increased tension of paravertebral muscles with maximum in T</a:t>
            </a:r>
            <a:r>
              <a:rPr lang="cs-CZ" dirty="0"/>
              <a:t>h</a:t>
            </a:r>
            <a:r>
              <a:rPr lang="en-US" dirty="0"/>
              <a:t>L  transition</a:t>
            </a:r>
            <a:endParaRPr lang="cs-CZ" dirty="0"/>
          </a:p>
        </p:txBody>
      </p:sp>
      <p:sp>
        <p:nvSpPr>
          <p:cNvPr id="16390" name="Rectangle 6"/>
          <p:cNvSpPr>
            <a:spLocks noChangeArrowheads="1"/>
          </p:cNvSpPr>
          <p:nvPr/>
        </p:nvSpPr>
        <p:spPr bwMode="auto">
          <a:xfrm>
            <a:off x="4724400" y="5286388"/>
            <a:ext cx="4038600" cy="1225537"/>
          </a:xfrm>
          <a:prstGeom prst="rect">
            <a:avLst/>
          </a:prstGeom>
          <a:noFill/>
          <a:ln w="9525">
            <a:noFill/>
            <a:miter lim="800000"/>
            <a:headEnd/>
            <a:tailEnd/>
          </a:ln>
          <a:effectLst/>
        </p:spPr>
        <p:txBody>
          <a:bodyPr/>
          <a:lstStyle/>
          <a:p>
            <a:pPr marL="342900" indent="-342900" algn="ctr">
              <a:lnSpc>
                <a:spcPct val="80000"/>
              </a:lnSpc>
              <a:spcBef>
                <a:spcPct val="20000"/>
              </a:spcBef>
            </a:pPr>
            <a:r>
              <a:rPr lang="en-US" dirty="0"/>
              <a:t>flattening of the intercostal space between 5-10th rib</a:t>
            </a:r>
            <a:endParaRPr lang="cs-CZ" dirty="0"/>
          </a:p>
        </p:txBody>
      </p:sp>
      <p:pic>
        <p:nvPicPr>
          <p:cNvPr id="16391" name="Picture 7"/>
          <p:cNvPicPr>
            <a:picLocks noChangeAspect="1" noChangeArrowheads="1"/>
          </p:cNvPicPr>
          <p:nvPr/>
        </p:nvPicPr>
        <p:blipFill>
          <a:blip r:embed="rId3" cstate="print"/>
          <a:srcRect r="50714" b="9056"/>
          <a:stretch>
            <a:fillRect/>
          </a:stretch>
        </p:blipFill>
        <p:spPr bwMode="auto">
          <a:xfrm>
            <a:off x="990600" y="1447800"/>
            <a:ext cx="3400425" cy="3544888"/>
          </a:xfrm>
          <a:prstGeom prst="rect">
            <a:avLst/>
          </a:prstGeom>
          <a:noFill/>
          <a:ln w="9525">
            <a:noFill/>
            <a:miter lim="800000"/>
            <a:headEnd/>
            <a:tailEnd/>
          </a:ln>
          <a:effectLst/>
        </p:spPr>
      </p:pic>
      <p:pic>
        <p:nvPicPr>
          <p:cNvPr id="16392" name="Picture 8"/>
          <p:cNvPicPr>
            <a:picLocks noChangeAspect="1" noChangeArrowheads="1"/>
          </p:cNvPicPr>
          <p:nvPr/>
        </p:nvPicPr>
        <p:blipFill>
          <a:blip r:embed="rId3" cstate="print"/>
          <a:srcRect l="50290" b="8861"/>
          <a:stretch>
            <a:fillRect/>
          </a:stretch>
        </p:blipFill>
        <p:spPr bwMode="auto">
          <a:xfrm>
            <a:off x="5181600" y="1447800"/>
            <a:ext cx="3098800" cy="3540125"/>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3989030630"/>
              </p:ext>
            </p:extLst>
          </p:nvPr>
        </p:nvGraphicFramePr>
        <p:xfrm>
          <a:off x="457200" y="228601"/>
          <a:ext cx="8229600" cy="10572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700" name="Rectangle 4"/>
          <p:cNvSpPr>
            <a:spLocks noGrp="1" noChangeArrowheads="1"/>
          </p:cNvSpPr>
          <p:nvPr>
            <p:ph type="body" sz="half" idx="2"/>
          </p:nvPr>
        </p:nvSpPr>
        <p:spPr>
          <a:xfrm>
            <a:off x="5105400" y="2928935"/>
            <a:ext cx="4038600" cy="3643338"/>
          </a:xfrm>
        </p:spPr>
        <p:txBody>
          <a:bodyPr>
            <a:normAutofit lnSpcReduction="10000"/>
          </a:bodyPr>
          <a:lstStyle/>
          <a:p>
            <a:pPr marL="68580" indent="0">
              <a:lnSpc>
                <a:spcPct val="90000"/>
              </a:lnSpc>
              <a:buNone/>
            </a:pPr>
            <a:r>
              <a:rPr lang="en-US" sz="2000" b="1" dirty="0">
                <a:solidFill>
                  <a:srgbClr val="FFFF00"/>
                </a:solidFill>
              </a:rPr>
              <a:t>Insufficiency of the DSS of the spine:</a:t>
            </a:r>
            <a:endParaRPr lang="cs-CZ" sz="2000" b="1" dirty="0">
              <a:solidFill>
                <a:srgbClr val="FFFF00"/>
              </a:solidFill>
            </a:endParaRPr>
          </a:p>
          <a:p>
            <a:pPr>
              <a:lnSpc>
                <a:spcPct val="90000"/>
              </a:lnSpc>
            </a:pPr>
            <a:r>
              <a:rPr lang="en-US" sz="2000" dirty="0"/>
              <a:t>significant activation of the paravertebral muscles (max. of </a:t>
            </a:r>
            <a:r>
              <a:rPr lang="en-US" sz="2000" dirty="0" err="1"/>
              <a:t>Th</a:t>
            </a:r>
            <a:r>
              <a:rPr lang="cs-CZ" sz="2000" dirty="0"/>
              <a:t>/</a:t>
            </a:r>
            <a:r>
              <a:rPr lang="en-US" sz="2000" dirty="0"/>
              <a:t>L transition) </a:t>
            </a:r>
            <a:endParaRPr lang="cs-CZ" sz="2000" dirty="0"/>
          </a:p>
          <a:p>
            <a:pPr>
              <a:lnSpc>
                <a:spcPct val="90000"/>
              </a:lnSpc>
            </a:pPr>
            <a:r>
              <a:rPr lang="en-US" sz="2000" dirty="0"/>
              <a:t>min. activation of the lower part of the lateral group of abdominal muscles </a:t>
            </a:r>
          </a:p>
          <a:p>
            <a:pPr>
              <a:lnSpc>
                <a:spcPct val="90000"/>
              </a:lnSpc>
            </a:pPr>
            <a:r>
              <a:rPr lang="en-US" sz="2000" dirty="0"/>
              <a:t>upper angles of the shoulder blades in adduction and they migrate cranially </a:t>
            </a:r>
            <a:endParaRPr lang="cs-CZ" sz="2000" dirty="0"/>
          </a:p>
          <a:p>
            <a:pPr>
              <a:lnSpc>
                <a:spcPct val="90000"/>
              </a:lnSpc>
            </a:pPr>
            <a:r>
              <a:rPr lang="cs-CZ" sz="2000" dirty="0" err="1"/>
              <a:t>o</a:t>
            </a:r>
            <a:r>
              <a:rPr lang="en-US" sz="2000" dirty="0" err="1"/>
              <a:t>veractivity</a:t>
            </a:r>
            <a:r>
              <a:rPr lang="cs-CZ" sz="2000" dirty="0"/>
              <a:t> </a:t>
            </a:r>
            <a:r>
              <a:rPr lang="en-US" sz="2000" dirty="0"/>
              <a:t>of </a:t>
            </a:r>
            <a:r>
              <a:rPr lang="en-US" sz="2000" dirty="0" err="1"/>
              <a:t>ischiocrural</a:t>
            </a:r>
            <a:r>
              <a:rPr lang="en-US" sz="2000" dirty="0"/>
              <a:t> muscles</a:t>
            </a:r>
            <a:endParaRPr lang="cs-CZ" sz="2000" dirty="0"/>
          </a:p>
        </p:txBody>
      </p:sp>
      <p:pic>
        <p:nvPicPr>
          <p:cNvPr id="29701" name="Picture 5"/>
          <p:cNvPicPr>
            <a:picLocks noChangeAspect="1" noChangeArrowheads="1"/>
          </p:cNvPicPr>
          <p:nvPr/>
        </p:nvPicPr>
        <p:blipFill>
          <a:blip r:embed="rId8" cstate="print"/>
          <a:srcRect l="2554" t="1639" b="29533"/>
          <a:stretch>
            <a:fillRect/>
          </a:stretch>
        </p:blipFill>
        <p:spPr bwMode="auto">
          <a:xfrm>
            <a:off x="357158" y="3000372"/>
            <a:ext cx="4329113" cy="3200400"/>
          </a:xfrm>
          <a:prstGeom prst="rect">
            <a:avLst/>
          </a:prstGeom>
          <a:noFill/>
          <a:ln w="9525">
            <a:noFill/>
            <a:miter lim="800000"/>
            <a:headEnd/>
            <a:tailEnd/>
          </a:ln>
          <a:effectLst/>
        </p:spPr>
      </p:pic>
      <p:sp>
        <p:nvSpPr>
          <p:cNvPr id="29702" name="Text Box 6"/>
          <p:cNvSpPr txBox="1">
            <a:spLocks noChangeArrowheads="1"/>
          </p:cNvSpPr>
          <p:nvPr/>
        </p:nvSpPr>
        <p:spPr bwMode="auto">
          <a:xfrm>
            <a:off x="609600" y="1785926"/>
            <a:ext cx="7864475" cy="1200329"/>
          </a:xfrm>
          <a:prstGeom prst="rect">
            <a:avLst/>
          </a:prstGeom>
          <a:noFill/>
          <a:ln w="9525">
            <a:noFill/>
            <a:miter lim="800000"/>
            <a:headEnd/>
            <a:tailEnd/>
          </a:ln>
          <a:effectLst/>
        </p:spPr>
        <p:txBody>
          <a:bodyPr wrap="square">
            <a:spAutoFit/>
          </a:bodyPr>
          <a:lstStyle/>
          <a:p>
            <a:pPr>
              <a:spcBef>
                <a:spcPct val="20000"/>
              </a:spcBef>
              <a:buClr>
                <a:schemeClr val="accent1"/>
              </a:buClr>
              <a:buFont typeface="Wingdings" pitchFamily="2" charset="2"/>
              <a:buChar char="ü"/>
            </a:pPr>
            <a:r>
              <a:rPr lang="cs-CZ" sz="2000" dirty="0"/>
              <a:t>  </a:t>
            </a:r>
            <a:r>
              <a:rPr lang="en-US" sz="2400" dirty="0"/>
              <a:t>coordination of the involvement of the back muscles and lateral abdominal muscles groups and activity in</a:t>
            </a:r>
            <a:r>
              <a:rPr lang="cs-CZ" sz="2400" dirty="0"/>
              <a:t> </a:t>
            </a:r>
            <a:r>
              <a:rPr lang="en-US" sz="2400" dirty="0" err="1"/>
              <a:t>ischiocrural</a:t>
            </a:r>
            <a:r>
              <a:rPr lang="en-US" sz="2400" dirty="0"/>
              <a:t> muscles</a:t>
            </a:r>
            <a:endParaRPr lang="cs-CZ"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3702860480"/>
              </p:ext>
            </p:extLst>
          </p:nvPr>
        </p:nvGraphicFramePr>
        <p:xfrm>
          <a:off x="228600" y="277813"/>
          <a:ext cx="8763000" cy="1139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1747" name="Rectangle 3"/>
          <p:cNvSpPr>
            <a:spLocks noGrp="1" noChangeArrowheads="1"/>
          </p:cNvSpPr>
          <p:nvPr>
            <p:ph type="body" idx="4294967295"/>
          </p:nvPr>
        </p:nvSpPr>
        <p:spPr>
          <a:xfrm>
            <a:off x="5257800" y="3929063"/>
            <a:ext cx="3886200" cy="2549525"/>
          </a:xfrm>
        </p:spPr>
        <p:txBody>
          <a:bodyPr>
            <a:normAutofit fontScale="92500"/>
          </a:bodyPr>
          <a:lstStyle/>
          <a:p>
            <a:pPr>
              <a:lnSpc>
                <a:spcPct val="80000"/>
              </a:lnSpc>
            </a:pPr>
            <a:r>
              <a:rPr lang="en-US" sz="2000" dirty="0"/>
              <a:t>during flexion of the head and trunk the chest is set cranial </a:t>
            </a:r>
            <a:r>
              <a:rPr lang="en-US" sz="2000" dirty="0" err="1"/>
              <a:t>ie</a:t>
            </a:r>
            <a:r>
              <a:rPr lang="en-US" sz="2000" dirty="0"/>
              <a:t>. in the inspiratory position</a:t>
            </a:r>
            <a:endParaRPr lang="cs-CZ" sz="2000" dirty="0"/>
          </a:p>
          <a:p>
            <a:pPr>
              <a:lnSpc>
                <a:spcPct val="80000"/>
              </a:lnSpc>
            </a:pPr>
            <a:r>
              <a:rPr lang="en-US" sz="2000" dirty="0"/>
              <a:t> </a:t>
            </a:r>
            <a:r>
              <a:rPr lang="en-US" sz="2000" dirty="0" err="1"/>
              <a:t>arcus</a:t>
            </a:r>
            <a:r>
              <a:rPr lang="en-US" sz="2000" dirty="0"/>
              <a:t> </a:t>
            </a:r>
            <a:r>
              <a:rPr lang="en-US" sz="2000" dirty="0" err="1"/>
              <a:t>costalis</a:t>
            </a:r>
            <a:r>
              <a:rPr lang="en-US" sz="2000" dirty="0"/>
              <a:t> expands </a:t>
            </a:r>
            <a:endParaRPr lang="cs-CZ" sz="2000" dirty="0"/>
          </a:p>
          <a:p>
            <a:pPr>
              <a:lnSpc>
                <a:spcPct val="80000"/>
              </a:lnSpc>
            </a:pPr>
            <a:r>
              <a:rPr lang="en-US" sz="2000" dirty="0" err="1"/>
              <a:t>lat</a:t>
            </a:r>
            <a:r>
              <a:rPr lang="cs-CZ" sz="2000" dirty="0" err="1"/>
              <a:t>eral</a:t>
            </a:r>
            <a:r>
              <a:rPr lang="en-US" sz="2000" dirty="0"/>
              <a:t> group of abdominal muscles bulges convex</a:t>
            </a:r>
            <a:r>
              <a:rPr lang="cs-CZ" sz="2000" dirty="0"/>
              <a:t>e</a:t>
            </a:r>
            <a:r>
              <a:rPr lang="en-US" sz="2000" dirty="0" err="1"/>
              <a:t>ly</a:t>
            </a:r>
            <a:r>
              <a:rPr lang="en-US" sz="2000" dirty="0"/>
              <a:t> </a:t>
            </a:r>
            <a:endParaRPr lang="cs-CZ" sz="2000" dirty="0"/>
          </a:p>
          <a:p>
            <a:pPr>
              <a:lnSpc>
                <a:spcPct val="80000"/>
              </a:lnSpc>
            </a:pPr>
            <a:r>
              <a:rPr lang="en-US" sz="2000" dirty="0"/>
              <a:t>the abdominal diastasis accentuates </a:t>
            </a:r>
            <a:endParaRPr lang="cs-CZ" sz="2000" dirty="0"/>
          </a:p>
          <a:p>
            <a:pPr>
              <a:lnSpc>
                <a:spcPct val="80000"/>
              </a:lnSpc>
            </a:pPr>
            <a:r>
              <a:rPr lang="en-US" sz="2000" dirty="0"/>
              <a:t>m. TRA </a:t>
            </a:r>
            <a:r>
              <a:rPr lang="cs-CZ" sz="2000" dirty="0" err="1"/>
              <a:t>is</a:t>
            </a:r>
            <a:r>
              <a:rPr lang="en-US" sz="2000" dirty="0"/>
              <a:t> not engage</a:t>
            </a:r>
            <a:r>
              <a:rPr lang="cs-CZ" sz="2000" dirty="0"/>
              <a:t>d</a:t>
            </a:r>
            <a:r>
              <a:rPr lang="en-US" sz="2000" dirty="0"/>
              <a:t> to flexion</a:t>
            </a:r>
            <a:endParaRPr lang="cs-CZ" sz="2000" dirty="0"/>
          </a:p>
        </p:txBody>
      </p:sp>
      <p:pic>
        <p:nvPicPr>
          <p:cNvPr id="31748" name="Picture 4"/>
          <p:cNvPicPr>
            <a:picLocks noChangeAspect="1" noChangeArrowheads="1"/>
          </p:cNvPicPr>
          <p:nvPr/>
        </p:nvPicPr>
        <p:blipFill>
          <a:blip r:embed="rId8" cstate="print"/>
          <a:srcRect l="1717" r="392" b="57375"/>
          <a:stretch>
            <a:fillRect/>
          </a:stretch>
        </p:blipFill>
        <p:spPr bwMode="auto">
          <a:xfrm>
            <a:off x="428596" y="3357562"/>
            <a:ext cx="4343400" cy="2740025"/>
          </a:xfrm>
          <a:prstGeom prst="rect">
            <a:avLst/>
          </a:prstGeom>
          <a:noFill/>
          <a:ln w="9525">
            <a:noFill/>
            <a:miter lim="800000"/>
            <a:headEnd/>
            <a:tailEnd/>
          </a:ln>
          <a:effectLst/>
        </p:spPr>
      </p:pic>
      <p:sp>
        <p:nvSpPr>
          <p:cNvPr id="31749" name="Text Box 5"/>
          <p:cNvSpPr txBox="1">
            <a:spLocks noChangeArrowheads="1"/>
          </p:cNvSpPr>
          <p:nvPr/>
        </p:nvSpPr>
        <p:spPr bwMode="auto">
          <a:xfrm>
            <a:off x="5286381" y="3214686"/>
            <a:ext cx="3750116" cy="646331"/>
          </a:xfrm>
          <a:prstGeom prst="rect">
            <a:avLst/>
          </a:prstGeom>
          <a:noFill/>
          <a:ln w="9525">
            <a:noFill/>
            <a:miter lim="800000"/>
            <a:headEnd/>
            <a:tailEnd/>
          </a:ln>
          <a:effectLst/>
        </p:spPr>
        <p:txBody>
          <a:bodyPr wrap="square">
            <a:spAutoFit/>
          </a:bodyPr>
          <a:lstStyle/>
          <a:p>
            <a:pPr marL="68580" indent="0">
              <a:lnSpc>
                <a:spcPct val="90000"/>
              </a:lnSpc>
              <a:buNone/>
            </a:pPr>
            <a:r>
              <a:rPr lang="en-US" sz="2000" b="1" dirty="0">
                <a:solidFill>
                  <a:srgbClr val="FFFF00"/>
                </a:solidFill>
              </a:rPr>
              <a:t>Insufficiency of the DSS of the spine:</a:t>
            </a:r>
            <a:endParaRPr lang="cs-CZ" sz="2000" b="1" dirty="0">
              <a:solidFill>
                <a:srgbClr val="FFFF00"/>
              </a:solidFill>
            </a:endParaRPr>
          </a:p>
        </p:txBody>
      </p:sp>
      <p:sp>
        <p:nvSpPr>
          <p:cNvPr id="31750" name="Text Box 6"/>
          <p:cNvSpPr txBox="1">
            <a:spLocks noChangeArrowheads="1"/>
          </p:cNvSpPr>
          <p:nvPr/>
        </p:nvSpPr>
        <p:spPr bwMode="auto">
          <a:xfrm>
            <a:off x="500034" y="1857364"/>
            <a:ext cx="8077200" cy="1200329"/>
          </a:xfrm>
          <a:prstGeom prst="rect">
            <a:avLst/>
          </a:prstGeom>
          <a:noFill/>
          <a:ln w="9525">
            <a:noFill/>
            <a:miter lim="800000"/>
            <a:headEnd/>
            <a:tailEnd/>
          </a:ln>
          <a:effectLst/>
        </p:spPr>
        <p:txBody>
          <a:bodyPr wrap="square">
            <a:spAutoFit/>
          </a:bodyPr>
          <a:lstStyle/>
          <a:p>
            <a:pPr>
              <a:spcBef>
                <a:spcPct val="20000"/>
              </a:spcBef>
              <a:buClr>
                <a:schemeClr val="accent1"/>
              </a:buClr>
              <a:buFont typeface="Wingdings" pitchFamily="2" charset="2"/>
              <a:buChar char="ü"/>
            </a:pPr>
            <a:r>
              <a:rPr lang="en-US" sz="2400" dirty="0">
                <a:cs typeface="Arial" charset="0"/>
              </a:rPr>
              <a:t>with neck flexion the abdominal muscles are activated and chest remains  caudal position. When the trunk flexion</a:t>
            </a:r>
            <a:r>
              <a:rPr lang="cs-CZ" sz="2400" dirty="0">
                <a:cs typeface="Arial" charset="0"/>
              </a:rPr>
              <a:t> o</a:t>
            </a:r>
            <a:r>
              <a:rPr lang="en-US" sz="2400" dirty="0" err="1">
                <a:cs typeface="Arial" charset="0"/>
              </a:rPr>
              <a:t>ccurs</a:t>
            </a:r>
            <a:r>
              <a:rPr lang="en-US" sz="2400" dirty="0">
                <a:cs typeface="Arial" charset="0"/>
              </a:rPr>
              <a:t> the lateral abdominal muscle group is activated</a:t>
            </a:r>
            <a:endParaRPr lang="cs-CZ"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1147562363"/>
              </p:ext>
            </p:extLst>
          </p:nvPr>
        </p:nvGraphicFramePr>
        <p:xfrm>
          <a:off x="457200" y="285728"/>
          <a:ext cx="8229600" cy="10715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3795" name="Rectangle 3"/>
          <p:cNvSpPr>
            <a:spLocks noGrp="1" noChangeArrowheads="1"/>
          </p:cNvSpPr>
          <p:nvPr>
            <p:ph type="body" idx="4294967295"/>
          </p:nvPr>
        </p:nvSpPr>
        <p:spPr>
          <a:xfrm>
            <a:off x="5087231" y="4465690"/>
            <a:ext cx="3810000" cy="2143125"/>
          </a:xfrm>
        </p:spPr>
        <p:txBody>
          <a:bodyPr>
            <a:normAutofit/>
          </a:bodyPr>
          <a:lstStyle/>
          <a:p>
            <a:pPr>
              <a:lnSpc>
                <a:spcPct val="80000"/>
              </a:lnSpc>
            </a:pPr>
            <a:r>
              <a:rPr lang="en-US" sz="2000" dirty="0"/>
              <a:t>minimal or no activity against our resistance</a:t>
            </a:r>
            <a:endParaRPr lang="cs-CZ" sz="2000" dirty="0"/>
          </a:p>
          <a:p>
            <a:pPr>
              <a:lnSpc>
                <a:spcPct val="80000"/>
              </a:lnSpc>
            </a:pPr>
            <a:r>
              <a:rPr lang="en-US" sz="2000" dirty="0"/>
              <a:t>chest does not expand</a:t>
            </a:r>
            <a:endParaRPr lang="cs-CZ" sz="2000" dirty="0"/>
          </a:p>
          <a:p>
            <a:pPr>
              <a:lnSpc>
                <a:spcPct val="80000"/>
              </a:lnSpc>
            </a:pPr>
            <a:r>
              <a:rPr lang="en-US" sz="2000" dirty="0"/>
              <a:t>ribs when activated migrate cranially</a:t>
            </a:r>
            <a:endParaRPr lang="cs-CZ" sz="2000" dirty="0"/>
          </a:p>
        </p:txBody>
      </p:sp>
      <p:pic>
        <p:nvPicPr>
          <p:cNvPr id="33796" name="Picture 4"/>
          <p:cNvPicPr>
            <a:picLocks noChangeAspect="1" noChangeArrowheads="1"/>
          </p:cNvPicPr>
          <p:nvPr/>
        </p:nvPicPr>
        <p:blipFill>
          <a:blip r:embed="rId8" cstate="print"/>
          <a:srcRect l="432" t="926" r="51349" b="20688"/>
          <a:stretch>
            <a:fillRect/>
          </a:stretch>
        </p:blipFill>
        <p:spPr bwMode="auto">
          <a:xfrm>
            <a:off x="642910" y="3643314"/>
            <a:ext cx="4232275" cy="2744788"/>
          </a:xfrm>
          <a:prstGeom prst="rect">
            <a:avLst/>
          </a:prstGeom>
          <a:noFill/>
          <a:ln w="9525">
            <a:noFill/>
            <a:miter lim="800000"/>
            <a:headEnd/>
            <a:tailEnd/>
          </a:ln>
          <a:effectLst/>
        </p:spPr>
      </p:pic>
      <p:sp>
        <p:nvSpPr>
          <p:cNvPr id="33799" name="Text Box 7"/>
          <p:cNvSpPr txBox="1">
            <a:spLocks noChangeArrowheads="1"/>
          </p:cNvSpPr>
          <p:nvPr/>
        </p:nvSpPr>
        <p:spPr bwMode="auto">
          <a:xfrm>
            <a:off x="5357818" y="3643314"/>
            <a:ext cx="3729109" cy="707886"/>
          </a:xfrm>
          <a:prstGeom prst="rect">
            <a:avLst/>
          </a:prstGeom>
          <a:noFill/>
          <a:ln w="9525">
            <a:noFill/>
            <a:miter lim="800000"/>
            <a:headEnd/>
            <a:tailEnd/>
          </a:ln>
          <a:effectLst/>
        </p:spPr>
        <p:txBody>
          <a:bodyPr wrap="square">
            <a:spAutoFit/>
          </a:bodyPr>
          <a:lstStyle/>
          <a:p>
            <a:r>
              <a:rPr lang="en-US" sz="2000" b="1" dirty="0">
                <a:solidFill>
                  <a:srgbClr val="FFFF00"/>
                </a:solidFill>
              </a:rPr>
              <a:t>Insufficiency of the DSS of the spine:</a:t>
            </a:r>
            <a:endParaRPr lang="cs-CZ" sz="2000" b="1" dirty="0">
              <a:solidFill>
                <a:srgbClr val="FFFF00"/>
              </a:solidFill>
            </a:endParaRPr>
          </a:p>
        </p:txBody>
      </p:sp>
      <p:sp>
        <p:nvSpPr>
          <p:cNvPr id="33800" name="Text Box 8"/>
          <p:cNvSpPr txBox="1">
            <a:spLocks noChangeArrowheads="1"/>
          </p:cNvSpPr>
          <p:nvPr/>
        </p:nvSpPr>
        <p:spPr bwMode="auto">
          <a:xfrm>
            <a:off x="714348" y="1571612"/>
            <a:ext cx="8215370" cy="2012859"/>
          </a:xfrm>
          <a:prstGeom prst="rect">
            <a:avLst/>
          </a:prstGeom>
          <a:noFill/>
          <a:ln w="9525">
            <a:noFill/>
            <a:miter lim="800000"/>
            <a:headEnd/>
            <a:tailEnd/>
          </a:ln>
          <a:effectLst/>
        </p:spPr>
        <p:txBody>
          <a:bodyPr wrap="square">
            <a:spAutoFit/>
          </a:bodyPr>
          <a:lstStyle/>
          <a:p>
            <a:pPr>
              <a:spcBef>
                <a:spcPct val="20000"/>
              </a:spcBef>
              <a:buClr>
                <a:schemeClr val="accent1"/>
              </a:buClr>
              <a:buFont typeface="Wingdings" pitchFamily="2" charset="2"/>
              <a:buChar char="ü"/>
            </a:pPr>
            <a:r>
              <a:rPr lang="en-US" sz="2400" dirty="0"/>
              <a:t>we examine the ability to activate the diaphragm  in the interplay with activity of the abdominal muscles and pelvic floor</a:t>
            </a:r>
          </a:p>
          <a:p>
            <a:pPr>
              <a:spcBef>
                <a:spcPct val="20000"/>
              </a:spcBef>
              <a:buClr>
                <a:schemeClr val="accent1"/>
              </a:buClr>
              <a:buFont typeface="Wingdings" pitchFamily="2" charset="2"/>
              <a:buChar char="ü"/>
            </a:pPr>
            <a:r>
              <a:rPr lang="en-US" sz="2400" dirty="0"/>
              <a:t>we palpate laterally under the lower ribs and gently pushing against the lateral abdominal muscle group, we observe the position and behavior of the lower ribs</a:t>
            </a:r>
            <a:endParaRPr lang="cs-CZ"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4083556539"/>
              </p:ext>
            </p:extLst>
          </p:nvPr>
        </p:nvGraphicFramePr>
        <p:xfrm>
          <a:off x="214282" y="277813"/>
          <a:ext cx="8715436" cy="1139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5843" name="Rectangle 3"/>
          <p:cNvSpPr>
            <a:spLocks noGrp="1" noChangeArrowheads="1"/>
          </p:cNvSpPr>
          <p:nvPr>
            <p:ph type="body" idx="4294967295"/>
          </p:nvPr>
        </p:nvSpPr>
        <p:spPr>
          <a:xfrm>
            <a:off x="5697471" y="3934616"/>
            <a:ext cx="3429000" cy="1177925"/>
          </a:xfrm>
        </p:spPr>
        <p:txBody>
          <a:bodyPr>
            <a:normAutofit fontScale="92500" lnSpcReduction="10000"/>
          </a:bodyPr>
          <a:lstStyle/>
          <a:p>
            <a:pPr>
              <a:lnSpc>
                <a:spcPct val="80000"/>
              </a:lnSpc>
            </a:pPr>
            <a:r>
              <a:rPr lang="en-US" sz="2000" dirty="0"/>
              <a:t>pelvic </a:t>
            </a:r>
            <a:r>
              <a:rPr lang="en-US" sz="2000" dirty="0" err="1"/>
              <a:t>anteversion</a:t>
            </a:r>
            <a:endParaRPr lang="cs-CZ" sz="2000" dirty="0"/>
          </a:p>
          <a:p>
            <a:pPr>
              <a:lnSpc>
                <a:spcPct val="80000"/>
              </a:lnSpc>
            </a:pPr>
            <a:r>
              <a:rPr lang="en-US" sz="2000" dirty="0" err="1"/>
              <a:t>hyperlordosis</a:t>
            </a:r>
            <a:r>
              <a:rPr lang="en-US" sz="2000" dirty="0"/>
              <a:t> </a:t>
            </a:r>
            <a:endParaRPr lang="cs-CZ" sz="2000" dirty="0"/>
          </a:p>
          <a:p>
            <a:pPr>
              <a:lnSpc>
                <a:spcPct val="80000"/>
              </a:lnSpc>
            </a:pPr>
            <a:r>
              <a:rPr lang="en-US" sz="2000" dirty="0" err="1"/>
              <a:t>kyphotization</a:t>
            </a:r>
            <a:r>
              <a:rPr lang="en-US" sz="2000" dirty="0"/>
              <a:t> of TH/L transition</a:t>
            </a:r>
            <a:endParaRPr lang="cs-CZ" sz="2000" dirty="0"/>
          </a:p>
        </p:txBody>
      </p:sp>
      <p:pic>
        <p:nvPicPr>
          <p:cNvPr id="35844" name="Picture 4"/>
          <p:cNvPicPr>
            <a:picLocks noChangeAspect="1" noChangeArrowheads="1"/>
          </p:cNvPicPr>
          <p:nvPr/>
        </p:nvPicPr>
        <p:blipFill>
          <a:blip r:embed="rId8" cstate="print"/>
          <a:srcRect l="52582" t="2933" b="14050"/>
          <a:stretch>
            <a:fillRect/>
          </a:stretch>
        </p:blipFill>
        <p:spPr bwMode="auto">
          <a:xfrm>
            <a:off x="857224" y="3071810"/>
            <a:ext cx="4156075" cy="2903538"/>
          </a:xfrm>
          <a:prstGeom prst="rect">
            <a:avLst/>
          </a:prstGeom>
          <a:noFill/>
          <a:ln w="9525">
            <a:noFill/>
            <a:miter lim="800000"/>
            <a:headEnd/>
            <a:tailEnd/>
          </a:ln>
          <a:effectLst/>
        </p:spPr>
      </p:pic>
      <p:sp>
        <p:nvSpPr>
          <p:cNvPr id="35845" name="Text Box 5"/>
          <p:cNvSpPr txBox="1">
            <a:spLocks noChangeArrowheads="1"/>
          </p:cNvSpPr>
          <p:nvPr/>
        </p:nvSpPr>
        <p:spPr bwMode="auto">
          <a:xfrm>
            <a:off x="5286381" y="3143248"/>
            <a:ext cx="3678108" cy="1015663"/>
          </a:xfrm>
          <a:prstGeom prst="rect">
            <a:avLst/>
          </a:prstGeom>
          <a:noFill/>
          <a:ln w="9525">
            <a:noFill/>
            <a:miter lim="800000"/>
            <a:headEnd/>
            <a:tailEnd/>
          </a:ln>
          <a:effectLst/>
        </p:spPr>
        <p:txBody>
          <a:bodyPr wrap="square">
            <a:spAutoFit/>
          </a:bodyPr>
          <a:lstStyle/>
          <a:p>
            <a:r>
              <a:rPr lang="en-US" sz="2000" b="1" dirty="0">
                <a:solidFill>
                  <a:srgbClr val="FFFF00"/>
                </a:solidFill>
              </a:rPr>
              <a:t>Insufficiency of the DSS of the spine:</a:t>
            </a:r>
            <a:endParaRPr lang="cs-CZ" sz="2000" b="1" dirty="0">
              <a:solidFill>
                <a:srgbClr val="FFFF00"/>
              </a:solidFill>
            </a:endParaRPr>
          </a:p>
          <a:p>
            <a:endParaRPr lang="cs-CZ" sz="2000" b="1" dirty="0">
              <a:solidFill>
                <a:schemeClr val="tx2"/>
              </a:solidFill>
            </a:endParaRPr>
          </a:p>
        </p:txBody>
      </p:sp>
      <p:sp>
        <p:nvSpPr>
          <p:cNvPr id="35846" name="Text Box 6"/>
          <p:cNvSpPr txBox="1">
            <a:spLocks noChangeArrowheads="1"/>
          </p:cNvSpPr>
          <p:nvPr/>
        </p:nvSpPr>
        <p:spPr bwMode="auto">
          <a:xfrm>
            <a:off x="928662" y="1500174"/>
            <a:ext cx="7331075" cy="1200329"/>
          </a:xfrm>
          <a:prstGeom prst="rect">
            <a:avLst/>
          </a:prstGeom>
          <a:noFill/>
          <a:ln w="9525">
            <a:noFill/>
            <a:miter lim="800000"/>
            <a:headEnd/>
            <a:tailEnd/>
          </a:ln>
          <a:effectLst/>
        </p:spPr>
        <p:txBody>
          <a:bodyPr>
            <a:spAutoFit/>
          </a:bodyPr>
          <a:lstStyle/>
          <a:p>
            <a:pPr>
              <a:spcBef>
                <a:spcPct val="20000"/>
              </a:spcBef>
              <a:buClr>
                <a:schemeClr val="accent1"/>
              </a:buClr>
              <a:buFont typeface="Wingdings" pitchFamily="2" charset="2"/>
              <a:buChar char="ü"/>
            </a:pPr>
            <a:r>
              <a:rPr lang="cs-CZ" sz="2400" dirty="0"/>
              <a:t> </a:t>
            </a:r>
            <a:r>
              <a:rPr lang="en-US" sz="2400" dirty="0"/>
              <a:t>we monitor coordination of involvement of back muscles and lateral abdominal muscle groups and </a:t>
            </a:r>
            <a:r>
              <a:rPr lang="en-US" sz="2400" dirty="0" err="1"/>
              <a:t>ischiocrural</a:t>
            </a:r>
            <a:r>
              <a:rPr lang="en-US" sz="2400" dirty="0"/>
              <a:t> muscle activity </a:t>
            </a:r>
            <a:endParaRPr lang="cs-CZ"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1428761611"/>
              </p:ext>
            </p:extLst>
          </p:nvPr>
        </p:nvGraphicFramePr>
        <p:xfrm>
          <a:off x="304800" y="228600"/>
          <a:ext cx="8610600" cy="1139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7891" name="Rectangle 3"/>
          <p:cNvSpPr>
            <a:spLocks noGrp="1" noChangeArrowheads="1"/>
          </p:cNvSpPr>
          <p:nvPr>
            <p:ph type="body" idx="4294967295"/>
          </p:nvPr>
        </p:nvSpPr>
        <p:spPr>
          <a:xfrm>
            <a:off x="4876800" y="3573016"/>
            <a:ext cx="4267200" cy="2147888"/>
          </a:xfrm>
        </p:spPr>
        <p:txBody>
          <a:bodyPr>
            <a:normAutofit/>
          </a:bodyPr>
          <a:lstStyle/>
          <a:p>
            <a:pPr>
              <a:lnSpc>
                <a:spcPct val="80000"/>
              </a:lnSpc>
            </a:pPr>
            <a:r>
              <a:rPr lang="en-US" sz="2000" dirty="0"/>
              <a:t>only minimal activity</a:t>
            </a:r>
            <a:r>
              <a:rPr lang="cs-CZ" sz="2000" dirty="0"/>
              <a:t> </a:t>
            </a:r>
            <a:r>
              <a:rPr lang="en-US" sz="2000" dirty="0"/>
              <a:t>in palpated area</a:t>
            </a:r>
            <a:endParaRPr lang="cs-CZ" sz="2000" dirty="0"/>
          </a:p>
          <a:p>
            <a:pPr>
              <a:lnSpc>
                <a:spcPct val="80000"/>
              </a:lnSpc>
            </a:pPr>
            <a:r>
              <a:rPr lang="en-US" sz="2000" dirty="0"/>
              <a:t>pelvic slightly flips into </a:t>
            </a:r>
            <a:r>
              <a:rPr lang="en-US" sz="2000" dirty="0" err="1"/>
              <a:t>anteversion</a:t>
            </a:r>
            <a:endParaRPr lang="cs-CZ" sz="2000" dirty="0"/>
          </a:p>
          <a:p>
            <a:pPr>
              <a:lnSpc>
                <a:spcPct val="80000"/>
              </a:lnSpc>
            </a:pPr>
            <a:r>
              <a:rPr lang="en-US" sz="2000" dirty="0" err="1"/>
              <a:t>umbilic</a:t>
            </a:r>
            <a:r>
              <a:rPr lang="cs-CZ" sz="2000" dirty="0" err="1"/>
              <a:t>us</a:t>
            </a:r>
            <a:r>
              <a:rPr lang="en-US" sz="2000" dirty="0"/>
              <a:t> migrates laterally</a:t>
            </a:r>
            <a:endParaRPr lang="cs-CZ" sz="2000" dirty="0"/>
          </a:p>
        </p:txBody>
      </p:sp>
      <p:pic>
        <p:nvPicPr>
          <p:cNvPr id="37892" name="Picture 4"/>
          <p:cNvPicPr>
            <a:picLocks noChangeAspect="1" noChangeArrowheads="1"/>
          </p:cNvPicPr>
          <p:nvPr/>
        </p:nvPicPr>
        <p:blipFill>
          <a:blip r:embed="rId8" cstate="print"/>
          <a:srcRect b="8592"/>
          <a:stretch>
            <a:fillRect/>
          </a:stretch>
        </p:blipFill>
        <p:spPr bwMode="auto">
          <a:xfrm>
            <a:off x="1749282" y="2348880"/>
            <a:ext cx="2976563" cy="4367213"/>
          </a:xfrm>
          <a:prstGeom prst="rect">
            <a:avLst/>
          </a:prstGeom>
          <a:noFill/>
          <a:ln w="9525">
            <a:noFill/>
            <a:miter lim="800000"/>
            <a:headEnd/>
            <a:tailEnd/>
          </a:ln>
          <a:effectLst/>
        </p:spPr>
      </p:pic>
      <p:sp>
        <p:nvSpPr>
          <p:cNvPr id="37893" name="Text Box 5"/>
          <p:cNvSpPr txBox="1">
            <a:spLocks noChangeArrowheads="1"/>
          </p:cNvSpPr>
          <p:nvPr/>
        </p:nvSpPr>
        <p:spPr bwMode="auto">
          <a:xfrm>
            <a:off x="4940783" y="2852936"/>
            <a:ext cx="4023705" cy="646331"/>
          </a:xfrm>
          <a:prstGeom prst="rect">
            <a:avLst/>
          </a:prstGeom>
          <a:noFill/>
          <a:ln w="9525">
            <a:noFill/>
            <a:miter lim="800000"/>
            <a:headEnd/>
            <a:tailEnd/>
          </a:ln>
          <a:effectLst/>
        </p:spPr>
        <p:txBody>
          <a:bodyPr wrap="square">
            <a:spAutoFit/>
          </a:bodyPr>
          <a:lstStyle/>
          <a:p>
            <a:pPr marL="68580" indent="0">
              <a:lnSpc>
                <a:spcPct val="90000"/>
              </a:lnSpc>
              <a:buNone/>
            </a:pPr>
            <a:r>
              <a:rPr lang="en-US" sz="2000" b="1" dirty="0">
                <a:solidFill>
                  <a:srgbClr val="FFFF00"/>
                </a:solidFill>
              </a:rPr>
              <a:t>Insufficiency of the DSS of the spine:</a:t>
            </a:r>
            <a:endParaRPr lang="cs-CZ" sz="2000" b="1" dirty="0">
              <a:solidFill>
                <a:srgbClr val="FFFF00"/>
              </a:solidFill>
            </a:endParaRPr>
          </a:p>
        </p:txBody>
      </p:sp>
      <p:sp>
        <p:nvSpPr>
          <p:cNvPr id="37894" name="Text Box 6"/>
          <p:cNvSpPr txBox="1">
            <a:spLocks noChangeArrowheads="1"/>
          </p:cNvSpPr>
          <p:nvPr/>
        </p:nvSpPr>
        <p:spPr bwMode="auto">
          <a:xfrm>
            <a:off x="467544" y="1331913"/>
            <a:ext cx="8676455" cy="1200329"/>
          </a:xfrm>
          <a:prstGeom prst="rect">
            <a:avLst/>
          </a:prstGeom>
          <a:noFill/>
          <a:ln w="9525">
            <a:noFill/>
            <a:miter lim="800000"/>
            <a:headEnd/>
            <a:tailEnd/>
          </a:ln>
          <a:effectLst/>
        </p:spPr>
        <p:txBody>
          <a:bodyPr wrap="square">
            <a:spAutoFit/>
          </a:bodyPr>
          <a:lstStyle/>
          <a:p>
            <a:pPr>
              <a:buClr>
                <a:schemeClr val="accent1"/>
              </a:buClr>
              <a:buFont typeface="Wingdings" pitchFamily="2" charset="2"/>
              <a:buChar char="ü"/>
            </a:pPr>
            <a:r>
              <a:rPr lang="cs-CZ" sz="2400" dirty="0">
                <a:cs typeface="Arial" charset="0"/>
              </a:rPr>
              <a:t> </a:t>
            </a:r>
            <a:r>
              <a:rPr lang="en-US" sz="2400" dirty="0">
                <a:cs typeface="Arial" charset="0"/>
              </a:rPr>
              <a:t>we focus on the activation of the abdominal muscles in inguinal region, on </a:t>
            </a:r>
            <a:r>
              <a:rPr lang="en-US" sz="2400" dirty="0" err="1">
                <a:cs typeface="Arial" charset="0"/>
              </a:rPr>
              <a:t>synkinesis</a:t>
            </a:r>
            <a:r>
              <a:rPr lang="en-US" sz="2400" dirty="0">
                <a:cs typeface="Arial" charset="0"/>
              </a:rPr>
              <a:t> of the spine and pelvis and abdominal muscles behavior</a:t>
            </a:r>
            <a:endParaRPr lang="cs-CZ"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2184671521"/>
              </p:ext>
            </p:extLst>
          </p:nvPr>
        </p:nvGraphicFramePr>
        <p:xfrm>
          <a:off x="214282" y="304800"/>
          <a:ext cx="8715436" cy="1139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9939" name="Rectangle 3"/>
          <p:cNvSpPr>
            <a:spLocks noGrp="1" noChangeArrowheads="1"/>
          </p:cNvSpPr>
          <p:nvPr>
            <p:ph type="body" idx="4294967295"/>
          </p:nvPr>
        </p:nvSpPr>
        <p:spPr>
          <a:xfrm>
            <a:off x="4857753" y="4341844"/>
            <a:ext cx="3886200" cy="2209800"/>
          </a:xfrm>
        </p:spPr>
        <p:txBody>
          <a:bodyPr>
            <a:noAutofit/>
          </a:bodyPr>
          <a:lstStyle/>
          <a:p>
            <a:pPr>
              <a:lnSpc>
                <a:spcPct val="80000"/>
              </a:lnSpc>
            </a:pPr>
            <a:r>
              <a:rPr lang="en-US" sz="2000" dirty="0"/>
              <a:t>umbilicus migrates cranially </a:t>
            </a:r>
          </a:p>
          <a:p>
            <a:pPr>
              <a:lnSpc>
                <a:spcPct val="80000"/>
              </a:lnSpc>
            </a:pPr>
            <a:r>
              <a:rPr lang="en-US" sz="2000" dirty="0"/>
              <a:t>concave curvature of the abdominal wall appears above the inguinal ligament  </a:t>
            </a:r>
          </a:p>
          <a:p>
            <a:pPr>
              <a:lnSpc>
                <a:spcPct val="80000"/>
              </a:lnSpc>
            </a:pPr>
            <a:r>
              <a:rPr lang="en-US" sz="2000" dirty="0"/>
              <a:t>chest built into the inspiratory position </a:t>
            </a:r>
          </a:p>
          <a:p>
            <a:pPr>
              <a:lnSpc>
                <a:spcPct val="80000"/>
              </a:lnSpc>
            </a:pPr>
            <a:r>
              <a:rPr lang="en-US" sz="2000" dirty="0"/>
              <a:t>the activity of paravertebral muscles significantly increases</a:t>
            </a:r>
            <a:endParaRPr lang="cs-CZ" sz="2000" dirty="0"/>
          </a:p>
        </p:txBody>
      </p:sp>
      <p:pic>
        <p:nvPicPr>
          <p:cNvPr id="39940" name="Picture 4"/>
          <p:cNvPicPr>
            <a:picLocks noChangeAspect="1" noChangeArrowheads="1"/>
          </p:cNvPicPr>
          <p:nvPr/>
        </p:nvPicPr>
        <p:blipFill>
          <a:blip r:embed="rId8" cstate="print"/>
          <a:srcRect l="2541" t="1672" b="21616"/>
          <a:stretch>
            <a:fillRect/>
          </a:stretch>
        </p:blipFill>
        <p:spPr bwMode="auto">
          <a:xfrm>
            <a:off x="899592" y="3771931"/>
            <a:ext cx="3476625" cy="2779713"/>
          </a:xfrm>
          <a:prstGeom prst="rect">
            <a:avLst/>
          </a:prstGeom>
          <a:noFill/>
          <a:ln w="9525">
            <a:noFill/>
            <a:miter lim="800000"/>
            <a:headEnd/>
            <a:tailEnd/>
          </a:ln>
          <a:effectLst/>
        </p:spPr>
      </p:pic>
      <p:sp>
        <p:nvSpPr>
          <p:cNvPr id="39941" name="Text Box 5"/>
          <p:cNvSpPr txBox="1">
            <a:spLocks noChangeArrowheads="1"/>
          </p:cNvSpPr>
          <p:nvPr/>
        </p:nvSpPr>
        <p:spPr bwMode="auto">
          <a:xfrm>
            <a:off x="4857753" y="3571876"/>
            <a:ext cx="4029076" cy="1015663"/>
          </a:xfrm>
          <a:prstGeom prst="rect">
            <a:avLst/>
          </a:prstGeom>
          <a:noFill/>
          <a:ln w="9525">
            <a:noFill/>
            <a:miter lim="800000"/>
            <a:headEnd/>
            <a:tailEnd/>
          </a:ln>
          <a:effectLst/>
        </p:spPr>
        <p:txBody>
          <a:bodyPr wrap="square">
            <a:spAutoFit/>
          </a:bodyPr>
          <a:lstStyle/>
          <a:p>
            <a:r>
              <a:rPr lang="en-US" sz="2000" b="1" dirty="0">
                <a:solidFill>
                  <a:srgbClr val="FFFF00"/>
                </a:solidFill>
              </a:rPr>
              <a:t>Insufficiency of the DSS of the spine:</a:t>
            </a:r>
            <a:endParaRPr lang="cs-CZ" sz="2000" b="1" dirty="0">
              <a:solidFill>
                <a:srgbClr val="FFFF00"/>
              </a:solidFill>
            </a:endParaRPr>
          </a:p>
          <a:p>
            <a:endParaRPr lang="cs-CZ" sz="2000" b="1" dirty="0">
              <a:solidFill>
                <a:schemeClr val="tx2"/>
              </a:solidFill>
            </a:endParaRPr>
          </a:p>
        </p:txBody>
      </p:sp>
      <p:sp>
        <p:nvSpPr>
          <p:cNvPr id="39942" name="Text Box 6"/>
          <p:cNvSpPr txBox="1">
            <a:spLocks noChangeArrowheads="1"/>
          </p:cNvSpPr>
          <p:nvPr/>
        </p:nvSpPr>
        <p:spPr bwMode="auto">
          <a:xfrm>
            <a:off x="642910" y="1857364"/>
            <a:ext cx="8243918" cy="1938992"/>
          </a:xfrm>
          <a:prstGeom prst="rect">
            <a:avLst/>
          </a:prstGeom>
          <a:noFill/>
          <a:ln w="9525">
            <a:noFill/>
            <a:miter lim="800000"/>
            <a:headEnd/>
            <a:tailEnd/>
          </a:ln>
          <a:effectLst/>
        </p:spPr>
        <p:txBody>
          <a:bodyPr wrap="square">
            <a:spAutoFit/>
          </a:bodyPr>
          <a:lstStyle/>
          <a:p>
            <a:pPr>
              <a:spcBef>
                <a:spcPct val="20000"/>
              </a:spcBef>
              <a:buClr>
                <a:schemeClr val="accent1"/>
              </a:buClr>
              <a:buFont typeface="Wingdings" pitchFamily="2" charset="2"/>
              <a:buChar char="ü"/>
            </a:pPr>
            <a:r>
              <a:rPr lang="cs-CZ" sz="2400" dirty="0"/>
              <a:t> </a:t>
            </a:r>
            <a:r>
              <a:rPr lang="en-US" sz="2400" dirty="0"/>
              <a:t>monitors the activity of the abdominal muscles and muscles that ends at the upper aperture of the thorax. During flexion of hip abdomen is activated and chest remains in caudal position. Muscles having its insertion at the thoracic outlet are not activated</a:t>
            </a:r>
            <a:endParaRPr lang="cs-CZ"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71600" y="692696"/>
            <a:ext cx="7772400" cy="914400"/>
          </a:xfrm>
        </p:spPr>
        <p:txBody>
          <a:bodyPr/>
          <a:lstStyle/>
          <a:p>
            <a:r>
              <a:rPr lang="cs-CZ" sz="3200" dirty="0" err="1"/>
              <a:t>Content</a:t>
            </a:r>
            <a:endParaRPr lang="cs-CZ" sz="3200" dirty="0"/>
          </a:p>
        </p:txBody>
      </p:sp>
      <p:sp>
        <p:nvSpPr>
          <p:cNvPr id="3" name="Zástupný symbol pro obsah 2"/>
          <p:cNvSpPr>
            <a:spLocks noGrp="1"/>
          </p:cNvSpPr>
          <p:nvPr>
            <p:ph idx="1"/>
          </p:nvPr>
        </p:nvSpPr>
        <p:spPr>
          <a:xfrm>
            <a:off x="899592" y="1628800"/>
            <a:ext cx="7772400" cy="4932040"/>
          </a:xfrm>
        </p:spPr>
        <p:txBody>
          <a:bodyPr>
            <a:normAutofit/>
          </a:bodyPr>
          <a:lstStyle/>
          <a:p>
            <a:pPr marL="582930" indent="-514350">
              <a:buFont typeface="+mj-lt"/>
              <a:buAutoNum type="arabicPeriod"/>
            </a:pPr>
            <a:r>
              <a:rPr lang="en-US" dirty="0"/>
              <a:t>The function of the respiratory system</a:t>
            </a:r>
            <a:endParaRPr lang="cs-CZ" dirty="0"/>
          </a:p>
          <a:p>
            <a:pPr marL="582930" indent="-514350">
              <a:buFont typeface="+mj-lt"/>
              <a:buAutoNum type="arabicPeriod"/>
            </a:pPr>
            <a:r>
              <a:rPr lang="cs-CZ" dirty="0"/>
              <a:t>M</a:t>
            </a:r>
            <a:r>
              <a:rPr lang="en-US" dirty="0" err="1"/>
              <a:t>echanics</a:t>
            </a:r>
            <a:r>
              <a:rPr lang="en-US" dirty="0"/>
              <a:t> </a:t>
            </a:r>
            <a:r>
              <a:rPr lang="en-US"/>
              <a:t>of respiration</a:t>
            </a:r>
            <a:endParaRPr lang="cs-CZ" dirty="0"/>
          </a:p>
          <a:p>
            <a:pPr marL="582930" indent="-514350">
              <a:buFont typeface="+mj-lt"/>
              <a:buAutoNum type="arabicPeriod"/>
            </a:pPr>
            <a:r>
              <a:rPr lang="en-US" dirty="0"/>
              <a:t>Deep </a:t>
            </a:r>
            <a:r>
              <a:rPr lang="en-US" dirty="0" err="1"/>
              <a:t>stabili</a:t>
            </a:r>
            <a:r>
              <a:rPr lang="cs-CZ" dirty="0" err="1"/>
              <a:t>sation</a:t>
            </a:r>
            <a:r>
              <a:rPr lang="cs-CZ" dirty="0"/>
              <a:t> </a:t>
            </a:r>
            <a:r>
              <a:rPr lang="en-US" dirty="0"/>
              <a:t>system of the spine</a:t>
            </a:r>
            <a:endParaRPr lang="cs-CZ" dirty="0"/>
          </a:p>
          <a:p>
            <a:pPr marL="582930" indent="-514350">
              <a:buFont typeface="+mj-lt"/>
              <a:buAutoNum type="arabicPeriod"/>
            </a:pPr>
            <a:r>
              <a:rPr lang="cs-CZ" dirty="0"/>
              <a:t>E</a:t>
            </a:r>
            <a:r>
              <a:rPr lang="en-US" dirty="0" err="1"/>
              <a:t>xamination</a:t>
            </a:r>
            <a:r>
              <a:rPr lang="en-US" dirty="0"/>
              <a:t> of the </a:t>
            </a:r>
            <a:r>
              <a:rPr lang="cs-CZ" dirty="0"/>
              <a:t>DSSS</a:t>
            </a:r>
          </a:p>
        </p:txBody>
      </p:sp>
    </p:spTree>
    <p:extLst>
      <p:ext uri="{BB962C8B-B14F-4D97-AF65-F5344CB8AC3E}">
        <p14:creationId xmlns:p14="http://schemas.microsoft.com/office/powerpoint/2010/main" val="2919327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101220418"/>
              </p:ext>
            </p:extLst>
          </p:nvPr>
        </p:nvGraphicFramePr>
        <p:xfrm>
          <a:off x="457200" y="533400"/>
          <a:ext cx="8229600" cy="152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3" name="Rectangle 3"/>
          <p:cNvSpPr>
            <a:spLocks noGrp="1" noChangeArrowheads="1"/>
          </p:cNvSpPr>
          <p:nvPr>
            <p:ph type="body" idx="4294967295"/>
          </p:nvPr>
        </p:nvSpPr>
        <p:spPr>
          <a:xfrm>
            <a:off x="685800" y="1784350"/>
            <a:ext cx="7772400" cy="4572000"/>
          </a:xfrm>
        </p:spPr>
        <p:txBody>
          <a:bodyPr/>
          <a:lstStyle/>
          <a:p>
            <a:pPr>
              <a:buFont typeface="Wingdings" pitchFamily="2" charset="2"/>
              <a:buChar char="ü"/>
            </a:pPr>
            <a:r>
              <a:rPr lang="en-US" sz="2400" dirty="0"/>
              <a:t>we focus on involvement of the abdominal muscles and chest behavior </a:t>
            </a:r>
            <a:endParaRPr lang="cs-CZ" sz="2400" dirty="0"/>
          </a:p>
          <a:p>
            <a:pPr>
              <a:buFont typeface="Wingdings" pitchFamily="2" charset="2"/>
              <a:buChar char="ü"/>
            </a:pPr>
            <a:endParaRPr lang="en-US" sz="2400" dirty="0"/>
          </a:p>
          <a:p>
            <a:pPr>
              <a:buFont typeface="Wingdings" pitchFamily="2" charset="2"/>
              <a:buChar char="ü"/>
            </a:pPr>
            <a:r>
              <a:rPr lang="en-US" sz="2400" dirty="0"/>
              <a:t>patient sits on the edge of the table, UL are loose</a:t>
            </a:r>
            <a:endParaRPr lang="cs-CZ" sz="2400" dirty="0"/>
          </a:p>
          <a:p>
            <a:pPr>
              <a:buFont typeface="Wingdings" pitchFamily="2" charset="2"/>
              <a:buChar char="ü"/>
            </a:pPr>
            <a:endParaRPr lang="en-US" sz="2400" dirty="0"/>
          </a:p>
          <a:p>
            <a:pPr>
              <a:buFont typeface="Wingdings" pitchFamily="2" charset="2"/>
              <a:buChar char="ü"/>
            </a:pPr>
            <a:r>
              <a:rPr lang="en-US" sz="2400" dirty="0"/>
              <a:t>patient activates abdominal wall against our pressure </a:t>
            </a:r>
            <a:endParaRPr lang="cs-CZ" sz="2400" dirty="0"/>
          </a:p>
          <a:p>
            <a:pPr>
              <a:buFont typeface="Wingdings" pitchFamily="2" charset="2"/>
              <a:buChar char="ü"/>
            </a:pPr>
            <a:endParaRPr lang="en-US" sz="2400" dirty="0"/>
          </a:p>
          <a:p>
            <a:pPr>
              <a:buFont typeface="Wingdings" pitchFamily="2" charset="2"/>
              <a:buChar char="ü"/>
            </a:pPr>
            <a:r>
              <a:rPr lang="en-US" sz="2400" dirty="0"/>
              <a:t>with activation of the diaphragm will first bulge in the abdominal wall in region of lower abdomen, then abdominal muscles are activated</a:t>
            </a:r>
            <a:endParaRPr lang="cs-CZ" sz="2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464069847"/>
              </p:ext>
            </p:extLst>
          </p:nvPr>
        </p:nvGraphicFramePr>
        <p:xfrm>
          <a:off x="533400" y="533400"/>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1987" name="Rectangle 3"/>
          <p:cNvSpPr>
            <a:spLocks noGrp="1" noChangeArrowheads="1"/>
          </p:cNvSpPr>
          <p:nvPr>
            <p:ph type="body" idx="4294967295"/>
          </p:nvPr>
        </p:nvSpPr>
        <p:spPr>
          <a:xfrm>
            <a:off x="4724401" y="3284984"/>
            <a:ext cx="4114800" cy="2895600"/>
          </a:xfrm>
        </p:spPr>
        <p:txBody>
          <a:bodyPr>
            <a:normAutofit/>
          </a:bodyPr>
          <a:lstStyle/>
          <a:p>
            <a:pPr>
              <a:lnSpc>
                <a:spcPct val="80000"/>
              </a:lnSpc>
            </a:pPr>
            <a:r>
              <a:rPr lang="en-US" sz="2000" dirty="0"/>
              <a:t>the upper portion m. rectus </a:t>
            </a:r>
            <a:r>
              <a:rPr lang="en-US" sz="2000" dirty="0" err="1"/>
              <a:t>abd</a:t>
            </a:r>
            <a:r>
              <a:rPr lang="en-US" sz="2000" dirty="0"/>
              <a:t>. and m. </a:t>
            </a:r>
            <a:r>
              <a:rPr lang="en-US" sz="2000" dirty="0" err="1"/>
              <a:t>obliquus</a:t>
            </a:r>
            <a:r>
              <a:rPr lang="en-US" sz="2000" dirty="0"/>
              <a:t> </a:t>
            </a:r>
            <a:r>
              <a:rPr lang="en-US" sz="2000" dirty="0" err="1"/>
              <a:t>abd</a:t>
            </a:r>
            <a:r>
              <a:rPr lang="en-US" sz="2000" dirty="0"/>
              <a:t> dominates when activating against our palpation </a:t>
            </a:r>
          </a:p>
          <a:p>
            <a:pPr>
              <a:lnSpc>
                <a:spcPct val="80000"/>
              </a:lnSpc>
            </a:pPr>
            <a:r>
              <a:rPr lang="en-US" sz="2000" dirty="0"/>
              <a:t>abdominal wall is in the upper half pulled</a:t>
            </a:r>
          </a:p>
          <a:p>
            <a:pPr>
              <a:lnSpc>
                <a:spcPct val="80000"/>
              </a:lnSpc>
            </a:pPr>
            <a:r>
              <a:rPr lang="en-US" sz="2000" dirty="0"/>
              <a:t>umbilicus migrates cranially</a:t>
            </a:r>
            <a:endParaRPr lang="cs-CZ" sz="2000" dirty="0"/>
          </a:p>
        </p:txBody>
      </p:sp>
      <p:pic>
        <p:nvPicPr>
          <p:cNvPr id="41988" name="Picture 4"/>
          <p:cNvPicPr>
            <a:picLocks noChangeAspect="1" noChangeArrowheads="1"/>
          </p:cNvPicPr>
          <p:nvPr/>
        </p:nvPicPr>
        <p:blipFill>
          <a:blip r:embed="rId8" cstate="print"/>
          <a:srcRect b="8018"/>
          <a:stretch>
            <a:fillRect/>
          </a:stretch>
        </p:blipFill>
        <p:spPr bwMode="auto">
          <a:xfrm>
            <a:off x="1066800" y="1981200"/>
            <a:ext cx="3011488" cy="4414838"/>
          </a:xfrm>
          <a:prstGeom prst="rect">
            <a:avLst/>
          </a:prstGeom>
          <a:noFill/>
          <a:ln w="9525">
            <a:noFill/>
            <a:miter lim="800000"/>
            <a:headEnd/>
            <a:tailEnd/>
          </a:ln>
          <a:effectLst/>
        </p:spPr>
      </p:pic>
      <p:sp>
        <p:nvSpPr>
          <p:cNvPr id="41989" name="Text Box 5"/>
          <p:cNvSpPr txBox="1">
            <a:spLocks noChangeArrowheads="1"/>
          </p:cNvSpPr>
          <p:nvPr/>
        </p:nvSpPr>
        <p:spPr bwMode="auto">
          <a:xfrm>
            <a:off x="4724401" y="2362200"/>
            <a:ext cx="4240088" cy="757130"/>
          </a:xfrm>
          <a:prstGeom prst="rect">
            <a:avLst/>
          </a:prstGeom>
          <a:noFill/>
          <a:ln w="9525">
            <a:noFill/>
            <a:miter lim="800000"/>
            <a:headEnd/>
            <a:tailEnd/>
          </a:ln>
          <a:effectLst/>
        </p:spPr>
        <p:txBody>
          <a:bodyPr wrap="square">
            <a:spAutoFit/>
          </a:bodyPr>
          <a:lstStyle/>
          <a:p>
            <a:pPr marL="68580" indent="0">
              <a:lnSpc>
                <a:spcPct val="90000"/>
              </a:lnSpc>
              <a:buNone/>
            </a:pPr>
            <a:r>
              <a:rPr lang="en-US" sz="2400" b="1" dirty="0">
                <a:solidFill>
                  <a:srgbClr val="FFFF00"/>
                </a:solidFill>
              </a:rPr>
              <a:t>Insufficiency of the DSS of the spine:</a:t>
            </a:r>
            <a:endParaRPr lang="cs-CZ" sz="2400" b="1" dirty="0">
              <a:solidFill>
                <a:srgbClr val="FFFF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899592" y="620688"/>
            <a:ext cx="8244408" cy="788988"/>
          </a:xfrm>
        </p:spPr>
        <p:txBody>
          <a:bodyPr/>
          <a:lstStyle/>
          <a:p>
            <a:pPr eaLnBrk="1" hangingPunct="1">
              <a:defRPr/>
            </a:pPr>
            <a:r>
              <a:rPr lang="cs-CZ" sz="3200" b="1" dirty="0" err="1"/>
              <a:t>Breathing</a:t>
            </a:r>
            <a:r>
              <a:rPr lang="cs-CZ" sz="3200" b="1" dirty="0"/>
              <a:t> </a:t>
            </a:r>
            <a:r>
              <a:rPr lang="cs-CZ" sz="3200" b="1" dirty="0" err="1"/>
              <a:t>movements</a:t>
            </a:r>
            <a:endParaRPr lang="cs-CZ" sz="3200" b="1" dirty="0"/>
          </a:p>
        </p:txBody>
      </p:sp>
      <p:sp>
        <p:nvSpPr>
          <p:cNvPr id="7171" name="Rectangle 3"/>
          <p:cNvSpPr>
            <a:spLocks noGrp="1" noChangeArrowheads="1"/>
          </p:cNvSpPr>
          <p:nvPr>
            <p:ph type="body" idx="1"/>
          </p:nvPr>
        </p:nvSpPr>
        <p:spPr>
          <a:xfrm>
            <a:off x="899592" y="1412776"/>
            <a:ext cx="7704856" cy="5112568"/>
          </a:xfrm>
        </p:spPr>
        <p:txBody>
          <a:bodyPr>
            <a:normAutofit fontScale="85000" lnSpcReduction="20000"/>
          </a:bodyPr>
          <a:lstStyle/>
          <a:p>
            <a:pPr marL="582930" indent="-514350">
              <a:buFont typeface="+mj-lt"/>
              <a:buAutoNum type="arabicPeriod"/>
              <a:defRPr/>
            </a:pPr>
            <a:r>
              <a:rPr lang="cs-CZ" sz="2800" dirty="0" err="1">
                <a:solidFill>
                  <a:srgbClr val="FFFF00"/>
                </a:solidFill>
              </a:rPr>
              <a:t>Lower</a:t>
            </a:r>
            <a:r>
              <a:rPr lang="cs-CZ" sz="2800" dirty="0">
                <a:solidFill>
                  <a:srgbClr val="FFFF00"/>
                </a:solidFill>
              </a:rPr>
              <a:t> (</a:t>
            </a:r>
            <a:r>
              <a:rPr lang="cs-CZ" sz="2800" dirty="0" err="1">
                <a:solidFill>
                  <a:srgbClr val="FFFF00"/>
                </a:solidFill>
              </a:rPr>
              <a:t>diaphragmatic</a:t>
            </a:r>
            <a:r>
              <a:rPr lang="cs-CZ" sz="2800" dirty="0">
                <a:solidFill>
                  <a:srgbClr val="FFFF00"/>
                </a:solidFill>
              </a:rPr>
              <a:t>, </a:t>
            </a:r>
            <a:r>
              <a:rPr lang="cs-CZ" sz="2800" dirty="0" err="1">
                <a:solidFill>
                  <a:srgbClr val="FFFF00"/>
                </a:solidFill>
              </a:rPr>
              <a:t>abdominal</a:t>
            </a:r>
            <a:r>
              <a:rPr lang="cs-CZ" sz="2800" dirty="0">
                <a:solidFill>
                  <a:srgbClr val="FFFF00"/>
                </a:solidFill>
              </a:rPr>
              <a:t>) </a:t>
            </a:r>
            <a:r>
              <a:rPr lang="cs-CZ" sz="2800" dirty="0"/>
              <a:t>– </a:t>
            </a:r>
            <a:r>
              <a:rPr lang="cs-CZ" sz="2800" dirty="0" err="1"/>
              <a:t>from</a:t>
            </a:r>
            <a:r>
              <a:rPr lang="cs-CZ" sz="2800" dirty="0"/>
              <a:t> </a:t>
            </a:r>
            <a:r>
              <a:rPr lang="cs-CZ" sz="2800" dirty="0" err="1"/>
              <a:t>the</a:t>
            </a:r>
            <a:r>
              <a:rPr lang="cs-CZ" sz="2800" dirty="0"/>
              <a:t> </a:t>
            </a:r>
            <a:r>
              <a:rPr lang="cs-CZ" sz="2800" dirty="0" err="1"/>
              <a:t>diaphragm</a:t>
            </a:r>
            <a:r>
              <a:rPr lang="cs-CZ" sz="2800" dirty="0"/>
              <a:t> to </a:t>
            </a:r>
            <a:r>
              <a:rPr lang="cs-CZ" sz="2800" dirty="0" err="1"/>
              <a:t>the</a:t>
            </a:r>
            <a:r>
              <a:rPr lang="cs-CZ" sz="2800" dirty="0"/>
              <a:t> </a:t>
            </a:r>
            <a:r>
              <a:rPr lang="cs-CZ" sz="2800" dirty="0" err="1"/>
              <a:t>pelvic</a:t>
            </a:r>
            <a:r>
              <a:rPr lang="cs-CZ" sz="2800" dirty="0"/>
              <a:t> </a:t>
            </a:r>
            <a:r>
              <a:rPr lang="cs-CZ" sz="2800" dirty="0" err="1"/>
              <a:t>floor</a:t>
            </a:r>
            <a:endParaRPr lang="cs-CZ" sz="2800" dirty="0"/>
          </a:p>
          <a:p>
            <a:pPr marL="582930" indent="-514350">
              <a:buFont typeface="+mj-lt"/>
              <a:buAutoNum type="arabicPeriod"/>
              <a:defRPr/>
            </a:pPr>
            <a:r>
              <a:rPr lang="cs-CZ" sz="2800" dirty="0">
                <a:solidFill>
                  <a:srgbClr val="FFFF00"/>
                </a:solidFill>
              </a:rPr>
              <a:t>Medium (</a:t>
            </a:r>
            <a:r>
              <a:rPr lang="cs-CZ" sz="2800" dirty="0" err="1">
                <a:solidFill>
                  <a:srgbClr val="FFFF00"/>
                </a:solidFill>
              </a:rPr>
              <a:t>lower</a:t>
            </a:r>
            <a:r>
              <a:rPr lang="cs-CZ" sz="2800" dirty="0">
                <a:solidFill>
                  <a:srgbClr val="FFFF00"/>
                </a:solidFill>
              </a:rPr>
              <a:t> </a:t>
            </a:r>
            <a:r>
              <a:rPr lang="cs-CZ" sz="2800" dirty="0" err="1">
                <a:solidFill>
                  <a:srgbClr val="FFFF00"/>
                </a:solidFill>
              </a:rPr>
              <a:t>thoracic</a:t>
            </a:r>
            <a:r>
              <a:rPr lang="cs-CZ" sz="2800" dirty="0">
                <a:solidFill>
                  <a:srgbClr val="FFFF00"/>
                </a:solidFill>
              </a:rPr>
              <a:t>) </a:t>
            </a:r>
            <a:r>
              <a:rPr lang="cs-CZ" sz="2800" dirty="0"/>
              <a:t>– </a:t>
            </a:r>
            <a:r>
              <a:rPr lang="cs-CZ" sz="2800" dirty="0" err="1"/>
              <a:t>between</a:t>
            </a:r>
            <a:r>
              <a:rPr lang="cs-CZ" sz="2800" dirty="0"/>
              <a:t> </a:t>
            </a:r>
            <a:r>
              <a:rPr lang="cs-CZ" sz="2800" dirty="0" err="1"/>
              <a:t>the</a:t>
            </a:r>
            <a:r>
              <a:rPr lang="cs-CZ" sz="2800" dirty="0"/>
              <a:t> </a:t>
            </a:r>
            <a:br>
              <a:rPr lang="cs-CZ" sz="2800" dirty="0"/>
            </a:br>
            <a:r>
              <a:rPr lang="cs-CZ" sz="2800" dirty="0" err="1"/>
              <a:t>diaphragm</a:t>
            </a:r>
            <a:r>
              <a:rPr lang="cs-CZ" sz="2800" dirty="0"/>
              <a:t> and Th5 </a:t>
            </a:r>
          </a:p>
          <a:p>
            <a:pPr marL="582930" indent="-514350">
              <a:buFont typeface="+mj-lt"/>
              <a:buAutoNum type="arabicPeriod"/>
              <a:defRPr/>
            </a:pPr>
            <a:r>
              <a:rPr lang="cs-CZ" sz="2800" dirty="0" err="1">
                <a:solidFill>
                  <a:srgbClr val="FFFF00"/>
                </a:solidFill>
              </a:rPr>
              <a:t>Upper</a:t>
            </a:r>
            <a:r>
              <a:rPr lang="cs-CZ" sz="2800" dirty="0">
                <a:solidFill>
                  <a:srgbClr val="FFFF00"/>
                </a:solidFill>
              </a:rPr>
              <a:t> (</a:t>
            </a:r>
            <a:r>
              <a:rPr lang="cs-CZ" sz="2800" dirty="0" err="1">
                <a:solidFill>
                  <a:srgbClr val="FFFF00"/>
                </a:solidFill>
              </a:rPr>
              <a:t>thoracic</a:t>
            </a:r>
            <a:r>
              <a:rPr lang="cs-CZ" sz="2800" dirty="0">
                <a:solidFill>
                  <a:srgbClr val="FFFF00"/>
                </a:solidFill>
              </a:rPr>
              <a:t>, </a:t>
            </a:r>
            <a:r>
              <a:rPr lang="cs-CZ" sz="2800" dirty="0" err="1">
                <a:solidFill>
                  <a:srgbClr val="FFFF00"/>
                </a:solidFill>
              </a:rPr>
              <a:t>clavicular</a:t>
            </a:r>
            <a:r>
              <a:rPr lang="cs-CZ" sz="2800" dirty="0">
                <a:solidFill>
                  <a:srgbClr val="FFFF00"/>
                </a:solidFill>
              </a:rPr>
              <a:t>, </a:t>
            </a:r>
            <a:r>
              <a:rPr lang="cs-CZ" sz="2800" dirty="0" err="1">
                <a:solidFill>
                  <a:srgbClr val="FFFF00"/>
                </a:solidFill>
              </a:rPr>
              <a:t>upper</a:t>
            </a:r>
            <a:r>
              <a:rPr lang="cs-CZ" sz="2800" dirty="0">
                <a:solidFill>
                  <a:srgbClr val="FFFF00"/>
                </a:solidFill>
              </a:rPr>
              <a:t> </a:t>
            </a:r>
            <a:r>
              <a:rPr lang="cs-CZ" sz="2800" dirty="0" err="1">
                <a:solidFill>
                  <a:srgbClr val="FFFF00"/>
                </a:solidFill>
              </a:rPr>
              <a:t>chest</a:t>
            </a:r>
            <a:r>
              <a:rPr lang="cs-CZ" sz="2800" dirty="0">
                <a:solidFill>
                  <a:srgbClr val="FFFF00"/>
                </a:solidFill>
              </a:rPr>
              <a:t>) </a:t>
            </a:r>
            <a:r>
              <a:rPr lang="cs-CZ" sz="2800" dirty="0"/>
              <a:t>– Th5 to </a:t>
            </a:r>
            <a:r>
              <a:rPr lang="cs-CZ" sz="2800" dirty="0" err="1"/>
              <a:t>lower</a:t>
            </a:r>
            <a:r>
              <a:rPr lang="cs-CZ" sz="2800" dirty="0"/>
              <a:t> </a:t>
            </a:r>
            <a:r>
              <a:rPr lang="cs-CZ" sz="2800" dirty="0" err="1"/>
              <a:t>Cs</a:t>
            </a:r>
            <a:r>
              <a:rPr lang="cs-CZ" sz="2800" dirty="0"/>
              <a:t> </a:t>
            </a:r>
          </a:p>
          <a:p>
            <a:pPr marL="68580" indent="0">
              <a:buNone/>
              <a:defRPr/>
            </a:pPr>
            <a:endParaRPr lang="cs-CZ" sz="2800" dirty="0"/>
          </a:p>
          <a:p>
            <a:pPr>
              <a:buFont typeface="Wingdings" panose="05000000000000000000" pitchFamily="2" charset="2"/>
              <a:buChar char="Ø"/>
              <a:defRPr/>
            </a:pPr>
            <a:r>
              <a:rPr lang="cs-CZ" sz="2800" dirty="0" err="1">
                <a:solidFill>
                  <a:srgbClr val="FFFF00"/>
                </a:solidFill>
              </a:rPr>
              <a:t>Caudal</a:t>
            </a:r>
            <a:r>
              <a:rPr lang="cs-CZ" sz="2800" dirty="0"/>
              <a:t> </a:t>
            </a:r>
            <a:r>
              <a:rPr lang="cs-CZ" sz="2800" dirty="0" err="1"/>
              <a:t>ribs</a:t>
            </a:r>
            <a:r>
              <a:rPr lang="cs-CZ" sz="2800" dirty="0"/>
              <a:t> </a:t>
            </a:r>
            <a:r>
              <a:rPr lang="cs-CZ" sz="2800" dirty="0" err="1"/>
              <a:t>move</a:t>
            </a:r>
            <a:r>
              <a:rPr lang="cs-CZ" sz="2800" dirty="0"/>
              <a:t> </a:t>
            </a:r>
            <a:r>
              <a:rPr lang="cs-CZ" sz="2800" dirty="0" err="1"/>
              <a:t>mainly</a:t>
            </a:r>
            <a:r>
              <a:rPr lang="cs-CZ" sz="2800" dirty="0"/>
              <a:t> </a:t>
            </a:r>
            <a:r>
              <a:rPr lang="cs-CZ" sz="2800" dirty="0" err="1"/>
              <a:t>sideways</a:t>
            </a:r>
            <a:r>
              <a:rPr lang="cs-CZ" sz="2800" dirty="0"/>
              <a:t> </a:t>
            </a:r>
          </a:p>
          <a:p>
            <a:pPr>
              <a:buFont typeface="Wingdings" panose="05000000000000000000" pitchFamily="2" charset="2"/>
              <a:buChar char="Ø"/>
              <a:defRPr/>
            </a:pPr>
            <a:r>
              <a:rPr lang="cs-CZ" sz="2800" dirty="0" err="1">
                <a:solidFill>
                  <a:srgbClr val="FFFF00"/>
                </a:solidFill>
              </a:rPr>
              <a:t>Cranial</a:t>
            </a:r>
            <a:r>
              <a:rPr lang="cs-CZ" sz="2800" dirty="0">
                <a:solidFill>
                  <a:srgbClr val="FFFF00"/>
                </a:solidFill>
              </a:rPr>
              <a:t> </a:t>
            </a:r>
            <a:r>
              <a:rPr lang="cs-CZ" sz="2800" dirty="0" err="1"/>
              <a:t>ribs</a:t>
            </a:r>
            <a:r>
              <a:rPr lang="cs-CZ" sz="2800" dirty="0"/>
              <a:t> </a:t>
            </a:r>
            <a:r>
              <a:rPr lang="cs-CZ" sz="2800" dirty="0" err="1"/>
              <a:t>horizontally</a:t>
            </a:r>
            <a:r>
              <a:rPr lang="cs-CZ" sz="2800" dirty="0"/>
              <a:t> </a:t>
            </a:r>
          </a:p>
          <a:p>
            <a:pPr>
              <a:buFont typeface="Wingdings" panose="05000000000000000000" pitchFamily="2" charset="2"/>
              <a:buChar char="Ø"/>
              <a:defRPr/>
            </a:pPr>
            <a:endParaRPr lang="cs-CZ" sz="2800" dirty="0"/>
          </a:p>
          <a:p>
            <a:pPr>
              <a:buFont typeface="Wingdings" panose="05000000000000000000" pitchFamily="2" charset="2"/>
              <a:buChar char="§"/>
              <a:defRPr/>
            </a:pPr>
            <a:r>
              <a:rPr lang="cs-CZ" sz="2600" dirty="0" err="1"/>
              <a:t>During</a:t>
            </a:r>
            <a:r>
              <a:rPr lang="cs-CZ" sz="2600" dirty="0"/>
              <a:t> </a:t>
            </a:r>
            <a:r>
              <a:rPr lang="cs-CZ" sz="2600" dirty="0" err="1"/>
              <a:t>inspiration</a:t>
            </a:r>
            <a:r>
              <a:rPr lang="cs-CZ" sz="2600" dirty="0"/>
              <a:t> </a:t>
            </a:r>
            <a:r>
              <a:rPr lang="cs-CZ" sz="2600" dirty="0" err="1"/>
              <a:t>the</a:t>
            </a:r>
            <a:r>
              <a:rPr lang="cs-CZ" sz="2600" dirty="0"/>
              <a:t> </a:t>
            </a:r>
            <a:r>
              <a:rPr lang="cs-CZ" sz="2600" dirty="0" err="1"/>
              <a:t>chest</a:t>
            </a:r>
            <a:r>
              <a:rPr lang="cs-CZ" sz="2600" dirty="0"/>
              <a:t> </a:t>
            </a:r>
            <a:r>
              <a:rPr lang="cs-CZ" sz="2600" dirty="0" err="1"/>
              <a:t>expands</a:t>
            </a:r>
            <a:r>
              <a:rPr lang="cs-CZ" sz="2600" dirty="0"/>
              <a:t>:</a:t>
            </a:r>
          </a:p>
          <a:p>
            <a:pPr lvl="2">
              <a:buFont typeface="Wingdings" panose="05000000000000000000" pitchFamily="2" charset="2"/>
              <a:buChar char="§"/>
              <a:defRPr/>
            </a:pPr>
            <a:r>
              <a:rPr lang="cs-CZ" sz="2200" dirty="0" err="1">
                <a:solidFill>
                  <a:srgbClr val="FFFF00"/>
                </a:solidFill>
              </a:rPr>
              <a:t>transversely</a:t>
            </a:r>
            <a:r>
              <a:rPr lang="cs-CZ" sz="2200" dirty="0">
                <a:solidFill>
                  <a:srgbClr val="FFFF00"/>
                </a:solidFill>
              </a:rPr>
              <a:t> </a:t>
            </a:r>
            <a:br>
              <a:rPr lang="cs-CZ" sz="2200" dirty="0"/>
            </a:br>
            <a:r>
              <a:rPr lang="cs-CZ" sz="2200" dirty="0"/>
              <a:t>(</a:t>
            </a:r>
            <a:r>
              <a:rPr lang="cs-CZ" sz="2200" dirty="0" err="1"/>
              <a:t>upper</a:t>
            </a:r>
            <a:r>
              <a:rPr lang="cs-CZ" sz="2200" dirty="0"/>
              <a:t> </a:t>
            </a:r>
            <a:r>
              <a:rPr lang="cs-CZ" sz="2200" dirty="0" err="1"/>
              <a:t>ribs</a:t>
            </a:r>
            <a:r>
              <a:rPr lang="cs-CZ" sz="2200" dirty="0"/>
              <a:t> to 7.r. and sternum) </a:t>
            </a:r>
          </a:p>
          <a:p>
            <a:pPr lvl="2">
              <a:buFont typeface="Wingdings" panose="05000000000000000000" pitchFamily="2" charset="2"/>
              <a:buChar char="§"/>
              <a:defRPr/>
            </a:pPr>
            <a:r>
              <a:rPr lang="cs-CZ" sz="2200" dirty="0" err="1">
                <a:solidFill>
                  <a:srgbClr val="FFFF00"/>
                </a:solidFill>
              </a:rPr>
              <a:t>anterior-posteriorly</a:t>
            </a:r>
            <a:r>
              <a:rPr lang="cs-CZ" sz="2200" dirty="0">
                <a:solidFill>
                  <a:srgbClr val="FFFF00"/>
                </a:solidFill>
              </a:rPr>
              <a:t> and  </a:t>
            </a:r>
            <a:r>
              <a:rPr lang="cs-CZ" sz="2200" dirty="0" err="1">
                <a:solidFill>
                  <a:srgbClr val="FFFF00"/>
                </a:solidFill>
              </a:rPr>
              <a:t>lengthwise</a:t>
            </a:r>
            <a:br>
              <a:rPr lang="cs-CZ" sz="1800" dirty="0"/>
            </a:br>
            <a:r>
              <a:rPr lang="cs-CZ" sz="2200" dirty="0"/>
              <a:t>(</a:t>
            </a:r>
            <a:r>
              <a:rPr lang="cs-CZ" sz="2200" dirty="0" err="1"/>
              <a:t>lower</a:t>
            </a:r>
            <a:r>
              <a:rPr lang="cs-CZ" sz="2200" dirty="0"/>
              <a:t> </a:t>
            </a:r>
            <a:r>
              <a:rPr lang="cs-CZ" sz="2200" dirty="0" err="1"/>
              <a:t>ribs</a:t>
            </a:r>
            <a:r>
              <a:rPr lang="cs-CZ" sz="2200" dirty="0"/>
              <a:t> and </a:t>
            </a:r>
            <a:r>
              <a:rPr lang="cs-CZ" sz="2200" dirty="0" err="1"/>
              <a:t>diaphragm</a:t>
            </a:r>
            <a:r>
              <a:rPr lang="cs-CZ" sz="2200" dirty="0"/>
              <a:t>)</a:t>
            </a:r>
          </a:p>
          <a:p>
            <a:pPr marL="582930" indent="-514350" eaLnBrk="1" hangingPunct="1">
              <a:buFont typeface="+mj-lt"/>
              <a:buAutoNum type="arabicPeriod"/>
              <a:defRPr/>
            </a:pPr>
            <a:endParaRPr lang="cs-CZ" sz="2800" dirty="0">
              <a:solidFill>
                <a:srgbClr val="FF0000"/>
              </a:solidFill>
            </a:endParaRPr>
          </a:p>
          <a:p>
            <a:pPr marL="582930" indent="-514350" eaLnBrk="1" hangingPunct="1">
              <a:buNone/>
              <a:defRPr/>
            </a:pPr>
            <a:endParaRPr lang="cs-CZ" sz="2800" dirty="0">
              <a:solidFill>
                <a:srgbClr val="FF0000"/>
              </a:solidFill>
            </a:endParaRPr>
          </a:p>
        </p:txBody>
      </p:sp>
      <p:sp>
        <p:nvSpPr>
          <p:cNvPr id="130050" name="AutoShape 2" descr="data:image/jpeg;base64,/9j/4AAQSkZJRgABAQAAAQABAAD/2wCEAAkGBhQSEBQUEBQUFBQVFBQUFRQUFBQVFBQUFBQVFBQUFBQXHCYeFxkkGRQUHy8gJCcpLCwsFR4xNTAqNSYrLCkBCQoKDgwOFw8PGiwcHBwpKSwsKSksLCksKSkpLCksKSwvLCkpKSwpLCkpKSkpKSkpLCksLCksLCksLCksKSkpKf/AABEIAR8AsAMBIgACEQEDEQH/xAAbAAACAwEBAQAAAAAAAAAAAAADBAIFBgEAB//EAEIQAAIBAgMEBwUFBgQHAQAAAAECAAMRBBIhBTFBUQYiYXGBkaETUrHB8BQjYpLRMkJyorLhB1OCwjNDY5PS8fIX/8QAGgEAAwEBAQEAAAAAAAAAAAAAAAECAwQFBv/EACoRAQACAgAGAgAGAwEAAAAAAAABAgMRBBITISIxQVEjMjNSYaEUcZEF/9oADAMBAAIRAxEAPwBOjSjlKnOUqcappOVq8lOGRJJUhVSIIhJ0rChJ5lgZcpIhIzkg8kQcprJ5J2musNkgAMkDUSOZIKqkADTWSKzqDWEKwABWRKw5WRKwBYpBssaKwTLEZUrBssZZYNlgRRlgXpxt1gisRn6VONJTnKVOMKktKKpDKk6qwqrA0Ms8Vhgk8UgAQkg1PWNBJF6cQLqkPknAkOywAAWDqppDXABJ0AFyezjMvtLa9VnK00dm1KogLEAbrgeFz2xLrXmW/wBoXNlzC4F7btBpqdwksNjA97jKwNirWuDMphcTXDEPhaouS2ap1lFuaqpYjs1jr0MVVIYUzoLXLOgI3gZah18hG16dftpCsgyyv2PimsA99SVsRYq4BNvQ6c5alYtsbV1JdlgisZdYJlgRcrBMIwwg2WALOsHljDLIFYgtaSQ4WeppChZZIqsKqTyrDKkAiEnSsMEnSkQACzzpDhZ3JEZXJCFdJMJJqmkArNpL90wG82X8xA+F4psoWq1bb7J5dbSP49daY5v/AEqf1laNoU6FSo1ZsoZVtoSSQWuAB3xT621rHjKyZJymkze0Omit1aF1HF3OU25LobHtIncL01pLkXJU32ZmcP4g729Its9SZrgipX5pUDjyVvnLgjiN28dx3SpXEpVq1mQ3VlQagjUIAdD3S12b1qNM/hA/L1flK+Nrt6hBlgmWONTgXSJBRlgmWNMsEywIsUg2WMlYNlgFxTWECySLJhZZOKsMiyKrDKIg6Fkss6BJ2gYWWSCyeWdAiAPs5JVtCATuWAVG19HpW51D/KJmNr7KbFVUpqQp6zXa+4DkO8TT7ZqAVaIPKqfRR85U4KqDjQB7jH+m8Ndm9e1FS3+G9T/Pp/keC/8Azqt/m0vJ/hafQ2EG0THcsVgsGaFd6RIawU3AsDmUHd4zQ7BN6AHuvUXyqN+srdqgpi8w/fpqfFSUPoFjPRmpcVV5VCfzAfMGP4a270iVo6xd1jjCAdZLIm4gisZdYNljBZlgmEZZYJlgF0ohAs6qQipKSiEhFWTWnCCnAIASYEkKcmKcAHknimkOEnfZwMsokssmKc9kiCg6RJerQHIVT/QJWexy4mg40uzoe5qbH4oJb7dT76j/AA1PikrMXQLvTC77uR3ijUtHHp0R+mR2p0jNZr02K0QzIoFQUzVscrPzYaGyDhqdTpU0QuHq2wpFAkBtGsKptfK1E9V9DxsdbAgyPRGs32UCwDKmXrDc1yL9vPSWAwxpKyggggEZVVQCABqFNt1u3TjD00rjjlMVdoiuaVQWGamQQNyulQh1B7yLdhEa2E1sQ6+8gbxU5T6MJmOj5a7kiw+0Pl00Iammo8aXrNLhOriKLcyU/OpA9QITDPXhMNCwg2EOwgWkMAGWCZYyRBssDKssEyxllgmWMl6FhFWTVIQJKSiokgJMJJqkAgqwoWSVIQJEaApwiUoRKcYp04gTfD6zn2eWBpTvsogxvSdMtSgx3feL/SZW06ZavRyDMfaG4/BkYOT2WPwl105oEpSsCbOdwJOoAGg7SI90f2N7FLt/xGGv4Rvyj5zXFSbS154rR8awmKxL162VFyoRTfL1Sti2Woyk7rC2nIc5b7W2dUp070SKjFTpooG67HXUDUy82nsBMJj6jqxKYkEuhH7DMxswPLf3Zu6Qx56lrHM2g49Ui/6RWjUzDox7msSyvRJa1WmXa7ItSkC2gC2R1UZRuBzb+drzT1lsUPu1KZ8nE2fR/ovTwmH9ki6H/iXuc7FQrnXgcu6UPSbZXshmpglCQeZQgg2J5ab/ADmtsc1jbnpkidxK0cQDLGAbgHmLwbLOVmXIkGEOywZWBgMsEyxkiCcRkvlhUEEkPTlpEVJNUkkEMqRGgqQq05IJCqsQQWnDok8qwgEEzLjCQYybmAZoSIU/SVrJTb3a1MctHbIf6gfCP4U84vtnCe1ost7WKuO9GDgekJQrCdHDT7gr/Ct6RdH2ruroRcLlIY23EkEadsRwPRF84NUrlFtxLMQOA0sOU1OeRzzecVZna4z3ivLAtV7iZLpcxGGqW7B4MwB+M0lStMr0vrfclRvZlUed/lDJOqyzp7NYEfdJ/AvwEkyw2Fw5WmineFUHvAAnHWee2LMsEyxllg2WIFmEGRGGWDZYwt0EZpJB0UjlNZSU6aRhVkEhQZIdAk1WcWFAjTMvAThM6ZyNLjRUmMVDpF2krgKodD3GU+DzHcRLgxDAWyjx9Dab8P8AmmCv6NJSbiZx6RjanScM7mSuq0mHGZfpC33lFfxhvUD5zaVl0mT2jSDY2ivK1/zE/wC2c+ftRrT20VRYq6ywqJFKizhaFWWDKw7CDIjBdlgmWNEQLLAlzTEOrRcNJCpGRtXhFaIirCrXiB9IYGIpWhw8EzAzGQzwDtBkwGjD1RaCMHmkgYGi8p6CsjuP3cxIOp3kncB+vhLiq1gSdwBJ7gLzI0+kz3JNOm3EdZkNuAvlbh2Ca4piLblXJa0dmswzXG8+Onx1jDUZlcP0xNrnC1Tz9nVpP5AlSfKTw/8AiPRYaYfF2119kLG2hsc2s7OpX7Z9K/0vcRcA2mXwq58cD7ovx4KeY5tLAdL6D/8ALxC/xUrDzJi2xMQtXFu6AgZQOta97jXQnl6TDPaJiNNK1tXe4aRxFKqx51i1RZyGQcQTRqqsWcRhCDZYScMAaepYQftJJxeAlJHVoxTaJqYxTMCPUmjIMTpGMqZIecwd5J5CAevOhpEmJYjaQG7fzmuPFbJOqwi14r7c23jsqhQQMwN/kp5A/KZWph9Orp+E7gflLp3zb9x9ZW4nDVFJKWce6RYjuI61vzdwnr4+FrFOW0bcf+ReLbrOlfSr5D1gR27x5jd4xijWWxsRvOl+e+TS5G7s3g28Rr5gQsytwUfEuuv/AKFojvXaGW4jvRJLYl9DY09/AkNw8DFiY90cqj29rgkqQd3YdfKY5eFilJne1Rxk5J5da21REC6xgiDYTzmhKqkSqrLR1idanAETI3hKqwQgZm8g1O+6dk1lICAh6Zkst5zJaAM0mjKmJU2jKtJCbSNY5Rckfr3SFeuFFz4dsqa1csdfrunXw/Dzlnc9oY5csU/2licWW7oDLPEgSLVfr6vParStI1Dz5tNp3LpTkSO79DpF6xYb7MOa6Ef6T8j4TlXH27e76+UoOkG0X9ixQ5TzG8C/A8JnlzVx+10xTf0tvbZj29osYUCfONh7TalWAuSrmzAknU7m143n0OhWzCLDmjJB5MfIm9JWBDAEHeCAQe8GMbAoqtdcoVRfcoA4W3CBYxvYVO9Ydn95lxk/hyvh48mtIg2EK0G08R6ALCBqJGSINlgatrU4pVWWrpEq9KM0BJKZC8kI0DKYVYFYVIGl7K0IpkkMm1LiJIUFbH52PK5A7gZ5jYXOg58PPdKLE4Gph6rh83s2clHsStmN8ptuOtrHwnvsNMm4V+d1Wou/tdwg8jPoMF6zSOV5mSk807W7YhfeH5hfyMzW2OlYU5aXXPvEWXwP7/h5zSYSqi6WseGZ0YjsFico7o1icNTqrlqqrjkwv5cvCXki1q+E6lNJis+UbYjD9JEYAOCh48V7774xTofa81KiQxI38FHvHsh9pdAATfDvlHFalzb+Fhqe4+c1vR/YdLDUstLUn9t+LHt5Dsni5aXpPn/16FL1tHix+1P8NwlMPQqM1RLMVYLZ8pBOW27d2x3AmbFxMfQWxI5XHlOngp7yxz+oNsZb9GqfXv3/AF6ykLTT9HqViexbecvjbeMQXDx7lctIESZnCJ5bsgO0GwhrSDCALusWqrHHEWcQNWyazlp0RpEWGWBWFSBmEjCGKpGacQUHTHE/dGkhys4IJHBeP6eMxeAxq02CYmmoPCpbQ/xfrNH0ge9c34AD4n5yrr4VXXKwuPUd00x5LY53UrUi0alcJhwRemFt2AfLfJKtRd1jM3hMZUwZ1vUo38U+uU12Cx1OqoZCCDPaw5q5Y7e/p52XHak9/QVOq53ephkzg3JHcu8+MlVog8T4Rc0jzJ7b/ObzH2y2LUxjIhZm/ZUseOqqSbX7pSmhkcAm5KKx7G3N4XvHcewyqvvuqm51sLu38qGV4qlqlQt7wAvyAB+JJ8Zy21GWIrGvmXVSPwrWt3+IM0NXE1+xE6hPM/CZTZ9O7HmLDxbcPL4zbYallQLyHrPO4u28mvp0Yo1UWRJnTI3nK1dkSJ688TABOIuwjDQTiAVYE9aeWTtGTiwqQYEKogYyRinAJDJEGf6QbLYvnUXBGvhKXIRvFu+b4RbGbMSoNRY8xEbF5QdDqOPbB4bBrSuaXUJ1NibeR0llj9ltSOuq84m50l1tNZ3AmImNSbw20s2h38ufdGhXvumdd7a7rayqxfTg+xK0wRVN1zaWQe+vNrbuR1nq4eMrMefaYcWThp34h9LOlirjqKKbrTZkZuHtHXrflAA7y0vWrWKstjnFwo1LN9ceFpi+j+wVxC1XcZvZFSgN/wBuxa55jdpxuZrNgMCBYEEKRpY2BYm1xxsAPCRSbWyVv+7f9N5msYbU/br+2o6M4M5+tqb5m5Zsq6DzHrNWTKjo6uj6W1Ufyj+3lLczhz/qWVj/ACw9eQMkRBmYtHiZxmniZEwJBng2eecQDmMyiGGWLoYZDAhMskBOKZNREBEhVg1EKoiAgkgJECEEAg6AixFxKDa/R7Qml5TRQGIaBvle3XalTYMCCer575jak+ybe2bTrjLUF+3iDPn21ehdVG+6+8UnuI/igrZ7oHTtRc+859AFl5s2na+nH6MS2ThBQUUx+7oTzY6k+ctcMtm04/Oe/gj8Oryss+cy1HR8dRv4vlLQxHY6WQ9/yjtp4mS27zMfb0KxqIh0iQZZMickKAYQbGHaCcQARaBqTtQ2i9WtpAyaGGVpgUqmwOduzqkfKFpV3uDmPkf/ABmXV/hp0/5b9DDIZiUxJ41CP9F/9oh0xJ/zW/7Y+cU5R022SEEx+HxNr3qHssqk+ItpDDF8PaP4IkOqOk1wMlmmV+2231Kg70QQdTaRt1GYnX3PC5Bh1YHTa4sInjKoAlFgtotkXOxLZRfJly342uw0vzE9iNs8M1TwamP98uJ2XJoaobm8A8GcebXJrd/tUFv5oGuQd/tbnniFPprKhPKqvaak8yT5mP4Pf4fEgfOIMtxoBc21O7XsG+OUKqUlvVf9qrRQMbDrM6hV05mfQzGo1DyonvtstnY+lkBDqQdbi9rcDeNLjqZ3MD3A/pKOlWpgpTJAYi6oXszBbZiFtqBcXMfycgPWfOcz15pCwOKTn6H9JXVuleFSr7FqlqhtZMlQnXduWG9mez1/SdDhbkgdtrknwAuY4sXJCdTHL+L8pi1Ta1O/735YyjK63sACARmBU666g2I7jAnC073L0fH/AOpWp+C7fJHE7RXgG8h+spcdt9Fv1X7+rbzvLrafswNK1BfED4vMptbEUrdbE0e7Mh+cU8yoiGYpbt8LTYX4cr3kKVL8PpHKVH8HpFyQ02lTF/oRinpx+EiKZ92SAPuyenH0fMZpViP/AHDDEnn6mKrf3BD0ludQB5RxSBzD/bG+iYGrXY7xfy+MOKS/QE81IR8kFzE7tltmYa31N/K8ECwN87eYj4o9gkGp93pKipbRGPa2rHzA+AilfE/ib85+RjLKOz68IvVPdKBPZ2KqWLCmCoJWzOwLWJBK9XKBy+Mpuk22FxWXChKtMrUWpWzAWyqpyBCDqSzb+zjNNgcTmpasgVVNr/tF81jpv4DzMUxKhqlxYgaA21IBOp851de8xys54ekeWljTxRNvvKh04s2vrD+17XP+pv1gaVUWhfbTk002gXvvN/OQyDiAfAwhI5GQYjlFoczoZQLZL98EWU/uqO9ROM/YYJj2GGhtHE5fw+A/tKzFKLb/AE/tH6hPuxStU5qIaGw6LvzEeol+Y+vCUVCt2+kfo1CeJ8paVqM3OcKX1OsSDnn6QqOecQOKnYYWmCN2kUVu0w6V4GZUtzk+t73pFhiO7yk/tHd6wB2nVsNRc+E8aw90ekS+024+hgKuMtu184DRvEY4D9y/l+kSfaH/AE/r8sXq45uyAOLfs8oHo59s/wCn9flkqeJN/wBgAfXZFKdSoRoB6Qyir2ek2hM6WSuLThA5mLItTkPSTAfsmckkWnDU52nMj8xC201HfFobCNXugzV7vKEK8hBnGW3rfygNhtU+rCL1QDv+UsExF9y+o/SSD/h9Y9G//9k="/>
          <p:cNvSpPr>
            <a:spLocks noChangeAspect="1" noChangeArrowheads="1"/>
          </p:cNvSpPr>
          <p:nvPr/>
        </p:nvSpPr>
        <p:spPr bwMode="auto">
          <a:xfrm>
            <a:off x="6350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130052" name="AutoShape 4" descr="data:image/jpeg;base64,/9j/4AAQSkZJRgABAQAAAQABAAD/2wCEAAkGBhQSEBQUEBQUFBQVFBQUFRQUFBQVFBQUFBQVFBQUFBQXHCYeFxkkGRQUHy8gJCcpLCwsFR4xNTAqNSYrLCkBCQoKDgwOFw8PGiwcHBwpKSwsKSksLCksKSkpLCksKSwvLCkpKSwpLCkpKSkpKSkpLCksLCksLCksLCksKSkpKf/AABEIAR8AsAMBIgACEQEDEQH/xAAbAAACAwEBAQAAAAAAAAAAAAADBAIFBgEAB//EAEIQAAIBAgMEBwUFBgQHAQAAAAECAAMRBBIhBTFBUQYiYXGBkaETUrHB8BQjYpLRMkJyorLhB1OCwjNDY5PS8fIX/8QAGgEAAwEBAQEAAAAAAAAAAAAAAAECAwQFBv/EACoRAQACAgAGAgAGAwEAAAAAAAABAgMRBBITISIxQVEjMjNSYaEUcZEF/9oADAMBAAIRAxEAPwBOjSjlKnOUqcappOVq8lOGRJJUhVSIIhJ0rChJ5lgZcpIhIzkg8kQcprJ5J2musNkgAMkDUSOZIKqkADTWSKzqDWEKwABWRKw5WRKwBYpBssaKwTLEZUrBssZZYNlgRRlgXpxt1gisRn6VONJTnKVOMKktKKpDKk6qwqrA0Ms8Vhgk8UgAQkg1PWNBJF6cQLqkPknAkOywAAWDqppDXABJ0AFyezjMvtLa9VnK00dm1KogLEAbrgeFz2xLrXmW/wBoXNlzC4F7btBpqdwksNjA97jKwNirWuDMphcTXDEPhaouS2ap1lFuaqpYjs1jr0MVVIYUzoLXLOgI3gZah18hG16dftpCsgyyv2PimsA99SVsRYq4BNvQ6c5alYtsbV1JdlgisZdYJlgRcrBMIwwg2WALOsHljDLIFYgtaSQ4WeppChZZIqsKqTyrDKkAiEnSsMEnSkQACzzpDhZ3JEZXJCFdJMJJqmkArNpL90wG82X8xA+F4psoWq1bb7J5dbSP49daY5v/AEqf1laNoU6FSo1ZsoZVtoSSQWuAB3xT621rHjKyZJymkze0Omit1aF1HF3OU25LobHtIncL01pLkXJU32ZmcP4g729Its9SZrgipX5pUDjyVvnLgjiN28dx3SpXEpVq1mQ3VlQagjUIAdD3S12b1qNM/hA/L1flK+Nrt6hBlgmWONTgXSJBRlgmWNMsEywIsUg2WMlYNlgFxTWECySLJhZZOKsMiyKrDKIg6Fkss6BJ2gYWWSCyeWdAiAPs5JVtCATuWAVG19HpW51D/KJmNr7KbFVUpqQp6zXa+4DkO8TT7ZqAVaIPKqfRR85U4KqDjQB7jH+m8Ndm9e1FS3+G9T/Pp/keC/8Azqt/m0vJ/hafQ2EG0THcsVgsGaFd6RIawU3AsDmUHd4zQ7BN6AHuvUXyqN+srdqgpi8w/fpqfFSUPoFjPRmpcVV5VCfzAfMGP4a270iVo6xd1jjCAdZLIm4gisZdYNljBZlgmEZZYJlgF0ohAs6qQipKSiEhFWTWnCCnAIASYEkKcmKcAHknimkOEnfZwMsokssmKc9kiCg6RJerQHIVT/QJWexy4mg40uzoe5qbH4oJb7dT76j/AA1PikrMXQLvTC77uR3ijUtHHp0R+mR2p0jNZr02K0QzIoFQUzVscrPzYaGyDhqdTpU0QuHq2wpFAkBtGsKptfK1E9V9DxsdbAgyPRGs32UCwDKmXrDc1yL9vPSWAwxpKyggggEZVVQCABqFNt1u3TjD00rjjlMVdoiuaVQWGamQQNyulQh1B7yLdhEa2E1sQ6+8gbxU5T6MJmOj5a7kiw+0Pl00Iammo8aXrNLhOriKLcyU/OpA9QITDPXhMNCwg2EOwgWkMAGWCZYyRBssDKssEyxllgmWMl6FhFWTVIQJKSiokgJMJJqkAgqwoWSVIQJEaApwiUoRKcYp04gTfD6zn2eWBpTvsogxvSdMtSgx3feL/SZW06ZavRyDMfaG4/BkYOT2WPwl105oEpSsCbOdwJOoAGg7SI90f2N7FLt/xGGv4Rvyj5zXFSbS154rR8awmKxL162VFyoRTfL1Sti2Woyk7rC2nIc5b7W2dUp070SKjFTpooG67HXUDUy82nsBMJj6jqxKYkEuhH7DMxswPLf3Zu6Qx56lrHM2g49Ui/6RWjUzDox7msSyvRJa1WmXa7ItSkC2gC2R1UZRuBzb+drzT1lsUPu1KZ8nE2fR/ovTwmH9ki6H/iXuc7FQrnXgcu6UPSbZXshmpglCQeZQgg2J5ab/ADmtsc1jbnpkidxK0cQDLGAbgHmLwbLOVmXIkGEOywZWBgMsEyxkiCcRkvlhUEEkPTlpEVJNUkkEMqRGgqQq05IJCqsQQWnDok8qwgEEzLjCQYybmAZoSIU/SVrJTb3a1MctHbIf6gfCP4U84vtnCe1ost7WKuO9GDgekJQrCdHDT7gr/Ct6RdH2ruroRcLlIY23EkEadsRwPRF84NUrlFtxLMQOA0sOU1OeRzzecVZna4z3ivLAtV7iZLpcxGGqW7B4MwB+M0lStMr0vrfclRvZlUed/lDJOqyzp7NYEfdJ/AvwEkyw2Fw5WmineFUHvAAnHWee2LMsEyxllg2WIFmEGRGGWDZYwt0EZpJB0UjlNZSU6aRhVkEhQZIdAk1WcWFAjTMvAThM6ZyNLjRUmMVDpF2krgKodD3GU+DzHcRLgxDAWyjx9Dab8P8AmmCv6NJSbiZx6RjanScM7mSuq0mHGZfpC33lFfxhvUD5zaVl0mT2jSDY2ivK1/zE/wC2c+ftRrT20VRYq6ywqJFKizhaFWWDKw7CDIjBdlgmWNEQLLAlzTEOrRcNJCpGRtXhFaIirCrXiB9IYGIpWhw8EzAzGQzwDtBkwGjD1RaCMHmkgYGi8p6CsjuP3cxIOp3kncB+vhLiq1gSdwBJ7gLzI0+kz3JNOm3EdZkNuAvlbh2Ca4piLblXJa0dmswzXG8+Onx1jDUZlcP0xNrnC1Tz9nVpP5AlSfKTw/8AiPRYaYfF2119kLG2hsc2s7OpX7Z9K/0vcRcA2mXwq58cD7ovx4KeY5tLAdL6D/8ALxC/xUrDzJi2xMQtXFu6AgZQOta97jXQnl6TDPaJiNNK1tXe4aRxFKqx51i1RZyGQcQTRqqsWcRhCDZYScMAaepYQftJJxeAlJHVoxTaJqYxTMCPUmjIMTpGMqZIecwd5J5CAevOhpEmJYjaQG7fzmuPFbJOqwi14r7c23jsqhQQMwN/kp5A/KZWph9Orp+E7gflLp3zb9x9ZW4nDVFJKWce6RYjuI61vzdwnr4+FrFOW0bcf+ReLbrOlfSr5D1gR27x5jd4xijWWxsRvOl+e+TS5G7s3g28Rr5gQsytwUfEuuv/AKFojvXaGW4jvRJLYl9DY09/AkNw8DFiY90cqj29rgkqQd3YdfKY5eFilJne1Rxk5J5da21REC6xgiDYTzmhKqkSqrLR1idanAETI3hKqwQgZm8g1O+6dk1lICAh6Zkst5zJaAM0mjKmJU2jKtJCbSNY5Rckfr3SFeuFFz4dsqa1csdfrunXw/Dzlnc9oY5csU/2licWW7oDLPEgSLVfr6vParStI1Dz5tNp3LpTkSO79DpF6xYb7MOa6Ef6T8j4TlXH27e76+UoOkG0X9ixQ5TzG8C/A8JnlzVx+10xTf0tvbZj29osYUCfONh7TalWAuSrmzAknU7m143n0OhWzCLDmjJB5MfIm9JWBDAEHeCAQe8GMbAoqtdcoVRfcoA4W3CBYxvYVO9Ydn95lxk/hyvh48mtIg2EK0G08R6ALCBqJGSINlgatrU4pVWWrpEq9KM0BJKZC8kI0DKYVYFYVIGl7K0IpkkMm1LiJIUFbH52PK5A7gZ5jYXOg58PPdKLE4Gph6rh83s2clHsStmN8ptuOtrHwnvsNMm4V+d1Wou/tdwg8jPoMF6zSOV5mSk807W7YhfeH5hfyMzW2OlYU5aXXPvEWXwP7/h5zSYSqi6WseGZ0YjsFico7o1icNTqrlqqrjkwv5cvCXki1q+E6lNJis+UbYjD9JEYAOCh48V7774xTofa81KiQxI38FHvHsh9pdAATfDvlHFalzb+Fhqe4+c1vR/YdLDUstLUn9t+LHt5Dsni5aXpPn/16FL1tHix+1P8NwlMPQqM1RLMVYLZ8pBOW27d2x3AmbFxMfQWxI5XHlOngp7yxz+oNsZb9GqfXv3/AF6ykLTT9HqViexbecvjbeMQXDx7lctIESZnCJ5bsgO0GwhrSDCALusWqrHHEWcQNWyazlp0RpEWGWBWFSBmEjCGKpGacQUHTHE/dGkhys4IJHBeP6eMxeAxq02CYmmoPCpbQ/xfrNH0ge9c34AD4n5yrr4VXXKwuPUd00x5LY53UrUi0alcJhwRemFt2AfLfJKtRd1jM3hMZUwZ1vUo38U+uU12Cx1OqoZCCDPaw5q5Y7e/p52XHak9/QVOq53ephkzg3JHcu8+MlVog8T4Rc0jzJ7b/ObzH2y2LUxjIhZm/ZUseOqqSbX7pSmhkcAm5KKx7G3N4XvHcewyqvvuqm51sLu38qGV4qlqlQt7wAvyAB+JJ8Zy21GWIrGvmXVSPwrWt3+IM0NXE1+xE6hPM/CZTZ9O7HmLDxbcPL4zbYallQLyHrPO4u28mvp0Yo1UWRJnTI3nK1dkSJ688TABOIuwjDQTiAVYE9aeWTtGTiwqQYEKogYyRinAJDJEGf6QbLYvnUXBGvhKXIRvFu+b4RbGbMSoNRY8xEbF5QdDqOPbB4bBrSuaXUJ1NibeR0llj9ltSOuq84m50l1tNZ3AmImNSbw20s2h38ufdGhXvumdd7a7rayqxfTg+xK0wRVN1zaWQe+vNrbuR1nq4eMrMefaYcWThp34h9LOlirjqKKbrTZkZuHtHXrflAA7y0vWrWKstjnFwo1LN9ceFpi+j+wVxC1XcZvZFSgN/wBuxa55jdpxuZrNgMCBYEEKRpY2BYm1xxsAPCRSbWyVv+7f9N5msYbU/br+2o6M4M5+tqb5m5Zsq6DzHrNWTKjo6uj6W1Ufyj+3lLczhz/qWVj/ACw9eQMkRBmYtHiZxmniZEwJBng2eecQDmMyiGGWLoYZDAhMskBOKZNREBEhVg1EKoiAgkgJECEEAg6AixFxKDa/R7Qml5TRQGIaBvle3XalTYMCCer575jak+ybe2bTrjLUF+3iDPn21ehdVG+6+8UnuI/igrZ7oHTtRc+859AFl5s2na+nH6MS2ThBQUUx+7oTzY6k+ctcMtm04/Oe/gj8Oryss+cy1HR8dRv4vlLQxHY6WQ9/yjtp4mS27zMfb0KxqIh0iQZZMickKAYQbGHaCcQARaBqTtQ2i9WtpAyaGGVpgUqmwOduzqkfKFpV3uDmPkf/ABmXV/hp0/5b9DDIZiUxJ41CP9F/9oh0xJ/zW/7Y+cU5R022SEEx+HxNr3qHssqk+ItpDDF8PaP4IkOqOk1wMlmmV+2231Kg70QQdTaRt1GYnX3PC5Bh1YHTa4sInjKoAlFgtotkXOxLZRfJly342uw0vzE9iNs8M1TwamP98uJ2XJoaobm8A8GcebXJrd/tUFv5oGuQd/tbnniFPprKhPKqvaak8yT5mP4Pf4fEgfOIMtxoBc21O7XsG+OUKqUlvVf9qrRQMbDrM6hV05mfQzGo1DyonvtstnY+lkBDqQdbi9rcDeNLjqZ3MD3A/pKOlWpgpTJAYi6oXszBbZiFtqBcXMfycgPWfOcz15pCwOKTn6H9JXVuleFSr7FqlqhtZMlQnXduWG9mez1/SdDhbkgdtrknwAuY4sXJCdTHL+L8pi1Ta1O/735YyjK63sACARmBU666g2I7jAnC073L0fH/AOpWp+C7fJHE7RXgG8h+spcdt9Fv1X7+rbzvLrafswNK1BfED4vMptbEUrdbE0e7Mh+cU8yoiGYpbt8LTYX4cr3kKVL8PpHKVH8HpFyQ02lTF/oRinpx+EiKZ92SAPuyenH0fMZpViP/AHDDEnn6mKrf3BD0ludQB5RxSBzD/bG+iYGrXY7xfy+MOKS/QE81IR8kFzE7tltmYa31N/K8ECwN87eYj4o9gkGp93pKipbRGPa2rHzA+AilfE/ib85+RjLKOz68IvVPdKBPZ2KqWLCmCoJWzOwLWJBK9XKBy+Mpuk22FxWXChKtMrUWpWzAWyqpyBCDqSzb+zjNNgcTmpasgVVNr/tF81jpv4DzMUxKhqlxYgaA21IBOp851de8xys54ekeWljTxRNvvKh04s2vrD+17XP+pv1gaVUWhfbTk002gXvvN/OQyDiAfAwhI5GQYjlFoczoZQLZL98EWU/uqO9ROM/YYJj2GGhtHE5fw+A/tKzFKLb/AE/tH6hPuxStU5qIaGw6LvzEeol+Y+vCUVCt2+kfo1CeJ8paVqM3OcKX1OsSDnn6QqOecQOKnYYWmCN2kUVu0w6V4GZUtzk+t73pFhiO7yk/tHd6wB2nVsNRc+E8aw90ekS+024+hgKuMtu184DRvEY4D9y/l+kSfaH/AE/r8sXq45uyAOLfs8oHo59s/wCn9flkqeJN/wBgAfXZFKdSoRoB6Qyir2ek2hM6WSuLThA5mLItTkPSTAfsmckkWnDU52nMj8xC201HfFobCNXugzV7vKEK8hBnGW3rfygNhtU+rCL1QDv+UsExF9y+o/SSD/h9Y9G//9k="/>
          <p:cNvSpPr>
            <a:spLocks noChangeAspect="1" noChangeArrowheads="1"/>
          </p:cNvSpPr>
          <p:nvPr/>
        </p:nvSpPr>
        <p:spPr bwMode="auto">
          <a:xfrm>
            <a:off x="63500" y="-1571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132102" name="Picture 6" descr="http://origin-ars.els-cdn.com/content/image/1-s2.0-S1360859203000858-gr2.gif"/>
          <p:cNvPicPr>
            <a:picLocks noChangeAspect="1" noChangeArrowheads="1"/>
          </p:cNvPicPr>
          <p:nvPr/>
        </p:nvPicPr>
        <p:blipFill>
          <a:blip r:embed="rId3" cstate="print"/>
          <a:srcRect/>
          <a:stretch>
            <a:fillRect/>
          </a:stretch>
        </p:blipFill>
        <p:spPr bwMode="auto">
          <a:xfrm>
            <a:off x="5796135" y="4572854"/>
            <a:ext cx="3317897" cy="2073686"/>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892324" y="476672"/>
            <a:ext cx="7359352" cy="648072"/>
          </a:xfrm>
        </p:spPr>
        <p:txBody>
          <a:bodyPr/>
          <a:lstStyle/>
          <a:p>
            <a:pPr>
              <a:defRPr/>
            </a:pPr>
            <a:r>
              <a:rPr lang="en-US" sz="2800" b="1" dirty="0"/>
              <a:t>Examination of the patient by a physiotherapist in the context </a:t>
            </a:r>
            <a:r>
              <a:rPr lang="cs-CZ" sz="2800" b="1" dirty="0" err="1"/>
              <a:t>of</a:t>
            </a:r>
            <a:r>
              <a:rPr lang="cs-CZ" sz="2800" b="1" dirty="0"/>
              <a:t> </a:t>
            </a:r>
            <a:r>
              <a:rPr lang="en-US" sz="2800" b="1" dirty="0"/>
              <a:t>R</a:t>
            </a:r>
            <a:r>
              <a:rPr lang="cs-CZ" sz="2800" b="1" dirty="0"/>
              <a:t>P</a:t>
            </a:r>
            <a:r>
              <a:rPr lang="en-US" sz="2800" b="1" dirty="0"/>
              <a:t>T</a:t>
            </a:r>
            <a:endParaRPr lang="cs-CZ" sz="2800" b="1" dirty="0"/>
          </a:p>
        </p:txBody>
      </p:sp>
      <p:sp>
        <p:nvSpPr>
          <p:cNvPr id="141315" name="Rectangle 3"/>
          <p:cNvSpPr>
            <a:spLocks noGrp="1" noChangeArrowheads="1"/>
          </p:cNvSpPr>
          <p:nvPr>
            <p:ph type="body" idx="1"/>
          </p:nvPr>
        </p:nvSpPr>
        <p:spPr>
          <a:xfrm>
            <a:off x="755576" y="1628800"/>
            <a:ext cx="8388424" cy="5000600"/>
          </a:xfrm>
        </p:spPr>
        <p:txBody>
          <a:bodyPr>
            <a:normAutofit/>
          </a:bodyPr>
          <a:lstStyle/>
          <a:p>
            <a:pPr>
              <a:lnSpc>
                <a:spcPct val="80000"/>
              </a:lnSpc>
              <a:buNone/>
              <a:defRPr/>
            </a:pPr>
            <a:r>
              <a:rPr lang="cs-CZ" sz="2000" b="1" u="sng" dirty="0" err="1">
                <a:solidFill>
                  <a:srgbClr val="FFFF00"/>
                </a:solidFill>
              </a:rPr>
              <a:t>Evaluation</a:t>
            </a:r>
            <a:r>
              <a:rPr lang="cs-CZ" sz="2000" b="1" u="sng" dirty="0">
                <a:solidFill>
                  <a:srgbClr val="FFFF00"/>
                </a:solidFill>
              </a:rPr>
              <a:t> </a:t>
            </a:r>
            <a:r>
              <a:rPr lang="cs-CZ" sz="2000" b="1" u="sng" dirty="0" err="1">
                <a:solidFill>
                  <a:srgbClr val="FFFF00"/>
                </a:solidFill>
              </a:rPr>
              <a:t>of</a:t>
            </a:r>
            <a:r>
              <a:rPr lang="cs-CZ" sz="2000" b="1" u="sng" dirty="0">
                <a:solidFill>
                  <a:srgbClr val="FFFF00"/>
                </a:solidFill>
              </a:rPr>
              <a:t> </a:t>
            </a:r>
            <a:r>
              <a:rPr lang="cs-CZ" sz="2000" b="1" u="sng" dirty="0" err="1">
                <a:solidFill>
                  <a:srgbClr val="FFFF00"/>
                </a:solidFill>
              </a:rPr>
              <a:t>breathing</a:t>
            </a:r>
            <a:r>
              <a:rPr lang="cs-CZ" sz="2000" b="1" u="sng" dirty="0">
                <a:solidFill>
                  <a:srgbClr val="FFFF00"/>
                </a:solidFill>
              </a:rPr>
              <a:t>:</a:t>
            </a:r>
            <a:endParaRPr lang="cs-CZ" sz="2000" dirty="0"/>
          </a:p>
          <a:p>
            <a:pPr>
              <a:lnSpc>
                <a:spcPct val="80000"/>
              </a:lnSpc>
              <a:defRPr/>
            </a:pPr>
            <a:r>
              <a:rPr lang="cs-CZ" sz="2000" dirty="0"/>
              <a:t>type, </a:t>
            </a:r>
            <a:r>
              <a:rPr lang="cs-CZ" sz="2000" dirty="0" err="1"/>
              <a:t>manner</a:t>
            </a:r>
            <a:r>
              <a:rPr lang="cs-CZ" sz="2000" dirty="0"/>
              <a:t> and rhythm </a:t>
            </a:r>
            <a:r>
              <a:rPr lang="cs-CZ" sz="2000" dirty="0" err="1"/>
              <a:t>of</a:t>
            </a:r>
            <a:r>
              <a:rPr lang="cs-CZ" sz="2000" dirty="0"/>
              <a:t> </a:t>
            </a:r>
            <a:r>
              <a:rPr lang="cs-CZ" sz="2000" dirty="0" err="1"/>
              <a:t>breathing</a:t>
            </a:r>
            <a:r>
              <a:rPr lang="cs-CZ" sz="2000" dirty="0"/>
              <a:t>, </a:t>
            </a:r>
            <a:r>
              <a:rPr lang="cs-CZ" sz="2000" dirty="0" err="1"/>
              <a:t>frequency</a:t>
            </a:r>
            <a:r>
              <a:rPr lang="cs-CZ" sz="2000" dirty="0"/>
              <a:t>, </a:t>
            </a:r>
            <a:r>
              <a:rPr lang="cs-CZ" sz="2000" dirty="0" err="1"/>
              <a:t>depth</a:t>
            </a:r>
            <a:r>
              <a:rPr lang="cs-CZ" sz="2000" dirty="0"/>
              <a:t>, </a:t>
            </a:r>
            <a:r>
              <a:rPr lang="cs-CZ" sz="2000" dirty="0" err="1"/>
              <a:t>length</a:t>
            </a:r>
            <a:r>
              <a:rPr lang="cs-CZ" sz="2000" dirty="0"/>
              <a:t> </a:t>
            </a:r>
            <a:r>
              <a:rPr lang="cs-CZ" sz="2000" dirty="0" err="1"/>
              <a:t>of</a:t>
            </a:r>
            <a:r>
              <a:rPr lang="cs-CZ" sz="2000" dirty="0"/>
              <a:t> </a:t>
            </a:r>
            <a:r>
              <a:rPr lang="cs-CZ" sz="2000" dirty="0" err="1"/>
              <a:t>inspiration</a:t>
            </a:r>
            <a:r>
              <a:rPr lang="cs-CZ" sz="2000" dirty="0"/>
              <a:t> and </a:t>
            </a:r>
            <a:r>
              <a:rPr lang="cs-CZ" sz="2000" dirty="0" err="1"/>
              <a:t>expiration</a:t>
            </a:r>
            <a:r>
              <a:rPr lang="cs-CZ" sz="2000" dirty="0"/>
              <a:t> ,</a:t>
            </a:r>
          </a:p>
          <a:p>
            <a:pPr>
              <a:lnSpc>
                <a:spcPct val="80000"/>
              </a:lnSpc>
              <a:defRPr/>
            </a:pPr>
            <a:r>
              <a:rPr lang="cs-CZ" sz="2000" dirty="0" err="1"/>
              <a:t>breathing</a:t>
            </a:r>
            <a:r>
              <a:rPr lang="cs-CZ" sz="2000" dirty="0"/>
              <a:t> stereotype (</a:t>
            </a:r>
            <a:r>
              <a:rPr lang="cs-CZ" sz="2000" dirty="0" err="1"/>
              <a:t>examination</a:t>
            </a:r>
            <a:r>
              <a:rPr lang="cs-CZ" sz="2000" dirty="0"/>
              <a:t> </a:t>
            </a:r>
            <a:r>
              <a:rPr lang="cs-CZ" sz="2000" dirty="0" err="1"/>
              <a:t>of</a:t>
            </a:r>
            <a:r>
              <a:rPr lang="cs-CZ" sz="2000" dirty="0"/>
              <a:t> </a:t>
            </a:r>
            <a:r>
              <a:rPr lang="cs-CZ" sz="2000" dirty="0" err="1"/>
              <a:t>breathing</a:t>
            </a:r>
            <a:r>
              <a:rPr lang="cs-CZ" sz="2000" dirty="0"/>
              <a:t> </a:t>
            </a:r>
            <a:r>
              <a:rPr lang="cs-CZ" sz="2000" dirty="0" err="1"/>
              <a:t>wave</a:t>
            </a:r>
            <a:r>
              <a:rPr lang="cs-CZ" sz="2000" dirty="0"/>
              <a:t> – </a:t>
            </a:r>
            <a:r>
              <a:rPr lang="cs-CZ" sz="2000" b="1" i="1" dirty="0" err="1">
                <a:solidFill>
                  <a:srgbClr val="FFFF00"/>
                </a:solidFill>
              </a:rPr>
              <a:t>distoproximal</a:t>
            </a:r>
            <a:r>
              <a:rPr lang="cs-CZ" sz="2000" dirty="0"/>
              <a:t>, </a:t>
            </a:r>
            <a:r>
              <a:rPr lang="cs-CZ" sz="2000" dirty="0" err="1"/>
              <a:t>chest</a:t>
            </a:r>
            <a:r>
              <a:rPr lang="cs-CZ" sz="2000" dirty="0"/>
              <a:t> </a:t>
            </a:r>
            <a:r>
              <a:rPr lang="cs-CZ" sz="2000" dirty="0" err="1"/>
              <a:t>expansion</a:t>
            </a:r>
            <a:r>
              <a:rPr lang="cs-CZ" sz="2000" dirty="0"/>
              <a:t>, </a:t>
            </a:r>
            <a:r>
              <a:rPr lang="cs-CZ" sz="2000" dirty="0" err="1"/>
              <a:t>activation</a:t>
            </a:r>
            <a:r>
              <a:rPr lang="cs-CZ" sz="2000" dirty="0"/>
              <a:t> </a:t>
            </a:r>
            <a:r>
              <a:rPr lang="cs-CZ" sz="2000" dirty="0" err="1"/>
              <a:t>of</a:t>
            </a:r>
            <a:r>
              <a:rPr lang="cs-CZ" sz="2000" dirty="0"/>
              <a:t> DSS)</a:t>
            </a:r>
            <a:br>
              <a:rPr lang="cs-CZ" sz="2000" dirty="0"/>
            </a:br>
            <a:endParaRPr lang="cs-CZ" sz="2000" b="1" u="sng" dirty="0">
              <a:solidFill>
                <a:srgbClr val="FFFF00"/>
              </a:solidFill>
            </a:endParaRPr>
          </a:p>
          <a:p>
            <a:pPr>
              <a:lnSpc>
                <a:spcPct val="80000"/>
              </a:lnSpc>
              <a:buNone/>
              <a:defRPr/>
            </a:pPr>
            <a:r>
              <a:rPr lang="cs-CZ" sz="2000" b="1" u="sng" dirty="0" err="1">
                <a:solidFill>
                  <a:srgbClr val="FFFF00"/>
                </a:solidFill>
              </a:rPr>
              <a:t>Musculoskeletal</a:t>
            </a:r>
            <a:r>
              <a:rPr lang="cs-CZ" sz="2000" b="1" u="sng" dirty="0">
                <a:solidFill>
                  <a:srgbClr val="FFFF00"/>
                </a:solidFill>
              </a:rPr>
              <a:t> </a:t>
            </a:r>
            <a:r>
              <a:rPr lang="cs-CZ" sz="2000" b="1" u="sng" dirty="0" err="1">
                <a:solidFill>
                  <a:srgbClr val="FFFF00"/>
                </a:solidFill>
              </a:rPr>
              <a:t>examination</a:t>
            </a:r>
            <a:r>
              <a:rPr lang="cs-CZ" sz="2000" b="1" u="sng" dirty="0">
                <a:solidFill>
                  <a:srgbClr val="FFFF00"/>
                </a:solidFill>
              </a:rPr>
              <a:t>:</a:t>
            </a:r>
            <a:endParaRPr lang="cs-CZ" sz="2000" dirty="0"/>
          </a:p>
          <a:p>
            <a:pPr>
              <a:lnSpc>
                <a:spcPct val="80000"/>
              </a:lnSpc>
              <a:defRPr/>
            </a:pPr>
            <a:r>
              <a:rPr lang="cs-CZ" sz="2000" dirty="0" err="1"/>
              <a:t>kinesiology</a:t>
            </a:r>
            <a:r>
              <a:rPr lang="cs-CZ" sz="2000" dirty="0"/>
              <a:t> </a:t>
            </a:r>
            <a:r>
              <a:rPr lang="cs-CZ" sz="2000" dirty="0" err="1"/>
              <a:t>examination</a:t>
            </a:r>
            <a:r>
              <a:rPr lang="cs-CZ" sz="2000" dirty="0"/>
              <a:t> </a:t>
            </a:r>
            <a:r>
              <a:rPr lang="cs-CZ" sz="2000" dirty="0" err="1"/>
              <a:t>of</a:t>
            </a:r>
            <a:r>
              <a:rPr lang="cs-CZ" sz="2000" dirty="0"/>
              <a:t> (</a:t>
            </a:r>
            <a:r>
              <a:rPr lang="cs-CZ" sz="2000" dirty="0" err="1"/>
              <a:t>posture</a:t>
            </a:r>
            <a:r>
              <a:rPr lang="cs-CZ" sz="2000" dirty="0"/>
              <a:t>, </a:t>
            </a:r>
            <a:r>
              <a:rPr lang="cs-CZ" sz="2000" dirty="0" err="1"/>
              <a:t>muscle</a:t>
            </a:r>
            <a:r>
              <a:rPr lang="cs-CZ" sz="2000" dirty="0"/>
              <a:t> </a:t>
            </a:r>
            <a:r>
              <a:rPr lang="cs-CZ" sz="2000" dirty="0" err="1"/>
              <a:t>imbalance</a:t>
            </a:r>
            <a:r>
              <a:rPr lang="cs-CZ" sz="2000" dirty="0"/>
              <a:t>)</a:t>
            </a:r>
          </a:p>
          <a:p>
            <a:pPr>
              <a:lnSpc>
                <a:spcPct val="80000"/>
              </a:lnSpc>
              <a:defRPr/>
            </a:pPr>
            <a:r>
              <a:rPr lang="cs-CZ" sz="2000" dirty="0" err="1"/>
              <a:t>manual</a:t>
            </a:r>
            <a:r>
              <a:rPr lang="cs-CZ" sz="2000" dirty="0"/>
              <a:t> </a:t>
            </a:r>
            <a:r>
              <a:rPr lang="cs-CZ" sz="2000" dirty="0" err="1"/>
              <a:t>techniques</a:t>
            </a:r>
            <a:r>
              <a:rPr lang="cs-CZ" sz="2000" dirty="0"/>
              <a:t> (soft </a:t>
            </a:r>
            <a:r>
              <a:rPr lang="cs-CZ" sz="2000" dirty="0" err="1"/>
              <a:t>tissue</a:t>
            </a:r>
            <a:r>
              <a:rPr lang="cs-CZ" sz="2000" dirty="0"/>
              <a:t>, </a:t>
            </a:r>
            <a:r>
              <a:rPr lang="cs-CZ" sz="2000" dirty="0" err="1"/>
              <a:t>muscles</a:t>
            </a:r>
            <a:r>
              <a:rPr lang="cs-CZ" sz="2000" dirty="0"/>
              <a:t>, </a:t>
            </a:r>
            <a:r>
              <a:rPr lang="cs-CZ" sz="2000" dirty="0" err="1"/>
              <a:t>joints</a:t>
            </a:r>
            <a:r>
              <a:rPr lang="cs-CZ" sz="2000" dirty="0"/>
              <a:t>)</a:t>
            </a:r>
            <a:br>
              <a:rPr lang="cs-CZ" sz="2000" dirty="0"/>
            </a:br>
            <a:endParaRPr lang="cs-CZ" sz="2000" dirty="0"/>
          </a:p>
          <a:p>
            <a:pPr>
              <a:lnSpc>
                <a:spcPct val="80000"/>
              </a:lnSpc>
              <a:buNone/>
              <a:defRPr/>
            </a:pPr>
            <a:r>
              <a:rPr lang="cs-CZ" sz="2000" b="1" u="sng" dirty="0" err="1">
                <a:solidFill>
                  <a:srgbClr val="FFFF00"/>
                </a:solidFill>
              </a:rPr>
              <a:t>Instrumentation</a:t>
            </a:r>
            <a:r>
              <a:rPr lang="cs-CZ" sz="2000" b="1" u="sng" dirty="0">
                <a:solidFill>
                  <a:srgbClr val="FFFF00"/>
                </a:solidFill>
              </a:rPr>
              <a:t>:</a:t>
            </a:r>
            <a:endParaRPr lang="cs-CZ" sz="2000" dirty="0"/>
          </a:p>
          <a:p>
            <a:pPr>
              <a:lnSpc>
                <a:spcPct val="80000"/>
              </a:lnSpc>
              <a:defRPr/>
            </a:pPr>
            <a:r>
              <a:rPr lang="cs-CZ" sz="2000" dirty="0" err="1"/>
              <a:t>examination</a:t>
            </a:r>
            <a:r>
              <a:rPr lang="cs-CZ" sz="2000" dirty="0"/>
              <a:t> </a:t>
            </a:r>
            <a:r>
              <a:rPr lang="cs-CZ" sz="2000" dirty="0" err="1"/>
              <a:t>of</a:t>
            </a:r>
            <a:r>
              <a:rPr lang="cs-CZ" sz="2000" dirty="0"/>
              <a:t> </a:t>
            </a:r>
            <a:r>
              <a:rPr lang="cs-CZ" sz="2000" dirty="0" err="1"/>
              <a:t>ventilation</a:t>
            </a:r>
            <a:r>
              <a:rPr lang="cs-CZ" sz="2000" dirty="0"/>
              <a:t> – </a:t>
            </a:r>
            <a:r>
              <a:rPr lang="cs-CZ" sz="2000" b="1" dirty="0" err="1"/>
              <a:t>pneumography</a:t>
            </a:r>
            <a:r>
              <a:rPr lang="cs-CZ" sz="2000" dirty="0"/>
              <a:t> (</a:t>
            </a:r>
            <a:r>
              <a:rPr lang="cs-CZ" sz="2000" dirty="0" err="1"/>
              <a:t>breathing</a:t>
            </a:r>
            <a:r>
              <a:rPr lang="cs-CZ" sz="2000" dirty="0"/>
              <a:t> </a:t>
            </a:r>
            <a:r>
              <a:rPr lang="cs-CZ" sz="2000" dirty="0" err="1"/>
              <a:t>movements</a:t>
            </a:r>
            <a:r>
              <a:rPr lang="cs-CZ" sz="2000" dirty="0"/>
              <a:t>), </a:t>
            </a:r>
            <a:r>
              <a:rPr lang="cs-CZ" sz="2000" b="1" dirty="0"/>
              <a:t>spirometry</a:t>
            </a:r>
            <a:r>
              <a:rPr lang="cs-CZ" sz="2000" dirty="0"/>
              <a:t> (</a:t>
            </a:r>
            <a:r>
              <a:rPr lang="cs-CZ" sz="2000" dirty="0" err="1"/>
              <a:t>tidal</a:t>
            </a:r>
            <a:r>
              <a:rPr lang="cs-CZ" sz="2000" dirty="0"/>
              <a:t> </a:t>
            </a:r>
            <a:r>
              <a:rPr lang="cs-CZ" sz="2000" dirty="0" err="1"/>
              <a:t>volumes</a:t>
            </a:r>
            <a:r>
              <a:rPr lang="cs-CZ" sz="2000" dirty="0"/>
              <a:t> static + </a:t>
            </a:r>
            <a:r>
              <a:rPr lang="cs-CZ" sz="2000" dirty="0" err="1"/>
              <a:t>dynamic</a:t>
            </a:r>
            <a:r>
              <a:rPr lang="cs-CZ" sz="2000" dirty="0"/>
              <a:t>) – </a:t>
            </a:r>
            <a:r>
              <a:rPr lang="cs-CZ" sz="2000" dirty="0" err="1"/>
              <a:t>vital</a:t>
            </a:r>
            <a:r>
              <a:rPr lang="cs-CZ" sz="2000" dirty="0"/>
              <a:t> </a:t>
            </a:r>
            <a:r>
              <a:rPr lang="cs-CZ" sz="2000" dirty="0" err="1"/>
              <a:t>capacity</a:t>
            </a:r>
            <a:r>
              <a:rPr lang="cs-CZ" sz="2000" dirty="0"/>
              <a:t>, </a:t>
            </a:r>
            <a:r>
              <a:rPr lang="cs-CZ" sz="2000" dirty="0" err="1"/>
              <a:t>minute</a:t>
            </a:r>
            <a:r>
              <a:rPr lang="cs-CZ" sz="2000" dirty="0"/>
              <a:t> </a:t>
            </a:r>
            <a:r>
              <a:rPr lang="cs-CZ" sz="2000" dirty="0" err="1"/>
              <a:t>ventilation</a:t>
            </a:r>
            <a:r>
              <a:rPr lang="cs-CZ" sz="2000" dirty="0"/>
              <a:t>, </a:t>
            </a:r>
            <a:r>
              <a:rPr lang="cs-CZ" sz="2000" dirty="0" err="1"/>
              <a:t>expiratory</a:t>
            </a:r>
            <a:r>
              <a:rPr lang="cs-CZ" sz="2000" dirty="0"/>
              <a:t> </a:t>
            </a:r>
            <a:r>
              <a:rPr lang="cs-CZ" sz="2000" dirty="0" err="1"/>
              <a:t>flow</a:t>
            </a:r>
            <a:endParaRPr lang="cs-CZ" sz="2000" dirty="0"/>
          </a:p>
          <a:p>
            <a:pPr>
              <a:lnSpc>
                <a:spcPct val="80000"/>
              </a:lnSpc>
              <a:defRPr/>
            </a:pPr>
            <a:r>
              <a:rPr lang="cs-CZ" sz="2000" dirty="0"/>
              <a:t>stress </a:t>
            </a:r>
            <a:r>
              <a:rPr lang="cs-CZ" sz="2000" dirty="0" err="1"/>
              <a:t>testing</a:t>
            </a:r>
            <a:r>
              <a:rPr lang="cs-CZ" sz="2000" dirty="0"/>
              <a:t> – </a:t>
            </a:r>
            <a:r>
              <a:rPr lang="cs-CZ" sz="2000" dirty="0" err="1"/>
              <a:t>spiroergometry</a:t>
            </a:r>
            <a:endParaRPr lang="cs-CZ" sz="2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914400" y="512064"/>
            <a:ext cx="8229600" cy="914400"/>
          </a:xfrm>
        </p:spPr>
        <p:txBody>
          <a:bodyPr/>
          <a:lstStyle/>
          <a:p>
            <a:pPr>
              <a:defRPr/>
            </a:pPr>
            <a:r>
              <a:rPr lang="en-US" sz="2800" b="1" dirty="0"/>
              <a:t>The principles in the implementation of R</a:t>
            </a:r>
            <a:r>
              <a:rPr lang="cs-CZ" sz="2800" b="1" dirty="0"/>
              <a:t>P</a:t>
            </a:r>
            <a:r>
              <a:rPr lang="en-US" sz="2800" b="1" dirty="0"/>
              <a:t>T</a:t>
            </a:r>
            <a:endParaRPr lang="cs-CZ" sz="2800" b="1" dirty="0"/>
          </a:p>
        </p:txBody>
      </p:sp>
      <p:sp>
        <p:nvSpPr>
          <p:cNvPr id="31747" name="Rectangle 3"/>
          <p:cNvSpPr>
            <a:spLocks noGrp="1" noChangeArrowheads="1"/>
          </p:cNvSpPr>
          <p:nvPr>
            <p:ph type="body" idx="1"/>
          </p:nvPr>
        </p:nvSpPr>
        <p:spPr>
          <a:xfrm>
            <a:off x="755576" y="1600200"/>
            <a:ext cx="8208912" cy="5257800"/>
          </a:xfrm>
        </p:spPr>
        <p:txBody>
          <a:bodyPr>
            <a:normAutofit/>
          </a:bodyPr>
          <a:lstStyle/>
          <a:p>
            <a:pPr>
              <a:lnSpc>
                <a:spcPct val="80000"/>
              </a:lnSpc>
              <a:buNone/>
              <a:defRPr/>
            </a:pPr>
            <a:r>
              <a:rPr lang="en-US" sz="2000" dirty="0"/>
              <a:t>The basis is the </a:t>
            </a:r>
            <a:r>
              <a:rPr lang="en-US" sz="2000" b="1" dirty="0">
                <a:solidFill>
                  <a:srgbClr val="FFFF00"/>
                </a:solidFill>
              </a:rPr>
              <a:t>correct position and posture</a:t>
            </a:r>
            <a:r>
              <a:rPr lang="en-US" sz="2000" dirty="0">
                <a:solidFill>
                  <a:srgbClr val="FFFF00"/>
                </a:solidFill>
              </a:rPr>
              <a:t>:</a:t>
            </a:r>
            <a:endParaRPr lang="cs-CZ" sz="2000" dirty="0">
              <a:solidFill>
                <a:srgbClr val="FFFF00"/>
              </a:solidFill>
            </a:endParaRPr>
          </a:p>
          <a:p>
            <a:pPr>
              <a:lnSpc>
                <a:spcPct val="80000"/>
              </a:lnSpc>
              <a:defRPr/>
            </a:pPr>
            <a:r>
              <a:rPr lang="en-US" sz="2000" dirty="0"/>
              <a:t>motion axis of the body form hip, spine with chest and head</a:t>
            </a:r>
            <a:endParaRPr lang="cs-CZ" sz="2000" dirty="0"/>
          </a:p>
          <a:p>
            <a:pPr>
              <a:lnSpc>
                <a:spcPct val="80000"/>
              </a:lnSpc>
              <a:defRPr/>
            </a:pPr>
            <a:r>
              <a:rPr lang="en-US" sz="2000" dirty="0"/>
              <a:t>posture has a profound affect on respiration</a:t>
            </a:r>
            <a:endParaRPr lang="cs-CZ" sz="2000" dirty="0"/>
          </a:p>
          <a:p>
            <a:pPr>
              <a:lnSpc>
                <a:spcPct val="80000"/>
              </a:lnSpc>
              <a:defRPr/>
            </a:pPr>
            <a:r>
              <a:rPr lang="en-US" sz="2000" dirty="0"/>
              <a:t>correction of posture begins w</a:t>
            </a:r>
            <a:r>
              <a:rPr lang="cs-CZ" sz="2000" dirty="0"/>
              <a:t>i</a:t>
            </a:r>
            <a:r>
              <a:rPr lang="en-US" sz="2000" dirty="0" err="1"/>
              <a:t>th</a:t>
            </a:r>
            <a:r>
              <a:rPr lang="cs-CZ" sz="2000" dirty="0"/>
              <a:t> </a:t>
            </a:r>
            <a:r>
              <a:rPr lang="en-US" sz="2000" dirty="0"/>
              <a:t>change of pelvis</a:t>
            </a:r>
            <a:br>
              <a:rPr lang="en-US" sz="2000" dirty="0"/>
            </a:br>
            <a:endParaRPr lang="cs-CZ" sz="2000" dirty="0"/>
          </a:p>
          <a:p>
            <a:pPr marL="68580" indent="0">
              <a:lnSpc>
                <a:spcPct val="80000"/>
              </a:lnSpc>
              <a:buNone/>
              <a:defRPr/>
            </a:pPr>
            <a:r>
              <a:rPr lang="en-US" sz="2000" dirty="0">
                <a:solidFill>
                  <a:srgbClr val="FFFF00"/>
                </a:solidFill>
              </a:rPr>
              <a:t>Practicing </a:t>
            </a:r>
            <a:r>
              <a:rPr lang="en-US" sz="2000" b="1" dirty="0">
                <a:solidFill>
                  <a:srgbClr val="FFFF00"/>
                </a:solidFill>
              </a:rPr>
              <a:t>the basic breathing pattern </a:t>
            </a:r>
            <a:r>
              <a:rPr lang="en-US" sz="2000" dirty="0"/>
              <a:t>(vertical s</a:t>
            </a:r>
            <a:r>
              <a:rPr lang="cs-CZ" sz="2000" dirty="0" err="1"/>
              <a:t>itting</a:t>
            </a:r>
            <a:r>
              <a:rPr lang="en-US" sz="2000" dirty="0"/>
              <a:t> position):</a:t>
            </a:r>
            <a:endParaRPr lang="cs-CZ" sz="2000" dirty="0"/>
          </a:p>
          <a:p>
            <a:pPr>
              <a:lnSpc>
                <a:spcPct val="80000"/>
              </a:lnSpc>
              <a:defRPr/>
            </a:pPr>
            <a:r>
              <a:rPr lang="en-US" sz="2000" dirty="0"/>
              <a:t>we start</a:t>
            </a:r>
            <a:r>
              <a:rPr lang="cs-CZ" sz="2000" dirty="0"/>
              <a:t> </a:t>
            </a:r>
            <a:r>
              <a:rPr lang="en-US" sz="2000" dirty="0"/>
              <a:t>with inhalation through the nose, the mouth is closed</a:t>
            </a:r>
            <a:endParaRPr lang="cs-CZ" sz="2000" dirty="0"/>
          </a:p>
          <a:p>
            <a:pPr>
              <a:lnSpc>
                <a:spcPct val="80000"/>
              </a:lnSpc>
              <a:defRPr/>
            </a:pPr>
            <a:r>
              <a:rPr lang="en-US" sz="2000" dirty="0"/>
              <a:t>free exhalation </a:t>
            </a:r>
            <a:r>
              <a:rPr lang="cs-CZ" sz="2000" dirty="0" err="1"/>
              <a:t>with</a:t>
            </a:r>
            <a:r>
              <a:rPr lang="en-US" sz="2000" dirty="0"/>
              <a:t> mouth slightly open</a:t>
            </a:r>
            <a:r>
              <a:rPr lang="cs-CZ" sz="2000" dirty="0"/>
              <a:t>,</a:t>
            </a:r>
            <a:r>
              <a:rPr lang="en-US" sz="2000" dirty="0"/>
              <a:t> </a:t>
            </a:r>
            <a:r>
              <a:rPr lang="cs-CZ" sz="2000" dirty="0"/>
              <a:t>e</a:t>
            </a:r>
            <a:r>
              <a:rPr lang="en-US" sz="2000" dirty="0" err="1"/>
              <a:t>xhalation</a:t>
            </a:r>
            <a:r>
              <a:rPr lang="en-US" sz="2000" dirty="0"/>
              <a:t> is</a:t>
            </a:r>
            <a:r>
              <a:rPr lang="cs-CZ" sz="2000" dirty="0"/>
              <a:t> </a:t>
            </a:r>
            <a:r>
              <a:rPr lang="cs-CZ" sz="2000" dirty="0" err="1"/>
              <a:t>first</a:t>
            </a:r>
            <a:r>
              <a:rPr lang="en-US" sz="2000" dirty="0"/>
              <a:t> passive, gradually adding</a:t>
            </a:r>
            <a:r>
              <a:rPr lang="cs-CZ" sz="2000" dirty="0"/>
              <a:t> </a:t>
            </a:r>
            <a:r>
              <a:rPr lang="cs-CZ" sz="2000" dirty="0" err="1"/>
              <a:t>muscle</a:t>
            </a:r>
            <a:r>
              <a:rPr lang="cs-CZ" sz="2000" dirty="0"/>
              <a:t> </a:t>
            </a:r>
            <a:r>
              <a:rPr lang="cs-CZ" sz="2000" dirty="0" err="1"/>
              <a:t>activity</a:t>
            </a:r>
            <a:r>
              <a:rPr lang="en-US" sz="2000" dirty="0"/>
              <a:t> to exhale </a:t>
            </a:r>
            <a:r>
              <a:rPr lang="cs-CZ" sz="2000" dirty="0"/>
              <a:t>and</a:t>
            </a:r>
            <a:r>
              <a:rPr lang="en-US" sz="2000" dirty="0"/>
              <a:t> exhale continuously extend</a:t>
            </a:r>
            <a:r>
              <a:rPr lang="cs-CZ" sz="2000" dirty="0" err="1"/>
              <a:t>ing</a:t>
            </a:r>
            <a:r>
              <a:rPr lang="en-US" sz="2000" dirty="0"/>
              <a:t> until the expiratory pause</a:t>
            </a:r>
            <a:endParaRPr lang="cs-CZ" sz="2000" dirty="0"/>
          </a:p>
          <a:p>
            <a:pPr>
              <a:lnSpc>
                <a:spcPct val="80000"/>
              </a:lnSpc>
              <a:defRPr/>
            </a:pPr>
            <a:r>
              <a:rPr lang="cs-CZ" sz="2000" dirty="0" err="1"/>
              <a:t>we</a:t>
            </a:r>
            <a:r>
              <a:rPr lang="cs-CZ" sz="2000" dirty="0"/>
              <a:t> </a:t>
            </a:r>
            <a:r>
              <a:rPr lang="cs-CZ" sz="2000" dirty="0" err="1"/>
              <a:t>intercut</a:t>
            </a:r>
            <a:r>
              <a:rPr lang="cs-CZ" sz="2000" dirty="0"/>
              <a:t> </a:t>
            </a:r>
            <a:r>
              <a:rPr lang="cs-CZ" sz="2000" dirty="0" err="1"/>
              <a:t>the</a:t>
            </a:r>
            <a:r>
              <a:rPr lang="cs-CZ" sz="2000" dirty="0"/>
              <a:t> </a:t>
            </a:r>
            <a:r>
              <a:rPr lang="en-US" sz="2000" dirty="0"/>
              <a:t>corrective work of body</a:t>
            </a:r>
            <a:r>
              <a:rPr lang="cs-CZ" sz="2000" dirty="0"/>
              <a:t> </a:t>
            </a:r>
            <a:r>
              <a:rPr lang="cs-CZ" sz="2000" dirty="0" err="1"/>
              <a:t>with</a:t>
            </a:r>
            <a:r>
              <a:rPr lang="en-US" sz="2000" dirty="0"/>
              <a:t> relaxation breaks </a:t>
            </a:r>
            <a:r>
              <a:rPr lang="cs-CZ" sz="2000" dirty="0"/>
              <a:t>in</a:t>
            </a:r>
            <a:r>
              <a:rPr lang="en-US" sz="2000" dirty="0"/>
              <a:t> concessional body positions </a:t>
            </a:r>
            <a:r>
              <a:rPr lang="cs-CZ" sz="2000" dirty="0"/>
              <a:t>and </a:t>
            </a:r>
            <a:r>
              <a:rPr lang="cs-CZ" sz="2000" dirty="0" err="1"/>
              <a:t>we</a:t>
            </a:r>
            <a:r>
              <a:rPr lang="cs-CZ" sz="2000" dirty="0"/>
              <a:t> </a:t>
            </a:r>
            <a:r>
              <a:rPr lang="en-US" sz="2000" dirty="0"/>
              <a:t>breath through the mouth</a:t>
            </a:r>
            <a:br>
              <a:rPr lang="en-US" sz="2000" dirty="0"/>
            </a:br>
            <a:endParaRPr lang="cs-CZ" sz="2000" dirty="0"/>
          </a:p>
          <a:p>
            <a:pPr marL="68580" indent="0">
              <a:lnSpc>
                <a:spcPct val="80000"/>
              </a:lnSpc>
              <a:buNone/>
              <a:defRPr/>
            </a:pPr>
            <a:r>
              <a:rPr lang="en-US" sz="2000" dirty="0"/>
              <a:t>At the beginning of the R</a:t>
            </a:r>
            <a:r>
              <a:rPr lang="cs-CZ" sz="2000" dirty="0"/>
              <a:t>P</a:t>
            </a:r>
            <a:r>
              <a:rPr lang="en-US" sz="2000" dirty="0"/>
              <a:t>T it is necessary to have </a:t>
            </a:r>
            <a:r>
              <a:rPr lang="en-US" sz="2000" b="1" dirty="0">
                <a:solidFill>
                  <a:srgbClr val="FFFF00"/>
                </a:solidFill>
              </a:rPr>
              <a:t>hygiene</a:t>
            </a:r>
            <a:r>
              <a:rPr lang="cs-CZ" sz="2000" b="1" dirty="0">
                <a:solidFill>
                  <a:srgbClr val="FFFF00"/>
                </a:solidFill>
              </a:rPr>
              <a:t> </a:t>
            </a:r>
            <a:r>
              <a:rPr lang="cs-CZ" sz="2000" b="1" dirty="0" err="1">
                <a:solidFill>
                  <a:srgbClr val="FFFF00"/>
                </a:solidFill>
              </a:rPr>
              <a:t>of</a:t>
            </a:r>
            <a:r>
              <a:rPr lang="en-US" sz="2000" b="1" dirty="0">
                <a:solidFill>
                  <a:srgbClr val="FFFF00"/>
                </a:solidFill>
              </a:rPr>
              <a:t> airways</a:t>
            </a:r>
            <a:endParaRPr lang="cs-CZ" sz="2000" dirty="0">
              <a:solidFill>
                <a:srgbClr val="FFFF00"/>
              </a:solidFill>
            </a:endParaRPr>
          </a:p>
          <a:p>
            <a:pPr>
              <a:lnSpc>
                <a:spcPct val="80000"/>
              </a:lnSpc>
              <a:defRPr/>
            </a:pPr>
            <a:r>
              <a:rPr lang="en-US" sz="2000" dirty="0"/>
              <a:t>drainage (expectorant) techniques in combination</a:t>
            </a:r>
            <a:r>
              <a:rPr lang="cs-CZ" sz="2000" dirty="0"/>
              <a:t> </a:t>
            </a:r>
            <a:r>
              <a:rPr lang="en-US" sz="2000" dirty="0"/>
              <a:t>with inhalation</a:t>
            </a:r>
            <a:r>
              <a:rPr lang="cs-CZ" sz="2000" dirty="0"/>
              <a:t> </a:t>
            </a:r>
            <a:r>
              <a:rPr lang="cs-CZ" sz="2000" dirty="0" err="1"/>
              <a:t>provide</a:t>
            </a:r>
            <a:r>
              <a:rPr lang="cs-CZ" sz="2000" dirty="0"/>
              <a:t> </a:t>
            </a:r>
            <a:r>
              <a:rPr lang="en-US" sz="2000" dirty="0"/>
              <a:t>removal of phlegm</a:t>
            </a:r>
            <a:endParaRPr lang="cs-CZ" sz="2000" dirty="0"/>
          </a:p>
          <a:p>
            <a:pPr eaLnBrk="1" hangingPunct="1">
              <a:lnSpc>
                <a:spcPct val="80000"/>
              </a:lnSpc>
              <a:defRPr/>
            </a:pPr>
            <a:endParaRPr lang="cs-CZ" sz="1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67544" y="548680"/>
            <a:ext cx="8229600" cy="942975"/>
          </a:xfrm>
        </p:spPr>
        <p:txBody>
          <a:bodyPr/>
          <a:lstStyle/>
          <a:p>
            <a:pPr>
              <a:defRPr/>
            </a:pPr>
            <a:r>
              <a:rPr lang="cs-CZ" sz="3600" b="1" dirty="0" err="1"/>
              <a:t>Correct</a:t>
            </a:r>
            <a:r>
              <a:rPr lang="cs-CZ" sz="3600" b="1" dirty="0"/>
              <a:t> </a:t>
            </a:r>
            <a:r>
              <a:rPr lang="cs-CZ" sz="3600" b="1" dirty="0" err="1"/>
              <a:t>posture</a:t>
            </a:r>
            <a:r>
              <a:rPr lang="cs-CZ" sz="3600" b="1" dirty="0"/>
              <a:t> </a:t>
            </a:r>
            <a:r>
              <a:rPr lang="cs-CZ" sz="3600" b="1" dirty="0" err="1"/>
              <a:t>during</a:t>
            </a:r>
            <a:r>
              <a:rPr lang="cs-CZ" sz="3600" b="1" dirty="0"/>
              <a:t> RPT</a:t>
            </a:r>
          </a:p>
        </p:txBody>
      </p:sp>
      <p:sp>
        <p:nvSpPr>
          <p:cNvPr id="53251" name="Rectangle 3"/>
          <p:cNvSpPr>
            <a:spLocks noGrp="1" noChangeArrowheads="1"/>
          </p:cNvSpPr>
          <p:nvPr>
            <p:ph type="body" idx="1"/>
          </p:nvPr>
        </p:nvSpPr>
        <p:spPr>
          <a:xfrm>
            <a:off x="457200" y="1600200"/>
            <a:ext cx="8229600" cy="3355975"/>
          </a:xfrm>
        </p:spPr>
        <p:txBody>
          <a:bodyPr/>
          <a:lstStyle/>
          <a:p>
            <a:pPr eaLnBrk="1" hangingPunct="1">
              <a:defRPr/>
            </a:pPr>
            <a:endParaRPr lang="cs-CZ"/>
          </a:p>
        </p:txBody>
      </p:sp>
      <p:sp>
        <p:nvSpPr>
          <p:cNvPr id="53252" name="Rectangle 4"/>
          <p:cNvSpPr>
            <a:spLocks noChangeArrowheads="1"/>
          </p:cNvSpPr>
          <p:nvPr/>
        </p:nvSpPr>
        <p:spPr bwMode="auto">
          <a:xfrm>
            <a:off x="395536" y="5805264"/>
            <a:ext cx="4191000" cy="1052736"/>
          </a:xfrm>
          <a:prstGeom prst="rect">
            <a:avLst/>
          </a:prstGeom>
          <a:noFill/>
          <a:ln w="9525">
            <a:noFill/>
            <a:miter lim="800000"/>
            <a:headEnd/>
            <a:tailEnd/>
          </a:ln>
          <a:effectLst/>
        </p:spPr>
        <p:txBody>
          <a:bodyPr/>
          <a:lstStyle/>
          <a:p>
            <a:pPr marL="342900" indent="-342900">
              <a:lnSpc>
                <a:spcPct val="80000"/>
              </a:lnSpc>
              <a:spcBef>
                <a:spcPct val="20000"/>
              </a:spcBef>
              <a:buClr>
                <a:schemeClr val="hlink"/>
              </a:buClr>
              <a:buSzPct val="60000"/>
              <a:buFont typeface="Wingdings" pitchFamily="2" charset="2"/>
              <a:buChar char="n"/>
              <a:defRPr/>
            </a:pPr>
            <a:r>
              <a:rPr lang="en-US" b="1" u="sng" dirty="0" err="1">
                <a:effectLst>
                  <a:outerShdw blurRad="38100" dist="38100" dir="2700000" algn="tl">
                    <a:srgbClr val="000000"/>
                  </a:outerShdw>
                </a:effectLst>
              </a:rPr>
              <a:t>Brügger</a:t>
            </a:r>
            <a:r>
              <a:rPr lang="en-US" b="1" u="sng" dirty="0">
                <a:effectLst>
                  <a:outerShdw blurRad="38100" dist="38100" dir="2700000" algn="tl">
                    <a:srgbClr val="000000"/>
                  </a:outerShdw>
                </a:effectLst>
              </a:rPr>
              <a:t> concept (</a:t>
            </a:r>
            <a:r>
              <a:rPr lang="en-US" b="1" dirty="0">
                <a:effectLst>
                  <a:outerShdw blurRad="38100" dist="38100" dir="2700000" algn="tl">
                    <a:srgbClr val="000000"/>
                  </a:outerShdw>
                </a:effectLst>
              </a:rPr>
              <a:t>recommends lifting of ribcage when straightened spine)</a:t>
            </a:r>
            <a:endParaRPr lang="cs-CZ" dirty="0">
              <a:effectLst>
                <a:outerShdw blurRad="38100" dist="38100" dir="2700000" algn="tl">
                  <a:srgbClr val="000000"/>
                </a:outerShdw>
              </a:effectLst>
            </a:endParaRPr>
          </a:p>
        </p:txBody>
      </p:sp>
      <p:sp>
        <p:nvSpPr>
          <p:cNvPr id="53253" name="Rectangle 5"/>
          <p:cNvSpPr>
            <a:spLocks noChangeArrowheads="1"/>
          </p:cNvSpPr>
          <p:nvPr/>
        </p:nvSpPr>
        <p:spPr bwMode="auto">
          <a:xfrm>
            <a:off x="4724400" y="5805264"/>
            <a:ext cx="4114800" cy="1052736"/>
          </a:xfrm>
          <a:prstGeom prst="rect">
            <a:avLst/>
          </a:prstGeom>
          <a:noFill/>
          <a:ln w="9525">
            <a:noFill/>
            <a:miter lim="800000"/>
            <a:headEnd/>
            <a:tailEnd/>
          </a:ln>
          <a:effectLst/>
        </p:spPr>
        <p:txBody>
          <a:bodyPr/>
          <a:lstStyle/>
          <a:p>
            <a:pPr marL="342900" indent="-342900">
              <a:lnSpc>
                <a:spcPct val="80000"/>
              </a:lnSpc>
              <a:spcBef>
                <a:spcPct val="20000"/>
              </a:spcBef>
              <a:buClr>
                <a:schemeClr val="hlink"/>
              </a:buClr>
              <a:buSzPct val="60000"/>
              <a:buFont typeface="Wingdings" pitchFamily="2" charset="2"/>
              <a:buChar char="n"/>
              <a:defRPr/>
            </a:pPr>
            <a:r>
              <a:rPr lang="en-US" b="1" u="sng" dirty="0" err="1">
                <a:effectLst>
                  <a:outerShdw blurRad="38100" dist="38100" dir="2700000" algn="tl">
                    <a:srgbClr val="000000"/>
                  </a:outerShdw>
                </a:effectLst>
              </a:rPr>
              <a:t>Kol</a:t>
            </a:r>
            <a:r>
              <a:rPr lang="cs-CZ" b="1" u="sng" dirty="0" err="1">
                <a:effectLst>
                  <a:outerShdw blurRad="38100" dist="38100" dir="2700000" algn="tl">
                    <a:srgbClr val="000000"/>
                  </a:outerShdw>
                </a:effectLst>
              </a:rPr>
              <a:t>ář</a:t>
            </a:r>
            <a:r>
              <a:rPr lang="en-US" b="1" u="sng" dirty="0">
                <a:effectLst>
                  <a:outerShdw blurRad="38100" dist="38100" dir="2700000" algn="tl">
                    <a:srgbClr val="000000"/>
                  </a:outerShdw>
                </a:effectLst>
              </a:rPr>
              <a:t> (</a:t>
            </a:r>
            <a:r>
              <a:rPr lang="en-US" b="1" dirty="0">
                <a:effectLst>
                  <a:outerShdw blurRad="38100" dist="38100" dir="2700000" algn="tl">
                    <a:srgbClr val="000000"/>
                  </a:outerShdw>
                </a:effectLst>
              </a:rPr>
              <a:t>straightening of the </a:t>
            </a:r>
            <a:r>
              <a:rPr lang="en-US" b="1" dirty="0" err="1">
                <a:effectLst>
                  <a:outerShdw blurRad="38100" dist="38100" dir="2700000" algn="tl">
                    <a:srgbClr val="000000"/>
                  </a:outerShdw>
                </a:effectLst>
              </a:rPr>
              <a:t>Th</a:t>
            </a:r>
            <a:r>
              <a:rPr lang="en-US" b="1" dirty="0">
                <a:effectLst>
                  <a:outerShdw blurRad="38100" dist="38100" dir="2700000" algn="tl">
                    <a:srgbClr val="000000"/>
                  </a:outerShdw>
                </a:effectLst>
              </a:rPr>
              <a:t> spine in the max. caudal position of thorax</a:t>
            </a:r>
            <a:r>
              <a:rPr lang="cs-CZ" b="1" dirty="0">
                <a:effectLst>
                  <a:outerShdw blurRad="38100" dist="38100" dir="2700000" algn="tl">
                    <a:srgbClr val="000000"/>
                  </a:outerShdw>
                </a:effectLst>
              </a:rPr>
              <a:t>)</a:t>
            </a:r>
            <a:endParaRPr lang="cs-CZ" dirty="0">
              <a:effectLst>
                <a:outerShdw blurRad="38100" dist="38100" dir="2700000" algn="tl">
                  <a:srgbClr val="000000"/>
                </a:outerShdw>
              </a:effectLst>
            </a:endParaRPr>
          </a:p>
        </p:txBody>
      </p:sp>
      <p:pic>
        <p:nvPicPr>
          <p:cNvPr id="29702" name="Picture 6"/>
          <p:cNvPicPr>
            <a:picLocks noChangeAspect="1" noChangeArrowheads="1"/>
          </p:cNvPicPr>
          <p:nvPr/>
        </p:nvPicPr>
        <p:blipFill>
          <a:blip r:embed="rId3" cstate="print"/>
          <a:srcRect t="1724" b="8621"/>
          <a:stretch>
            <a:fillRect/>
          </a:stretch>
        </p:blipFill>
        <p:spPr bwMode="auto">
          <a:xfrm>
            <a:off x="467544" y="1628800"/>
            <a:ext cx="8526463" cy="39624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defRPr/>
            </a:pPr>
            <a:r>
              <a:rPr lang="cs-CZ" sz="3600" b="1" dirty="0"/>
              <a:t>Literature (1)</a:t>
            </a:r>
          </a:p>
        </p:txBody>
      </p:sp>
      <p:sp>
        <p:nvSpPr>
          <p:cNvPr id="44035" name="Rectangle 3"/>
          <p:cNvSpPr>
            <a:spLocks noGrp="1" noChangeArrowheads="1"/>
          </p:cNvSpPr>
          <p:nvPr>
            <p:ph type="body" idx="1"/>
          </p:nvPr>
        </p:nvSpPr>
        <p:spPr>
          <a:xfrm>
            <a:off x="1043608" y="1371600"/>
            <a:ext cx="7643192" cy="4953000"/>
          </a:xfrm>
        </p:spPr>
        <p:txBody>
          <a:bodyPr>
            <a:normAutofit lnSpcReduction="10000"/>
          </a:bodyPr>
          <a:lstStyle/>
          <a:p>
            <a:pPr eaLnBrk="1" hangingPunct="1">
              <a:lnSpc>
                <a:spcPct val="80000"/>
              </a:lnSpc>
              <a:defRPr/>
            </a:pPr>
            <a:r>
              <a:rPr lang="cs-CZ" sz="1600" dirty="0" err="1"/>
              <a:t>Greplová</a:t>
            </a:r>
            <a:r>
              <a:rPr lang="cs-CZ" sz="1600" dirty="0"/>
              <a:t>, E. </a:t>
            </a:r>
          </a:p>
          <a:p>
            <a:pPr eaLnBrk="1" hangingPunct="1">
              <a:lnSpc>
                <a:spcPct val="80000"/>
              </a:lnSpc>
              <a:buFont typeface="Wingdings" pitchFamily="2" charset="2"/>
              <a:buNone/>
              <a:defRPr/>
            </a:pPr>
            <a:r>
              <a:rPr lang="cs-CZ" sz="1600" b="1" dirty="0"/>
              <a:t>	</a:t>
            </a:r>
            <a:r>
              <a:rPr lang="cs-CZ" sz="1600" b="1" u="sng" dirty="0"/>
              <a:t>Nové trendy dechové rehabilitace</a:t>
            </a:r>
            <a:endParaRPr lang="cs-CZ" sz="1600" u="sng" dirty="0"/>
          </a:p>
          <a:p>
            <a:pPr eaLnBrk="1" hangingPunct="1">
              <a:lnSpc>
                <a:spcPct val="80000"/>
              </a:lnSpc>
              <a:buFont typeface="Wingdings" pitchFamily="2" charset="2"/>
              <a:buNone/>
              <a:defRPr/>
            </a:pPr>
            <a:r>
              <a:rPr lang="cs-CZ" sz="1600" dirty="0"/>
              <a:t>	publikováno: 5.12.2008, </a:t>
            </a:r>
            <a:r>
              <a:rPr lang="cs-CZ" sz="1600" i="1" dirty="0"/>
              <a:t>Výukový portál LF UP Olomouc</a:t>
            </a:r>
            <a:r>
              <a:rPr lang="cs-CZ" sz="1600" dirty="0"/>
              <a:t>. Dostupné na: </a:t>
            </a:r>
            <a:r>
              <a:rPr lang="cs-CZ" sz="1600" dirty="0">
                <a:hlinkClick r:id="rId3"/>
              </a:rPr>
              <a:t>http://mefanet.upol.cz/clanky.php?aid=16</a:t>
            </a:r>
            <a:endParaRPr lang="cs-CZ" sz="1600" dirty="0"/>
          </a:p>
          <a:p>
            <a:pPr eaLnBrk="1" hangingPunct="1">
              <a:lnSpc>
                <a:spcPct val="80000"/>
              </a:lnSpc>
              <a:defRPr/>
            </a:pPr>
            <a:endParaRPr lang="cs-CZ" sz="1600" dirty="0"/>
          </a:p>
          <a:p>
            <a:pPr eaLnBrk="1" hangingPunct="1">
              <a:lnSpc>
                <a:spcPct val="80000"/>
              </a:lnSpc>
              <a:defRPr/>
            </a:pPr>
            <a:r>
              <a:rPr lang="cs-CZ" sz="1600" dirty="0" err="1"/>
              <a:t>Šponar</a:t>
            </a:r>
            <a:r>
              <a:rPr lang="cs-CZ" sz="1600" dirty="0"/>
              <a:t>, D. </a:t>
            </a:r>
            <a:endParaRPr lang="cs-CZ" sz="1600" b="1" dirty="0"/>
          </a:p>
          <a:p>
            <a:pPr eaLnBrk="1" hangingPunct="1">
              <a:lnSpc>
                <a:spcPct val="80000"/>
              </a:lnSpc>
              <a:buFont typeface="Wingdings" pitchFamily="2" charset="2"/>
              <a:buNone/>
              <a:defRPr/>
            </a:pPr>
            <a:r>
              <a:rPr lang="cs-CZ" sz="1600" b="1" dirty="0"/>
              <a:t>	</a:t>
            </a:r>
            <a:r>
              <a:rPr lang="cs-CZ" sz="1600" b="1" u="sng" dirty="0"/>
              <a:t>Základy práce s dechem</a:t>
            </a:r>
            <a:endParaRPr lang="cs-CZ" sz="1600" u="sng" dirty="0"/>
          </a:p>
          <a:p>
            <a:pPr eaLnBrk="1" hangingPunct="1">
              <a:lnSpc>
                <a:spcPct val="80000"/>
              </a:lnSpc>
              <a:buFont typeface="Wingdings" pitchFamily="2" charset="2"/>
              <a:buNone/>
              <a:defRPr/>
            </a:pPr>
            <a:r>
              <a:rPr lang="cs-CZ" sz="1600" dirty="0"/>
              <a:t>	publikováno 4.6.2003. Dostupné na: </a:t>
            </a:r>
            <a:r>
              <a:rPr lang="cs-CZ" sz="1600" dirty="0">
                <a:hlinkClick r:id="rId4"/>
              </a:rPr>
              <a:t>www.</a:t>
            </a:r>
            <a:r>
              <a:rPr lang="cs-CZ" sz="1600" dirty="0" err="1">
                <a:hlinkClick r:id="rId4"/>
              </a:rPr>
              <a:t>cvicime.cz</a:t>
            </a:r>
            <a:endParaRPr lang="cs-CZ" sz="1600" dirty="0"/>
          </a:p>
          <a:p>
            <a:pPr eaLnBrk="1" hangingPunct="1">
              <a:lnSpc>
                <a:spcPct val="80000"/>
              </a:lnSpc>
              <a:defRPr/>
            </a:pPr>
            <a:endParaRPr lang="cs-CZ" sz="1600" dirty="0"/>
          </a:p>
          <a:p>
            <a:pPr eaLnBrk="1" hangingPunct="1">
              <a:lnSpc>
                <a:spcPct val="80000"/>
              </a:lnSpc>
              <a:defRPr/>
            </a:pPr>
            <a:r>
              <a:rPr lang="cs-CZ" sz="1600" dirty="0"/>
              <a:t>Švehlová, M. </a:t>
            </a:r>
            <a:endParaRPr lang="cs-CZ" sz="1600" b="1" dirty="0"/>
          </a:p>
          <a:p>
            <a:pPr eaLnBrk="1" hangingPunct="1">
              <a:lnSpc>
                <a:spcPct val="80000"/>
              </a:lnSpc>
              <a:buFont typeface="Wingdings" pitchFamily="2" charset="2"/>
              <a:buNone/>
              <a:defRPr/>
            </a:pPr>
            <a:r>
              <a:rPr lang="cs-CZ" sz="1600" b="1" dirty="0"/>
              <a:t>	</a:t>
            </a:r>
            <a:r>
              <a:rPr lang="cs-CZ" sz="1600" b="1" u="sng" dirty="0"/>
              <a:t>Plicní rehabilitace a respirační fyzioterapie v domácím prostředí</a:t>
            </a:r>
            <a:endParaRPr lang="cs-CZ" sz="1600" u="sng" dirty="0"/>
          </a:p>
          <a:p>
            <a:pPr eaLnBrk="1" hangingPunct="1">
              <a:lnSpc>
                <a:spcPct val="80000"/>
              </a:lnSpc>
              <a:buFont typeface="Wingdings" pitchFamily="2" charset="2"/>
              <a:buNone/>
              <a:defRPr/>
            </a:pPr>
            <a:r>
              <a:rPr lang="cs-CZ" sz="1600" dirty="0"/>
              <a:t>	Dostupné na: </a:t>
            </a:r>
            <a:r>
              <a:rPr lang="cs-CZ" sz="1600" dirty="0">
                <a:hlinkClick r:id="rId5"/>
              </a:rPr>
              <a:t>http://www.</a:t>
            </a:r>
            <a:r>
              <a:rPr lang="cs-CZ" sz="1600" dirty="0" err="1">
                <a:hlinkClick r:id="rId5"/>
              </a:rPr>
              <a:t>copn.cz</a:t>
            </a:r>
            <a:r>
              <a:rPr lang="cs-CZ" sz="1600" dirty="0">
                <a:hlinkClick r:id="rId5"/>
              </a:rPr>
              <a:t>/</a:t>
            </a:r>
            <a:r>
              <a:rPr lang="cs-CZ" sz="1600" dirty="0" err="1">
                <a:hlinkClick r:id="rId5"/>
              </a:rPr>
              <a:t>plakatchopn.pdf</a:t>
            </a:r>
            <a:r>
              <a:rPr lang="cs-CZ" sz="1600" dirty="0"/>
              <a:t> </a:t>
            </a:r>
          </a:p>
          <a:p>
            <a:pPr eaLnBrk="1" hangingPunct="1">
              <a:lnSpc>
                <a:spcPct val="80000"/>
              </a:lnSpc>
              <a:buFont typeface="Wingdings" pitchFamily="2" charset="2"/>
              <a:buNone/>
              <a:defRPr/>
            </a:pPr>
            <a:endParaRPr lang="cs-CZ" sz="1600" dirty="0"/>
          </a:p>
          <a:p>
            <a:pPr eaLnBrk="1" hangingPunct="1">
              <a:lnSpc>
                <a:spcPct val="80000"/>
              </a:lnSpc>
              <a:defRPr/>
            </a:pPr>
            <a:r>
              <a:rPr lang="cs-CZ" sz="1600" dirty="0"/>
              <a:t>Katalog firmy </a:t>
            </a:r>
            <a:r>
              <a:rPr lang="cs-CZ" sz="1600" dirty="0" err="1"/>
              <a:t>Smith</a:t>
            </a:r>
            <a:r>
              <a:rPr lang="cs-CZ" sz="1600" dirty="0"/>
              <a:t> DHD: </a:t>
            </a:r>
          </a:p>
          <a:p>
            <a:pPr eaLnBrk="1" hangingPunct="1">
              <a:lnSpc>
                <a:spcPct val="80000"/>
              </a:lnSpc>
              <a:buFont typeface="Wingdings" pitchFamily="2" charset="2"/>
              <a:buNone/>
              <a:defRPr/>
            </a:pPr>
            <a:r>
              <a:rPr lang="cs-CZ" sz="1600" b="1" dirty="0"/>
              <a:t>	</a:t>
            </a:r>
            <a:r>
              <a:rPr lang="cs-CZ" sz="1600" b="1" u="sng" dirty="0"/>
              <a:t>Pomůcky pro dechovou rehabilitaci</a:t>
            </a:r>
            <a:endParaRPr lang="cs-CZ" sz="1600" u="sng" dirty="0"/>
          </a:p>
          <a:p>
            <a:pPr eaLnBrk="1" hangingPunct="1">
              <a:lnSpc>
                <a:spcPct val="80000"/>
              </a:lnSpc>
              <a:buFont typeface="Wingdings" pitchFamily="2" charset="2"/>
              <a:buNone/>
              <a:defRPr/>
            </a:pPr>
            <a:r>
              <a:rPr lang="cs-CZ" sz="1600" dirty="0"/>
              <a:t>	Dostupné na: </a:t>
            </a:r>
            <a:r>
              <a:rPr lang="cs-CZ" sz="1600" dirty="0">
                <a:hlinkClick r:id="rId6"/>
              </a:rPr>
              <a:t>http://www.</a:t>
            </a:r>
            <a:r>
              <a:rPr lang="cs-CZ" sz="1600" dirty="0" err="1">
                <a:hlinkClick r:id="rId6"/>
              </a:rPr>
              <a:t>asqa.cz</a:t>
            </a:r>
            <a:r>
              <a:rPr lang="cs-CZ" sz="1600" dirty="0">
                <a:hlinkClick r:id="rId6"/>
              </a:rPr>
              <a:t>/</a:t>
            </a:r>
            <a:r>
              <a:rPr lang="cs-CZ" sz="1600" dirty="0" err="1">
                <a:hlinkClick r:id="rId6"/>
              </a:rPr>
              <a:t>prod</a:t>
            </a:r>
            <a:r>
              <a:rPr lang="cs-CZ" sz="1600" dirty="0">
                <a:hlinkClick r:id="rId6"/>
              </a:rPr>
              <a:t>-p6.html</a:t>
            </a:r>
            <a:r>
              <a:rPr lang="cs-CZ" sz="1600" dirty="0"/>
              <a:t> </a:t>
            </a:r>
          </a:p>
          <a:p>
            <a:pPr eaLnBrk="1" hangingPunct="1">
              <a:lnSpc>
                <a:spcPct val="80000"/>
              </a:lnSpc>
              <a:defRPr/>
            </a:pPr>
            <a:endParaRPr lang="cs-CZ" sz="1600" b="1" dirty="0"/>
          </a:p>
          <a:p>
            <a:pPr eaLnBrk="1" hangingPunct="1">
              <a:lnSpc>
                <a:spcPct val="80000"/>
              </a:lnSpc>
              <a:defRPr/>
            </a:pPr>
            <a:r>
              <a:rPr lang="cs-CZ" sz="1600" b="1" u="sng" dirty="0"/>
              <a:t>Rehabilitační cvičení vozíčkářů. Cviky s úplnou asistencí</a:t>
            </a:r>
            <a:endParaRPr lang="cs-CZ" sz="1600" u="sng" dirty="0"/>
          </a:p>
          <a:p>
            <a:pPr eaLnBrk="1" hangingPunct="1">
              <a:lnSpc>
                <a:spcPct val="80000"/>
              </a:lnSpc>
              <a:buFont typeface="Wingdings" pitchFamily="2" charset="2"/>
              <a:buNone/>
              <a:defRPr/>
            </a:pPr>
            <a:r>
              <a:rPr lang="cs-CZ" sz="1600" dirty="0"/>
              <a:t>	Dostupné na: </a:t>
            </a:r>
            <a:r>
              <a:rPr lang="cs-CZ" sz="1600" dirty="0">
                <a:hlinkClick r:id="rId7"/>
              </a:rPr>
              <a:t>http://www.</a:t>
            </a:r>
            <a:r>
              <a:rPr lang="cs-CZ" sz="1600" dirty="0" err="1">
                <a:hlinkClick r:id="rId7"/>
              </a:rPr>
              <a:t>prvnikrok.cz</a:t>
            </a:r>
            <a:r>
              <a:rPr lang="cs-CZ" sz="1600" dirty="0">
                <a:hlinkClick r:id="rId7"/>
              </a:rPr>
              <a:t>/</a:t>
            </a:r>
            <a:r>
              <a:rPr lang="cs-CZ" sz="1600" dirty="0" err="1">
                <a:hlinkClick r:id="rId7"/>
              </a:rPr>
              <a:t>vozickari</a:t>
            </a:r>
            <a:r>
              <a:rPr lang="cs-CZ" sz="1600" dirty="0">
                <a:hlinkClick r:id="rId7"/>
              </a:rPr>
              <a:t>-</a:t>
            </a:r>
            <a:r>
              <a:rPr lang="cs-CZ" sz="1600" dirty="0" err="1">
                <a:hlinkClick r:id="rId7"/>
              </a:rPr>
              <a:t>rehabilitacni</a:t>
            </a:r>
            <a:r>
              <a:rPr lang="cs-CZ" sz="1600" dirty="0">
                <a:hlinkClick r:id="rId7"/>
              </a:rPr>
              <a:t>-</a:t>
            </a:r>
            <a:r>
              <a:rPr lang="cs-CZ" sz="1600" dirty="0" err="1">
                <a:hlinkClick r:id="rId7"/>
              </a:rPr>
              <a:t>cviceni.php</a:t>
            </a:r>
            <a:r>
              <a:rPr lang="cs-CZ" sz="1600" dirty="0"/>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899592" y="384175"/>
            <a:ext cx="7787208" cy="868363"/>
          </a:xfrm>
        </p:spPr>
        <p:txBody>
          <a:bodyPr/>
          <a:lstStyle/>
          <a:p>
            <a:pPr>
              <a:defRPr/>
            </a:pPr>
            <a:r>
              <a:rPr lang="cs-CZ" sz="3600" b="1" dirty="0"/>
              <a:t>Literature (2)</a:t>
            </a:r>
          </a:p>
        </p:txBody>
      </p:sp>
      <p:sp>
        <p:nvSpPr>
          <p:cNvPr id="74755" name="Rectangle 3"/>
          <p:cNvSpPr>
            <a:spLocks noGrp="1" noChangeArrowheads="1"/>
          </p:cNvSpPr>
          <p:nvPr>
            <p:ph type="body" idx="1"/>
          </p:nvPr>
        </p:nvSpPr>
        <p:spPr>
          <a:xfrm>
            <a:off x="1043608" y="1295400"/>
            <a:ext cx="7643192" cy="5105400"/>
          </a:xfrm>
        </p:spPr>
        <p:txBody>
          <a:bodyPr>
            <a:normAutofit lnSpcReduction="10000"/>
          </a:bodyPr>
          <a:lstStyle/>
          <a:p>
            <a:pPr eaLnBrk="1" hangingPunct="1">
              <a:lnSpc>
                <a:spcPct val="80000"/>
              </a:lnSpc>
              <a:defRPr/>
            </a:pPr>
            <a:r>
              <a:rPr lang="cs-CZ" sz="1600" dirty="0"/>
              <a:t>Autor: Mgr. Jiří </a:t>
            </a:r>
            <a:r>
              <a:rPr lang="cs-CZ" sz="1600" dirty="0" err="1"/>
              <a:t>Čumpelík</a:t>
            </a:r>
            <a:r>
              <a:rPr lang="cs-CZ" sz="1600" dirty="0"/>
              <a:t>, Školitel: Doc. PhDr. Pavel Strnad, CSc.</a:t>
            </a:r>
            <a:endParaRPr lang="cs-CZ" sz="1600" b="1" dirty="0"/>
          </a:p>
          <a:p>
            <a:pPr eaLnBrk="1" hangingPunct="1">
              <a:lnSpc>
                <a:spcPct val="80000"/>
              </a:lnSpc>
              <a:buFont typeface="Wingdings" pitchFamily="2" charset="2"/>
              <a:buNone/>
              <a:defRPr/>
            </a:pPr>
            <a:r>
              <a:rPr lang="cs-CZ" sz="1600" b="1" dirty="0"/>
              <a:t>	</a:t>
            </a:r>
            <a:r>
              <a:rPr lang="cs-CZ" sz="1600" b="1" u="sng" dirty="0"/>
              <a:t>ZKOUMÁNÍ VZTAHU MEZI DRŽENÍM TĚLA A DECHOVÝMI POHYBY</a:t>
            </a:r>
            <a:endParaRPr lang="cs-CZ" sz="1600" u="sng" dirty="0"/>
          </a:p>
          <a:p>
            <a:pPr eaLnBrk="1" hangingPunct="1">
              <a:lnSpc>
                <a:spcPct val="80000"/>
              </a:lnSpc>
              <a:buFont typeface="Wingdings" pitchFamily="2" charset="2"/>
              <a:buNone/>
              <a:defRPr/>
            </a:pPr>
            <a:r>
              <a:rPr lang="cs-CZ" sz="1600" dirty="0"/>
              <a:t>	Autoreferát k disertační práci, Prosinec 2006 </a:t>
            </a:r>
          </a:p>
          <a:p>
            <a:pPr eaLnBrk="1" hangingPunct="1">
              <a:lnSpc>
                <a:spcPct val="80000"/>
              </a:lnSpc>
              <a:buFont typeface="Wingdings" pitchFamily="2" charset="2"/>
              <a:buNone/>
              <a:defRPr/>
            </a:pPr>
            <a:r>
              <a:rPr lang="cs-CZ" sz="1600" dirty="0"/>
              <a:t>	Katedra zdravotní tělesné výchovy a tělovýchovného lékařství</a:t>
            </a:r>
          </a:p>
          <a:p>
            <a:pPr eaLnBrk="1" hangingPunct="1">
              <a:lnSpc>
                <a:spcPct val="80000"/>
              </a:lnSpc>
              <a:buFont typeface="Wingdings" pitchFamily="2" charset="2"/>
              <a:buNone/>
              <a:defRPr/>
            </a:pPr>
            <a:r>
              <a:rPr lang="cs-CZ" sz="1600" dirty="0"/>
              <a:t>	Fakulta tělesné výchovy a sportu Univerzity Karlovy v Praze</a:t>
            </a:r>
          </a:p>
          <a:p>
            <a:pPr eaLnBrk="1" hangingPunct="1">
              <a:lnSpc>
                <a:spcPct val="80000"/>
              </a:lnSpc>
              <a:defRPr/>
            </a:pPr>
            <a:endParaRPr lang="cs-CZ" sz="1600" dirty="0"/>
          </a:p>
          <a:p>
            <a:pPr eaLnBrk="1" hangingPunct="1">
              <a:lnSpc>
                <a:spcPct val="80000"/>
              </a:lnSpc>
              <a:defRPr/>
            </a:pPr>
            <a:r>
              <a:rPr lang="cs-CZ" sz="1600" dirty="0"/>
              <a:t>Smolíková, L.</a:t>
            </a:r>
            <a:endParaRPr lang="cs-CZ" sz="1600" b="1" dirty="0"/>
          </a:p>
          <a:p>
            <a:pPr eaLnBrk="1" hangingPunct="1">
              <a:lnSpc>
                <a:spcPct val="80000"/>
              </a:lnSpc>
              <a:buFont typeface="Wingdings" pitchFamily="2" charset="2"/>
              <a:buNone/>
              <a:defRPr/>
            </a:pPr>
            <a:r>
              <a:rPr lang="cs-CZ" sz="1600" b="1" dirty="0"/>
              <a:t>	</a:t>
            </a:r>
            <a:r>
              <a:rPr lang="cs-CZ" sz="1600" b="1" u="sng" dirty="0"/>
              <a:t>HYGIENA HORNÍCH CEST DÝCHACÍCH – SOUČÁST LÉČEBNÉ</a:t>
            </a:r>
            <a:r>
              <a:rPr lang="cs-CZ" sz="1600" b="1" dirty="0"/>
              <a:t> </a:t>
            </a:r>
            <a:r>
              <a:rPr lang="cs-CZ" sz="1600" b="1" u="sng" dirty="0"/>
              <a:t>REHABILITACE</a:t>
            </a:r>
            <a:endParaRPr lang="cs-CZ" sz="1600" u="sng" dirty="0"/>
          </a:p>
          <a:p>
            <a:pPr eaLnBrk="1" hangingPunct="1">
              <a:lnSpc>
                <a:spcPct val="80000"/>
              </a:lnSpc>
              <a:buFont typeface="Wingdings" pitchFamily="2" charset="2"/>
              <a:buNone/>
              <a:defRPr/>
            </a:pPr>
            <a:r>
              <a:rPr lang="cs-CZ" sz="1600" dirty="0"/>
              <a:t>	Klinika rehabilitace, UK Praha, 2. lékařská fakulta a FN v Motole, Praha</a:t>
            </a:r>
          </a:p>
          <a:p>
            <a:pPr eaLnBrk="1" hangingPunct="1">
              <a:lnSpc>
                <a:spcPct val="80000"/>
              </a:lnSpc>
              <a:buFont typeface="Wingdings" pitchFamily="2" charset="2"/>
              <a:buNone/>
              <a:defRPr/>
            </a:pPr>
            <a:r>
              <a:rPr lang="cs-CZ" sz="1600" dirty="0"/>
              <a:t>	Pediatrie pro praxi 2002 / 6. Dostupné na: </a:t>
            </a:r>
            <a:r>
              <a:rPr lang="cs-CZ" sz="1600" dirty="0">
                <a:hlinkClick r:id="rId3"/>
              </a:rPr>
              <a:t>www.solen.</a:t>
            </a:r>
            <a:r>
              <a:rPr lang="cs-CZ" sz="1600" dirty="0" err="1">
                <a:hlinkClick r:id="rId3"/>
              </a:rPr>
              <a:t>cz</a:t>
            </a:r>
            <a:r>
              <a:rPr lang="cs-CZ" sz="1600" dirty="0"/>
              <a:t> </a:t>
            </a:r>
          </a:p>
          <a:p>
            <a:pPr eaLnBrk="1" hangingPunct="1">
              <a:lnSpc>
                <a:spcPct val="80000"/>
              </a:lnSpc>
              <a:defRPr/>
            </a:pPr>
            <a:endParaRPr lang="cs-CZ" sz="1600" dirty="0"/>
          </a:p>
          <a:p>
            <a:pPr eaLnBrk="1" hangingPunct="1">
              <a:lnSpc>
                <a:spcPct val="80000"/>
              </a:lnSpc>
              <a:defRPr/>
            </a:pPr>
            <a:r>
              <a:rPr lang="cs-CZ" sz="1600" dirty="0"/>
              <a:t>Smolíková, L.</a:t>
            </a:r>
            <a:endParaRPr lang="cs-CZ" sz="1600" b="1" dirty="0"/>
          </a:p>
          <a:p>
            <a:pPr eaLnBrk="1" hangingPunct="1">
              <a:lnSpc>
                <a:spcPct val="80000"/>
              </a:lnSpc>
              <a:buFont typeface="Wingdings" pitchFamily="2" charset="2"/>
              <a:buNone/>
              <a:defRPr/>
            </a:pPr>
            <a:r>
              <a:rPr lang="cs-CZ" sz="1600" b="1" dirty="0"/>
              <a:t>	</a:t>
            </a:r>
            <a:r>
              <a:rPr lang="cs-CZ" sz="1600" b="1" u="sng" dirty="0"/>
              <a:t>INHALAČNÍ LÉČBA A INHALÁTORY DOMA</a:t>
            </a:r>
            <a:endParaRPr lang="cs-CZ" sz="1600" u="sng" dirty="0"/>
          </a:p>
          <a:p>
            <a:pPr eaLnBrk="1" hangingPunct="1">
              <a:lnSpc>
                <a:spcPct val="80000"/>
              </a:lnSpc>
              <a:buFont typeface="Wingdings" pitchFamily="2" charset="2"/>
              <a:buNone/>
              <a:defRPr/>
            </a:pPr>
            <a:r>
              <a:rPr lang="cs-CZ" sz="1600" dirty="0"/>
              <a:t>	Klinika rehabilitace FN Motol a UK Praha, II. LF</a:t>
            </a:r>
          </a:p>
          <a:p>
            <a:pPr eaLnBrk="1" hangingPunct="1">
              <a:lnSpc>
                <a:spcPct val="80000"/>
              </a:lnSpc>
              <a:buFont typeface="Wingdings" pitchFamily="2" charset="2"/>
              <a:buNone/>
              <a:defRPr/>
            </a:pPr>
            <a:r>
              <a:rPr lang="cs-CZ" sz="1600" dirty="0"/>
              <a:t>	Pediatrie pro praxi 2001 / 3  Dostupné na: </a:t>
            </a:r>
            <a:r>
              <a:rPr lang="cs-CZ" sz="1600" dirty="0">
                <a:hlinkClick r:id="rId4"/>
              </a:rPr>
              <a:t>www.</a:t>
            </a:r>
            <a:r>
              <a:rPr lang="cs-CZ" sz="1600" dirty="0" err="1">
                <a:hlinkClick r:id="rId4"/>
              </a:rPr>
              <a:t>prakticka</a:t>
            </a:r>
            <a:r>
              <a:rPr lang="cs-CZ" sz="1600" dirty="0">
                <a:hlinkClick r:id="rId4"/>
              </a:rPr>
              <a:t>-</a:t>
            </a:r>
            <a:r>
              <a:rPr lang="cs-CZ" sz="1600" dirty="0" err="1">
                <a:hlinkClick r:id="rId4"/>
              </a:rPr>
              <a:t>medicina.cz</a:t>
            </a:r>
            <a:r>
              <a:rPr lang="cs-CZ" sz="1600" dirty="0"/>
              <a:t> </a:t>
            </a:r>
          </a:p>
          <a:p>
            <a:pPr eaLnBrk="1" hangingPunct="1">
              <a:lnSpc>
                <a:spcPct val="80000"/>
              </a:lnSpc>
              <a:defRPr/>
            </a:pPr>
            <a:endParaRPr lang="cs-CZ" sz="1600" dirty="0"/>
          </a:p>
          <a:p>
            <a:pPr eaLnBrk="1" hangingPunct="1">
              <a:lnSpc>
                <a:spcPct val="80000"/>
              </a:lnSpc>
              <a:defRPr/>
            </a:pPr>
            <a:r>
              <a:rPr lang="cs-CZ" sz="1600" dirty="0" err="1"/>
              <a:t>Krzywoń</a:t>
            </a:r>
            <a:r>
              <a:rPr lang="cs-CZ" sz="1600" dirty="0"/>
              <a:t>, S. </a:t>
            </a:r>
          </a:p>
          <a:p>
            <a:pPr eaLnBrk="1" hangingPunct="1">
              <a:lnSpc>
                <a:spcPct val="80000"/>
              </a:lnSpc>
              <a:buFont typeface="Wingdings" pitchFamily="2" charset="2"/>
              <a:buNone/>
              <a:defRPr/>
            </a:pPr>
            <a:r>
              <a:rPr lang="cs-CZ" sz="1600" b="1" dirty="0"/>
              <a:t>	</a:t>
            </a:r>
            <a:r>
              <a:rPr lang="cs-CZ" sz="1600" b="1" u="sng" dirty="0"/>
              <a:t>Respirační </a:t>
            </a:r>
            <a:r>
              <a:rPr lang="cs-CZ" sz="1600" b="1" u="sng" dirty="0" err="1"/>
              <a:t>handling</a:t>
            </a:r>
            <a:r>
              <a:rPr lang="cs-CZ" sz="1600" b="1" u="sng" dirty="0"/>
              <a:t> u novorozenců, kojenců a batolat</a:t>
            </a:r>
            <a:r>
              <a:rPr lang="cs-CZ" sz="1600" dirty="0"/>
              <a:t> </a:t>
            </a:r>
          </a:p>
          <a:p>
            <a:pPr eaLnBrk="1" hangingPunct="1">
              <a:lnSpc>
                <a:spcPct val="80000"/>
              </a:lnSpc>
              <a:buFont typeface="Wingdings" pitchFamily="2" charset="2"/>
              <a:buNone/>
              <a:defRPr/>
            </a:pPr>
            <a:r>
              <a:rPr lang="cs-CZ" sz="1600" dirty="0"/>
              <a:t>	Dostupné na: </a:t>
            </a:r>
            <a:r>
              <a:rPr lang="cs-CZ" sz="1600" dirty="0">
                <a:hlinkClick r:id="rId5"/>
              </a:rPr>
              <a:t>www.</a:t>
            </a:r>
            <a:r>
              <a:rPr lang="cs-CZ" sz="1600" dirty="0" err="1">
                <a:hlinkClick r:id="rId5"/>
              </a:rPr>
              <a:t>nemtr.cz</a:t>
            </a:r>
            <a:r>
              <a:rPr lang="cs-CZ" sz="1600" dirty="0">
                <a:hlinkClick r:id="rId5"/>
              </a:rPr>
              <a:t>/</a:t>
            </a:r>
            <a:r>
              <a:rPr lang="cs-CZ" sz="1600" dirty="0" err="1">
                <a:hlinkClick r:id="rId5"/>
              </a:rPr>
              <a:t>download</a:t>
            </a:r>
            <a:r>
              <a:rPr lang="cs-CZ" sz="1600" dirty="0">
                <a:hlinkClick r:id="rId5"/>
              </a:rPr>
              <a:t>/</a:t>
            </a:r>
            <a:r>
              <a:rPr lang="cs-CZ" sz="1600" dirty="0" err="1">
                <a:hlinkClick r:id="rId5"/>
              </a:rPr>
              <a:t>reh</a:t>
            </a:r>
            <a:r>
              <a:rPr lang="cs-CZ" sz="1600" dirty="0">
                <a:hlinkClick r:id="rId5"/>
              </a:rPr>
              <a:t>/Prezentace_</a:t>
            </a:r>
            <a:r>
              <a:rPr lang="cs-CZ" sz="1600" dirty="0" err="1">
                <a:hlinkClick r:id="rId5"/>
              </a:rPr>
              <a:t>handling.ppt</a:t>
            </a:r>
            <a:r>
              <a:rPr lang="cs-CZ" sz="1600" dirty="0"/>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pPr>
              <a:defRPr/>
            </a:pPr>
            <a:r>
              <a:rPr lang="cs-CZ" sz="3600" b="1" dirty="0"/>
              <a:t>Literature(3)</a:t>
            </a:r>
          </a:p>
        </p:txBody>
      </p:sp>
      <p:sp>
        <p:nvSpPr>
          <p:cNvPr id="136195" name="Rectangle 3"/>
          <p:cNvSpPr>
            <a:spLocks noGrp="1" noChangeArrowheads="1"/>
          </p:cNvSpPr>
          <p:nvPr>
            <p:ph type="body" idx="1"/>
          </p:nvPr>
        </p:nvSpPr>
        <p:spPr>
          <a:xfrm>
            <a:off x="899592" y="1268760"/>
            <a:ext cx="7787208" cy="5184576"/>
          </a:xfrm>
        </p:spPr>
        <p:txBody>
          <a:bodyPr>
            <a:normAutofit/>
          </a:bodyPr>
          <a:lstStyle/>
          <a:p>
            <a:pPr eaLnBrk="1" hangingPunct="1">
              <a:lnSpc>
                <a:spcPct val="80000"/>
              </a:lnSpc>
              <a:defRPr/>
            </a:pPr>
            <a:endParaRPr lang="cs-CZ" sz="1600" dirty="0"/>
          </a:p>
          <a:p>
            <a:pPr eaLnBrk="1" hangingPunct="1">
              <a:lnSpc>
                <a:spcPct val="80000"/>
              </a:lnSpc>
              <a:defRPr/>
            </a:pPr>
            <a:r>
              <a:rPr lang="cs-CZ" sz="1600" dirty="0"/>
              <a:t>Burianová, K. ; </a:t>
            </a:r>
            <a:r>
              <a:rPr lang="cs-CZ" sz="1600" dirty="0" err="1"/>
              <a:t>Vařeková</a:t>
            </a:r>
            <a:r>
              <a:rPr lang="cs-CZ" sz="1600" dirty="0"/>
              <a:t>, R. ; </a:t>
            </a:r>
            <a:r>
              <a:rPr lang="cs-CZ" sz="1600" dirty="0" err="1"/>
              <a:t>Vařeka</a:t>
            </a:r>
            <a:r>
              <a:rPr lang="cs-CZ" sz="1600" dirty="0"/>
              <a:t>, I. ; Smékal, D. ; Urban, J. </a:t>
            </a:r>
            <a:r>
              <a:rPr lang="cs-CZ" sz="1600" b="1" u="sng" dirty="0"/>
              <a:t>Možnosti využití dechové rehabilitace u poruch dýchání různé etiologie - poznámky z praxe</a:t>
            </a:r>
            <a:br>
              <a:rPr lang="cs-CZ" sz="1600" b="1" u="sng" dirty="0"/>
            </a:br>
            <a:r>
              <a:rPr lang="cs-CZ" sz="1600" dirty="0"/>
              <a:t>II. absolventská konference Katedry fyzioterapie Fakulty tělesné kultury. 2008:64-66 </a:t>
            </a:r>
            <a:br>
              <a:rPr lang="cs-CZ" sz="1600" dirty="0"/>
            </a:br>
            <a:endParaRPr lang="cs-CZ" sz="1600" dirty="0"/>
          </a:p>
          <a:p>
            <a:pPr eaLnBrk="1" hangingPunct="1">
              <a:lnSpc>
                <a:spcPct val="80000"/>
              </a:lnSpc>
              <a:defRPr/>
            </a:pPr>
            <a:r>
              <a:rPr lang="cs-CZ" sz="1600" dirty="0" err="1"/>
              <a:t>Čumpelík</a:t>
            </a:r>
            <a:r>
              <a:rPr lang="cs-CZ" sz="1600" dirty="0"/>
              <a:t>, J </a:t>
            </a:r>
            <a:r>
              <a:rPr lang="cs-CZ" sz="1600" dirty="0" err="1"/>
              <a:t>et</a:t>
            </a:r>
            <a:r>
              <a:rPr lang="cs-CZ" sz="1600" dirty="0"/>
              <a:t> </a:t>
            </a:r>
            <a:r>
              <a:rPr lang="cs-CZ" sz="1600" dirty="0" err="1"/>
              <a:t>al</a:t>
            </a:r>
            <a:r>
              <a:rPr lang="cs-CZ" sz="1600" dirty="0"/>
              <a:t>. (2006)</a:t>
            </a:r>
          </a:p>
          <a:p>
            <a:pPr eaLnBrk="1" hangingPunct="1">
              <a:lnSpc>
                <a:spcPct val="80000"/>
              </a:lnSpc>
              <a:buFont typeface="Wingdings" pitchFamily="2" charset="2"/>
              <a:buNone/>
              <a:defRPr/>
            </a:pPr>
            <a:r>
              <a:rPr lang="cs-CZ" sz="1600" b="1" dirty="0"/>
              <a:t>	</a:t>
            </a:r>
            <a:r>
              <a:rPr lang="cs-CZ" sz="1600" b="1" u="sng" dirty="0"/>
              <a:t>Vztah mezi dechovými pohyby a držením těla</a:t>
            </a:r>
            <a:endParaRPr lang="cs-CZ" sz="1600" u="sng" dirty="0"/>
          </a:p>
          <a:p>
            <a:pPr eaLnBrk="1" hangingPunct="1">
              <a:lnSpc>
                <a:spcPct val="80000"/>
              </a:lnSpc>
              <a:buFont typeface="Wingdings" pitchFamily="2" charset="2"/>
              <a:buNone/>
              <a:defRPr/>
            </a:pPr>
            <a:r>
              <a:rPr lang="cs-CZ" sz="1600" dirty="0"/>
              <a:t>	</a:t>
            </a:r>
            <a:r>
              <a:rPr lang="cs-CZ" sz="1600" dirty="0" err="1"/>
              <a:t>Reh</a:t>
            </a:r>
            <a:r>
              <a:rPr lang="cs-CZ" sz="1600" dirty="0"/>
              <a:t> a </a:t>
            </a:r>
            <a:r>
              <a:rPr lang="cs-CZ" sz="1600" dirty="0" err="1"/>
              <a:t>fyz</a:t>
            </a:r>
            <a:r>
              <a:rPr lang="cs-CZ" sz="1600" dirty="0"/>
              <a:t> lék, 13 (2), 62-70. </a:t>
            </a:r>
          </a:p>
          <a:p>
            <a:pPr eaLnBrk="1" hangingPunct="1">
              <a:lnSpc>
                <a:spcPct val="80000"/>
              </a:lnSpc>
              <a:defRPr/>
            </a:pPr>
            <a:endParaRPr lang="cs-CZ" sz="1600" dirty="0"/>
          </a:p>
          <a:p>
            <a:pPr eaLnBrk="1" hangingPunct="1">
              <a:lnSpc>
                <a:spcPct val="80000"/>
              </a:lnSpc>
              <a:defRPr/>
            </a:pPr>
            <a:r>
              <a:rPr lang="cs-CZ" sz="1600" dirty="0"/>
              <a:t>Dvořák, R., &amp; </a:t>
            </a:r>
            <a:r>
              <a:rPr lang="cs-CZ" sz="1600" dirty="0" err="1"/>
              <a:t>Holibka</a:t>
            </a:r>
            <a:r>
              <a:rPr lang="cs-CZ" sz="1600" dirty="0"/>
              <a:t>, V. (2006)</a:t>
            </a:r>
          </a:p>
          <a:p>
            <a:pPr eaLnBrk="1" hangingPunct="1">
              <a:lnSpc>
                <a:spcPct val="80000"/>
              </a:lnSpc>
              <a:buFont typeface="Wingdings" pitchFamily="2" charset="2"/>
              <a:buNone/>
              <a:defRPr/>
            </a:pPr>
            <a:r>
              <a:rPr lang="cs-CZ" sz="1600" b="1" dirty="0"/>
              <a:t>	</a:t>
            </a:r>
            <a:r>
              <a:rPr lang="cs-CZ" sz="1600" b="1" u="sng" dirty="0"/>
              <a:t>Nové poznatky o strukturálních předpokladech koordinace funkce bránice a břišní muskulatury</a:t>
            </a:r>
          </a:p>
          <a:p>
            <a:pPr eaLnBrk="1" hangingPunct="1">
              <a:lnSpc>
                <a:spcPct val="80000"/>
              </a:lnSpc>
              <a:buFont typeface="Wingdings" pitchFamily="2" charset="2"/>
              <a:buNone/>
              <a:defRPr/>
            </a:pPr>
            <a:r>
              <a:rPr lang="cs-CZ" sz="1600" dirty="0"/>
              <a:t>	</a:t>
            </a:r>
            <a:r>
              <a:rPr lang="cs-CZ" sz="1600" dirty="0" err="1"/>
              <a:t>Reh</a:t>
            </a:r>
            <a:r>
              <a:rPr lang="cs-CZ" sz="1600" dirty="0"/>
              <a:t> a </a:t>
            </a:r>
            <a:r>
              <a:rPr lang="cs-CZ" sz="1600" dirty="0" err="1"/>
              <a:t>fyz</a:t>
            </a:r>
            <a:r>
              <a:rPr lang="cs-CZ" sz="1600" dirty="0"/>
              <a:t> lék, 13 (2), 55-61. </a:t>
            </a:r>
          </a:p>
          <a:p>
            <a:pPr eaLnBrk="1" hangingPunct="1">
              <a:lnSpc>
                <a:spcPct val="80000"/>
              </a:lnSpc>
              <a:defRPr/>
            </a:pPr>
            <a:endParaRPr lang="cs-CZ" sz="1600" dirty="0"/>
          </a:p>
          <a:p>
            <a:pPr eaLnBrk="1" hangingPunct="1">
              <a:lnSpc>
                <a:spcPct val="80000"/>
              </a:lnSpc>
              <a:defRPr/>
            </a:pPr>
            <a:r>
              <a:rPr lang="cs-CZ" sz="1600" dirty="0" err="1"/>
              <a:t>Véle</a:t>
            </a:r>
            <a:r>
              <a:rPr lang="cs-CZ" sz="1600" dirty="0"/>
              <a:t>, F. (2003)</a:t>
            </a:r>
          </a:p>
          <a:p>
            <a:pPr eaLnBrk="1" hangingPunct="1">
              <a:lnSpc>
                <a:spcPct val="80000"/>
              </a:lnSpc>
              <a:buFont typeface="Wingdings" pitchFamily="2" charset="2"/>
              <a:buNone/>
              <a:defRPr/>
            </a:pPr>
            <a:r>
              <a:rPr lang="cs-CZ" sz="1600" b="1" dirty="0"/>
              <a:t>	</a:t>
            </a:r>
            <a:r>
              <a:rPr lang="cs-CZ" sz="1600" b="1" u="sng" dirty="0"/>
              <a:t>Kineziologický pohled na vztah dechových pohybů k prevenci posturálních poruch a vadného držení</a:t>
            </a:r>
          </a:p>
          <a:p>
            <a:pPr eaLnBrk="1" hangingPunct="1">
              <a:lnSpc>
                <a:spcPct val="80000"/>
              </a:lnSpc>
              <a:buFont typeface="Wingdings" pitchFamily="2" charset="2"/>
              <a:buNone/>
              <a:defRPr/>
            </a:pPr>
            <a:r>
              <a:rPr lang="cs-CZ" sz="1600" dirty="0"/>
              <a:t>	</a:t>
            </a:r>
            <a:r>
              <a:rPr lang="cs-CZ" sz="1600" dirty="0" err="1"/>
              <a:t>Reh</a:t>
            </a:r>
            <a:r>
              <a:rPr lang="cs-CZ" sz="1600" dirty="0"/>
              <a:t> a </a:t>
            </a:r>
            <a:r>
              <a:rPr lang="cs-CZ" sz="1600" dirty="0" err="1"/>
              <a:t>fyz</a:t>
            </a:r>
            <a:r>
              <a:rPr lang="cs-CZ" sz="1600" dirty="0"/>
              <a:t> lék, 10 (1), 4-6.</a:t>
            </a:r>
          </a:p>
          <a:p>
            <a:pPr eaLnBrk="1" hangingPunct="1">
              <a:lnSpc>
                <a:spcPct val="80000"/>
              </a:lnSpc>
              <a:defRPr/>
            </a:pPr>
            <a:endParaRPr lang="cs-CZ" sz="16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pPr eaLnBrk="1" hangingPunct="1">
              <a:defRPr/>
            </a:pPr>
            <a:r>
              <a:rPr lang="cs-CZ" sz="3600" dirty="0" err="1"/>
              <a:t>Thank</a:t>
            </a:r>
            <a:r>
              <a:rPr lang="cs-CZ" sz="3600" dirty="0"/>
              <a:t> </a:t>
            </a:r>
            <a:r>
              <a:rPr lang="cs-CZ" sz="3600" dirty="0" err="1"/>
              <a:t>you</a:t>
            </a:r>
            <a:r>
              <a:rPr lang="cs-CZ" sz="3600" dirty="0"/>
              <a:t> </a:t>
            </a:r>
            <a:r>
              <a:rPr lang="cs-CZ" sz="3600" dirty="0" err="1"/>
              <a:t>for</a:t>
            </a:r>
            <a:r>
              <a:rPr lang="cs-CZ" sz="3600" dirty="0"/>
              <a:t> </a:t>
            </a:r>
            <a:r>
              <a:rPr lang="cs-CZ" sz="3600" dirty="0" err="1"/>
              <a:t>your</a:t>
            </a:r>
            <a:r>
              <a:rPr lang="cs-CZ" sz="3600" dirty="0"/>
              <a:t> </a:t>
            </a:r>
            <a:r>
              <a:rPr lang="cs-CZ" sz="3600" dirty="0" err="1"/>
              <a:t>attention</a:t>
            </a:r>
            <a:r>
              <a:rPr lang="cs-CZ" sz="3600" dirty="0"/>
              <a:t> </a:t>
            </a:r>
            <a:r>
              <a:rPr lang="cs-CZ" sz="3600" dirty="0">
                <a:sym typeface="Wingdings" pitchFamily="2" charset="2"/>
              </a:rPr>
              <a:t></a:t>
            </a:r>
            <a:endParaRPr lang="cs-CZ" sz="3600" dirty="0"/>
          </a:p>
        </p:txBody>
      </p:sp>
      <p:pic>
        <p:nvPicPr>
          <p:cNvPr id="1030" name="Picture 6" descr="http://imagecache5d.art.com/Crop/cropwm.jpg?img=-65-6597-F1S2100Z&amp;x=0&amp;y=0&amp;w=1000&amp;h=1000&amp;size=2&amp;maxw=1162&amp;maxh=554&amp;q=100"/>
          <p:cNvPicPr>
            <a:picLocks noChangeAspect="1" noChangeArrowheads="1"/>
          </p:cNvPicPr>
          <p:nvPr/>
        </p:nvPicPr>
        <p:blipFill>
          <a:blip r:embed="rId3" cstate="print"/>
          <a:srcRect/>
          <a:stretch>
            <a:fillRect/>
          </a:stretch>
        </p:blipFill>
        <p:spPr bwMode="auto">
          <a:xfrm>
            <a:off x="2627784" y="1340768"/>
            <a:ext cx="3962400" cy="5276851"/>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99592" y="692696"/>
            <a:ext cx="7772400" cy="914400"/>
          </a:xfrm>
        </p:spPr>
        <p:txBody>
          <a:bodyPr/>
          <a:lstStyle/>
          <a:p>
            <a:pPr algn="ctr"/>
            <a:r>
              <a:rPr lang="cs-CZ" sz="3600" dirty="0" err="1"/>
              <a:t>Function</a:t>
            </a:r>
            <a:r>
              <a:rPr lang="cs-CZ" sz="3600" dirty="0"/>
              <a:t> </a:t>
            </a:r>
            <a:r>
              <a:rPr lang="cs-CZ" sz="3600" dirty="0" err="1"/>
              <a:t>of</a:t>
            </a:r>
            <a:r>
              <a:rPr lang="cs-CZ" sz="3600" dirty="0"/>
              <a:t> </a:t>
            </a:r>
            <a:r>
              <a:rPr lang="cs-CZ" sz="3600" dirty="0" err="1"/>
              <a:t>respiratory</a:t>
            </a:r>
            <a:r>
              <a:rPr lang="en-US" sz="3600" dirty="0"/>
              <a:t> system</a:t>
            </a:r>
            <a:r>
              <a:rPr lang="cs-CZ" sz="3600" dirty="0"/>
              <a:t>:</a:t>
            </a:r>
          </a:p>
        </p:txBody>
      </p:sp>
      <p:sp>
        <p:nvSpPr>
          <p:cNvPr id="3" name="Zástupný symbol pro obsah 2"/>
          <p:cNvSpPr>
            <a:spLocks noGrp="1"/>
          </p:cNvSpPr>
          <p:nvPr>
            <p:ph idx="1"/>
          </p:nvPr>
        </p:nvSpPr>
        <p:spPr>
          <a:xfrm>
            <a:off x="914400" y="1783560"/>
            <a:ext cx="7978080" cy="5074440"/>
          </a:xfrm>
        </p:spPr>
        <p:txBody>
          <a:bodyPr>
            <a:normAutofit fontScale="77500" lnSpcReduction="20000"/>
          </a:bodyPr>
          <a:lstStyle/>
          <a:p>
            <a:pPr>
              <a:defRPr/>
            </a:pPr>
            <a:r>
              <a:rPr lang="cs-CZ" b="1" dirty="0" err="1">
                <a:solidFill>
                  <a:srgbClr val="FFFF00"/>
                </a:solidFill>
              </a:rPr>
              <a:t>Respiratory</a:t>
            </a:r>
            <a:r>
              <a:rPr lang="cs-CZ" b="1" dirty="0">
                <a:solidFill>
                  <a:srgbClr val="FFFF00"/>
                </a:solidFill>
              </a:rPr>
              <a:t> </a:t>
            </a:r>
            <a:r>
              <a:rPr lang="cs-CZ" b="1" dirty="0" err="1">
                <a:solidFill>
                  <a:srgbClr val="FFFF00"/>
                </a:solidFill>
              </a:rPr>
              <a:t>functions</a:t>
            </a:r>
            <a:r>
              <a:rPr lang="cs-CZ" b="1" dirty="0">
                <a:solidFill>
                  <a:srgbClr val="FFFF00"/>
                </a:solidFill>
              </a:rPr>
              <a:t> </a:t>
            </a:r>
          </a:p>
          <a:p>
            <a:pPr marL="68580" indent="0">
              <a:buNone/>
              <a:defRPr/>
            </a:pPr>
            <a:r>
              <a:rPr lang="cs-CZ" dirty="0"/>
              <a:t>      - </a:t>
            </a:r>
            <a:r>
              <a:rPr lang="cs-CZ" dirty="0" err="1"/>
              <a:t>Respiration</a:t>
            </a:r>
            <a:r>
              <a:rPr lang="cs-CZ" dirty="0"/>
              <a:t>: </a:t>
            </a:r>
            <a:r>
              <a:rPr lang="cs-CZ" dirty="0" err="1"/>
              <a:t>ventilation</a:t>
            </a:r>
            <a:r>
              <a:rPr lang="cs-CZ" dirty="0"/>
              <a:t>, </a:t>
            </a:r>
            <a:r>
              <a:rPr lang="cs-CZ" dirty="0" err="1"/>
              <a:t>diffusion</a:t>
            </a:r>
            <a:r>
              <a:rPr lang="cs-CZ" dirty="0"/>
              <a:t>, </a:t>
            </a:r>
            <a:r>
              <a:rPr lang="cs-CZ" dirty="0" err="1"/>
              <a:t>perfusion</a:t>
            </a:r>
            <a:endParaRPr lang="cs-CZ" dirty="0"/>
          </a:p>
          <a:p>
            <a:pPr marL="68580" indent="0">
              <a:buNone/>
              <a:defRPr/>
            </a:pPr>
            <a:endParaRPr lang="cs-CZ" dirty="0"/>
          </a:p>
          <a:p>
            <a:pPr>
              <a:defRPr/>
            </a:pPr>
            <a:r>
              <a:rPr lang="cs-CZ" b="1" dirty="0">
                <a:solidFill>
                  <a:srgbClr val="FFFF00"/>
                </a:solidFill>
              </a:rPr>
              <a:t>Non-</a:t>
            </a:r>
            <a:r>
              <a:rPr lang="cs-CZ" b="1" dirty="0" err="1">
                <a:solidFill>
                  <a:srgbClr val="FFFF00"/>
                </a:solidFill>
              </a:rPr>
              <a:t>respiratory</a:t>
            </a:r>
            <a:r>
              <a:rPr lang="cs-CZ" b="1" dirty="0">
                <a:solidFill>
                  <a:srgbClr val="FFFF00"/>
                </a:solidFill>
              </a:rPr>
              <a:t> </a:t>
            </a:r>
            <a:r>
              <a:rPr lang="cs-CZ" b="1" dirty="0" err="1">
                <a:solidFill>
                  <a:srgbClr val="FFFF00"/>
                </a:solidFill>
              </a:rPr>
              <a:t>functions</a:t>
            </a:r>
            <a:endParaRPr lang="cs-CZ" b="1" dirty="0">
              <a:solidFill>
                <a:srgbClr val="FFFF00"/>
              </a:solidFill>
            </a:endParaRPr>
          </a:p>
          <a:p>
            <a:pPr lvl="1">
              <a:defRPr/>
            </a:pPr>
            <a:r>
              <a:rPr lang="cs-CZ" dirty="0" err="1"/>
              <a:t>postural</a:t>
            </a:r>
            <a:r>
              <a:rPr lang="cs-CZ" dirty="0"/>
              <a:t> and </a:t>
            </a:r>
            <a:r>
              <a:rPr lang="cs-CZ" dirty="0" err="1"/>
              <a:t>dynamic</a:t>
            </a:r>
            <a:r>
              <a:rPr lang="cs-CZ" dirty="0"/>
              <a:t> </a:t>
            </a:r>
            <a:r>
              <a:rPr lang="cs-CZ" dirty="0" err="1"/>
              <a:t>functions</a:t>
            </a:r>
            <a:r>
              <a:rPr lang="cs-CZ" dirty="0"/>
              <a:t> – </a:t>
            </a:r>
            <a:r>
              <a:rPr lang="cs-CZ" dirty="0" err="1"/>
              <a:t>the</a:t>
            </a:r>
            <a:r>
              <a:rPr lang="cs-CZ" dirty="0"/>
              <a:t> </a:t>
            </a:r>
            <a:r>
              <a:rPr lang="cs-CZ" dirty="0" err="1"/>
              <a:t>movement</a:t>
            </a:r>
            <a:r>
              <a:rPr lang="cs-CZ" dirty="0"/>
              <a:t> </a:t>
            </a:r>
            <a:r>
              <a:rPr lang="cs-CZ" dirty="0" err="1"/>
              <a:t>of</a:t>
            </a:r>
            <a:r>
              <a:rPr lang="cs-CZ" dirty="0"/>
              <a:t> </a:t>
            </a:r>
            <a:r>
              <a:rPr lang="cs-CZ" dirty="0" err="1"/>
              <a:t>the</a:t>
            </a:r>
            <a:r>
              <a:rPr lang="cs-CZ" dirty="0"/>
              <a:t> </a:t>
            </a:r>
            <a:r>
              <a:rPr lang="cs-CZ" dirty="0" err="1"/>
              <a:t>chest</a:t>
            </a:r>
            <a:r>
              <a:rPr lang="cs-CZ" dirty="0"/>
              <a:t> and </a:t>
            </a:r>
            <a:r>
              <a:rPr lang="cs-CZ" dirty="0" err="1"/>
              <a:t>of</a:t>
            </a:r>
            <a:r>
              <a:rPr lang="cs-CZ" dirty="0"/>
              <a:t> </a:t>
            </a:r>
            <a:r>
              <a:rPr lang="cs-CZ" dirty="0" err="1"/>
              <a:t>the</a:t>
            </a:r>
            <a:r>
              <a:rPr lang="cs-CZ" dirty="0"/>
              <a:t> </a:t>
            </a:r>
            <a:r>
              <a:rPr lang="cs-CZ" dirty="0" err="1"/>
              <a:t>entire</a:t>
            </a:r>
            <a:r>
              <a:rPr lang="cs-CZ" dirty="0"/>
              <a:t> </a:t>
            </a:r>
            <a:r>
              <a:rPr lang="cs-CZ" dirty="0" err="1"/>
              <a:t>musculoskeletal</a:t>
            </a:r>
            <a:r>
              <a:rPr lang="cs-CZ" dirty="0"/>
              <a:t> </a:t>
            </a:r>
            <a:r>
              <a:rPr lang="cs-CZ" dirty="0" err="1"/>
              <a:t>system</a:t>
            </a:r>
            <a:endParaRPr lang="cs-CZ" dirty="0"/>
          </a:p>
          <a:p>
            <a:pPr lvl="1">
              <a:defRPr/>
            </a:pPr>
            <a:r>
              <a:rPr lang="cs-CZ" dirty="0" err="1"/>
              <a:t>muscle</a:t>
            </a:r>
            <a:r>
              <a:rPr lang="cs-CZ" dirty="0"/>
              <a:t> tone (</a:t>
            </a:r>
            <a:r>
              <a:rPr lang="cs-CZ" dirty="0" err="1"/>
              <a:t>inspiration</a:t>
            </a:r>
            <a:r>
              <a:rPr lang="cs-CZ" dirty="0"/>
              <a:t> – </a:t>
            </a:r>
            <a:r>
              <a:rPr lang="cs-CZ" dirty="0" err="1"/>
              <a:t>facilitation</a:t>
            </a:r>
            <a:r>
              <a:rPr lang="cs-CZ" dirty="0"/>
              <a:t>, </a:t>
            </a:r>
            <a:r>
              <a:rPr lang="cs-CZ" dirty="0" err="1"/>
              <a:t>expiration</a:t>
            </a:r>
            <a:r>
              <a:rPr lang="cs-CZ" dirty="0"/>
              <a:t> – </a:t>
            </a:r>
            <a:r>
              <a:rPr lang="cs-CZ" dirty="0" err="1"/>
              <a:t>relaxation</a:t>
            </a:r>
            <a:r>
              <a:rPr lang="cs-CZ" dirty="0"/>
              <a:t>)</a:t>
            </a:r>
          </a:p>
          <a:p>
            <a:pPr lvl="1">
              <a:defRPr/>
            </a:pPr>
            <a:r>
              <a:rPr lang="cs-CZ" dirty="0" err="1"/>
              <a:t>other</a:t>
            </a:r>
            <a:r>
              <a:rPr lang="cs-CZ" dirty="0"/>
              <a:t> </a:t>
            </a:r>
            <a:r>
              <a:rPr lang="cs-CZ" dirty="0" err="1"/>
              <a:t>autonomic</a:t>
            </a:r>
            <a:r>
              <a:rPr lang="cs-CZ" dirty="0"/>
              <a:t> </a:t>
            </a:r>
            <a:r>
              <a:rPr lang="cs-CZ" dirty="0" err="1"/>
              <a:t>functions</a:t>
            </a:r>
            <a:r>
              <a:rPr lang="cs-CZ" dirty="0"/>
              <a:t> (</a:t>
            </a:r>
            <a:r>
              <a:rPr lang="cs-CZ" dirty="0" err="1"/>
              <a:t>respiratory</a:t>
            </a:r>
            <a:r>
              <a:rPr lang="cs-CZ" dirty="0"/>
              <a:t> </a:t>
            </a:r>
            <a:r>
              <a:rPr lang="cs-CZ" dirty="0" err="1"/>
              <a:t>arrhythmia</a:t>
            </a:r>
            <a:r>
              <a:rPr lang="cs-CZ" dirty="0"/>
              <a:t>, </a:t>
            </a:r>
            <a:r>
              <a:rPr lang="cs-CZ" dirty="0" err="1"/>
              <a:t>peristalsis</a:t>
            </a:r>
            <a:r>
              <a:rPr lang="cs-CZ" dirty="0"/>
              <a:t>, </a:t>
            </a:r>
            <a:r>
              <a:rPr lang="cs-CZ" dirty="0" err="1"/>
              <a:t>defecation</a:t>
            </a:r>
            <a:r>
              <a:rPr lang="cs-CZ" dirty="0"/>
              <a:t>, </a:t>
            </a:r>
            <a:r>
              <a:rPr lang="cs-CZ" dirty="0" err="1"/>
              <a:t>micturition</a:t>
            </a:r>
            <a:r>
              <a:rPr lang="cs-CZ" dirty="0"/>
              <a:t>, ...)</a:t>
            </a:r>
          </a:p>
          <a:p>
            <a:pPr lvl="1">
              <a:defRPr/>
            </a:pPr>
            <a:r>
              <a:rPr lang="cs-CZ" dirty="0" err="1"/>
              <a:t>psychological</a:t>
            </a:r>
            <a:r>
              <a:rPr lang="cs-CZ" dirty="0"/>
              <a:t> </a:t>
            </a:r>
            <a:r>
              <a:rPr lang="cs-CZ" dirty="0" err="1"/>
              <a:t>functions</a:t>
            </a:r>
            <a:r>
              <a:rPr lang="cs-CZ" dirty="0"/>
              <a:t> (</a:t>
            </a:r>
            <a:r>
              <a:rPr lang="cs-CZ" dirty="0" err="1"/>
              <a:t>emotions</a:t>
            </a:r>
            <a:r>
              <a:rPr lang="cs-CZ" dirty="0"/>
              <a:t>, </a:t>
            </a:r>
            <a:r>
              <a:rPr lang="cs-CZ" dirty="0" err="1"/>
              <a:t>relaxation</a:t>
            </a:r>
            <a:r>
              <a:rPr lang="cs-CZ" dirty="0"/>
              <a:t>)</a:t>
            </a:r>
          </a:p>
          <a:p>
            <a:pPr lvl="1">
              <a:defRPr/>
            </a:pPr>
            <a:r>
              <a:rPr lang="cs-CZ" dirty="0" err="1"/>
              <a:t>defensive</a:t>
            </a:r>
            <a:r>
              <a:rPr lang="cs-CZ" dirty="0"/>
              <a:t> </a:t>
            </a:r>
            <a:r>
              <a:rPr lang="cs-CZ" dirty="0" err="1"/>
              <a:t>function</a:t>
            </a:r>
            <a:r>
              <a:rPr lang="cs-CZ" dirty="0"/>
              <a:t> (</a:t>
            </a:r>
            <a:r>
              <a:rPr lang="cs-CZ" dirty="0" err="1"/>
              <a:t>sneezing</a:t>
            </a:r>
            <a:r>
              <a:rPr lang="cs-CZ" dirty="0"/>
              <a:t>, </a:t>
            </a:r>
            <a:r>
              <a:rPr lang="cs-CZ" dirty="0" err="1"/>
              <a:t>coughing</a:t>
            </a:r>
            <a:r>
              <a:rPr lang="cs-CZ" dirty="0"/>
              <a:t>, </a:t>
            </a:r>
            <a:r>
              <a:rPr lang="cs-CZ" dirty="0" err="1"/>
              <a:t>mucus</a:t>
            </a:r>
            <a:r>
              <a:rPr lang="cs-CZ" dirty="0"/>
              <a:t> </a:t>
            </a:r>
            <a:r>
              <a:rPr lang="cs-CZ" dirty="0" err="1"/>
              <a:t>production</a:t>
            </a:r>
            <a:r>
              <a:rPr lang="cs-CZ" dirty="0"/>
              <a:t>, </a:t>
            </a:r>
            <a:r>
              <a:rPr lang="cs-CZ" dirty="0" err="1"/>
              <a:t>the</a:t>
            </a:r>
            <a:r>
              <a:rPr lang="cs-CZ" dirty="0"/>
              <a:t> </a:t>
            </a:r>
            <a:r>
              <a:rPr lang="cs-CZ" dirty="0" err="1"/>
              <a:t>function</a:t>
            </a:r>
            <a:r>
              <a:rPr lang="cs-CZ" dirty="0"/>
              <a:t> </a:t>
            </a:r>
            <a:r>
              <a:rPr lang="cs-CZ" dirty="0" err="1"/>
              <a:t>of</a:t>
            </a:r>
            <a:r>
              <a:rPr lang="cs-CZ" dirty="0"/>
              <a:t> </a:t>
            </a:r>
            <a:r>
              <a:rPr lang="cs-CZ" dirty="0" err="1"/>
              <a:t>cilia</a:t>
            </a:r>
            <a:r>
              <a:rPr lang="cs-CZ" dirty="0"/>
              <a:t>, </a:t>
            </a:r>
            <a:r>
              <a:rPr lang="cs-CZ" dirty="0" err="1"/>
              <a:t>heating</a:t>
            </a:r>
            <a:r>
              <a:rPr lang="cs-CZ" dirty="0"/>
              <a:t>, </a:t>
            </a:r>
            <a:r>
              <a:rPr lang="cs-CZ" dirty="0" err="1"/>
              <a:t>humidification</a:t>
            </a:r>
            <a:r>
              <a:rPr lang="cs-CZ" dirty="0"/>
              <a:t>)</a:t>
            </a:r>
          </a:p>
          <a:p>
            <a:pPr lvl="1">
              <a:defRPr/>
            </a:pPr>
            <a:r>
              <a:rPr lang="cs-CZ" dirty="0"/>
              <a:t>taste, </a:t>
            </a:r>
            <a:r>
              <a:rPr lang="cs-CZ" dirty="0" err="1"/>
              <a:t>smell</a:t>
            </a:r>
            <a:r>
              <a:rPr lang="cs-CZ" dirty="0"/>
              <a:t>, </a:t>
            </a:r>
            <a:r>
              <a:rPr lang="cs-CZ" dirty="0" err="1"/>
              <a:t>yawn</a:t>
            </a:r>
            <a:r>
              <a:rPr lang="cs-CZ" dirty="0"/>
              <a:t>, </a:t>
            </a:r>
            <a:r>
              <a:rPr lang="cs-CZ" dirty="0" err="1"/>
              <a:t>hiccups</a:t>
            </a:r>
            <a:endParaRPr lang="cs-CZ" dirty="0"/>
          </a:p>
          <a:p>
            <a:pPr lvl="1">
              <a:defRPr/>
            </a:pPr>
            <a:r>
              <a:rPr lang="cs-CZ" dirty="0" err="1"/>
              <a:t>speech</a:t>
            </a:r>
            <a:r>
              <a:rPr lang="cs-CZ" dirty="0"/>
              <a:t>, audio </a:t>
            </a:r>
            <a:r>
              <a:rPr lang="cs-CZ" dirty="0" err="1"/>
              <a:t>manifestations</a:t>
            </a:r>
            <a:endParaRPr lang="cs-CZ" dirty="0"/>
          </a:p>
          <a:p>
            <a:pPr lvl="1">
              <a:defRPr/>
            </a:pPr>
            <a:r>
              <a:rPr lang="cs-CZ" dirty="0" err="1"/>
              <a:t>immunity</a:t>
            </a:r>
            <a:br>
              <a:rPr lang="cs-CZ" dirty="0"/>
            </a:br>
            <a:endParaRPr lang="cs-CZ" dirty="0"/>
          </a:p>
          <a:p>
            <a:endParaRPr lang="cs-CZ"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899592" y="764704"/>
            <a:ext cx="7772400" cy="914400"/>
          </a:xfrm>
        </p:spPr>
        <p:txBody>
          <a:bodyPr/>
          <a:lstStyle/>
          <a:p>
            <a:pPr eaLnBrk="1" hangingPunct="1">
              <a:defRPr/>
            </a:pPr>
            <a:r>
              <a:rPr lang="en-US" sz="3600" b="1" dirty="0"/>
              <a:t>Mechanics of respiration</a:t>
            </a:r>
            <a:endParaRPr lang="cs-CZ" sz="3600" b="1" dirty="0"/>
          </a:p>
        </p:txBody>
      </p:sp>
      <p:sp>
        <p:nvSpPr>
          <p:cNvPr id="6147" name="Rectangle 3"/>
          <p:cNvSpPr>
            <a:spLocks noGrp="1" noChangeArrowheads="1"/>
          </p:cNvSpPr>
          <p:nvPr>
            <p:ph type="body" idx="1"/>
          </p:nvPr>
        </p:nvSpPr>
        <p:spPr>
          <a:xfrm>
            <a:off x="914400" y="1783560"/>
            <a:ext cx="7772400" cy="5074440"/>
          </a:xfrm>
        </p:spPr>
        <p:txBody>
          <a:bodyPr>
            <a:normAutofit lnSpcReduction="10000"/>
          </a:bodyPr>
          <a:lstStyle/>
          <a:p>
            <a:pPr>
              <a:lnSpc>
                <a:spcPct val="80000"/>
              </a:lnSpc>
              <a:buNone/>
              <a:defRPr/>
            </a:pPr>
            <a:r>
              <a:rPr lang="en-US" sz="2000" b="1" dirty="0"/>
              <a:t>participate and influence the individual character of breathing</a:t>
            </a:r>
            <a:endParaRPr lang="cs-CZ" sz="2000" b="1" dirty="0"/>
          </a:p>
          <a:p>
            <a:pPr>
              <a:lnSpc>
                <a:spcPct val="80000"/>
              </a:lnSpc>
              <a:buNone/>
              <a:defRPr/>
            </a:pPr>
            <a:endParaRPr lang="cs-CZ" sz="2000" b="1" dirty="0"/>
          </a:p>
          <a:p>
            <a:pPr>
              <a:lnSpc>
                <a:spcPct val="80000"/>
              </a:lnSpc>
              <a:buNone/>
              <a:defRPr/>
            </a:pPr>
            <a:r>
              <a:rPr lang="cs-CZ" sz="2000" b="1" dirty="0">
                <a:solidFill>
                  <a:srgbClr val="FFFF00"/>
                </a:solidFill>
              </a:rPr>
              <a:t>p</a:t>
            </a:r>
            <a:r>
              <a:rPr lang="en-US" sz="2000" b="1" dirty="0" err="1">
                <a:solidFill>
                  <a:srgbClr val="FFFF00"/>
                </a:solidFill>
              </a:rPr>
              <a:t>assive</a:t>
            </a:r>
            <a:r>
              <a:rPr lang="en-US" sz="2000" b="1" dirty="0">
                <a:solidFill>
                  <a:srgbClr val="FFFF00"/>
                </a:solidFill>
              </a:rPr>
              <a:t>: </a:t>
            </a:r>
            <a:endParaRPr lang="cs-CZ" sz="2000" b="1" dirty="0">
              <a:solidFill>
                <a:srgbClr val="FFFF00"/>
              </a:solidFill>
            </a:endParaRPr>
          </a:p>
          <a:p>
            <a:pPr>
              <a:lnSpc>
                <a:spcPct val="80000"/>
              </a:lnSpc>
              <a:defRPr/>
            </a:pPr>
            <a:r>
              <a:rPr lang="en-US" sz="2000" dirty="0"/>
              <a:t>shape and elasticity of the rib cage </a:t>
            </a:r>
            <a:endParaRPr lang="cs-CZ" sz="2000" dirty="0"/>
          </a:p>
          <a:p>
            <a:pPr marL="68580" indent="0">
              <a:lnSpc>
                <a:spcPct val="80000"/>
              </a:lnSpc>
              <a:buNone/>
              <a:defRPr/>
            </a:pPr>
            <a:r>
              <a:rPr lang="cs-CZ" sz="2000" dirty="0"/>
              <a:t>       </a:t>
            </a:r>
            <a:r>
              <a:rPr lang="en-US" sz="2000" dirty="0"/>
              <a:t>(Th vertebrae, ribs, sternum) and abdomen</a:t>
            </a:r>
            <a:endParaRPr lang="cs-CZ" sz="2000" dirty="0"/>
          </a:p>
          <a:p>
            <a:pPr>
              <a:lnSpc>
                <a:spcPct val="80000"/>
              </a:lnSpc>
              <a:defRPr/>
            </a:pPr>
            <a:r>
              <a:rPr lang="en-US" sz="2000" dirty="0"/>
              <a:t>resistance of U</a:t>
            </a:r>
            <a:r>
              <a:rPr lang="cs-CZ" sz="2000" dirty="0"/>
              <a:t>A</a:t>
            </a:r>
            <a:r>
              <a:rPr lang="en-US" sz="2000" dirty="0"/>
              <a:t>W and L</a:t>
            </a:r>
            <a:r>
              <a:rPr lang="cs-CZ" sz="2000" dirty="0"/>
              <a:t>A</a:t>
            </a:r>
            <a:r>
              <a:rPr lang="en-US" sz="2000" dirty="0"/>
              <a:t>W</a:t>
            </a:r>
            <a:endParaRPr lang="cs-CZ" sz="2000" dirty="0"/>
          </a:p>
          <a:p>
            <a:pPr>
              <a:lnSpc>
                <a:spcPct val="80000"/>
              </a:lnSpc>
              <a:defRPr/>
            </a:pPr>
            <a:r>
              <a:rPr lang="cs-CZ" sz="2000" dirty="0"/>
              <a:t>f</a:t>
            </a:r>
            <a:r>
              <a:rPr lang="en-US" sz="2000" dirty="0" err="1"/>
              <a:t>illing</a:t>
            </a:r>
            <a:r>
              <a:rPr lang="en-US" sz="2000" dirty="0"/>
              <a:t> of the hollow organs of the</a:t>
            </a:r>
            <a:br>
              <a:rPr lang="cs-CZ" sz="2000" dirty="0"/>
            </a:br>
            <a:r>
              <a:rPr lang="en-US" sz="2000" dirty="0"/>
              <a:t>abdominal cavity </a:t>
            </a:r>
            <a:endParaRPr lang="cs-CZ" sz="2000" dirty="0"/>
          </a:p>
          <a:p>
            <a:pPr>
              <a:lnSpc>
                <a:spcPct val="80000"/>
              </a:lnSpc>
              <a:defRPr/>
            </a:pPr>
            <a:r>
              <a:rPr lang="en-US" sz="2000" dirty="0"/>
              <a:t>pulmonary parenchyma </a:t>
            </a:r>
          </a:p>
          <a:p>
            <a:pPr>
              <a:lnSpc>
                <a:spcPct val="80000"/>
              </a:lnSpc>
              <a:buNone/>
              <a:defRPr/>
            </a:pPr>
            <a:endParaRPr lang="en-US" sz="2000" b="1" dirty="0"/>
          </a:p>
          <a:p>
            <a:pPr>
              <a:lnSpc>
                <a:spcPct val="80000"/>
              </a:lnSpc>
              <a:buNone/>
              <a:defRPr/>
            </a:pPr>
            <a:r>
              <a:rPr lang="cs-CZ" sz="2000" b="1" dirty="0">
                <a:solidFill>
                  <a:srgbClr val="FFFF00"/>
                </a:solidFill>
              </a:rPr>
              <a:t>a</a:t>
            </a:r>
            <a:r>
              <a:rPr lang="en-US" sz="2000" b="1" dirty="0" err="1">
                <a:solidFill>
                  <a:srgbClr val="FFFF00"/>
                </a:solidFill>
              </a:rPr>
              <a:t>ctive</a:t>
            </a:r>
            <a:r>
              <a:rPr lang="en-US" sz="2000" b="1" dirty="0">
                <a:solidFill>
                  <a:srgbClr val="FFFF00"/>
                </a:solidFill>
              </a:rPr>
              <a:t>: </a:t>
            </a:r>
            <a:endParaRPr lang="cs-CZ" sz="2000" b="1" dirty="0">
              <a:solidFill>
                <a:srgbClr val="FFFF00"/>
              </a:solidFill>
            </a:endParaRPr>
          </a:p>
          <a:p>
            <a:pPr>
              <a:lnSpc>
                <a:spcPct val="80000"/>
              </a:lnSpc>
              <a:defRPr/>
            </a:pPr>
            <a:r>
              <a:rPr lang="en-US" sz="2000" b="1" dirty="0"/>
              <a:t>diaphragm and other inspiratory and </a:t>
            </a:r>
            <a:br>
              <a:rPr lang="cs-CZ" sz="2000" b="1" dirty="0"/>
            </a:br>
            <a:r>
              <a:rPr lang="en-US" sz="2000" b="1" dirty="0"/>
              <a:t>expiratory muscles </a:t>
            </a:r>
            <a:endParaRPr lang="cs-CZ" sz="2000" b="1" dirty="0"/>
          </a:p>
          <a:p>
            <a:pPr marL="68580" indent="0">
              <a:lnSpc>
                <a:spcPct val="80000"/>
              </a:lnSpc>
              <a:buNone/>
              <a:defRPr/>
            </a:pPr>
            <a:endParaRPr lang="cs-CZ" sz="2000" b="1" dirty="0"/>
          </a:p>
          <a:p>
            <a:pPr marL="68580" indent="0">
              <a:lnSpc>
                <a:spcPct val="80000"/>
              </a:lnSpc>
              <a:buNone/>
              <a:defRPr/>
            </a:pPr>
            <a:r>
              <a:rPr lang="en-US" sz="2000" b="1" dirty="0"/>
              <a:t>Controlled from the CNS, PNS and ANS, </a:t>
            </a:r>
            <a:endParaRPr lang="cs-CZ" sz="2000" b="1" dirty="0"/>
          </a:p>
          <a:p>
            <a:pPr marL="68580" indent="0">
              <a:lnSpc>
                <a:spcPct val="80000"/>
              </a:lnSpc>
              <a:buNone/>
              <a:defRPr/>
            </a:pPr>
            <a:r>
              <a:rPr lang="en-US" sz="2000" b="1" dirty="0"/>
              <a:t>it</a:t>
            </a:r>
            <a:r>
              <a:rPr lang="cs-CZ" sz="2000" b="1" dirty="0"/>
              <a:t> </a:t>
            </a:r>
            <a:r>
              <a:rPr lang="en-US" sz="2000" b="1" dirty="0"/>
              <a:t>can be influenced by the will partially</a:t>
            </a:r>
            <a:r>
              <a:rPr lang="cs-CZ" sz="2000" b="1" dirty="0"/>
              <a:t>.</a:t>
            </a:r>
          </a:p>
          <a:p>
            <a:pPr eaLnBrk="1" hangingPunct="1">
              <a:lnSpc>
                <a:spcPct val="80000"/>
              </a:lnSpc>
              <a:buFont typeface="Wingdings" pitchFamily="2" charset="2"/>
              <a:buNone/>
              <a:defRPr/>
            </a:pPr>
            <a:endParaRPr lang="cs-CZ" sz="2000" dirty="0"/>
          </a:p>
        </p:txBody>
      </p:sp>
      <p:pic>
        <p:nvPicPr>
          <p:cNvPr id="5" name="Picture 4" descr="http://drugline.info/img/ail/morbus-bechterew-413_3.jpg">
            <a:hlinkClick r:id="rId3"/>
          </p:cNvPr>
          <p:cNvPicPr>
            <a:picLocks noChangeAspect="1" noChangeArrowheads="1"/>
          </p:cNvPicPr>
          <p:nvPr/>
        </p:nvPicPr>
        <p:blipFill>
          <a:blip r:embed="rId4" cstate="print"/>
          <a:srcRect l="71272"/>
          <a:stretch>
            <a:fillRect/>
          </a:stretch>
        </p:blipFill>
        <p:spPr bwMode="auto">
          <a:xfrm>
            <a:off x="7821818" y="72482"/>
            <a:ext cx="1060244" cy="2233838"/>
          </a:xfrm>
          <a:prstGeom prst="rect">
            <a:avLst/>
          </a:prstGeom>
          <a:noFill/>
        </p:spPr>
      </p:pic>
      <p:pic>
        <p:nvPicPr>
          <p:cNvPr id="6" name="Picture 9" descr="https://www.toplekar.cz/public/b2/97/e0/5981_24387_tehotna_fotolia.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92481" y="4882138"/>
            <a:ext cx="2362200" cy="1566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5" descr="skolióz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65101" y="2526210"/>
            <a:ext cx="2416961" cy="21269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en-US" sz="2800" b="1" dirty="0"/>
              <a:t>Breathing and musculoskeletal system</a:t>
            </a:r>
            <a:endParaRPr lang="cs-CZ" sz="2800" b="1" dirty="0"/>
          </a:p>
        </p:txBody>
      </p:sp>
      <p:sp>
        <p:nvSpPr>
          <p:cNvPr id="28675" name="Rectangle 3"/>
          <p:cNvSpPr>
            <a:spLocks noGrp="1" noChangeArrowheads="1"/>
          </p:cNvSpPr>
          <p:nvPr>
            <p:ph type="body" idx="1"/>
          </p:nvPr>
        </p:nvSpPr>
        <p:spPr>
          <a:xfrm>
            <a:off x="914400" y="1412776"/>
            <a:ext cx="7772400" cy="4942784"/>
          </a:xfrm>
        </p:spPr>
        <p:txBody>
          <a:bodyPr/>
          <a:lstStyle/>
          <a:p>
            <a:pPr>
              <a:lnSpc>
                <a:spcPct val="80000"/>
              </a:lnSpc>
              <a:buNone/>
              <a:defRPr/>
            </a:pPr>
            <a:r>
              <a:rPr lang="cs-CZ" sz="2000" b="1" dirty="0" err="1">
                <a:solidFill>
                  <a:srgbClr val="FFFF00"/>
                </a:solidFill>
              </a:rPr>
              <a:t>Diaphragm</a:t>
            </a:r>
            <a:r>
              <a:rPr lang="cs-CZ" sz="2000" b="1" dirty="0"/>
              <a:t> </a:t>
            </a:r>
            <a:r>
              <a:rPr lang="cs-CZ" sz="2000" dirty="0"/>
              <a:t>= </a:t>
            </a:r>
            <a:r>
              <a:rPr lang="cs-CZ" sz="2000" dirty="0" err="1"/>
              <a:t>main</a:t>
            </a:r>
            <a:r>
              <a:rPr lang="cs-CZ" sz="2000" dirty="0"/>
              <a:t> </a:t>
            </a:r>
            <a:r>
              <a:rPr lang="cs-CZ" sz="2000" dirty="0" err="1"/>
              <a:t>respiratory</a:t>
            </a:r>
            <a:r>
              <a:rPr lang="cs-CZ" sz="2000" dirty="0"/>
              <a:t> </a:t>
            </a:r>
            <a:r>
              <a:rPr lang="cs-CZ" sz="2000" dirty="0" err="1"/>
              <a:t>muscle</a:t>
            </a:r>
            <a:r>
              <a:rPr lang="cs-CZ" sz="2000" dirty="0"/>
              <a:t> (60 % VC): </a:t>
            </a:r>
          </a:p>
          <a:p>
            <a:pPr>
              <a:lnSpc>
                <a:spcPct val="80000"/>
              </a:lnSpc>
              <a:defRPr/>
            </a:pPr>
            <a:r>
              <a:rPr lang="cs-CZ" sz="2000" dirty="0"/>
              <a:t>3 </a:t>
            </a:r>
            <a:r>
              <a:rPr lang="cs-CZ" sz="2000" dirty="0" err="1"/>
              <a:t>parts</a:t>
            </a:r>
            <a:r>
              <a:rPr lang="cs-CZ" sz="2000" dirty="0"/>
              <a:t>, </a:t>
            </a:r>
            <a:r>
              <a:rPr lang="cs-CZ" sz="2000" dirty="0" err="1"/>
              <a:t>related</a:t>
            </a:r>
            <a:r>
              <a:rPr lang="cs-CZ" sz="2000" dirty="0"/>
              <a:t> to DSS, </a:t>
            </a:r>
            <a:r>
              <a:rPr lang="cs-CZ" sz="2000" dirty="0" err="1"/>
              <a:t>horizontal</a:t>
            </a:r>
            <a:r>
              <a:rPr lang="cs-CZ" sz="2000" dirty="0"/>
              <a:t> </a:t>
            </a:r>
            <a:r>
              <a:rPr lang="cs-CZ" sz="2000" dirty="0" err="1"/>
              <a:t>position</a:t>
            </a:r>
            <a:endParaRPr lang="cs-CZ" sz="2000" dirty="0"/>
          </a:p>
          <a:p>
            <a:pPr>
              <a:lnSpc>
                <a:spcPct val="80000"/>
              </a:lnSpc>
              <a:defRPr/>
            </a:pPr>
            <a:r>
              <a:rPr lang="cs-CZ" sz="2000" dirty="0" err="1"/>
              <a:t>contracts</a:t>
            </a:r>
            <a:r>
              <a:rPr lang="cs-CZ" sz="2000" dirty="0"/>
              <a:t> </a:t>
            </a:r>
            <a:r>
              <a:rPr lang="cs-CZ" sz="2000" dirty="0" err="1"/>
              <a:t>during</a:t>
            </a:r>
            <a:r>
              <a:rPr lang="cs-CZ" sz="2000" dirty="0"/>
              <a:t> </a:t>
            </a:r>
            <a:r>
              <a:rPr lang="cs-CZ" sz="2000" dirty="0" err="1"/>
              <a:t>inspiration</a:t>
            </a:r>
            <a:r>
              <a:rPr lang="cs-CZ" sz="2000" dirty="0"/>
              <a:t> (</a:t>
            </a:r>
            <a:r>
              <a:rPr lang="cs-CZ" sz="2000" dirty="0" err="1"/>
              <a:t>moves</a:t>
            </a:r>
            <a:r>
              <a:rPr lang="cs-CZ" sz="2000" dirty="0"/>
              <a:t>  </a:t>
            </a:r>
            <a:r>
              <a:rPr lang="cs-CZ" sz="2000" dirty="0" err="1"/>
              <a:t>caudally</a:t>
            </a:r>
            <a:r>
              <a:rPr lang="cs-CZ" sz="2000" dirty="0"/>
              <a:t>) – intra-</a:t>
            </a:r>
            <a:r>
              <a:rPr lang="cs-CZ" sz="2000" dirty="0" err="1"/>
              <a:t>abdominal</a:t>
            </a:r>
            <a:r>
              <a:rPr lang="cs-CZ" sz="2000" dirty="0"/>
              <a:t> p ↑</a:t>
            </a:r>
          </a:p>
          <a:p>
            <a:pPr>
              <a:lnSpc>
                <a:spcPct val="80000"/>
              </a:lnSpc>
              <a:defRPr/>
            </a:pPr>
            <a:r>
              <a:rPr lang="cs-CZ" sz="2000" dirty="0" err="1"/>
              <a:t>relaxes</a:t>
            </a:r>
            <a:r>
              <a:rPr lang="cs-CZ" sz="2000" dirty="0"/>
              <a:t> </a:t>
            </a:r>
            <a:r>
              <a:rPr lang="cs-CZ" sz="2000" dirty="0" err="1"/>
              <a:t>during</a:t>
            </a:r>
            <a:r>
              <a:rPr lang="cs-CZ" sz="2000" dirty="0"/>
              <a:t> </a:t>
            </a:r>
            <a:r>
              <a:rPr lang="cs-CZ" sz="2000" dirty="0" err="1"/>
              <a:t>exhalation</a:t>
            </a:r>
            <a:r>
              <a:rPr lang="cs-CZ" sz="2000" dirty="0"/>
              <a:t> (</a:t>
            </a:r>
            <a:r>
              <a:rPr lang="cs-CZ" sz="2000" dirty="0" err="1"/>
              <a:t>moves</a:t>
            </a:r>
            <a:r>
              <a:rPr lang="cs-CZ" sz="2000" dirty="0"/>
              <a:t> </a:t>
            </a:r>
            <a:r>
              <a:rPr lang="cs-CZ" sz="2000" dirty="0" err="1"/>
              <a:t>cranially</a:t>
            </a:r>
            <a:r>
              <a:rPr lang="cs-CZ" sz="2000" dirty="0"/>
              <a:t>)  </a:t>
            </a:r>
          </a:p>
          <a:p>
            <a:pPr>
              <a:lnSpc>
                <a:spcPct val="80000"/>
              </a:lnSpc>
              <a:defRPr/>
            </a:pPr>
            <a:r>
              <a:rPr lang="cs-CZ" sz="2000" dirty="0" err="1"/>
              <a:t>works</a:t>
            </a:r>
            <a:r>
              <a:rPr lang="cs-CZ" sz="2000" dirty="0"/>
              <a:t> in </a:t>
            </a:r>
            <a:r>
              <a:rPr lang="cs-CZ" sz="2000" dirty="0" err="1"/>
              <a:t>cocontraction</a:t>
            </a:r>
            <a:r>
              <a:rPr lang="cs-CZ" sz="2000" dirty="0"/>
              <a:t> </a:t>
            </a:r>
            <a:r>
              <a:rPr lang="cs-CZ" sz="2000" dirty="0" err="1"/>
              <a:t>with</a:t>
            </a:r>
            <a:r>
              <a:rPr lang="cs-CZ" sz="2000" dirty="0"/>
              <a:t> </a:t>
            </a:r>
            <a:r>
              <a:rPr lang="cs-CZ" sz="2000" dirty="0" err="1"/>
              <a:t>the</a:t>
            </a:r>
            <a:r>
              <a:rPr lang="cs-CZ" sz="2000" dirty="0"/>
              <a:t> </a:t>
            </a:r>
            <a:r>
              <a:rPr lang="cs-CZ" sz="2000" dirty="0" err="1"/>
              <a:t>abdominal</a:t>
            </a:r>
            <a:r>
              <a:rPr lang="cs-CZ" sz="2000" dirty="0"/>
              <a:t> </a:t>
            </a:r>
            <a:r>
              <a:rPr lang="cs-CZ" sz="2000" dirty="0" err="1"/>
              <a:t>musculature</a:t>
            </a:r>
            <a:r>
              <a:rPr lang="cs-CZ" sz="2000" dirty="0"/>
              <a:t> </a:t>
            </a:r>
          </a:p>
          <a:p>
            <a:pPr>
              <a:lnSpc>
                <a:spcPct val="80000"/>
              </a:lnSpc>
              <a:defRPr/>
            </a:pPr>
            <a:r>
              <a:rPr lang="cs-CZ" sz="2000" dirty="0" err="1"/>
              <a:t>diaphragm</a:t>
            </a:r>
            <a:r>
              <a:rPr lang="cs-CZ" sz="2000" dirty="0"/>
              <a:t> </a:t>
            </a:r>
            <a:r>
              <a:rPr lang="cs-CZ" sz="2000" dirty="0" err="1"/>
              <a:t>expands</a:t>
            </a:r>
            <a:r>
              <a:rPr lang="cs-CZ" sz="2000" dirty="0"/>
              <a:t> </a:t>
            </a:r>
            <a:r>
              <a:rPr lang="cs-CZ" sz="2000" dirty="0" err="1"/>
              <a:t>the</a:t>
            </a:r>
            <a:r>
              <a:rPr lang="cs-CZ" sz="2000" dirty="0"/>
              <a:t> </a:t>
            </a:r>
            <a:r>
              <a:rPr lang="cs-CZ" sz="2000" dirty="0" err="1"/>
              <a:t>chest</a:t>
            </a:r>
            <a:r>
              <a:rPr lang="cs-CZ" sz="2000" dirty="0"/>
              <a:t> in </a:t>
            </a:r>
            <a:r>
              <a:rPr lang="cs-CZ" sz="2000" dirty="0" err="1"/>
              <a:t>the</a:t>
            </a:r>
            <a:r>
              <a:rPr lang="cs-CZ" sz="2000" dirty="0"/>
              <a:t> </a:t>
            </a:r>
            <a:r>
              <a:rPr lang="cs-CZ" sz="2000" dirty="0" err="1"/>
              <a:t>vertical</a:t>
            </a:r>
            <a:r>
              <a:rPr lang="cs-CZ" sz="2000" dirty="0"/>
              <a:t> </a:t>
            </a:r>
            <a:r>
              <a:rPr lang="cs-CZ" sz="2000" dirty="0" err="1"/>
              <a:t>direction</a:t>
            </a:r>
            <a:endParaRPr lang="cs-CZ" sz="2000" dirty="0"/>
          </a:p>
        </p:txBody>
      </p:sp>
      <p:pic>
        <p:nvPicPr>
          <p:cNvPr id="10244" name="Picture 4" descr="C:\Users\Admin\Pictures\19072.jpg"/>
          <p:cNvPicPr>
            <a:picLocks noChangeAspect="1" noChangeArrowheads="1"/>
          </p:cNvPicPr>
          <p:nvPr/>
        </p:nvPicPr>
        <p:blipFill>
          <a:blip r:embed="rId3" cstate="print"/>
          <a:srcRect/>
          <a:stretch>
            <a:fillRect/>
          </a:stretch>
        </p:blipFill>
        <p:spPr bwMode="auto">
          <a:xfrm>
            <a:off x="1259632" y="3573016"/>
            <a:ext cx="3915000" cy="3132000"/>
          </a:xfrm>
          <a:prstGeom prst="rect">
            <a:avLst/>
          </a:prstGeom>
          <a:noFill/>
          <a:ln w="9525">
            <a:noFill/>
            <a:miter lim="800000"/>
            <a:headEnd/>
            <a:tailEnd/>
          </a:ln>
        </p:spPr>
      </p:pic>
      <p:pic>
        <p:nvPicPr>
          <p:cNvPr id="10245" name="Picture 5" descr="C:\Users\Admin\Pictures\diaphragm.gif"/>
          <p:cNvPicPr>
            <a:picLocks noChangeAspect="1" noChangeArrowheads="1"/>
          </p:cNvPicPr>
          <p:nvPr/>
        </p:nvPicPr>
        <p:blipFill>
          <a:blip r:embed="rId4" cstate="print"/>
          <a:srcRect/>
          <a:stretch>
            <a:fillRect/>
          </a:stretch>
        </p:blipFill>
        <p:spPr bwMode="auto">
          <a:xfrm>
            <a:off x="5868144" y="3573016"/>
            <a:ext cx="2515091" cy="3132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827584" y="285728"/>
            <a:ext cx="7859216" cy="714380"/>
          </a:xfrm>
        </p:spPr>
        <p:txBody>
          <a:bodyPr>
            <a:normAutofit/>
          </a:bodyPr>
          <a:lstStyle/>
          <a:p>
            <a:r>
              <a:rPr lang="cs-CZ" sz="3600" b="1" dirty="0" err="1"/>
              <a:t>Mechanism</a:t>
            </a:r>
            <a:r>
              <a:rPr lang="cs-CZ" sz="3600" b="1" dirty="0"/>
              <a:t> </a:t>
            </a:r>
            <a:r>
              <a:rPr lang="cs-CZ" sz="3600" b="1" dirty="0" err="1"/>
              <a:t>of</a:t>
            </a:r>
            <a:r>
              <a:rPr lang="cs-CZ" sz="3600" b="1" dirty="0"/>
              <a:t> </a:t>
            </a:r>
            <a:r>
              <a:rPr lang="cs-CZ" sz="3600" b="1" dirty="0" err="1"/>
              <a:t>breathing</a:t>
            </a:r>
            <a:endParaRPr lang="cs-CZ" sz="3600" b="1" dirty="0"/>
          </a:p>
        </p:txBody>
      </p:sp>
      <p:pic>
        <p:nvPicPr>
          <p:cNvPr id="2055" name="Picture 7" descr="C:\Users\Admin\Desktop\Anim-breathing-(8SpCB=GEN)2.gif"/>
          <p:cNvPicPr>
            <a:picLocks noChangeAspect="1" noChangeArrowheads="1" noCrop="1"/>
          </p:cNvPicPr>
          <p:nvPr/>
        </p:nvPicPr>
        <p:blipFill>
          <a:blip r:embed="rId3" cstate="print"/>
          <a:srcRect/>
          <a:stretch>
            <a:fillRect/>
          </a:stretch>
        </p:blipFill>
        <p:spPr bwMode="auto">
          <a:xfrm>
            <a:off x="2786050" y="1071546"/>
            <a:ext cx="3714750" cy="5419725"/>
          </a:xfrm>
          <a:prstGeom prst="rect">
            <a:avLst/>
          </a:prstGeom>
          <a:noFill/>
        </p:spPr>
      </p:pic>
      <p:pic>
        <p:nvPicPr>
          <p:cNvPr id="2057" name="Picture 9" descr="C:\Users\Admin\Desktop\Anim-Breathing(2SpCB=GEN)1.gif"/>
          <p:cNvPicPr>
            <a:picLocks noChangeAspect="1" noChangeArrowheads="1" noCrop="1"/>
          </p:cNvPicPr>
          <p:nvPr/>
        </p:nvPicPr>
        <p:blipFill>
          <a:blip r:embed="rId4" cstate="print"/>
          <a:srcRect/>
          <a:stretch>
            <a:fillRect/>
          </a:stretch>
        </p:blipFill>
        <p:spPr bwMode="auto">
          <a:xfrm>
            <a:off x="2771800" y="1052736"/>
            <a:ext cx="3714750" cy="5419725"/>
          </a:xfrm>
          <a:prstGeom prst="rect">
            <a:avLst/>
          </a:prstGeom>
          <a:noFill/>
        </p:spPr>
      </p:pic>
      <p:sp>
        <p:nvSpPr>
          <p:cNvPr id="7" name="Obdélník 6"/>
          <p:cNvSpPr/>
          <p:nvPr/>
        </p:nvSpPr>
        <p:spPr>
          <a:xfrm>
            <a:off x="539552" y="3284984"/>
            <a:ext cx="2088232" cy="923330"/>
          </a:xfrm>
          <a:prstGeom prst="rect">
            <a:avLst/>
          </a:prstGeom>
        </p:spPr>
        <p:txBody>
          <a:bodyPr wrap="square">
            <a:spAutoFit/>
          </a:bodyPr>
          <a:lstStyle/>
          <a:p>
            <a:r>
              <a:rPr lang="cs-CZ" dirty="0">
                <a:hlinkClick r:id="rId5"/>
              </a:rPr>
              <a:t>http://www.</a:t>
            </a:r>
            <a:r>
              <a:rPr lang="cs-CZ" dirty="0" err="1">
                <a:hlinkClick r:id="rId5"/>
              </a:rPr>
              <a:t>youtube.com</a:t>
            </a:r>
            <a:r>
              <a:rPr lang="cs-CZ" dirty="0">
                <a:hlinkClick r:id="rId5"/>
              </a:rPr>
              <a:t>/</a:t>
            </a:r>
            <a:r>
              <a:rPr lang="cs-CZ" dirty="0" err="1">
                <a:hlinkClick r:id="rId5"/>
              </a:rPr>
              <a:t>watch</a:t>
            </a:r>
            <a:r>
              <a:rPr lang="cs-CZ" dirty="0">
                <a:hlinkClick r:id="rId5"/>
              </a:rPr>
              <a:t>?v=</a:t>
            </a:r>
            <a:r>
              <a:rPr lang="cs-CZ" dirty="0" err="1">
                <a:hlinkClick r:id="rId5"/>
              </a:rPr>
              <a:t>hp</a:t>
            </a:r>
            <a:r>
              <a:rPr lang="cs-CZ" dirty="0">
                <a:hlinkClick r:id="rId5"/>
              </a:rPr>
              <a:t>-gCvW8PRY</a:t>
            </a:r>
            <a:endParaRPr lang="cs-C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57"/>
                                        </p:tgtEl>
                                        <p:attrNameLst>
                                          <p:attrName>style.visibility</p:attrName>
                                        </p:attrNameLst>
                                      </p:cBhvr>
                                      <p:to>
                                        <p:strVal val="visible"/>
                                      </p:to>
                                    </p:set>
                                    <p:animEffect transition="in" filter="randombar(horizontal)">
                                      <p:cBhvr>
                                        <p:cTn id="7" dur="500"/>
                                        <p:tgtEl>
                                          <p:spTgt spid="2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sers\Admin\Pictures\terrorist-breathing.jpg"/>
          <p:cNvPicPr>
            <a:picLocks noGrp="1" noChangeAspect="1" noChangeArrowheads="1"/>
          </p:cNvPicPr>
          <p:nvPr>
            <p:ph idx="4294967295"/>
          </p:nvPr>
        </p:nvPicPr>
        <p:blipFill>
          <a:blip r:embed="rId3" cstate="print"/>
          <a:srcRect/>
          <a:stretch>
            <a:fillRect/>
          </a:stretch>
        </p:blipFill>
        <p:spPr>
          <a:xfrm>
            <a:off x="0" y="0"/>
            <a:ext cx="9286908" cy="5643578"/>
          </a:xfrm>
          <a:noFill/>
        </p:spPr>
      </p:pic>
      <p:sp>
        <p:nvSpPr>
          <p:cNvPr id="5" name="TextovéPole 5"/>
          <p:cNvSpPr txBox="1">
            <a:spLocks noChangeArrowheads="1"/>
          </p:cNvSpPr>
          <p:nvPr/>
        </p:nvSpPr>
        <p:spPr bwMode="auto">
          <a:xfrm>
            <a:off x="0" y="5657671"/>
            <a:ext cx="4572000" cy="923330"/>
          </a:xfrm>
          <a:prstGeom prst="rect">
            <a:avLst/>
          </a:prstGeom>
          <a:noFill/>
          <a:ln w="9525">
            <a:noFill/>
            <a:miter lim="800000"/>
            <a:headEnd/>
            <a:tailEnd/>
          </a:ln>
        </p:spPr>
        <p:txBody>
          <a:bodyPr wrap="square">
            <a:spAutoFit/>
          </a:bodyPr>
          <a:lstStyle/>
          <a:p>
            <a:pPr algn="ctr"/>
            <a:r>
              <a:rPr lang="en-US" dirty="0">
                <a:solidFill>
                  <a:srgbClr val="FFFF00"/>
                </a:solidFill>
              </a:rPr>
              <a:t>Inspiration</a:t>
            </a:r>
            <a:r>
              <a:rPr lang="en-US" dirty="0"/>
              <a:t> – always </a:t>
            </a:r>
            <a:r>
              <a:rPr lang="en-US" dirty="0">
                <a:solidFill>
                  <a:srgbClr val="FFFF00"/>
                </a:solidFill>
              </a:rPr>
              <a:t>active action </a:t>
            </a:r>
            <a:r>
              <a:rPr lang="en-US" dirty="0"/>
              <a:t>(activity in the breathing muscles – the diaphragm, mm. </a:t>
            </a:r>
            <a:r>
              <a:rPr lang="cs-CZ" dirty="0" err="1"/>
              <a:t>i</a:t>
            </a:r>
            <a:r>
              <a:rPr lang="en-US" dirty="0" err="1"/>
              <a:t>ntercostales</a:t>
            </a:r>
            <a:r>
              <a:rPr lang="en-US" dirty="0"/>
              <a:t> ext.)</a:t>
            </a:r>
            <a:endParaRPr lang="cs-CZ" dirty="0"/>
          </a:p>
        </p:txBody>
      </p:sp>
      <p:sp>
        <p:nvSpPr>
          <p:cNvPr id="6" name="TextovéPole 6"/>
          <p:cNvSpPr txBox="1">
            <a:spLocks noChangeArrowheads="1"/>
          </p:cNvSpPr>
          <p:nvPr/>
        </p:nvSpPr>
        <p:spPr bwMode="auto">
          <a:xfrm>
            <a:off x="5000628" y="5657671"/>
            <a:ext cx="4143372" cy="923330"/>
          </a:xfrm>
          <a:prstGeom prst="rect">
            <a:avLst/>
          </a:prstGeom>
          <a:noFill/>
          <a:ln w="9525">
            <a:noFill/>
            <a:miter lim="800000"/>
            <a:headEnd/>
            <a:tailEnd/>
          </a:ln>
        </p:spPr>
        <p:txBody>
          <a:bodyPr wrap="square">
            <a:spAutoFit/>
          </a:bodyPr>
          <a:lstStyle/>
          <a:p>
            <a:pPr algn="ctr"/>
            <a:r>
              <a:rPr lang="en-US" dirty="0">
                <a:solidFill>
                  <a:srgbClr val="FFFF00"/>
                </a:solidFill>
              </a:rPr>
              <a:t>Exhale</a:t>
            </a:r>
            <a:r>
              <a:rPr lang="en-US" dirty="0"/>
              <a:t> – mostly under resting conditions</a:t>
            </a:r>
            <a:br>
              <a:rPr lang="en-US" dirty="0"/>
            </a:br>
            <a:r>
              <a:rPr lang="en-US" dirty="0">
                <a:solidFill>
                  <a:srgbClr val="FFFF00"/>
                </a:solidFill>
              </a:rPr>
              <a:t>passive action </a:t>
            </a:r>
            <a:r>
              <a:rPr lang="en-US" dirty="0"/>
              <a:t>(due to the elasticity of the soft tissues of the chest and lungs)</a:t>
            </a:r>
            <a:endParaRPr lang="cs-CZ"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827584" y="285728"/>
            <a:ext cx="7859216" cy="714380"/>
          </a:xfrm>
        </p:spPr>
        <p:txBody>
          <a:bodyPr>
            <a:normAutofit/>
          </a:bodyPr>
          <a:lstStyle/>
          <a:p>
            <a:r>
              <a:rPr lang="cs-CZ" sz="3600" b="1" dirty="0" err="1"/>
              <a:t>Mechanism</a:t>
            </a:r>
            <a:r>
              <a:rPr lang="cs-CZ" sz="3600" b="1" dirty="0"/>
              <a:t> </a:t>
            </a:r>
            <a:r>
              <a:rPr lang="cs-CZ" sz="3600" b="1" dirty="0" err="1"/>
              <a:t>of</a:t>
            </a:r>
            <a:r>
              <a:rPr lang="cs-CZ" sz="3600" b="1" dirty="0"/>
              <a:t> </a:t>
            </a:r>
            <a:r>
              <a:rPr lang="cs-CZ" sz="3600" b="1" dirty="0" err="1"/>
              <a:t>breathing</a:t>
            </a:r>
            <a:endParaRPr lang="cs-CZ" sz="3600" b="1" dirty="0"/>
          </a:p>
        </p:txBody>
      </p:sp>
      <p:pic>
        <p:nvPicPr>
          <p:cNvPr id="3074" name="Picture 2" descr="C:\Users\Admin\Fyziotherapie\RFT\Respiration_ita[1].gif"/>
          <p:cNvPicPr>
            <a:picLocks noChangeAspect="1" noChangeArrowheads="1" noCrop="1"/>
          </p:cNvPicPr>
          <p:nvPr/>
        </p:nvPicPr>
        <p:blipFill>
          <a:blip r:embed="rId3" cstate="print"/>
          <a:srcRect/>
          <a:stretch>
            <a:fillRect/>
          </a:stretch>
        </p:blipFill>
        <p:spPr bwMode="auto">
          <a:xfrm>
            <a:off x="2267744" y="1988840"/>
            <a:ext cx="4954639" cy="3600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6" name="Rectangle 8"/>
          <p:cNvSpPr>
            <a:spLocks noGrp="1" noChangeArrowheads="1"/>
          </p:cNvSpPr>
          <p:nvPr>
            <p:ph type="title"/>
          </p:nvPr>
        </p:nvSpPr>
        <p:spPr>
          <a:xfrm>
            <a:off x="755576" y="620688"/>
            <a:ext cx="8388424" cy="732730"/>
          </a:xfrm>
        </p:spPr>
        <p:txBody>
          <a:bodyPr/>
          <a:lstStyle/>
          <a:p>
            <a:pPr>
              <a:defRPr/>
            </a:pPr>
            <a:r>
              <a:rPr lang="en-US" sz="2400" b="1" dirty="0"/>
              <a:t>Postural and respiratory stabilization stereotype</a:t>
            </a:r>
            <a:endParaRPr lang="cs-CZ" sz="2400" b="1" dirty="0"/>
          </a:p>
        </p:txBody>
      </p:sp>
      <p:pic>
        <p:nvPicPr>
          <p:cNvPr id="12291" name="Picture 10"/>
          <p:cNvPicPr>
            <a:picLocks noGrp="1" noChangeAspect="1" noChangeArrowheads="1"/>
          </p:cNvPicPr>
          <p:nvPr>
            <p:ph type="body" idx="1"/>
          </p:nvPr>
        </p:nvPicPr>
        <p:blipFill>
          <a:blip r:embed="rId3" cstate="print"/>
          <a:srcRect b="20415"/>
          <a:stretch>
            <a:fillRect/>
          </a:stretch>
        </p:blipFill>
        <p:spPr>
          <a:xfrm>
            <a:off x="755576" y="1412776"/>
            <a:ext cx="3675465" cy="4140000"/>
          </a:xfrm>
          <a:noFill/>
        </p:spPr>
      </p:pic>
      <p:pic>
        <p:nvPicPr>
          <p:cNvPr id="12292" name="Picture 11"/>
          <p:cNvPicPr>
            <a:picLocks noChangeAspect="1" noChangeArrowheads="1"/>
          </p:cNvPicPr>
          <p:nvPr/>
        </p:nvPicPr>
        <p:blipFill>
          <a:blip r:embed="rId4" cstate="print"/>
          <a:srcRect b="11610"/>
          <a:stretch>
            <a:fillRect/>
          </a:stretch>
        </p:blipFill>
        <p:spPr bwMode="auto">
          <a:xfrm>
            <a:off x="5508104" y="1412776"/>
            <a:ext cx="3172251" cy="4140000"/>
          </a:xfrm>
          <a:prstGeom prst="rect">
            <a:avLst/>
          </a:prstGeom>
          <a:noFill/>
          <a:ln w="9525">
            <a:noFill/>
            <a:miter lim="800000"/>
            <a:headEnd/>
            <a:tailEnd/>
          </a:ln>
        </p:spPr>
      </p:pic>
      <p:sp>
        <p:nvSpPr>
          <p:cNvPr id="12293" name="Text Box 12"/>
          <p:cNvSpPr txBox="1">
            <a:spLocks noChangeArrowheads="1"/>
          </p:cNvSpPr>
          <p:nvPr/>
        </p:nvSpPr>
        <p:spPr bwMode="auto">
          <a:xfrm>
            <a:off x="1043609" y="5661248"/>
            <a:ext cx="3312367" cy="923330"/>
          </a:xfrm>
          <a:prstGeom prst="rect">
            <a:avLst/>
          </a:prstGeom>
          <a:noFill/>
          <a:ln w="9525">
            <a:noFill/>
            <a:miter lim="800000"/>
            <a:headEnd/>
            <a:tailEnd/>
          </a:ln>
        </p:spPr>
        <p:txBody>
          <a:bodyPr wrap="square">
            <a:spAutoFit/>
          </a:bodyPr>
          <a:lstStyle/>
          <a:p>
            <a:r>
              <a:rPr lang="en-US" b="1" dirty="0">
                <a:solidFill>
                  <a:srgbClr val="FFFF00"/>
                </a:solidFill>
              </a:rPr>
              <a:t>Physiological situation: </a:t>
            </a:r>
            <a:r>
              <a:rPr lang="en-US" b="1" dirty="0"/>
              <a:t>respiratory and postural</a:t>
            </a:r>
            <a:r>
              <a:rPr lang="cs-CZ" b="1" dirty="0"/>
              <a:t> </a:t>
            </a:r>
            <a:r>
              <a:rPr lang="cs-CZ" b="1" dirty="0" err="1"/>
              <a:t>function</a:t>
            </a:r>
            <a:r>
              <a:rPr lang="cs-CZ" b="1" dirty="0"/>
              <a:t> balance </a:t>
            </a:r>
            <a:r>
              <a:rPr lang="cs-CZ" b="1" dirty="0" err="1"/>
              <a:t>of</a:t>
            </a:r>
            <a:r>
              <a:rPr lang="en-US" b="1" dirty="0"/>
              <a:t> DSSS</a:t>
            </a:r>
            <a:endParaRPr lang="cs-CZ" b="1" dirty="0"/>
          </a:p>
        </p:txBody>
      </p:sp>
      <p:sp>
        <p:nvSpPr>
          <p:cNvPr id="12294" name="Text Box 13"/>
          <p:cNvSpPr txBox="1">
            <a:spLocks noChangeArrowheads="1"/>
          </p:cNvSpPr>
          <p:nvPr/>
        </p:nvSpPr>
        <p:spPr bwMode="auto">
          <a:xfrm>
            <a:off x="5652119" y="5661248"/>
            <a:ext cx="3240361" cy="923330"/>
          </a:xfrm>
          <a:prstGeom prst="rect">
            <a:avLst/>
          </a:prstGeom>
          <a:noFill/>
          <a:ln w="9525">
            <a:noFill/>
            <a:miter lim="800000"/>
            <a:headEnd/>
            <a:tailEnd/>
          </a:ln>
        </p:spPr>
        <p:txBody>
          <a:bodyPr wrap="square">
            <a:spAutoFit/>
          </a:bodyPr>
          <a:lstStyle/>
          <a:p>
            <a:r>
              <a:rPr lang="en-US" b="1" dirty="0">
                <a:solidFill>
                  <a:srgbClr val="FFFF00"/>
                </a:solidFill>
              </a:rPr>
              <a:t>Non-physiological situations:</a:t>
            </a:r>
            <a:br>
              <a:rPr lang="en-US" b="1" dirty="0"/>
            </a:br>
            <a:r>
              <a:rPr lang="en-US" b="1" dirty="0"/>
              <a:t>inadequate extension of</a:t>
            </a:r>
            <a:br>
              <a:rPr lang="en-US" b="1" dirty="0"/>
            </a:br>
            <a:r>
              <a:rPr lang="en-US" b="1" dirty="0"/>
              <a:t>lower thoracic outlet</a:t>
            </a:r>
            <a:endParaRPr lang="cs-CZ" b="1"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4865</TotalTime>
  <Words>3128</Words>
  <Application>Microsoft Office PowerPoint</Application>
  <PresentationFormat>Předvádění na obrazovce (4:3)</PresentationFormat>
  <Paragraphs>313</Paragraphs>
  <Slides>29</Slides>
  <Notes>28</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29</vt:i4>
      </vt:variant>
    </vt:vector>
  </HeadingPairs>
  <TitlesOfParts>
    <vt:vector size="37" baseType="lpstr">
      <vt:lpstr>Arial</vt:lpstr>
      <vt:lpstr>Calibri</vt:lpstr>
      <vt:lpstr>Consolas</vt:lpstr>
      <vt:lpstr>Corbel</vt:lpstr>
      <vt:lpstr>Wingdings</vt:lpstr>
      <vt:lpstr>Wingdings 2</vt:lpstr>
      <vt:lpstr>Wingdings 3</vt:lpstr>
      <vt:lpstr>Metro</vt:lpstr>
      <vt:lpstr>examination methods in rehabilitation, 4.1.2021</vt:lpstr>
      <vt:lpstr>Content</vt:lpstr>
      <vt:lpstr>Function of respiratory system:</vt:lpstr>
      <vt:lpstr>Mechanics of respiration</vt:lpstr>
      <vt:lpstr>Breathing and musculoskeletal system</vt:lpstr>
      <vt:lpstr>Mechanism of breathing</vt:lpstr>
      <vt:lpstr>Prezentace aplikace PowerPoint</vt:lpstr>
      <vt:lpstr>Mechanism of breathing</vt:lpstr>
      <vt:lpstr>Postural and respiratory stabilization stereotype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Breathing movements</vt:lpstr>
      <vt:lpstr>Examination of the patient by a physiotherapist in the context of RPT</vt:lpstr>
      <vt:lpstr>The principles in the implementation of RPT</vt:lpstr>
      <vt:lpstr>Correct posture during RPT</vt:lpstr>
      <vt:lpstr>Literature (1)</vt:lpstr>
      <vt:lpstr>Literature (2)</vt:lpstr>
      <vt:lpstr>Literature(3)</vt:lpstr>
      <vt:lpstr>Thank you for your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Základy léčebné rehabilitace</dc:title>
  <dc:creator>Windows User</dc:creator>
  <cp:lastModifiedBy>Pavel Vank</cp:lastModifiedBy>
  <cp:revision>585</cp:revision>
  <dcterms:created xsi:type="dcterms:W3CDTF">2013-02-15T17:50:36Z</dcterms:created>
  <dcterms:modified xsi:type="dcterms:W3CDTF">2021-01-04T13:01:08Z</dcterms:modified>
</cp:coreProperties>
</file>