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7" r:id="rId2"/>
    <p:sldId id="350" r:id="rId3"/>
    <p:sldId id="328" r:id="rId4"/>
    <p:sldId id="397" r:id="rId5"/>
    <p:sldId id="372" r:id="rId6"/>
    <p:sldId id="366" r:id="rId7"/>
    <p:sldId id="371" r:id="rId8"/>
    <p:sldId id="398" r:id="rId9"/>
    <p:sldId id="317" r:id="rId10"/>
    <p:sldId id="283" r:id="rId11"/>
    <p:sldId id="351" r:id="rId12"/>
    <p:sldId id="285" r:id="rId13"/>
    <p:sldId id="403" r:id="rId14"/>
    <p:sldId id="362" r:id="rId15"/>
    <p:sldId id="353" r:id="rId16"/>
    <p:sldId id="289" r:id="rId17"/>
    <p:sldId id="290" r:id="rId18"/>
    <p:sldId id="287" r:id="rId19"/>
    <p:sldId id="284" r:id="rId20"/>
    <p:sldId id="322" r:id="rId21"/>
    <p:sldId id="329" r:id="rId22"/>
    <p:sldId id="367" r:id="rId23"/>
    <p:sldId id="370" r:id="rId24"/>
    <p:sldId id="298" r:id="rId25"/>
    <p:sldId id="277" r:id="rId26"/>
    <p:sldId id="369" r:id="rId27"/>
    <p:sldId id="323" r:id="rId28"/>
    <p:sldId id="297" r:id="rId29"/>
    <p:sldId id="374" r:id="rId30"/>
    <p:sldId id="368" r:id="rId31"/>
    <p:sldId id="395" r:id="rId32"/>
    <p:sldId id="281" r:id="rId33"/>
    <p:sldId id="301" r:id="rId34"/>
    <p:sldId id="258" r:id="rId35"/>
    <p:sldId id="375" r:id="rId36"/>
    <p:sldId id="376" r:id="rId37"/>
    <p:sldId id="260" r:id="rId38"/>
    <p:sldId id="377" r:id="rId39"/>
    <p:sldId id="294" r:id="rId40"/>
    <p:sldId id="262" r:id="rId41"/>
    <p:sldId id="378" r:id="rId42"/>
    <p:sldId id="379" r:id="rId43"/>
    <p:sldId id="270" r:id="rId44"/>
    <p:sldId id="380" r:id="rId45"/>
    <p:sldId id="381" r:id="rId46"/>
    <p:sldId id="383" r:id="rId47"/>
    <p:sldId id="386" r:id="rId48"/>
    <p:sldId id="387" r:id="rId49"/>
    <p:sldId id="388" r:id="rId50"/>
    <p:sldId id="400" r:id="rId51"/>
    <p:sldId id="303" r:id="rId52"/>
    <p:sldId id="389" r:id="rId53"/>
    <p:sldId id="365" r:id="rId54"/>
    <p:sldId id="333" r:id="rId55"/>
    <p:sldId id="401" r:id="rId56"/>
    <p:sldId id="390" r:id="rId57"/>
    <p:sldId id="327" r:id="rId58"/>
    <p:sldId id="391" r:id="rId59"/>
    <p:sldId id="404" r:id="rId60"/>
    <p:sldId id="330" r:id="rId61"/>
    <p:sldId id="304" r:id="rId62"/>
    <p:sldId id="392" r:id="rId6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82" d="100"/>
          <a:sy n="82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30FD8-24DC-4A2D-953A-8257E0DC6608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55B5B-0812-45DC-B19C-FC0327F99E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1161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A22E4B21-EFAC-42F9-BEFE-29C4F7F5F8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941F1C5-F68A-4403-B6CD-D845C5A4D3AB}" type="slidenum">
              <a:rPr lang="cs-CZ" altLang="cs-CZ" sz="1200" smtClean="0"/>
              <a:pPr/>
              <a:t>3</a:t>
            </a:fld>
            <a:endParaRPr lang="cs-CZ" altLang="cs-CZ" sz="12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47DF9957-2842-47D0-8CC2-72B2D30811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787020AD-67C4-4ED7-9F9E-06CB19F246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2FF31F57-29FC-4F6C-A226-F0AD964659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D58DE58-ADAD-440C-820E-E51C5AB95676}" type="slidenum">
              <a:rPr lang="cs-CZ" altLang="cs-CZ" sz="1200" smtClean="0"/>
              <a:pPr/>
              <a:t>19</a:t>
            </a:fld>
            <a:endParaRPr lang="cs-CZ" altLang="cs-CZ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31896D03-313C-4710-A875-95D57428C1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10FB5346-61A8-4118-BB0D-569D3B45A7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110A46DB-D651-4E4E-AEBF-D9540377DF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BFDAC8D-8D7B-4318-9D13-285EE907AEB2}" type="slidenum">
              <a:rPr lang="cs-CZ" altLang="cs-CZ" sz="1200" smtClean="0"/>
              <a:pPr/>
              <a:t>20</a:t>
            </a:fld>
            <a:endParaRPr lang="cs-CZ" altLang="cs-CZ" sz="12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E0324612-FCAB-442C-895B-A9BC9DBBF9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DE5C598E-E764-4C4F-A48A-5F93F5F8BF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416DF559-14A0-4EA5-827F-79AE438915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1BE33E0-D8A6-4273-A58F-28BE6235BCCD}" type="slidenum">
              <a:rPr lang="cs-CZ" altLang="cs-CZ" sz="1200" smtClean="0"/>
              <a:pPr/>
              <a:t>21</a:t>
            </a:fld>
            <a:endParaRPr lang="cs-CZ" altLang="cs-CZ" sz="12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D7F93497-F370-4765-A816-271C55D9C9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0D6349E3-F142-4D96-ACEE-501E5AFE85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262D35F-4D34-49C1-838F-37F2F5C5257C}" type="slidenum">
              <a:rPr lang="cs-CZ" altLang="cs-CZ"/>
              <a:pPr eaLnBrk="1" hangingPunct="1"/>
              <a:t>22</a:t>
            </a:fld>
            <a:endParaRPr lang="cs-CZ" alt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325" y="4714875"/>
            <a:ext cx="62801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r>
              <a:rPr lang="cs-CZ" altLang="cs-CZ" b="1">
                <a:latin typeface="Arial" panose="020B0604020202020204" pitchFamily="34" charset="0"/>
              </a:rPr>
              <a:t>Šedý zákal</a:t>
            </a:r>
          </a:p>
          <a:p>
            <a:pPr algn="just" eaLnBrk="1" hangingPunct="1"/>
            <a:r>
              <a:rPr lang="cs-CZ" altLang="cs-CZ">
                <a:latin typeface="Arial" panose="020B0604020202020204" pitchFamily="34" charset="0"/>
              </a:rPr>
              <a:t>Čočka je složena z vody a proteinů. Proteiny jsou uspořádány precizním způsobem, který drží čočku čistou a dovoluje světlu procházet jí.</a:t>
            </a:r>
          </a:p>
          <a:p>
            <a:pPr algn="just" eaLnBrk="1" hangingPunct="1"/>
            <a:r>
              <a:rPr lang="cs-CZ" altLang="cs-CZ">
                <a:latin typeface="Arial" panose="020B0604020202020204" pitchFamily="34" charset="0"/>
              </a:rPr>
              <a:t>Ve stáří se některé proteiny mohou shlukovat a zamlží malé oblasti čočky. Postupně se mohou tyto oblasti zvětšovat a ztížit vidění.</a:t>
            </a:r>
          </a:p>
          <a:p>
            <a:pPr algn="just" eaLnBrk="1" hangingPunct="1"/>
            <a:r>
              <a:rPr lang="cs-CZ" altLang="cs-CZ">
                <a:latin typeface="Arial" panose="020B0604020202020204" pitchFamily="34" charset="0"/>
              </a:rPr>
              <a:t>Řeší se chirurgickým odstraněním čočky. Tu lze nahradit buď spojkou o optické mohutnosti +10 až +12 dioptrií (v brýlích je uložena před okem, proto nemusí být tak silná) nebo implantovanou čočkou.</a:t>
            </a:r>
          </a:p>
        </p:txBody>
      </p:sp>
    </p:spTree>
    <p:extLst>
      <p:ext uri="{BB962C8B-B14F-4D97-AF65-F5344CB8AC3E}">
        <p14:creationId xmlns:p14="http://schemas.microsoft.com/office/powerpoint/2010/main" val="1092555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390039A5-8DB7-4563-8F69-7B681EBEA7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6441258-ECDF-4868-B8A3-908D2E538F6E}" type="slidenum">
              <a:rPr lang="cs-CZ" altLang="cs-CZ" sz="1200" smtClean="0"/>
              <a:pPr/>
              <a:t>24</a:t>
            </a:fld>
            <a:endParaRPr lang="cs-CZ" altLang="cs-CZ" sz="120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5F5F0D71-1709-4A7D-B0E0-346247C250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D16342AB-FC06-4BD5-9C00-FA0148CF09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09572" name="Text Box 4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altLang="cs-CZ" b="1">
                <a:latin typeface="Arial" panose="020B0604020202020204" pitchFamily="34" charset="0"/>
              </a:rPr>
              <a:t>Hordeolum – ječné zrno </a:t>
            </a:r>
            <a:r>
              <a:rPr lang="cs-CZ" altLang="cs-CZ">
                <a:latin typeface="Arial" panose="020B0604020202020204" pitchFamily="34" charset="0"/>
              </a:rPr>
              <a:t>(stafylokokový absces)</a:t>
            </a:r>
          </a:p>
        </p:txBody>
      </p:sp>
    </p:spTree>
    <p:extLst>
      <p:ext uri="{BB962C8B-B14F-4D97-AF65-F5344CB8AC3E}">
        <p14:creationId xmlns:p14="http://schemas.microsoft.com/office/powerpoint/2010/main" val="973755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F8BE3AA8-BA34-435D-8128-4F120D22C9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43CB86-FFCB-44F8-B451-C7073BABA730}" type="slidenum">
              <a:rPr lang="cs-CZ" altLang="cs-CZ" sz="1200" smtClean="0"/>
              <a:pPr/>
              <a:t>27</a:t>
            </a:fld>
            <a:endParaRPr lang="cs-CZ" altLang="cs-CZ" sz="1200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D9876046-330C-4479-8581-167515FF69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5CAEF949-DB69-4A87-B624-159BE383A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D0F441CB-1F11-4F91-B23E-04ACED7E84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752AA0D-404B-429B-A249-C612C2BF9E95}" type="slidenum">
              <a:rPr lang="cs-CZ" altLang="cs-CZ" sz="1200" smtClean="0"/>
              <a:pPr/>
              <a:t>28</a:t>
            </a:fld>
            <a:endParaRPr lang="cs-CZ" altLang="cs-CZ" sz="12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BB45D557-A386-4106-8D81-E566CC2157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7EF19E9C-4957-439C-9DE2-A4DCEC326F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8ADEBFFD-6936-4E0C-8611-8CC5AC1FD0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818B20A-1093-42A8-A0A3-98D1B4902838}" type="slidenum">
              <a:rPr lang="cs-CZ" altLang="cs-CZ" sz="1200" smtClean="0"/>
              <a:pPr/>
              <a:t>29</a:t>
            </a:fld>
            <a:endParaRPr lang="cs-CZ" altLang="cs-CZ" sz="12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B94C77A8-F40E-4F4E-9C7D-5DF06F121D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BA5876C4-4DA6-41FA-AAB6-215AE8C5F0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194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CF47CD9-7961-48D2-9FAE-614D3A61AAC3}" type="slidenum">
              <a:rPr lang="cs-CZ" altLang="cs-CZ"/>
              <a:pPr eaLnBrk="1" hangingPunct="1"/>
              <a:t>6</a:t>
            </a:fld>
            <a:endParaRPr lang="cs-CZ" alt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8763" y="4714875"/>
            <a:ext cx="6208712" cy="4860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 hangingPunct="1"/>
            <a:r>
              <a:rPr lang="cs-CZ" altLang="cs-CZ">
                <a:latin typeface="Arial" panose="020B0604020202020204" pitchFamily="34" charset="0"/>
              </a:rPr>
              <a:t>Rohovka není stejnoměrně zakřivená – </a:t>
            </a:r>
          </a:p>
          <a:p>
            <a:pPr algn="just" eaLnBrk="1" hangingPunct="1"/>
            <a:r>
              <a:rPr lang="cs-CZ" altLang="cs-CZ" b="1">
                <a:latin typeface="Arial" panose="020B0604020202020204" pitchFamily="34" charset="0"/>
              </a:rPr>
              <a:t>vertikální zakřivení je větší</a:t>
            </a:r>
            <a:r>
              <a:rPr lang="cs-CZ" altLang="cs-CZ">
                <a:latin typeface="Arial" panose="020B0604020202020204" pitchFamily="34" charset="0"/>
              </a:rPr>
              <a:t> než horizontální – vzniká tzv. fyziologický astigmatismus (ideální kulovitá plocha rohovky mírně přechází v plochu cylindrickou).</a:t>
            </a:r>
          </a:p>
          <a:p>
            <a:pPr algn="just" eaLnBrk="1" hangingPunct="1"/>
            <a:r>
              <a:rPr lang="cs-CZ" altLang="cs-CZ">
                <a:latin typeface="Arial" panose="020B0604020202020204" pitchFamily="34" charset="0"/>
              </a:rPr>
              <a:t>Je-li rozdíl obou zakřivení do ½ dioptrie správnému vidění nevadí (mozková centra, která vzruchy dále zpracovávají tuto vadu kompenzují)</a:t>
            </a:r>
          </a:p>
          <a:p>
            <a:pPr algn="just" eaLnBrk="1" hangingPunct="1"/>
            <a:r>
              <a:rPr lang="cs-CZ" altLang="cs-CZ">
                <a:latin typeface="Arial" panose="020B0604020202020204" pitchFamily="34" charset="0"/>
              </a:rPr>
              <a:t>je-li astigmatismus větší, korigufje se cylindricky zakřivenými skly.</a:t>
            </a:r>
          </a:p>
          <a:p>
            <a:pPr algn="just" eaLnBrk="1" hangingPunct="1"/>
            <a:r>
              <a:rPr lang="cs-CZ" altLang="cs-CZ">
                <a:latin typeface="Arial" panose="020B0604020202020204" pitchFamily="34" charset="0"/>
              </a:rPr>
              <a:t>Normálně má rohovka hladký, pravidelný tvar ve všech směrech a světlo vcházející do oka se lomí stejně ve všech rovinách a směrech. </a:t>
            </a:r>
            <a:r>
              <a:rPr lang="cs-CZ" altLang="cs-CZ" b="1">
                <a:solidFill>
                  <a:srgbClr val="FF0000"/>
                </a:solidFill>
                <a:latin typeface="Arial" panose="020B0604020202020204" pitchFamily="34" charset="0"/>
              </a:rPr>
              <a:t>Při astigmatismu je povrch rohovky zakřiven v jedné rovině více než ve druhé.</a:t>
            </a:r>
            <a:r>
              <a:rPr lang="cs-CZ" altLang="cs-CZ">
                <a:latin typeface="Arial" panose="020B0604020202020204" pitchFamily="34" charset="0"/>
              </a:rPr>
              <a:t> Lze si představit, že při astigmatismu má rohovka tvar ragbyového míče místo aby měla tvar míče na fotbal. Světlo dopadající na místa s větším zakřivením se zákonitě lomí jiným způsobem než u míst s menším zakřivením. Tato abnormalita může mít za následek vidění podobné pohledu do nerovného zrcadla. </a:t>
            </a:r>
          </a:p>
          <a:p>
            <a:pPr algn="just" eaLnBrk="1" hangingPunct="1"/>
            <a:endParaRPr lang="cs-CZ" altLang="cs-CZ" b="1">
              <a:latin typeface="Arial" panose="020B0604020202020204" pitchFamily="34" charset="0"/>
            </a:endParaRPr>
          </a:p>
          <a:p>
            <a:pPr algn="just" eaLnBrk="1" hangingPunct="1"/>
            <a:r>
              <a:rPr lang="cs-CZ" altLang="cs-CZ" b="1">
                <a:latin typeface="Arial" panose="020B0604020202020204" pitchFamily="34" charset="0"/>
              </a:rPr>
              <a:t>Astigmatismus </a:t>
            </a:r>
          </a:p>
          <a:p>
            <a:pPr algn="just" eaLnBrk="1" hangingPunct="1"/>
            <a:r>
              <a:rPr lang="cs-CZ" altLang="cs-CZ">
                <a:latin typeface="Arial" panose="020B0604020202020204" pitchFamily="34" charset="0"/>
              </a:rPr>
              <a:t>je neschopnost vidět ostře na jakoukoli vzdálenost pro nepravidelný tvar oční rohovky. Rohovka nemá pravidelný polokulovitý tvar, ale je v některých osách zploštělá nebo naopak více zakřivená. Část světelných paprsků se tak sbíhá mimo místo nejostřejšího vidění a na sítnici dopadá rozostřený, zamlžený a deformovaný obraz. Astigmatismus se může vyskytovat izolovaně nebo v kombinaci s krátkozrakostí či dalekozrakostí</a:t>
            </a:r>
          </a:p>
          <a:p>
            <a:pPr algn="just"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7825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ACE36FFD-01F5-459D-8BEE-E5B81DAD86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404E65-170C-4495-BA9C-8EC35D90473B}" type="slidenum">
              <a:rPr lang="cs-CZ" altLang="cs-CZ" smtClean="0"/>
              <a:pPr>
                <a:spcBef>
                  <a:spcPct val="0"/>
                </a:spcBef>
              </a:pPr>
              <a:t>33</a:t>
            </a:fld>
            <a:endParaRPr lang="cs-CZ" altLang="cs-CZ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E8D747E-7394-4DA3-AF89-7C71351BB6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76D2B469-5824-45E8-A2B4-9CDDCBEDCD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FF2E475-8B78-46C6-97FE-2B1B2ED39B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9A2CF2D-C3CA-45D2-B173-031166DFF5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D88A2CAF-2C10-49C3-B6BD-614823C976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A36E78D-CB5B-4AE9-B787-99D5993932F7}" type="slidenum">
              <a:rPr lang="cs-CZ" altLang="cs-CZ" smtClean="0"/>
              <a:pPr/>
              <a:t>35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116ADB0C-189D-4A28-8061-FB0171B1EE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2100C82E-8273-4F5D-B615-48034DF9F9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20806EA-20AF-44C0-A625-346A82A1C9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809CB8E0-86DB-4299-88DA-28A5E58D82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F376B149-4F6B-4BF0-8BB4-8EFDB0B307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C76DE4-B580-4FC0-9C87-32691A62A780}" type="slidenum">
              <a:rPr lang="cs-CZ" altLang="cs-CZ" smtClean="0"/>
              <a:pPr>
                <a:spcBef>
                  <a:spcPct val="0"/>
                </a:spcBef>
              </a:pPr>
              <a:t>37</a:t>
            </a:fld>
            <a:endParaRPr lang="cs-CZ" altLang="cs-CZ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ECC26CFD-10D9-4B15-8D05-75300D5BB3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E7CD3FCC-8284-4ACC-890D-1BEA257E74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8763" y="4714875"/>
            <a:ext cx="62801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Plicae malleares ant. et post. jsou </a:t>
            </a:r>
            <a:r>
              <a:rPr lang="cs-CZ" altLang="cs-CZ" b="1">
                <a:latin typeface="Arial" panose="020B0604020202020204" pitchFamily="34" charset="0"/>
              </a:rPr>
              <a:t>řasy středoušní sliznice</a:t>
            </a:r>
            <a:r>
              <a:rPr lang="cs-CZ" altLang="cs-CZ">
                <a:latin typeface="Arial" panose="020B0604020202020204" pitchFamily="34" charset="0"/>
              </a:rPr>
              <a:t>, které prosvítají bubínkem</a:t>
            </a:r>
          </a:p>
          <a:p>
            <a:pPr eaLnBrk="1" hangingPunct="1"/>
            <a:endParaRPr lang="cs-CZ" altLang="cs-CZ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cs-CZ" altLang="cs-CZ">
                <a:latin typeface="Arial" panose="020B0604020202020204" pitchFamily="34" charset="0"/>
              </a:rPr>
              <a:t>Od prominentia malllearis jdou po vnitřní straně bubínku a na jeho zevní straně prosvítají 2 řasy středoušní sliznice: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b="1">
                <a:latin typeface="Arial" panose="020B0604020202020204" pitchFamily="34" charset="0"/>
              </a:rPr>
              <a:t>plica mallearis ant –</a:t>
            </a:r>
            <a:r>
              <a:rPr lang="cs-CZ" altLang="cs-CZ">
                <a:latin typeface="Arial" panose="020B0604020202020204" pitchFamily="34" charset="0"/>
              </a:rPr>
              <a:t> dopředu vzhůru k obvodu bubínku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b="1">
                <a:latin typeface="Arial" panose="020B0604020202020204" pitchFamily="34" charset="0"/>
              </a:rPr>
              <a:t>plica mallearis post</a:t>
            </a:r>
            <a:r>
              <a:rPr lang="cs-CZ" altLang="cs-CZ">
                <a:latin typeface="Arial" panose="020B0604020202020204" pitchFamily="34" charset="0"/>
              </a:rPr>
              <a:t> – dozadu vzhůru k obvodu bubínku.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>
                <a:latin typeface="Arial" panose="020B0604020202020204" pitchFamily="34" charset="0"/>
              </a:rPr>
              <a:t>Obě řasy mezi sebou a obvodem bubínku uzavírají </a:t>
            </a:r>
            <a:r>
              <a:rPr lang="cs-CZ" altLang="cs-CZ" b="1">
                <a:latin typeface="Arial" panose="020B0604020202020204" pitchFamily="34" charset="0"/>
              </a:rPr>
              <a:t>pars flaccida membranae tympani</a:t>
            </a:r>
            <a:r>
              <a:rPr lang="cs-CZ" altLang="cs-CZ">
                <a:latin typeface="Arial" panose="020B0604020202020204" pitchFamily="34" charset="0"/>
              </a:rPr>
              <a:t> (tenčí část bubínku, která je nahoře fixována do incisura tympanica a není tak napjatá jako hlavní část bubínku)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>
                <a:latin typeface="Arial" panose="020B0604020202020204" pitchFamily="34" charset="0"/>
              </a:rPr>
              <a:t>Pars tensa membranae tympani – tužší a napjatá část, v níž prosvítají vazivová vlákna střední vrstvy bubínku.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187D180E-293B-4E7F-B282-935ED3D865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5B7DD6D4-F753-4E73-8A79-1C99382FA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84CB7706-3620-4AE8-83DE-61E10EE52D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8A4A12-3081-49C5-8969-329EDCA18BAD}" type="slidenum">
              <a:rPr lang="cs-CZ" altLang="cs-CZ" smtClean="0"/>
              <a:pPr>
                <a:spcBef>
                  <a:spcPct val="0"/>
                </a:spcBef>
              </a:pPr>
              <a:t>38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19F22B35-0D5A-45AC-BBA3-CBA28AA5A4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ACA3627C-9501-4538-B20D-07DF7BDAC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8CF119A7-C487-4E98-A387-ED344AFA60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60D2C6-2080-421F-A9FE-6CB456D1BC86}" type="slidenum">
              <a:rPr lang="cs-CZ" altLang="cs-CZ" smtClean="0"/>
              <a:pPr>
                <a:spcBef>
                  <a:spcPct val="0"/>
                </a:spcBef>
              </a:pPr>
              <a:t>39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DEEE40F3-D746-4F6F-A7F6-7B97CC6501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4A92BCB-68B1-4C5C-9A94-ABF3C6448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44BCF411-9AE0-431C-9F56-F2EF12B016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9FA91F-4839-412C-92C7-BAD504C8203F}" type="slidenum">
              <a:rPr lang="cs-CZ" altLang="cs-CZ" smtClean="0"/>
              <a:pPr>
                <a:spcBef>
                  <a:spcPct val="0"/>
                </a:spcBef>
              </a:pPr>
              <a:t>40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1C846AA6-13E8-4C10-AA92-F82AFF7E35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664A82FA-D4CA-4D77-A3F2-C1E33B577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81DC6040-29EA-48FA-8E02-4216624AFA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E4283D1-A4ED-4828-88C3-B925C9916C6C}" type="slidenum">
              <a:rPr lang="cs-CZ" altLang="cs-CZ" smtClean="0"/>
              <a:pPr>
                <a:spcBef>
                  <a:spcPct val="0"/>
                </a:spcBef>
              </a:pPr>
              <a:t>41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46B9253D-AD36-4888-B58C-21AEA2ADE6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3351356-D38C-4573-824C-C4C3B04C1211}" type="slidenum">
              <a:rPr lang="cs-CZ" altLang="cs-CZ" smtClean="0"/>
              <a:pPr>
                <a:spcBef>
                  <a:spcPct val="0"/>
                </a:spcBef>
              </a:pPr>
              <a:t>42</a:t>
            </a:fld>
            <a:endParaRPr lang="cs-CZ" altLang="cs-CZ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1757B5AA-848B-4CCE-8887-DB104ED171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A53C155A-C9BB-4206-A9BE-2F7ED53C50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Plica stapedis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pokrývá třmínek a šlachu m. stapedis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končí slizniční rukáv začínající na bubínku, povlékající sluchové kůstky a končící na zadní stěně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B059BF93-315F-4BD8-B961-FBCFAB5860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AD7C7B5-CDF8-40F2-975A-ADD38CFC5DD6}" type="slidenum">
              <a:rPr lang="cs-CZ" altLang="cs-CZ" sz="1200" smtClean="0"/>
              <a:pPr/>
              <a:t>7</a:t>
            </a:fld>
            <a:endParaRPr lang="cs-CZ" altLang="cs-CZ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752BB28C-CEC8-49B6-AEF7-D8A2CD1DC1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D5CCCAAA-25C0-488E-9476-F65E91B6F1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F3384EFC-9311-4FDD-BE29-900612677E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365F5DB9-1C23-4434-BE5E-87D956707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9E25100C-2DCC-40AE-A8B1-0C3D9A135F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62B3A0-DE81-4073-B5E4-0E23FBF079D4}" type="slidenum">
              <a:rPr lang="cs-CZ" altLang="cs-CZ" smtClean="0"/>
              <a:pPr>
                <a:spcBef>
                  <a:spcPct val="0"/>
                </a:spcBef>
              </a:pPr>
              <a:t>43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B49B1892-683A-4B6C-81B5-04D3ECB069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239665-0F12-458E-A158-282253379EFA}" type="slidenum">
              <a:rPr lang="cs-CZ" altLang="cs-CZ" smtClean="0"/>
              <a:pPr/>
              <a:t>44</a:t>
            </a:fld>
            <a:endParaRPr lang="cs-CZ" altLang="cs-CZ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E2C5B987-49C9-4892-8326-B9143561C7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61C03FBF-00C0-4CA7-8A29-701579767E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4735851-A335-4C51-988E-A62D0E9886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2E96C3D4-D4D9-4273-8371-B8522C462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714875"/>
            <a:ext cx="599440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b="1">
                <a:latin typeface="Arial" panose="020B0604020202020204" pitchFamily="34" charset="0"/>
              </a:rPr>
              <a:t>Auris externa et media</a:t>
            </a:r>
            <a:r>
              <a:rPr lang="cs-CZ" altLang="cs-CZ">
                <a:latin typeface="Arial" panose="020B0604020202020204" pitchFamily="34" charset="0"/>
              </a:rPr>
              <a:t> slouží pouze převodu sluchových vln</a:t>
            </a:r>
          </a:p>
          <a:p>
            <a:r>
              <a:rPr lang="cs-CZ" altLang="cs-CZ" b="1">
                <a:latin typeface="Arial" panose="020B0604020202020204" pitchFamily="34" charset="0"/>
              </a:rPr>
              <a:t>Auris interna</a:t>
            </a:r>
            <a:r>
              <a:rPr lang="cs-CZ" altLang="cs-CZ">
                <a:latin typeface="Arial" panose="020B0604020202020204" pitchFamily="34" charset="0"/>
              </a:rPr>
              <a:t> obsahuje smyslový epitel – pro sluchové informace a dále čidla pro registraci polohy a pohyby hlavy v prostoru</a:t>
            </a:r>
          </a:p>
          <a:p>
            <a:endParaRPr lang="cs-CZ" altLang="cs-CZ">
              <a:latin typeface="Arial" panose="020B0604020202020204" pitchFamily="34" charset="0"/>
            </a:endParaRPr>
          </a:p>
          <a:p>
            <a:r>
              <a:rPr lang="cs-CZ" altLang="cs-CZ">
                <a:latin typeface="Arial" panose="020B0604020202020204" pitchFamily="34" charset="0"/>
              </a:rPr>
              <a:t>Naléhání hlemýždě na meatus ac. internus</a:t>
            </a:r>
          </a:p>
          <a:p>
            <a:r>
              <a:rPr lang="cs-CZ" altLang="cs-CZ">
                <a:latin typeface="Arial" panose="020B0604020202020204" pitchFamily="34" charset="0"/>
              </a:rPr>
              <a:t>Canalis semicircularis ant.= prominentia arcuata</a:t>
            </a:r>
          </a:p>
          <a:p>
            <a:r>
              <a:rPr lang="cs-CZ" altLang="cs-CZ">
                <a:latin typeface="Arial" panose="020B0604020202020204" pitchFamily="34" charset="0"/>
              </a:rPr>
              <a:t>Tegmen tympani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02C5C2AD-9901-4D0A-BC62-CCB2D9E539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C9B89E1F-C88F-464A-AC59-429562C74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71C6BB7B-AFB9-4245-BD84-B9F78B78B8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B81A53-634A-4C6D-AAA2-204C6DF71201}" type="slidenum">
              <a:rPr lang="cs-CZ" altLang="cs-CZ" smtClean="0"/>
              <a:pPr>
                <a:spcBef>
                  <a:spcPct val="0"/>
                </a:spcBef>
              </a:pPr>
              <a:t>48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AAFAC556-525A-4736-B217-46F94CFF1F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E382FE-131A-470E-B896-435B03E63DA4}" type="slidenum">
              <a:rPr lang="cs-CZ" altLang="cs-CZ" smtClean="0"/>
              <a:pPr>
                <a:spcBef>
                  <a:spcPct val="0"/>
                </a:spcBef>
              </a:pPr>
              <a:t>51</a:t>
            </a:fld>
            <a:endParaRPr lang="cs-CZ" altLang="cs-CZ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1141EA5E-DE36-42E6-9428-0E808D85B5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0D097D5E-0E3F-4496-AD3C-2E2B6766D2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0200" y="4714875"/>
            <a:ext cx="6280150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Lamina spiralis ossea má 2 hrany: 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labium limbi vestibulare – připojuje se na ní membrana tectoria 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labium limbi tympanicum – připojuje se na ní membrana basilaris</a:t>
            </a:r>
          </a:p>
          <a:p>
            <a:pPr eaLnBrk="1" hangingPunct="1"/>
            <a:endParaRPr lang="cs-CZ" altLang="cs-CZ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Modiolus</a:t>
            </a:r>
            <a:r>
              <a:rPr lang="cs-CZ" altLang="cs-CZ">
                <a:latin typeface="Arial" panose="020B0604020202020204" pitchFamily="34" charset="0"/>
              </a:rPr>
              <a:t> – kostěná osa ve tvaru kužele</a:t>
            </a: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Lamina spiralis ossea</a:t>
            </a:r>
            <a:r>
              <a:rPr lang="cs-CZ" altLang="cs-CZ">
                <a:latin typeface="Arial" panose="020B0604020202020204" pitchFamily="34" charset="0"/>
              </a:rPr>
              <a:t> – spirální kostěná lišta, která odstupuje z modiolu zevně do kanálku hlemýždě. Modiolus + lamina spiralis ossea – podobají se šneku ve strojku na mletí masa</a:t>
            </a:r>
          </a:p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E7E5A806-488C-415F-8645-2CF0EED0296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FC43378-0B97-435C-BAA9-B2A668779935}" type="slidenum">
              <a:rPr lang="cs-CZ" altLang="cs-CZ"/>
              <a:pPr algn="r" eaLnBrk="1" hangingPunct="1">
                <a:spcBef>
                  <a:spcPct val="0"/>
                </a:spcBef>
              </a:pPr>
              <a:t>53</a:t>
            </a:fld>
            <a:endParaRPr lang="cs-CZ" altLang="cs-CZ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961CA91A-FDA9-42C7-8D78-F51F1BD085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D3D0920A-C6D6-4EC9-A7A2-F1DE59D32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1638" y="4714875"/>
            <a:ext cx="5716587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Area vest. sup.</a:t>
            </a:r>
            <a:r>
              <a:rPr lang="cs-CZ" altLang="cs-CZ">
                <a:latin typeface="Arial" panose="020B0604020202020204" pitchFamily="34" charset="0"/>
              </a:rPr>
              <a:t> – n. utriculoampullaris</a:t>
            </a: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area vestib. inf.</a:t>
            </a:r>
            <a:r>
              <a:rPr lang="cs-CZ" altLang="cs-CZ">
                <a:latin typeface="Arial" panose="020B0604020202020204" pitchFamily="34" charset="0"/>
              </a:rPr>
              <a:t> – n. saccularis</a:t>
            </a: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foramen signulare</a:t>
            </a:r>
            <a:r>
              <a:rPr lang="cs-CZ" altLang="cs-CZ">
                <a:latin typeface="Arial" panose="020B0604020202020204" pitchFamily="34" charset="0"/>
              </a:rPr>
              <a:t> – n. ampullaris post.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F439FCBE-FA7F-4C32-990D-95DE0BA112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3D0E1383-C669-45D5-8585-679EAEC51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E83B1CB7-F017-4F63-9197-2B849F238C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31814C-9CBC-46A9-A775-2271C4ACDB6A}" type="slidenum">
              <a:rPr lang="cs-CZ" altLang="cs-CZ" smtClean="0"/>
              <a:pPr>
                <a:spcBef>
                  <a:spcPct val="0"/>
                </a:spcBef>
              </a:pPr>
              <a:t>54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84554AA7-EF36-46F9-8DD7-F833F293C0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E455F0-A268-44AE-B667-78FB21B9EBC8}" type="slidenum">
              <a:rPr lang="cs-CZ" altLang="cs-CZ" smtClean="0"/>
              <a:pPr>
                <a:spcBef>
                  <a:spcPct val="0"/>
                </a:spcBef>
              </a:pPr>
              <a:t>57</a:t>
            </a:fld>
            <a:endParaRPr lang="cs-CZ" altLang="cs-CZ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4BF58D18-A77F-479D-8A12-DAB414BF4B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AFDB0E40-DDC9-4105-B7C0-560931FE80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7325" y="4714875"/>
            <a:ext cx="6351588" cy="5016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Ductus cochlearis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uložen v kostěném hlemýždi mezi okrajem l. spiralis ossea a zevní stěnou kostěného kanálku. Na průřezu má trojúhelníkovitý tvar a jeho stěny tvoří: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</a:t>
            </a:r>
            <a:r>
              <a:rPr lang="cs-CZ" altLang="cs-CZ" b="1">
                <a:latin typeface="Arial" panose="020B0604020202020204" pitchFamily="34" charset="0"/>
              </a:rPr>
              <a:t>membrana basilaris (p. tympanicus) </a:t>
            </a:r>
            <a:r>
              <a:rPr lang="cs-CZ" altLang="cs-CZ">
                <a:latin typeface="Arial" panose="020B0604020202020204" pitchFamily="34" charset="0"/>
              </a:rPr>
              <a:t>– tvoří dno dct. cochlearis a odděluje ho od scala tympani. Med. navazuje na volný okraj l. spiralis ossea (na labium limbi tympanicum), na opačné straně se připojuje na lig. spirale cochleae.</a:t>
            </a:r>
            <a:endParaRPr lang="cs-CZ" altLang="cs-CZ" b="1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- membrana vestibularis – </a:t>
            </a:r>
            <a:r>
              <a:rPr lang="cs-CZ" altLang="cs-CZ">
                <a:latin typeface="Arial" panose="020B0604020202020204" pitchFamily="34" charset="0"/>
              </a:rPr>
              <a:t>odstupuje od okraje l. spiralis ossea,</a:t>
            </a:r>
            <a:r>
              <a:rPr lang="cs-CZ" altLang="cs-CZ" b="1">
                <a:latin typeface="Arial" panose="020B0604020202020204" pitchFamily="34" charset="0"/>
              </a:rPr>
              <a:t> </a:t>
            </a:r>
            <a:r>
              <a:rPr lang="cs-CZ" altLang="cs-CZ">
                <a:latin typeface="Arial" panose="020B0604020202020204" pitchFamily="34" charset="0"/>
              </a:rPr>
              <a:t>obrací se proti scala vestibuli</a:t>
            </a:r>
            <a:r>
              <a:rPr lang="cs-CZ" altLang="cs-CZ" b="1">
                <a:latin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- zevní stěna kostěného kanálku</a:t>
            </a:r>
            <a:r>
              <a:rPr lang="cs-CZ" altLang="cs-CZ">
                <a:latin typeface="Arial" panose="020B0604020202020204" pitchFamily="34" charset="0"/>
              </a:rPr>
              <a:t> hlemýždě (vznikla srůstem dct. cochlearis s periostem)</a:t>
            </a:r>
          </a:p>
          <a:p>
            <a:pPr eaLnBrk="1" hangingPunct="1"/>
            <a:endParaRPr lang="cs-CZ" altLang="cs-CZ">
              <a:latin typeface="Arial" panose="020B0604020202020204" pitchFamily="34" charset="0"/>
            </a:endParaRP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Na l. basilaris je uloženo </a:t>
            </a:r>
            <a:r>
              <a:rPr lang="cs-CZ" altLang="cs-CZ" b="1">
                <a:latin typeface="Arial" panose="020B0604020202020204" pitchFamily="34" charset="0"/>
              </a:rPr>
              <a:t>organum spirale</a:t>
            </a:r>
            <a:r>
              <a:rPr lang="cs-CZ" altLang="cs-CZ">
                <a:latin typeface="Arial" panose="020B0604020202020204" pitchFamily="34" charset="0"/>
              </a:rPr>
              <a:t> (Cortiho orgán) – sluchový recepční orgán.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Skládá se ze smyslových a podpůrných buněk: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podpůrné bb  jsou skloněny tak, že vytvářejí trojúhelníkovitý Cortiho tunel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po stranách tunelu jsou smyslové bb – jejich apikální povrch nese vždy 40-50 stereocilií,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které vyčnívají nad úroveň Cortiho tunelu. Base jsou opředeny vlákny n. VIII. Cilie zasahují do tzv. </a:t>
            </a:r>
            <a:r>
              <a:rPr lang="cs-CZ" altLang="cs-CZ" b="1">
                <a:latin typeface="Arial" panose="020B0604020202020204" pitchFamily="34" charset="0"/>
              </a:rPr>
              <a:t>membrana tectoria</a:t>
            </a:r>
            <a:r>
              <a:rPr lang="cs-CZ" altLang="cs-CZ">
                <a:latin typeface="Arial" panose="020B0604020202020204" pitchFamily="34" charset="0"/>
              </a:rPr>
              <a:t> – rosolovitá hmota, která se klade volně přes Cortiho orgán. 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74B9FB4A-9C80-4D52-BD41-02C44E24B9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B15399DD-191B-4516-89CB-E275D7E21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77F270A8-0F6D-42B6-807C-97C6534C56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C83ABA-B99C-483B-ABB7-CC5413ED942B}" type="slidenum">
              <a:rPr lang="cs-CZ" altLang="cs-CZ" smtClean="0"/>
              <a:pPr>
                <a:spcBef>
                  <a:spcPct val="0"/>
                </a:spcBef>
              </a:pPr>
              <a:t>58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F27CB75F-E008-491B-BB55-B71CD31FC6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070232-E057-44E8-9839-39165A9DB99C}" type="slidenum">
              <a:rPr lang="cs-CZ" altLang="cs-CZ"/>
              <a:pPr/>
              <a:t>59</a:t>
            </a:fld>
            <a:endParaRPr lang="cs-CZ" altLang="cs-CZ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E5C4F31D-1A43-44B7-A3B9-F45978B91D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33184583-0B0A-4E92-817B-1723E541BB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DEB1A93F-ED99-453B-880A-9D99C7CF3C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43060FA-B590-4218-ADC5-FF2D433548A4}" type="slidenum">
              <a:rPr lang="cs-CZ" altLang="cs-CZ" sz="1200" smtClean="0"/>
              <a:pPr/>
              <a:t>9</a:t>
            </a:fld>
            <a:endParaRPr lang="cs-CZ" altLang="cs-CZ" sz="12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127DE0D1-30BA-4B71-B185-F29D1251CD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D2BF62CA-4F35-45DC-9942-52CFBFC90F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0DF46773-E359-441E-A8C1-F9FB560F64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B244FA-2608-4267-9105-30957A07E6C5}" type="slidenum">
              <a:rPr lang="cs-CZ" altLang="cs-CZ" smtClean="0"/>
              <a:pPr>
                <a:spcBef>
                  <a:spcPct val="0"/>
                </a:spcBef>
              </a:pPr>
              <a:t>60</a:t>
            </a:fld>
            <a:endParaRPr lang="cs-CZ" altLang="cs-CZ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DC2F7FE7-72D8-499F-8676-1D3EE8A140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BC1E4CD3-CBD3-4B07-813A-0B9075A143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474A8861-A333-478B-BB25-DAFFFF7BD3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A6C64DB-4608-434E-83DA-E60F98F7AEB5}" type="slidenum">
              <a:rPr lang="cs-CZ" altLang="cs-CZ" smtClean="0"/>
              <a:pPr>
                <a:spcBef>
                  <a:spcPct val="0"/>
                </a:spcBef>
              </a:pPr>
              <a:t>61</a:t>
            </a:fld>
            <a:endParaRPr lang="cs-CZ" altLang="cs-CZ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236AD6BB-6426-424D-8A47-20D72E0A4E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C525355C-C831-469B-847B-7AD640DA8A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74650" y="4714875"/>
            <a:ext cx="6119813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V ampulární části každého kanálku</a:t>
            </a:r>
            <a:r>
              <a:rPr lang="cs-CZ" altLang="cs-CZ">
                <a:latin typeface="Arial" panose="020B0604020202020204" pitchFamily="34" charset="0"/>
              </a:rPr>
              <a:t> je hřebenovitá hrana – crista ampullaris, která se skládá ze smyslových a podpůrných buněk. 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Volný povrch hrany je kryt řasou – cupula ampullaris, do které přecdhází čivé výběřžky smyslových buněk (cilie)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Crista ampullaris </a:t>
            </a:r>
            <a:r>
              <a:rPr lang="cs-CZ" altLang="cs-CZ" b="1">
                <a:latin typeface="Arial" panose="020B0604020202020204" pitchFamily="34" charset="0"/>
              </a:rPr>
              <a:t>leží kolmo na podélnou osu ampully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7E07597B-B210-4725-ACD2-854BA0119D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7C64A3-182F-4161-93B7-98CF6C531D08}" type="slidenum">
              <a:rPr lang="cs-CZ" altLang="cs-CZ" smtClean="0"/>
              <a:pPr>
                <a:spcBef>
                  <a:spcPct val="0"/>
                </a:spcBef>
              </a:pPr>
              <a:t>62</a:t>
            </a:fld>
            <a:endParaRPr lang="cs-CZ" altLang="cs-CZ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BA349BC1-E77E-44E7-BA4D-C303AD5913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DA66C877-DE47-4053-A5AF-1B0C0035D8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8763" y="4714875"/>
            <a:ext cx="6208712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cs-CZ" altLang="cs-CZ" b="1">
                <a:latin typeface="Arial" panose="020B0604020202020204" pitchFamily="34" charset="0"/>
              </a:rPr>
              <a:t>Smyslové buňky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jsou sekundární smyslové bb, které přijímají podněty a mění je v nervové vzruchy, které pak předávají zakončení </a:t>
            </a:r>
            <a:r>
              <a:rPr lang="cs-CZ" altLang="cs-CZ" b="1">
                <a:latin typeface="Arial" panose="020B0604020202020204" pitchFamily="34" charset="0"/>
              </a:rPr>
              <a:t>senzorických vláken vestibulárního nervu</a:t>
            </a:r>
            <a:r>
              <a:rPr lang="cs-CZ" altLang="cs-CZ">
                <a:latin typeface="Arial" panose="020B0604020202020204" pitchFamily="34" charset="0"/>
              </a:rPr>
              <a:t>, které opřádají baze těchto buněk.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z buněk vyčnívají </a:t>
            </a:r>
            <a:r>
              <a:rPr lang="cs-CZ" altLang="cs-CZ" b="1">
                <a:latin typeface="Arial" panose="020B0604020202020204" pitchFamily="34" charset="0"/>
              </a:rPr>
              <a:t>stereocilie</a:t>
            </a:r>
            <a:r>
              <a:rPr lang="cs-CZ" altLang="cs-CZ">
                <a:latin typeface="Arial" panose="020B0604020202020204" pitchFamily="34" charset="0"/>
              </a:rPr>
              <a:t> a u nich vždy 1 ultramikrosklpicky delší </a:t>
            </a:r>
            <a:r>
              <a:rPr lang="cs-CZ" altLang="cs-CZ" b="1">
                <a:latin typeface="Arial" panose="020B0604020202020204" pitchFamily="34" charset="0"/>
              </a:rPr>
              <a:t>cilie 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apikální povrch buněk je kryt relativně vysokou </a:t>
            </a:r>
            <a:r>
              <a:rPr lang="cs-CZ" altLang="cs-CZ" b="1">
                <a:latin typeface="Arial" panose="020B0604020202020204" pitchFamily="34" charset="0"/>
              </a:rPr>
              <a:t>gelatinosní glykoproteinovou vrstvou</a:t>
            </a:r>
            <a:r>
              <a:rPr lang="cs-CZ" altLang="cs-CZ">
                <a:latin typeface="Arial" panose="020B0604020202020204" pitchFamily="34" charset="0"/>
              </a:rPr>
              <a:t>, do níž jsou cilie i stereocilie zanořeny.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na povrchu gelatinosní vrstvy jsou různě velké </a:t>
            </a:r>
            <a:r>
              <a:rPr lang="cs-CZ" altLang="cs-CZ" b="1">
                <a:latin typeface="Arial" panose="020B0604020202020204" pitchFamily="34" charset="0"/>
              </a:rPr>
              <a:t>krystalky uhličitanu vápenatého</a:t>
            </a:r>
            <a:r>
              <a:rPr lang="cs-CZ" altLang="cs-CZ">
                <a:latin typeface="Arial" panose="020B0604020202020204" pitchFamily="34" charset="0"/>
              </a:rPr>
              <a:t> zvané otolity (statoconie, otoconie)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otolity </a:t>
            </a:r>
            <a:r>
              <a:rPr lang="cs-CZ" altLang="cs-CZ" b="1">
                <a:latin typeface="Arial" panose="020B0604020202020204" pitchFamily="34" charset="0"/>
              </a:rPr>
              <a:t>působí svou hmotností směrem gravitace</a:t>
            </a:r>
            <a:r>
              <a:rPr lang="cs-CZ" altLang="cs-CZ">
                <a:latin typeface="Arial" panose="020B0604020202020204" pitchFamily="34" charset="0"/>
              </a:rPr>
              <a:t> na gelatinosní vrstvu a jejím prostřednictvím na cilie smyslových buněk</a:t>
            </a:r>
          </a:p>
          <a:p>
            <a:pPr eaLnBrk="1" hangingPunct="1"/>
            <a:r>
              <a:rPr lang="cs-CZ" altLang="cs-CZ">
                <a:latin typeface="Arial" panose="020B0604020202020204" pitchFamily="34" charset="0"/>
              </a:rPr>
              <a:t>- buňky vnímají mikroskopické deformace cilií a stereocilií a mění je v nervové vzruchy.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D7072444-059F-4DA6-A17E-CD47F17771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51B472E-85BB-4DED-A561-551B8525A424}" type="slidenum">
              <a:rPr lang="cs-CZ" altLang="cs-CZ" sz="1200" smtClean="0"/>
              <a:pPr/>
              <a:t>10</a:t>
            </a:fld>
            <a:endParaRPr lang="cs-CZ" altLang="cs-CZ" sz="12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195B6F3-CD98-4E2D-AC27-5EE447FD56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355D1C46-B5DA-4422-91BF-F2AFA9B0E2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2D1CCF5B-8040-48B4-8DBB-8964C188EF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8D855F2-7C56-4931-8344-608ABCDBF7B4}" type="slidenum">
              <a:rPr lang="cs-CZ" altLang="cs-CZ" sz="1200" smtClean="0"/>
              <a:pPr/>
              <a:t>12</a:t>
            </a:fld>
            <a:endParaRPr lang="cs-CZ" altLang="cs-CZ" sz="12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0BB0780-8397-46B8-B603-63F85CB429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C71288F9-D7A9-4752-AADA-17E8B22E2E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FDFFF45C-5A2E-477D-85DA-A681069712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18F091C-70B9-4AAA-B3B2-A2186097B4A5}" type="slidenum">
              <a:rPr lang="cs-CZ" altLang="cs-CZ" sz="1200" smtClean="0"/>
              <a:pPr/>
              <a:t>16</a:t>
            </a:fld>
            <a:endParaRPr lang="cs-CZ" altLang="cs-CZ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2A2A45A5-1359-4F4B-92F7-148A034428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38241D95-963E-4D44-B401-7A99561AD7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58A64653-5FF0-4FAC-9034-05D5B51706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9C84B43-CF22-496C-8903-51365201587D}" type="slidenum">
              <a:rPr lang="cs-CZ" altLang="cs-CZ" sz="1200" smtClean="0"/>
              <a:pPr/>
              <a:t>17</a:t>
            </a:fld>
            <a:endParaRPr lang="cs-CZ" altLang="cs-CZ" sz="12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D6497DA5-9E15-47B0-8F4B-A2A1089F6A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E62EA70F-2E4C-4298-A268-BD22CC9A2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6D953E77-AF27-4A9F-9C5B-D103DFFF00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3BA4AB5-45B5-4207-A0C3-9424E98935C6}" type="slidenum">
              <a:rPr lang="cs-CZ" altLang="cs-CZ" sz="1200" smtClean="0"/>
              <a:pPr/>
              <a:t>18</a:t>
            </a:fld>
            <a:endParaRPr lang="cs-CZ" altLang="cs-CZ" sz="12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39370307-9A5A-4BA5-8C10-F31190F637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D7877A44-5014-4CC5-93A3-C8647C4670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60519F-48AC-4315-B905-A8802C5725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0810835-A1E6-4895-87DE-5B66E4138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BB3B65-CFE6-431E-8F91-81538190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3843C-A86E-469C-B72F-B28CB348C6F0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FD1342-024F-49AB-BED4-AFA77F796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184CF9-C0DD-453F-98FF-2EB9608AA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7498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682781-182C-4956-8D4B-C242FE6F0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A36BB54-4CE7-473B-BC07-84F9D3742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CA9191-F81F-4BE2-8E40-15B6226B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3843C-A86E-469C-B72F-B28CB348C6F0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0D637E-4339-4A1E-B322-8A2E5315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2583AB-37A3-4F07-9029-ED136B761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1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ADB2398-9DE0-4A3B-9206-02DEFFE5EB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1F1EBD5-D1D5-4AF0-A931-02C43644C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F8D200-FF60-4F4C-8D0C-D3BB9B2D6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3843C-A86E-469C-B72F-B28CB348C6F0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C8903C-0FA5-42EB-8906-41863ADFF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66C364-B4FF-45A6-B035-06F8A5338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350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CEB213-8130-414B-B90C-AEF7EC7A9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C51130-E4D8-4056-A332-0B1D535EE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A0B50D-1E53-4B3B-847C-F8CC0CD6F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3843C-A86E-469C-B72F-B28CB348C6F0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40137C-F6B9-488F-BD8E-76712360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8B30D9-5DD4-4E69-BE28-8BC04096C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7609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B9CD5C-C00B-4DF4-B100-EAA2A381D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90D7DA-3568-46F8-9919-A42C79E4B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B23ACC-164F-4678-A70E-DED0ACDC7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3843C-A86E-469C-B72F-B28CB348C6F0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D4CAEB-50DF-4CB1-8FBF-E9C67E780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7933D9-50BA-4B33-8489-A4A9BCF52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577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C0F385-8A98-4802-9553-DE42C85A8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9EB7ED-831D-4BC1-A585-5F3F30E67F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BD0B410-010B-4ED6-9B2B-83815A73F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25166F4-04AC-44B5-A66B-7D42DB9D3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3843C-A86E-469C-B72F-B28CB348C6F0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B46376-40F0-4577-B66C-779549461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E4568E-5515-4CDE-BB94-9765423A5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3562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6D773-8E35-4A4E-997A-4CAFB0B7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A064E89-549D-451D-88DA-6937552DC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D8AC51F-42A1-422A-AEA5-419D9ABDC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6A45C6F-D6D0-4264-9454-9C0FEC31A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79F1BFC-2CD6-48E2-B497-C64F79EF30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2BF4C50-87D8-4D2E-BF54-BE7C9A241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3843C-A86E-469C-B72F-B28CB348C6F0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F89F04C-5227-48EB-8C5C-02AA62A5B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428E981-D352-48B3-880B-916EEB94F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0681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3A7DE5-2043-4764-8D46-0BBB81B45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7004881-CA99-4FB5-A701-30D48CB4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3843C-A86E-469C-B72F-B28CB348C6F0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155357F-45BE-4B8F-9DA5-A83C17958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EF1CDC5-DB1D-4429-8D27-0BF54C9A8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304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E13BD8A-C0AD-4AC6-AF69-37C265C56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3843C-A86E-469C-B72F-B28CB348C6F0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B58D562-9898-4DA2-B46E-95C67B95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0BFC603-0902-4D07-A52E-3AC4EBA22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0924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661215-D5AA-4DFD-83F0-076D3C804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D2B4F8-973A-464D-B8FC-EF6CF5347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DC2FF54-7299-4B50-8D0A-60174F017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13F668-A6EC-4858-AFEA-C63F1B97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3843C-A86E-469C-B72F-B28CB348C6F0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0C3C691-EF87-44DC-9F9C-D6862389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FA3866-1530-4862-B26C-BBA98A2D1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621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A4A88E-21FC-4539-813E-BA3EBE5AF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5E9A068-C776-44B2-B8EC-6851E4D098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E338F20-B146-4320-9712-526AB710A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309BC57-2C49-4F3B-A19E-CC0AF6D95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3843C-A86E-469C-B72F-B28CB348C6F0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898851B-89DF-4F76-B426-1BAF2D221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737AE9D-DB01-4738-B9D0-EDD6AD5B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2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18EB650-D4F4-4324-B4DA-3E0C6B2C0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E056751-1D7F-4FBB-A986-318C4E06C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5D2C35-3A35-40A8-A851-806C75984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3843C-A86E-469C-B72F-B28CB348C6F0}" type="datetimeFigureOut">
              <a:rPr lang="cs-CZ" smtClean="0"/>
              <a:t>02.04.2020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319100-9013-4829-AE47-1E6DEC616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A99140D-86D7-4659-B35E-771C77583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22706-BDAC-4B21-8D74-F9FB665D63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732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1.png"/><Relationship Id="rId4" Type="http://schemas.openxmlformats.org/officeDocument/2006/relationships/oleObject" Target="../embeddings/oleObject2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7.png"/><Relationship Id="rId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03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00.png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02.png"/><Relationship Id="rId5" Type="http://schemas.openxmlformats.org/officeDocument/2006/relationships/image" Target="../media/image99.png"/><Relationship Id="rId15" Type="http://schemas.openxmlformats.org/officeDocument/2006/relationships/image" Target="../media/image104.png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01.png"/><Relationship Id="rId14" Type="http://schemas.openxmlformats.org/officeDocument/2006/relationships/oleObject" Target="../embeddings/oleObject1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2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1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53" y="74645"/>
            <a:ext cx="10726007" cy="670375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660432" y="74646"/>
            <a:ext cx="371482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</a:rPr>
              <a:t>THE VISUAL SYSTEM</a:t>
            </a:r>
          </a:p>
        </p:txBody>
      </p:sp>
    </p:spTree>
    <p:extLst>
      <p:ext uri="{BB962C8B-B14F-4D97-AF65-F5344CB8AC3E}">
        <p14:creationId xmlns:p14="http://schemas.microsoft.com/office/powerpoint/2010/main" val="78054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69B972C4-6BAA-4611-A9BE-A919CCB5F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1"/>
            <a:ext cx="792162" cy="620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7411" name="Text Box 10">
            <a:extLst>
              <a:ext uri="{FF2B5EF4-FFF2-40B4-BE49-F238E27FC236}">
                <a16:creationId xmlns:a16="http://schemas.microsoft.com/office/drawing/2014/main" id="{38089836-8E3B-4F21-B0DE-4473A645E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7165" y="507704"/>
            <a:ext cx="6494496" cy="19389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Anteriorly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containing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ciliary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muscles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place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attachement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suspensory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ligaments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lens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ora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serrata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sclerocorneal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junction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orbiculus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ciliaris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corona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ciliaris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(M)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plicae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ciliares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humor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aquosus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13">
            <a:extLst>
              <a:ext uri="{FF2B5EF4-FFF2-40B4-BE49-F238E27FC236}">
                <a16:creationId xmlns:a16="http://schemas.microsoft.com/office/drawing/2014/main" id="{DDC1E4EA-6534-49FF-80A2-230CD3EA3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5" t="14700" r="15062"/>
          <a:stretch>
            <a:fillRect/>
          </a:stretch>
        </p:blipFill>
        <p:spPr bwMode="auto">
          <a:xfrm>
            <a:off x="8124825" y="2948767"/>
            <a:ext cx="4067175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413" name="Skupina 1">
            <a:extLst>
              <a:ext uri="{FF2B5EF4-FFF2-40B4-BE49-F238E27FC236}">
                <a16:creationId xmlns:a16="http://schemas.microsoft.com/office/drawing/2014/main" id="{0AF94106-7988-4937-8FDE-180AA599A3F9}"/>
              </a:ext>
            </a:extLst>
          </p:cNvPr>
          <p:cNvGrpSpPr>
            <a:grpSpLocks/>
          </p:cNvGrpSpPr>
          <p:nvPr/>
        </p:nvGrpSpPr>
        <p:grpSpPr bwMode="auto">
          <a:xfrm>
            <a:off x="0" y="6351"/>
            <a:ext cx="5210175" cy="6873876"/>
            <a:chOff x="-75233" y="0"/>
            <a:chExt cx="5209898" cy="6874724"/>
          </a:xfrm>
        </p:grpSpPr>
        <p:pic>
          <p:nvPicPr>
            <p:cNvPr id="17415" name="Picture 5">
              <a:extLst>
                <a:ext uri="{FF2B5EF4-FFF2-40B4-BE49-F238E27FC236}">
                  <a16:creationId xmlns:a16="http://schemas.microsoft.com/office/drawing/2014/main" id="{34A6BD7E-504C-4806-939B-C57B62DDE6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21" t="5736" r="19238"/>
            <a:stretch>
              <a:fillRect/>
            </a:stretch>
          </p:blipFill>
          <p:spPr bwMode="auto">
            <a:xfrm>
              <a:off x="-75233" y="0"/>
              <a:ext cx="5176118" cy="68747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3AFBBB92-0FEF-4464-A974-7FA2056485C4}"/>
                </a:ext>
              </a:extLst>
            </p:cNvPr>
            <p:cNvSpPr/>
            <p:nvPr/>
          </p:nvSpPr>
          <p:spPr>
            <a:xfrm>
              <a:off x="4464776" y="39693"/>
              <a:ext cx="669889" cy="908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16816418-1286-46B1-84D3-44BC1991BC88}"/>
                </a:ext>
              </a:extLst>
            </p:cNvPr>
            <p:cNvSpPr/>
            <p:nvPr/>
          </p:nvSpPr>
          <p:spPr>
            <a:xfrm>
              <a:off x="4821945" y="1451155"/>
              <a:ext cx="279385" cy="9097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70B160F0-CED1-48F7-922B-4013E5DBC37C}"/>
                </a:ext>
              </a:extLst>
            </p:cNvPr>
            <p:cNvSpPr/>
            <p:nvPr/>
          </p:nvSpPr>
          <p:spPr>
            <a:xfrm>
              <a:off x="4464776" y="5341010"/>
              <a:ext cx="669889" cy="5747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18" name="Text Box 9">
            <a:extLst>
              <a:ext uri="{FF2B5EF4-FFF2-40B4-BE49-F238E27FC236}">
                <a16:creationId xmlns:a16="http://schemas.microsoft.com/office/drawing/2014/main" id="{22FAC0E0-C09E-48EF-AE0C-3C2FED237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0002" y="46039"/>
            <a:ext cx="2818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CORPUS CILIARE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AC38B634-9446-4F35-9A6C-7B3B32E3F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t="65256" r="6198" b="17525"/>
          <a:stretch>
            <a:fillRect/>
          </a:stretch>
        </p:blipFill>
        <p:spPr bwMode="auto">
          <a:xfrm>
            <a:off x="0" y="4288226"/>
            <a:ext cx="8953500" cy="257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Skupina 2">
            <a:extLst>
              <a:ext uri="{FF2B5EF4-FFF2-40B4-BE49-F238E27FC236}">
                <a16:creationId xmlns:a16="http://schemas.microsoft.com/office/drawing/2014/main" id="{44541F54-9EE4-4595-8B1E-BFBB222F6A3A}"/>
              </a:ext>
            </a:extLst>
          </p:cNvPr>
          <p:cNvGrpSpPr>
            <a:grpSpLocks/>
          </p:cNvGrpSpPr>
          <p:nvPr/>
        </p:nvGrpSpPr>
        <p:grpSpPr bwMode="auto">
          <a:xfrm>
            <a:off x="8953500" y="3875705"/>
            <a:ext cx="3286125" cy="2976491"/>
            <a:chOff x="6242150" y="1556792"/>
            <a:chExt cx="2578322" cy="2623872"/>
          </a:xfrm>
        </p:grpSpPr>
        <p:pic>
          <p:nvPicPr>
            <p:cNvPr id="11" name="Picture 7">
              <a:extLst>
                <a:ext uri="{FF2B5EF4-FFF2-40B4-BE49-F238E27FC236}">
                  <a16:creationId xmlns:a16="http://schemas.microsoft.com/office/drawing/2014/main" id="{AAE3A17B-8B87-4D5C-A3FD-D9C12BF244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5" t="13890" r="51232" b="59543"/>
            <a:stretch/>
          </p:blipFill>
          <p:spPr bwMode="auto">
            <a:xfrm>
              <a:off x="6242150" y="1653290"/>
              <a:ext cx="2511062" cy="2527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07BF2B00-E13B-4ADE-93C3-31DF4CC09278}"/>
                </a:ext>
              </a:extLst>
            </p:cNvPr>
            <p:cNvSpPr/>
            <p:nvPr/>
          </p:nvSpPr>
          <p:spPr>
            <a:xfrm>
              <a:off x="8460964" y="1556792"/>
              <a:ext cx="359508" cy="5039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grpSp>
        <p:nvGrpSpPr>
          <p:cNvPr id="13" name="Skupina 8">
            <a:extLst>
              <a:ext uri="{FF2B5EF4-FFF2-40B4-BE49-F238E27FC236}">
                <a16:creationId xmlns:a16="http://schemas.microsoft.com/office/drawing/2014/main" id="{2D2BDF41-6815-461C-A612-15FCCABD7FB6}"/>
              </a:ext>
            </a:extLst>
          </p:cNvPr>
          <p:cNvGrpSpPr>
            <a:grpSpLocks/>
          </p:cNvGrpSpPr>
          <p:nvPr/>
        </p:nvGrpSpPr>
        <p:grpSpPr bwMode="auto">
          <a:xfrm>
            <a:off x="124963" y="419585"/>
            <a:ext cx="8491590" cy="3868641"/>
            <a:chOff x="395536" y="1412776"/>
            <a:chExt cx="8208912" cy="3456386"/>
          </a:xfrm>
        </p:grpSpPr>
        <p:pic>
          <p:nvPicPr>
            <p:cNvPr id="14" name="Picture 14" descr="No Image Available!">
              <a:extLst>
                <a:ext uri="{FF2B5EF4-FFF2-40B4-BE49-F238E27FC236}">
                  <a16:creationId xmlns:a16="http://schemas.microsoft.com/office/drawing/2014/main" id="{73EB47EA-C0C8-4757-8CEE-7070AE0C7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4" t="10703" r="5901" b="10815"/>
            <a:stretch>
              <a:fillRect/>
            </a:stretch>
          </p:blipFill>
          <p:spPr bwMode="auto">
            <a:xfrm>
              <a:off x="395536" y="1556793"/>
              <a:ext cx="8208912" cy="31683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CC811076-F653-49D3-B9D8-4F3992F020F6}"/>
                </a:ext>
              </a:extLst>
            </p:cNvPr>
            <p:cNvSpPr/>
            <p:nvPr/>
          </p:nvSpPr>
          <p:spPr>
            <a:xfrm>
              <a:off x="6444056" y="1412776"/>
              <a:ext cx="1727737" cy="791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63514C08-63B1-4CA7-953E-49E0C6CC5FF5}"/>
                </a:ext>
              </a:extLst>
            </p:cNvPr>
            <p:cNvSpPr/>
            <p:nvPr/>
          </p:nvSpPr>
          <p:spPr>
            <a:xfrm>
              <a:off x="7812689" y="2132562"/>
              <a:ext cx="647540" cy="647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2DC37D2B-438A-4EB5-9F24-2D55B32E77E7}"/>
                </a:ext>
              </a:extLst>
            </p:cNvPr>
            <p:cNvSpPr/>
            <p:nvPr/>
          </p:nvSpPr>
          <p:spPr>
            <a:xfrm>
              <a:off x="1692060" y="1772670"/>
              <a:ext cx="575431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3C719916-F2E4-4ECB-BFE1-D71940EA4F73}"/>
                </a:ext>
              </a:extLst>
            </p:cNvPr>
            <p:cNvSpPr/>
            <p:nvPr/>
          </p:nvSpPr>
          <p:spPr>
            <a:xfrm>
              <a:off x="828191" y="2204541"/>
              <a:ext cx="575432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111EA6C9-5707-4B2D-90F1-C54E13D68EDC}"/>
                </a:ext>
              </a:extLst>
            </p:cNvPr>
            <p:cNvSpPr/>
            <p:nvPr/>
          </p:nvSpPr>
          <p:spPr>
            <a:xfrm>
              <a:off x="6299838" y="4293333"/>
              <a:ext cx="1871955" cy="575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3A99ADF9-A386-4123-BC17-0859D09169CB}"/>
                </a:ext>
              </a:extLst>
            </p:cNvPr>
            <p:cNvSpPr/>
            <p:nvPr/>
          </p:nvSpPr>
          <p:spPr>
            <a:xfrm>
              <a:off x="970968" y="4221354"/>
              <a:ext cx="1296523" cy="359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28" name="Text Box 8">
            <a:extLst>
              <a:ext uri="{FF2B5EF4-FFF2-40B4-BE49-F238E27FC236}">
                <a16:creationId xmlns:a16="http://schemas.microsoft.com/office/drawing/2014/main" id="{EC88AEF0-FA6F-4AC7-85AA-FC3A262B0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63" y="63313"/>
            <a:ext cx="58910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SUSPENSORY APPARATUS OF LENS</a:t>
            </a:r>
          </a:p>
        </p:txBody>
      </p:sp>
      <p:sp>
        <p:nvSpPr>
          <p:cNvPr id="2" name="Obdélník 1"/>
          <p:cNvSpPr/>
          <p:nvPr/>
        </p:nvSpPr>
        <p:spPr>
          <a:xfrm>
            <a:off x="8982321" y="865840"/>
            <a:ext cx="26359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fibrae</a:t>
            </a:r>
            <a:r>
              <a:rPr lang="cs-CZ" alt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zonulares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m.ciliaris</a:t>
            </a:r>
            <a:endParaRPr lang="cs-CZ" alt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474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9">
            <a:extLst>
              <a:ext uri="{FF2B5EF4-FFF2-40B4-BE49-F238E27FC236}">
                <a16:creationId xmlns:a16="http://schemas.microsoft.com/office/drawing/2014/main" id="{2AADED2C-825E-4C92-BD9A-D6A070AFB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3731" y="1131970"/>
            <a:ext cx="6136433" cy="22467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Colored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disc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hole - pupil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margo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ciliaris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pupilaris</a:t>
            </a:r>
            <a:r>
              <a:rPr lang="cs-CZ" altLang="cs-CZ" sz="2000" dirty="0">
                <a:latin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Arial" panose="020B0604020202020204" pitchFamily="34" charset="0"/>
              </a:rPr>
              <a:t>pupilla</a:t>
            </a:r>
            <a:r>
              <a:rPr lang="cs-CZ" altLang="cs-CZ" sz="2000" dirty="0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facies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iridis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iridis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stroma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iridis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Rectangle 13">
            <a:extLst>
              <a:ext uri="{FF2B5EF4-FFF2-40B4-BE49-F238E27FC236}">
                <a16:creationId xmlns:a16="http://schemas.microsoft.com/office/drawing/2014/main" id="{054D1EE2-236F-41CA-95BA-B8EBACE9F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7888" y="6381750"/>
            <a:ext cx="900112" cy="476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grpSp>
        <p:nvGrpSpPr>
          <p:cNvPr id="19460" name="Skupina 8">
            <a:extLst>
              <a:ext uri="{FF2B5EF4-FFF2-40B4-BE49-F238E27FC236}">
                <a16:creationId xmlns:a16="http://schemas.microsoft.com/office/drawing/2014/main" id="{D9C81B34-15B3-4835-88BE-231CDFE00199}"/>
              </a:ext>
            </a:extLst>
          </p:cNvPr>
          <p:cNvGrpSpPr>
            <a:grpSpLocks/>
          </p:cNvGrpSpPr>
          <p:nvPr/>
        </p:nvGrpSpPr>
        <p:grpSpPr bwMode="auto">
          <a:xfrm>
            <a:off x="137686" y="0"/>
            <a:ext cx="5210175" cy="6873876"/>
            <a:chOff x="-75233" y="0"/>
            <a:chExt cx="5209898" cy="6874724"/>
          </a:xfrm>
        </p:grpSpPr>
        <p:pic>
          <p:nvPicPr>
            <p:cNvPr id="19471" name="Picture 5">
              <a:extLst>
                <a:ext uri="{FF2B5EF4-FFF2-40B4-BE49-F238E27FC236}">
                  <a16:creationId xmlns:a16="http://schemas.microsoft.com/office/drawing/2014/main" id="{0B5EB247-544C-441A-B520-AAC6DF20BE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21" t="5736" r="19238"/>
            <a:stretch>
              <a:fillRect/>
            </a:stretch>
          </p:blipFill>
          <p:spPr bwMode="auto">
            <a:xfrm>
              <a:off x="-75233" y="0"/>
              <a:ext cx="5176118" cy="68747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0AE1F3FC-5B8F-415C-81A5-8813187AC0DF}"/>
                </a:ext>
              </a:extLst>
            </p:cNvPr>
            <p:cNvSpPr/>
            <p:nvPr/>
          </p:nvSpPr>
          <p:spPr>
            <a:xfrm>
              <a:off x="4464776" y="39693"/>
              <a:ext cx="669889" cy="908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8C0F4EAF-CFC8-4795-B936-A97BE2115689}"/>
                </a:ext>
              </a:extLst>
            </p:cNvPr>
            <p:cNvSpPr/>
            <p:nvPr/>
          </p:nvSpPr>
          <p:spPr>
            <a:xfrm>
              <a:off x="4821945" y="1451155"/>
              <a:ext cx="279385" cy="9097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0778767D-A47F-4A9B-B84D-7EC1A8B0C6E5}"/>
                </a:ext>
              </a:extLst>
            </p:cNvPr>
            <p:cNvSpPr/>
            <p:nvPr/>
          </p:nvSpPr>
          <p:spPr>
            <a:xfrm>
              <a:off x="4464776" y="5341010"/>
              <a:ext cx="669889" cy="5747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14" name="Text Box 8">
            <a:extLst>
              <a:ext uri="{FF2B5EF4-FFF2-40B4-BE49-F238E27FC236}">
                <a16:creationId xmlns:a16="http://schemas.microsoft.com/office/drawing/2014/main" id="{EC88AEF0-FA6F-4AC7-85AA-FC3A262B0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1189" y="0"/>
            <a:ext cx="7825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IRIS</a:t>
            </a:r>
          </a:p>
        </p:txBody>
      </p:sp>
      <p:grpSp>
        <p:nvGrpSpPr>
          <p:cNvPr id="19462" name="Skupina 14">
            <a:extLst>
              <a:ext uri="{FF2B5EF4-FFF2-40B4-BE49-F238E27FC236}">
                <a16:creationId xmlns:a16="http://schemas.microsoft.com/office/drawing/2014/main" id="{D09AD89B-29A6-4915-8272-26355C2CFE42}"/>
              </a:ext>
            </a:extLst>
          </p:cNvPr>
          <p:cNvGrpSpPr>
            <a:grpSpLocks/>
          </p:cNvGrpSpPr>
          <p:nvPr/>
        </p:nvGrpSpPr>
        <p:grpSpPr bwMode="auto">
          <a:xfrm>
            <a:off x="8126963" y="3013788"/>
            <a:ext cx="4053131" cy="3810875"/>
            <a:chOff x="5584500" y="0"/>
            <a:chExt cx="3559500" cy="3464901"/>
          </a:xfrm>
        </p:grpSpPr>
        <p:pic>
          <p:nvPicPr>
            <p:cNvPr id="19463" name="Picture 5">
              <a:extLst>
                <a:ext uri="{FF2B5EF4-FFF2-40B4-BE49-F238E27FC236}">
                  <a16:creationId xmlns:a16="http://schemas.microsoft.com/office/drawing/2014/main" id="{DBC38BCD-11E9-421F-BEF7-BBDCEB86A5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" t="3137" r="12276" b="3874"/>
            <a:stretch>
              <a:fillRect/>
            </a:stretch>
          </p:blipFill>
          <p:spPr bwMode="auto">
            <a:xfrm>
              <a:off x="5584500" y="8517"/>
              <a:ext cx="3559500" cy="3456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4B9C301F-4A38-4D90-B5FC-B8F053EFFE07}"/>
                </a:ext>
              </a:extLst>
            </p:cNvPr>
            <p:cNvSpPr/>
            <p:nvPr/>
          </p:nvSpPr>
          <p:spPr>
            <a:xfrm>
              <a:off x="5796170" y="230895"/>
              <a:ext cx="287985" cy="230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CEF96F7F-3BD7-4180-8DDE-3408E2C9985F}"/>
                </a:ext>
              </a:extLst>
            </p:cNvPr>
            <p:cNvSpPr/>
            <p:nvPr/>
          </p:nvSpPr>
          <p:spPr>
            <a:xfrm>
              <a:off x="5584500" y="2565003"/>
              <a:ext cx="139673" cy="725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7C1CC34D-3BFD-437C-9FB2-C223BDA416FF}"/>
                </a:ext>
              </a:extLst>
            </p:cNvPr>
            <p:cNvSpPr/>
            <p:nvPr/>
          </p:nvSpPr>
          <p:spPr>
            <a:xfrm>
              <a:off x="8100053" y="0"/>
              <a:ext cx="935953" cy="1169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80493BBF-DA2F-4CE0-A2A1-5A4BB4AA57AC}"/>
                </a:ext>
              </a:extLst>
            </p:cNvPr>
            <p:cNvSpPr/>
            <p:nvPr/>
          </p:nvSpPr>
          <p:spPr>
            <a:xfrm>
              <a:off x="8676024" y="333021"/>
              <a:ext cx="467976" cy="230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DCE18707-886F-4C4D-BB19-144A4FDA9448}"/>
                </a:ext>
              </a:extLst>
            </p:cNvPr>
            <p:cNvSpPr/>
            <p:nvPr/>
          </p:nvSpPr>
          <p:spPr>
            <a:xfrm>
              <a:off x="8964010" y="780009"/>
              <a:ext cx="179990" cy="3448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4F4F629B-B4E5-4AFD-AA70-AF8C47816712}"/>
                </a:ext>
              </a:extLst>
            </p:cNvPr>
            <p:cNvSpPr/>
            <p:nvPr/>
          </p:nvSpPr>
          <p:spPr>
            <a:xfrm>
              <a:off x="8892013" y="2565003"/>
              <a:ext cx="251987" cy="719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E8757C1A-9507-4872-B0B9-006F3209FAC9}"/>
                </a:ext>
              </a:extLst>
            </p:cNvPr>
            <p:cNvSpPr/>
            <p:nvPr/>
          </p:nvSpPr>
          <p:spPr>
            <a:xfrm>
              <a:off x="8676024" y="2939468"/>
              <a:ext cx="287985" cy="3448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6">
            <a:extLst>
              <a:ext uri="{FF2B5EF4-FFF2-40B4-BE49-F238E27FC236}">
                <a16:creationId xmlns:a16="http://schemas.microsoft.com/office/drawing/2014/main" id="{B81A6D24-F6AC-46DE-979B-D4FAFD51228F}"/>
              </a:ext>
            </a:extLst>
          </p:cNvPr>
          <p:cNvGrpSpPr>
            <a:grpSpLocks/>
          </p:cNvGrpSpPr>
          <p:nvPr/>
        </p:nvGrpSpPr>
        <p:grpSpPr bwMode="auto">
          <a:xfrm>
            <a:off x="-11575" y="1"/>
            <a:ext cx="7631575" cy="6516538"/>
            <a:chOff x="3644623" y="1295497"/>
            <a:chExt cx="5366692" cy="4053870"/>
          </a:xfrm>
        </p:grpSpPr>
        <p:pic>
          <p:nvPicPr>
            <p:cNvPr id="3" name="Picture 17" descr="No Image Available!">
              <a:extLst>
                <a:ext uri="{FF2B5EF4-FFF2-40B4-BE49-F238E27FC236}">
                  <a16:creationId xmlns:a16="http://schemas.microsoft.com/office/drawing/2014/main" id="{76D4088E-93D7-4E25-9812-743AAEF5AC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1" t="2805" r="5945" b="14130"/>
            <a:stretch/>
          </p:blipFill>
          <p:spPr bwMode="auto">
            <a:xfrm>
              <a:off x="3644623" y="1295497"/>
              <a:ext cx="5328592" cy="405387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A2454152-D131-4E10-B96A-99D95CBD5C70}"/>
                </a:ext>
              </a:extLst>
            </p:cNvPr>
            <p:cNvSpPr/>
            <p:nvPr/>
          </p:nvSpPr>
          <p:spPr>
            <a:xfrm>
              <a:off x="5579552" y="1430435"/>
              <a:ext cx="649210" cy="3270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94D38C51-0225-4E1A-92CD-1AAA310ACF32}"/>
                </a:ext>
              </a:extLst>
            </p:cNvPr>
            <p:cNvSpPr/>
            <p:nvPr/>
          </p:nvSpPr>
          <p:spPr>
            <a:xfrm>
              <a:off x="4331927" y="1892397"/>
              <a:ext cx="815877" cy="4619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097A700A-FAD2-4385-9C1F-62972A46AAEC}"/>
                </a:ext>
              </a:extLst>
            </p:cNvPr>
            <p:cNvSpPr/>
            <p:nvPr/>
          </p:nvSpPr>
          <p:spPr>
            <a:xfrm>
              <a:off x="8365281" y="1484410"/>
              <a:ext cx="607939" cy="4619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B1C8FB1F-81A3-4FAF-8F70-AF3B92FCE8AC}"/>
                </a:ext>
              </a:extLst>
            </p:cNvPr>
            <p:cNvSpPr/>
            <p:nvPr/>
          </p:nvSpPr>
          <p:spPr>
            <a:xfrm>
              <a:off x="8557345" y="3241772"/>
              <a:ext cx="453970" cy="1123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3969D3B4-6E39-456A-811A-A84DF55542DD}"/>
                </a:ext>
              </a:extLst>
            </p:cNvPr>
            <p:cNvSpPr/>
            <p:nvPr/>
          </p:nvSpPr>
          <p:spPr>
            <a:xfrm>
              <a:off x="5147804" y="4365723"/>
              <a:ext cx="2449219" cy="7921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9" name="Picture 11" descr="No Image Available!">
            <a:extLst>
              <a:ext uri="{FF2B5EF4-FFF2-40B4-BE49-F238E27FC236}">
                <a16:creationId xmlns:a16="http://schemas.microsoft.com/office/drawing/2014/main" id="{0033E486-C697-40BA-9949-93FD52263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8" t="9077" r="20464" b="13280"/>
          <a:stretch/>
        </p:blipFill>
        <p:spPr bwMode="auto">
          <a:xfrm>
            <a:off x="7367552" y="4290806"/>
            <a:ext cx="2544148" cy="254422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0EAA5982-C74C-48E7-8547-096CD944B4E6}"/>
              </a:ext>
            </a:extLst>
          </p:cNvPr>
          <p:cNvSpPr/>
          <p:nvPr/>
        </p:nvSpPr>
        <p:spPr>
          <a:xfrm>
            <a:off x="8773609" y="0"/>
            <a:ext cx="35338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Circular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radial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smooth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muscle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fibers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m.sphincter</a:t>
            </a:r>
            <a:r>
              <a:rPr lang="cs-CZ" altLang="cs-CZ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pupillae</a:t>
            </a:r>
            <a:r>
              <a:rPr lang="cs-CZ" altLang="cs-CZ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Arial" panose="020B0604020202020204" pitchFamily="34" charset="0"/>
              </a:rPr>
              <a:t>miosis</a:t>
            </a:r>
            <a:r>
              <a:rPr lang="cs-CZ" altLang="cs-CZ" sz="2000" dirty="0">
                <a:latin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</a:rPr>
              <a:t>parasympaticus</a:t>
            </a:r>
            <a:r>
              <a:rPr lang="cs-CZ" altLang="cs-CZ" sz="2000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cs-CZ" altLang="cs-CZ" sz="2000" dirty="0">
              <a:latin typeface="Arial" panose="020B0604020202020204" pitchFamily="34" charset="0"/>
            </a:endParaRP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5969AA77-47E3-42DD-96FB-F0630276A436}"/>
              </a:ext>
            </a:extLst>
          </p:cNvPr>
          <p:cNvCxnSpPr>
            <a:cxnSpLocks/>
          </p:cNvCxnSpPr>
          <p:nvPr/>
        </p:nvCxnSpPr>
        <p:spPr>
          <a:xfrm flipH="1">
            <a:off x="8310625" y="1638549"/>
            <a:ext cx="578732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élník 17">
            <a:extLst>
              <a:ext uri="{FF2B5EF4-FFF2-40B4-BE49-F238E27FC236}">
                <a16:creationId xmlns:a16="http://schemas.microsoft.com/office/drawing/2014/main" id="{54C0D8D4-3D3F-43A3-8DEF-97FBB804DF9D}"/>
              </a:ext>
            </a:extLst>
          </p:cNvPr>
          <p:cNvSpPr/>
          <p:nvPr/>
        </p:nvSpPr>
        <p:spPr>
          <a:xfrm>
            <a:off x="28581" y="43229"/>
            <a:ext cx="36663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chambre</a:t>
            </a:r>
          </a:p>
          <a:p>
            <a:pPr>
              <a:spcBef>
                <a:spcPct val="0"/>
              </a:spcBef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dirty="0" err="1">
                <a:latin typeface="Arial" panose="020B0604020202020204" pitchFamily="34" charset="0"/>
              </a:rPr>
              <a:t>Regulates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amount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light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entering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through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</a:rPr>
              <a:t> pupil</a:t>
            </a:r>
          </a:p>
        </p:txBody>
      </p:sp>
      <p:pic>
        <p:nvPicPr>
          <p:cNvPr id="19" name="Picture 11" descr="No Image Available!">
            <a:extLst>
              <a:ext uri="{FF2B5EF4-FFF2-40B4-BE49-F238E27FC236}">
                <a16:creationId xmlns:a16="http://schemas.microsoft.com/office/drawing/2014/main" id="{DEAAB16E-ACF9-42B8-9CFC-E361D90BC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6" t="9077" r="40198" b="13280"/>
          <a:stretch/>
        </p:blipFill>
        <p:spPr bwMode="auto">
          <a:xfrm>
            <a:off x="7663512" y="1638549"/>
            <a:ext cx="2725152" cy="2544226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A870BAF8-033F-444A-A3B7-9E377847250F}"/>
              </a:ext>
            </a:extLst>
          </p:cNvPr>
          <p:cNvSpPr/>
          <p:nvPr/>
        </p:nvSpPr>
        <p:spPr>
          <a:xfrm>
            <a:off x="4572000" y="5156125"/>
            <a:ext cx="304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dilatator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pupilae</a:t>
            </a: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Arial" panose="020B0604020202020204" pitchFamily="34" charset="0"/>
              </a:rPr>
              <a:t>mydriasis</a:t>
            </a:r>
            <a:r>
              <a:rPr lang="cs-CZ" altLang="cs-CZ" sz="2000" dirty="0">
                <a:latin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</a:rPr>
              <a:t>sympaticus</a:t>
            </a:r>
            <a:r>
              <a:rPr lang="cs-CZ" altLang="cs-CZ" sz="2000" dirty="0"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6E03CFB9-138C-41BF-85A0-DE39FCDA43AE}"/>
              </a:ext>
            </a:extLst>
          </p:cNvPr>
          <p:cNvCxnSpPr>
            <a:cxnSpLocks/>
          </p:cNvCxnSpPr>
          <p:nvPr/>
        </p:nvCxnSpPr>
        <p:spPr>
          <a:xfrm flipH="1" flipV="1">
            <a:off x="4822101" y="4503597"/>
            <a:ext cx="1273899" cy="6525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slide 35">
            <a:extLst>
              <a:ext uri="{FF2B5EF4-FFF2-40B4-BE49-F238E27FC236}">
                <a16:creationId xmlns:a16="http://schemas.microsoft.com/office/drawing/2014/main" id="{B786DC35-A76F-4D74-A0A1-2370FC7B4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8" t="10736" r="37052" b="41064"/>
          <a:stretch/>
        </p:blipFill>
        <p:spPr bwMode="auto">
          <a:xfrm>
            <a:off x="9932588" y="4296473"/>
            <a:ext cx="1573402" cy="253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slide 35">
            <a:extLst>
              <a:ext uri="{FF2B5EF4-FFF2-40B4-BE49-F238E27FC236}">
                <a16:creationId xmlns:a16="http://schemas.microsoft.com/office/drawing/2014/main" id="{3DAD4579-2B7B-48F0-9B8C-D06CFCFAA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6" r="78377" b="41064"/>
          <a:stretch/>
        </p:blipFill>
        <p:spPr bwMode="auto">
          <a:xfrm>
            <a:off x="10432176" y="1616721"/>
            <a:ext cx="1565697" cy="253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524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15628" r="15392"/>
          <a:stretch/>
        </p:blipFill>
        <p:spPr>
          <a:xfrm>
            <a:off x="0" y="0"/>
            <a:ext cx="4777274" cy="461709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24394" t="37882" r="25250" b="35575"/>
          <a:stretch/>
        </p:blipFill>
        <p:spPr>
          <a:xfrm>
            <a:off x="5532804" y="205273"/>
            <a:ext cx="4843085" cy="159553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/>
          <a:srcRect l="31205" t="35400" r="32002" b="33907"/>
          <a:stretch/>
        </p:blipFill>
        <p:spPr>
          <a:xfrm>
            <a:off x="5010537" y="2078780"/>
            <a:ext cx="5887617" cy="3069772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9710DD7F-D10E-4B5C-BFF4-ACB3155A3BD7}"/>
              </a:ext>
            </a:extLst>
          </p:cNvPr>
          <p:cNvSpPr/>
          <p:nvPr/>
        </p:nvSpPr>
        <p:spPr>
          <a:xfrm>
            <a:off x="1308854" y="5061559"/>
            <a:ext cx="25474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pigment (</a:t>
            </a:r>
            <a:r>
              <a:rPr lang="cs-CZ" altLang="cs-CZ" sz="2000" b="1" dirty="0" err="1">
                <a:latin typeface="Arial" panose="020B0604020202020204" pitchFamily="34" charset="0"/>
              </a:rPr>
              <a:t>eye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color</a:t>
            </a:r>
            <a:r>
              <a:rPr lang="cs-CZ" altLang="cs-CZ" sz="2000" b="1" dirty="0">
                <a:latin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25106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Skupina 10">
            <a:extLst>
              <a:ext uri="{FF2B5EF4-FFF2-40B4-BE49-F238E27FC236}">
                <a16:creationId xmlns:a16="http://schemas.microsoft.com/office/drawing/2014/main" id="{EA09FE35-4BA6-40EB-A10E-408A509FBDBA}"/>
              </a:ext>
            </a:extLst>
          </p:cNvPr>
          <p:cNvGrpSpPr>
            <a:grpSpLocks/>
          </p:cNvGrpSpPr>
          <p:nvPr/>
        </p:nvGrpSpPr>
        <p:grpSpPr bwMode="auto">
          <a:xfrm>
            <a:off x="5489201" y="1442454"/>
            <a:ext cx="6665912" cy="5443538"/>
            <a:chOff x="1331640" y="501376"/>
            <a:chExt cx="7582931" cy="6212362"/>
          </a:xfrm>
        </p:grpSpPr>
        <p:pic>
          <p:nvPicPr>
            <p:cNvPr id="27652" name="Obrázek 1">
              <a:extLst>
                <a:ext uri="{FF2B5EF4-FFF2-40B4-BE49-F238E27FC236}">
                  <a16:creationId xmlns:a16="http://schemas.microsoft.com/office/drawing/2014/main" id="{70563334-CB91-43AD-85DF-380EF9B1D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01376"/>
              <a:ext cx="7510923" cy="6212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0CE27A6D-7D91-4732-8B0F-E7077D0E4A52}"/>
                </a:ext>
              </a:extLst>
            </p:cNvPr>
            <p:cNvSpPr/>
            <p:nvPr/>
          </p:nvSpPr>
          <p:spPr>
            <a:xfrm>
              <a:off x="6299642" y="620949"/>
              <a:ext cx="720551" cy="3605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25F66AA4-E13A-4704-896F-578E3331E420}"/>
                </a:ext>
              </a:extLst>
            </p:cNvPr>
            <p:cNvSpPr/>
            <p:nvPr/>
          </p:nvSpPr>
          <p:spPr>
            <a:xfrm>
              <a:off x="4067563" y="1628261"/>
              <a:ext cx="1079922" cy="5054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9877BAC2-992B-44E1-91D5-AF977DAD9CE1}"/>
                </a:ext>
              </a:extLst>
            </p:cNvPr>
            <p:cNvSpPr/>
            <p:nvPr/>
          </p:nvSpPr>
          <p:spPr>
            <a:xfrm>
              <a:off x="2700505" y="2996104"/>
              <a:ext cx="863215" cy="576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AAA7A80B-855C-471D-ADFE-947B9FCC9287}"/>
                </a:ext>
              </a:extLst>
            </p:cNvPr>
            <p:cNvSpPr/>
            <p:nvPr/>
          </p:nvSpPr>
          <p:spPr>
            <a:xfrm>
              <a:off x="1331640" y="4436415"/>
              <a:ext cx="576078" cy="433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3A73132B-4F4B-4184-B8F3-B53F9660C6AF}"/>
                </a:ext>
              </a:extLst>
            </p:cNvPr>
            <p:cNvSpPr/>
            <p:nvPr/>
          </p:nvSpPr>
          <p:spPr>
            <a:xfrm>
              <a:off x="6660820" y="4220822"/>
              <a:ext cx="2253751" cy="12971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BCFA0158-0D77-43EE-AD49-B3025ABB04B8}"/>
                </a:ext>
              </a:extLst>
            </p:cNvPr>
            <p:cNvSpPr/>
            <p:nvPr/>
          </p:nvSpPr>
          <p:spPr>
            <a:xfrm>
              <a:off x="2915405" y="6021664"/>
              <a:ext cx="937257" cy="5761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1BABE8B2-B858-447D-BF90-84D990F03F03}"/>
                </a:ext>
              </a:extLst>
            </p:cNvPr>
            <p:cNvSpPr/>
            <p:nvPr/>
          </p:nvSpPr>
          <p:spPr>
            <a:xfrm>
              <a:off x="7379565" y="2133729"/>
              <a:ext cx="361178" cy="2880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27651" name="Picture 6" descr="No Image Available!">
            <a:extLst>
              <a:ext uri="{FF2B5EF4-FFF2-40B4-BE49-F238E27FC236}">
                <a16:creationId xmlns:a16="http://schemas.microsoft.com/office/drawing/2014/main" id="{D977084F-45D6-46F0-8C67-71A57222C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r="22662" b="8002"/>
          <a:stretch>
            <a:fillRect/>
          </a:stretch>
        </p:blipFill>
        <p:spPr bwMode="auto">
          <a:xfrm>
            <a:off x="3509979" y="38546"/>
            <a:ext cx="4195372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Skupina 18">
            <a:extLst>
              <a:ext uri="{FF2B5EF4-FFF2-40B4-BE49-F238E27FC236}">
                <a16:creationId xmlns:a16="http://schemas.microsoft.com/office/drawing/2014/main" id="{D83E9614-E05C-4D7B-944F-335883340BFB}"/>
              </a:ext>
            </a:extLst>
          </p:cNvPr>
          <p:cNvGrpSpPr>
            <a:grpSpLocks/>
          </p:cNvGrpSpPr>
          <p:nvPr/>
        </p:nvGrpSpPr>
        <p:grpSpPr bwMode="auto">
          <a:xfrm>
            <a:off x="118104" y="393699"/>
            <a:ext cx="3240087" cy="3267075"/>
            <a:chOff x="5580113" y="1457401"/>
            <a:chExt cx="3240360" cy="3267743"/>
          </a:xfrm>
        </p:grpSpPr>
        <p:pic>
          <p:nvPicPr>
            <p:cNvPr id="13" name="Picture 26" descr="No Image Available!">
              <a:extLst>
                <a:ext uri="{FF2B5EF4-FFF2-40B4-BE49-F238E27FC236}">
                  <a16:creationId xmlns:a16="http://schemas.microsoft.com/office/drawing/2014/main" id="{9185D69D-EECD-4D83-8C46-E33BDBA42B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38" r="5568" b="8952"/>
            <a:stretch>
              <a:fillRect/>
            </a:stretch>
          </p:blipFill>
          <p:spPr bwMode="auto">
            <a:xfrm>
              <a:off x="5580113" y="1457401"/>
              <a:ext cx="3240360" cy="31957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608BE5E8-A5CD-4A11-AEA1-A299E3E43041}"/>
                </a:ext>
              </a:extLst>
            </p:cNvPr>
            <p:cNvSpPr/>
            <p:nvPr/>
          </p:nvSpPr>
          <p:spPr>
            <a:xfrm>
              <a:off x="5796031" y="4364708"/>
              <a:ext cx="360392" cy="3604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8D79C5AD-7F61-49A4-8DDA-AF89648C8432}"/>
                </a:ext>
              </a:extLst>
            </p:cNvPr>
            <p:cNvSpPr/>
            <p:nvPr/>
          </p:nvSpPr>
          <p:spPr>
            <a:xfrm>
              <a:off x="8244162" y="4509200"/>
              <a:ext cx="431836" cy="2159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C3CB7119-45CF-479F-8606-C17E57581078}"/>
                </a:ext>
              </a:extLst>
            </p:cNvPr>
            <p:cNvSpPr/>
            <p:nvPr/>
          </p:nvSpPr>
          <p:spPr>
            <a:xfrm>
              <a:off x="8460081" y="4293256"/>
              <a:ext cx="360392" cy="2159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35E09350-3DCF-44E2-AE8F-D3B791B90D23}"/>
                </a:ext>
              </a:extLst>
            </p:cNvPr>
            <p:cNvSpPr/>
            <p:nvPr/>
          </p:nvSpPr>
          <p:spPr>
            <a:xfrm>
              <a:off x="8675999" y="4004272"/>
              <a:ext cx="144474" cy="2889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18" name="Text Box 6">
            <a:extLst>
              <a:ext uri="{FF2B5EF4-FFF2-40B4-BE49-F238E27FC236}">
                <a16:creationId xmlns:a16="http://schemas.microsoft.com/office/drawing/2014/main" id="{1270B4FB-7405-4A91-89F1-69C74BCDF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9147" y="38546"/>
            <a:ext cx="133081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RETINA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0BCD2F8E-AD48-4B3F-8C7C-384736A0C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674" y="4226262"/>
            <a:ext cx="40687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Stratum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pigmenti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retinae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outer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Neuronal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layer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inner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C8BD33AA-6881-485E-966D-3356132F3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21" y="4950163"/>
            <a:ext cx="688041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retinae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sensory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ciliaris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iridica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retinae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pigment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epithelium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caeca</a:t>
            </a:r>
            <a:r>
              <a:rPr lang="cs-CZ" altLang="cs-CZ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retinae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ora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serrata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vězda: pěticípá 1">
            <a:extLst>
              <a:ext uri="{FF2B5EF4-FFF2-40B4-BE49-F238E27FC236}">
                <a16:creationId xmlns:a16="http://schemas.microsoft.com/office/drawing/2014/main" id="{F4A1C01E-B070-4399-8FCF-957004B805C9}"/>
              </a:ext>
            </a:extLst>
          </p:cNvPr>
          <p:cNvSpPr/>
          <p:nvPr/>
        </p:nvSpPr>
        <p:spPr>
          <a:xfrm>
            <a:off x="5878286" y="848974"/>
            <a:ext cx="217714" cy="18407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Hvězda: pěticípá 21">
            <a:extLst>
              <a:ext uri="{FF2B5EF4-FFF2-40B4-BE49-F238E27FC236}">
                <a16:creationId xmlns:a16="http://schemas.microsoft.com/office/drawing/2014/main" id="{7C14C00B-DDBE-429A-A015-413652ACF79A}"/>
              </a:ext>
            </a:extLst>
          </p:cNvPr>
          <p:cNvSpPr/>
          <p:nvPr/>
        </p:nvSpPr>
        <p:spPr>
          <a:xfrm>
            <a:off x="2997829" y="1775554"/>
            <a:ext cx="217714" cy="18407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Hvězda: pěticípá 22">
            <a:extLst>
              <a:ext uri="{FF2B5EF4-FFF2-40B4-BE49-F238E27FC236}">
                <a16:creationId xmlns:a16="http://schemas.microsoft.com/office/drawing/2014/main" id="{5DDB9148-90BE-4627-AA8D-87F15B6A4313}"/>
              </a:ext>
            </a:extLst>
          </p:cNvPr>
          <p:cNvSpPr/>
          <p:nvPr/>
        </p:nvSpPr>
        <p:spPr>
          <a:xfrm>
            <a:off x="6509073" y="6199224"/>
            <a:ext cx="217714" cy="184078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Hvězda: pěticípá 23">
            <a:extLst>
              <a:ext uri="{FF2B5EF4-FFF2-40B4-BE49-F238E27FC236}">
                <a16:creationId xmlns:a16="http://schemas.microsoft.com/office/drawing/2014/main" id="{EA7ACFCC-25A8-4C60-98C3-9AAEC663F4A0}"/>
              </a:ext>
            </a:extLst>
          </p:cNvPr>
          <p:cNvSpPr/>
          <p:nvPr/>
        </p:nvSpPr>
        <p:spPr>
          <a:xfrm>
            <a:off x="4666423" y="1155505"/>
            <a:ext cx="217714" cy="184078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Hvězda: pěticípá 24">
            <a:extLst>
              <a:ext uri="{FF2B5EF4-FFF2-40B4-BE49-F238E27FC236}">
                <a16:creationId xmlns:a16="http://schemas.microsoft.com/office/drawing/2014/main" id="{D9CCF0C4-7257-4617-84A8-64ED9BAF9326}"/>
              </a:ext>
            </a:extLst>
          </p:cNvPr>
          <p:cNvSpPr/>
          <p:nvPr/>
        </p:nvSpPr>
        <p:spPr>
          <a:xfrm>
            <a:off x="9585518" y="4047026"/>
            <a:ext cx="217714" cy="184078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Hvězda: pěticípá 25">
            <a:extLst>
              <a:ext uri="{FF2B5EF4-FFF2-40B4-BE49-F238E27FC236}">
                <a16:creationId xmlns:a16="http://schemas.microsoft.com/office/drawing/2014/main" id="{90954F5E-21D0-47EA-9042-B92949501B80}"/>
              </a:ext>
            </a:extLst>
          </p:cNvPr>
          <p:cNvSpPr/>
          <p:nvPr/>
        </p:nvSpPr>
        <p:spPr>
          <a:xfrm>
            <a:off x="2501205" y="2209080"/>
            <a:ext cx="217714" cy="184078"/>
          </a:xfrm>
          <a:prstGeom prst="star5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6" descr="No Image Available!">
            <a:extLst>
              <a:ext uri="{FF2B5EF4-FFF2-40B4-BE49-F238E27FC236}">
                <a16:creationId xmlns:a16="http://schemas.microsoft.com/office/drawing/2014/main" id="{8A702A08-FE55-41EC-9082-8B0AE71C4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60" b="9052"/>
          <a:stretch>
            <a:fillRect/>
          </a:stretch>
        </p:blipFill>
        <p:spPr bwMode="auto">
          <a:xfrm>
            <a:off x="66675" y="531597"/>
            <a:ext cx="5791200" cy="631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076325" y="593856"/>
            <a:ext cx="857250" cy="1451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66675" y="4873884"/>
            <a:ext cx="1114425" cy="1123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838325" y="5150110"/>
            <a:ext cx="857250" cy="1428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67245853-4A3C-4235-81D0-2EDE2001F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27" y="3565060"/>
            <a:ext cx="5379453" cy="3170099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Multipolar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neurons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Stratum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ganglionare</a:t>
            </a:r>
            <a:r>
              <a:rPr lang="cs-CZ" altLang="cs-CZ" sz="2000" b="1" dirty="0">
                <a:latin typeface="Arial" panose="020B0604020202020204" pitchFamily="34" charset="0"/>
              </a:rPr>
              <a:t> n. optici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n.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opticus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Bipolar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neurons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</a:rPr>
              <a:t>Stratum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ganglionare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retinae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Stratum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neuroepitheliale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Rod </a:t>
            </a:r>
            <a:r>
              <a:rPr lang="cs-CZ" altLang="cs-CZ" sz="2000" dirty="0">
                <a:latin typeface="Arial" panose="020B0604020202020204" pitchFamily="34" charset="0"/>
              </a:rPr>
              <a:t>(130 </a:t>
            </a:r>
            <a:r>
              <a:rPr lang="cs-CZ" altLang="cs-CZ" sz="2000" dirty="0" err="1">
                <a:latin typeface="Arial" panose="020B0604020202020204" pitchFamily="34" charset="0"/>
              </a:rPr>
              <a:t>million</a:t>
            </a:r>
            <a:r>
              <a:rPr lang="cs-CZ" altLang="cs-CZ" sz="2000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Cones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</a:rPr>
              <a:t>(6-7 </a:t>
            </a:r>
            <a:r>
              <a:rPr lang="cs-CZ" altLang="cs-CZ" sz="2000" dirty="0" err="1">
                <a:latin typeface="Arial" panose="020B0604020202020204" pitchFamily="34" charset="0"/>
              </a:rPr>
              <a:t>million</a:t>
            </a:r>
            <a:r>
              <a:rPr lang="cs-CZ" altLang="cs-CZ" sz="2000" dirty="0">
                <a:latin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</a:rPr>
              <a:t>macula</a:t>
            </a:r>
            <a:r>
              <a:rPr lang="cs-CZ" altLang="cs-CZ" sz="2000" dirty="0">
                <a:latin typeface="Arial" panose="020B0604020202020204" pitchFamily="34" charset="0"/>
              </a:rPr>
              <a:t> lutea)</a:t>
            </a:r>
          </a:p>
          <a:p>
            <a:pPr>
              <a:spcBef>
                <a:spcPct val="0"/>
              </a:spcBef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1">
            <a:extLst>
              <a:ext uri="{FF2B5EF4-FFF2-40B4-BE49-F238E27FC236}">
                <a16:creationId xmlns:a16="http://schemas.microsoft.com/office/drawing/2014/main" id="{86090C14-37A3-41EB-96B7-F7F848B87E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1804" y="857444"/>
            <a:ext cx="5431776" cy="1015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4. neuron – ncl.corporis geniculati lateralis – radiatio optica (area 17)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3" name="Text Box 9">
            <a:extLst>
              <a:ext uri="{FF2B5EF4-FFF2-40B4-BE49-F238E27FC236}">
                <a16:creationId xmlns:a16="http://schemas.microsoft.com/office/drawing/2014/main" id="{2B3C3BCF-6899-45A7-A69D-55700D5CF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044" y="110683"/>
            <a:ext cx="2510624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FUNDUS OCULI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EF5054C4-2B50-4492-854A-3E9774B29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097" y="572348"/>
            <a:ext cx="4551966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part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eye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examination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ophtalmoscope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pupil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macula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lutea – fovea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centralis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linea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visus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discus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n.optici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blind spot –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macula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caeca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(no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rods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cones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Související obrázek">
            <a:extLst>
              <a:ext uri="{FF2B5EF4-FFF2-40B4-BE49-F238E27FC236}">
                <a16:creationId xmlns:a16="http://schemas.microsoft.com/office/drawing/2014/main" id="{8E9E59CD-18F0-4E47-913B-BB3EA1C25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0"/>
            <a:ext cx="7500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>
            <a:extLst>
              <a:ext uri="{FF2B5EF4-FFF2-40B4-BE49-F238E27FC236}">
                <a16:creationId xmlns:a16="http://schemas.microsoft.com/office/drawing/2014/main" id="{2F5545BE-2AFD-4BFC-A7C5-78823027C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61035" r="59111" b="9810"/>
          <a:stretch>
            <a:fillRect/>
          </a:stretch>
        </p:blipFill>
        <p:spPr bwMode="auto">
          <a:xfrm>
            <a:off x="0" y="0"/>
            <a:ext cx="4938713" cy="363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5">
            <a:extLst>
              <a:ext uri="{FF2B5EF4-FFF2-40B4-BE49-F238E27FC236}">
                <a16:creationId xmlns:a16="http://schemas.microsoft.com/office/drawing/2014/main" id="{B3069038-0547-494D-934C-FD86DDEBE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5" y="3595045"/>
            <a:ext cx="4560553" cy="326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0" name="Text Box 8">
            <a:extLst>
              <a:ext uri="{FF2B5EF4-FFF2-40B4-BE49-F238E27FC236}">
                <a16:creationId xmlns:a16="http://schemas.microsoft.com/office/drawing/2014/main" id="{1A879A16-FC33-4ABA-B586-E345100E6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3988" y="66209"/>
            <a:ext cx="10054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LENS</a:t>
            </a:r>
          </a:p>
        </p:txBody>
      </p:sp>
      <p:grpSp>
        <p:nvGrpSpPr>
          <p:cNvPr id="10" name="Skupina 8">
            <a:extLst>
              <a:ext uri="{FF2B5EF4-FFF2-40B4-BE49-F238E27FC236}">
                <a16:creationId xmlns:a16="http://schemas.microsoft.com/office/drawing/2014/main" id="{B41BFE22-B9E5-4662-B822-B72FAC4C9410}"/>
              </a:ext>
            </a:extLst>
          </p:cNvPr>
          <p:cNvGrpSpPr>
            <a:grpSpLocks/>
          </p:cNvGrpSpPr>
          <p:nvPr/>
        </p:nvGrpSpPr>
        <p:grpSpPr bwMode="auto">
          <a:xfrm>
            <a:off x="4663759" y="3528836"/>
            <a:ext cx="7528242" cy="3262955"/>
            <a:chOff x="395536" y="1412776"/>
            <a:chExt cx="8208912" cy="3456386"/>
          </a:xfrm>
        </p:grpSpPr>
        <p:pic>
          <p:nvPicPr>
            <p:cNvPr id="11" name="Picture 14" descr="No Image Available!">
              <a:extLst>
                <a:ext uri="{FF2B5EF4-FFF2-40B4-BE49-F238E27FC236}">
                  <a16:creationId xmlns:a16="http://schemas.microsoft.com/office/drawing/2014/main" id="{018A37C9-01F0-4B2B-AFE2-CAFB88CF7E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4" t="10703" r="5901" b="10815"/>
            <a:stretch>
              <a:fillRect/>
            </a:stretch>
          </p:blipFill>
          <p:spPr bwMode="auto">
            <a:xfrm>
              <a:off x="395536" y="1556793"/>
              <a:ext cx="8208912" cy="31683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9B851A07-DEF1-45F1-8B71-C63A9DD55927}"/>
                </a:ext>
              </a:extLst>
            </p:cNvPr>
            <p:cNvSpPr/>
            <p:nvPr/>
          </p:nvSpPr>
          <p:spPr>
            <a:xfrm>
              <a:off x="6444056" y="1412776"/>
              <a:ext cx="1727737" cy="791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522B537F-CE9D-4D07-B719-A18CAFDB4272}"/>
                </a:ext>
              </a:extLst>
            </p:cNvPr>
            <p:cNvSpPr/>
            <p:nvPr/>
          </p:nvSpPr>
          <p:spPr>
            <a:xfrm>
              <a:off x="7812689" y="2132562"/>
              <a:ext cx="647540" cy="647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FCDDD96B-9953-4C95-8FFB-CCDE61580390}"/>
                </a:ext>
              </a:extLst>
            </p:cNvPr>
            <p:cNvSpPr/>
            <p:nvPr/>
          </p:nvSpPr>
          <p:spPr>
            <a:xfrm>
              <a:off x="1692060" y="1772670"/>
              <a:ext cx="575431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2D790B2A-BAFC-4385-B396-54F4C91B9885}"/>
                </a:ext>
              </a:extLst>
            </p:cNvPr>
            <p:cNvSpPr/>
            <p:nvPr/>
          </p:nvSpPr>
          <p:spPr>
            <a:xfrm>
              <a:off x="828191" y="2204541"/>
              <a:ext cx="575432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B22A91AA-DC87-491B-8C66-834F8AA69752}"/>
                </a:ext>
              </a:extLst>
            </p:cNvPr>
            <p:cNvSpPr/>
            <p:nvPr/>
          </p:nvSpPr>
          <p:spPr>
            <a:xfrm>
              <a:off x="6299838" y="4293333"/>
              <a:ext cx="1871955" cy="575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B7AD69B3-2E15-41A1-82E6-DCB66EB4B1F5}"/>
                </a:ext>
              </a:extLst>
            </p:cNvPr>
            <p:cNvSpPr/>
            <p:nvPr/>
          </p:nvSpPr>
          <p:spPr>
            <a:xfrm>
              <a:off x="970968" y="4221354"/>
              <a:ext cx="1296523" cy="359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19" name="Text Box 9">
            <a:extLst>
              <a:ext uri="{FF2B5EF4-FFF2-40B4-BE49-F238E27FC236}">
                <a16:creationId xmlns:a16="http://schemas.microsoft.com/office/drawing/2014/main" id="{557CB369-9088-4D81-A6AA-14140EFA6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8795" y="717478"/>
            <a:ext cx="388119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capsula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lentis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epithelium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lentis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fibrae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lentis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4F295B40-801D-4E68-B1C8-EC028892C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850" y="114912"/>
            <a:ext cx="222157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Transparent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Biconvex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body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facies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facies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polus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polus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equator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lentis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fibrae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zonulares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10">
            <a:extLst>
              <a:ext uri="{FF2B5EF4-FFF2-40B4-BE49-F238E27FC236}">
                <a16:creationId xmlns:a16="http://schemas.microsoft.com/office/drawing/2014/main" id="{D4FCC965-FB58-44B8-B745-AEC47F08F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7278" y="1556940"/>
            <a:ext cx="18934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cortex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lentis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lentis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>
            <a:extLst>
              <a:ext uri="{FF2B5EF4-FFF2-40B4-BE49-F238E27FC236}">
                <a16:creationId xmlns:a16="http://schemas.microsoft.com/office/drawing/2014/main" id="{FDD262BC-36D8-4FE8-B2BD-2E9AF6A36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4" t="21588" r="43512" b="12158"/>
          <a:stretch/>
        </p:blipFill>
        <p:spPr bwMode="auto">
          <a:xfrm>
            <a:off x="3131908" y="0"/>
            <a:ext cx="59281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Text Box 5">
            <a:extLst>
              <a:ext uri="{FF2B5EF4-FFF2-40B4-BE49-F238E27FC236}">
                <a16:creationId xmlns:a16="http://schemas.microsoft.com/office/drawing/2014/main" id="{F0BAFFB7-4D29-432B-860F-D772408C9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190" y="173756"/>
            <a:ext cx="23709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ACCOMODATION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Skupina 4">
            <a:extLst>
              <a:ext uri="{FF2B5EF4-FFF2-40B4-BE49-F238E27FC236}">
                <a16:creationId xmlns:a16="http://schemas.microsoft.com/office/drawing/2014/main" id="{EC6E421A-23F4-408C-8F2F-FC403AEB19B9}"/>
              </a:ext>
            </a:extLst>
          </p:cNvPr>
          <p:cNvGrpSpPr>
            <a:grpSpLocks/>
          </p:cNvGrpSpPr>
          <p:nvPr/>
        </p:nvGrpSpPr>
        <p:grpSpPr bwMode="auto">
          <a:xfrm>
            <a:off x="0" y="76427"/>
            <a:ext cx="5918802" cy="6773298"/>
            <a:chOff x="30885" y="925153"/>
            <a:chExt cx="4078344" cy="4608512"/>
          </a:xfrm>
        </p:grpSpPr>
        <p:pic>
          <p:nvPicPr>
            <p:cNvPr id="6160" name="Picture 9" descr="No Image Available!">
              <a:extLst>
                <a:ext uri="{FF2B5EF4-FFF2-40B4-BE49-F238E27FC236}">
                  <a16:creationId xmlns:a16="http://schemas.microsoft.com/office/drawing/2014/main" id="{08F68375-5F3E-4224-8629-0BC61A668C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" r="23209" b="12201"/>
            <a:stretch>
              <a:fillRect/>
            </a:stretch>
          </p:blipFill>
          <p:spPr bwMode="auto">
            <a:xfrm>
              <a:off x="30885" y="925153"/>
              <a:ext cx="4078344" cy="4608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598870C7-92B5-4699-AE47-6064AA066D90}"/>
                </a:ext>
              </a:extLst>
            </p:cNvPr>
            <p:cNvSpPr/>
            <p:nvPr/>
          </p:nvSpPr>
          <p:spPr>
            <a:xfrm>
              <a:off x="3204341" y="1052153"/>
              <a:ext cx="863612" cy="504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18" name="Text Box 6">
            <a:extLst>
              <a:ext uri="{FF2B5EF4-FFF2-40B4-BE49-F238E27FC236}">
                <a16:creationId xmlns:a16="http://schemas.microsoft.com/office/drawing/2014/main" id="{103FB91C-C1AB-42D7-AD8D-DD1F7F386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4517" y="147277"/>
            <a:ext cx="261647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BULBUS OCULI</a:t>
            </a:r>
          </a:p>
        </p:txBody>
      </p:sp>
      <p:sp>
        <p:nvSpPr>
          <p:cNvPr id="21" name="Text Box 7">
            <a:extLst>
              <a:ext uri="{FF2B5EF4-FFF2-40B4-BE49-F238E27FC236}">
                <a16:creationId xmlns:a16="http://schemas.microsoft.com/office/drawing/2014/main" id="{D872031D-3992-4BED-8054-6C4329986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3772" y="2026174"/>
            <a:ext cx="2916237" cy="16312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polus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altLang="cs-CZ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endParaRPr lang="cs-CZ" altLang="cs-CZ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meridiani</a:t>
            </a:r>
            <a:endParaRPr lang="cs-CZ" altLang="cs-CZ" sz="2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equator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85191" y="2155371"/>
            <a:ext cx="30444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part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(image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projecting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apparatus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lens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67747" y="4560478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part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(retina)</a:t>
            </a:r>
          </a:p>
        </p:txBody>
      </p:sp>
      <p:cxnSp>
        <p:nvCxnSpPr>
          <p:cNvPr id="5" name="Přímá spojnice se šipkou 4"/>
          <p:cNvCxnSpPr/>
          <p:nvPr/>
        </p:nvCxnSpPr>
        <p:spPr>
          <a:xfrm flipH="1" flipV="1">
            <a:off x="3529614" y="634064"/>
            <a:ext cx="4065504" cy="14466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2959402" y="2771192"/>
            <a:ext cx="4635716" cy="351764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 flipV="1">
            <a:off x="3804234" y="2451708"/>
            <a:ext cx="4789260" cy="70203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>
            <a:off x="5346441" y="3473231"/>
            <a:ext cx="3247053" cy="50364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7">
            <a:extLst>
              <a:ext uri="{FF2B5EF4-FFF2-40B4-BE49-F238E27FC236}">
                <a16:creationId xmlns:a16="http://schemas.microsoft.com/office/drawing/2014/main" id="{A8964372-5F4D-48D5-A687-9E8C4D8EF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227" y="173123"/>
            <a:ext cx="467567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= transparent gel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occupies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lens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retina =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vitrea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jelly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substance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called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humor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vitreus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035" name="Skupina 7">
            <a:extLst>
              <a:ext uri="{FF2B5EF4-FFF2-40B4-BE49-F238E27FC236}">
                <a16:creationId xmlns:a16="http://schemas.microsoft.com/office/drawing/2014/main" id="{8723BD22-A88E-4CDD-B86B-686D29E2E1D3}"/>
              </a:ext>
            </a:extLst>
          </p:cNvPr>
          <p:cNvGrpSpPr>
            <a:grpSpLocks/>
          </p:cNvGrpSpPr>
          <p:nvPr/>
        </p:nvGrpSpPr>
        <p:grpSpPr bwMode="auto">
          <a:xfrm>
            <a:off x="391932" y="504826"/>
            <a:ext cx="6949447" cy="5884399"/>
            <a:chOff x="1613554" y="-39132"/>
            <a:chExt cx="7522939" cy="6897132"/>
          </a:xfrm>
        </p:grpSpPr>
        <p:pic>
          <p:nvPicPr>
            <p:cNvPr id="44040" name="Picture 5">
              <a:extLst>
                <a:ext uri="{FF2B5EF4-FFF2-40B4-BE49-F238E27FC236}">
                  <a16:creationId xmlns:a16="http://schemas.microsoft.com/office/drawing/2014/main" id="{3516368F-4813-4143-A446-127BDA0391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2" t="5736" r="19238"/>
            <a:stretch>
              <a:fillRect/>
            </a:stretch>
          </p:blipFill>
          <p:spPr bwMode="auto">
            <a:xfrm>
              <a:off x="1613554" y="-39132"/>
              <a:ext cx="7488832" cy="68747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D7D04E1C-7BB9-476F-A7A2-F86E05F4B54B}"/>
                </a:ext>
              </a:extLst>
            </p:cNvPr>
            <p:cNvSpPr/>
            <p:nvPr/>
          </p:nvSpPr>
          <p:spPr>
            <a:xfrm>
              <a:off x="8459468" y="393"/>
              <a:ext cx="677025" cy="9090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9C91A675-E100-46B5-975C-C2A66923F31E}"/>
                </a:ext>
              </a:extLst>
            </p:cNvPr>
            <p:cNvSpPr/>
            <p:nvPr/>
          </p:nvSpPr>
          <p:spPr>
            <a:xfrm>
              <a:off x="8820290" y="1413416"/>
              <a:ext cx="281285" cy="9071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6BE7837E-A418-4DF1-899E-5C66C654C724}"/>
                </a:ext>
              </a:extLst>
            </p:cNvPr>
            <p:cNvSpPr/>
            <p:nvPr/>
          </p:nvSpPr>
          <p:spPr>
            <a:xfrm>
              <a:off x="8459468" y="5300711"/>
              <a:ext cx="677025" cy="5770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A9DB309E-7F7B-403D-9D46-76774C8AF64A}"/>
                </a:ext>
              </a:extLst>
            </p:cNvPr>
            <p:cNvSpPr/>
            <p:nvPr/>
          </p:nvSpPr>
          <p:spPr>
            <a:xfrm>
              <a:off x="2267302" y="5300711"/>
              <a:ext cx="576150" cy="15572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5D090ED7-C01A-43CC-BF5E-293BC4EFA431}"/>
                </a:ext>
              </a:extLst>
            </p:cNvPr>
            <p:cNvSpPr/>
            <p:nvPr/>
          </p:nvSpPr>
          <p:spPr>
            <a:xfrm>
              <a:off x="1613554" y="2996397"/>
              <a:ext cx="653748" cy="7924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DDAA27BE-ABFE-42FC-867F-F568E6B788CF}"/>
                </a:ext>
              </a:extLst>
            </p:cNvPr>
            <p:cNvSpPr/>
            <p:nvPr/>
          </p:nvSpPr>
          <p:spPr>
            <a:xfrm>
              <a:off x="3084000" y="22133"/>
              <a:ext cx="911754" cy="310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16" name="Text Box 5">
            <a:extLst>
              <a:ext uri="{FF2B5EF4-FFF2-40B4-BE49-F238E27FC236}">
                <a16:creationId xmlns:a16="http://schemas.microsoft.com/office/drawing/2014/main" id="{D19436D1-9F91-49A8-B25C-F984B19A2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499" y="43161"/>
            <a:ext cx="29722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CORPUS VITREUM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AB48887-8F83-4DA3-B0A2-2458E8348B9E}"/>
              </a:ext>
            </a:extLst>
          </p:cNvPr>
          <p:cNvSpPr/>
          <p:nvPr/>
        </p:nvSpPr>
        <p:spPr>
          <a:xfrm>
            <a:off x="593035" y="1095067"/>
            <a:ext cx="1073719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D645FEF-7082-45E1-8EEE-ABB7AAFB286D}"/>
              </a:ext>
            </a:extLst>
          </p:cNvPr>
          <p:cNvSpPr/>
          <p:nvPr/>
        </p:nvSpPr>
        <p:spPr>
          <a:xfrm>
            <a:off x="10094913" y="3716338"/>
            <a:ext cx="588962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grpSp>
        <p:nvGrpSpPr>
          <p:cNvPr id="17" name="Skupina 11">
            <a:extLst>
              <a:ext uri="{FF2B5EF4-FFF2-40B4-BE49-F238E27FC236}">
                <a16:creationId xmlns:a16="http://schemas.microsoft.com/office/drawing/2014/main" id="{B6E6CD8E-692D-4C00-9E59-2D8258324D72}"/>
              </a:ext>
            </a:extLst>
          </p:cNvPr>
          <p:cNvGrpSpPr>
            <a:grpSpLocks/>
          </p:cNvGrpSpPr>
          <p:nvPr/>
        </p:nvGrpSpPr>
        <p:grpSpPr bwMode="auto">
          <a:xfrm>
            <a:off x="8368495" y="3055716"/>
            <a:ext cx="3648559" cy="3802284"/>
            <a:chOff x="4997152" y="0"/>
            <a:chExt cx="4153094" cy="4247210"/>
          </a:xfrm>
        </p:grpSpPr>
        <p:pic>
          <p:nvPicPr>
            <p:cNvPr id="18" name="Obrázek 2">
              <a:extLst>
                <a:ext uri="{FF2B5EF4-FFF2-40B4-BE49-F238E27FC236}">
                  <a16:creationId xmlns:a16="http://schemas.microsoft.com/office/drawing/2014/main" id="{E5E5BB2A-B450-41DA-935C-325014DD2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6" t="11151" r="24687" b="11151"/>
            <a:stretch>
              <a:fillRect/>
            </a:stretch>
          </p:blipFill>
          <p:spPr bwMode="auto">
            <a:xfrm>
              <a:off x="5007437" y="29038"/>
              <a:ext cx="4132524" cy="418913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B74EFF65-014E-4F64-B49F-56500DAA1038}"/>
                </a:ext>
              </a:extLst>
            </p:cNvPr>
            <p:cNvSpPr/>
            <p:nvPr/>
          </p:nvSpPr>
          <p:spPr>
            <a:xfrm>
              <a:off x="4997152" y="0"/>
              <a:ext cx="1230370" cy="188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14F42F3F-39DF-4F4B-98D8-DCB892067D0E}"/>
                </a:ext>
              </a:extLst>
            </p:cNvPr>
            <p:cNvSpPr/>
            <p:nvPr/>
          </p:nvSpPr>
          <p:spPr>
            <a:xfrm>
              <a:off x="8532680" y="0"/>
              <a:ext cx="617566" cy="6922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923C8222-D13D-4881-A0C9-C0AEDDC738CF}"/>
                </a:ext>
              </a:extLst>
            </p:cNvPr>
            <p:cNvSpPr/>
            <p:nvPr/>
          </p:nvSpPr>
          <p:spPr>
            <a:xfrm>
              <a:off x="5006677" y="3861388"/>
              <a:ext cx="501673" cy="3858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82" name="Skupina 10">
            <a:extLst>
              <a:ext uri="{FF2B5EF4-FFF2-40B4-BE49-F238E27FC236}">
                <a16:creationId xmlns:a16="http://schemas.microsoft.com/office/drawing/2014/main" id="{2F5020EE-3A75-4948-84FC-7BC517855BDC}"/>
              </a:ext>
            </a:extLst>
          </p:cNvPr>
          <p:cNvGrpSpPr>
            <a:grpSpLocks/>
          </p:cNvGrpSpPr>
          <p:nvPr/>
        </p:nvGrpSpPr>
        <p:grpSpPr bwMode="auto">
          <a:xfrm>
            <a:off x="5175289" y="0"/>
            <a:ext cx="7016712" cy="5301205"/>
            <a:chOff x="0" y="-42899"/>
            <a:chExt cx="9167813" cy="6568243"/>
          </a:xfrm>
        </p:grpSpPr>
        <p:pic>
          <p:nvPicPr>
            <p:cNvPr id="46092" name="Picture 4">
              <a:extLst>
                <a:ext uri="{FF2B5EF4-FFF2-40B4-BE49-F238E27FC236}">
                  <a16:creationId xmlns:a16="http://schemas.microsoft.com/office/drawing/2014/main" id="{79307AB0-9193-425F-A33C-6D0B463FD8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3" t="23550" r="2692" b="32536"/>
            <a:stretch>
              <a:fillRect/>
            </a:stretch>
          </p:blipFill>
          <p:spPr bwMode="auto">
            <a:xfrm>
              <a:off x="38100" y="0"/>
              <a:ext cx="9129713" cy="61944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41317" name="Text Box 5">
              <a:extLst>
                <a:ext uri="{FF2B5EF4-FFF2-40B4-BE49-F238E27FC236}">
                  <a16:creationId xmlns:a16="http://schemas.microsoft.com/office/drawing/2014/main" id="{F3A21AC8-51C8-4494-B2B8-2792E5674D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1549" y="-42899"/>
              <a:ext cx="2700902" cy="44349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cs-CZ" altLang="cs-CZ" sz="2400" b="1" dirty="0">
                  <a:solidFill>
                    <a:srgbClr val="FF0000"/>
                  </a:solidFill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CAMERAE BULBI</a:t>
              </a:r>
            </a:p>
          </p:txBody>
        </p:sp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1E6E7FA5-E2DF-4DA9-88A0-743F18EF7F8F}"/>
                </a:ext>
              </a:extLst>
            </p:cNvPr>
            <p:cNvSpPr/>
            <p:nvPr/>
          </p:nvSpPr>
          <p:spPr>
            <a:xfrm>
              <a:off x="38101" y="0"/>
              <a:ext cx="2459037" cy="16289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3B045B8F-0810-49CE-BEAB-4F177029C7F7}"/>
                </a:ext>
              </a:extLst>
            </p:cNvPr>
            <p:cNvSpPr/>
            <p:nvPr/>
          </p:nvSpPr>
          <p:spPr>
            <a:xfrm>
              <a:off x="0" y="1430496"/>
              <a:ext cx="827088" cy="9240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EE765679-E0C2-4B8B-BB0E-46FC944081E9}"/>
                </a:ext>
              </a:extLst>
            </p:cNvPr>
            <p:cNvSpPr/>
            <p:nvPr/>
          </p:nvSpPr>
          <p:spPr>
            <a:xfrm>
              <a:off x="611188" y="1484477"/>
              <a:ext cx="744538" cy="576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D331C2FE-D430-4FEB-B671-56B7AEDB059C}"/>
                </a:ext>
              </a:extLst>
            </p:cNvPr>
            <p:cNvSpPr/>
            <p:nvPr/>
          </p:nvSpPr>
          <p:spPr>
            <a:xfrm>
              <a:off x="7885113" y="1916324"/>
              <a:ext cx="1220788" cy="576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FAD978BE-26EE-4A79-B699-51AAF90B353B}"/>
                </a:ext>
              </a:extLst>
            </p:cNvPr>
            <p:cNvSpPr/>
            <p:nvPr/>
          </p:nvSpPr>
          <p:spPr>
            <a:xfrm>
              <a:off x="7956551" y="2492650"/>
              <a:ext cx="431800" cy="144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C99F1D0F-A016-40DA-A8CA-6390A46C0C17}"/>
                </a:ext>
              </a:extLst>
            </p:cNvPr>
            <p:cNvSpPr/>
            <p:nvPr/>
          </p:nvSpPr>
          <p:spPr>
            <a:xfrm>
              <a:off x="8301038" y="2637129"/>
              <a:ext cx="431800" cy="287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AC9889E1-FF97-4C45-8E05-C5619C41DBE1}"/>
                </a:ext>
              </a:extLst>
            </p:cNvPr>
            <p:cNvSpPr/>
            <p:nvPr/>
          </p:nvSpPr>
          <p:spPr>
            <a:xfrm>
              <a:off x="611188" y="5517171"/>
              <a:ext cx="1885950" cy="792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7046A805-AB16-41F3-B53D-26A5539D63C1}"/>
                </a:ext>
              </a:extLst>
            </p:cNvPr>
            <p:cNvSpPr/>
            <p:nvPr/>
          </p:nvSpPr>
          <p:spPr>
            <a:xfrm>
              <a:off x="2470151" y="5085323"/>
              <a:ext cx="1885950" cy="1368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5FACF569-209D-4B11-9119-DF1A05BAE73D}"/>
                </a:ext>
              </a:extLst>
            </p:cNvPr>
            <p:cNvSpPr/>
            <p:nvPr/>
          </p:nvSpPr>
          <p:spPr>
            <a:xfrm>
              <a:off x="4356101" y="5733095"/>
              <a:ext cx="1439862" cy="7922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46084" name="Text Box 7">
            <a:extLst>
              <a:ext uri="{FF2B5EF4-FFF2-40B4-BE49-F238E27FC236}">
                <a16:creationId xmlns:a16="http://schemas.microsoft.com/office/drawing/2014/main" id="{83EA2175-2754-4C41-B0C4-32EA2C044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44" y="51819"/>
            <a:ext cx="537398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humor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aquosus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produced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vessels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iris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epithelial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ciliary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body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iridocorneal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sinus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venosus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sclerae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No Image Available!">
            <a:extLst>
              <a:ext uri="{FF2B5EF4-FFF2-40B4-BE49-F238E27FC236}">
                <a16:creationId xmlns:a16="http://schemas.microsoft.com/office/drawing/2014/main" id="{79F83F85-33CC-453E-8E77-E3912A140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6" t="8708" r="47788" b="56599"/>
          <a:stretch/>
        </p:blipFill>
        <p:spPr bwMode="auto">
          <a:xfrm>
            <a:off x="400379" y="3533756"/>
            <a:ext cx="4774909" cy="334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NoCataract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64" y="949278"/>
            <a:ext cx="2060574" cy="153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6" descr="CataractPh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576" y="949278"/>
            <a:ext cx="2060576" cy="153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8" descr="cataractexam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2601914"/>
            <a:ext cx="4366780" cy="244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9" descr="glaucomanontglaucom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320" y="2601914"/>
            <a:ext cx="4366780" cy="244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10"/>
          <p:cNvSpPr txBox="1">
            <a:spLocks noChangeArrowheads="1"/>
          </p:cNvSpPr>
          <p:nvPr/>
        </p:nvSpPr>
        <p:spPr bwMode="auto">
          <a:xfrm>
            <a:off x="5508625" y="89072"/>
            <a:ext cx="1895475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800" b="1" dirty="0" err="1">
                <a:solidFill>
                  <a:srgbClr val="FF0000"/>
                </a:solidFill>
              </a:rPr>
              <a:t>cataracta</a:t>
            </a:r>
            <a:endParaRPr lang="cs-CZ" altLang="cs-CZ" sz="2800" b="1" dirty="0">
              <a:solidFill>
                <a:srgbClr val="FF0000"/>
              </a:solidFill>
            </a:endParaRPr>
          </a:p>
        </p:txBody>
      </p:sp>
      <p:sp>
        <p:nvSpPr>
          <p:cNvPr id="21511" name="Text Box 13"/>
          <p:cNvSpPr txBox="1">
            <a:spLocks noChangeArrowheads="1"/>
          </p:cNvSpPr>
          <p:nvPr/>
        </p:nvSpPr>
        <p:spPr bwMode="auto">
          <a:xfrm>
            <a:off x="1909764" y="5518123"/>
            <a:ext cx="87137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ym typeface="Wingdings 2" panose="05020102010507070707" pitchFamily="18" charset="2"/>
              </a:rPr>
              <a:t> </a:t>
            </a:r>
            <a:r>
              <a:rPr lang="cs-CZ" altLang="cs-CZ" b="1" dirty="0"/>
              <a:t>miss </a:t>
            </a:r>
            <a:r>
              <a:rPr lang="cs-CZ" altLang="cs-CZ" b="1" dirty="0" err="1"/>
              <a:t>the</a:t>
            </a:r>
            <a:r>
              <a:rPr lang="cs-CZ" altLang="cs-CZ" b="1" dirty="0"/>
              <a:t> </a:t>
            </a:r>
            <a:r>
              <a:rPr lang="cs-CZ" altLang="cs-CZ" b="1" dirty="0" err="1"/>
              <a:t>transparency</a:t>
            </a:r>
            <a:endParaRPr lang="cs-CZ" altLang="cs-CZ" b="1" dirty="0"/>
          </a:p>
          <a:p>
            <a:pPr eaLnBrk="1" hangingPunct="1"/>
            <a:r>
              <a:rPr lang="cs-CZ" altLang="cs-CZ" b="1" dirty="0">
                <a:sym typeface="Wingdings 2" panose="05020102010507070707" pitchFamily="18" charset="2"/>
              </a:rPr>
              <a:t></a:t>
            </a:r>
            <a:r>
              <a:rPr lang="cs-CZ" altLang="cs-CZ" dirty="0"/>
              <a:t> </a:t>
            </a:r>
            <a:r>
              <a:rPr lang="cs-CZ" altLang="cs-CZ" b="1" dirty="0" err="1"/>
              <a:t>blurred</a:t>
            </a:r>
            <a:r>
              <a:rPr lang="cs-CZ" altLang="cs-CZ" b="1" dirty="0"/>
              <a:t> vision</a:t>
            </a:r>
          </a:p>
          <a:p>
            <a:pPr eaLnBrk="1" hangingPunct="1"/>
            <a:r>
              <a:rPr lang="cs-CZ" altLang="cs-CZ" b="1" dirty="0">
                <a:sym typeface="Wingdings 2" panose="05020102010507070707" pitchFamily="18" charset="2"/>
              </a:rPr>
              <a:t></a:t>
            </a:r>
            <a:r>
              <a:rPr lang="cs-CZ" altLang="cs-CZ" dirty="0"/>
              <a:t> </a:t>
            </a:r>
            <a:r>
              <a:rPr lang="en-US" altLang="cs-CZ" b="1" dirty="0"/>
              <a:t>at any age, most often the result of natural aging of the eye</a:t>
            </a:r>
            <a:r>
              <a:rPr lang="cs-CZ" altLang="cs-CZ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5189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uvisejÃ­cÃ­ obrÃ¡zek">
            <a:extLst>
              <a:ext uri="{FF2B5EF4-FFF2-40B4-BE49-F238E27FC236}">
                <a16:creationId xmlns:a16="http://schemas.microsoft.com/office/drawing/2014/main" id="{38772CD9-C693-4257-8615-120C119A9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04" y="1464906"/>
            <a:ext cx="6858001" cy="385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ek obrÃ¡zku pro glaucoma">
            <a:extLst>
              <a:ext uri="{FF2B5EF4-FFF2-40B4-BE49-F238E27FC236}">
                <a16:creationId xmlns:a16="http://schemas.microsoft.com/office/drawing/2014/main" id="{88094BB9-CB50-4688-A3C3-EE31C6544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306" y="879653"/>
            <a:ext cx="5098694" cy="509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235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>
            <a:extLst>
              <a:ext uri="{FF2B5EF4-FFF2-40B4-BE49-F238E27FC236}">
                <a16:creationId xmlns:a16="http://schemas.microsoft.com/office/drawing/2014/main" id="{A725656B-4FF8-466F-BBCF-85E167741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4" t="29935" r="36417" b="20261"/>
          <a:stretch>
            <a:fillRect/>
          </a:stretch>
        </p:blipFill>
        <p:spPr bwMode="auto">
          <a:xfrm>
            <a:off x="4403260" y="1572459"/>
            <a:ext cx="4176713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6">
            <a:extLst>
              <a:ext uri="{FF2B5EF4-FFF2-40B4-BE49-F238E27FC236}">
                <a16:creationId xmlns:a16="http://schemas.microsoft.com/office/drawing/2014/main" id="{1989D4B6-2B8B-49B7-911D-80F4EE525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4" r="24533" b="13663"/>
          <a:stretch>
            <a:fillRect/>
          </a:stretch>
        </p:blipFill>
        <p:spPr bwMode="auto">
          <a:xfrm>
            <a:off x="127398" y="1201124"/>
            <a:ext cx="4176712" cy="489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64A8D74-27B1-4DF3-AD73-E38A9D21ABBA}"/>
              </a:ext>
            </a:extLst>
          </p:cNvPr>
          <p:cNvSpPr txBox="1"/>
          <p:nvPr/>
        </p:nvSpPr>
        <p:spPr>
          <a:xfrm>
            <a:off x="5663632" y="97971"/>
            <a:ext cx="20154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PAPEBREA (</a:t>
            </a:r>
            <a:r>
              <a:rPr lang="cs-CZ" sz="24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eyelids</a:t>
            </a:r>
            <a:r>
              <a:rPr 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92CB63C7-B51D-492B-AE07-3D0575C51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9048" y="216548"/>
            <a:ext cx="3927254" cy="686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</a:rPr>
              <a:t>palpebra</a:t>
            </a:r>
            <a:r>
              <a:rPr lang="cs-CZ" altLang="cs-CZ" sz="2000" b="1" dirty="0">
                <a:latin typeface="Arial" panose="020B0604020202020204" pitchFamily="34" charset="0"/>
              </a:rPr>
              <a:t> superior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</a:rPr>
              <a:t>palpebra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inferior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</a:rPr>
              <a:t>rima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palpebrarum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</a:rPr>
              <a:t>angulus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oculi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medialis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</a:rPr>
              <a:t>angulus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oculi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lateralis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facies </a:t>
            </a:r>
            <a:r>
              <a:rPr lang="cs-CZ" altLang="cs-CZ" sz="2000" b="1" dirty="0" err="1">
                <a:latin typeface="Arial" panose="020B0604020202020204" pitchFamily="34" charset="0"/>
              </a:rPr>
              <a:t>anterior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facies </a:t>
            </a:r>
            <a:r>
              <a:rPr lang="cs-CZ" altLang="cs-CZ" sz="2000" b="1" dirty="0" err="1">
                <a:latin typeface="Arial" panose="020B0604020202020204" pitchFamily="34" charset="0"/>
              </a:rPr>
              <a:t>posterior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limbus </a:t>
            </a:r>
            <a:r>
              <a:rPr lang="cs-CZ" altLang="cs-CZ" sz="2000" b="1" dirty="0" err="1">
                <a:latin typeface="Arial" panose="020B0604020202020204" pitchFamily="34" charset="0"/>
              </a:rPr>
              <a:t>palpebralis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anterior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(</a:t>
            </a:r>
            <a:r>
              <a:rPr lang="cs-CZ" altLang="cs-CZ" sz="2000" b="1" dirty="0" err="1">
                <a:latin typeface="Arial" panose="020B0604020202020204" pitchFamily="34" charset="0"/>
              </a:rPr>
              <a:t>cilia</a:t>
            </a:r>
            <a:r>
              <a:rPr lang="cs-CZ" altLang="cs-CZ" sz="2000" b="1" dirty="0">
                <a:latin typeface="Arial" panose="020B0604020202020204" pitchFamily="34" charset="0"/>
              </a:rPr>
              <a:t>, </a:t>
            </a:r>
            <a:r>
              <a:rPr lang="cs-CZ" altLang="cs-CZ" sz="2000" b="1" dirty="0" err="1">
                <a:latin typeface="Arial" panose="020B0604020202020204" pitchFamily="34" charset="0"/>
              </a:rPr>
              <a:t>gll</a:t>
            </a:r>
            <a:r>
              <a:rPr lang="cs-CZ" altLang="cs-CZ" sz="2000" b="1" dirty="0">
                <a:latin typeface="Arial" panose="020B0604020202020204" pitchFamily="34" charset="0"/>
              </a:rPr>
              <a:t>. </a:t>
            </a:r>
            <a:r>
              <a:rPr lang="cs-CZ" altLang="cs-CZ" sz="2000" b="1" dirty="0" err="1">
                <a:latin typeface="Arial" panose="020B0604020202020204" pitchFamily="34" charset="0"/>
              </a:rPr>
              <a:t>sebacae</a:t>
            </a:r>
            <a:r>
              <a:rPr lang="cs-CZ" altLang="cs-CZ" sz="2000" b="1" dirty="0">
                <a:latin typeface="Arial" panose="020B0604020202020204" pitchFamily="34" charset="0"/>
              </a:rPr>
              <a:t>, </a:t>
            </a:r>
            <a:r>
              <a:rPr lang="cs-CZ" altLang="cs-CZ" sz="2000" b="1" dirty="0" err="1">
                <a:latin typeface="Arial" panose="020B0604020202020204" pitchFamily="34" charset="0"/>
              </a:rPr>
              <a:t>gll</a:t>
            </a:r>
            <a:r>
              <a:rPr lang="cs-CZ" altLang="cs-CZ" sz="2000" b="1" dirty="0">
                <a:latin typeface="Arial" panose="020B0604020202020204" pitchFamily="34" charset="0"/>
              </a:rPr>
              <a:t>. </a:t>
            </a:r>
            <a:r>
              <a:rPr lang="cs-CZ" altLang="cs-CZ" sz="2000" b="1" dirty="0" err="1">
                <a:latin typeface="Arial" panose="020B0604020202020204" pitchFamily="34" charset="0"/>
              </a:rPr>
              <a:t>ciliares</a:t>
            </a:r>
            <a:r>
              <a:rPr lang="cs-CZ" altLang="cs-CZ" sz="2000" b="1" dirty="0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limbus </a:t>
            </a:r>
            <a:r>
              <a:rPr lang="cs-CZ" altLang="cs-CZ" sz="2000" b="1" dirty="0" err="1">
                <a:latin typeface="Arial" panose="020B0604020202020204" pitchFamily="34" charset="0"/>
              </a:rPr>
              <a:t>palpebralis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posterior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</a:rPr>
              <a:t>rivus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lacrimalis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</a:rPr>
              <a:t>papilla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lacrimalis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(</a:t>
            </a:r>
            <a:r>
              <a:rPr lang="cs-CZ" altLang="cs-CZ" sz="2000" b="1" dirty="0" err="1">
                <a:latin typeface="Arial" panose="020B0604020202020204" pitchFamily="34" charset="0"/>
              </a:rPr>
              <a:t>punctum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lacrimale</a:t>
            </a:r>
            <a:r>
              <a:rPr lang="cs-CZ" altLang="cs-CZ" sz="2000" b="1" dirty="0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tarsal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plates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>
            <a:extLst>
              <a:ext uri="{FF2B5EF4-FFF2-40B4-BE49-F238E27FC236}">
                <a16:creationId xmlns:a16="http://schemas.microsoft.com/office/drawing/2014/main" id="{134A9E33-EBCE-42B7-BAFA-24DF3243E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5" t="5400" r="69749" b="55800"/>
          <a:stretch>
            <a:fillRect/>
          </a:stretch>
        </p:blipFill>
        <p:spPr bwMode="auto">
          <a:xfrm>
            <a:off x="6029326" y="620714"/>
            <a:ext cx="4454525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2" name="Text Box 6">
            <a:extLst>
              <a:ext uri="{FF2B5EF4-FFF2-40B4-BE49-F238E27FC236}">
                <a16:creationId xmlns:a16="http://schemas.microsoft.com/office/drawing/2014/main" id="{75162DE7-0321-4E03-B5B5-AEB0E96A5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4" y="115888"/>
            <a:ext cx="3603872" cy="46166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EYELID MORPHOLOGY</a:t>
            </a:r>
          </a:p>
        </p:txBody>
      </p:sp>
      <p:sp>
        <p:nvSpPr>
          <p:cNvPr id="22532" name="Text Box 7">
            <a:extLst>
              <a:ext uri="{FF2B5EF4-FFF2-40B4-BE49-F238E27FC236}">
                <a16:creationId xmlns:a16="http://schemas.microsoft.com/office/drawing/2014/main" id="{9F8531AE-D9FB-4E2C-BAEB-4B61AE016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3425" y="831851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</p:txBody>
      </p:sp>
      <p:pic>
        <p:nvPicPr>
          <p:cNvPr id="22533" name="Picture 8">
            <a:extLst>
              <a:ext uri="{FF2B5EF4-FFF2-40B4-BE49-F238E27FC236}">
                <a16:creationId xmlns:a16="http://schemas.microsoft.com/office/drawing/2014/main" id="{93E6985B-9BDB-4D51-99B7-516F9DB0E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549275"/>
            <a:ext cx="344805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4" name="Text Box 9">
            <a:extLst>
              <a:ext uri="{FF2B5EF4-FFF2-40B4-BE49-F238E27FC236}">
                <a16:creationId xmlns:a16="http://schemas.microsoft.com/office/drawing/2014/main" id="{174BE49E-D99E-4816-8590-9591F64BF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3500439"/>
            <a:ext cx="2905125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septum orbitale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tarsus superior, inferior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  gl. tarsales (Meibomi)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lig. palpebrale med., lat.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m. tarsalis sup., inf.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m. orbicularis oculi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7002463" y="766763"/>
            <a:ext cx="417671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Hordeolum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ciliaris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8551" name="Rectangle 7"/>
          <p:cNvSpPr>
            <a:spLocks noChangeArrowheads="1"/>
          </p:cNvSpPr>
          <p:nvPr/>
        </p:nvSpPr>
        <p:spPr bwMode="auto">
          <a:xfrm>
            <a:off x="1397001" y="766762"/>
            <a:ext cx="367347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Chalazion</a:t>
            </a:r>
          </a:p>
          <a:p>
            <a:pPr>
              <a:spcBef>
                <a:spcPct val="50000"/>
              </a:spcBef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inflammation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gl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tarsalis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855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6" b="2560"/>
          <a:stretch>
            <a:fillRect/>
          </a:stretch>
        </p:blipFill>
        <p:spPr bwMode="auto">
          <a:xfrm>
            <a:off x="714375" y="1990725"/>
            <a:ext cx="4516439" cy="419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5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r="9071" b="5122"/>
          <a:stretch>
            <a:fillRect/>
          </a:stretch>
        </p:blipFill>
        <p:spPr bwMode="auto">
          <a:xfrm>
            <a:off x="6383337" y="1990725"/>
            <a:ext cx="5359445" cy="4196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8790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5">
            <a:extLst>
              <a:ext uri="{FF2B5EF4-FFF2-40B4-BE49-F238E27FC236}">
                <a16:creationId xmlns:a16="http://schemas.microsoft.com/office/drawing/2014/main" id="{6E33175C-0693-4A27-B0AC-D5ABCA01D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0" y="77995"/>
            <a:ext cx="3699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>
                <a:solidFill>
                  <a:srgbClr val="FF0000"/>
                </a:solidFill>
                <a:highlight>
                  <a:srgbClr val="FFFF00"/>
                </a:highlight>
              </a:rPr>
              <a:t>TUNICA CONJUNCTIVA</a:t>
            </a:r>
          </a:p>
        </p:txBody>
      </p:sp>
      <p:sp>
        <p:nvSpPr>
          <p:cNvPr id="61444" name="Rectangle 8">
            <a:extLst>
              <a:ext uri="{FF2B5EF4-FFF2-40B4-BE49-F238E27FC236}">
                <a16:creationId xmlns:a16="http://schemas.microsoft.com/office/drawing/2014/main" id="{15361D29-CB8F-410C-A5CB-BE91F4655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6" y="5734050"/>
            <a:ext cx="3635375" cy="1123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61445" name="Text Box 9">
            <a:extLst>
              <a:ext uri="{FF2B5EF4-FFF2-40B4-BE49-F238E27FC236}">
                <a16:creationId xmlns:a16="http://schemas.microsoft.com/office/drawing/2014/main" id="{8EC3BCB8-02F8-462C-A0EC-94920AD87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1255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14" name="Picture 4" descr="No Image Available!">
            <a:extLst>
              <a:ext uri="{FF2B5EF4-FFF2-40B4-BE49-F238E27FC236}">
                <a16:creationId xmlns:a16="http://schemas.microsoft.com/office/drawing/2014/main" id="{62DC4DE9-87B1-4508-9D85-BAB5A683C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1" t="22244" r="37726" b="26329"/>
          <a:stretch/>
        </p:blipFill>
        <p:spPr bwMode="auto">
          <a:xfrm>
            <a:off x="8568677" y="0"/>
            <a:ext cx="3119146" cy="524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157" y="40970"/>
            <a:ext cx="3884984" cy="4172760"/>
          </a:xfrm>
          <a:prstGeom prst="rect">
            <a:avLst/>
          </a:prstGeom>
        </p:spPr>
      </p:pic>
      <p:pic>
        <p:nvPicPr>
          <p:cNvPr id="4100" name="Picture 4" descr="VÃ½sledek obrÃ¡zku pro mÅ¾urka">
            <a:extLst>
              <a:ext uri="{FF2B5EF4-FFF2-40B4-BE49-F238E27FC236}">
                <a16:creationId xmlns:a16="http://schemas.microsoft.com/office/drawing/2014/main" id="{3394DE4D-1F88-4C6F-B179-3F7CD65A9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856" y="4254699"/>
            <a:ext cx="3884984" cy="255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0">
            <a:extLst>
              <a:ext uri="{FF2B5EF4-FFF2-40B4-BE49-F238E27FC236}">
                <a16:creationId xmlns:a16="http://schemas.microsoft.com/office/drawing/2014/main" id="{68521F29-5BEB-4BCC-B362-6BCECE891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7840" y="5437046"/>
            <a:ext cx="46917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tunica </a:t>
            </a:r>
            <a:r>
              <a:rPr lang="cs-CZ" altLang="cs-CZ" sz="2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conjunctiva</a:t>
            </a:r>
            <a:r>
              <a:rPr lang="cs-CZ" altLang="cs-CZ" sz="2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palpebrarum</a:t>
            </a:r>
            <a:endParaRPr lang="cs-CZ" altLang="cs-CZ" sz="2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tunica </a:t>
            </a:r>
            <a:r>
              <a:rPr lang="cs-CZ" altLang="cs-CZ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conjunctiva</a:t>
            </a:r>
            <a:r>
              <a:rPr lang="cs-CZ" altLang="cs-CZ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bulbi</a:t>
            </a:r>
            <a:endParaRPr lang="cs-CZ" altLang="cs-CZ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fornix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conjuntivae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super. et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</a:t>
            </a:r>
            <a:r>
              <a:rPr lang="cs-CZ" alt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plica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semilunaris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8839A8-96A6-4478-916C-3E30D88D5C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14" r="23927"/>
          <a:stretch/>
        </p:blipFill>
        <p:spPr>
          <a:xfrm>
            <a:off x="80374" y="817797"/>
            <a:ext cx="4109832" cy="5222406"/>
          </a:xfrm>
          <a:prstGeom prst="rect">
            <a:avLst/>
          </a:prstGeom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F1F456FB-38EE-4AA0-A3E7-781AD6840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0" y="77995"/>
            <a:ext cx="36994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>
                <a:solidFill>
                  <a:srgbClr val="FF0000"/>
                </a:solidFill>
                <a:highlight>
                  <a:srgbClr val="FFFF00"/>
                </a:highlight>
              </a:rPr>
              <a:t>TUNICA CONJUNCTIVA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73978047-82F1-4577-B173-511EAD9282C9}"/>
              </a:ext>
            </a:extLst>
          </p:cNvPr>
          <p:cNvSpPr/>
          <p:nvPr/>
        </p:nvSpPr>
        <p:spPr>
          <a:xfrm>
            <a:off x="0" y="4220152"/>
            <a:ext cx="68311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4917233" y="1080846"/>
            <a:ext cx="304614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Gl</a:t>
            </a:r>
            <a:r>
              <a:rPr lang="cs-CZ" altLang="cs-CZ" sz="2000" b="1" dirty="0">
                <a:latin typeface="Arial" panose="020B0604020202020204" pitchFamily="34" charset="0"/>
              </a:rPr>
              <a:t>.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lacrimalis</a:t>
            </a:r>
            <a:r>
              <a:rPr lang="cs-CZ" altLang="cs-CZ" sz="2000" b="1" dirty="0">
                <a:latin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</a:rPr>
              <a:t>pars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orbitalis</a:t>
            </a:r>
            <a:r>
              <a:rPr lang="cs-CZ" altLang="cs-CZ" sz="2000" b="1" dirty="0">
                <a:latin typeface="Arial" panose="020B0604020202020204" pitchFamily="34" charset="0"/>
              </a:rPr>
              <a:t> a </a:t>
            </a:r>
            <a:r>
              <a:rPr lang="cs-CZ" altLang="cs-CZ" sz="2000" b="1" dirty="0" err="1">
                <a:latin typeface="Arial" panose="020B0604020202020204" pitchFamily="34" charset="0"/>
              </a:rPr>
              <a:t>palpebralis</a:t>
            </a:r>
            <a:r>
              <a:rPr lang="cs-CZ" altLang="cs-CZ" sz="2000" b="1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Ductuli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exretorii</a:t>
            </a:r>
            <a:r>
              <a:rPr lang="cs-CZ" altLang="cs-CZ" sz="2000" b="1" dirty="0">
                <a:latin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</a:rPr>
              <a:t>fornix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conjunctivae</a:t>
            </a:r>
            <a:r>
              <a:rPr lang="cs-CZ" altLang="cs-CZ" sz="2000" b="1" dirty="0">
                <a:latin typeface="Arial" panose="020B0604020202020204" pitchFamily="34" charset="0"/>
              </a:rPr>
              <a:t> sup.)</a:t>
            </a:r>
          </a:p>
          <a:p>
            <a:pPr>
              <a:spcBef>
                <a:spcPct val="0"/>
              </a:spcBef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Lacrimae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Punta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lacrimalis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Canaliculi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lacrimales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Saccus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lacrimalis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Ductus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nasolacrimalis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>
                <a:latin typeface="Arial" panose="020B0604020202020204" pitchFamily="34" charset="0"/>
              </a:rPr>
              <a:t>(</a:t>
            </a:r>
            <a:r>
              <a:rPr lang="cs-CZ" altLang="cs-CZ" sz="2000" b="1" dirty="0" err="1">
                <a:latin typeface="Arial" panose="020B0604020202020204" pitchFamily="34" charset="0"/>
              </a:rPr>
              <a:t>meatus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nasi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inferior</a:t>
            </a:r>
            <a:r>
              <a:rPr lang="cs-CZ" altLang="cs-CZ" sz="2000" b="1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endParaRPr lang="cs-CZ" altLang="cs-CZ" sz="2000" b="1" dirty="0">
              <a:latin typeface="Arial" panose="020B0604020202020204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E114AD39-8342-4DB6-BC32-0369B4A53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673" y="10286"/>
            <a:ext cx="38980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APARATUS LACRIMALIS</a:t>
            </a:r>
          </a:p>
        </p:txBody>
      </p:sp>
      <p:pic>
        <p:nvPicPr>
          <p:cNvPr id="14338" name="Picture 2" descr="Výsledek obrázku pro lacrimal apparatus">
            <a:extLst>
              <a:ext uri="{FF2B5EF4-FFF2-40B4-BE49-F238E27FC236}">
                <a16:creationId xmlns:a16="http://schemas.microsoft.com/office/drawing/2014/main" id="{EB15FE08-BDBD-4F9F-A940-37A7C7898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7" b="6109"/>
          <a:stretch/>
        </p:blipFill>
        <p:spPr bwMode="auto">
          <a:xfrm>
            <a:off x="0" y="24655"/>
            <a:ext cx="4929757" cy="680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DF936152-D330-4678-86A6-57B5ECED9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8194" y="11219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856C975F-0B75-4469-8BD0-4379590BF6A2}"/>
              </a:ext>
            </a:extLst>
          </p:cNvPr>
          <p:cNvSpPr/>
          <p:nvPr/>
        </p:nvSpPr>
        <p:spPr>
          <a:xfrm>
            <a:off x="8656269" y="5485250"/>
            <a:ext cx="304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lacus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lacrimalis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caruncula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lacrimalis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papilla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lacrimalis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punctum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lacrimale</a:t>
            </a:r>
            <a:endParaRPr lang="cs-CZ" altLang="cs-CZ" sz="2000" b="1" dirty="0">
              <a:latin typeface="Arial" panose="020B0604020202020204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C338BC1-7FA0-459F-A11C-CC41F913F7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14" r="23927"/>
          <a:stretch/>
        </p:blipFill>
        <p:spPr>
          <a:xfrm>
            <a:off x="8082168" y="241119"/>
            <a:ext cx="4109832" cy="5222406"/>
          </a:xfrm>
          <a:prstGeom prst="rect">
            <a:avLst/>
          </a:prstGeom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B04CBDA4-72B6-4EFD-99F7-32CC910751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9459" y="0"/>
            <a:ext cx="38980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APARATUS LACRIMALIS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>
            <a:extLst>
              <a:ext uri="{FF2B5EF4-FFF2-40B4-BE49-F238E27FC236}">
                <a16:creationId xmlns:a16="http://schemas.microsoft.com/office/drawing/2014/main" id="{BA27558E-CE2C-4461-9640-F7F07BE48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2928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MM. BULBI</a:t>
            </a:r>
          </a:p>
        </p:txBody>
      </p:sp>
      <p:pic>
        <p:nvPicPr>
          <p:cNvPr id="50179" name="Picture 3" descr="548051B">
            <a:extLst>
              <a:ext uri="{FF2B5EF4-FFF2-40B4-BE49-F238E27FC236}">
                <a16:creationId xmlns:a16="http://schemas.microsoft.com/office/drawing/2014/main" id="{ECD643C3-EDA1-4521-8018-F766CF76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5" t="21602" r="21494"/>
          <a:stretch>
            <a:fillRect/>
          </a:stretch>
        </p:blipFill>
        <p:spPr bwMode="auto">
          <a:xfrm>
            <a:off x="6772276" y="0"/>
            <a:ext cx="5289550" cy="396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0" name="Picture 5" descr="1DC40E97">
            <a:extLst>
              <a:ext uri="{FF2B5EF4-FFF2-40B4-BE49-F238E27FC236}">
                <a16:creationId xmlns:a16="http://schemas.microsoft.com/office/drawing/2014/main" id="{E079D3AB-F216-424D-B23A-EDC300B8B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6654" b="6247"/>
          <a:stretch>
            <a:fillRect/>
          </a:stretch>
        </p:blipFill>
        <p:spPr bwMode="auto">
          <a:xfrm>
            <a:off x="9433322" y="3944243"/>
            <a:ext cx="2628504" cy="291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7">
            <a:extLst>
              <a:ext uri="{FF2B5EF4-FFF2-40B4-BE49-F238E27FC236}">
                <a16:creationId xmlns:a16="http://schemas.microsoft.com/office/drawing/2014/main" id="{0397DF02-FF28-49A2-ACC4-238479B20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20" y="404813"/>
            <a:ext cx="6613656" cy="36933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7 STRIATED MUSCLES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  <a:r>
              <a:rPr lang="cs-CZ" altLang="cs-CZ" sz="18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n. III,IV,VI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r>
              <a:rPr lang="cs-CZ" altLang="cs-CZ" sz="18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anulus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tendineus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communis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  m.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obliquus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orbit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insertion</a:t>
            </a:r>
            <a:r>
              <a:rPr lang="cs-CZ" altLang="cs-CZ" sz="1800" u="sng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bulbus </a:t>
            </a:r>
            <a:r>
              <a:rPr lang="cs-CZ" alt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oculi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LEVATOR PALPEBRAE SUPERIORIS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(N. III)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RECTUS SUPERIOR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(N. III)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RECTUS INFERIOR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(N. III)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RECTUS MEDIALIS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(N. III)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RECTUS LATERALIS </a:t>
            </a:r>
            <a:r>
              <a:rPr lang="cs-CZ" altLang="cs-CZ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(N. VI)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OBLIQUUS SUPERIOR </a:t>
            </a:r>
            <a:r>
              <a:rPr lang="cs-CZ" altLang="cs-CZ" sz="1800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(N. IV)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OBLIQUUS INFERIOR </a:t>
            </a:r>
            <a:r>
              <a:rPr lang="cs-CZ" alt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(N. III) </a:t>
            </a:r>
          </a:p>
        </p:txBody>
      </p:sp>
      <p:pic>
        <p:nvPicPr>
          <p:cNvPr id="50182" name="Picture 6" descr="oko_svaly">
            <a:extLst>
              <a:ext uri="{FF2B5EF4-FFF2-40B4-BE49-F238E27FC236}">
                <a16:creationId xmlns:a16="http://schemas.microsoft.com/office/drawing/2014/main" id="{273597F2-288A-44DC-8D19-8005EDCD6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" t="16771" r="62605" b="37944"/>
          <a:stretch>
            <a:fillRect/>
          </a:stretch>
        </p:blipFill>
        <p:spPr bwMode="auto">
          <a:xfrm>
            <a:off x="6072155" y="4280401"/>
            <a:ext cx="2809875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7">
            <a:extLst>
              <a:ext uri="{FF2B5EF4-FFF2-40B4-BE49-F238E27FC236}">
                <a16:creationId xmlns:a16="http://schemas.microsoft.com/office/drawing/2014/main" id="{CC002F3A-E419-436D-B444-73AE8CB24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776" y="4371975"/>
            <a:ext cx="3240087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>
            <a:extLst>
              <a:ext uri="{FF2B5EF4-FFF2-40B4-BE49-F238E27FC236}">
                <a16:creationId xmlns:a16="http://schemas.microsoft.com/office/drawing/2014/main" id="{B7C3CE92-DEB8-4DF3-9621-DB6535BEA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4" y="0"/>
            <a:ext cx="7920045" cy="5766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70" name="Text Box 6">
            <a:extLst>
              <a:ext uri="{FF2B5EF4-FFF2-40B4-BE49-F238E27FC236}">
                <a16:creationId xmlns:a16="http://schemas.microsoft.com/office/drawing/2014/main" id="{F2E4CCE4-EEA4-4D34-BAF3-52208BA61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6163" y="313994"/>
            <a:ext cx="25106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BULBUS OCULI</a:t>
            </a:r>
          </a:p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EYEBALL</a:t>
            </a:r>
          </a:p>
        </p:txBody>
      </p:sp>
      <p:sp>
        <p:nvSpPr>
          <p:cNvPr id="4100" name="Text Box 7">
            <a:extLst>
              <a:ext uri="{FF2B5EF4-FFF2-40B4-BE49-F238E27FC236}">
                <a16:creationId xmlns:a16="http://schemas.microsoft.com/office/drawing/2014/main" id="{7B8A0E81-73FF-46E1-BBA4-D2C623E00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6163" y="2259440"/>
            <a:ext cx="2916237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axis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bulbi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externus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linea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visus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1" name="TextovéPole 1">
            <a:extLst>
              <a:ext uri="{FF2B5EF4-FFF2-40B4-BE49-F238E27FC236}">
                <a16:creationId xmlns:a16="http://schemas.microsoft.com/office/drawing/2014/main" id="{4D51CD1F-3913-4370-835C-F07DC6A5C69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965941" y="4101409"/>
            <a:ext cx="542108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Tunica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fibrosa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Tunica </a:t>
            </a:r>
            <a:r>
              <a:rPr lang="cs-CZ" altLang="cs-CZ" sz="2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vasculosa</a:t>
            </a:r>
            <a:endParaRPr lang="cs-CZ" altLang="cs-CZ" sz="2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Tunica interna (</a:t>
            </a:r>
            <a:r>
              <a:rPr lang="cs-CZ" altLang="cs-CZ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nervous</a:t>
            </a:r>
            <a:r>
              <a:rPr lang="cs-CZ" altLang="cs-CZ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tunic</a:t>
            </a:r>
            <a:r>
              <a:rPr lang="cs-CZ" altLang="cs-CZ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964993"/>
              </p:ext>
            </p:extLst>
          </p:nvPr>
        </p:nvGraphicFramePr>
        <p:xfrm>
          <a:off x="1018899" y="1650158"/>
          <a:ext cx="5077101" cy="499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Rastrový obrázek" r:id="rId4" imgW="2409524" imgH="2371429" progId="Paint.Picture">
                  <p:embed/>
                </p:oleObj>
              </mc:Choice>
              <mc:Fallback>
                <p:oleObj name="Rastrový obrázek" r:id="rId4" imgW="2409524" imgH="2371429" progId="Paint.Picture">
                  <p:embed/>
                  <p:pic>
                    <p:nvPicPr>
                      <p:cNvPr id="40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8899" y="1650158"/>
                        <a:ext cx="5077101" cy="4995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2653839" y="637467"/>
            <a:ext cx="1617219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 err="1">
                <a:solidFill>
                  <a:srgbClr val="FF0000"/>
                </a:solidFill>
              </a:rPr>
              <a:t>diplopia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1018899" y="1180163"/>
            <a:ext cx="55271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000" b="1" dirty="0" err="1"/>
              <a:t>Discoordination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of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extraocular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muscles</a:t>
            </a:r>
            <a:endParaRPr lang="cs-CZ" altLang="cs-CZ" sz="2000" b="1" dirty="0"/>
          </a:p>
        </p:txBody>
      </p:sp>
      <p:pic>
        <p:nvPicPr>
          <p:cNvPr id="5" name="Picture 4" descr="n3-obrna2">
            <a:extLst>
              <a:ext uri="{FF2B5EF4-FFF2-40B4-BE49-F238E27FC236}">
                <a16:creationId xmlns:a16="http://schemas.microsoft.com/office/drawing/2014/main" id="{D627E986-A674-401E-B81D-C8ED16918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3620342"/>
            <a:ext cx="424815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yes_cn6_palsy3">
            <a:extLst>
              <a:ext uri="{FF2B5EF4-FFF2-40B4-BE49-F238E27FC236}">
                <a16:creationId xmlns:a16="http://schemas.microsoft.com/office/drawing/2014/main" id="{7235220D-3DB9-4241-A228-BFD82A330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0" y="1703498"/>
            <a:ext cx="3460750" cy="166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C0357569-53C4-45EF-B548-F2B5FD34C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287" y="648612"/>
            <a:ext cx="1617219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 err="1">
                <a:solidFill>
                  <a:srgbClr val="FF0000"/>
                </a:solidFill>
              </a:rPr>
              <a:t>Strabism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077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ouvisející obrázek">
            <a:extLst>
              <a:ext uri="{FF2B5EF4-FFF2-40B4-BE49-F238E27FC236}">
                <a16:creationId xmlns:a16="http://schemas.microsoft.com/office/drawing/2014/main" id="{5E4706DE-4F6B-4362-8100-2767BF747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44" y="0"/>
            <a:ext cx="9240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3F4F4872-88F2-47FF-95E9-E0C8EC202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5325" y="0"/>
            <a:ext cx="3876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ARTERIA OPHTHALMICA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5">
            <a:extLst>
              <a:ext uri="{FF2B5EF4-FFF2-40B4-BE49-F238E27FC236}">
                <a16:creationId xmlns:a16="http://schemas.microsoft.com/office/drawing/2014/main" id="{6F419C0C-6BC0-4BCF-B740-7EB0C7E5A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6" y="104775"/>
            <a:ext cx="377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VENAE OPHTHALMICAE</a:t>
            </a:r>
          </a:p>
        </p:txBody>
      </p:sp>
      <p:sp>
        <p:nvSpPr>
          <p:cNvPr id="26630" name="Text Box 8">
            <a:extLst>
              <a:ext uri="{FF2B5EF4-FFF2-40B4-BE49-F238E27FC236}">
                <a16:creationId xmlns:a16="http://schemas.microsoft.com/office/drawing/2014/main" id="{BF83B872-57EC-4BFB-8005-50374C3DE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81" y="6399828"/>
            <a:ext cx="70326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Arial" panose="020B0604020202020204" pitchFamily="34" charset="0"/>
              </a:rPr>
              <a:t>Anastomosis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</a:rPr>
              <a:t> v. </a:t>
            </a:r>
            <a:r>
              <a:rPr lang="cs-CZ" altLang="cs-CZ" sz="2000" dirty="0" err="1">
                <a:latin typeface="Arial" panose="020B0604020202020204" pitchFamily="34" charset="0"/>
              </a:rPr>
              <a:t>facialis</a:t>
            </a:r>
            <a:r>
              <a:rPr lang="cs-CZ" altLang="cs-CZ" sz="2000" dirty="0">
                <a:latin typeface="Arial" panose="020B0604020202020204" pitchFamily="34" charset="0"/>
              </a:rPr>
              <a:t> (v. </a:t>
            </a:r>
            <a:r>
              <a:rPr lang="cs-CZ" altLang="cs-CZ" sz="2000" dirty="0" err="1">
                <a:latin typeface="Arial" panose="020B0604020202020204" pitchFamily="34" charset="0"/>
              </a:rPr>
              <a:t>faciei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profunda</a:t>
            </a:r>
            <a:r>
              <a:rPr lang="cs-CZ" altLang="cs-CZ" sz="2000" dirty="0">
                <a:latin typeface="Arial" panose="020B0604020202020204" pitchFamily="34" charset="0"/>
              </a:rPr>
              <a:t>, v. </a:t>
            </a:r>
            <a:r>
              <a:rPr lang="cs-CZ" altLang="cs-CZ" sz="2000" dirty="0" err="1">
                <a:latin typeface="Arial" panose="020B0604020202020204" pitchFamily="34" charset="0"/>
              </a:rPr>
              <a:t>angularis</a:t>
            </a:r>
            <a:r>
              <a:rPr lang="cs-CZ" altLang="cs-CZ" sz="2000" dirty="0">
                <a:latin typeface="Arial" panose="020B0604020202020204" pitchFamily="34" charset="0"/>
              </a:rPr>
              <a:t>), </a:t>
            </a:r>
          </a:p>
        </p:txBody>
      </p:sp>
      <p:pic>
        <p:nvPicPr>
          <p:cNvPr id="17410" name="Picture 2" descr="Související obrázek">
            <a:extLst>
              <a:ext uri="{FF2B5EF4-FFF2-40B4-BE49-F238E27FC236}">
                <a16:creationId xmlns:a16="http://schemas.microsoft.com/office/drawing/2014/main" id="{77BCF4D3-E27A-4CAF-9963-30DED4AE1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354"/>
            <a:ext cx="12151275" cy="526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>
            <a:extLst>
              <a:ext uri="{FF2B5EF4-FFF2-40B4-BE49-F238E27FC236}">
                <a16:creationId xmlns:a16="http://schemas.microsoft.com/office/drawing/2014/main" id="{08B14976-0C0C-485C-89C0-B91BB37AD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71139" y="-404813"/>
            <a:ext cx="7381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877C2B9-FC3A-4496-8C32-EC2741695024}"/>
              </a:ext>
            </a:extLst>
          </p:cNvPr>
          <p:cNvSpPr/>
          <p:nvPr/>
        </p:nvSpPr>
        <p:spPr>
          <a:xfrm>
            <a:off x="3841751" y="38101"/>
            <a:ext cx="4509568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Organum </a:t>
            </a:r>
            <a:r>
              <a:rPr lang="cs-CZ" altLang="cs-CZ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vestibulocochleare</a:t>
            </a:r>
            <a:r>
              <a:rPr lang="cs-CZ" altLang="cs-CZ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9" descr="VÃ½sledek obrÃ¡zku pro ucho africkÃ© kmeny">
            <a:extLst>
              <a:ext uri="{FF2B5EF4-FFF2-40B4-BE49-F238E27FC236}">
                <a16:creationId xmlns:a16="http://schemas.microsoft.com/office/drawing/2014/main" id="{3172D473-A2F5-4E38-BADF-9C5B30A89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43000"/>
            <a:ext cx="383857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 descr="VÃ½sledek obrÃ¡zku pro ucho africkÃ© kmeny">
            <a:extLst>
              <a:ext uri="{FF2B5EF4-FFF2-40B4-BE49-F238E27FC236}">
                <a16:creationId xmlns:a16="http://schemas.microsoft.com/office/drawing/2014/main" id="{D551AF93-4457-4301-800F-B7E0A0F88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4545013"/>
            <a:ext cx="201930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3" descr="VÃ½sledek obrÃ¡zku pro ucho tetovÃ¡nÃ­">
            <a:extLst>
              <a:ext uri="{FF2B5EF4-FFF2-40B4-BE49-F238E27FC236}">
                <a16:creationId xmlns:a16="http://schemas.microsoft.com/office/drawing/2014/main" id="{7F6AE5CB-D8F9-4667-9849-214A87E95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2947"/>
          <a:stretch>
            <a:fillRect/>
          </a:stretch>
        </p:blipFill>
        <p:spPr bwMode="auto">
          <a:xfrm>
            <a:off x="6459539" y="4038600"/>
            <a:ext cx="1728787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7" descr="VÃ½sledek obrÃ¡zku pro sluchÃ¡tka na uÅ¡ich">
            <a:extLst>
              <a:ext uri="{FF2B5EF4-FFF2-40B4-BE49-F238E27FC236}">
                <a16:creationId xmlns:a16="http://schemas.microsoft.com/office/drawing/2014/main" id="{FE7E8D8C-E973-47CA-94CC-AF6AFBC91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5" r="-1656"/>
          <a:stretch>
            <a:fillRect/>
          </a:stretch>
        </p:blipFill>
        <p:spPr bwMode="auto">
          <a:xfrm>
            <a:off x="8188325" y="3956051"/>
            <a:ext cx="25527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9" descr="VÃ½sledek obrÃ¡zku pro naslouchÃ¡tka">
            <a:extLst>
              <a:ext uri="{FF2B5EF4-FFF2-40B4-BE49-F238E27FC236}">
                <a16:creationId xmlns:a16="http://schemas.microsoft.com/office/drawing/2014/main" id="{B27B2D86-1FF8-40ED-BD5A-A7714419D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42"/>
          <a:stretch>
            <a:fillRect/>
          </a:stretch>
        </p:blipFill>
        <p:spPr bwMode="auto">
          <a:xfrm>
            <a:off x="8675689" y="128588"/>
            <a:ext cx="172878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1" descr="SouvisejÃ­cÃ­ obrÃ¡zek">
            <a:extLst>
              <a:ext uri="{FF2B5EF4-FFF2-40B4-BE49-F238E27FC236}">
                <a16:creationId xmlns:a16="http://schemas.microsoft.com/office/drawing/2014/main" id="{22E240B0-E726-4BB1-96D1-CDC032DC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3" t="11781" r="18665" b="-11781"/>
          <a:stretch>
            <a:fillRect/>
          </a:stretch>
        </p:blipFill>
        <p:spPr bwMode="auto">
          <a:xfrm>
            <a:off x="5688013" y="639763"/>
            <a:ext cx="2957512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>
            <a:extLst>
              <a:ext uri="{FF2B5EF4-FFF2-40B4-BE49-F238E27FC236}">
                <a16:creationId xmlns:a16="http://schemas.microsoft.com/office/drawing/2014/main" id="{E64CD9B5-ABD4-41FC-B46D-AB92B1FC8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1773238"/>
            <a:ext cx="49720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6">
            <a:extLst>
              <a:ext uri="{FF2B5EF4-FFF2-40B4-BE49-F238E27FC236}">
                <a16:creationId xmlns:a16="http://schemas.microsoft.com/office/drawing/2014/main" id="{E934163B-2B7B-4372-9462-6A1760443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33338"/>
            <a:ext cx="1871662" cy="538162"/>
          </a:xfrm>
          <a:prstGeom prst="rect">
            <a:avLst/>
          </a:prstGeom>
          <a:solidFill>
            <a:srgbClr val="CC0000"/>
          </a:solidFill>
          <a:ln w="19050">
            <a:solidFill>
              <a:srgbClr val="CC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chemeClr val="bg1"/>
                </a:solidFill>
              </a:rPr>
              <a:t>Auris ext.</a:t>
            </a:r>
          </a:p>
        </p:txBody>
      </p:sp>
      <p:sp>
        <p:nvSpPr>
          <p:cNvPr id="4103" name="Text Box 7">
            <a:extLst>
              <a:ext uri="{FF2B5EF4-FFF2-40B4-BE49-F238E27FC236}">
                <a16:creationId xmlns:a16="http://schemas.microsoft.com/office/drawing/2014/main" id="{427C4AC0-C0D9-4FED-A27B-E1C455530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963" y="1"/>
            <a:ext cx="2089150" cy="538163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Auris</a:t>
            </a:r>
            <a:r>
              <a:rPr lang="cs-CZ" alt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med.</a:t>
            </a: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id="{89B93D54-7928-4AD8-A50E-90ADE92F4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9976" y="33338"/>
            <a:ext cx="1800225" cy="538162"/>
          </a:xfrm>
          <a:prstGeom prst="rect">
            <a:avLst/>
          </a:prstGeom>
          <a:solidFill>
            <a:schemeClr val="hlink"/>
          </a:solidFill>
          <a:ln w="19050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Auris</a:t>
            </a:r>
            <a:r>
              <a:rPr lang="cs-CZ" alt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</a:t>
            </a:r>
            <a:r>
              <a:rPr lang="cs-CZ" altLang="cs-CZ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  <p:sp>
        <p:nvSpPr>
          <p:cNvPr id="5126" name="Text Box 9">
            <a:extLst>
              <a:ext uri="{FF2B5EF4-FFF2-40B4-BE49-F238E27FC236}">
                <a16:creationId xmlns:a16="http://schemas.microsoft.com/office/drawing/2014/main" id="{0F1A293C-CFC5-4231-AAC3-00C3D9E16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530225"/>
            <a:ext cx="3711575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CC0000"/>
                </a:solidFill>
              </a:rPr>
              <a:t>Auricula                          Meatus acusticus ext.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CC0000"/>
                </a:solidFill>
              </a:rPr>
              <a:t>Membrana tymp.</a:t>
            </a:r>
          </a:p>
        </p:txBody>
      </p:sp>
      <p:sp>
        <p:nvSpPr>
          <p:cNvPr id="5127" name="Text Box 10">
            <a:extLst>
              <a:ext uri="{FF2B5EF4-FFF2-40B4-BE49-F238E27FC236}">
                <a16:creationId xmlns:a16="http://schemas.microsoft.com/office/drawing/2014/main" id="{ACCD0DFE-6F02-4538-870F-735B57F38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338" y="530225"/>
            <a:ext cx="3054350" cy="101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</a:rPr>
              <a:t>Cavum tympani                      Tuba auditiva                           Cellulae mastoideae</a:t>
            </a:r>
          </a:p>
        </p:txBody>
      </p:sp>
      <p:sp>
        <p:nvSpPr>
          <p:cNvPr id="4107" name="Text Box 11">
            <a:extLst>
              <a:ext uri="{FF2B5EF4-FFF2-40B4-BE49-F238E27FC236}">
                <a16:creationId xmlns:a16="http://schemas.microsoft.com/office/drawing/2014/main" id="{29F73723-ED5C-43A5-81F9-EA357DE03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5" y="571500"/>
            <a:ext cx="2095500" cy="101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cs-CZ" sz="20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Labyrinthus</a:t>
            </a:r>
            <a:r>
              <a:rPr lang="cs-CZ" altLang="cs-CZ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defRPr/>
            </a:pPr>
            <a:r>
              <a:rPr lang="cs-CZ" altLang="cs-CZ" sz="20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osseus</a:t>
            </a:r>
            <a:r>
              <a:rPr lang="cs-CZ" altLang="cs-CZ" sz="20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et </a:t>
            </a:r>
            <a:r>
              <a:rPr lang="cs-CZ" altLang="cs-CZ" sz="20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membranaceus</a:t>
            </a:r>
            <a:endParaRPr lang="cs-CZ" altLang="cs-CZ" sz="20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129" name="Picture 10" descr="No Image Available!">
            <a:extLst>
              <a:ext uri="{FF2B5EF4-FFF2-40B4-BE49-F238E27FC236}">
                <a16:creationId xmlns:a16="http://schemas.microsoft.com/office/drawing/2014/main" id="{297973D4-4E5C-4877-B2BA-2444AE3EA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9" t="14680" r="23297" b="-1302"/>
          <a:stretch>
            <a:fillRect/>
          </a:stretch>
        </p:blipFill>
        <p:spPr bwMode="auto">
          <a:xfrm>
            <a:off x="6762750" y="1652588"/>
            <a:ext cx="3727450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0" name="Skupina 6">
            <a:extLst>
              <a:ext uri="{FF2B5EF4-FFF2-40B4-BE49-F238E27FC236}">
                <a16:creationId xmlns:a16="http://schemas.microsoft.com/office/drawing/2014/main" id="{3AFFEDA5-2469-4F88-AB02-8C28CAD21BA0}"/>
              </a:ext>
            </a:extLst>
          </p:cNvPr>
          <p:cNvGrpSpPr>
            <a:grpSpLocks/>
          </p:cNvGrpSpPr>
          <p:nvPr/>
        </p:nvGrpSpPr>
        <p:grpSpPr bwMode="auto">
          <a:xfrm>
            <a:off x="6762750" y="1773238"/>
            <a:ext cx="3727450" cy="4513262"/>
            <a:chOff x="5238530" y="1772816"/>
            <a:chExt cx="3728013" cy="4513684"/>
          </a:xfrm>
        </p:grpSpPr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9D9778A4-83D9-4305-BECE-DCC32BDB8FE5}"/>
                </a:ext>
              </a:extLst>
            </p:cNvPr>
            <p:cNvSpPr/>
            <p:nvPr/>
          </p:nvSpPr>
          <p:spPr bwMode="auto">
            <a:xfrm>
              <a:off x="5724378" y="1772816"/>
              <a:ext cx="647798" cy="5763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A7670693-3F75-416D-A88A-501C57B9B760}"/>
                </a:ext>
              </a:extLst>
            </p:cNvPr>
            <p:cNvSpPr/>
            <p:nvPr/>
          </p:nvSpPr>
          <p:spPr bwMode="auto">
            <a:xfrm>
              <a:off x="8604538" y="2077644"/>
              <a:ext cx="362005" cy="113516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33358D9C-FD41-4C2A-A867-CCF246717E8F}"/>
                </a:ext>
              </a:extLst>
            </p:cNvPr>
            <p:cNvSpPr/>
            <p:nvPr/>
          </p:nvSpPr>
          <p:spPr bwMode="auto">
            <a:xfrm>
              <a:off x="5238530" y="4292414"/>
              <a:ext cx="989162" cy="122407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150ED274-A6E2-4EEF-94D9-6038EC0A1573}"/>
                </a:ext>
              </a:extLst>
            </p:cNvPr>
            <p:cNvSpPr/>
            <p:nvPr/>
          </p:nvSpPr>
          <p:spPr bwMode="auto">
            <a:xfrm>
              <a:off x="5868863" y="5516491"/>
              <a:ext cx="1079663" cy="64934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68B08AF-C8BA-442E-91D9-9D401DCD918A}"/>
                </a:ext>
              </a:extLst>
            </p:cNvPr>
            <p:cNvSpPr/>
            <p:nvPr/>
          </p:nvSpPr>
          <p:spPr bwMode="auto">
            <a:xfrm>
              <a:off x="8317158" y="5589523"/>
              <a:ext cx="649385" cy="69697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Obdélník 1">
            <a:extLst>
              <a:ext uri="{FF2B5EF4-FFF2-40B4-BE49-F238E27FC236}">
                <a16:creationId xmlns:a16="http://schemas.microsoft.com/office/drawing/2014/main" id="{0867542E-75A2-4959-B8EA-2E390B95A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963" y="499032"/>
            <a:ext cx="174466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1. Auricula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4517C36-66F8-44A4-A85C-456D468C96A1}"/>
              </a:ext>
            </a:extLst>
          </p:cNvPr>
          <p:cNvSpPr txBox="1"/>
          <p:nvPr/>
        </p:nvSpPr>
        <p:spPr>
          <a:xfrm>
            <a:off x="70012" y="5767"/>
            <a:ext cx="309203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A. AURIS EXTERNA</a:t>
            </a:r>
          </a:p>
        </p:txBody>
      </p:sp>
      <p:pic>
        <p:nvPicPr>
          <p:cNvPr id="7173" name="Obrázek 1">
            <a:extLst>
              <a:ext uri="{FF2B5EF4-FFF2-40B4-BE49-F238E27FC236}">
                <a16:creationId xmlns:a16="http://schemas.microsoft.com/office/drawing/2014/main" id="{8E8B3AC0-219C-42E9-8DB0-F61A2212B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3"/>
          <a:stretch>
            <a:fillRect/>
          </a:stretch>
        </p:blipFill>
        <p:spPr bwMode="auto">
          <a:xfrm>
            <a:off x="114021" y="1157333"/>
            <a:ext cx="3000329" cy="316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5A71F19-82C1-4BCE-B152-26B7B4A1C0F4}"/>
              </a:ext>
            </a:extLst>
          </p:cNvPr>
          <p:cNvSpPr/>
          <p:nvPr/>
        </p:nvSpPr>
        <p:spPr bwMode="auto">
          <a:xfrm>
            <a:off x="5394325" y="2740025"/>
            <a:ext cx="196850" cy="40163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7FF60E7-0464-4DBC-B7A7-E24316A65CB0}"/>
              </a:ext>
            </a:extLst>
          </p:cNvPr>
          <p:cNvSpPr/>
          <p:nvPr/>
        </p:nvSpPr>
        <p:spPr bwMode="auto">
          <a:xfrm>
            <a:off x="177963" y="5173663"/>
            <a:ext cx="630238" cy="79216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0615927-A24B-4468-9E13-F626FA6BDC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664" t="29796" r="28291" b="27891"/>
          <a:stretch/>
        </p:blipFill>
        <p:spPr>
          <a:xfrm>
            <a:off x="3162050" y="467432"/>
            <a:ext cx="8624888" cy="569498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>
            <a:extLst>
              <a:ext uri="{FF2B5EF4-FFF2-40B4-BE49-F238E27FC236}">
                <a16:creationId xmlns:a16="http://schemas.microsoft.com/office/drawing/2014/main" id="{7D41E540-6173-4098-8E7C-DACF76681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-22225"/>
            <a:ext cx="368776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2. Meatus acusticus ext.</a:t>
            </a:r>
          </a:p>
        </p:txBody>
      </p:sp>
      <p:sp>
        <p:nvSpPr>
          <p:cNvPr id="9219" name="Text Box 7">
            <a:extLst>
              <a:ext uri="{FF2B5EF4-FFF2-40B4-BE49-F238E27FC236}">
                <a16:creationId xmlns:a16="http://schemas.microsoft.com/office/drawing/2014/main" id="{B76C7F98-BB26-41F4-B955-2B9C8B736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338" y="439739"/>
            <a:ext cx="596321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/>
              <a:t>1/3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 err="1"/>
              <a:t>meatus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acusticus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externus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osseus</a:t>
            </a:r>
            <a:r>
              <a:rPr lang="cs-CZ" altLang="cs-CZ" sz="2000" b="1" dirty="0"/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b="1" dirty="0"/>
              <a:t>(</a:t>
            </a:r>
            <a:r>
              <a:rPr lang="cs-CZ" altLang="cs-CZ" sz="1800" b="1" dirty="0" err="1"/>
              <a:t>pars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tympanica</a:t>
            </a:r>
            <a:r>
              <a:rPr lang="cs-CZ" altLang="cs-CZ" sz="1800" b="1" dirty="0"/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 b="1" dirty="0"/>
          </a:p>
        </p:txBody>
      </p:sp>
      <p:sp>
        <p:nvSpPr>
          <p:cNvPr id="9220" name="Text Box 6">
            <a:extLst>
              <a:ext uri="{FF2B5EF4-FFF2-40B4-BE49-F238E27FC236}">
                <a16:creationId xmlns:a16="http://schemas.microsoft.com/office/drawing/2014/main" id="{B58A70AE-E0AD-4397-BE5D-4920C1852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201" y="420689"/>
            <a:ext cx="2951163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2/3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Meatus acusticus externus cartilagineus                        </a:t>
            </a:r>
          </a:p>
        </p:txBody>
      </p:sp>
      <p:sp>
        <p:nvSpPr>
          <p:cNvPr id="9221" name="Text Box 8">
            <a:extLst>
              <a:ext uri="{FF2B5EF4-FFF2-40B4-BE49-F238E27FC236}">
                <a16:creationId xmlns:a16="http://schemas.microsoft.com/office/drawing/2014/main" id="{6874DECD-481A-4080-A209-1290650D7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5848350"/>
            <a:ext cx="14017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/>
              <a:t>Porus ac. ext.</a:t>
            </a:r>
          </a:p>
        </p:txBody>
      </p:sp>
      <p:sp>
        <p:nvSpPr>
          <p:cNvPr id="5136" name="Oval 16">
            <a:extLst>
              <a:ext uri="{FF2B5EF4-FFF2-40B4-BE49-F238E27FC236}">
                <a16:creationId xmlns:a16="http://schemas.microsoft.com/office/drawing/2014/main" id="{BE66366A-6E67-4BF8-B928-A4055BA7BBC9}"/>
              </a:ext>
            </a:extLst>
          </p:cNvPr>
          <p:cNvSpPr>
            <a:spLocks noChangeArrowheads="1"/>
          </p:cNvSpPr>
          <p:nvPr/>
        </p:nvSpPr>
        <p:spPr bwMode="auto">
          <a:xfrm rot="20888818">
            <a:off x="4194176" y="5691188"/>
            <a:ext cx="144463" cy="6477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137" name="Line 17">
            <a:extLst>
              <a:ext uri="{FF2B5EF4-FFF2-40B4-BE49-F238E27FC236}">
                <a16:creationId xmlns:a16="http://schemas.microsoft.com/office/drawing/2014/main" id="{E844F73D-4F01-44CD-8AF4-3AFF36E22559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4175" y="5691188"/>
            <a:ext cx="863600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138" name="Line 18">
            <a:extLst>
              <a:ext uri="{FF2B5EF4-FFF2-40B4-BE49-F238E27FC236}">
                <a16:creationId xmlns:a16="http://schemas.microsoft.com/office/drawing/2014/main" id="{6F5BA3DA-75CD-4B2F-B4E9-EE114BA16F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57776" y="5907088"/>
            <a:ext cx="5762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139" name="Line 19">
            <a:extLst>
              <a:ext uri="{FF2B5EF4-FFF2-40B4-BE49-F238E27FC236}">
                <a16:creationId xmlns:a16="http://schemas.microsoft.com/office/drawing/2014/main" id="{42D932C8-B8AD-422D-97F8-A6D9D5D4F7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4039" y="5907088"/>
            <a:ext cx="719137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142" name="Line 22">
            <a:extLst>
              <a:ext uri="{FF2B5EF4-FFF2-40B4-BE49-F238E27FC236}">
                <a16:creationId xmlns:a16="http://schemas.microsoft.com/office/drawing/2014/main" id="{EBF07D80-EE92-4C02-B7BF-C2B70CEF27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5383" y="6337300"/>
            <a:ext cx="792163" cy="2174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143" name="Line 23">
            <a:extLst>
              <a:ext uri="{FF2B5EF4-FFF2-40B4-BE49-F238E27FC236}">
                <a16:creationId xmlns:a16="http://schemas.microsoft.com/office/drawing/2014/main" id="{673AEBFB-9BE4-476D-990A-2505CC519B6D}"/>
              </a:ext>
            </a:extLst>
          </p:cNvPr>
          <p:cNvSpPr>
            <a:spLocks noChangeShapeType="1"/>
          </p:cNvSpPr>
          <p:nvPr/>
        </p:nvSpPr>
        <p:spPr bwMode="auto">
          <a:xfrm>
            <a:off x="5129214" y="6554789"/>
            <a:ext cx="649287" cy="15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144" name="Line 24">
            <a:extLst>
              <a:ext uri="{FF2B5EF4-FFF2-40B4-BE49-F238E27FC236}">
                <a16:creationId xmlns:a16="http://schemas.microsoft.com/office/drawing/2014/main" id="{F6D7A17B-A88D-4A53-92A2-7DDF0A1CE36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78500" y="6554788"/>
            <a:ext cx="719138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29" name="Text Box 26">
            <a:extLst>
              <a:ext uri="{FF2B5EF4-FFF2-40B4-BE49-F238E27FC236}">
                <a16:creationId xmlns:a16="http://schemas.microsoft.com/office/drawing/2014/main" id="{59E0DF9B-2FD0-49CF-B0CE-6AB66AFA7263}"/>
              </a:ext>
            </a:extLst>
          </p:cNvPr>
          <p:cNvSpPr txBox="1">
            <a:spLocks noChangeArrowheads="1"/>
          </p:cNvSpPr>
          <p:nvPr/>
        </p:nvSpPr>
        <p:spPr bwMode="auto">
          <a:xfrm rot="1425426">
            <a:off x="4265613" y="5835651"/>
            <a:ext cx="819150" cy="5191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CC00"/>
                </a:solidFill>
              </a:rPr>
              <a:t>VM</a:t>
            </a:r>
          </a:p>
        </p:txBody>
      </p:sp>
      <p:sp>
        <p:nvSpPr>
          <p:cNvPr id="9230" name="Text Box 27">
            <a:extLst>
              <a:ext uri="{FF2B5EF4-FFF2-40B4-BE49-F238E27FC236}">
                <a16:creationId xmlns:a16="http://schemas.microsoft.com/office/drawing/2014/main" id="{2EE36D5E-36C2-4696-9F5D-BC3E3A8C1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3" y="6049963"/>
            <a:ext cx="576262" cy="519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CC00"/>
                </a:solidFill>
              </a:rPr>
              <a:t>M</a:t>
            </a:r>
          </a:p>
        </p:txBody>
      </p:sp>
      <p:sp>
        <p:nvSpPr>
          <p:cNvPr id="9231" name="Text Box 28">
            <a:extLst>
              <a:ext uri="{FF2B5EF4-FFF2-40B4-BE49-F238E27FC236}">
                <a16:creationId xmlns:a16="http://schemas.microsoft.com/office/drawing/2014/main" id="{C62C4752-1844-43BD-97A8-9D3CAC895C3E}"/>
              </a:ext>
            </a:extLst>
          </p:cNvPr>
          <p:cNvSpPr txBox="1">
            <a:spLocks noChangeArrowheads="1"/>
          </p:cNvSpPr>
          <p:nvPr/>
        </p:nvSpPr>
        <p:spPr bwMode="auto">
          <a:xfrm rot="1293998">
            <a:off x="5738814" y="6176963"/>
            <a:ext cx="898525" cy="519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CC00"/>
                </a:solidFill>
              </a:rPr>
              <a:t>VM</a:t>
            </a:r>
          </a:p>
        </p:txBody>
      </p:sp>
      <p:sp>
        <p:nvSpPr>
          <p:cNvPr id="5151" name="Arc 31">
            <a:extLst>
              <a:ext uri="{FF2B5EF4-FFF2-40B4-BE49-F238E27FC236}">
                <a16:creationId xmlns:a16="http://schemas.microsoft.com/office/drawing/2014/main" id="{7532EDA5-A30A-45B8-AA19-E3CAFF694AB7}"/>
              </a:ext>
            </a:extLst>
          </p:cNvPr>
          <p:cNvSpPr>
            <a:spLocks/>
          </p:cNvSpPr>
          <p:nvPr/>
        </p:nvSpPr>
        <p:spPr bwMode="auto">
          <a:xfrm rot="2441242">
            <a:off x="5943601" y="6164263"/>
            <a:ext cx="525463" cy="10096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7531"/>
              <a:gd name="T1" fmla="*/ 0 h 21600"/>
              <a:gd name="T2" fmla="*/ 17531 w 17531"/>
              <a:gd name="T3" fmla="*/ 8982 h 21600"/>
              <a:gd name="T4" fmla="*/ 0 w 17531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531" h="21600" fill="none" extrusionOk="0">
                <a:moveTo>
                  <a:pt x="-1" y="0"/>
                </a:moveTo>
                <a:cubicBezTo>
                  <a:pt x="6948" y="0"/>
                  <a:pt x="13472" y="3342"/>
                  <a:pt x="17531" y="8981"/>
                </a:cubicBezTo>
              </a:path>
              <a:path w="17531" h="21600" stroke="0" extrusionOk="0">
                <a:moveTo>
                  <a:pt x="-1" y="0"/>
                </a:moveTo>
                <a:cubicBezTo>
                  <a:pt x="6948" y="0"/>
                  <a:pt x="13472" y="3342"/>
                  <a:pt x="17531" y="8981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9233" name="Text Box 8">
            <a:extLst>
              <a:ext uri="{FF2B5EF4-FFF2-40B4-BE49-F238E27FC236}">
                <a16:creationId xmlns:a16="http://schemas.microsoft.com/office/drawing/2014/main" id="{452CA566-1519-43B6-8CF7-A37561E6D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600" y="5899150"/>
            <a:ext cx="1473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FF3300"/>
                </a:solidFill>
              </a:rPr>
              <a:t>Membr.tymp.</a:t>
            </a:r>
          </a:p>
        </p:txBody>
      </p:sp>
      <p:pic>
        <p:nvPicPr>
          <p:cNvPr id="9234" name="Obrázek 2">
            <a:extLst>
              <a:ext uri="{FF2B5EF4-FFF2-40B4-BE49-F238E27FC236}">
                <a16:creationId xmlns:a16="http://schemas.microsoft.com/office/drawing/2014/main" id="{6DF4F5F4-08E3-4DF5-82BC-5B1450A56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5337" r="18980" b="11337"/>
          <a:stretch>
            <a:fillRect/>
          </a:stretch>
        </p:blipFill>
        <p:spPr bwMode="auto">
          <a:xfrm>
            <a:off x="1496447" y="1645553"/>
            <a:ext cx="60039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64C9042B-B236-4D45-81DE-DC6D51918726}"/>
              </a:ext>
            </a:extLst>
          </p:cNvPr>
          <p:cNvSpPr/>
          <p:nvPr/>
        </p:nvSpPr>
        <p:spPr>
          <a:xfrm>
            <a:off x="8214414" y="5331157"/>
            <a:ext cx="39335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Skin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glandulae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ceruminosae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cerumen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tragi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8C47E523-F7A3-4DB2-924E-6617AE077F02}"/>
              </a:ext>
            </a:extLst>
          </p:cNvPr>
          <p:cNvSpPr/>
          <p:nvPr/>
        </p:nvSpPr>
        <p:spPr>
          <a:xfrm>
            <a:off x="4377486" y="5421700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/>
              <a:t>1/3</a:t>
            </a:r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7505F6A-4B22-4959-89F8-47851DBAE906}"/>
              </a:ext>
            </a:extLst>
          </p:cNvPr>
          <p:cNvSpPr/>
          <p:nvPr/>
        </p:nvSpPr>
        <p:spPr>
          <a:xfrm>
            <a:off x="5954721" y="5644254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/>
              <a:t>1/3</a:t>
            </a: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F5B1ADF-4739-412F-8DF8-242A5238BFB9}"/>
              </a:ext>
            </a:extLst>
          </p:cNvPr>
          <p:cNvSpPr/>
          <p:nvPr/>
        </p:nvSpPr>
        <p:spPr>
          <a:xfrm>
            <a:off x="5086861" y="5502556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/>
              <a:t>1/3</a:t>
            </a:r>
            <a:endParaRPr lang="cs-CZ" dirty="0"/>
          </a:p>
        </p:txBody>
      </p:sp>
      <p:pic>
        <p:nvPicPr>
          <p:cNvPr id="17412" name="Picture 4" descr="Výsledek obrázku pro sulcus tympanicus">
            <a:extLst>
              <a:ext uri="{FF2B5EF4-FFF2-40B4-BE49-F238E27FC236}">
                <a16:creationId xmlns:a16="http://schemas.microsoft.com/office/drawing/2014/main" id="{A31CB257-64EB-4CB4-9AC1-FFBC20D27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372" y="1696668"/>
            <a:ext cx="4647623" cy="346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7">
            <a:extLst>
              <a:ext uri="{FF2B5EF4-FFF2-40B4-BE49-F238E27FC236}">
                <a16:creationId xmlns:a16="http://schemas.microsoft.com/office/drawing/2014/main" id="{EDD29683-33F5-4547-A337-D0A9E665F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0476" y="2901950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</a:rPr>
              <a:t>Umbo membranae tympani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/>
              <a:t>(místo vtažení)</a:t>
            </a:r>
          </a:p>
        </p:txBody>
      </p:sp>
      <p:sp>
        <p:nvSpPr>
          <p:cNvPr id="11267" name="Text Box 9">
            <a:extLst>
              <a:ext uri="{FF2B5EF4-FFF2-40B4-BE49-F238E27FC236}">
                <a16:creationId xmlns:a16="http://schemas.microsoft.com/office/drawing/2014/main" id="{C4EF49CC-D13A-4017-9F19-24E39FCE4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6201" y="1971676"/>
            <a:ext cx="3095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>
                <a:solidFill>
                  <a:srgbClr val="FF0000"/>
                </a:solidFill>
              </a:rPr>
              <a:t>Stria mallearis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/>
              <a:t>(manubrium m.)</a:t>
            </a:r>
            <a:r>
              <a:rPr lang="cs-CZ" altLang="cs-CZ" sz="1600" b="1"/>
              <a:t> </a:t>
            </a:r>
            <a:endParaRPr lang="cs-CZ" altLang="cs-CZ" sz="1600"/>
          </a:p>
        </p:txBody>
      </p:sp>
      <p:sp>
        <p:nvSpPr>
          <p:cNvPr id="11268" name="Text Box 11">
            <a:extLst>
              <a:ext uri="{FF2B5EF4-FFF2-40B4-BE49-F238E27FC236}">
                <a16:creationId xmlns:a16="http://schemas.microsoft.com/office/drawing/2014/main" id="{D180EC30-C046-49F7-93A4-CF817B362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6525" y="1100139"/>
            <a:ext cx="33480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 dirty="0" err="1">
                <a:solidFill>
                  <a:srgbClr val="FF0000"/>
                </a:solidFill>
              </a:rPr>
              <a:t>Prominentia</a:t>
            </a:r>
            <a:r>
              <a:rPr lang="cs-CZ" altLang="cs-CZ" sz="1600" b="1" dirty="0">
                <a:solidFill>
                  <a:srgbClr val="FF0000"/>
                </a:solidFill>
              </a:rPr>
              <a:t> </a:t>
            </a:r>
            <a:r>
              <a:rPr lang="cs-CZ" altLang="cs-CZ" sz="1600" b="1" dirty="0" err="1">
                <a:solidFill>
                  <a:srgbClr val="FF0000"/>
                </a:solidFill>
              </a:rPr>
              <a:t>mallearis</a:t>
            </a:r>
            <a:r>
              <a:rPr lang="cs-CZ" altLang="cs-CZ" sz="1600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/>
              <a:t>(</a:t>
            </a:r>
            <a:r>
              <a:rPr lang="cs-CZ" altLang="cs-CZ" sz="1600" dirty="0" err="1"/>
              <a:t>proc</a:t>
            </a:r>
            <a:r>
              <a:rPr lang="cs-CZ" altLang="cs-CZ" sz="1600" dirty="0"/>
              <a:t>. lat. </a:t>
            </a:r>
            <a:r>
              <a:rPr lang="cs-CZ" altLang="cs-CZ" sz="1600" dirty="0" err="1"/>
              <a:t>mallei</a:t>
            </a:r>
            <a:r>
              <a:rPr lang="cs-CZ" altLang="cs-CZ" sz="1600" dirty="0"/>
              <a:t>)</a:t>
            </a:r>
          </a:p>
        </p:txBody>
      </p:sp>
      <p:sp>
        <p:nvSpPr>
          <p:cNvPr id="11269" name="Text Box 13">
            <a:extLst>
              <a:ext uri="{FF2B5EF4-FFF2-40B4-BE49-F238E27FC236}">
                <a16:creationId xmlns:a16="http://schemas.microsoft.com/office/drawing/2014/main" id="{ABFCA911-B5A6-49E5-9405-36099AC91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64" y="539750"/>
            <a:ext cx="25352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Plica mallearis ant.                          </a:t>
            </a:r>
            <a:endParaRPr lang="cs-CZ" altLang="cs-CZ" sz="1600">
              <a:latin typeface="Tahoma" panose="020B0604030504040204" pitchFamily="34" charset="0"/>
            </a:endParaRPr>
          </a:p>
        </p:txBody>
      </p:sp>
      <p:sp>
        <p:nvSpPr>
          <p:cNvPr id="11270" name="Text Box 28">
            <a:extLst>
              <a:ext uri="{FF2B5EF4-FFF2-40B4-BE49-F238E27FC236}">
                <a16:creationId xmlns:a16="http://schemas.microsoft.com/office/drawing/2014/main" id="{7D6352F6-F9C7-420B-A17D-E48F173E3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25426"/>
            <a:ext cx="2952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Plica mallearis post.                      </a:t>
            </a:r>
          </a:p>
        </p:txBody>
      </p:sp>
      <p:graphicFrame>
        <p:nvGraphicFramePr>
          <p:cNvPr id="11271" name="Object 6">
            <a:extLst>
              <a:ext uri="{FF2B5EF4-FFF2-40B4-BE49-F238E27FC236}">
                <a16:creationId xmlns:a16="http://schemas.microsoft.com/office/drawing/2014/main" id="{EE9DD67A-8415-4795-84F0-31EB6BD9A2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6562666"/>
              </p:ext>
            </p:extLst>
          </p:nvPr>
        </p:nvGraphicFramePr>
        <p:xfrm>
          <a:off x="2522536" y="539750"/>
          <a:ext cx="3829050" cy="382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4" name="Rastrový obrázek" r:id="rId4" imgW="0" imgH="0" progId="Paint.Picture">
                  <p:embed/>
                </p:oleObj>
              </mc:Choice>
              <mc:Fallback>
                <p:oleObj name="Rastrový obrázek" r:id="rId4" imgW="0" imgH="0" progId="Paint.Picture">
                  <p:embed/>
                  <p:pic>
                    <p:nvPicPr>
                      <p:cNvPr id="11271" name="Object 6">
                        <a:extLst>
                          <a:ext uri="{FF2B5EF4-FFF2-40B4-BE49-F238E27FC236}">
                            <a16:creationId xmlns:a16="http://schemas.microsoft.com/office/drawing/2014/main" id="{EE9DD67A-8415-4795-84F0-31EB6BD9A2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3685"/>
                      <a:stretch>
                        <a:fillRect/>
                      </a:stretch>
                    </p:blipFill>
                    <p:spPr bwMode="auto">
                      <a:xfrm>
                        <a:off x="2522536" y="539750"/>
                        <a:ext cx="3829050" cy="382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8" name="Line 14">
            <a:extLst>
              <a:ext uri="{FF2B5EF4-FFF2-40B4-BE49-F238E27FC236}">
                <a16:creationId xmlns:a16="http://schemas.microsoft.com/office/drawing/2014/main" id="{A25E1E68-9282-43DC-8369-1D9F68B0B9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94288" y="750888"/>
            <a:ext cx="1331912" cy="576262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6160" name="Line 16">
            <a:extLst>
              <a:ext uri="{FF2B5EF4-FFF2-40B4-BE49-F238E27FC236}">
                <a16:creationId xmlns:a16="http://schemas.microsoft.com/office/drawing/2014/main" id="{1DD5DBB9-75DB-483C-AF36-C87F4AB3BE21}"/>
              </a:ext>
            </a:extLst>
          </p:cNvPr>
          <p:cNvSpPr>
            <a:spLocks noChangeShapeType="1"/>
          </p:cNvSpPr>
          <p:nvPr/>
        </p:nvSpPr>
        <p:spPr bwMode="auto">
          <a:xfrm>
            <a:off x="2452689" y="717550"/>
            <a:ext cx="1368425" cy="85725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274" name="Text Box 17">
            <a:extLst>
              <a:ext uri="{FF2B5EF4-FFF2-40B4-BE49-F238E27FC236}">
                <a16:creationId xmlns:a16="http://schemas.microsoft.com/office/drawing/2014/main" id="{B65D126A-9F9C-45D3-A20E-C9B13EEB0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76" y="2362200"/>
            <a:ext cx="16557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 dirty="0">
                <a:solidFill>
                  <a:srgbClr val="FFFF00"/>
                </a:solidFill>
              </a:rPr>
              <a:t>p. </a:t>
            </a:r>
            <a:r>
              <a:rPr lang="cs-CZ" altLang="cs-CZ" sz="1600" b="1" dirty="0" err="1">
                <a:solidFill>
                  <a:srgbClr val="FFFF00"/>
                </a:solidFill>
              </a:rPr>
              <a:t>tensa</a:t>
            </a:r>
            <a:r>
              <a:rPr lang="cs-CZ" altLang="cs-CZ" sz="1600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1275" name="Text Box 29">
            <a:extLst>
              <a:ext uri="{FF2B5EF4-FFF2-40B4-BE49-F238E27FC236}">
                <a16:creationId xmlns:a16="http://schemas.microsoft.com/office/drawing/2014/main" id="{9C58219A-C834-4742-AFB1-3D5BA760B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138" y="806450"/>
            <a:ext cx="2159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 dirty="0">
                <a:solidFill>
                  <a:srgbClr val="FFFF00"/>
                </a:solidFill>
              </a:rPr>
              <a:t>p. </a:t>
            </a:r>
            <a:r>
              <a:rPr lang="cs-CZ" altLang="cs-CZ" sz="1600" b="1" dirty="0" err="1">
                <a:solidFill>
                  <a:srgbClr val="FFFF00"/>
                </a:solidFill>
              </a:rPr>
              <a:t>flaccida</a:t>
            </a:r>
            <a:r>
              <a:rPr lang="cs-CZ" altLang="cs-CZ" sz="1600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1276" name="Text Box 30">
            <a:extLst>
              <a:ext uri="{FF2B5EF4-FFF2-40B4-BE49-F238E27FC236}">
                <a16:creationId xmlns:a16="http://schemas.microsoft.com/office/drawing/2014/main" id="{03997195-1E5E-4B9F-A326-A0D0690B8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689" y="47626"/>
            <a:ext cx="3476625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3. Membrana tympani</a:t>
            </a:r>
          </a:p>
        </p:txBody>
      </p:sp>
      <p:grpSp>
        <p:nvGrpSpPr>
          <p:cNvPr id="11277" name="Group 25">
            <a:extLst>
              <a:ext uri="{FF2B5EF4-FFF2-40B4-BE49-F238E27FC236}">
                <a16:creationId xmlns:a16="http://schemas.microsoft.com/office/drawing/2014/main" id="{19EDD2B5-A7EF-4472-A9F8-0F961AD8494A}"/>
              </a:ext>
            </a:extLst>
          </p:cNvPr>
          <p:cNvGrpSpPr>
            <a:grpSpLocks/>
          </p:cNvGrpSpPr>
          <p:nvPr/>
        </p:nvGrpSpPr>
        <p:grpSpPr bwMode="auto">
          <a:xfrm>
            <a:off x="1604964" y="2143126"/>
            <a:ext cx="720725" cy="1071563"/>
            <a:chOff x="544" y="1823"/>
            <a:chExt cx="454" cy="675"/>
          </a:xfrm>
        </p:grpSpPr>
        <p:sp>
          <p:nvSpPr>
            <p:cNvPr id="2069" name="Line 21">
              <a:extLst>
                <a:ext uri="{FF2B5EF4-FFF2-40B4-BE49-F238E27FC236}">
                  <a16:creationId xmlns:a16="http://schemas.microsoft.com/office/drawing/2014/main" id="{88A6C296-146D-40A7-8A05-8464F3285C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070524">
              <a:off x="663" y="1823"/>
              <a:ext cx="227" cy="45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70" name="Line 22">
              <a:extLst>
                <a:ext uri="{FF2B5EF4-FFF2-40B4-BE49-F238E27FC236}">
                  <a16:creationId xmlns:a16="http://schemas.microsoft.com/office/drawing/2014/main" id="{A1E1A5ED-CFFB-42D5-B449-8AAE875AD01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329476">
              <a:off x="661" y="2153"/>
              <a:ext cx="227" cy="45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cs-CZ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077" name="AutoShape 29">
            <a:extLst>
              <a:ext uri="{FF2B5EF4-FFF2-40B4-BE49-F238E27FC236}">
                <a16:creationId xmlns:a16="http://schemas.microsoft.com/office/drawing/2014/main" id="{9293018E-AA7C-49A0-AB27-B900A42B52F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441701" y="3182938"/>
            <a:ext cx="1368425" cy="576262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solidFill>
            <a:srgbClr val="0066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cs-CZ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279" name="Object 2">
            <a:extLst>
              <a:ext uri="{FF2B5EF4-FFF2-40B4-BE49-F238E27FC236}">
                <a16:creationId xmlns:a16="http://schemas.microsoft.com/office/drawing/2014/main" id="{4D85C07C-2FCB-4085-AEFF-E255BCF32C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83464" y="4038601"/>
          <a:ext cx="2808287" cy="272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5" name="Rastrový obrázek" r:id="rId6" imgW="3990476" imgH="3877216" progId="Paint.Picture">
                  <p:embed/>
                </p:oleObj>
              </mc:Choice>
              <mc:Fallback>
                <p:oleObj name="Rastrový obrázek" r:id="rId6" imgW="3990476" imgH="3877216" progId="Paint.Picture">
                  <p:embed/>
                  <p:pic>
                    <p:nvPicPr>
                      <p:cNvPr id="11279" name="Object 2">
                        <a:extLst>
                          <a:ext uri="{FF2B5EF4-FFF2-40B4-BE49-F238E27FC236}">
                            <a16:creationId xmlns:a16="http://schemas.microsoft.com/office/drawing/2014/main" id="{4D85C07C-2FCB-4085-AEFF-E255BCF32C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3464" y="4038601"/>
                        <a:ext cx="2808287" cy="2728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Line 3">
            <a:extLst>
              <a:ext uri="{FF2B5EF4-FFF2-40B4-BE49-F238E27FC236}">
                <a16:creationId xmlns:a16="http://schemas.microsoft.com/office/drawing/2014/main" id="{C63A3BCC-1170-4BED-9298-45785D98C8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48663" y="4005263"/>
            <a:ext cx="1128712" cy="262096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4" name="Line 4">
            <a:extLst>
              <a:ext uri="{FF2B5EF4-FFF2-40B4-BE49-F238E27FC236}">
                <a16:creationId xmlns:a16="http://schemas.microsoft.com/office/drawing/2014/main" id="{ADE8DBEB-3820-40C2-AC24-F578C9D7EC39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1" y="5232401"/>
            <a:ext cx="2944813" cy="492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5" name="Line 9">
            <a:extLst>
              <a:ext uri="{FF2B5EF4-FFF2-40B4-BE49-F238E27FC236}">
                <a16:creationId xmlns:a16="http://schemas.microsoft.com/office/drawing/2014/main" id="{B46DAC28-2726-4D29-B380-A288EDC641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5201" y="3949701"/>
            <a:ext cx="2354263" cy="544513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283" name="Text Box 10">
            <a:extLst>
              <a:ext uri="{FF2B5EF4-FFF2-40B4-BE49-F238E27FC236}">
                <a16:creationId xmlns:a16="http://schemas.microsoft.com/office/drawing/2014/main" id="{76134FA9-41FD-438C-9761-7E88D3812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1" y="3359150"/>
            <a:ext cx="1177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>
                <a:solidFill>
                  <a:schemeClr val="folHlink"/>
                </a:solidFill>
              </a:rPr>
              <a:t>Chorda tympani</a:t>
            </a:r>
          </a:p>
        </p:txBody>
      </p:sp>
      <p:sp>
        <p:nvSpPr>
          <p:cNvPr id="11284" name="Text Box 11">
            <a:extLst>
              <a:ext uri="{FF2B5EF4-FFF2-40B4-BE49-F238E27FC236}">
                <a16:creationId xmlns:a16="http://schemas.microsoft.com/office/drawing/2014/main" id="{E5BD92F8-3BFB-4F12-BC63-45F5BF2C9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1500" y="4581525"/>
            <a:ext cx="342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I</a:t>
            </a:r>
          </a:p>
        </p:txBody>
      </p:sp>
      <p:sp>
        <p:nvSpPr>
          <p:cNvPr id="11285" name="Text Box 12">
            <a:extLst>
              <a:ext uri="{FF2B5EF4-FFF2-40B4-BE49-F238E27FC236}">
                <a16:creationId xmlns:a16="http://schemas.microsoft.com/office/drawing/2014/main" id="{93183B06-4FB9-4A1E-8C2B-6A5053AC9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5" y="5767389"/>
            <a:ext cx="342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II</a:t>
            </a:r>
          </a:p>
        </p:txBody>
      </p:sp>
      <p:sp>
        <p:nvSpPr>
          <p:cNvPr id="11286" name="Text Box 13">
            <a:extLst>
              <a:ext uri="{FF2B5EF4-FFF2-40B4-BE49-F238E27FC236}">
                <a16:creationId xmlns:a16="http://schemas.microsoft.com/office/drawing/2014/main" id="{F879BE38-29C0-4E79-A097-5DCD1F167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0676" y="5316539"/>
            <a:ext cx="441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III</a:t>
            </a:r>
          </a:p>
        </p:txBody>
      </p:sp>
      <p:sp>
        <p:nvSpPr>
          <p:cNvPr id="11287" name="Text Box 14">
            <a:extLst>
              <a:ext uri="{FF2B5EF4-FFF2-40B4-BE49-F238E27FC236}">
                <a16:creationId xmlns:a16="http://schemas.microsoft.com/office/drawing/2014/main" id="{15DB4A41-5D31-46F3-A713-C6525EF6D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5314" y="4567239"/>
            <a:ext cx="6381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IV</a:t>
            </a:r>
          </a:p>
        </p:txBody>
      </p:sp>
      <p:sp>
        <p:nvSpPr>
          <p:cNvPr id="31" name="Text Box 19">
            <a:extLst>
              <a:ext uri="{FF2B5EF4-FFF2-40B4-BE49-F238E27FC236}">
                <a16:creationId xmlns:a16="http://schemas.microsoft.com/office/drawing/2014/main" id="{5B1400F4-28EA-4F93-827B-85E0213BF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5439" y="6462714"/>
            <a:ext cx="191293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cs-CZ" sz="1600" b="1" dirty="0" err="1">
                <a:solidFill>
                  <a:schemeClr val="folHlink"/>
                </a:solidFill>
              </a:rPr>
              <a:t>Paracenthesis</a:t>
            </a:r>
            <a:r>
              <a:rPr lang="cs-CZ" altLang="cs-CZ" sz="1600" b="1" dirty="0">
                <a:solidFill>
                  <a:schemeClr val="folHlink"/>
                </a:solidFill>
              </a:rPr>
              <a:t> !</a:t>
            </a:r>
            <a:endParaRPr lang="cs-CZ" altLang="cs-CZ" sz="1600" dirty="0">
              <a:solidFill>
                <a:schemeClr val="folHlin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1289" name="Picture 32" descr="SouvisejÃ­cÃ­ obrÃ¡zek">
            <a:extLst>
              <a:ext uri="{FF2B5EF4-FFF2-40B4-BE49-F238E27FC236}">
                <a16:creationId xmlns:a16="http://schemas.microsoft.com/office/drawing/2014/main" id="{EF29CB7A-0EC8-4026-8C47-C0E1EC4B6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50552" r="55011"/>
          <a:stretch/>
        </p:blipFill>
        <p:spPr bwMode="auto">
          <a:xfrm>
            <a:off x="1531939" y="4637088"/>
            <a:ext cx="22891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63878AB-A8F9-4A51-8912-6880ED93FB64}"/>
              </a:ext>
            </a:extLst>
          </p:cNvPr>
          <p:cNvSpPr/>
          <p:nvPr/>
        </p:nvSpPr>
        <p:spPr>
          <a:xfrm>
            <a:off x="8822015" y="147963"/>
            <a:ext cx="33194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anulus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fibrocartilagineus</a:t>
            </a:r>
            <a:endParaRPr lang="cs-CZ" altLang="cs-CZ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in </a:t>
            </a:r>
            <a:r>
              <a:rPr lang="cs-CZ" altLang="cs-CZ" b="1" dirty="0" err="1">
                <a:latin typeface="Arial" panose="020B0604020202020204" pitchFamily="34" charset="0"/>
              </a:rPr>
              <a:t>sulcus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tympanicus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Structure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of</a:t>
            </a:r>
            <a:r>
              <a:rPr lang="cs-CZ" altLang="cs-CZ" b="1" dirty="0">
                <a:latin typeface="Arial" panose="020B0604020202020204" pitchFamily="34" charset="0"/>
              </a:rPr>
              <a:t> (TM)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Stratum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fibrosum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+ </a:t>
            </a:r>
            <a:r>
              <a:rPr lang="cs-CZ" altLang="cs-CZ" b="1" dirty="0" err="1">
                <a:latin typeface="Arial" panose="020B0604020202020204" pitchFamily="34" charset="0"/>
              </a:rPr>
              <a:t>anulus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fibrocartilagineus</a:t>
            </a:r>
            <a:r>
              <a:rPr lang="cs-CZ" altLang="cs-CZ" b="1" dirty="0">
                <a:latin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externally</a:t>
            </a:r>
            <a:r>
              <a:rPr lang="cs-CZ" altLang="cs-CZ" b="1" dirty="0">
                <a:latin typeface="Arial" panose="020B0604020202020204" pitchFamily="34" charset="0"/>
              </a:rPr>
              <a:t> skin 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internally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mucosis</a:t>
            </a:r>
            <a:endParaRPr lang="cs-CZ" altLang="cs-CZ" b="1" dirty="0">
              <a:latin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90ED23A-4C7C-4BC9-9A14-3A818F9DDE0A}"/>
              </a:ext>
            </a:extLst>
          </p:cNvPr>
          <p:cNvSpPr/>
          <p:nvPr/>
        </p:nvSpPr>
        <p:spPr>
          <a:xfrm>
            <a:off x="4439223" y="2813606"/>
            <a:ext cx="1088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1400" b="1" dirty="0" err="1">
                <a:solidFill>
                  <a:schemeClr val="bg1"/>
                </a:solidFill>
                <a:latin typeface="Arial" panose="020B0604020202020204" pitchFamily="34" charset="0"/>
              </a:rPr>
              <a:t>light</a:t>
            </a:r>
            <a:r>
              <a:rPr lang="cs-CZ" altLang="cs-CZ" sz="1400" b="1" dirty="0">
                <a:solidFill>
                  <a:schemeClr val="bg1"/>
                </a:solidFill>
                <a:latin typeface="Arial" panose="020B0604020202020204" pitchFamily="34" charset="0"/>
              </a:rPr>
              <a:t> reflex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8191E96-703D-4F5A-8A65-0A9298355164}"/>
              </a:ext>
            </a:extLst>
          </p:cNvPr>
          <p:cNvSpPr/>
          <p:nvPr/>
        </p:nvSpPr>
        <p:spPr>
          <a:xfrm>
            <a:off x="1428750" y="6175157"/>
            <a:ext cx="479107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Position</a:t>
            </a:r>
            <a:r>
              <a:rPr lang="cs-CZ" altLang="cs-CZ" b="1" dirty="0">
                <a:latin typeface="Arial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horizontal</a:t>
            </a:r>
            <a:r>
              <a:rPr lang="cs-CZ" altLang="cs-CZ" b="1" dirty="0">
                <a:latin typeface="Arial" panose="020B0604020202020204" pitchFamily="34" charset="0"/>
              </a:rPr>
              <a:t> plane - 45</a:t>
            </a:r>
            <a:r>
              <a:rPr lang="cs-CZ" altLang="cs-CZ" b="1" baseline="30000" dirty="0">
                <a:latin typeface="Arial" panose="020B0604020202020204" pitchFamily="34" charset="0"/>
              </a:rPr>
              <a:t>o</a:t>
            </a:r>
            <a:r>
              <a:rPr lang="cs-CZ" altLang="cs-CZ" b="1" dirty="0">
                <a:latin typeface="Arial" panose="020B0604020202020204" pitchFamily="34" charset="0"/>
              </a:rPr>
              <a:t> (</a:t>
            </a:r>
            <a:r>
              <a:rPr lang="cs-CZ" altLang="cs-CZ" b="1" dirty="0" err="1">
                <a:latin typeface="Arial" panose="020B0604020202020204" pitchFamily="34" charset="0"/>
              </a:rPr>
              <a:t>inclination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of</a:t>
            </a:r>
            <a:r>
              <a:rPr lang="cs-CZ" altLang="cs-CZ" b="1" dirty="0">
                <a:latin typeface="Arial" panose="020B0604020202020204" pitchFamily="34" charset="0"/>
              </a:rPr>
              <a:t> TM)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>
            <a:extLst>
              <a:ext uri="{FF2B5EF4-FFF2-40B4-BE49-F238E27FC236}">
                <a16:creationId xmlns:a16="http://schemas.microsoft.com/office/drawing/2014/main" id="{F4C51654-FB96-4249-B84E-1719A28A0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8888" y="50800"/>
            <a:ext cx="3313112" cy="10160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B. AURIS MEDIA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1. Cavum </a:t>
            </a:r>
            <a:r>
              <a:rPr lang="cs-CZ" altLang="cs-CZ" sz="2400" b="1" dirty="0" err="1">
                <a:solidFill>
                  <a:srgbClr val="FF0000"/>
                </a:solidFill>
              </a:rPr>
              <a:t>tympani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pic>
        <p:nvPicPr>
          <p:cNvPr id="13322" name="Picture 2">
            <a:extLst>
              <a:ext uri="{FF2B5EF4-FFF2-40B4-BE49-F238E27FC236}">
                <a16:creationId xmlns:a16="http://schemas.microsoft.com/office/drawing/2014/main" id="{93E446B3-DED8-452B-AD1D-B638FA2DD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2" t="28003" r="39755" b="8345"/>
          <a:stretch>
            <a:fillRect/>
          </a:stretch>
        </p:blipFill>
        <p:spPr bwMode="auto">
          <a:xfrm>
            <a:off x="8941017" y="1304608"/>
            <a:ext cx="3007780" cy="44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 descr="Výsledek obrázku pro cavum tympani">
            <a:extLst>
              <a:ext uri="{FF2B5EF4-FFF2-40B4-BE49-F238E27FC236}">
                <a16:creationId xmlns:a16="http://schemas.microsoft.com/office/drawing/2014/main" id="{E0E9BAB3-520C-45C5-B60D-4F0291130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02"/>
            <a:ext cx="8706615" cy="687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1">
            <a:extLst>
              <a:ext uri="{FF2B5EF4-FFF2-40B4-BE49-F238E27FC236}">
                <a16:creationId xmlns:a16="http://schemas.microsoft.com/office/drawing/2014/main" id="{36AB900C-A58A-43CE-9EB9-C7A55A1E8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2" t="3745" r="18500" b="9033"/>
          <a:stretch>
            <a:fillRect/>
          </a:stretch>
        </p:blipFill>
        <p:spPr bwMode="auto">
          <a:xfrm>
            <a:off x="2492648" y="14482"/>
            <a:ext cx="7474312" cy="684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bdélník 22">
            <a:extLst>
              <a:ext uri="{FF2B5EF4-FFF2-40B4-BE49-F238E27FC236}">
                <a16:creationId xmlns:a16="http://schemas.microsoft.com/office/drawing/2014/main" id="{6D3903D2-9BDA-4E30-B51D-B6DAC2C321D1}"/>
              </a:ext>
            </a:extLst>
          </p:cNvPr>
          <p:cNvSpPr/>
          <p:nvPr/>
        </p:nvSpPr>
        <p:spPr bwMode="auto">
          <a:xfrm>
            <a:off x="8971564" y="496993"/>
            <a:ext cx="1117316" cy="6635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4" name="Text Box 24">
            <a:extLst>
              <a:ext uri="{FF2B5EF4-FFF2-40B4-BE49-F238E27FC236}">
                <a16:creationId xmlns:a16="http://schemas.microsoft.com/office/drawing/2014/main" id="{35408107-88C4-4EFC-A628-429023E68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1564" y="2952791"/>
            <a:ext cx="1689003" cy="276999"/>
          </a:xfrm>
          <a:prstGeom prst="rect">
            <a:avLst/>
          </a:prstGeom>
          <a:solidFill>
            <a:srgbClr val="808080"/>
          </a:solidFill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 </a:t>
            </a:r>
            <a:r>
              <a:rPr lang="cs-CZ" altLang="cs-CZ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p. </a:t>
            </a:r>
            <a:r>
              <a:rPr lang="cs-CZ" altLang="cs-CZ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labyrinthicus</a:t>
            </a:r>
            <a:endParaRPr lang="cs-CZ" alt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98B6A664-6CBB-4EBF-9255-CECC2AF88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4743" y="883517"/>
            <a:ext cx="1474137" cy="276999"/>
          </a:xfrm>
          <a:prstGeom prst="rect">
            <a:avLst/>
          </a:prstGeom>
          <a:solidFill>
            <a:srgbClr val="808080"/>
          </a:solidFill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Kr</a:t>
            </a:r>
            <a:r>
              <a:rPr lang="cs-CZ" altLang="cs-CZ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p. </a:t>
            </a:r>
            <a:r>
              <a:rPr lang="cs-CZ" altLang="cs-CZ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tegmentalis</a:t>
            </a:r>
            <a:endParaRPr lang="cs-CZ" alt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" name="Text Box 22">
            <a:extLst>
              <a:ext uri="{FF2B5EF4-FFF2-40B4-BE49-F238E27FC236}">
                <a16:creationId xmlns:a16="http://schemas.microsoft.com/office/drawing/2014/main" id="{12B8239B-EB51-48E9-9138-A9527B16A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899" y="115241"/>
            <a:ext cx="1599902" cy="276999"/>
          </a:xfrm>
          <a:prstGeom prst="rect">
            <a:avLst/>
          </a:prstGeom>
          <a:solidFill>
            <a:srgbClr val="808080"/>
          </a:solidFill>
          <a:ln w="19050">
            <a:solidFill>
              <a:srgbClr val="3A1D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</a:t>
            </a:r>
            <a:r>
              <a:rPr lang="cs-CZ" altLang="cs-CZ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p. </a:t>
            </a:r>
            <a:r>
              <a:rPr lang="cs-CZ" altLang="cs-CZ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mastoideus</a:t>
            </a:r>
            <a:endParaRPr lang="cs-CZ" alt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" name="Text Box 16">
            <a:extLst>
              <a:ext uri="{FF2B5EF4-FFF2-40B4-BE49-F238E27FC236}">
                <a16:creationId xmlns:a16="http://schemas.microsoft.com/office/drawing/2014/main" id="{E1C5EF28-63F2-4092-B0A7-BD0F7F9D1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098" y="4292586"/>
            <a:ext cx="1800542" cy="276999"/>
          </a:xfrm>
          <a:prstGeom prst="rect">
            <a:avLst/>
          </a:prstGeom>
          <a:solidFill>
            <a:srgbClr val="808080"/>
          </a:solidFill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 </a:t>
            </a:r>
            <a:r>
              <a:rPr lang="cs-CZ" altLang="cs-CZ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p. </a:t>
            </a:r>
            <a:r>
              <a:rPr lang="cs-CZ" altLang="cs-CZ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membranaceus</a:t>
            </a:r>
            <a:endParaRPr lang="cs-CZ" alt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" name="Text Box 23">
            <a:extLst>
              <a:ext uri="{FF2B5EF4-FFF2-40B4-BE49-F238E27FC236}">
                <a16:creationId xmlns:a16="http://schemas.microsoft.com/office/drawing/2014/main" id="{6C69E8E5-B1AA-476F-B2AB-1F0C70BA2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219" y="6566519"/>
            <a:ext cx="1415781" cy="276999"/>
          </a:xfrm>
          <a:prstGeom prst="rect">
            <a:avLst/>
          </a:prstGeom>
          <a:solidFill>
            <a:srgbClr val="808080"/>
          </a:solidFill>
          <a:ln w="190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</a:t>
            </a:r>
            <a:r>
              <a:rPr lang="cs-CZ" altLang="cs-CZ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altLang="cs-CZ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p. </a:t>
            </a:r>
            <a:r>
              <a:rPr lang="cs-CZ" altLang="cs-CZ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jugularis</a:t>
            </a:r>
            <a:endParaRPr lang="cs-CZ" altLang="cs-CZ" sz="1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ouvisející obrázek">
            <a:extLst>
              <a:ext uri="{FF2B5EF4-FFF2-40B4-BE49-F238E27FC236}">
                <a16:creationId xmlns:a16="http://schemas.microsoft.com/office/drawing/2014/main" id="{D38076B6-90A8-46B1-B3CE-EB6315930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44" y="0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41784E2-F44E-4482-805B-499F23EF6AFB}"/>
              </a:ext>
            </a:extLst>
          </p:cNvPr>
          <p:cNvSpPr/>
          <p:nvPr/>
        </p:nvSpPr>
        <p:spPr>
          <a:xfrm>
            <a:off x="1460438" y="547787"/>
            <a:ext cx="2519857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AutoNum type="arabicPeriod"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Tunica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fibrosa</a:t>
            </a:r>
            <a:endParaRPr lang="cs-CZ" altLang="cs-CZ" sz="2400" b="1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6AE40062-7C05-48F6-A916-06D9FE009C33}"/>
              </a:ext>
            </a:extLst>
          </p:cNvPr>
          <p:cNvSpPr/>
          <p:nvPr/>
        </p:nvSpPr>
        <p:spPr>
          <a:xfrm>
            <a:off x="6167535" y="2509935"/>
            <a:ext cx="597159" cy="2612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82D16D2E-8451-4E8B-A401-05031DE6BC05}"/>
              </a:ext>
            </a:extLst>
          </p:cNvPr>
          <p:cNvSpPr/>
          <p:nvPr/>
        </p:nvSpPr>
        <p:spPr>
          <a:xfrm>
            <a:off x="6207968" y="4253204"/>
            <a:ext cx="597159" cy="26125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1CC65DC-8D76-4E84-90C7-E381AD5D637E}"/>
              </a:ext>
            </a:extLst>
          </p:cNvPr>
          <p:cNvSpPr/>
          <p:nvPr/>
        </p:nvSpPr>
        <p:spPr>
          <a:xfrm>
            <a:off x="6207968" y="5996474"/>
            <a:ext cx="597159" cy="2612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2F77BF56-94BF-4816-9B6B-65FF1EB84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996" y="2721114"/>
            <a:ext cx="4585799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AutoNum type="alphaLcParenR"/>
            </a:pPr>
            <a:r>
              <a:rPr lang="cs-CZ" altLang="cs-CZ" sz="20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cornea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transparent</a:t>
            </a:r>
          </a:p>
          <a:p>
            <a:pPr>
              <a:spcBef>
                <a:spcPct val="0"/>
              </a:spcBef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sclera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931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>
            <a:extLst>
              <a:ext uri="{FF2B5EF4-FFF2-40B4-BE49-F238E27FC236}">
                <a16:creationId xmlns:a16="http://schemas.microsoft.com/office/drawing/2014/main" id="{3C3FC596-DCCA-40CB-80B0-FF6D31DFC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3840164"/>
            <a:ext cx="19050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8">
            <a:extLst>
              <a:ext uri="{FF2B5EF4-FFF2-40B4-BE49-F238E27FC236}">
                <a16:creationId xmlns:a16="http://schemas.microsoft.com/office/drawing/2014/main" id="{E4E8ACF8-E510-4128-BED3-57076A02C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438" y="3640138"/>
            <a:ext cx="1223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Incus</a:t>
            </a:r>
          </a:p>
        </p:txBody>
      </p:sp>
      <p:sp>
        <p:nvSpPr>
          <p:cNvPr id="19460" name="Text Box 9">
            <a:extLst>
              <a:ext uri="{FF2B5EF4-FFF2-40B4-BE49-F238E27FC236}">
                <a16:creationId xmlns:a16="http://schemas.microsoft.com/office/drawing/2014/main" id="{CAA67402-51FE-4DAF-A2C2-ABBB8609A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226" y="5226050"/>
            <a:ext cx="1831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corpus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crus breve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crus longum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pr. lenticularis</a:t>
            </a:r>
          </a:p>
        </p:txBody>
      </p:sp>
      <p:sp>
        <p:nvSpPr>
          <p:cNvPr id="19461" name="Text Box 11">
            <a:extLst>
              <a:ext uri="{FF2B5EF4-FFF2-40B4-BE49-F238E27FC236}">
                <a16:creationId xmlns:a16="http://schemas.microsoft.com/office/drawing/2014/main" id="{64010A4C-B461-410F-AAE1-65AB63BB36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7364" y="150813"/>
            <a:ext cx="1512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Stapes</a:t>
            </a:r>
          </a:p>
        </p:txBody>
      </p:sp>
      <p:pic>
        <p:nvPicPr>
          <p:cNvPr id="19462" name="Picture 12">
            <a:extLst>
              <a:ext uri="{FF2B5EF4-FFF2-40B4-BE49-F238E27FC236}">
                <a16:creationId xmlns:a16="http://schemas.microsoft.com/office/drawing/2014/main" id="{C61A7C69-28E5-4202-9F6F-E0F73F085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550864"/>
            <a:ext cx="117633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13">
            <a:extLst>
              <a:ext uri="{FF2B5EF4-FFF2-40B4-BE49-F238E27FC236}">
                <a16:creationId xmlns:a16="http://schemas.microsoft.com/office/drawing/2014/main" id="{E7C53908-C465-4AEC-AB29-7B4267493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450" y="598488"/>
            <a:ext cx="12969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caput                                   crus ant.              </a:t>
            </a:r>
            <a:r>
              <a:rPr lang="cs-CZ" altLang="cs-CZ" sz="1800"/>
              <a:t> </a:t>
            </a:r>
            <a:r>
              <a:rPr lang="cs-CZ" altLang="cs-CZ" sz="1800" b="1"/>
              <a:t>crus post.                     basis</a:t>
            </a:r>
          </a:p>
        </p:txBody>
      </p:sp>
      <p:pic>
        <p:nvPicPr>
          <p:cNvPr id="19464" name="Picture 14">
            <a:extLst>
              <a:ext uri="{FF2B5EF4-FFF2-40B4-BE49-F238E27FC236}">
                <a16:creationId xmlns:a16="http://schemas.microsoft.com/office/drawing/2014/main" id="{5AFC19F0-B434-4998-B957-588B7E33A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365125"/>
            <a:ext cx="20193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 Box 15">
            <a:extLst>
              <a:ext uri="{FF2B5EF4-FFF2-40B4-BE49-F238E27FC236}">
                <a16:creationId xmlns:a16="http://schemas.microsoft.com/office/drawing/2014/main" id="{C7E0D12C-11F7-478E-A2C4-CC818E996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4414" y="2060576"/>
            <a:ext cx="21621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caput                           collum                         manubrium                   pr. lat.                       pr. ant.</a:t>
            </a:r>
          </a:p>
        </p:txBody>
      </p:sp>
      <p:sp>
        <p:nvSpPr>
          <p:cNvPr id="19466" name="Text Box 16">
            <a:extLst>
              <a:ext uri="{FF2B5EF4-FFF2-40B4-BE49-F238E27FC236}">
                <a16:creationId xmlns:a16="http://schemas.microsoft.com/office/drawing/2014/main" id="{8743603F-8225-45A5-946D-B3012F369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5425" y="0"/>
            <a:ext cx="1512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</a:rPr>
              <a:t>Malleus</a:t>
            </a:r>
          </a:p>
        </p:txBody>
      </p:sp>
      <p:sp>
        <p:nvSpPr>
          <p:cNvPr id="8209" name="Text Box 17">
            <a:extLst>
              <a:ext uri="{FF2B5EF4-FFF2-40B4-BE49-F238E27FC236}">
                <a16:creationId xmlns:a16="http://schemas.microsoft.com/office/drawing/2014/main" id="{7099DCF9-73D3-4174-B9D1-807E79608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7513" y="133351"/>
            <a:ext cx="2622550" cy="461963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400" b="1" dirty="0" err="1">
                <a:solidFill>
                  <a:srgbClr val="FF0000"/>
                </a:solidFill>
              </a:rPr>
              <a:t>Ossicula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auditus</a:t>
            </a:r>
            <a:r>
              <a:rPr lang="cs-CZ" alt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       </a:t>
            </a:r>
          </a:p>
        </p:txBody>
      </p:sp>
      <p:pic>
        <p:nvPicPr>
          <p:cNvPr id="19468" name="Obrázek 1">
            <a:extLst>
              <a:ext uri="{FF2B5EF4-FFF2-40B4-BE49-F238E27FC236}">
                <a16:creationId xmlns:a16="http://schemas.microsoft.com/office/drawing/2014/main" id="{D2BC1673-CA73-410A-98E9-2EAB56B4E9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1989139"/>
            <a:ext cx="6816725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A4DFD599-1E1A-4CF5-BA06-9F71A18ACDE8}"/>
              </a:ext>
            </a:extLst>
          </p:cNvPr>
          <p:cNvSpPr/>
          <p:nvPr/>
        </p:nvSpPr>
        <p:spPr bwMode="auto">
          <a:xfrm>
            <a:off x="4321176" y="146050"/>
            <a:ext cx="2481263" cy="170180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5EC2EB5-E6BC-4487-BBDA-EB7ADBF975B6}"/>
              </a:ext>
            </a:extLst>
          </p:cNvPr>
          <p:cNvSpPr/>
          <p:nvPr/>
        </p:nvSpPr>
        <p:spPr bwMode="auto">
          <a:xfrm>
            <a:off x="1527175" y="0"/>
            <a:ext cx="2192338" cy="3462338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F61EA70-830E-484F-A674-D43F9EB58076}"/>
              </a:ext>
            </a:extLst>
          </p:cNvPr>
          <p:cNvSpPr/>
          <p:nvPr/>
        </p:nvSpPr>
        <p:spPr bwMode="auto">
          <a:xfrm>
            <a:off x="1568450" y="3640138"/>
            <a:ext cx="1905000" cy="2786062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>
            <a:extLst>
              <a:ext uri="{FF2B5EF4-FFF2-40B4-BE49-F238E27FC236}">
                <a16:creationId xmlns:a16="http://schemas.microsoft.com/office/drawing/2014/main" id="{827D183C-4B80-4C36-861B-27B652750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7689"/>
            <a:ext cx="4746625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9">
            <a:extLst>
              <a:ext uri="{FF2B5EF4-FFF2-40B4-BE49-F238E27FC236}">
                <a16:creationId xmlns:a16="http://schemas.microsoft.com/office/drawing/2014/main" id="{4F2CFA46-7D20-4DF2-A4F3-79B44DAFF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01" y="5322889"/>
            <a:ext cx="24479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Art. incudomallearis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Art. incudostapedia</a:t>
            </a:r>
          </a:p>
        </p:txBody>
      </p:sp>
      <p:sp>
        <p:nvSpPr>
          <p:cNvPr id="21508" name="Text Box 10">
            <a:extLst>
              <a:ext uri="{FF2B5EF4-FFF2-40B4-BE49-F238E27FC236}">
                <a16:creationId xmlns:a16="http://schemas.microsoft.com/office/drawing/2014/main" id="{E0F3559E-5061-47A9-B968-530E0575A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2779" y="55462"/>
            <a:ext cx="5410085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</a:rPr>
              <a:t>Connections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of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ossicula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auditus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21509" name="Obdélník 1">
            <a:extLst>
              <a:ext uri="{FF2B5EF4-FFF2-40B4-BE49-F238E27FC236}">
                <a16:creationId xmlns:a16="http://schemas.microsoft.com/office/drawing/2014/main" id="{14853AC8-6054-4537-8233-CC2232589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8163" y="4862514"/>
            <a:ext cx="1260281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1.joints</a:t>
            </a:r>
          </a:p>
        </p:txBody>
      </p:sp>
      <p:pic>
        <p:nvPicPr>
          <p:cNvPr id="21510" name="Picture 4">
            <a:extLst>
              <a:ext uri="{FF2B5EF4-FFF2-40B4-BE49-F238E27FC236}">
                <a16:creationId xmlns:a16="http://schemas.microsoft.com/office/drawing/2014/main" id="{19DF84FF-6314-4CCA-832E-8C4AB19E0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44514"/>
            <a:ext cx="3625850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5">
            <a:extLst>
              <a:ext uri="{FF2B5EF4-FFF2-40B4-BE49-F238E27FC236}">
                <a16:creationId xmlns:a16="http://schemas.microsoft.com/office/drawing/2014/main" id="{818DE22B-F96D-428A-88E6-922DC545F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0889" y="5322889"/>
            <a:ext cx="317023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lig. mallei sup., lat., ant.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lig. incudis sup., post.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membrana stapedis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lig. anulare stapedis</a:t>
            </a:r>
          </a:p>
        </p:txBody>
      </p:sp>
      <p:sp>
        <p:nvSpPr>
          <p:cNvPr id="21512" name="Text Box 6">
            <a:extLst>
              <a:ext uri="{FF2B5EF4-FFF2-40B4-BE49-F238E27FC236}">
                <a16:creationId xmlns:a16="http://schemas.microsoft.com/office/drawing/2014/main" id="{ADDA74C8-DA6D-4FD7-B7B4-E65F17953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4886326"/>
            <a:ext cx="1590676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2. </a:t>
            </a:r>
            <a:r>
              <a:rPr lang="cs-CZ" altLang="cs-CZ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bands</a:t>
            </a:r>
            <a:endParaRPr lang="cs-CZ" altLang="cs-CZ" sz="2400" dirty="0">
              <a:solidFill>
                <a:srgbClr val="FF0000"/>
              </a:solidFill>
            </a:endParaRPr>
          </a:p>
        </p:txBody>
      </p:sp>
      <p:sp>
        <p:nvSpPr>
          <p:cNvPr id="21513" name="Text Box 10">
            <a:extLst>
              <a:ext uri="{FF2B5EF4-FFF2-40B4-BE49-F238E27FC236}">
                <a16:creationId xmlns:a16="http://schemas.microsoft.com/office/drawing/2014/main" id="{CB67AFA2-9A16-4446-A97D-A124C5E06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787" y="4862513"/>
            <a:ext cx="1783669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olidFill>
                  <a:srgbClr val="FF0000"/>
                </a:solidFill>
              </a:rPr>
              <a:t>3. </a:t>
            </a:r>
            <a:r>
              <a:rPr lang="cs-CZ" altLang="cs-CZ" sz="2400" b="1" dirty="0" err="1">
                <a:solidFill>
                  <a:srgbClr val="FF0000"/>
                </a:solidFill>
              </a:rPr>
              <a:t>muscles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sp>
        <p:nvSpPr>
          <p:cNvPr id="21514" name="Text Box 11">
            <a:extLst>
              <a:ext uri="{FF2B5EF4-FFF2-40B4-BE49-F238E27FC236}">
                <a16:creationId xmlns:a16="http://schemas.microsoft.com/office/drawing/2014/main" id="{D4012535-AC2E-473A-943B-8AB4E703B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2914" y="5341939"/>
            <a:ext cx="234473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M. stapedius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M. tensor tympani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 b="1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>
            <a:extLst>
              <a:ext uri="{FF2B5EF4-FFF2-40B4-BE49-F238E27FC236}">
                <a16:creationId xmlns:a16="http://schemas.microsoft.com/office/drawing/2014/main" id="{DBE997DC-79D2-4C3B-A60A-CB66EC1BB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006" y="80963"/>
            <a:ext cx="3963987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</a:rPr>
              <a:t>Mucose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of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middle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</a:rPr>
              <a:t>ear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pic>
        <p:nvPicPr>
          <p:cNvPr id="23555" name="Picture 5">
            <a:extLst>
              <a:ext uri="{FF2B5EF4-FFF2-40B4-BE49-F238E27FC236}">
                <a16:creationId xmlns:a16="http://schemas.microsoft.com/office/drawing/2014/main" id="{2A58382C-E8BB-4381-98E8-3F2E1274D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1157288"/>
            <a:ext cx="3963987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6">
            <a:extLst>
              <a:ext uri="{FF2B5EF4-FFF2-40B4-BE49-F238E27FC236}">
                <a16:creationId xmlns:a16="http://schemas.microsoft.com/office/drawing/2014/main" id="{CD8E8252-7434-4A63-8BC9-50A731F91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6713" y="723900"/>
            <a:ext cx="2520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Plica chordae tymp.</a:t>
            </a: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23557" name="Text Box 9">
            <a:extLst>
              <a:ext uri="{FF2B5EF4-FFF2-40B4-BE49-F238E27FC236}">
                <a16:creationId xmlns:a16="http://schemas.microsoft.com/office/drawing/2014/main" id="{E9445D2E-75A5-4D8A-9E5F-C1D24AE03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722314"/>
            <a:ext cx="266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Plica chordae tymp. </a:t>
            </a:r>
            <a:endParaRPr lang="cs-CZ" altLang="cs-CZ" sz="1800">
              <a:solidFill>
                <a:srgbClr val="FF0000"/>
              </a:solidFill>
            </a:endParaRPr>
          </a:p>
        </p:txBody>
      </p:sp>
      <p:sp>
        <p:nvSpPr>
          <p:cNvPr id="23558" name="Text Box 12">
            <a:extLst>
              <a:ext uri="{FF2B5EF4-FFF2-40B4-BE49-F238E27FC236}">
                <a16:creationId xmlns:a16="http://schemas.microsoft.com/office/drawing/2014/main" id="{1099BCED-9711-47E7-9163-90B64947B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4950" y="5965826"/>
            <a:ext cx="2520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Recessus membranae tympani ant.</a:t>
            </a:r>
          </a:p>
        </p:txBody>
      </p:sp>
      <p:sp>
        <p:nvSpPr>
          <p:cNvPr id="48141" name="Line 13">
            <a:extLst>
              <a:ext uri="{FF2B5EF4-FFF2-40B4-BE49-F238E27FC236}">
                <a16:creationId xmlns:a16="http://schemas.microsoft.com/office/drawing/2014/main" id="{551912CF-6F49-4EDA-8C02-CEF2F10F67A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93914" y="3497264"/>
            <a:ext cx="142875" cy="4333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0" name="Text Box 14">
            <a:extLst>
              <a:ext uri="{FF2B5EF4-FFF2-40B4-BE49-F238E27FC236}">
                <a16:creationId xmlns:a16="http://schemas.microsoft.com/office/drawing/2014/main" id="{B9E435E6-DA93-4744-A89E-A6BC3D424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7825" y="5915026"/>
            <a:ext cx="25209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Recessus membranae tympani post.</a:t>
            </a:r>
          </a:p>
        </p:txBody>
      </p:sp>
      <p:sp>
        <p:nvSpPr>
          <p:cNvPr id="48143" name="Line 15">
            <a:extLst>
              <a:ext uri="{FF2B5EF4-FFF2-40B4-BE49-F238E27FC236}">
                <a16:creationId xmlns:a16="http://schemas.microsoft.com/office/drawing/2014/main" id="{ACE79F6B-A425-4C10-BA4F-2CAD8FB1A9A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68814" y="3281364"/>
            <a:ext cx="142875" cy="4286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3562" name="Picture 11" descr="No Image Available!">
            <a:extLst>
              <a:ext uri="{FF2B5EF4-FFF2-40B4-BE49-F238E27FC236}">
                <a16:creationId xmlns:a16="http://schemas.microsoft.com/office/drawing/2014/main" id="{45B4399D-867F-4930-84A5-A413FC520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2085" r="27951" b="3552"/>
          <a:stretch>
            <a:fillRect/>
          </a:stretch>
        </p:blipFill>
        <p:spPr bwMode="auto">
          <a:xfrm>
            <a:off x="6235701" y="1092201"/>
            <a:ext cx="4397375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>
            <a:extLst>
              <a:ext uri="{FF2B5EF4-FFF2-40B4-BE49-F238E27FC236}">
                <a16:creationId xmlns:a16="http://schemas.microsoft.com/office/drawing/2014/main" id="{61037A53-EBF3-4CBF-9B0A-029C6C57A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0" b="6255"/>
          <a:stretch>
            <a:fillRect/>
          </a:stretch>
        </p:blipFill>
        <p:spPr bwMode="auto">
          <a:xfrm>
            <a:off x="7811975" y="182562"/>
            <a:ext cx="4270375" cy="667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7">
            <a:extLst>
              <a:ext uri="{FF2B5EF4-FFF2-40B4-BE49-F238E27FC236}">
                <a16:creationId xmlns:a16="http://schemas.microsoft.com/office/drawing/2014/main" id="{EAFD7C23-3E2D-4B8E-B6C1-B9BF4DA09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260351"/>
            <a:ext cx="2755900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2. Tuba auditiva</a:t>
            </a:r>
          </a:p>
        </p:txBody>
      </p:sp>
      <p:sp>
        <p:nvSpPr>
          <p:cNvPr id="25604" name="Text Box 19">
            <a:extLst>
              <a:ext uri="{FF2B5EF4-FFF2-40B4-BE49-F238E27FC236}">
                <a16:creationId xmlns:a16="http://schemas.microsoft.com/office/drawing/2014/main" id="{5AB63D08-4C7D-4E53-98DE-21CDAB9577BC}"/>
              </a:ext>
            </a:extLst>
          </p:cNvPr>
          <p:cNvSpPr txBox="1">
            <a:spLocks noChangeArrowheads="1"/>
          </p:cNvSpPr>
          <p:nvPr/>
        </p:nvSpPr>
        <p:spPr bwMode="auto">
          <a:xfrm rot="19134349">
            <a:off x="9191723" y="3795712"/>
            <a:ext cx="2755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fissura  sphenopetrosa</a:t>
            </a:r>
          </a:p>
        </p:txBody>
      </p:sp>
      <p:sp>
        <p:nvSpPr>
          <p:cNvPr id="25605" name="Text Box 24">
            <a:extLst>
              <a:ext uri="{FF2B5EF4-FFF2-40B4-BE49-F238E27FC236}">
                <a16:creationId xmlns:a16="http://schemas.microsoft.com/office/drawing/2014/main" id="{597476B3-2A2D-4763-81F7-F1FC31355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3169" y="6426597"/>
            <a:ext cx="3889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FF6600"/>
                </a:solidFill>
              </a:rPr>
              <a:t>lamina </a:t>
            </a:r>
            <a:r>
              <a:rPr lang="cs-CZ" altLang="cs-CZ" sz="2000" b="1" dirty="0" err="1">
                <a:solidFill>
                  <a:srgbClr val="FF6600"/>
                </a:solidFill>
              </a:rPr>
              <a:t>membranacea</a:t>
            </a:r>
            <a:endParaRPr lang="cs-CZ" altLang="cs-CZ" sz="2000" b="1" dirty="0">
              <a:solidFill>
                <a:srgbClr val="FF6600"/>
              </a:solidFill>
            </a:endParaRPr>
          </a:p>
        </p:txBody>
      </p:sp>
      <p:sp>
        <p:nvSpPr>
          <p:cNvPr id="16396" name="Line 12">
            <a:extLst>
              <a:ext uri="{FF2B5EF4-FFF2-40B4-BE49-F238E27FC236}">
                <a16:creationId xmlns:a16="http://schemas.microsoft.com/office/drawing/2014/main" id="{5F59FFFA-76BC-4BFB-A218-F78AFD5ED7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94401" y="5200980"/>
            <a:ext cx="0" cy="5048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6398" name="Line 14">
            <a:extLst>
              <a:ext uri="{FF2B5EF4-FFF2-40B4-BE49-F238E27FC236}">
                <a16:creationId xmlns:a16="http://schemas.microsoft.com/office/drawing/2014/main" id="{DBF8DFD5-11C2-48C0-8D01-D4968C2427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3688" y="5200980"/>
            <a:ext cx="0" cy="10810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6409" name="Line 25">
            <a:extLst>
              <a:ext uri="{FF2B5EF4-FFF2-40B4-BE49-F238E27FC236}">
                <a16:creationId xmlns:a16="http://schemas.microsoft.com/office/drawing/2014/main" id="{40F8014D-E050-4489-8B98-10652D8A920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95988" y="5229554"/>
            <a:ext cx="6477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5609" name="Text Box 20">
            <a:extLst>
              <a:ext uri="{FF2B5EF4-FFF2-40B4-BE49-F238E27FC236}">
                <a16:creationId xmlns:a16="http://schemas.microsoft.com/office/drawing/2014/main" id="{C26E521E-CA02-4334-9B9C-82F76385C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188" y="5272417"/>
            <a:ext cx="541338" cy="519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/>
              <a:t>M</a:t>
            </a:r>
          </a:p>
        </p:txBody>
      </p:sp>
      <p:sp>
        <p:nvSpPr>
          <p:cNvPr id="25610" name="Text Box 21">
            <a:extLst>
              <a:ext uri="{FF2B5EF4-FFF2-40B4-BE49-F238E27FC236}">
                <a16:creationId xmlns:a16="http://schemas.microsoft.com/office/drawing/2014/main" id="{7579AB7D-DB6B-4725-A1F7-0C2D87FA0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8160" y="2387600"/>
            <a:ext cx="5413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25611" name="Text Box 22">
            <a:extLst>
              <a:ext uri="{FF2B5EF4-FFF2-40B4-BE49-F238E27FC236}">
                <a16:creationId xmlns:a16="http://schemas.microsoft.com/office/drawing/2014/main" id="{F8EC2D8D-54CD-4B89-B897-0695DBF14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8051" y="4408817"/>
            <a:ext cx="792162" cy="519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/>
              <a:t>Kr</a:t>
            </a:r>
          </a:p>
        </p:txBody>
      </p:sp>
      <p:sp>
        <p:nvSpPr>
          <p:cNvPr id="38935" name="Arc 23">
            <a:extLst>
              <a:ext uri="{FF2B5EF4-FFF2-40B4-BE49-F238E27FC236}">
                <a16:creationId xmlns:a16="http://schemas.microsoft.com/office/drawing/2014/main" id="{B4E90E60-EE40-4D3F-8A74-EBFAFB984B9A}"/>
              </a:ext>
            </a:extLst>
          </p:cNvPr>
          <p:cNvSpPr>
            <a:spLocks/>
          </p:cNvSpPr>
          <p:nvPr/>
        </p:nvSpPr>
        <p:spPr bwMode="auto">
          <a:xfrm rot="9125641">
            <a:off x="6076952" y="5623254"/>
            <a:ext cx="409575" cy="781050"/>
          </a:xfrm>
          <a:custGeom>
            <a:avLst/>
            <a:gdLst>
              <a:gd name="G0" fmla="+- 9088 0 0"/>
              <a:gd name="G1" fmla="+- 21600 0 0"/>
              <a:gd name="G2" fmla="+- 21600 0 0"/>
              <a:gd name="T0" fmla="*/ 0 w 30688"/>
              <a:gd name="T1" fmla="*/ 2005 h 39107"/>
              <a:gd name="T2" fmla="*/ 21740 w 30688"/>
              <a:gd name="T3" fmla="*/ 39107 h 39107"/>
              <a:gd name="T4" fmla="*/ 9088 w 30688"/>
              <a:gd name="T5" fmla="*/ 21600 h 39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0688" h="39107" fill="none" extrusionOk="0">
                <a:moveTo>
                  <a:pt x="-1" y="2004"/>
                </a:moveTo>
                <a:cubicBezTo>
                  <a:pt x="2847" y="684"/>
                  <a:pt x="5948" y="0"/>
                  <a:pt x="9088" y="0"/>
                </a:cubicBezTo>
                <a:cubicBezTo>
                  <a:pt x="21017" y="0"/>
                  <a:pt x="30688" y="9670"/>
                  <a:pt x="30688" y="21600"/>
                </a:cubicBezTo>
                <a:cubicBezTo>
                  <a:pt x="30688" y="28533"/>
                  <a:pt x="27359" y="35045"/>
                  <a:pt x="21739" y="39106"/>
                </a:cubicBezTo>
              </a:path>
              <a:path w="30688" h="39107" stroke="0" extrusionOk="0">
                <a:moveTo>
                  <a:pt x="-1" y="2004"/>
                </a:moveTo>
                <a:cubicBezTo>
                  <a:pt x="2847" y="684"/>
                  <a:pt x="5948" y="0"/>
                  <a:pt x="9088" y="0"/>
                </a:cubicBezTo>
                <a:cubicBezTo>
                  <a:pt x="21017" y="0"/>
                  <a:pt x="30688" y="9670"/>
                  <a:pt x="30688" y="21600"/>
                </a:cubicBezTo>
                <a:cubicBezTo>
                  <a:pt x="30688" y="28533"/>
                  <a:pt x="27359" y="35045"/>
                  <a:pt x="21739" y="39106"/>
                </a:cubicBezTo>
                <a:lnTo>
                  <a:pt x="9088" y="21600"/>
                </a:lnTo>
                <a:close/>
              </a:path>
            </a:pathLst>
          </a:cu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13" name="Picture 4">
            <a:extLst>
              <a:ext uri="{FF2B5EF4-FFF2-40B4-BE49-F238E27FC236}">
                <a16:creationId xmlns:a16="http://schemas.microsoft.com/office/drawing/2014/main" id="{675835B7-B6C9-4DAB-8140-E8F825D3D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" b="1678"/>
          <a:stretch>
            <a:fillRect/>
          </a:stretch>
        </p:blipFill>
        <p:spPr bwMode="auto">
          <a:xfrm>
            <a:off x="5311680" y="182562"/>
            <a:ext cx="2625725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D230179-465A-4BFF-8DA1-52BE271854FE}"/>
              </a:ext>
            </a:extLst>
          </p:cNvPr>
          <p:cNvSpPr/>
          <p:nvPr/>
        </p:nvSpPr>
        <p:spPr>
          <a:xfrm>
            <a:off x="63096" y="1194136"/>
            <a:ext cx="4970073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joins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tympanic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cavity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with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pharynx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sz="1600" b="1" dirty="0">
                <a:latin typeface="Arial" panose="020B0604020202020204" pitchFamily="34" charset="0"/>
              </a:rPr>
              <a:t>(</a:t>
            </a:r>
            <a:r>
              <a:rPr lang="cs-CZ" altLang="cs-CZ" sz="1600" b="1" dirty="0" err="1">
                <a:latin typeface="Arial" panose="020B0604020202020204" pitchFamily="34" charset="0"/>
              </a:rPr>
              <a:t>baroperception</a:t>
            </a:r>
            <a:r>
              <a:rPr lang="cs-CZ" altLang="cs-CZ" sz="1600" b="1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ostium </a:t>
            </a:r>
            <a:r>
              <a:rPr lang="cs-CZ" altLang="cs-CZ" b="1" dirty="0" err="1">
                <a:latin typeface="Arial" panose="020B0604020202020204" pitchFamily="34" charset="0"/>
              </a:rPr>
              <a:t>pharyngeum</a:t>
            </a:r>
            <a:r>
              <a:rPr lang="cs-CZ" altLang="cs-CZ" b="1" dirty="0">
                <a:latin typeface="Arial" panose="020B0604020202020204" pitchFamily="34" charset="0"/>
              </a:rPr>
              <a:t> TA – lat. + </a:t>
            </a:r>
            <a:r>
              <a:rPr lang="cs-CZ" altLang="cs-CZ" b="1" dirty="0" err="1">
                <a:latin typeface="Arial" panose="020B0604020202020204" pitchFamily="34" charset="0"/>
              </a:rPr>
              <a:t>dors</a:t>
            </a:r>
            <a:r>
              <a:rPr lang="cs-CZ" altLang="cs-CZ" b="1" dirty="0">
                <a:latin typeface="Arial" panose="020B0604020202020204" pitchFamily="34" charset="0"/>
              </a:rPr>
              <a:t>. + up and </a:t>
            </a:r>
            <a:r>
              <a:rPr lang="cs-CZ" altLang="cs-CZ" b="1" dirty="0" err="1">
                <a:latin typeface="Arial" panose="020B0604020202020204" pitchFamily="34" charset="0"/>
              </a:rPr>
              <a:t>opens</a:t>
            </a:r>
            <a:r>
              <a:rPr lang="cs-CZ" altLang="cs-CZ" b="1" dirty="0">
                <a:latin typeface="Arial" panose="020B0604020202020204" pitchFamily="34" charset="0"/>
              </a:rPr>
              <a:t> in TC to </a:t>
            </a:r>
            <a:r>
              <a:rPr lang="cs-CZ" altLang="cs-CZ" b="1" dirty="0" err="1">
                <a:latin typeface="Arial" panose="020B0604020202020204" pitchFamily="34" charset="0"/>
              </a:rPr>
              <a:t>anterior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wall</a:t>
            </a:r>
            <a:r>
              <a:rPr lang="cs-CZ" altLang="cs-CZ" b="1" dirty="0">
                <a:latin typeface="Arial" panose="020B0604020202020204" pitchFamily="34" charset="0"/>
              </a:rPr>
              <a:t> as ostium </a:t>
            </a:r>
            <a:r>
              <a:rPr lang="cs-CZ" altLang="cs-CZ" b="1" dirty="0" err="1">
                <a:latin typeface="Arial" panose="020B0604020202020204" pitchFamily="34" charset="0"/>
              </a:rPr>
              <a:t>tympanicum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of</a:t>
            </a:r>
            <a:r>
              <a:rPr lang="cs-CZ" altLang="cs-CZ" b="1" dirty="0">
                <a:latin typeface="Arial" panose="020B0604020202020204" pitchFamily="34" charset="0"/>
              </a:rPr>
              <a:t> TA.</a:t>
            </a: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Lateral</a:t>
            </a:r>
            <a:r>
              <a:rPr lang="cs-CZ" altLang="cs-CZ" b="1" dirty="0">
                <a:latin typeface="Arial" panose="020B0604020202020204" pitchFamily="34" charset="0"/>
              </a:rPr>
              <a:t> 1/3 </a:t>
            </a:r>
            <a:r>
              <a:rPr lang="cs-CZ" altLang="cs-CZ" b="1" dirty="0" err="1">
                <a:latin typeface="Arial" panose="020B0604020202020204" pitchFamily="34" charset="0"/>
              </a:rPr>
              <a:t>is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located</a:t>
            </a:r>
            <a:r>
              <a:rPr lang="cs-CZ" altLang="cs-CZ" b="1" dirty="0">
                <a:latin typeface="Arial" panose="020B0604020202020204" pitchFamily="34" charset="0"/>
              </a:rPr>
              <a:t> in </a:t>
            </a:r>
            <a:r>
              <a:rPr lang="cs-CZ" altLang="cs-CZ" b="1" dirty="0" err="1">
                <a:latin typeface="Arial" panose="020B0604020202020204" pitchFamily="34" charset="0"/>
              </a:rPr>
              <a:t>semicanalis</a:t>
            </a:r>
            <a:r>
              <a:rPr lang="cs-CZ" altLang="cs-CZ" b="1" dirty="0">
                <a:latin typeface="Arial" panose="020B0604020202020204" pitchFamily="34" charset="0"/>
              </a:rPr>
              <a:t> TA = </a:t>
            </a:r>
            <a:r>
              <a:rPr lang="cs-CZ" altLang="cs-CZ" b="1" dirty="0" err="1">
                <a:latin typeface="Arial" panose="020B0604020202020204" pitchFamily="34" charset="0"/>
              </a:rPr>
              <a:t>pars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ossea</a:t>
            </a:r>
            <a:r>
              <a:rPr lang="cs-CZ" altLang="cs-CZ" b="1" dirty="0">
                <a:latin typeface="Arial" panose="020B0604020202020204" pitchFamily="34" charset="0"/>
              </a:rPr>
              <a:t> TA, </a:t>
            </a: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medial</a:t>
            </a:r>
            <a:r>
              <a:rPr lang="cs-CZ" altLang="cs-CZ" b="1" dirty="0">
                <a:latin typeface="Arial" panose="020B0604020202020204" pitchFamily="34" charset="0"/>
              </a:rPr>
              <a:t> 2/3 = </a:t>
            </a:r>
            <a:r>
              <a:rPr lang="cs-CZ" altLang="cs-CZ" b="1" dirty="0" err="1">
                <a:latin typeface="Arial" panose="020B0604020202020204" pitchFamily="34" charset="0"/>
              </a:rPr>
              <a:t>pars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cartilaginea</a:t>
            </a:r>
            <a:r>
              <a:rPr lang="cs-CZ" altLang="cs-CZ" b="1" dirty="0">
                <a:latin typeface="Arial" panose="020B0604020202020204" pitchFamily="34" charset="0"/>
              </a:rPr>
              <a:t> TA – </a:t>
            </a:r>
            <a:r>
              <a:rPr lang="cs-CZ" altLang="cs-CZ" b="1" dirty="0" err="1">
                <a:latin typeface="Arial" panose="020B0604020202020204" pitchFamily="34" charset="0"/>
              </a:rPr>
              <a:t>is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opened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caudally</a:t>
            </a:r>
            <a:r>
              <a:rPr lang="cs-CZ" altLang="cs-CZ" b="1" dirty="0">
                <a:latin typeface="Arial" panose="020B0604020202020204" pitchFamily="34" charset="0"/>
              </a:rPr>
              <a:t> (</a:t>
            </a:r>
            <a:r>
              <a:rPr lang="cs-CZ" altLang="cs-CZ" b="1" dirty="0" err="1">
                <a:latin typeface="Arial" panose="020B0604020202020204" pitchFamily="34" charset="0"/>
              </a:rPr>
              <a:t>with</a:t>
            </a:r>
            <a:r>
              <a:rPr lang="cs-CZ" altLang="cs-CZ" b="1" dirty="0">
                <a:latin typeface="Arial" panose="020B0604020202020204" pitchFamily="34" charset="0"/>
              </a:rPr>
              <a:t> lamina </a:t>
            </a:r>
            <a:r>
              <a:rPr lang="cs-CZ" altLang="cs-CZ" b="1" dirty="0" err="1">
                <a:latin typeface="Arial" panose="020B0604020202020204" pitchFamily="34" charset="0"/>
              </a:rPr>
              <a:t>membranacea</a:t>
            </a:r>
            <a:r>
              <a:rPr lang="cs-CZ" altLang="cs-CZ" b="1" dirty="0">
                <a:latin typeface="Arial" panose="020B0604020202020204" pitchFamily="34" charset="0"/>
              </a:rPr>
              <a:t>), </a:t>
            </a:r>
            <a:r>
              <a:rPr lang="cs-CZ" altLang="cs-CZ" b="1" dirty="0" err="1">
                <a:latin typeface="Arial" panose="020B0604020202020204" pitchFamily="34" charset="0"/>
              </a:rPr>
              <a:t>between</a:t>
            </a:r>
            <a:r>
              <a:rPr lang="cs-CZ" altLang="cs-CZ" b="1" dirty="0">
                <a:latin typeface="Arial" panose="020B0604020202020204" pitchFamily="34" charset="0"/>
              </a:rPr>
              <a:t> bone and </a:t>
            </a:r>
            <a:r>
              <a:rPr lang="cs-CZ" altLang="cs-CZ" b="1" dirty="0" err="1">
                <a:latin typeface="Arial" panose="020B0604020202020204" pitchFamily="34" charset="0"/>
              </a:rPr>
              <a:t>cartilaginous</a:t>
            </a:r>
            <a:r>
              <a:rPr lang="cs-CZ" altLang="cs-CZ" b="1" dirty="0">
                <a:latin typeface="Arial" panose="020B0604020202020204" pitchFamily="34" charset="0"/>
              </a:rPr>
              <a:t> part </a:t>
            </a:r>
            <a:r>
              <a:rPr lang="cs-CZ" altLang="cs-CZ" b="1" dirty="0" err="1">
                <a:latin typeface="Arial" panose="020B0604020202020204" pitchFamily="34" charset="0"/>
              </a:rPr>
              <a:t>is</a:t>
            </a:r>
            <a:r>
              <a:rPr lang="cs-CZ" altLang="cs-CZ" b="1" dirty="0">
                <a:latin typeface="Arial" panose="020B0604020202020204" pitchFamily="34" charset="0"/>
              </a:rPr>
              <a:t>  </a:t>
            </a:r>
            <a:r>
              <a:rPr lang="cs-CZ" altLang="cs-CZ" b="1" dirty="0" err="1">
                <a:latin typeface="Arial" panose="020B0604020202020204" pitchFamily="34" charset="0"/>
              </a:rPr>
              <a:t>isthmus</a:t>
            </a:r>
            <a:r>
              <a:rPr lang="cs-CZ" altLang="cs-CZ" b="1" dirty="0">
                <a:latin typeface="Arial" panose="020B0604020202020204" pitchFamily="34" charset="0"/>
              </a:rPr>
              <a:t> TA; </a:t>
            </a: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0FFB710A-DA4E-4624-9E58-438CA21C9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428626"/>
            <a:ext cx="4032250" cy="379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4">
            <a:extLst>
              <a:ext uri="{FF2B5EF4-FFF2-40B4-BE49-F238E27FC236}">
                <a16:creationId xmlns:a16="http://schemas.microsoft.com/office/drawing/2014/main" id="{FD6F427F-5871-4F3D-87AE-821DD971B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0"/>
          <a:stretch>
            <a:fillRect/>
          </a:stretch>
        </p:blipFill>
        <p:spPr bwMode="auto">
          <a:xfrm>
            <a:off x="1524001" y="4124326"/>
            <a:ext cx="4105275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5">
            <a:extLst>
              <a:ext uri="{FF2B5EF4-FFF2-40B4-BE49-F238E27FC236}">
                <a16:creationId xmlns:a16="http://schemas.microsoft.com/office/drawing/2014/main" id="{60B8E6AB-460F-43D3-9395-E26BA2207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3522664"/>
            <a:ext cx="4746625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11" descr="SouvisejÃ­cÃ­ obrÃ¡zek">
            <a:extLst>
              <a:ext uri="{FF2B5EF4-FFF2-40B4-BE49-F238E27FC236}">
                <a16:creationId xmlns:a16="http://schemas.microsoft.com/office/drawing/2014/main" id="{F0DA9A2A-26B8-4EC4-BA5F-3CE924B0C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7382" r="21175" b="4041"/>
          <a:stretch>
            <a:fillRect/>
          </a:stretch>
        </p:blipFill>
        <p:spPr bwMode="auto">
          <a:xfrm>
            <a:off x="5510214" y="338138"/>
            <a:ext cx="512603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BFDCC94-B951-4583-8AD2-0235D44CD68C}"/>
              </a:ext>
            </a:extLst>
          </p:cNvPr>
          <p:cNvSpPr/>
          <p:nvPr/>
        </p:nvSpPr>
        <p:spPr bwMode="auto">
          <a:xfrm>
            <a:off x="10272714" y="2420938"/>
            <a:ext cx="395287" cy="36036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7D1471C-6728-44A1-AD9D-2CA0310B07E6}"/>
              </a:ext>
            </a:extLst>
          </p:cNvPr>
          <p:cNvSpPr/>
          <p:nvPr/>
        </p:nvSpPr>
        <p:spPr bwMode="auto">
          <a:xfrm>
            <a:off x="9983788" y="2781300"/>
            <a:ext cx="684212" cy="55403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7">
            <a:extLst>
              <a:ext uri="{FF2B5EF4-FFF2-40B4-BE49-F238E27FC236}">
                <a16:creationId xmlns:a16="http://schemas.microsoft.com/office/drawing/2014/main" id="{06455150-7E51-4130-8DCC-1C7A9F098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260351"/>
            <a:ext cx="3455988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3. Cellulae mastoideae</a:t>
            </a:r>
          </a:p>
        </p:txBody>
      </p:sp>
      <p:pic>
        <p:nvPicPr>
          <p:cNvPr id="29699" name="Picture 9">
            <a:extLst>
              <a:ext uri="{FF2B5EF4-FFF2-40B4-BE49-F238E27FC236}">
                <a16:creationId xmlns:a16="http://schemas.microsoft.com/office/drawing/2014/main" id="{1DA6B8A3-30CF-4EC7-81AF-0AC1A053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r="2742"/>
          <a:stretch>
            <a:fillRect/>
          </a:stretch>
        </p:blipFill>
        <p:spPr bwMode="auto">
          <a:xfrm>
            <a:off x="1882776" y="836614"/>
            <a:ext cx="8424863" cy="49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6">
            <a:extLst>
              <a:ext uri="{FF2B5EF4-FFF2-40B4-BE49-F238E27FC236}">
                <a16:creationId xmlns:a16="http://schemas.microsoft.com/office/drawing/2014/main" id="{A356AA3F-5BB3-4DE7-90A2-CE26B3190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5805488"/>
            <a:ext cx="4751387" cy="8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/>
              <a:t>Antrum </a:t>
            </a:r>
            <a:r>
              <a:rPr lang="cs-CZ" altLang="cs-CZ" sz="2000" b="1" dirty="0" err="1"/>
              <a:t>mastoideum</a:t>
            </a:r>
            <a:r>
              <a:rPr lang="cs-CZ" altLang="cs-CZ" sz="2000" b="1" dirty="0"/>
              <a:t>              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 err="1"/>
              <a:t>Relationship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with</a:t>
            </a:r>
            <a:r>
              <a:rPr lang="cs-CZ" altLang="cs-CZ" sz="2000" b="1" dirty="0"/>
              <a:t> sinus </a:t>
            </a:r>
            <a:r>
              <a:rPr lang="cs-CZ" altLang="cs-CZ" sz="2000" b="1" dirty="0" err="1"/>
              <a:t>sigmoideus</a:t>
            </a:r>
            <a:endParaRPr lang="cs-CZ" altLang="cs-CZ" sz="2000" b="1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ouvisejÃ­cÃ­ obrÃ¡zek">
            <a:extLst>
              <a:ext uri="{FF2B5EF4-FFF2-40B4-BE49-F238E27FC236}">
                <a16:creationId xmlns:a16="http://schemas.microsoft.com/office/drawing/2014/main" id="{F7AF8A60-4CA5-4F90-83BC-19688D61E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8067" r="19289" b="15033"/>
          <a:stretch>
            <a:fillRect/>
          </a:stretch>
        </p:blipFill>
        <p:spPr bwMode="auto">
          <a:xfrm>
            <a:off x="17115" y="-6665"/>
            <a:ext cx="5047860" cy="432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No Image Available!">
            <a:extLst>
              <a:ext uri="{FF2B5EF4-FFF2-40B4-BE49-F238E27FC236}">
                <a16:creationId xmlns:a16="http://schemas.microsoft.com/office/drawing/2014/main" id="{17CC3720-EB57-427F-930E-A73BDC22E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17065" r="25215" b="14661"/>
          <a:stretch/>
        </p:blipFill>
        <p:spPr bwMode="auto">
          <a:xfrm>
            <a:off x="5064975" y="-6665"/>
            <a:ext cx="7127025" cy="432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A7D97D08-82C5-4BA9-9504-16F866F6D714}"/>
              </a:ext>
            </a:extLst>
          </p:cNvPr>
          <p:cNvGrpSpPr/>
          <p:nvPr/>
        </p:nvGrpSpPr>
        <p:grpSpPr>
          <a:xfrm>
            <a:off x="5976251" y="4236098"/>
            <a:ext cx="3794449" cy="2621902"/>
            <a:chOff x="5976251" y="4236098"/>
            <a:chExt cx="3794449" cy="2621902"/>
          </a:xfrm>
        </p:grpSpPr>
        <p:pic>
          <p:nvPicPr>
            <p:cNvPr id="4" name="Picture 4" descr="SouvisejÃ­cÃ­ obrÃ¡zek">
              <a:extLst>
                <a:ext uri="{FF2B5EF4-FFF2-40B4-BE49-F238E27FC236}">
                  <a16:creationId xmlns:a16="http://schemas.microsoft.com/office/drawing/2014/main" id="{28322314-B6AC-4694-B295-C3B2FD989B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37" t="12035" r="12185" b="13719"/>
            <a:stretch/>
          </p:blipFill>
          <p:spPr bwMode="auto">
            <a:xfrm>
              <a:off x="5976251" y="4236098"/>
              <a:ext cx="3794449" cy="2621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52675EE0-B44F-45C5-A7A5-9352B787D840}"/>
                </a:ext>
              </a:extLst>
            </p:cNvPr>
            <p:cNvSpPr/>
            <p:nvPr/>
          </p:nvSpPr>
          <p:spPr>
            <a:xfrm>
              <a:off x="9097347" y="4245429"/>
              <a:ext cx="671804" cy="485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CA002FAB-FE56-438C-AA6E-E020E010AFEE}"/>
                </a:ext>
              </a:extLst>
            </p:cNvPr>
            <p:cNvSpPr/>
            <p:nvPr/>
          </p:nvSpPr>
          <p:spPr>
            <a:xfrm>
              <a:off x="9095798" y="6363478"/>
              <a:ext cx="514733" cy="3079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>
            <a:extLst>
              <a:ext uri="{FF2B5EF4-FFF2-40B4-BE49-F238E27FC236}">
                <a16:creationId xmlns:a16="http://schemas.microsoft.com/office/drawing/2014/main" id="{D731978E-DE5A-431C-8E4E-0377CCE80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3" r="31969"/>
          <a:stretch>
            <a:fillRect/>
          </a:stretch>
        </p:blipFill>
        <p:spPr bwMode="auto">
          <a:xfrm>
            <a:off x="6600826" y="1154114"/>
            <a:ext cx="3503613" cy="355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795" name="Object 6">
            <a:extLst>
              <a:ext uri="{FF2B5EF4-FFF2-40B4-BE49-F238E27FC236}">
                <a16:creationId xmlns:a16="http://schemas.microsoft.com/office/drawing/2014/main" id="{383B3A3E-2C8F-4DB2-B640-AB1A0DCEBE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8989" y="1135064"/>
          <a:ext cx="3444875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6" name="Rastrový obrázek" r:id="rId5" imgW="2553056" imgH="4029637" progId="Paint.Picture">
                  <p:embed/>
                </p:oleObj>
              </mc:Choice>
              <mc:Fallback>
                <p:oleObj name="Rastrový obrázek" r:id="rId5" imgW="2553056" imgH="4029637" progId="Paint.Picture">
                  <p:embed/>
                  <p:pic>
                    <p:nvPicPr>
                      <p:cNvPr id="33795" name="Object 6">
                        <a:extLst>
                          <a:ext uri="{FF2B5EF4-FFF2-40B4-BE49-F238E27FC236}">
                            <a16:creationId xmlns:a16="http://schemas.microsoft.com/office/drawing/2014/main" id="{383B3A3E-2C8F-4DB2-B640-AB1A0DCEBE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0927" b="14224"/>
                      <a:stretch>
                        <a:fillRect/>
                      </a:stretch>
                    </p:blipFill>
                    <p:spPr bwMode="auto">
                      <a:xfrm>
                        <a:off x="2058989" y="1135064"/>
                        <a:ext cx="3444875" cy="352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Text Box 5">
            <a:extLst>
              <a:ext uri="{FF2B5EF4-FFF2-40B4-BE49-F238E27FC236}">
                <a16:creationId xmlns:a16="http://schemas.microsoft.com/office/drawing/2014/main" id="{0D1DD918-10CF-46B7-82EE-1998B1754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115889"/>
            <a:ext cx="3048000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C. AURIS INTERNA</a:t>
            </a:r>
          </a:p>
        </p:txBody>
      </p:sp>
      <p:sp>
        <p:nvSpPr>
          <p:cNvPr id="33797" name="Text Box 8">
            <a:extLst>
              <a:ext uri="{FF2B5EF4-FFF2-40B4-BE49-F238E27FC236}">
                <a16:creationId xmlns:a16="http://schemas.microsoft.com/office/drawing/2014/main" id="{6CAFDAA7-316C-4AB8-A9C0-D73DD614E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8988" y="692151"/>
            <a:ext cx="3816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Labyrinthus osseus</a:t>
            </a: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33798" name="Text Box 12">
            <a:extLst>
              <a:ext uri="{FF2B5EF4-FFF2-40B4-BE49-F238E27FC236}">
                <a16:creationId xmlns:a16="http://schemas.microsoft.com/office/drawing/2014/main" id="{BEA63551-BB2C-4933-8B38-95A63D258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692151"/>
            <a:ext cx="4745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Labyrinthus membranaceus</a:t>
            </a:r>
          </a:p>
        </p:txBody>
      </p:sp>
      <p:sp>
        <p:nvSpPr>
          <p:cNvPr id="33799" name="Text Box 9">
            <a:extLst>
              <a:ext uri="{FF2B5EF4-FFF2-40B4-BE49-F238E27FC236}">
                <a16:creationId xmlns:a16="http://schemas.microsoft.com/office/drawing/2014/main" id="{3552A5F7-350E-4313-8E54-EBE73BB90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4660901"/>
            <a:ext cx="38163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Vestibulum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Canales semicirculares ossei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Cochlea</a:t>
            </a:r>
          </a:p>
        </p:txBody>
      </p:sp>
      <p:sp>
        <p:nvSpPr>
          <p:cNvPr id="33800" name="Text Box 6">
            <a:extLst>
              <a:ext uri="{FF2B5EF4-FFF2-40B4-BE49-F238E27FC236}">
                <a16:creationId xmlns:a16="http://schemas.microsoft.com/office/drawing/2014/main" id="{774E171E-2EA7-41C5-8BFE-156E4B3E2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1" y="4695826"/>
            <a:ext cx="428466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Labyrinthus vestibuli (utriculus, sacculus, ductus semicirculares)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Labyrinthus cochlae (ductus cochlearis)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>
            <a:extLst>
              <a:ext uri="{FF2B5EF4-FFF2-40B4-BE49-F238E27FC236}">
                <a16:creationId xmlns:a16="http://schemas.microsoft.com/office/drawing/2014/main" id="{FF5D5192-A982-494B-BE72-9817847B2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4317" r="2530" b="2126"/>
          <a:stretch>
            <a:fillRect/>
          </a:stretch>
        </p:blipFill>
        <p:spPr bwMode="auto">
          <a:xfrm>
            <a:off x="1992313" y="1392239"/>
            <a:ext cx="4824412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7">
            <a:extLst>
              <a:ext uri="{FF2B5EF4-FFF2-40B4-BE49-F238E27FC236}">
                <a16:creationId xmlns:a16="http://schemas.microsoft.com/office/drawing/2014/main" id="{2B9C85A4-0E19-4302-981A-C078A974C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1412875"/>
            <a:ext cx="331152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FFCC00"/>
                </a:solidFill>
              </a:rPr>
              <a:t>■</a:t>
            </a:r>
            <a:r>
              <a:rPr lang="cs-CZ" altLang="cs-CZ" sz="2000" b="1" dirty="0">
                <a:solidFill>
                  <a:schemeClr val="bg1"/>
                </a:solidFill>
              </a:rPr>
              <a:t> </a:t>
            </a:r>
            <a:r>
              <a:rPr lang="cs-CZ" altLang="cs-CZ" sz="2000" b="1" dirty="0" err="1"/>
              <a:t>pars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cochlearis</a:t>
            </a:r>
            <a:r>
              <a:rPr lang="cs-CZ" altLang="cs-CZ" sz="2000" b="1" dirty="0"/>
              <a:t>    </a:t>
            </a:r>
            <a:r>
              <a:rPr lang="cs-CZ" altLang="cs-CZ" sz="2000" b="1" dirty="0" err="1">
                <a:solidFill>
                  <a:srgbClr val="FF0000"/>
                </a:solidFill>
              </a:rPr>
              <a:t>cochlea</a:t>
            </a:r>
            <a:endParaRPr lang="cs-CZ" altLang="cs-CZ" sz="20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 b="1" dirty="0">
              <a:solidFill>
                <a:srgbClr val="FF3300"/>
              </a:solidFill>
            </a:endParaRPr>
          </a:p>
        </p:txBody>
      </p:sp>
      <p:sp>
        <p:nvSpPr>
          <p:cNvPr id="35844" name="Text Box 8">
            <a:extLst>
              <a:ext uri="{FF2B5EF4-FFF2-40B4-BE49-F238E27FC236}">
                <a16:creationId xmlns:a16="http://schemas.microsoft.com/office/drawing/2014/main" id="{C98D7D5D-86D3-4511-91FA-E4FDF4118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275" y="333376"/>
            <a:ext cx="2965450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Labyrintus osseus</a:t>
            </a:r>
            <a:endParaRPr lang="cs-CZ" altLang="cs-CZ" sz="2400">
              <a:solidFill>
                <a:srgbClr val="FF0000"/>
              </a:solidFill>
            </a:endParaRPr>
          </a:p>
        </p:txBody>
      </p:sp>
      <p:sp>
        <p:nvSpPr>
          <p:cNvPr id="35845" name="Text Box 9">
            <a:extLst>
              <a:ext uri="{FF2B5EF4-FFF2-40B4-BE49-F238E27FC236}">
                <a16:creationId xmlns:a16="http://schemas.microsoft.com/office/drawing/2014/main" id="{31141E80-A370-4AFC-8503-5E041166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164" y="2852739"/>
            <a:ext cx="367188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FFCC00"/>
                </a:solidFill>
              </a:rPr>
              <a:t>■</a:t>
            </a:r>
            <a:r>
              <a:rPr lang="cs-CZ" altLang="cs-CZ" sz="2000" dirty="0">
                <a:solidFill>
                  <a:srgbClr val="FFCC00"/>
                </a:solidFill>
              </a:rPr>
              <a:t> </a:t>
            </a:r>
            <a:r>
              <a:rPr lang="cs-CZ" altLang="cs-CZ" sz="2000" b="1" dirty="0" err="1"/>
              <a:t>pars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vestibularis</a:t>
            </a:r>
            <a:endParaRPr lang="cs-CZ" altLang="cs-CZ" sz="2000" b="1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vestibulum                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 err="1">
                <a:solidFill>
                  <a:srgbClr val="FF0000"/>
                </a:solidFill>
              </a:rPr>
              <a:t>canalis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</a:rPr>
              <a:t>semicircularis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</a:rPr>
              <a:t>ossei</a:t>
            </a:r>
            <a:endParaRPr lang="cs-CZ" altLang="cs-CZ" sz="20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000" b="1" dirty="0">
              <a:solidFill>
                <a:srgbClr val="FFCC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FF3300"/>
                </a:solidFill>
              </a:rPr>
              <a:t>Perilymfa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ek 1">
            <a:extLst>
              <a:ext uri="{FF2B5EF4-FFF2-40B4-BE49-F238E27FC236}">
                <a16:creationId xmlns:a16="http://schemas.microsoft.com/office/drawing/2014/main" id="{A71B9F31-A6D1-41B2-8DA7-57FE0B424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4" t="28294" r="514" b="18414"/>
          <a:stretch/>
        </p:blipFill>
        <p:spPr bwMode="auto">
          <a:xfrm>
            <a:off x="0" y="2799184"/>
            <a:ext cx="5430416" cy="4003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ovéPole 2">
            <a:extLst>
              <a:ext uri="{FF2B5EF4-FFF2-40B4-BE49-F238E27FC236}">
                <a16:creationId xmlns:a16="http://schemas.microsoft.com/office/drawing/2014/main" id="{4CCE9E04-804A-4960-8D27-E59046111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9018" y="207957"/>
            <a:ext cx="1825625" cy="461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Vestibulum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5B3BE12-F16B-4472-A322-392976CFFC43}"/>
              </a:ext>
            </a:extLst>
          </p:cNvPr>
          <p:cNvSpPr/>
          <p:nvPr/>
        </p:nvSpPr>
        <p:spPr>
          <a:xfrm>
            <a:off x="5430415" y="-214432"/>
            <a:ext cx="6782695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Lateral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wall</a:t>
            </a:r>
            <a:r>
              <a:rPr lang="cs-CZ" altLang="cs-CZ" b="1" dirty="0">
                <a:latin typeface="Arial" panose="020B0604020202020204" pitchFamily="34" charset="0"/>
              </a:rPr>
              <a:t> (</a:t>
            </a:r>
            <a:r>
              <a:rPr lang="cs-CZ" altLang="cs-CZ" b="1" dirty="0" err="1">
                <a:latin typeface="Arial" panose="020B0604020202020204" pitchFamily="34" charset="0"/>
              </a:rPr>
              <a:t>tympanic</a:t>
            </a:r>
            <a:r>
              <a:rPr lang="cs-CZ" altLang="cs-CZ" b="1" dirty="0">
                <a:latin typeface="Arial" panose="020B0604020202020204" pitchFamily="34" charset="0"/>
              </a:rPr>
              <a:t>):</a:t>
            </a:r>
          </a:p>
          <a:p>
            <a:pPr>
              <a:spcBef>
                <a:spcPct val="0"/>
              </a:spcBef>
            </a:pPr>
            <a:r>
              <a:rPr lang="cs-CZ" altLang="cs-CZ" dirty="0" err="1">
                <a:latin typeface="Arial" panose="020B0604020202020204" pitchFamily="34" charset="0"/>
              </a:rPr>
              <a:t>fenestra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vestibuli</a:t>
            </a:r>
            <a:r>
              <a:rPr lang="cs-CZ" altLang="cs-CZ" dirty="0">
                <a:latin typeface="Arial" panose="020B0604020202020204" pitchFamily="34" charset="0"/>
              </a:rPr>
              <a:t> (</a:t>
            </a:r>
            <a:r>
              <a:rPr lang="cs-CZ" altLang="cs-CZ" dirty="0" err="1">
                <a:latin typeface="Arial" panose="020B0604020202020204" pitchFamily="34" charset="0"/>
              </a:rPr>
              <a:t>for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basis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stapedis</a:t>
            </a:r>
            <a:r>
              <a:rPr lang="cs-CZ" altLang="cs-CZ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Medial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wall</a:t>
            </a:r>
            <a:r>
              <a:rPr lang="cs-CZ" altLang="cs-CZ" b="1" dirty="0">
                <a:latin typeface="Arial" panose="020B0604020202020204" pitchFamily="34" charset="0"/>
              </a:rPr>
              <a:t>:</a:t>
            </a:r>
          </a:p>
          <a:p>
            <a:pPr>
              <a:spcBef>
                <a:spcPct val="0"/>
              </a:spcBef>
            </a:pPr>
            <a:r>
              <a:rPr lang="cs-CZ" altLang="cs-CZ" u="sng" dirty="0" err="1">
                <a:latin typeface="Arial" panose="020B0604020202020204" pitchFamily="34" charset="0"/>
              </a:rPr>
              <a:t>crista</a:t>
            </a:r>
            <a:r>
              <a:rPr lang="cs-CZ" altLang="cs-CZ" u="sng" dirty="0">
                <a:latin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</a:rPr>
              <a:t>vestibuli</a:t>
            </a:r>
            <a:r>
              <a:rPr lang="cs-CZ" altLang="cs-CZ" u="sng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with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</a:rPr>
              <a:t>pyramis</a:t>
            </a:r>
            <a:r>
              <a:rPr lang="cs-CZ" altLang="cs-CZ" u="sng" dirty="0">
                <a:latin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</a:rPr>
              <a:t>vestibuli</a:t>
            </a:r>
            <a:endParaRPr lang="cs-CZ" altLang="cs-CZ" u="sng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u="sng" dirty="0" err="1">
                <a:latin typeface="Arial" panose="020B0604020202020204" pitchFamily="34" charset="0"/>
              </a:rPr>
              <a:t>recessus</a:t>
            </a:r>
            <a:r>
              <a:rPr lang="cs-CZ" altLang="cs-CZ" u="sng" dirty="0">
                <a:latin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</a:rPr>
              <a:t>utriculi</a:t>
            </a:r>
            <a:r>
              <a:rPr lang="cs-CZ" altLang="cs-CZ" dirty="0">
                <a:latin typeface="Arial" panose="020B0604020202020204" pitchFamily="34" charset="0"/>
              </a:rPr>
              <a:t>=</a:t>
            </a:r>
            <a:r>
              <a:rPr lang="cs-CZ" altLang="cs-CZ" dirty="0" err="1">
                <a:latin typeface="Arial" panose="020B0604020202020204" pitchFamily="34" charset="0"/>
              </a:rPr>
              <a:t>ellipticus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with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macula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cribrosa</a:t>
            </a:r>
            <a:r>
              <a:rPr lang="cs-CZ" altLang="cs-CZ" dirty="0">
                <a:latin typeface="Arial" panose="020B0604020202020204" pitchFamily="34" charset="0"/>
              </a:rPr>
              <a:t> superior (</a:t>
            </a:r>
            <a:r>
              <a:rPr lang="cs-CZ" altLang="cs-CZ" dirty="0" err="1">
                <a:latin typeface="Arial" panose="020B0604020202020204" pitchFamily="34" charset="0"/>
              </a:rPr>
              <a:t>for</a:t>
            </a:r>
            <a:r>
              <a:rPr lang="cs-CZ" altLang="cs-CZ" dirty="0">
                <a:latin typeface="Arial" panose="020B0604020202020204" pitchFamily="34" charset="0"/>
              </a:rPr>
              <a:t>  n. </a:t>
            </a:r>
            <a:r>
              <a:rPr lang="cs-CZ" altLang="cs-CZ" dirty="0" err="1">
                <a:latin typeface="Arial" panose="020B0604020202020204" pitchFamily="34" charset="0"/>
              </a:rPr>
              <a:t>utriculoampullaris</a:t>
            </a:r>
            <a:r>
              <a:rPr lang="cs-CZ" altLang="cs-CZ" dirty="0">
                <a:latin typeface="Arial" panose="020B0604020202020204" pitchFamily="34" charset="0"/>
              </a:rPr>
              <a:t>) and </a:t>
            </a:r>
            <a:r>
              <a:rPr lang="cs-CZ" altLang="cs-CZ" dirty="0" err="1">
                <a:latin typeface="Arial" panose="020B0604020202020204" pitchFamily="34" charset="0"/>
              </a:rPr>
              <a:t>utricle</a:t>
            </a: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u="sng" dirty="0" err="1">
                <a:latin typeface="Arial" panose="020B0604020202020204" pitchFamily="34" charset="0"/>
              </a:rPr>
              <a:t>recessus</a:t>
            </a:r>
            <a:r>
              <a:rPr lang="cs-CZ" altLang="cs-CZ" u="sng" dirty="0">
                <a:latin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</a:rPr>
              <a:t>sacculi</a:t>
            </a:r>
            <a:r>
              <a:rPr lang="cs-CZ" altLang="cs-CZ" dirty="0">
                <a:latin typeface="Arial" panose="020B0604020202020204" pitchFamily="34" charset="0"/>
              </a:rPr>
              <a:t>=</a:t>
            </a:r>
            <a:r>
              <a:rPr lang="cs-CZ" altLang="cs-CZ" dirty="0" err="1">
                <a:latin typeface="Arial" panose="020B0604020202020204" pitchFamily="34" charset="0"/>
              </a:rPr>
              <a:t>sphericus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with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macula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cribrosa</a:t>
            </a:r>
            <a:r>
              <a:rPr lang="cs-CZ" altLang="cs-CZ" dirty="0">
                <a:latin typeface="Arial" panose="020B0604020202020204" pitchFamily="34" charset="0"/>
              </a:rPr>
              <a:t> media (</a:t>
            </a:r>
            <a:r>
              <a:rPr lang="cs-CZ" altLang="cs-CZ" dirty="0" err="1">
                <a:latin typeface="Arial" panose="020B0604020202020204" pitchFamily="34" charset="0"/>
              </a:rPr>
              <a:t>for</a:t>
            </a:r>
            <a:r>
              <a:rPr lang="cs-CZ" altLang="cs-CZ" dirty="0">
                <a:latin typeface="Arial" panose="020B0604020202020204" pitchFamily="34" charset="0"/>
              </a:rPr>
              <a:t> n. </a:t>
            </a:r>
            <a:r>
              <a:rPr lang="cs-CZ" altLang="cs-CZ" dirty="0" err="1">
                <a:latin typeface="Arial" panose="020B0604020202020204" pitchFamily="34" charset="0"/>
              </a:rPr>
              <a:t>saccularis</a:t>
            </a:r>
            <a:r>
              <a:rPr lang="cs-CZ" altLang="cs-CZ" dirty="0">
                <a:latin typeface="Arial" panose="020B0604020202020204" pitchFamily="34" charset="0"/>
              </a:rPr>
              <a:t>) and </a:t>
            </a:r>
            <a:r>
              <a:rPr lang="cs-CZ" altLang="cs-CZ" dirty="0" err="1">
                <a:latin typeface="Arial" panose="020B0604020202020204" pitchFamily="34" charset="0"/>
              </a:rPr>
              <a:t>saccule</a:t>
            </a: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u="sng" dirty="0" err="1">
                <a:latin typeface="Arial" panose="020B0604020202020204" pitchFamily="34" charset="0"/>
              </a:rPr>
              <a:t>recessus</a:t>
            </a:r>
            <a:r>
              <a:rPr lang="cs-CZ" altLang="cs-CZ" u="sng" dirty="0">
                <a:latin typeface="Arial" panose="020B0604020202020204" pitchFamily="34" charset="0"/>
              </a:rPr>
              <a:t> </a:t>
            </a:r>
            <a:r>
              <a:rPr lang="cs-CZ" altLang="cs-CZ" u="sng" dirty="0" err="1">
                <a:latin typeface="Arial" panose="020B0604020202020204" pitchFamily="34" charset="0"/>
              </a:rPr>
              <a:t>cochlearis</a:t>
            </a:r>
            <a:r>
              <a:rPr lang="cs-CZ" altLang="cs-CZ" u="sng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with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macula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cribrosa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inferior</a:t>
            </a:r>
            <a:r>
              <a:rPr lang="cs-CZ" altLang="cs-CZ" dirty="0">
                <a:latin typeface="Arial" panose="020B0604020202020204" pitchFamily="34" charset="0"/>
              </a:rPr>
              <a:t> (</a:t>
            </a:r>
            <a:r>
              <a:rPr lang="cs-CZ" altLang="cs-CZ" dirty="0" err="1">
                <a:latin typeface="Arial" panose="020B0604020202020204" pitchFamily="34" charset="0"/>
              </a:rPr>
              <a:t>for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acoustic</a:t>
            </a:r>
            <a:r>
              <a:rPr lang="cs-CZ" altLang="cs-CZ" dirty="0">
                <a:latin typeface="Arial" panose="020B0604020202020204" pitchFamily="34" charset="0"/>
              </a:rPr>
              <a:t> nerve) </a:t>
            </a:r>
          </a:p>
          <a:p>
            <a:pPr>
              <a:spcBef>
                <a:spcPct val="0"/>
              </a:spcBef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dirty="0">
                <a:latin typeface="Arial" panose="020B0604020202020204" pitchFamily="34" charset="0"/>
              </a:rPr>
              <a:t>apertura interna </a:t>
            </a:r>
            <a:r>
              <a:rPr lang="cs-CZ" altLang="cs-CZ" dirty="0" err="1">
                <a:latin typeface="Arial" panose="020B0604020202020204" pitchFamily="34" charset="0"/>
              </a:rPr>
              <a:t>aquaeductus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vestibuli</a:t>
            </a:r>
            <a:r>
              <a:rPr lang="cs-CZ" altLang="cs-CZ" dirty="0">
                <a:latin typeface="Arial" panose="020B0604020202020204" pitchFamily="34" charset="0"/>
              </a:rPr>
              <a:t> (</a:t>
            </a:r>
            <a:r>
              <a:rPr lang="cs-CZ" altLang="cs-CZ" dirty="0" err="1">
                <a:latin typeface="Arial" panose="020B0604020202020204" pitchFamily="34" charset="0"/>
              </a:rPr>
              <a:t>ductus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endolymphaticus</a:t>
            </a:r>
            <a:r>
              <a:rPr lang="cs-CZ" altLang="cs-CZ" dirty="0">
                <a:latin typeface="Arial" panose="020B0604020202020204" pitchFamily="34" charset="0"/>
              </a:rPr>
              <a:t>) </a:t>
            </a:r>
          </a:p>
          <a:p>
            <a:pPr>
              <a:spcBef>
                <a:spcPct val="0"/>
              </a:spcBef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dirty="0" err="1">
                <a:latin typeface="Arial" panose="020B0604020202020204" pitchFamily="34" charset="0"/>
              </a:rPr>
              <a:t>macula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cribrosa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posterior</a:t>
            </a:r>
            <a:r>
              <a:rPr lang="cs-CZ" altLang="cs-CZ" dirty="0">
                <a:latin typeface="Arial" panose="020B0604020202020204" pitchFamily="34" charset="0"/>
              </a:rPr>
              <a:t> (n. </a:t>
            </a:r>
            <a:r>
              <a:rPr lang="cs-CZ" altLang="cs-CZ" dirty="0" err="1">
                <a:latin typeface="Arial" panose="020B0604020202020204" pitchFamily="34" charset="0"/>
              </a:rPr>
              <a:t>ampullaris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posterior</a:t>
            </a:r>
            <a:r>
              <a:rPr lang="cs-CZ" altLang="cs-CZ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Anteroior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wall</a:t>
            </a:r>
            <a:r>
              <a:rPr lang="cs-CZ" altLang="cs-CZ" b="1" dirty="0">
                <a:latin typeface="Arial" panose="020B0604020202020204" pitchFamily="34" charset="0"/>
              </a:rPr>
              <a:t> – </a:t>
            </a:r>
            <a:r>
              <a:rPr lang="cs-CZ" altLang="cs-CZ" dirty="0" err="1">
                <a:latin typeface="Arial" panose="020B0604020202020204" pitchFamily="34" charset="0"/>
              </a:rPr>
              <a:t>communication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with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scala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vestubuli</a:t>
            </a: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Posterior</a:t>
            </a:r>
            <a:r>
              <a:rPr lang="cs-CZ" altLang="cs-CZ" b="1" dirty="0">
                <a:latin typeface="Arial" panose="020B0604020202020204" pitchFamily="34" charset="0"/>
              </a:rPr>
              <a:t> and superior </a:t>
            </a:r>
            <a:r>
              <a:rPr lang="cs-CZ" altLang="cs-CZ" b="1" dirty="0" err="1">
                <a:latin typeface="Arial" panose="020B0604020202020204" pitchFamily="34" charset="0"/>
              </a:rPr>
              <a:t>wall</a:t>
            </a:r>
            <a:r>
              <a:rPr lang="cs-CZ" altLang="cs-CZ" b="1" dirty="0">
                <a:latin typeface="Arial" panose="020B0604020202020204" pitchFamily="34" charset="0"/>
              </a:rPr>
              <a:t> – </a:t>
            </a:r>
            <a:r>
              <a:rPr lang="cs-CZ" altLang="cs-CZ" dirty="0" err="1">
                <a:latin typeface="Arial" panose="020B0604020202020204" pitchFamily="34" charset="0"/>
              </a:rPr>
              <a:t>openings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semicircular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canals</a:t>
            </a: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Inferior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wall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</a:rPr>
              <a:t>– </a:t>
            </a:r>
            <a:r>
              <a:rPr lang="cs-CZ" altLang="cs-CZ" dirty="0" err="1">
                <a:latin typeface="Arial" panose="020B0604020202020204" pitchFamily="34" charset="0"/>
              </a:rPr>
              <a:t>the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beggining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</a:rPr>
              <a:t> lamina </a:t>
            </a:r>
            <a:r>
              <a:rPr lang="cs-CZ" altLang="cs-CZ" dirty="0" err="1">
                <a:latin typeface="Arial" panose="020B0604020202020204" pitchFamily="34" charset="0"/>
              </a:rPr>
              <a:t>spiralis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cochlae</a:t>
            </a:r>
            <a:endParaRPr lang="cs-CZ" altLang="cs-CZ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                               </a:t>
            </a:r>
            <a:endParaRPr lang="cs-CZ" dirty="0"/>
          </a:p>
        </p:txBody>
      </p:sp>
      <p:graphicFrame>
        <p:nvGraphicFramePr>
          <p:cNvPr id="15" name="Object 16">
            <a:extLst>
              <a:ext uri="{FF2B5EF4-FFF2-40B4-BE49-F238E27FC236}">
                <a16:creationId xmlns:a16="http://schemas.microsoft.com/office/drawing/2014/main" id="{096ACC04-870D-47F9-A62E-2D4EBD1FD5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66836"/>
              </p:ext>
            </p:extLst>
          </p:nvPr>
        </p:nvGraphicFramePr>
        <p:xfrm>
          <a:off x="736823" y="0"/>
          <a:ext cx="3956769" cy="2871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2" name="Rastrový obrázek" r:id="rId4" imgW="7430537" imgH="5390476" progId="Paint.Picture">
                  <p:embed/>
                </p:oleObj>
              </mc:Choice>
              <mc:Fallback>
                <p:oleObj name="Rastrový obrázek" r:id="rId4" imgW="7430537" imgH="5390476" progId="Paint.Picture">
                  <p:embed/>
                  <p:pic>
                    <p:nvPicPr>
                      <p:cNvPr id="4" name="Object 16">
                        <a:extLst>
                          <a:ext uri="{FF2B5EF4-FFF2-40B4-BE49-F238E27FC236}">
                            <a16:creationId xmlns:a16="http://schemas.microsoft.com/office/drawing/2014/main" id="{6327E8E6-2967-4A44-8058-ACAA9622A0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823" y="0"/>
                        <a:ext cx="3956769" cy="28712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3" name="Skupina 15">
            <a:extLst>
              <a:ext uri="{FF2B5EF4-FFF2-40B4-BE49-F238E27FC236}">
                <a16:creationId xmlns:a16="http://schemas.microsoft.com/office/drawing/2014/main" id="{BBCE5A74-FB56-46C4-8C52-FF491209A94A}"/>
              </a:ext>
            </a:extLst>
          </p:cNvPr>
          <p:cNvGrpSpPr>
            <a:grpSpLocks/>
          </p:cNvGrpSpPr>
          <p:nvPr/>
        </p:nvGrpSpPr>
        <p:grpSpPr bwMode="auto">
          <a:xfrm>
            <a:off x="63992" y="2799183"/>
            <a:ext cx="12055150" cy="4058817"/>
            <a:chOff x="107504" y="3429000"/>
            <a:chExt cx="8922534" cy="2804939"/>
          </a:xfrm>
        </p:grpSpPr>
        <p:pic>
          <p:nvPicPr>
            <p:cNvPr id="10244" name="Picture 7" descr="No Image Available!">
              <a:extLst>
                <a:ext uri="{FF2B5EF4-FFF2-40B4-BE49-F238E27FC236}">
                  <a16:creationId xmlns:a16="http://schemas.microsoft.com/office/drawing/2014/main" id="{294D4E69-5E3B-4A80-81AD-7C45D851DB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0" t="18411" r="2656" b="25840"/>
            <a:stretch/>
          </p:blipFill>
          <p:spPr bwMode="auto">
            <a:xfrm>
              <a:off x="475605" y="3520561"/>
              <a:ext cx="8554433" cy="271337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18B67FCD-9FD6-47E0-8EE1-803C06C68688}"/>
                </a:ext>
              </a:extLst>
            </p:cNvPr>
            <p:cNvSpPr/>
            <p:nvPr/>
          </p:nvSpPr>
          <p:spPr>
            <a:xfrm>
              <a:off x="107504" y="3725900"/>
              <a:ext cx="1511433" cy="1143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B57D71A8-DED4-4B95-B7B4-3E085613925C}"/>
                </a:ext>
              </a:extLst>
            </p:cNvPr>
            <p:cNvSpPr/>
            <p:nvPr/>
          </p:nvSpPr>
          <p:spPr>
            <a:xfrm>
              <a:off x="1260130" y="3770355"/>
              <a:ext cx="1079595" cy="3175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9FB68818-42B3-48F3-B6E5-0BC5091C7C7C}"/>
                </a:ext>
              </a:extLst>
            </p:cNvPr>
            <p:cNvSpPr/>
            <p:nvPr/>
          </p:nvSpPr>
          <p:spPr>
            <a:xfrm>
              <a:off x="8028238" y="3968817"/>
              <a:ext cx="1001800" cy="11875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EE83F966-D0E1-402B-8565-FB92BB2FE5A0}"/>
                </a:ext>
              </a:extLst>
            </p:cNvPr>
            <p:cNvSpPr/>
            <p:nvPr/>
          </p:nvSpPr>
          <p:spPr>
            <a:xfrm>
              <a:off x="7236005" y="3429000"/>
              <a:ext cx="1001801" cy="647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BF345492-4F3B-48B3-B3EA-6411FCE26FEF}"/>
                </a:ext>
              </a:extLst>
            </p:cNvPr>
            <p:cNvSpPr/>
            <p:nvPr/>
          </p:nvSpPr>
          <p:spPr>
            <a:xfrm>
              <a:off x="2219065" y="3429000"/>
              <a:ext cx="1128812" cy="254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17" name="Text Box 8">
            <a:extLst>
              <a:ext uri="{FF2B5EF4-FFF2-40B4-BE49-F238E27FC236}">
                <a16:creationId xmlns:a16="http://schemas.microsoft.com/office/drawing/2014/main" id="{E136FD27-8AAF-4DB1-AB50-DC5B7F0E9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90587"/>
            <a:ext cx="6960637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facies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(vertex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cornae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 et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limbus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cornae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sclerae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sclerocorneal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junction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epithelium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anterius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cornae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substantia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propria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cornae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endothelium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cornae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DC250842-4A6B-4899-9898-070DD7040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50" y="36190"/>
            <a:ext cx="17166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CORNEA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1272B492-8D51-429D-A427-539DDEC91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92" y="497855"/>
            <a:ext cx="73043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nonvascular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transparent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fibrous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coat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glass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is a part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refractive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media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eye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575" y="497855"/>
            <a:ext cx="4924425" cy="2486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3">
            <a:extLst>
              <a:ext uri="{FF2B5EF4-FFF2-40B4-BE49-F238E27FC236}">
                <a16:creationId xmlns:a16="http://schemas.microsoft.com/office/drawing/2014/main" id="{DC7E5DFF-224D-4262-8D7C-45B49F2FC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881" y="260945"/>
            <a:ext cx="53556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Canales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semicirculares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ossei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B113E6B-B019-44CF-9D24-F04F462847C1}"/>
              </a:ext>
            </a:extLst>
          </p:cNvPr>
          <p:cNvSpPr/>
          <p:nvPr/>
        </p:nvSpPr>
        <p:spPr>
          <a:xfrm>
            <a:off x="328881" y="714286"/>
            <a:ext cx="59226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Canales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semicirculares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ossei</a:t>
            </a:r>
            <a:endParaRPr lang="cs-CZ" altLang="cs-CZ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lateralis</a:t>
            </a:r>
            <a:r>
              <a:rPr lang="cs-CZ" altLang="cs-CZ" b="1" dirty="0">
                <a:latin typeface="Arial" panose="020B0604020202020204" pitchFamily="34" charset="0"/>
              </a:rPr>
              <a:t>, </a:t>
            </a:r>
            <a:r>
              <a:rPr lang="cs-CZ" altLang="cs-CZ" b="1" dirty="0" err="1">
                <a:latin typeface="Arial" panose="020B0604020202020204" pitchFamily="34" charset="0"/>
              </a:rPr>
              <a:t>anterior</a:t>
            </a:r>
            <a:r>
              <a:rPr lang="cs-CZ" altLang="cs-CZ" b="1" dirty="0">
                <a:latin typeface="Arial" panose="020B0604020202020204" pitchFamily="34" charset="0"/>
              </a:rPr>
              <a:t>, </a:t>
            </a:r>
            <a:r>
              <a:rPr lang="cs-CZ" altLang="cs-CZ" b="1" dirty="0" err="1">
                <a:latin typeface="Arial" panose="020B0604020202020204" pitchFamily="34" charset="0"/>
              </a:rPr>
              <a:t>posterior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crus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osseum</a:t>
            </a:r>
            <a:r>
              <a:rPr lang="cs-CZ" altLang="cs-CZ" b="1" dirty="0">
                <a:latin typeface="Arial" panose="020B0604020202020204" pitchFamily="34" charset="0"/>
              </a:rPr>
              <a:t> simplex and </a:t>
            </a:r>
            <a:r>
              <a:rPr lang="cs-CZ" altLang="cs-CZ" b="1" dirty="0" err="1">
                <a:latin typeface="Arial" panose="020B0604020202020204" pitchFamily="34" charset="0"/>
              </a:rPr>
              <a:t>commune</a:t>
            </a:r>
            <a:r>
              <a:rPr lang="cs-CZ" altLang="cs-CZ" b="1" dirty="0">
                <a:latin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crus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osseum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ampullare</a:t>
            </a:r>
            <a:endParaRPr lang="cs-CZ" dirty="0"/>
          </a:p>
        </p:txBody>
      </p:sp>
      <p:graphicFrame>
        <p:nvGraphicFramePr>
          <p:cNvPr id="4" name="Object 16">
            <a:extLst>
              <a:ext uri="{FF2B5EF4-FFF2-40B4-BE49-F238E27FC236}">
                <a16:creationId xmlns:a16="http://schemas.microsoft.com/office/drawing/2014/main" id="{6327E8E6-2967-4A44-8058-ACAA9622A0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740052"/>
              </p:ext>
            </p:extLst>
          </p:nvPr>
        </p:nvGraphicFramePr>
        <p:xfrm>
          <a:off x="3445306" y="2367956"/>
          <a:ext cx="4759790" cy="34539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9" name="Rastrový obrázek" r:id="rId3" imgW="7430537" imgH="5390476" progId="Paint.Picture">
                  <p:embed/>
                </p:oleObj>
              </mc:Choice>
              <mc:Fallback>
                <p:oleObj name="Rastrový obrázek" r:id="rId3" imgW="7430537" imgH="5390476" progId="Paint.Picture">
                  <p:embed/>
                  <p:pic>
                    <p:nvPicPr>
                      <p:cNvPr id="37892" name="Object 16">
                        <a:extLst>
                          <a:ext uri="{FF2B5EF4-FFF2-40B4-BE49-F238E27FC236}">
                            <a16:creationId xmlns:a16="http://schemas.microsoft.com/office/drawing/2014/main" id="{E416EF62-C0DC-4E9A-AD8D-9CE904E250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5306" y="2367956"/>
                        <a:ext cx="4759790" cy="34539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>
            <a:extLst>
              <a:ext uri="{FF2B5EF4-FFF2-40B4-BE49-F238E27FC236}">
                <a16:creationId xmlns:a16="http://schemas.microsoft.com/office/drawing/2014/main" id="{8E29364D-2C5E-499F-A5A4-D149E9F0E142}"/>
              </a:ext>
            </a:extLst>
          </p:cNvPr>
          <p:cNvSpPr txBox="1">
            <a:spLocks noChangeArrowheads="1"/>
          </p:cNvSpPr>
          <p:nvPr/>
        </p:nvSpPr>
        <p:spPr bwMode="auto">
          <a:xfrm rot="20793996">
            <a:off x="5559057" y="4361065"/>
            <a:ext cx="1079089" cy="31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f. </a:t>
            </a:r>
            <a:r>
              <a:rPr lang="cs-CZ" altLang="cs-CZ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vestib</a:t>
            </a:r>
            <a:r>
              <a:rPr lang="cs-CZ" altLang="cs-CZ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861495EF-E1E7-423A-B39A-C0AF4655D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5868" y="4309468"/>
            <a:ext cx="292120" cy="60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b="1">
                <a:solidFill>
                  <a:srgbClr val="000066"/>
                </a:solidFill>
                <a:latin typeface="Tahoma" panose="020B0604030504040204" pitchFamily="34" charset="0"/>
              </a:rPr>
              <a:t>L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2E6E3A3A-4AAC-4351-8B1D-3325E5AE1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9129" y="4157068"/>
            <a:ext cx="295313" cy="60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000066"/>
                </a:solidFill>
                <a:latin typeface="Tahoma" panose="020B0604030504040204" pitchFamily="34" charset="0"/>
              </a:rPr>
              <a:t>P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5D260D55-A7CB-4EEB-B513-916D54690181}"/>
              </a:ext>
            </a:extLst>
          </p:cNvPr>
          <p:cNvSpPr txBox="1">
            <a:spLocks noChangeArrowheads="1"/>
          </p:cNvSpPr>
          <p:nvPr/>
        </p:nvSpPr>
        <p:spPr bwMode="auto">
          <a:xfrm rot="558712">
            <a:off x="5919492" y="4895932"/>
            <a:ext cx="1639384" cy="346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cs-CZ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scala vestibuli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5C73028F-6F90-4BC6-A927-AB1258CFE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6092" y="5390557"/>
            <a:ext cx="1123785" cy="31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f. </a:t>
            </a:r>
            <a:r>
              <a:rPr lang="cs-CZ" altLang="cs-CZ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cochleae</a:t>
            </a:r>
            <a:endParaRPr lang="cs-CZ" altLang="cs-CZ" sz="1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0" name="Text Box 23">
            <a:extLst>
              <a:ext uri="{FF2B5EF4-FFF2-40B4-BE49-F238E27FC236}">
                <a16:creationId xmlns:a16="http://schemas.microsoft.com/office/drawing/2014/main" id="{F1094DD7-8148-4F67-903D-50C569CDB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718" y="5290544"/>
            <a:ext cx="1639384" cy="3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cs-CZ" sz="16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scala</a:t>
            </a:r>
            <a:r>
              <a:rPr lang="cs-CZ" altLang="cs-CZ" sz="1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altLang="cs-CZ" sz="16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tympani</a:t>
            </a:r>
            <a:endParaRPr lang="cs-CZ" altLang="cs-CZ" sz="16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96093086-12B7-4270-BFFD-F256D2AF5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327" y="2369578"/>
            <a:ext cx="295313" cy="60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b="1" dirty="0">
                <a:solidFill>
                  <a:srgbClr val="000066"/>
                </a:solidFill>
                <a:latin typeface="Tahoma" panose="020B060403050404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0440775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9">
            <a:extLst>
              <a:ext uri="{FF2B5EF4-FFF2-40B4-BE49-F238E27FC236}">
                <a16:creationId xmlns:a16="http://schemas.microsoft.com/office/drawing/2014/main" id="{B337DE6A-BAF2-4A13-A20E-936C4CAE74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967464"/>
              </p:ext>
            </p:extLst>
          </p:nvPr>
        </p:nvGraphicFramePr>
        <p:xfrm>
          <a:off x="410836" y="1385164"/>
          <a:ext cx="1552575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8" name="Rastrový obrázek" r:id="rId4" imgW="923810" imgH="1371429" progId="Paint.Picture">
                  <p:embed/>
                </p:oleObj>
              </mc:Choice>
              <mc:Fallback>
                <p:oleObj name="Rastrový obrázek" r:id="rId4" imgW="923810" imgH="1371429" progId="Paint.Picture">
                  <p:embed/>
                  <p:pic>
                    <p:nvPicPr>
                      <p:cNvPr id="38914" name="Object 9">
                        <a:extLst>
                          <a:ext uri="{FF2B5EF4-FFF2-40B4-BE49-F238E27FC236}">
                            <a16:creationId xmlns:a16="http://schemas.microsoft.com/office/drawing/2014/main" id="{B337DE6A-BAF2-4A13-A20E-936C4CAE748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836" y="1385164"/>
                        <a:ext cx="1552575" cy="230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Object 10">
            <a:extLst>
              <a:ext uri="{FF2B5EF4-FFF2-40B4-BE49-F238E27FC236}">
                <a16:creationId xmlns:a16="http://schemas.microsoft.com/office/drawing/2014/main" id="{213E8998-F246-4F47-8F90-6B14F059D7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565344"/>
              </p:ext>
            </p:extLst>
          </p:nvPr>
        </p:nvGraphicFramePr>
        <p:xfrm>
          <a:off x="3605841" y="34538"/>
          <a:ext cx="2076450" cy="224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9" name="Rastrový obrázek" r:id="rId6" imgW="1276190" imgH="1380952" progId="Paint.Picture">
                  <p:embed/>
                </p:oleObj>
              </mc:Choice>
              <mc:Fallback>
                <p:oleObj name="Rastrový obrázek" r:id="rId6" imgW="1276190" imgH="1380952" progId="Paint.Picture">
                  <p:embed/>
                  <p:pic>
                    <p:nvPicPr>
                      <p:cNvPr id="38915" name="Object 10">
                        <a:extLst>
                          <a:ext uri="{FF2B5EF4-FFF2-40B4-BE49-F238E27FC236}">
                            <a16:creationId xmlns:a16="http://schemas.microsoft.com/office/drawing/2014/main" id="{213E8998-F246-4F47-8F90-6B14F059D7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5841" y="34538"/>
                        <a:ext cx="2076450" cy="224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11">
            <a:extLst>
              <a:ext uri="{FF2B5EF4-FFF2-40B4-BE49-F238E27FC236}">
                <a16:creationId xmlns:a16="http://schemas.microsoft.com/office/drawing/2014/main" id="{705CC238-84E8-430F-9958-04FF3C01AA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6930314"/>
              </p:ext>
            </p:extLst>
          </p:nvPr>
        </p:nvGraphicFramePr>
        <p:xfrm>
          <a:off x="5948574" y="855166"/>
          <a:ext cx="1084262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0" name="Rastrový obrázek" r:id="rId8" imgW="1504762" imgH="1600000" progId="Paint.Picture">
                  <p:embed/>
                </p:oleObj>
              </mc:Choice>
              <mc:Fallback>
                <p:oleObj name="Rastrový obrázek" r:id="rId8" imgW="1504762" imgH="1600000" progId="Paint.Picture">
                  <p:embed/>
                  <p:pic>
                    <p:nvPicPr>
                      <p:cNvPr id="38916" name="Object 11">
                        <a:extLst>
                          <a:ext uri="{FF2B5EF4-FFF2-40B4-BE49-F238E27FC236}">
                            <a16:creationId xmlns:a16="http://schemas.microsoft.com/office/drawing/2014/main" id="{705CC238-84E8-430F-9958-04FF3C01AA6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8574" y="855166"/>
                        <a:ext cx="1084262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7" name="Object 12">
            <a:extLst>
              <a:ext uri="{FF2B5EF4-FFF2-40B4-BE49-F238E27FC236}">
                <a16:creationId xmlns:a16="http://schemas.microsoft.com/office/drawing/2014/main" id="{2A7201E6-7BE1-40DD-ADAE-70D941BAC2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69798"/>
              </p:ext>
            </p:extLst>
          </p:nvPr>
        </p:nvGraphicFramePr>
        <p:xfrm>
          <a:off x="8650288" y="56216"/>
          <a:ext cx="2017712" cy="183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1" name="Rastrový obrázek" r:id="rId10" imgW="0" imgH="0" progId="Paint.Picture">
                  <p:embed/>
                </p:oleObj>
              </mc:Choice>
              <mc:Fallback>
                <p:oleObj name="Rastrový obrázek" r:id="rId10" imgW="0" imgH="0" progId="Paint.Picture">
                  <p:embed/>
                  <p:pic>
                    <p:nvPicPr>
                      <p:cNvPr id="38917" name="Object 12">
                        <a:extLst>
                          <a:ext uri="{FF2B5EF4-FFF2-40B4-BE49-F238E27FC236}">
                            <a16:creationId xmlns:a16="http://schemas.microsoft.com/office/drawing/2014/main" id="{2A7201E6-7BE1-40DD-ADAE-70D941BAC2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0288" y="56216"/>
                        <a:ext cx="2017712" cy="1836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8" name="Text Box 15">
            <a:extLst>
              <a:ext uri="{FF2B5EF4-FFF2-40B4-BE49-F238E27FC236}">
                <a16:creationId xmlns:a16="http://schemas.microsoft.com/office/drawing/2014/main" id="{23F0545A-B332-48FF-9374-175AC27F1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36" y="3798229"/>
            <a:ext cx="18716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u="sng" dirty="0" err="1">
                <a:highlight>
                  <a:srgbClr val="FFFF00"/>
                </a:highlight>
              </a:rPr>
              <a:t>Modiolus</a:t>
            </a:r>
            <a:endParaRPr lang="cs-CZ" altLang="cs-CZ" sz="2000" b="1" u="sng" dirty="0">
              <a:highlight>
                <a:srgbClr val="FFFF00"/>
              </a:highlight>
            </a:endParaRPr>
          </a:p>
        </p:txBody>
      </p:sp>
      <p:sp>
        <p:nvSpPr>
          <p:cNvPr id="38919" name="Text Box 16">
            <a:extLst>
              <a:ext uri="{FF2B5EF4-FFF2-40B4-BE49-F238E27FC236}">
                <a16:creationId xmlns:a16="http://schemas.microsoft.com/office/drawing/2014/main" id="{473C1BA8-3948-4D0B-AB59-40DFD394D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336" y="2198222"/>
            <a:ext cx="3024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u="sng" dirty="0">
                <a:highlight>
                  <a:srgbClr val="FFFF00"/>
                </a:highlight>
              </a:rPr>
              <a:t>Lamina </a:t>
            </a:r>
            <a:r>
              <a:rPr lang="cs-CZ" altLang="cs-CZ" sz="2000" b="1" u="sng" dirty="0" err="1">
                <a:highlight>
                  <a:srgbClr val="FFFF00"/>
                </a:highlight>
              </a:rPr>
              <a:t>spiralis</a:t>
            </a:r>
            <a:r>
              <a:rPr lang="cs-CZ" altLang="cs-CZ" sz="2000" b="1" u="sng" dirty="0">
                <a:highlight>
                  <a:srgbClr val="FFFF00"/>
                </a:highlight>
              </a:rPr>
              <a:t> </a:t>
            </a:r>
            <a:r>
              <a:rPr lang="cs-CZ" altLang="cs-CZ" sz="2000" b="1" u="sng" dirty="0" err="1">
                <a:highlight>
                  <a:srgbClr val="FFFF00"/>
                </a:highlight>
              </a:rPr>
              <a:t>ossea</a:t>
            </a:r>
            <a:endParaRPr lang="cs-CZ" altLang="cs-CZ" sz="2000" b="1" u="sng" dirty="0">
              <a:highlight>
                <a:srgbClr val="FFFF00"/>
              </a:highlight>
            </a:endParaRPr>
          </a:p>
        </p:txBody>
      </p:sp>
      <p:sp>
        <p:nvSpPr>
          <p:cNvPr id="38920" name="Text Box 17">
            <a:extLst>
              <a:ext uri="{FF2B5EF4-FFF2-40B4-BE49-F238E27FC236}">
                <a16:creationId xmlns:a16="http://schemas.microsoft.com/office/drawing/2014/main" id="{045060D9-A4A9-48A1-8C5C-797F6B980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9859" y="1763492"/>
            <a:ext cx="3203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u="sng" dirty="0" err="1">
                <a:highlight>
                  <a:srgbClr val="FFFF00"/>
                </a:highlight>
              </a:rPr>
              <a:t>Canalis</a:t>
            </a:r>
            <a:r>
              <a:rPr lang="cs-CZ" altLang="cs-CZ" sz="2000" b="1" u="sng" dirty="0">
                <a:highlight>
                  <a:srgbClr val="FFFF00"/>
                </a:highlight>
              </a:rPr>
              <a:t> </a:t>
            </a:r>
            <a:r>
              <a:rPr lang="cs-CZ" altLang="cs-CZ" sz="2000" b="1" u="sng" dirty="0" err="1">
                <a:highlight>
                  <a:srgbClr val="FFFF00"/>
                </a:highlight>
              </a:rPr>
              <a:t>spiralis</a:t>
            </a:r>
            <a:r>
              <a:rPr lang="cs-CZ" altLang="cs-CZ" sz="2000" b="1" u="sng" dirty="0">
                <a:highlight>
                  <a:srgbClr val="FFFF00"/>
                </a:highlight>
              </a:rPr>
              <a:t> </a:t>
            </a:r>
            <a:r>
              <a:rPr lang="cs-CZ" altLang="cs-CZ" sz="2000" b="1" u="sng" dirty="0" err="1">
                <a:highlight>
                  <a:srgbClr val="FFFF00"/>
                </a:highlight>
              </a:rPr>
              <a:t>cochlae</a:t>
            </a:r>
            <a:endParaRPr lang="cs-CZ" altLang="cs-CZ" sz="2000" b="1" u="sng" dirty="0">
              <a:highlight>
                <a:srgbClr val="FFFF00"/>
              </a:highlight>
            </a:endParaRPr>
          </a:p>
        </p:txBody>
      </p:sp>
      <p:sp>
        <p:nvSpPr>
          <p:cNvPr id="57374" name="Rectangle 30">
            <a:extLst>
              <a:ext uri="{FF2B5EF4-FFF2-40B4-BE49-F238E27FC236}">
                <a16:creationId xmlns:a16="http://schemas.microsoft.com/office/drawing/2014/main" id="{16CBBA5A-2F93-419A-BD86-6AD4ED793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6507" y="3995667"/>
            <a:ext cx="4032250" cy="25209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graphicFrame>
        <p:nvGraphicFramePr>
          <p:cNvPr id="38922" name="Object 13">
            <a:extLst>
              <a:ext uri="{FF2B5EF4-FFF2-40B4-BE49-F238E27FC236}">
                <a16:creationId xmlns:a16="http://schemas.microsoft.com/office/drawing/2014/main" id="{021E83A1-6FB1-4608-A413-3C7FEDC6A5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7801740"/>
              </p:ext>
            </p:extLst>
          </p:nvPr>
        </p:nvGraphicFramePr>
        <p:xfrm>
          <a:off x="3942558" y="4456558"/>
          <a:ext cx="2151063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2" name="Rastrový obrázek" r:id="rId12" imgW="2152951" imgH="1914286" progId="Paint.Picture">
                  <p:embed/>
                </p:oleObj>
              </mc:Choice>
              <mc:Fallback>
                <p:oleObj name="Rastrový obrázek" r:id="rId12" imgW="2152951" imgH="1914286" progId="Paint.Picture">
                  <p:embed/>
                  <p:pic>
                    <p:nvPicPr>
                      <p:cNvPr id="38922" name="Object 13">
                        <a:extLst>
                          <a:ext uri="{FF2B5EF4-FFF2-40B4-BE49-F238E27FC236}">
                            <a16:creationId xmlns:a16="http://schemas.microsoft.com/office/drawing/2014/main" id="{021E83A1-6FB1-4608-A413-3C7FEDC6A5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2558" y="4456558"/>
                        <a:ext cx="2151063" cy="191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3" name="Text Box 18">
            <a:extLst>
              <a:ext uri="{FF2B5EF4-FFF2-40B4-BE49-F238E27FC236}">
                <a16:creationId xmlns:a16="http://schemas.microsoft.com/office/drawing/2014/main" id="{6CD9F640-C2D7-4B5E-941C-349A698F7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0257" y="5753545"/>
            <a:ext cx="22304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 b="1">
              <a:solidFill>
                <a:srgbClr val="CC0000"/>
              </a:solidFill>
            </a:endParaRPr>
          </a:p>
        </p:txBody>
      </p:sp>
      <p:sp>
        <p:nvSpPr>
          <p:cNvPr id="38924" name="Text Box 24">
            <a:extLst>
              <a:ext uri="{FF2B5EF4-FFF2-40B4-BE49-F238E27FC236}">
                <a16:creationId xmlns:a16="http://schemas.microsoft.com/office/drawing/2014/main" id="{00556A99-60F7-40AF-8995-EEE40BF1D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8670" y="4094608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CC0000"/>
                </a:solidFill>
                <a:latin typeface="Tahoma" panose="020B0604030504040204" pitchFamily="34" charset="0"/>
              </a:rPr>
              <a:t>Cupula</a:t>
            </a:r>
          </a:p>
        </p:txBody>
      </p:sp>
      <p:sp>
        <p:nvSpPr>
          <p:cNvPr id="38925" name="Text Box 25">
            <a:extLst>
              <a:ext uri="{FF2B5EF4-FFF2-40B4-BE49-F238E27FC236}">
                <a16:creationId xmlns:a16="http://schemas.microsoft.com/office/drawing/2014/main" id="{7FADD258-4160-4E27-B06D-B1C948D8E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6157" y="6113908"/>
            <a:ext cx="86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CC0000"/>
                </a:solidFill>
                <a:latin typeface="Tahoma" panose="020B0604030504040204" pitchFamily="34" charset="0"/>
              </a:rPr>
              <a:t>Basis </a:t>
            </a:r>
            <a:r>
              <a:rPr lang="cs-CZ" altLang="cs-CZ" sz="1800">
                <a:solidFill>
                  <a:srgbClr val="CC0000"/>
                </a:solidFill>
              </a:rPr>
              <a:t>     </a:t>
            </a:r>
            <a:r>
              <a:rPr lang="cs-CZ" altLang="cs-CZ" sz="1800">
                <a:solidFill>
                  <a:srgbClr val="0000FF"/>
                </a:solidFill>
              </a:rPr>
              <a:t>         </a:t>
            </a:r>
          </a:p>
        </p:txBody>
      </p:sp>
      <p:sp>
        <p:nvSpPr>
          <p:cNvPr id="38926" name="Text Box 25">
            <a:extLst>
              <a:ext uri="{FF2B5EF4-FFF2-40B4-BE49-F238E27FC236}">
                <a16:creationId xmlns:a16="http://schemas.microsoft.com/office/drawing/2014/main" id="{ACEA8446-1F79-41D2-A92D-574A243F9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533" y="4961383"/>
            <a:ext cx="1800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rgbClr val="FF0000"/>
                </a:solidFill>
                <a:latin typeface="Tahoma" panose="020B0604030504040204" pitchFamily="34" charset="0"/>
              </a:rPr>
              <a:t>scala vestib.    scala tymp.</a:t>
            </a:r>
          </a:p>
        </p:txBody>
      </p:sp>
      <p:sp>
        <p:nvSpPr>
          <p:cNvPr id="8212" name="Text Box 8">
            <a:extLst>
              <a:ext uri="{FF2B5EF4-FFF2-40B4-BE49-F238E27FC236}">
                <a16:creationId xmlns:a16="http://schemas.microsoft.com/office/drawing/2014/main" id="{41A8C461-FE09-40A5-BA4D-14C104A0B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45" y="0"/>
            <a:ext cx="1620664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800" b="1">
                <a:solidFill>
                  <a:srgbClr val="FF0000"/>
                </a:solidFill>
                <a:highlight>
                  <a:srgbClr val="FFFF00"/>
                </a:highlight>
              </a:rPr>
              <a:t>Cochlea</a:t>
            </a:r>
            <a:endParaRPr lang="cs-CZ" altLang="cs-CZ" sz="28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8213" name="Line 21">
            <a:extLst>
              <a:ext uri="{FF2B5EF4-FFF2-40B4-BE49-F238E27FC236}">
                <a16:creationId xmlns:a16="http://schemas.microsoft.com/office/drawing/2014/main" id="{03D90ADF-13F7-4F66-9FF9-AB9466121B6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96732" y="5177282"/>
            <a:ext cx="431800" cy="2159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14" name="Line 22">
            <a:extLst>
              <a:ext uri="{FF2B5EF4-FFF2-40B4-BE49-F238E27FC236}">
                <a16:creationId xmlns:a16="http://schemas.microsoft.com/office/drawing/2014/main" id="{97091406-19F8-4A8C-BF6F-4AD127B6F7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68170" y="5537645"/>
            <a:ext cx="360362" cy="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8930" name="Object 24">
            <a:extLst>
              <a:ext uri="{FF2B5EF4-FFF2-40B4-BE49-F238E27FC236}">
                <a16:creationId xmlns:a16="http://schemas.microsoft.com/office/drawing/2014/main" id="{2780CEC2-2EF1-4CF0-AE84-10AF9604EA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5360497"/>
              </p:ext>
            </p:extLst>
          </p:nvPr>
        </p:nvGraphicFramePr>
        <p:xfrm>
          <a:off x="9329738" y="3860800"/>
          <a:ext cx="2676525" cy="296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3" name="Rastrový obrázek" r:id="rId14" imgW="2676899" imgH="2962689" progId="Paint.Picture">
                  <p:embed/>
                </p:oleObj>
              </mc:Choice>
              <mc:Fallback>
                <p:oleObj name="Rastrový obrázek" r:id="rId14" imgW="2676899" imgH="2962689" progId="Paint.Picture">
                  <p:embed/>
                  <p:pic>
                    <p:nvPicPr>
                      <p:cNvPr id="38930" name="Object 24">
                        <a:extLst>
                          <a:ext uri="{FF2B5EF4-FFF2-40B4-BE49-F238E27FC236}">
                            <a16:creationId xmlns:a16="http://schemas.microsoft.com/office/drawing/2014/main" id="{2780CEC2-2EF1-4CF0-AE84-10AF9604EA8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29738" y="3860800"/>
                        <a:ext cx="2676525" cy="296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31" name="Text Box 6">
            <a:extLst>
              <a:ext uri="{FF2B5EF4-FFF2-40B4-BE49-F238E27FC236}">
                <a16:creationId xmlns:a16="http://schemas.microsoft.com/office/drawing/2014/main" id="{985E83E4-2FC0-4BE7-87AD-DAC6E6B24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0463" y="3860800"/>
            <a:ext cx="24495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/>
              <a:t>Hamulus l. spir. Helicotrema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59E05F8-4CA6-40BA-A8D1-5F14E628B446}"/>
              </a:ext>
            </a:extLst>
          </p:cNvPr>
          <p:cNvSpPr/>
          <p:nvPr/>
        </p:nvSpPr>
        <p:spPr>
          <a:xfrm>
            <a:off x="3719838" y="2518339"/>
            <a:ext cx="44631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Scala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vestibuli</a:t>
            </a:r>
            <a:r>
              <a:rPr lang="cs-CZ" altLang="cs-CZ" b="1" dirty="0">
                <a:latin typeface="Arial" panose="020B0604020202020204" pitchFamily="34" charset="0"/>
              </a:rPr>
              <a:t> (</a:t>
            </a:r>
            <a:r>
              <a:rPr lang="cs-CZ" altLang="cs-CZ" b="1" dirty="0" err="1">
                <a:latin typeface="Arial" panose="020B0604020202020204" pitchFamily="34" charset="0"/>
              </a:rPr>
              <a:t>opens</a:t>
            </a:r>
            <a:r>
              <a:rPr lang="cs-CZ" altLang="cs-CZ" b="1" dirty="0">
                <a:latin typeface="Arial" panose="020B0604020202020204" pitchFamily="34" charset="0"/>
              </a:rPr>
              <a:t> to vestibulum), 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scala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tympani</a:t>
            </a:r>
            <a:r>
              <a:rPr lang="cs-CZ" altLang="cs-CZ" b="1" dirty="0">
                <a:latin typeface="Arial" panose="020B0604020202020204" pitchFamily="34" charset="0"/>
              </a:rPr>
              <a:t> (</a:t>
            </a:r>
            <a:r>
              <a:rPr lang="cs-CZ" altLang="cs-CZ" b="1" dirty="0" err="1">
                <a:latin typeface="Arial" panose="020B0604020202020204" pitchFamily="34" charset="0"/>
              </a:rPr>
              <a:t>opens</a:t>
            </a:r>
            <a:r>
              <a:rPr lang="cs-CZ" altLang="cs-CZ" b="1" dirty="0">
                <a:latin typeface="Arial" panose="020B0604020202020204" pitchFamily="34" charset="0"/>
              </a:rPr>
              <a:t> to CT – </a:t>
            </a:r>
            <a:r>
              <a:rPr lang="cs-CZ" altLang="cs-CZ" b="1" dirty="0" err="1">
                <a:latin typeface="Arial" panose="020B0604020202020204" pitchFamily="34" charset="0"/>
              </a:rPr>
              <a:t>membrana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tympani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secundaria</a:t>
            </a:r>
            <a:r>
              <a:rPr lang="cs-CZ" altLang="cs-CZ" b="1" dirty="0">
                <a:latin typeface="Arial" panose="020B0604020202020204" pitchFamily="34" charset="0"/>
              </a:rPr>
              <a:t>), </a:t>
            </a:r>
            <a:r>
              <a:rPr lang="cs-CZ" altLang="cs-CZ" b="1" dirty="0" err="1">
                <a:latin typeface="Arial" panose="020B0604020202020204" pitchFamily="34" charset="0"/>
              </a:rPr>
              <a:t>hamulus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laminae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spiralis</a:t>
            </a:r>
            <a:r>
              <a:rPr lang="cs-CZ" altLang="cs-CZ" b="1" dirty="0">
                <a:latin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helicotrema</a:t>
            </a:r>
            <a:endParaRPr lang="cs-CZ" altLang="cs-CZ" b="1" dirty="0">
              <a:latin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63E0199-F40D-4DA9-9F59-DE5BBB8B3455}"/>
              </a:ext>
            </a:extLst>
          </p:cNvPr>
          <p:cNvSpPr/>
          <p:nvPr/>
        </p:nvSpPr>
        <p:spPr>
          <a:xfrm>
            <a:off x="8085171" y="2143711"/>
            <a:ext cx="44631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by </a:t>
            </a:r>
            <a:r>
              <a:rPr lang="cs-CZ" altLang="cs-CZ" b="1" dirty="0" err="1">
                <a:latin typeface="Arial" panose="020B0604020202020204" pitchFamily="34" charset="0"/>
              </a:rPr>
              <a:t>scala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vestibuli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is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joined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with</a:t>
            </a:r>
            <a:r>
              <a:rPr lang="cs-CZ" altLang="cs-CZ" b="1" dirty="0">
                <a:latin typeface="Arial" panose="020B0604020202020204" pitchFamily="34" charset="0"/>
              </a:rPr>
              <a:t> vestibulum,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scala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tympani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passes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under</a:t>
            </a:r>
            <a:r>
              <a:rPr lang="cs-CZ" altLang="cs-CZ" b="1" dirty="0">
                <a:latin typeface="Arial" panose="020B0604020202020204" pitchFamily="34" charset="0"/>
              </a:rPr>
              <a:t> vestibulum, </a:t>
            </a: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by </a:t>
            </a:r>
            <a:r>
              <a:rPr lang="cs-CZ" altLang="cs-CZ" b="1" dirty="0" err="1">
                <a:latin typeface="Arial" panose="020B0604020202020204" pitchFamily="34" charset="0"/>
              </a:rPr>
              <a:t>fenestra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cochleae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opens</a:t>
            </a:r>
            <a:r>
              <a:rPr lang="cs-CZ" altLang="cs-CZ" b="1" dirty="0">
                <a:latin typeface="Arial" panose="020B0604020202020204" pitchFamily="34" charset="0"/>
              </a:rPr>
              <a:t> to CT, 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ductus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perilymphaticus</a:t>
            </a:r>
            <a:endParaRPr lang="cs-CZ" altLang="cs-CZ" b="1" dirty="0">
              <a:latin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817B20D-042B-4C36-8987-62A1E3384651}"/>
              </a:ext>
            </a:extLst>
          </p:cNvPr>
          <p:cNvSpPr/>
          <p:nvPr/>
        </p:nvSpPr>
        <p:spPr>
          <a:xfrm>
            <a:off x="115623" y="4198279"/>
            <a:ext cx="36797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= </a:t>
            </a:r>
            <a:r>
              <a:rPr lang="cs-CZ" altLang="cs-CZ" b="1" dirty="0" err="1">
                <a:latin typeface="Arial" panose="020B0604020202020204" pitchFamily="34" charset="0"/>
              </a:rPr>
              <a:t>central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conical</a:t>
            </a:r>
            <a:r>
              <a:rPr lang="cs-CZ" altLang="cs-CZ" b="1" dirty="0">
                <a:latin typeface="Arial" panose="020B0604020202020204" pitchFamily="34" charset="0"/>
              </a:rPr>
              <a:t> axis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basis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modioli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cs-CZ" altLang="cs-CZ" b="1" dirty="0">
                <a:latin typeface="Arial" panose="020B0604020202020204" pitchFamily="34" charset="0"/>
              </a:rPr>
              <a:t>(</a:t>
            </a:r>
            <a:r>
              <a:rPr lang="cs-CZ" altLang="cs-CZ" b="1" dirty="0" err="1">
                <a:latin typeface="Arial" panose="020B0604020202020204" pitchFamily="34" charset="0"/>
              </a:rPr>
              <a:t>tractus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spiralis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foraminosus</a:t>
            </a:r>
            <a:r>
              <a:rPr lang="cs-CZ" altLang="cs-CZ" b="1" dirty="0">
                <a:latin typeface="Arial" panose="020B0604020202020204" pitchFamily="34" charset="0"/>
              </a:rPr>
              <a:t>), 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4DB0AB73-8DF8-4584-AD03-68E56BF63433}"/>
              </a:ext>
            </a:extLst>
          </p:cNvPr>
          <p:cNvSpPr/>
          <p:nvPr/>
        </p:nvSpPr>
        <p:spPr>
          <a:xfrm>
            <a:off x="39750" y="433006"/>
            <a:ext cx="36797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Anterior</a:t>
            </a:r>
            <a:r>
              <a:rPr lang="cs-CZ" altLang="cs-CZ" b="1" dirty="0">
                <a:latin typeface="Arial" panose="020B0604020202020204" pitchFamily="34" charset="0"/>
              </a:rPr>
              <a:t> part </a:t>
            </a:r>
            <a:r>
              <a:rPr lang="cs-CZ" altLang="cs-CZ" b="1" dirty="0" err="1">
                <a:latin typeface="Arial" panose="020B0604020202020204" pitchFamily="34" charset="0"/>
              </a:rPr>
              <a:t>of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labyrinth</a:t>
            </a:r>
            <a:r>
              <a:rPr lang="cs-CZ" altLang="cs-CZ" b="1" dirty="0">
                <a:latin typeface="Arial" panose="020B0604020202020204" pitchFamily="34" charset="0"/>
              </a:rPr>
              <a:t>,</a:t>
            </a:r>
          </a:p>
          <a:p>
            <a:pPr>
              <a:spcBef>
                <a:spcPct val="0"/>
              </a:spcBef>
            </a:pPr>
            <a:r>
              <a:rPr lang="cs-CZ" altLang="cs-CZ" b="1" dirty="0" err="1">
                <a:latin typeface="Arial" panose="020B0604020202020204" pitchFamily="34" charset="0"/>
              </a:rPr>
              <a:t>Lying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anterior</a:t>
            </a:r>
            <a:r>
              <a:rPr lang="cs-CZ" altLang="cs-CZ" b="1" dirty="0">
                <a:latin typeface="Arial" panose="020B0604020202020204" pitchFamily="34" charset="0"/>
              </a:rPr>
              <a:t> to </a:t>
            </a:r>
            <a:r>
              <a:rPr lang="cs-CZ" altLang="cs-CZ" b="1" dirty="0" err="1">
                <a:latin typeface="Arial" panose="020B0604020202020204" pitchFamily="34" charset="0"/>
              </a:rPr>
              <a:t>the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</a:rPr>
              <a:t>vestible</a:t>
            </a:r>
            <a:endParaRPr lang="cs-CZ" altLang="cs-CZ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No Image Available!">
            <a:extLst>
              <a:ext uri="{FF2B5EF4-FFF2-40B4-BE49-F238E27FC236}">
                <a16:creationId xmlns:a16="http://schemas.microsoft.com/office/drawing/2014/main" id="{C4067827-AA39-4596-9ABD-612CCA9BC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5" t="16400" r="20997" b="17451"/>
          <a:stretch/>
        </p:blipFill>
        <p:spPr bwMode="auto">
          <a:xfrm>
            <a:off x="1917278" y="0"/>
            <a:ext cx="8548688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>
            <a:extLst>
              <a:ext uri="{FF2B5EF4-FFF2-40B4-BE49-F238E27FC236}">
                <a16:creationId xmlns:a16="http://schemas.microsoft.com/office/drawing/2014/main" id="{6B42DCD1-89E9-495E-B0D3-23961129E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" r="2220" b="4378"/>
          <a:stretch>
            <a:fillRect/>
          </a:stretch>
        </p:blipFill>
        <p:spPr bwMode="auto">
          <a:xfrm>
            <a:off x="6059488" y="3122613"/>
            <a:ext cx="4608512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29">
            <a:extLst>
              <a:ext uri="{FF2B5EF4-FFF2-40B4-BE49-F238E27FC236}">
                <a16:creationId xmlns:a16="http://schemas.microsoft.com/office/drawing/2014/main" id="{CD2A41D8-9325-4678-9059-5B852212B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7163" y="3405189"/>
            <a:ext cx="392906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Can. spiralis modioli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Can. longitud. modioli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/>
              <a:t>Tr. spiralis foraminosus</a:t>
            </a:r>
            <a:endParaRPr lang="cs-CZ" altLang="cs-CZ" sz="1800"/>
          </a:p>
        </p:txBody>
      </p:sp>
      <p:sp>
        <p:nvSpPr>
          <p:cNvPr id="5" name="AutoShape 9">
            <a:extLst>
              <a:ext uri="{FF2B5EF4-FFF2-40B4-BE49-F238E27FC236}">
                <a16:creationId xmlns:a16="http://schemas.microsoft.com/office/drawing/2014/main" id="{D4EC2672-8107-4E73-AEC1-C53B36C659C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429250" y="4614863"/>
            <a:ext cx="503238" cy="792162"/>
          </a:xfrm>
          <a:prstGeom prst="upArrow">
            <a:avLst>
              <a:gd name="adj1" fmla="val 50000"/>
              <a:gd name="adj2" fmla="val 3935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AutoShape 10">
            <a:extLst>
              <a:ext uri="{FF2B5EF4-FFF2-40B4-BE49-F238E27FC236}">
                <a16:creationId xmlns:a16="http://schemas.microsoft.com/office/drawing/2014/main" id="{8D704874-8C89-4751-9218-C55C10D52B3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303839" y="3571876"/>
            <a:ext cx="503237" cy="792163"/>
          </a:xfrm>
          <a:prstGeom prst="upArrow">
            <a:avLst>
              <a:gd name="adj1" fmla="val 50000"/>
              <a:gd name="adj2" fmla="val 3935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35D29637-0881-4C44-9E51-565679BC7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450" y="5537201"/>
            <a:ext cx="503238" cy="792163"/>
          </a:xfrm>
          <a:prstGeom prst="upArrow">
            <a:avLst>
              <a:gd name="adj1" fmla="val 50000"/>
              <a:gd name="adj2" fmla="val 3935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968" name="Text Box 8">
            <a:extLst>
              <a:ext uri="{FF2B5EF4-FFF2-40B4-BE49-F238E27FC236}">
                <a16:creationId xmlns:a16="http://schemas.microsoft.com/office/drawing/2014/main" id="{1639880E-9B53-4650-9120-5AF41FF0B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938" y="6308725"/>
            <a:ext cx="392906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solidFill>
                  <a:schemeClr val="bg1"/>
                </a:solidFill>
              </a:rPr>
              <a:t>Area cochleae v meatus acust. int.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>
            <a:extLst>
              <a:ext uri="{FF2B5EF4-FFF2-40B4-BE49-F238E27FC236}">
                <a16:creationId xmlns:a16="http://schemas.microsoft.com/office/drawing/2014/main" id="{2CA69520-E552-44D2-B43E-2140C8CA0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321" y="-38239"/>
            <a:ext cx="44203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Meatus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acusticus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internus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41987" name="Picture 4">
            <a:extLst>
              <a:ext uri="{FF2B5EF4-FFF2-40B4-BE49-F238E27FC236}">
                <a16:creationId xmlns:a16="http://schemas.microsoft.com/office/drawing/2014/main" id="{D764A85E-16B5-49B6-A312-88882CD00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" t="2127" r="2138" b="3900"/>
          <a:stretch>
            <a:fillRect/>
          </a:stretch>
        </p:blipFill>
        <p:spPr bwMode="auto">
          <a:xfrm>
            <a:off x="1566864" y="423864"/>
            <a:ext cx="614362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5">
            <a:extLst>
              <a:ext uri="{FF2B5EF4-FFF2-40B4-BE49-F238E27FC236}">
                <a16:creationId xmlns:a16="http://schemas.microsoft.com/office/drawing/2014/main" id="{03A58666-C9C2-4047-9B84-C56218BD4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914" y="784225"/>
            <a:ext cx="2160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>
                <a:solidFill>
                  <a:srgbClr val="003399"/>
                </a:solidFill>
                <a:latin typeface="Tahoma" panose="020B0604030504040204" pitchFamily="34" charset="0"/>
              </a:rPr>
              <a:t>Area n. VII</a:t>
            </a:r>
          </a:p>
        </p:txBody>
      </p:sp>
      <p:sp>
        <p:nvSpPr>
          <p:cNvPr id="41989" name="Text Box 6">
            <a:extLst>
              <a:ext uri="{FF2B5EF4-FFF2-40B4-BE49-F238E27FC236}">
                <a16:creationId xmlns:a16="http://schemas.microsoft.com/office/drawing/2014/main" id="{8B6D1988-EDCF-4862-8F52-EF038A33F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0" y="495300"/>
            <a:ext cx="51549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cs-CZ" altLang="cs-CZ" sz="1600" b="1" dirty="0">
                <a:solidFill>
                  <a:srgbClr val="CC0000"/>
                </a:solidFill>
                <a:latin typeface="Tahoma" panose="020B0604030504040204" pitchFamily="34" charset="0"/>
              </a:rPr>
              <a:t>Area vest. sup.</a:t>
            </a:r>
            <a:r>
              <a:rPr lang="cs-CZ" altLang="cs-CZ" sz="1600" dirty="0">
                <a:latin typeface="Tahoma" panose="020B0604030504040204" pitchFamily="34" charset="0"/>
              </a:rPr>
              <a:t>= </a:t>
            </a:r>
            <a:r>
              <a:rPr lang="cs-CZ" altLang="cs-CZ" sz="1600" b="1" dirty="0" err="1">
                <a:latin typeface="Tahoma" panose="020B0604030504040204" pitchFamily="34" charset="0"/>
              </a:rPr>
              <a:t>macula</a:t>
            </a:r>
            <a:r>
              <a:rPr lang="cs-CZ" altLang="cs-CZ" sz="1600" b="1" dirty="0">
                <a:latin typeface="Tahoma" panose="020B0604030504040204" pitchFamily="34" charset="0"/>
              </a:rPr>
              <a:t> </a:t>
            </a:r>
            <a:r>
              <a:rPr lang="cs-CZ" altLang="cs-CZ" sz="1600" b="1" dirty="0" err="1">
                <a:latin typeface="Tahoma" panose="020B0604030504040204" pitchFamily="34" charset="0"/>
              </a:rPr>
              <a:t>cribrosa</a:t>
            </a:r>
            <a:r>
              <a:rPr lang="cs-CZ" altLang="cs-CZ" sz="1600" b="1" dirty="0">
                <a:latin typeface="Tahoma" panose="020B0604030504040204" pitchFamily="34" charset="0"/>
              </a:rPr>
              <a:t> sup.</a:t>
            </a:r>
            <a:r>
              <a:rPr lang="cs-CZ" altLang="cs-CZ" sz="1600" dirty="0">
                <a:latin typeface="Tahoma" panose="020B0604030504040204" pitchFamily="34" charset="0"/>
              </a:rPr>
              <a:t>          </a:t>
            </a:r>
          </a:p>
          <a:p>
            <a:pPr>
              <a:spcBef>
                <a:spcPct val="50000"/>
              </a:spcBef>
              <a:buNone/>
            </a:pPr>
            <a:r>
              <a:rPr lang="cs-CZ" altLang="cs-CZ" sz="1600" dirty="0" err="1">
                <a:latin typeface="Tahoma" panose="020B0604030504040204" pitchFamily="34" charset="0"/>
              </a:rPr>
              <a:t>can</a:t>
            </a:r>
            <a:r>
              <a:rPr lang="cs-CZ" altLang="cs-CZ" sz="1600" dirty="0">
                <a:latin typeface="Tahoma" panose="020B0604030504040204" pitchFamily="34" charset="0"/>
              </a:rPr>
              <a:t>. A,L </a:t>
            </a:r>
            <a:r>
              <a:rPr lang="cs-CZ" altLang="cs-CZ" sz="1600" b="1" dirty="0"/>
              <a:t>(</a:t>
            </a:r>
            <a:r>
              <a:rPr lang="cs-CZ" altLang="cs-CZ" sz="1600" b="1" dirty="0" err="1"/>
              <a:t>for</a:t>
            </a:r>
            <a:r>
              <a:rPr lang="cs-CZ" altLang="cs-CZ" sz="1600" b="1" dirty="0"/>
              <a:t> n. </a:t>
            </a:r>
            <a:r>
              <a:rPr lang="cs-CZ" altLang="cs-CZ" sz="1600" b="1" dirty="0" err="1"/>
              <a:t>utriculoampullaris</a:t>
            </a:r>
            <a:r>
              <a:rPr lang="cs-CZ" altLang="cs-CZ" sz="1600" b="1" dirty="0"/>
              <a:t>)</a:t>
            </a:r>
            <a:endParaRPr lang="cs-CZ" altLang="cs-CZ" sz="1600" dirty="0">
              <a:latin typeface="Tahoma" panose="020B0604030504040204" pitchFamily="34" charset="0"/>
            </a:endParaRPr>
          </a:p>
        </p:txBody>
      </p:sp>
      <p:sp>
        <p:nvSpPr>
          <p:cNvPr id="41990" name="Text Box 7">
            <a:extLst>
              <a:ext uri="{FF2B5EF4-FFF2-40B4-BE49-F238E27FC236}">
                <a16:creationId xmlns:a16="http://schemas.microsoft.com/office/drawing/2014/main" id="{D001464C-8EC3-43CA-8D38-A666E989F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74" y="2079625"/>
            <a:ext cx="55911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cs-CZ" altLang="cs-CZ" sz="1600" b="1" dirty="0">
                <a:solidFill>
                  <a:srgbClr val="CC0000"/>
                </a:solidFill>
                <a:latin typeface="Tahoma" panose="020B0604030504040204" pitchFamily="34" charset="0"/>
              </a:rPr>
              <a:t>Area vest. </a:t>
            </a:r>
            <a:r>
              <a:rPr lang="cs-CZ" altLang="cs-CZ" sz="1600" b="1" dirty="0" err="1">
                <a:solidFill>
                  <a:srgbClr val="CC0000"/>
                </a:solidFill>
                <a:latin typeface="Tahoma" panose="020B0604030504040204" pitchFamily="34" charset="0"/>
              </a:rPr>
              <a:t>inf</a:t>
            </a:r>
            <a:r>
              <a:rPr lang="cs-CZ" altLang="cs-CZ" sz="1600" b="1" dirty="0">
                <a:solidFill>
                  <a:srgbClr val="CC0000"/>
                </a:solidFill>
                <a:latin typeface="Tahoma" panose="020B0604030504040204" pitchFamily="34" charset="0"/>
              </a:rPr>
              <a:t>.</a:t>
            </a:r>
            <a:r>
              <a:rPr lang="cs-CZ" altLang="cs-CZ" sz="1600" dirty="0">
                <a:latin typeface="Tahoma" panose="020B0604030504040204" pitchFamily="34" charset="0"/>
              </a:rPr>
              <a:t>= </a:t>
            </a:r>
            <a:r>
              <a:rPr lang="cs-CZ" altLang="cs-CZ" sz="1600" b="1" dirty="0" err="1">
                <a:latin typeface="Tahoma" panose="020B0604030504040204" pitchFamily="34" charset="0"/>
              </a:rPr>
              <a:t>macula</a:t>
            </a:r>
            <a:r>
              <a:rPr lang="cs-CZ" altLang="cs-CZ" sz="1600" b="1" dirty="0">
                <a:latin typeface="Tahoma" panose="020B0604030504040204" pitchFamily="34" charset="0"/>
              </a:rPr>
              <a:t> </a:t>
            </a:r>
            <a:r>
              <a:rPr lang="cs-CZ" altLang="cs-CZ" sz="1600" b="1" dirty="0" err="1">
                <a:latin typeface="Tahoma" panose="020B0604030504040204" pitchFamily="34" charset="0"/>
              </a:rPr>
              <a:t>cribrosa</a:t>
            </a:r>
            <a:r>
              <a:rPr lang="cs-CZ" altLang="cs-CZ" sz="1600" b="1" dirty="0">
                <a:latin typeface="Tahoma" panose="020B0604030504040204" pitchFamily="34" charset="0"/>
              </a:rPr>
              <a:t> med.</a:t>
            </a:r>
            <a:r>
              <a:rPr lang="cs-CZ" altLang="cs-CZ" sz="1600" dirty="0">
                <a:latin typeface="Tahoma" panose="020B0604030504040204" pitchFamily="34" charset="0"/>
              </a:rPr>
              <a:t> </a:t>
            </a:r>
            <a:r>
              <a:rPr lang="cs-CZ" altLang="cs-CZ" sz="1600" b="1" dirty="0"/>
              <a:t>(n. </a:t>
            </a:r>
            <a:r>
              <a:rPr lang="cs-CZ" altLang="cs-CZ" sz="1600" b="1" dirty="0" err="1"/>
              <a:t>saccularis</a:t>
            </a:r>
            <a:r>
              <a:rPr lang="cs-CZ" altLang="cs-CZ" sz="1600" b="1" dirty="0"/>
              <a:t>)</a:t>
            </a:r>
            <a:endParaRPr lang="cs-CZ" altLang="cs-CZ" sz="1600" b="1" dirty="0">
              <a:solidFill>
                <a:srgbClr val="CC0000"/>
              </a:solidFill>
              <a:latin typeface="Tahoma" panose="020B0604030504040204" pitchFamily="34" charset="0"/>
            </a:endParaRPr>
          </a:p>
        </p:txBody>
      </p:sp>
      <p:sp>
        <p:nvSpPr>
          <p:cNvPr id="109576" name="Text Box 8">
            <a:extLst>
              <a:ext uri="{FF2B5EF4-FFF2-40B4-BE49-F238E27FC236}">
                <a16:creationId xmlns:a16="http://schemas.microsoft.com/office/drawing/2014/main" id="{C4604713-0DCD-4725-A675-FA070DB97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213" y="1892301"/>
            <a:ext cx="29003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rPr>
              <a:t>Area </a:t>
            </a:r>
            <a:r>
              <a:rPr lang="cs-CZ" altLang="cs-CZ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</a:rPr>
              <a:t>cochleae</a:t>
            </a:r>
            <a:r>
              <a:rPr lang="cs-CZ" altLang="cs-CZ" sz="1600" b="1" dirty="0">
                <a:solidFill>
                  <a:srgbClr val="A50021"/>
                </a:solidFill>
                <a:latin typeface="Tahoma" panose="020B060403050404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cs-CZ" altLang="cs-CZ" sz="1600" dirty="0">
                <a:latin typeface="Tahoma" panose="020B0604030504040204" pitchFamily="34" charset="0"/>
              </a:rPr>
              <a:t>=</a:t>
            </a:r>
            <a:r>
              <a:rPr lang="cs-CZ" altLang="cs-CZ" sz="1600" dirty="0" err="1">
                <a:latin typeface="Tahoma" panose="020B0604030504040204" pitchFamily="34" charset="0"/>
              </a:rPr>
              <a:t>Tractus</a:t>
            </a:r>
            <a:r>
              <a:rPr lang="cs-CZ" altLang="cs-CZ" sz="1600" dirty="0">
                <a:latin typeface="Tahoma" panose="020B0604030504040204" pitchFamily="34" charset="0"/>
              </a:rPr>
              <a:t> </a:t>
            </a:r>
            <a:r>
              <a:rPr lang="cs-CZ" altLang="cs-CZ" sz="1600" dirty="0" err="1">
                <a:latin typeface="Tahoma" panose="020B0604030504040204" pitchFamily="34" charset="0"/>
              </a:rPr>
              <a:t>spiralis</a:t>
            </a:r>
            <a:r>
              <a:rPr lang="cs-CZ" altLang="cs-CZ" sz="1600" dirty="0">
                <a:latin typeface="Tahoma" panose="020B0604030504040204" pitchFamily="34" charset="0"/>
              </a:rPr>
              <a:t> </a:t>
            </a:r>
            <a:r>
              <a:rPr lang="cs-CZ" altLang="cs-CZ" sz="1600" dirty="0" err="1">
                <a:latin typeface="Tahoma" panose="020B0604030504040204" pitchFamily="34" charset="0"/>
              </a:rPr>
              <a:t>foraminosus</a:t>
            </a:r>
            <a:r>
              <a:rPr lang="cs-CZ" altLang="cs-CZ" sz="1600" dirty="0"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41992" name="Text Box 10">
            <a:extLst>
              <a:ext uri="{FF2B5EF4-FFF2-40B4-BE49-F238E27FC236}">
                <a16:creationId xmlns:a16="http://schemas.microsoft.com/office/drawing/2014/main" id="{C21CE4C7-0F7C-43F9-9D26-271D16578128}"/>
              </a:ext>
            </a:extLst>
          </p:cNvPr>
          <p:cNvSpPr txBox="1">
            <a:spLocks noChangeArrowheads="1"/>
          </p:cNvSpPr>
          <p:nvPr/>
        </p:nvSpPr>
        <p:spPr bwMode="auto">
          <a:xfrm rot="1057167">
            <a:off x="4592638" y="1711326"/>
            <a:ext cx="19288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>
                <a:solidFill>
                  <a:srgbClr val="FFFF00"/>
                </a:solidFill>
                <a:latin typeface="Tahoma" panose="020B0604030504040204" pitchFamily="34" charset="0"/>
              </a:rPr>
              <a:t>Crista transv.</a:t>
            </a:r>
          </a:p>
        </p:txBody>
      </p:sp>
      <p:sp>
        <p:nvSpPr>
          <p:cNvPr id="45072" name="Text Box 16">
            <a:extLst>
              <a:ext uri="{FF2B5EF4-FFF2-40B4-BE49-F238E27FC236}">
                <a16:creationId xmlns:a16="http://schemas.microsoft.com/office/drawing/2014/main" id="{3C4A503E-1D1B-42FA-BC85-47F8634A5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026" y="2646363"/>
            <a:ext cx="38322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1600" b="1" dirty="0">
                <a:solidFill>
                  <a:srgbClr val="CC0000"/>
                </a:solidFill>
                <a:latin typeface="Tahoma" panose="020B0604030504040204" pitchFamily="34" charset="0"/>
              </a:rPr>
              <a:t>F. </a:t>
            </a:r>
            <a:r>
              <a:rPr lang="cs-CZ" altLang="cs-CZ" sz="1600" b="1" dirty="0" err="1">
                <a:solidFill>
                  <a:srgbClr val="CC0000"/>
                </a:solidFill>
                <a:latin typeface="Tahoma" panose="020B0604030504040204" pitchFamily="34" charset="0"/>
              </a:rPr>
              <a:t>singulare</a:t>
            </a:r>
            <a:r>
              <a:rPr lang="cs-CZ" altLang="cs-CZ" sz="1600" b="1" dirty="0">
                <a:solidFill>
                  <a:srgbClr val="CC0000"/>
                </a:solidFill>
                <a:latin typeface="Tahoma" panose="020B0604030504040204" pitchFamily="34" charset="0"/>
              </a:rPr>
              <a:t> </a:t>
            </a:r>
            <a:r>
              <a:rPr lang="cs-CZ" altLang="cs-CZ" sz="1600" b="1" dirty="0">
                <a:latin typeface="Tahoma" panose="020B0604030504040204" pitchFamily="34" charset="0"/>
              </a:rPr>
              <a:t>= </a:t>
            </a:r>
            <a:r>
              <a:rPr lang="cs-CZ" altLang="cs-CZ" sz="1600" b="1" dirty="0" err="1">
                <a:latin typeface="Tahoma" panose="020B0604030504040204" pitchFamily="34" charset="0"/>
              </a:rPr>
              <a:t>macula</a:t>
            </a:r>
            <a:r>
              <a:rPr lang="cs-CZ" altLang="cs-CZ" sz="1600" b="1" dirty="0">
                <a:latin typeface="Tahoma" panose="020B0604030504040204" pitchFamily="34" charset="0"/>
              </a:rPr>
              <a:t> </a:t>
            </a:r>
            <a:r>
              <a:rPr lang="cs-CZ" altLang="cs-CZ" sz="1600" b="1" dirty="0" err="1">
                <a:latin typeface="Tahoma" panose="020B0604030504040204" pitchFamily="34" charset="0"/>
              </a:rPr>
              <a:t>cribrosa</a:t>
            </a:r>
            <a:r>
              <a:rPr lang="cs-CZ" altLang="cs-CZ" sz="1600" b="1" dirty="0">
                <a:latin typeface="Tahoma" panose="020B0604030504040204" pitchFamily="34" charset="0"/>
              </a:rPr>
              <a:t> </a:t>
            </a:r>
            <a:r>
              <a:rPr lang="cs-CZ" altLang="cs-CZ" sz="1600" b="1" dirty="0" err="1">
                <a:latin typeface="Tahoma" panose="020B0604030504040204" pitchFamily="34" charset="0"/>
              </a:rPr>
              <a:t>inf</a:t>
            </a:r>
            <a:r>
              <a:rPr lang="cs-CZ" altLang="cs-CZ" sz="1600" b="1" dirty="0">
                <a:latin typeface="Tahoma" panose="020B0604030504040204" pitchFamily="34" charset="0"/>
              </a:rPr>
              <a:t>.</a:t>
            </a:r>
          </a:p>
          <a:p>
            <a:pPr>
              <a:defRPr/>
            </a:pPr>
            <a:r>
              <a:rPr lang="cs-CZ" altLang="cs-CZ" sz="1600" dirty="0">
                <a:latin typeface="Tahoma" panose="020B0604030504040204" pitchFamily="34" charset="0"/>
              </a:rPr>
              <a:t>= </a:t>
            </a:r>
            <a:r>
              <a:rPr lang="cs-CZ" altLang="cs-CZ" sz="1600" b="1" dirty="0" err="1"/>
              <a:t>for</a:t>
            </a:r>
            <a:r>
              <a:rPr lang="cs-CZ" altLang="cs-CZ" sz="1600" b="1" dirty="0"/>
              <a:t> n. </a:t>
            </a:r>
            <a:r>
              <a:rPr lang="cs-CZ" altLang="cs-CZ" sz="1600" b="1" dirty="0" err="1"/>
              <a:t>ampullaris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posterior</a:t>
            </a:r>
            <a:r>
              <a:rPr lang="cs-CZ" altLang="cs-CZ" sz="1600" b="1" dirty="0"/>
              <a:t>)</a:t>
            </a:r>
            <a:endParaRPr lang="cs-CZ" altLang="cs-CZ" sz="1600" dirty="0">
              <a:effectLst>
                <a:outerShdw blurRad="38100" dist="38100" dir="2700000" algn="tl">
                  <a:srgbClr val="FFFFFF"/>
                </a:outerShdw>
              </a:effectLst>
              <a:latin typeface="Tahoma" panose="020B0604030504040204" pitchFamily="34" charset="0"/>
            </a:endParaRPr>
          </a:p>
        </p:txBody>
      </p:sp>
      <p:grpSp>
        <p:nvGrpSpPr>
          <p:cNvPr id="41994" name="Skupina 4">
            <a:extLst>
              <a:ext uri="{FF2B5EF4-FFF2-40B4-BE49-F238E27FC236}">
                <a16:creationId xmlns:a16="http://schemas.microsoft.com/office/drawing/2014/main" id="{3B380EFD-AC5D-4E1E-B1E7-8DFF9104DC9C}"/>
              </a:ext>
            </a:extLst>
          </p:cNvPr>
          <p:cNvGrpSpPr>
            <a:grpSpLocks/>
          </p:cNvGrpSpPr>
          <p:nvPr/>
        </p:nvGrpSpPr>
        <p:grpSpPr bwMode="auto">
          <a:xfrm>
            <a:off x="6964362" y="3316075"/>
            <a:ext cx="5227638" cy="3541712"/>
            <a:chOff x="3873807" y="3315639"/>
            <a:chExt cx="5227331" cy="3542361"/>
          </a:xfrm>
        </p:grpSpPr>
        <p:pic>
          <p:nvPicPr>
            <p:cNvPr id="41995" name="Picture 4" descr="No Image Available!">
              <a:extLst>
                <a:ext uri="{FF2B5EF4-FFF2-40B4-BE49-F238E27FC236}">
                  <a16:creationId xmlns:a16="http://schemas.microsoft.com/office/drawing/2014/main" id="{56DD05F0-EF95-4F3D-838E-5DC24630B8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6" t="10236" r="15350" b="6122"/>
            <a:stretch>
              <a:fillRect/>
            </a:stretch>
          </p:blipFill>
          <p:spPr bwMode="auto">
            <a:xfrm>
              <a:off x="3873807" y="3315639"/>
              <a:ext cx="5227331" cy="354236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314DF460-D019-42C1-8DD1-974A99B7238C}"/>
                </a:ext>
              </a:extLst>
            </p:cNvPr>
            <p:cNvSpPr/>
            <p:nvPr/>
          </p:nvSpPr>
          <p:spPr bwMode="auto">
            <a:xfrm>
              <a:off x="3924604" y="3356922"/>
              <a:ext cx="584166" cy="30644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F7FDB161-F46C-436B-9C7A-5FAD18D2D2E8}"/>
                </a:ext>
              </a:extLst>
            </p:cNvPr>
            <p:cNvSpPr/>
            <p:nvPr/>
          </p:nvSpPr>
          <p:spPr bwMode="auto">
            <a:xfrm>
              <a:off x="8675713" y="3315639"/>
              <a:ext cx="425425" cy="25722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9720CB99-040B-40E0-8922-4308856173D1}"/>
                </a:ext>
              </a:extLst>
            </p:cNvPr>
            <p:cNvSpPr/>
            <p:nvPr/>
          </p:nvSpPr>
          <p:spPr bwMode="auto">
            <a:xfrm>
              <a:off x="4651636" y="6597602"/>
              <a:ext cx="1865203" cy="26039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11">
            <a:extLst>
              <a:ext uri="{FF2B5EF4-FFF2-40B4-BE49-F238E27FC236}">
                <a16:creationId xmlns:a16="http://schemas.microsoft.com/office/drawing/2014/main" id="{B713678C-EFB6-48B5-82A3-002EA6EAE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366" y="432157"/>
            <a:ext cx="6593633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FF0000"/>
                </a:solidFill>
              </a:rPr>
              <a:t>Labyrinthus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</a:rPr>
              <a:t>vestibularis</a:t>
            </a:r>
            <a:endParaRPr lang="cs-CZ" altLang="cs-CZ" sz="20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 err="1"/>
              <a:t>Utriculus</a:t>
            </a:r>
            <a:r>
              <a:rPr lang="cs-CZ" altLang="cs-CZ" sz="2000" b="1" dirty="0"/>
              <a:t> - </a:t>
            </a:r>
            <a:r>
              <a:rPr lang="cs-CZ" altLang="cs-CZ" sz="2000" dirty="0"/>
              <a:t>on </a:t>
            </a:r>
            <a:r>
              <a:rPr lang="cs-CZ" altLang="cs-CZ" sz="2000" dirty="0" err="1"/>
              <a:t>medial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wall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vestibulum in </a:t>
            </a:r>
            <a:r>
              <a:rPr lang="cs-CZ" altLang="cs-CZ" sz="2000" dirty="0" err="1"/>
              <a:t>recessus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utriculi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ellipticus</a:t>
            </a:r>
            <a:r>
              <a:rPr lang="cs-CZ" altLang="cs-CZ" sz="2000" dirty="0"/>
              <a:t>), </a:t>
            </a:r>
            <a:r>
              <a:rPr lang="cs-CZ" altLang="cs-CZ" sz="2000" dirty="0" err="1"/>
              <a:t>utricular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macula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located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horizontally</a:t>
            </a:r>
            <a:r>
              <a:rPr lang="cs-CZ" altLang="cs-CZ" sz="2000" dirty="0"/>
              <a:t>, by </a:t>
            </a:r>
            <a:r>
              <a:rPr lang="cs-CZ" altLang="cs-CZ" sz="2000" dirty="0" err="1"/>
              <a:t>ductus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utriculosaccularis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joined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with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ductus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endolymphaticus</a:t>
            </a:r>
            <a:r>
              <a:rPr lang="cs-CZ" altLang="cs-CZ" sz="2000" dirty="0"/>
              <a:t>)</a:t>
            </a:r>
          </a:p>
          <a:p>
            <a:pPr>
              <a:spcBef>
                <a:spcPct val="0"/>
              </a:spcBef>
              <a:buNone/>
            </a:pPr>
            <a:endParaRPr lang="cs-CZ" altLang="cs-CZ" sz="2000" dirty="0"/>
          </a:p>
          <a:p>
            <a:pPr>
              <a:spcBef>
                <a:spcPct val="0"/>
              </a:spcBef>
              <a:buNone/>
            </a:pPr>
            <a:r>
              <a:rPr lang="cs-CZ" altLang="cs-CZ" sz="2000" b="1" dirty="0" err="1"/>
              <a:t>Sacculus</a:t>
            </a:r>
            <a:r>
              <a:rPr lang="cs-CZ" altLang="cs-CZ" sz="2000" b="1" dirty="0"/>
              <a:t> </a:t>
            </a:r>
            <a:r>
              <a:rPr lang="cs-CZ" altLang="cs-CZ" sz="2000" dirty="0"/>
              <a:t>- on </a:t>
            </a:r>
            <a:r>
              <a:rPr lang="cs-CZ" altLang="cs-CZ" sz="2000" dirty="0" err="1"/>
              <a:t>medial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wall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vestibulum in </a:t>
            </a:r>
            <a:r>
              <a:rPr lang="cs-CZ" altLang="cs-CZ" sz="2000" dirty="0" err="1"/>
              <a:t>recessus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sacculi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sphericus</a:t>
            </a:r>
            <a:r>
              <a:rPr lang="cs-CZ" altLang="cs-CZ" sz="2000" dirty="0"/>
              <a:t>), </a:t>
            </a:r>
            <a:r>
              <a:rPr lang="cs-CZ" altLang="cs-CZ" sz="2000" dirty="0" err="1"/>
              <a:t>macula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sacculi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is</a:t>
            </a:r>
            <a:r>
              <a:rPr lang="cs-CZ" altLang="cs-CZ" sz="2000" dirty="0"/>
              <a:t> in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vertical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possition</a:t>
            </a:r>
            <a:r>
              <a:rPr lang="cs-CZ" altLang="cs-CZ" sz="2000" dirty="0"/>
              <a:t>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solidFill>
                  <a:srgbClr val="FF0000"/>
                </a:solidFill>
              </a:rPr>
              <a:t>endolympha</a:t>
            </a:r>
            <a:endParaRPr lang="cs-CZ" altLang="cs-CZ" sz="2000" dirty="0">
              <a:solidFill>
                <a:srgbClr val="FF0000"/>
              </a:solidFill>
            </a:endParaRPr>
          </a:p>
        </p:txBody>
      </p:sp>
      <p:sp>
        <p:nvSpPr>
          <p:cNvPr id="47109" name="Text Box 12">
            <a:extLst>
              <a:ext uri="{FF2B5EF4-FFF2-40B4-BE49-F238E27FC236}">
                <a16:creationId xmlns:a16="http://schemas.microsoft.com/office/drawing/2014/main" id="{BAE8808A-AC1B-4E35-AB77-64050B575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366" y="49602"/>
            <a:ext cx="568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Labyrinthus</a:t>
            </a: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membranaceus</a:t>
            </a:r>
            <a:endParaRPr lang="cs-CZ" altLang="cs-CZ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F24F72C-98AB-47DD-A036-777A9CE62523}"/>
              </a:ext>
            </a:extLst>
          </p:cNvPr>
          <p:cNvSpPr/>
          <p:nvPr/>
        </p:nvSpPr>
        <p:spPr>
          <a:xfrm>
            <a:off x="5598366" y="4272677"/>
            <a:ext cx="66953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Epithelium</a:t>
            </a:r>
            <a:r>
              <a:rPr lang="cs-CZ" altLang="cs-CZ" sz="2000" dirty="0">
                <a:latin typeface="Arial" panose="020B0604020202020204" pitchFamily="34" charset="0"/>
              </a:rPr>
              <a:t> – sensory </a:t>
            </a:r>
            <a:r>
              <a:rPr lang="cs-CZ" altLang="cs-CZ" sz="2000" dirty="0" err="1">
                <a:latin typeface="Arial" panose="020B0604020202020204" pitchFamily="34" charset="0"/>
              </a:rPr>
              <a:t>hair</a:t>
            </a:r>
            <a:r>
              <a:rPr lang="cs-CZ" altLang="cs-CZ" sz="2000" dirty="0">
                <a:latin typeface="Arial" panose="020B0604020202020204" pitchFamily="34" charset="0"/>
              </a:rPr>
              <a:t> - </a:t>
            </a:r>
            <a:r>
              <a:rPr lang="cs-CZ" altLang="cs-CZ" sz="2000" dirty="0" err="1">
                <a:latin typeface="Arial" panose="020B0604020202020204" pitchFamily="34" charset="0"/>
              </a:rPr>
              <a:t>membrana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statoconiorum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statoconia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sz="2000" dirty="0">
              <a:latin typeface="Arial" panose="020B0604020202020204" pitchFamily="34" charset="0"/>
            </a:endParaRPr>
          </a:p>
        </p:txBody>
      </p:sp>
      <p:pic>
        <p:nvPicPr>
          <p:cNvPr id="6" name="Picture 2" descr="No Image Available!">
            <a:extLst>
              <a:ext uri="{FF2B5EF4-FFF2-40B4-BE49-F238E27FC236}">
                <a16:creationId xmlns:a16="http://schemas.microsoft.com/office/drawing/2014/main" id="{8FB4506C-9027-4223-ACD3-6F6E207C4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-278" r="648" b="-1443"/>
          <a:stretch/>
        </p:blipFill>
        <p:spPr bwMode="auto">
          <a:xfrm>
            <a:off x="0" y="-17923"/>
            <a:ext cx="5460604" cy="687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B6DEB33-DB37-4FCB-B5B1-10CD420D6E31}"/>
              </a:ext>
            </a:extLst>
          </p:cNvPr>
          <p:cNvSpPr/>
          <p:nvPr/>
        </p:nvSpPr>
        <p:spPr>
          <a:xfrm>
            <a:off x="6662056" y="94343"/>
            <a:ext cx="55299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semicirculares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>
              <a:spcBef>
                <a:spcPct val="0"/>
              </a:spcBef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Similar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osseous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canals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utricle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crista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ampullaris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cupula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ampullaris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movement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endolymph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register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movements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head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No Image Available!">
            <a:extLst>
              <a:ext uri="{FF2B5EF4-FFF2-40B4-BE49-F238E27FC236}">
                <a16:creationId xmlns:a16="http://schemas.microsoft.com/office/drawing/2014/main" id="{E2F69D1C-E161-4383-BF31-D0B91F562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-278" r="648" b="-1443"/>
          <a:stretch/>
        </p:blipFill>
        <p:spPr bwMode="auto">
          <a:xfrm>
            <a:off x="139959" y="9331"/>
            <a:ext cx="5460604" cy="687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0668CE2C-CBCF-4910-A2DC-221C1375BFC2}"/>
              </a:ext>
            </a:extLst>
          </p:cNvPr>
          <p:cNvSpPr/>
          <p:nvPr/>
        </p:nvSpPr>
        <p:spPr>
          <a:xfrm>
            <a:off x="6662056" y="2530256"/>
            <a:ext cx="55299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</a:rPr>
              <a:t>Ductus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endolymphaticus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is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joined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ductus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utriculosaccularis</a:t>
            </a:r>
            <a:r>
              <a:rPr lang="cs-CZ" altLang="cs-CZ" sz="2000" dirty="0">
                <a:latin typeface="Arial" panose="020B0604020202020204" pitchFamily="34" charset="0"/>
              </a:rPr>
              <a:t>, and </a:t>
            </a:r>
            <a:r>
              <a:rPr lang="cs-CZ" altLang="cs-CZ" sz="2000" dirty="0" err="1">
                <a:latin typeface="Arial" panose="020B0604020202020204" pitchFamily="34" charset="0"/>
              </a:rPr>
              <a:t>passes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along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aquaeductus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vestibuli</a:t>
            </a:r>
            <a:r>
              <a:rPr lang="cs-CZ" altLang="cs-CZ" sz="2000" dirty="0">
                <a:latin typeface="Arial" panose="020B0604020202020204" pitchFamily="34" charset="0"/>
              </a:rPr>
              <a:t>, and </a:t>
            </a:r>
            <a:r>
              <a:rPr lang="cs-CZ" altLang="cs-CZ" sz="2000" dirty="0" err="1">
                <a:latin typeface="Arial" panose="020B0604020202020204" pitchFamily="34" charset="0"/>
              </a:rPr>
              <a:t>ends</a:t>
            </a:r>
            <a:r>
              <a:rPr lang="cs-CZ" altLang="cs-CZ" sz="2000" dirty="0">
                <a:latin typeface="Arial" panose="020B0604020202020204" pitchFamily="34" charset="0"/>
              </a:rPr>
              <a:t> in </a:t>
            </a:r>
            <a:r>
              <a:rPr lang="cs-CZ" altLang="cs-CZ" sz="2000" dirty="0" err="1">
                <a:latin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saccus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endolymphaticus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under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dura</a:t>
            </a:r>
            <a:r>
              <a:rPr lang="cs-CZ" altLang="cs-CZ" sz="2000" dirty="0">
                <a:latin typeface="Arial" panose="020B0604020202020204" pitchFamily="34" charset="0"/>
              </a:rPr>
              <a:t> mater</a:t>
            </a:r>
          </a:p>
          <a:p>
            <a:pPr>
              <a:spcBef>
                <a:spcPct val="0"/>
              </a:spcBef>
            </a:pPr>
            <a:endParaRPr lang="cs-CZ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>
                <a:latin typeface="Arial" panose="020B0604020202020204" pitchFamily="34" charset="0"/>
              </a:rPr>
              <a:t>Organ </a:t>
            </a:r>
            <a:r>
              <a:rPr lang="cs-CZ" altLang="cs-CZ" sz="2000" b="1" dirty="0" err="1">
                <a:latin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</a:rPr>
              <a:t> balance</a:t>
            </a:r>
          </a:p>
          <a:p>
            <a:pPr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</a:rPr>
              <a:t>- </a:t>
            </a:r>
            <a:r>
              <a:rPr lang="cs-CZ" altLang="cs-CZ" sz="2000" dirty="0" err="1">
                <a:latin typeface="Arial" panose="020B0604020202020204" pitchFamily="34" charset="0"/>
              </a:rPr>
              <a:t>utriculus</a:t>
            </a:r>
            <a:r>
              <a:rPr lang="cs-CZ" altLang="cs-CZ" sz="2000" dirty="0">
                <a:latin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</a:rPr>
              <a:t>sacculus</a:t>
            </a:r>
            <a:r>
              <a:rPr lang="cs-CZ" altLang="cs-CZ" sz="2000" dirty="0">
                <a:latin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</a:rPr>
              <a:t>semicircular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ducts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</a:rPr>
              <a:t>= </a:t>
            </a:r>
            <a:r>
              <a:rPr lang="cs-CZ" altLang="cs-CZ" sz="2000" dirty="0" err="1">
                <a:latin typeface="Arial" panose="020B0604020202020204" pitchFamily="34" charset="0"/>
              </a:rPr>
              <a:t>vestibular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apparatus</a:t>
            </a:r>
            <a:endParaRPr lang="cs-CZ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</a:rPr>
              <a:t>- </a:t>
            </a:r>
            <a:r>
              <a:rPr lang="cs-CZ" altLang="cs-CZ" sz="2000" dirty="0" err="1">
                <a:latin typeface="Arial" panose="020B0604020202020204" pitchFamily="34" charset="0"/>
              </a:rPr>
              <a:t>register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acceleration</a:t>
            </a:r>
            <a:r>
              <a:rPr lang="cs-CZ" altLang="cs-CZ" sz="2000" dirty="0">
                <a:latin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</a:rPr>
              <a:t>changes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possition</a:t>
            </a:r>
            <a:r>
              <a:rPr lang="cs-CZ" altLang="cs-CZ" sz="2000" dirty="0">
                <a:latin typeface="Arial" panose="020B0604020202020204" pitchFamily="34" charset="0"/>
              </a:rPr>
              <a:t> – </a:t>
            </a:r>
            <a:r>
              <a:rPr lang="cs-CZ" altLang="cs-CZ" sz="2000" dirty="0" err="1">
                <a:latin typeface="Arial" panose="020B0604020202020204" pitchFamily="34" charset="0"/>
              </a:rPr>
              <a:t>orientation</a:t>
            </a:r>
            <a:r>
              <a:rPr lang="cs-CZ" altLang="cs-CZ" sz="2000" dirty="0">
                <a:latin typeface="Arial" panose="020B0604020202020204" pitchFamily="34" charset="0"/>
              </a:rPr>
              <a:t> in </a:t>
            </a:r>
            <a:r>
              <a:rPr lang="cs-CZ" altLang="cs-CZ" sz="2000" dirty="0" err="1">
                <a:latin typeface="Arial" panose="020B0604020202020204" pitchFamily="34" charset="0"/>
              </a:rPr>
              <a:t>space</a:t>
            </a:r>
            <a:endParaRPr lang="cs-CZ" altLang="cs-CZ" sz="2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0967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sluch8">
            <a:extLst>
              <a:ext uri="{FF2B5EF4-FFF2-40B4-BE49-F238E27FC236}">
                <a16:creationId xmlns:a16="http://schemas.microsoft.com/office/drawing/2014/main" id="{5311C7DB-8FBC-49DC-B564-EC8EF5F6D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3201988"/>
            <a:ext cx="4932362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>
            <a:extLst>
              <a:ext uri="{FF2B5EF4-FFF2-40B4-BE49-F238E27FC236}">
                <a16:creationId xmlns:a16="http://schemas.microsoft.com/office/drawing/2014/main" id="{8532FFAE-5FCF-4907-A1BB-D00B24A2B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1663" y="2355068"/>
            <a:ext cx="24748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Saccus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endolymphaticus</a:t>
            </a:r>
            <a:endParaRPr lang="cs-CZ" alt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D8C2A40C-72DF-4B88-B4E0-8023B3B23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8651" y="2852738"/>
            <a:ext cx="2502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Ductus endolymphaticus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8029A742-F88C-422F-8C39-E6C3E8199B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3963" y="5084763"/>
            <a:ext cx="2904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3080" name="Line 8">
            <a:extLst>
              <a:ext uri="{FF2B5EF4-FFF2-40B4-BE49-F238E27FC236}">
                <a16:creationId xmlns:a16="http://schemas.microsoft.com/office/drawing/2014/main" id="{35640C21-B2B7-4CCB-820F-F163DEA2476B}"/>
              </a:ext>
            </a:extLst>
          </p:cNvPr>
          <p:cNvSpPr>
            <a:spLocks noChangeShapeType="1"/>
          </p:cNvSpPr>
          <p:nvPr/>
        </p:nvSpPr>
        <p:spPr bwMode="auto">
          <a:xfrm rot="18941703" flipH="1">
            <a:off x="9125012" y="2831770"/>
            <a:ext cx="541160" cy="202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1" name="Line 9">
            <a:extLst>
              <a:ext uri="{FF2B5EF4-FFF2-40B4-BE49-F238E27FC236}">
                <a16:creationId xmlns:a16="http://schemas.microsoft.com/office/drawing/2014/main" id="{AB415FC3-7E00-4063-9B67-C8AD10983445}"/>
              </a:ext>
            </a:extLst>
          </p:cNvPr>
          <p:cNvSpPr>
            <a:spLocks noChangeShapeType="1"/>
          </p:cNvSpPr>
          <p:nvPr/>
        </p:nvSpPr>
        <p:spPr bwMode="auto">
          <a:xfrm rot="2658297" flipH="1">
            <a:off x="9728200" y="2828926"/>
            <a:ext cx="503238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4A3850C3-9B50-4A50-A30F-28C22DAC3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0225" y="4868863"/>
            <a:ext cx="3321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</p:txBody>
      </p:sp>
      <p:sp>
        <p:nvSpPr>
          <p:cNvPr id="3083" name="Rectangle 11">
            <a:extLst>
              <a:ext uri="{FF2B5EF4-FFF2-40B4-BE49-F238E27FC236}">
                <a16:creationId xmlns:a16="http://schemas.microsoft.com/office/drawing/2014/main" id="{8EB11734-0070-40B3-8512-6426FEDF4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6237288"/>
            <a:ext cx="25186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Ductus utriculosaccularis</a:t>
            </a:r>
          </a:p>
        </p:txBody>
      </p:sp>
      <p:sp>
        <p:nvSpPr>
          <p:cNvPr id="3084" name="Rectangle 12">
            <a:extLst>
              <a:ext uri="{FF2B5EF4-FFF2-40B4-BE49-F238E27FC236}">
                <a16:creationId xmlns:a16="http://schemas.microsoft.com/office/drawing/2014/main" id="{9060EEAE-C4FC-4EFA-85E0-ED63F1EE0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413" y="5445125"/>
            <a:ext cx="17045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Ductus</a:t>
            </a:r>
            <a:r>
              <a:rPr lang="cs-CZ" alt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reuniens</a:t>
            </a:r>
            <a:endParaRPr lang="cs-CZ" alt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5" name="Line 13">
            <a:extLst>
              <a:ext uri="{FF2B5EF4-FFF2-40B4-BE49-F238E27FC236}">
                <a16:creationId xmlns:a16="http://schemas.microsoft.com/office/drawing/2014/main" id="{09527F34-B46E-4845-AA79-2098F69D623D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9639" y="5661025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6" name="Line 14">
            <a:extLst>
              <a:ext uri="{FF2B5EF4-FFF2-40B4-BE49-F238E27FC236}">
                <a16:creationId xmlns:a16="http://schemas.microsoft.com/office/drawing/2014/main" id="{8A07EE0E-0777-494B-9567-3A2F36277330}"/>
              </a:ext>
            </a:extLst>
          </p:cNvPr>
          <p:cNvSpPr>
            <a:spLocks noChangeShapeType="1"/>
          </p:cNvSpPr>
          <p:nvPr/>
        </p:nvSpPr>
        <p:spPr bwMode="auto">
          <a:xfrm>
            <a:off x="8267701" y="6381750"/>
            <a:ext cx="1223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7" name="Line 15">
            <a:extLst>
              <a:ext uri="{FF2B5EF4-FFF2-40B4-BE49-F238E27FC236}">
                <a16:creationId xmlns:a16="http://schemas.microsoft.com/office/drawing/2014/main" id="{E3CB28FB-73D3-43EB-8FAE-25E9AA11B0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491663" y="5373688"/>
            <a:ext cx="0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8" name="Rectangle 16">
            <a:extLst>
              <a:ext uri="{FF2B5EF4-FFF2-40B4-BE49-F238E27FC236}">
                <a16:creationId xmlns:a16="http://schemas.microsoft.com/office/drawing/2014/main" id="{11E96984-A8F9-4464-BAC1-9217A5EFC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9050" y="5876925"/>
            <a:ext cx="20251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Caecum vestibulare</a:t>
            </a:r>
          </a:p>
        </p:txBody>
      </p:sp>
      <p:sp>
        <p:nvSpPr>
          <p:cNvPr id="3089" name="Line 17">
            <a:extLst>
              <a:ext uri="{FF2B5EF4-FFF2-40B4-BE49-F238E27FC236}">
                <a16:creationId xmlns:a16="http://schemas.microsoft.com/office/drawing/2014/main" id="{D468CEFE-46C6-4B64-BA4F-F6EB04EC323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32664" y="6092825"/>
            <a:ext cx="2016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90" name="Line 18">
            <a:extLst>
              <a:ext uri="{FF2B5EF4-FFF2-40B4-BE49-F238E27FC236}">
                <a16:creationId xmlns:a16="http://schemas.microsoft.com/office/drawing/2014/main" id="{DBD5FF6C-6151-45FC-B83E-466416DF76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348788" y="5805489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91" name="Rectangle 19">
            <a:extLst>
              <a:ext uri="{FF2B5EF4-FFF2-40B4-BE49-F238E27FC236}">
                <a16:creationId xmlns:a16="http://schemas.microsoft.com/office/drawing/2014/main" id="{A251B7D7-EFA4-4C47-A273-CE08C226F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3514" y="4581525"/>
            <a:ext cx="18274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Ductus cochlearis</a:t>
            </a:r>
          </a:p>
        </p:txBody>
      </p:sp>
      <p:sp>
        <p:nvSpPr>
          <p:cNvPr id="3092" name="Line 20">
            <a:extLst>
              <a:ext uri="{FF2B5EF4-FFF2-40B4-BE49-F238E27FC236}">
                <a16:creationId xmlns:a16="http://schemas.microsoft.com/office/drawing/2014/main" id="{334BAC4F-C479-437C-A871-763F0044DFFE}"/>
              </a:ext>
            </a:extLst>
          </p:cNvPr>
          <p:cNvSpPr>
            <a:spLocks noChangeShapeType="1"/>
          </p:cNvSpPr>
          <p:nvPr/>
        </p:nvSpPr>
        <p:spPr bwMode="auto">
          <a:xfrm>
            <a:off x="7259638" y="4724400"/>
            <a:ext cx="360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96" name="Rectangle 24">
            <a:extLst>
              <a:ext uri="{FF2B5EF4-FFF2-40B4-BE49-F238E27FC236}">
                <a16:creationId xmlns:a16="http://schemas.microsoft.com/office/drawing/2014/main" id="{1EB62A97-1B2D-4AB6-9A42-805779B87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0225" y="4365626"/>
            <a:ext cx="59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Ant.</a:t>
            </a:r>
          </a:p>
        </p:txBody>
      </p:sp>
      <p:sp>
        <p:nvSpPr>
          <p:cNvPr id="3097" name="Rectangle 25">
            <a:extLst>
              <a:ext uri="{FF2B5EF4-FFF2-40B4-BE49-F238E27FC236}">
                <a16:creationId xmlns:a16="http://schemas.microsoft.com/office/drawing/2014/main" id="{E5018243-C912-4A57-83B2-0EBAB3D72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7926" y="6021388"/>
            <a:ext cx="64235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Post.</a:t>
            </a:r>
          </a:p>
        </p:txBody>
      </p:sp>
      <p:sp>
        <p:nvSpPr>
          <p:cNvPr id="3098" name="Rectangle 26">
            <a:extLst>
              <a:ext uri="{FF2B5EF4-FFF2-40B4-BE49-F238E27FC236}">
                <a16:creationId xmlns:a16="http://schemas.microsoft.com/office/drawing/2014/main" id="{10AE587B-AFB9-4C51-9EDE-6632B74B6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4551" y="5300663"/>
            <a:ext cx="5255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Lat.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44525329-21CC-4813-8827-B993F72EFDE5}"/>
              </a:ext>
            </a:extLst>
          </p:cNvPr>
          <p:cNvSpPr/>
          <p:nvPr/>
        </p:nvSpPr>
        <p:spPr>
          <a:xfrm>
            <a:off x="18058" y="4096415"/>
            <a:ext cx="50899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Labyrinthus</a:t>
            </a:r>
            <a:r>
              <a:rPr lang="cs-CZ" alt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cochlearis</a:t>
            </a: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cochlearis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ceacum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vestibulare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caecum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cupulare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reuniens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joins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cochlearis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sacculus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filled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endolymph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spcBef>
                <a:spcPct val="0"/>
              </a:spcBef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cochlearis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divides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bone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cochlea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scala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scala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vestibuli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perilymph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8434" name="Picture 2" descr="slide 19">
            <a:extLst>
              <a:ext uri="{FF2B5EF4-FFF2-40B4-BE49-F238E27FC236}">
                <a16:creationId xmlns:a16="http://schemas.microsoft.com/office/drawing/2014/main" id="{145EF7BD-C804-45CF-A97E-947899BB4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6" t="12414" r="11797" b="26209"/>
          <a:stretch/>
        </p:blipFill>
        <p:spPr bwMode="auto">
          <a:xfrm>
            <a:off x="0" y="49582"/>
            <a:ext cx="6706860" cy="410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9" name="Group 21">
            <a:extLst>
              <a:ext uri="{FF2B5EF4-FFF2-40B4-BE49-F238E27FC236}">
                <a16:creationId xmlns:a16="http://schemas.microsoft.com/office/drawing/2014/main" id="{26A8937C-81D5-48BF-AF24-9CCE2AC6421F}"/>
              </a:ext>
            </a:extLst>
          </p:cNvPr>
          <p:cNvGrpSpPr>
            <a:grpSpLocks/>
          </p:cNvGrpSpPr>
          <p:nvPr/>
        </p:nvGrpSpPr>
        <p:grpSpPr bwMode="auto">
          <a:xfrm>
            <a:off x="98523" y="766795"/>
            <a:ext cx="6896100" cy="5949950"/>
            <a:chOff x="113" y="436"/>
            <a:chExt cx="4344" cy="3748"/>
          </a:xfrm>
        </p:grpSpPr>
        <p:pic>
          <p:nvPicPr>
            <p:cNvPr id="50189" name="Picture 2">
              <a:extLst>
                <a:ext uri="{FF2B5EF4-FFF2-40B4-BE49-F238E27FC236}">
                  <a16:creationId xmlns:a16="http://schemas.microsoft.com/office/drawing/2014/main" id="{013BB453-5626-4951-825E-9266E29F38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2"/>
            <a:stretch>
              <a:fillRect/>
            </a:stretch>
          </p:blipFill>
          <p:spPr bwMode="auto">
            <a:xfrm>
              <a:off x="113" y="436"/>
              <a:ext cx="3835" cy="3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90" name="Text Box 5">
              <a:extLst>
                <a:ext uri="{FF2B5EF4-FFF2-40B4-BE49-F238E27FC236}">
                  <a16:creationId xmlns:a16="http://schemas.microsoft.com/office/drawing/2014/main" id="{E4A1F7E4-5F69-4692-AD24-05A1E431DC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5" y="1602"/>
              <a:ext cx="99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>
                  <a:solidFill>
                    <a:srgbClr val="CC0000"/>
                  </a:solidFill>
                  <a:latin typeface="Tahoma" panose="020B0604030504040204" pitchFamily="34" charset="0"/>
                </a:rPr>
                <a:t>Dct. cochlearis</a:t>
              </a:r>
            </a:p>
          </p:txBody>
        </p:sp>
        <p:sp>
          <p:nvSpPr>
            <p:cNvPr id="50191" name="Text Box 6">
              <a:extLst>
                <a:ext uri="{FF2B5EF4-FFF2-40B4-BE49-F238E27FC236}">
                  <a16:creationId xmlns:a16="http://schemas.microsoft.com/office/drawing/2014/main" id="{FE3E668E-3253-40C2-9480-F293E05288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365698">
              <a:off x="1581" y="1474"/>
              <a:ext cx="104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>
                  <a:solidFill>
                    <a:schemeClr val="accent2"/>
                  </a:solidFill>
                  <a:latin typeface="Tahoma" panose="020B0604030504040204" pitchFamily="34" charset="0"/>
                </a:rPr>
                <a:t>P. vestibularis </a:t>
              </a:r>
            </a:p>
          </p:txBody>
        </p:sp>
        <p:sp>
          <p:nvSpPr>
            <p:cNvPr id="50192" name="Text Box 7">
              <a:extLst>
                <a:ext uri="{FF2B5EF4-FFF2-40B4-BE49-F238E27FC236}">
                  <a16:creationId xmlns:a16="http://schemas.microsoft.com/office/drawing/2014/main" id="{F8DF57B6-E139-4E03-88E8-B9DBF4D284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" y="2951"/>
              <a:ext cx="127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>
                  <a:solidFill>
                    <a:schemeClr val="accent2"/>
                  </a:solidFill>
                  <a:latin typeface="Tahoma" panose="020B0604030504040204" pitchFamily="34" charset="0"/>
                </a:rPr>
                <a:t>P. tympanicus</a:t>
              </a:r>
            </a:p>
          </p:txBody>
        </p:sp>
        <p:sp>
          <p:nvSpPr>
            <p:cNvPr id="50193" name="Text Box 8">
              <a:extLst>
                <a:ext uri="{FF2B5EF4-FFF2-40B4-BE49-F238E27FC236}">
                  <a16:creationId xmlns:a16="http://schemas.microsoft.com/office/drawing/2014/main" id="{EA14A71B-324C-4C04-A1C6-19E91142F8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5106716">
              <a:off x="-72" y="1688"/>
              <a:ext cx="109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1600" b="1">
                  <a:solidFill>
                    <a:schemeClr val="accent2"/>
                  </a:solidFill>
                  <a:latin typeface="Tahoma" panose="020B0604030504040204" pitchFamily="34" charset="0"/>
                </a:rPr>
                <a:t>P. externus (periost)</a:t>
              </a:r>
            </a:p>
          </p:txBody>
        </p:sp>
        <p:sp>
          <p:nvSpPr>
            <p:cNvPr id="50194" name="Text Box 9">
              <a:extLst>
                <a:ext uri="{FF2B5EF4-FFF2-40B4-BE49-F238E27FC236}">
                  <a16:creationId xmlns:a16="http://schemas.microsoft.com/office/drawing/2014/main" id="{513E4CB4-219E-40FC-9E70-F620F1BCD6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781471">
              <a:off x="3485" y="2976"/>
              <a:ext cx="972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cs-CZ" sz="2000" b="1">
                  <a:latin typeface="Tahoma" panose="020B0604030504040204" pitchFamily="34" charset="0"/>
                </a:rPr>
                <a:t>n. VIII- ggl.spirale cochlae</a:t>
              </a:r>
            </a:p>
          </p:txBody>
        </p:sp>
        <p:sp>
          <p:nvSpPr>
            <p:cNvPr id="50195" name="Text Box 22">
              <a:extLst>
                <a:ext uri="{FF2B5EF4-FFF2-40B4-BE49-F238E27FC236}">
                  <a16:creationId xmlns:a16="http://schemas.microsoft.com/office/drawing/2014/main" id="{5597E394-90E8-4089-A66C-C8BBFA6BC3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4" y="2084"/>
              <a:ext cx="40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cs-CZ" altLang="cs-CZ" sz="1600" b="1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F6BB53C-6461-425F-8F29-FDDCC0DCF798}"/>
              </a:ext>
            </a:extLst>
          </p:cNvPr>
          <p:cNvSpPr>
            <a:spLocks noChangeArrowheads="1"/>
          </p:cNvSpPr>
          <p:nvPr/>
        </p:nvSpPr>
        <p:spPr bwMode="auto">
          <a:xfrm rot="2100212">
            <a:off x="3480874" y="1781894"/>
            <a:ext cx="15315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vestibuli</a:t>
            </a:r>
            <a:endParaRPr lang="cs-CZ" alt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(perilymfa)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B57718-2ABB-4289-8010-1D6FFD0C6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385" y="5157821"/>
            <a:ext cx="137287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</a:t>
            </a:r>
            <a:r>
              <a:rPr lang="cs-CZ" alt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tympani</a:t>
            </a:r>
            <a:endParaRPr lang="cs-CZ" alt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cs-CZ" altLang="cs-CZ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(perilymfa)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132039-8E41-4CA5-8F87-453E3867A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261" y="3040095"/>
            <a:ext cx="13499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(endolymfa)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887B2F-142F-4218-8C8A-CB88E4BCB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24" y="3841784"/>
            <a:ext cx="12936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Membrana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eaLnBrk="1" hangingPunct="1">
              <a:defRPr/>
            </a:pPr>
            <a:r>
              <a:rPr lang="cs-CZ" alt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tectoria</a:t>
            </a:r>
            <a:endParaRPr lang="cs-CZ" alt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Line 17">
            <a:extLst>
              <a:ext uri="{FF2B5EF4-FFF2-40B4-BE49-F238E27FC236}">
                <a16:creationId xmlns:a16="http://schemas.microsoft.com/office/drawing/2014/main" id="{395174D2-0BA9-4FDB-9EB2-EBA9625576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7449" y="3540159"/>
            <a:ext cx="1963737" cy="39528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 Box 18">
            <a:extLst>
              <a:ext uri="{FF2B5EF4-FFF2-40B4-BE49-F238E27FC236}">
                <a16:creationId xmlns:a16="http://schemas.microsoft.com/office/drawing/2014/main" id="{A1A1704C-24B9-420B-9952-53C4AAA60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849" y="4462495"/>
            <a:ext cx="20631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membrana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basilaris</a:t>
            </a:r>
            <a:endParaRPr lang="cs-CZ" alt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 Box 19">
            <a:extLst>
              <a:ext uri="{FF2B5EF4-FFF2-40B4-BE49-F238E27FC236}">
                <a16:creationId xmlns:a16="http://schemas.microsoft.com/office/drawing/2014/main" id="{273051B3-9DD1-4096-B862-1D012A5D7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161" y="3013108"/>
            <a:ext cx="23726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membrana</a:t>
            </a: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vestibularis</a:t>
            </a:r>
            <a:endParaRPr lang="cs-CZ" alt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Line 20">
            <a:extLst>
              <a:ext uri="{FF2B5EF4-FFF2-40B4-BE49-F238E27FC236}">
                <a16:creationId xmlns:a16="http://schemas.microsoft.com/office/drawing/2014/main" id="{871CEFBA-A47A-42CB-B054-8F578C5188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94148" y="3108359"/>
            <a:ext cx="1225550" cy="3333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613184E-D0D9-4EC9-954D-850F44F85977}"/>
              </a:ext>
            </a:extLst>
          </p:cNvPr>
          <p:cNvSpPr/>
          <p:nvPr/>
        </p:nvSpPr>
        <p:spPr>
          <a:xfrm>
            <a:off x="8253993" y="110285"/>
            <a:ext cx="399569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cs-CZ" altLang="cs-CZ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cochlearis</a:t>
            </a:r>
            <a:r>
              <a:rPr lang="cs-CZ" altLang="cs-CZ" sz="20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Lateral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joins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periosteum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spiralis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cochleae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Tympanic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forms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DC and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separates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scala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</a:pP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basilaris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Organum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spirale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Corti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located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basilaris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,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tectoria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ganglion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spirale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cochleae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bipolar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spcBef>
                <a:spcPct val="0"/>
              </a:spcBef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Vestibular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formed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thin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vestibularis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A7420D2D-37BD-4A02-9717-34D7BF5375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9359477"/>
              </p:ext>
            </p:extLst>
          </p:nvPr>
        </p:nvGraphicFramePr>
        <p:xfrm>
          <a:off x="5589708" y="110285"/>
          <a:ext cx="2673350" cy="2716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4" name="Rastrový obrázek" r:id="rId5" imgW="1838095" imgH="1867161" progId="Paint.Picture">
                  <p:embed/>
                </p:oleObj>
              </mc:Choice>
              <mc:Fallback>
                <p:oleObj name="Rastrový obrázek" r:id="rId5" imgW="1838095" imgH="1867161" progId="Paint.Picture">
                  <p:embed/>
                  <p:pic>
                    <p:nvPicPr>
                      <p:cNvPr id="50178" name="Object 21">
                        <a:extLst>
                          <a:ext uri="{FF2B5EF4-FFF2-40B4-BE49-F238E27FC236}">
                            <a16:creationId xmlns:a16="http://schemas.microsoft.com/office/drawing/2014/main" id="{2B8EB5B7-092F-4420-8090-06E9DAEA03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9708" y="110285"/>
                        <a:ext cx="2673350" cy="2716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>
            <a:extLst>
              <a:ext uri="{FF2B5EF4-FFF2-40B4-BE49-F238E27FC236}">
                <a16:creationId xmlns:a16="http://schemas.microsoft.com/office/drawing/2014/main" id="{CB20D3D4-81BF-427C-A6BB-C9FECDA93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1750"/>
            <a:ext cx="4859338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7" name="Line 5">
            <a:extLst>
              <a:ext uri="{FF2B5EF4-FFF2-40B4-BE49-F238E27FC236}">
                <a16:creationId xmlns:a16="http://schemas.microsoft.com/office/drawing/2014/main" id="{3206F2FE-D31C-4AD5-9FB9-495DF3362E8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95776" y="2781300"/>
            <a:ext cx="512763" cy="32385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5718" name="Line 6">
            <a:extLst>
              <a:ext uri="{FF2B5EF4-FFF2-40B4-BE49-F238E27FC236}">
                <a16:creationId xmlns:a16="http://schemas.microsoft.com/office/drawing/2014/main" id="{5F4121E5-8F12-4FBC-AAFF-21D3A92CA3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2538" y="3316289"/>
            <a:ext cx="55562" cy="485775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52229" name="Picture 4" descr="91a">
            <a:extLst>
              <a:ext uri="{FF2B5EF4-FFF2-40B4-BE49-F238E27FC236}">
                <a16:creationId xmlns:a16="http://schemas.microsoft.com/office/drawing/2014/main" id="{CBA1F129-1B25-4A79-9DBB-2401081A2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1" t="13707" r="8020" b="3584"/>
          <a:stretch>
            <a:fillRect/>
          </a:stretch>
        </p:blipFill>
        <p:spPr bwMode="auto">
          <a:xfrm>
            <a:off x="5988050" y="2420938"/>
            <a:ext cx="4679950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 Box 22">
            <a:extLst>
              <a:ext uri="{FF2B5EF4-FFF2-40B4-BE49-F238E27FC236}">
                <a16:creationId xmlns:a16="http://schemas.microsoft.com/office/drawing/2014/main" id="{3B31AEE5-029B-43C7-A848-72D4F38BEA0F}"/>
              </a:ext>
            </a:extLst>
          </p:cNvPr>
          <p:cNvSpPr txBox="1">
            <a:spLocks noChangeArrowheads="1"/>
          </p:cNvSpPr>
          <p:nvPr/>
        </p:nvSpPr>
        <p:spPr bwMode="auto">
          <a:xfrm rot="18808451">
            <a:off x="9398795" y="5123658"/>
            <a:ext cx="16414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>
                <a:latin typeface="Tahoma" panose="020B0604030504040204" pitchFamily="34" charset="0"/>
              </a:rPr>
              <a:t>Can. cochl.</a:t>
            </a:r>
            <a:endParaRPr lang="cs-CZ" altLang="cs-CZ" sz="1600">
              <a:latin typeface="Tahoma" panose="020B0604030504040204" pitchFamily="34" charset="0"/>
            </a:endParaRPr>
          </a:p>
        </p:txBody>
      </p:sp>
      <p:sp>
        <p:nvSpPr>
          <p:cNvPr id="52231" name="Text Box 6">
            <a:extLst>
              <a:ext uri="{FF2B5EF4-FFF2-40B4-BE49-F238E27FC236}">
                <a16:creationId xmlns:a16="http://schemas.microsoft.com/office/drawing/2014/main" id="{BE39BFC2-D5C9-4CAE-BB55-1084A100BA9F}"/>
              </a:ext>
            </a:extLst>
          </p:cNvPr>
          <p:cNvSpPr txBox="1">
            <a:spLocks noChangeArrowheads="1"/>
          </p:cNvSpPr>
          <p:nvPr/>
        </p:nvSpPr>
        <p:spPr bwMode="auto">
          <a:xfrm rot="18136300">
            <a:off x="8334375" y="3390900"/>
            <a:ext cx="15255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>
                <a:latin typeface="Tahoma" panose="020B0604030504040204" pitchFamily="34" charset="0"/>
              </a:rPr>
              <a:t>Aq. vestib.</a:t>
            </a:r>
          </a:p>
        </p:txBody>
      </p:sp>
      <p:sp>
        <p:nvSpPr>
          <p:cNvPr id="52232" name="Text Box 16">
            <a:extLst>
              <a:ext uri="{FF2B5EF4-FFF2-40B4-BE49-F238E27FC236}">
                <a16:creationId xmlns:a16="http://schemas.microsoft.com/office/drawing/2014/main" id="{A44EB479-0C73-4760-8022-A03DED469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3326" y="4448176"/>
            <a:ext cx="346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000066"/>
                </a:solidFill>
              </a:rPr>
              <a:t>U</a:t>
            </a:r>
          </a:p>
        </p:txBody>
      </p:sp>
      <p:sp>
        <p:nvSpPr>
          <p:cNvPr id="52233" name="Text Box 16">
            <a:extLst>
              <a:ext uri="{FF2B5EF4-FFF2-40B4-BE49-F238E27FC236}">
                <a16:creationId xmlns:a16="http://schemas.microsoft.com/office/drawing/2014/main" id="{A1882714-21B4-405F-B642-7FB557B08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139" y="4465639"/>
            <a:ext cx="3460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>
                <a:solidFill>
                  <a:srgbClr val="000066"/>
                </a:solidFill>
              </a:rPr>
              <a:t>S</a:t>
            </a:r>
          </a:p>
        </p:txBody>
      </p:sp>
      <p:sp>
        <p:nvSpPr>
          <p:cNvPr id="52234" name="Text Box 7">
            <a:extLst>
              <a:ext uri="{FF2B5EF4-FFF2-40B4-BE49-F238E27FC236}">
                <a16:creationId xmlns:a16="http://schemas.microsoft.com/office/drawing/2014/main" id="{AEA1A57D-1B05-49F3-9ED3-5F243A7D1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3663" y="4335463"/>
            <a:ext cx="7667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100" b="1">
                <a:solidFill>
                  <a:srgbClr val="000066"/>
                </a:solidFill>
              </a:rPr>
              <a:t>Dct. u-s</a:t>
            </a:r>
          </a:p>
        </p:txBody>
      </p:sp>
      <p:sp>
        <p:nvSpPr>
          <p:cNvPr id="52235" name="Text Box 8">
            <a:extLst>
              <a:ext uri="{FF2B5EF4-FFF2-40B4-BE49-F238E27FC236}">
                <a16:creationId xmlns:a16="http://schemas.microsoft.com/office/drawing/2014/main" id="{C7DB3A37-E2A4-4FC3-81A3-40D0A3577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4913314"/>
            <a:ext cx="10779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100" b="1">
                <a:solidFill>
                  <a:srgbClr val="000066"/>
                </a:solidFill>
              </a:rPr>
              <a:t>Dct. reuniens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240F5289-6542-4B69-B102-66965A6C23F4}"/>
              </a:ext>
            </a:extLst>
          </p:cNvPr>
          <p:cNvSpPr/>
          <p:nvPr/>
        </p:nvSpPr>
        <p:spPr>
          <a:xfrm>
            <a:off x="429445" y="4335463"/>
            <a:ext cx="50945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cs-CZ" altLang="cs-CZ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0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Perilymph</a:t>
            </a:r>
            <a:r>
              <a:rPr lang="cs-CZ" altLang="cs-CZ" sz="2000" dirty="0">
                <a:latin typeface="Arial" panose="020B0604020202020204" pitchFamily="34" charset="0"/>
              </a:rPr>
              <a:t> – in </a:t>
            </a:r>
            <a:r>
              <a:rPr lang="cs-CZ" altLang="cs-CZ" sz="2000" dirty="0" err="1">
                <a:latin typeface="Arial" panose="020B0604020202020204" pitchFamily="34" charset="0"/>
              </a:rPr>
              <a:t>spatium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perilymphaticum</a:t>
            </a:r>
            <a:r>
              <a:rPr lang="cs-CZ" altLang="cs-CZ" sz="2000" dirty="0">
                <a:latin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</a:rPr>
              <a:t>between</a:t>
            </a:r>
            <a:r>
              <a:rPr lang="cs-CZ" altLang="cs-CZ" sz="2000" dirty="0">
                <a:latin typeface="Arial" panose="020B0604020202020204" pitchFamily="34" charset="0"/>
              </a:rPr>
              <a:t> bone and </a:t>
            </a:r>
            <a:r>
              <a:rPr lang="cs-CZ" altLang="cs-CZ" sz="2000" dirty="0" err="1">
                <a:latin typeface="Arial" panose="020B0604020202020204" pitchFamily="34" charset="0"/>
              </a:rPr>
              <a:t>membranaceous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cs-CZ" altLang="cs-CZ" sz="2000" dirty="0" err="1">
                <a:latin typeface="Arial" panose="020B0604020202020204" pitchFamily="34" charset="0"/>
              </a:rPr>
              <a:t>labytinth</a:t>
            </a:r>
            <a:r>
              <a:rPr lang="cs-CZ" altLang="cs-CZ" sz="2000" dirty="0">
                <a:latin typeface="Arial" panose="020B0604020202020204" pitchFamily="34" charset="0"/>
              </a:rPr>
              <a:t>) – </a:t>
            </a:r>
            <a:r>
              <a:rPr lang="cs-CZ" altLang="cs-CZ" sz="2000" dirty="0" err="1">
                <a:latin typeface="Arial" panose="020B0604020202020204" pitchFamily="34" charset="0"/>
              </a:rPr>
              <a:t>through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canaliculus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cochleae</a:t>
            </a:r>
            <a:r>
              <a:rPr lang="cs-CZ" altLang="cs-CZ" sz="2000" dirty="0">
                <a:latin typeface="Arial" panose="020B0604020202020204" pitchFamily="34" charset="0"/>
              </a:rPr>
              <a:t> to </a:t>
            </a:r>
            <a:r>
              <a:rPr lang="cs-CZ" altLang="cs-CZ" sz="2000" dirty="0" err="1">
                <a:latin typeface="Arial" panose="020B0604020202020204" pitchFamily="34" charset="0"/>
              </a:rPr>
              <a:t>subarachnoideal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space</a:t>
            </a:r>
            <a:r>
              <a:rPr lang="cs-CZ" altLang="cs-CZ" sz="20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B17D679C-2005-40A6-A94E-2A413158949C}"/>
              </a:ext>
            </a:extLst>
          </p:cNvPr>
          <p:cNvSpPr/>
          <p:nvPr/>
        </p:nvSpPr>
        <p:spPr>
          <a:xfrm>
            <a:off x="6275774" y="58854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0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</a:rPr>
              <a:t>Endolymph</a:t>
            </a:r>
            <a:r>
              <a:rPr lang="cs-CZ" altLang="cs-CZ" sz="2000" dirty="0">
                <a:latin typeface="Arial" panose="020B0604020202020204" pitchFamily="34" charset="0"/>
              </a:rPr>
              <a:t> – </a:t>
            </a:r>
            <a:r>
              <a:rPr lang="cs-CZ" altLang="cs-CZ" sz="2000" dirty="0" err="1">
                <a:latin typeface="Arial" panose="020B0604020202020204" pitchFamily="34" charset="0"/>
              </a:rPr>
              <a:t>from</a:t>
            </a:r>
            <a:r>
              <a:rPr lang="cs-CZ" altLang="cs-CZ" sz="2000" dirty="0">
                <a:latin typeface="Arial" panose="020B0604020202020204" pitchFamily="34" charset="0"/>
              </a:rPr>
              <a:t> plasma, </a:t>
            </a:r>
            <a:r>
              <a:rPr lang="cs-CZ" altLang="cs-CZ" sz="2000" dirty="0" err="1">
                <a:latin typeface="Arial" panose="020B0604020202020204" pitchFamily="34" charset="0"/>
              </a:rPr>
              <a:t>ductus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endolymphaticus</a:t>
            </a:r>
            <a:r>
              <a:rPr lang="cs-CZ" altLang="cs-CZ" sz="2000" dirty="0">
                <a:latin typeface="Arial" panose="020B0604020202020204" pitchFamily="34" charset="0"/>
              </a:rPr>
              <a:t> to </a:t>
            </a:r>
            <a:r>
              <a:rPr lang="cs-CZ" altLang="cs-CZ" sz="2000" dirty="0" err="1">
                <a:latin typeface="Arial" panose="020B0604020202020204" pitchFamily="34" charset="0"/>
              </a:rPr>
              <a:t>saccus</a:t>
            </a:r>
            <a:r>
              <a:rPr lang="cs-CZ" altLang="cs-CZ" sz="2000" dirty="0">
                <a:latin typeface="Arial" panose="020B0604020202020204" pitchFamily="34" charset="0"/>
              </a:rPr>
              <a:t> and apertura </a:t>
            </a:r>
            <a:r>
              <a:rPr lang="cs-CZ" altLang="cs-CZ" sz="2000" dirty="0" err="1">
                <a:latin typeface="Arial" panose="020B0604020202020204" pitchFamily="34" charset="0"/>
              </a:rPr>
              <a:t>externa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aquaeductus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vestibuli</a:t>
            </a:r>
            <a:r>
              <a:rPr lang="cs-CZ" altLang="cs-CZ" sz="2000" dirty="0">
                <a:latin typeface="Arial" panose="020B0604020202020204" pitchFamily="34" charset="0"/>
              </a:rPr>
              <a:t> to </a:t>
            </a:r>
            <a:r>
              <a:rPr lang="cs-CZ" altLang="cs-CZ" sz="2000" dirty="0" err="1">
                <a:latin typeface="Arial" panose="020B0604020202020204" pitchFamily="34" charset="0"/>
              </a:rPr>
              <a:t>subarachnoideal</a:t>
            </a:r>
            <a:r>
              <a:rPr lang="cs-CZ" altLang="cs-CZ" sz="2000" dirty="0">
                <a:latin typeface="Arial" panose="020B0604020202020204" pitchFamily="34" charset="0"/>
              </a:rPr>
              <a:t> </a:t>
            </a:r>
            <a:r>
              <a:rPr lang="cs-CZ" altLang="cs-CZ" sz="2000" dirty="0" err="1">
                <a:latin typeface="Arial" panose="020B0604020202020204" pitchFamily="34" charset="0"/>
              </a:rPr>
              <a:t>space</a:t>
            </a:r>
            <a:r>
              <a:rPr lang="cs-CZ" altLang="cs-CZ" sz="2000" dirty="0"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img284">
            <a:extLst>
              <a:ext uri="{FF2B5EF4-FFF2-40B4-BE49-F238E27FC236}">
                <a16:creationId xmlns:a16="http://schemas.microsoft.com/office/drawing/2014/main" id="{DD283273-FD72-4229-B0A9-8C27EE845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5" t="7750" r="19038" b="21541"/>
          <a:stretch>
            <a:fillRect/>
          </a:stretch>
        </p:blipFill>
        <p:spPr bwMode="auto">
          <a:xfrm>
            <a:off x="6357938" y="0"/>
            <a:ext cx="4310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 descr="img283">
            <a:extLst>
              <a:ext uri="{FF2B5EF4-FFF2-40B4-BE49-F238E27FC236}">
                <a16:creationId xmlns:a16="http://schemas.microsoft.com/office/drawing/2014/main" id="{CB2FF2E9-B296-4CB6-8D76-AD17CAE7B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5" t="5745" r="21893" b="48479"/>
          <a:stretch>
            <a:fillRect/>
          </a:stretch>
        </p:blipFill>
        <p:spPr bwMode="auto">
          <a:xfrm>
            <a:off x="1524001" y="692150"/>
            <a:ext cx="49688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4">
            <a:extLst>
              <a:ext uri="{FF2B5EF4-FFF2-40B4-BE49-F238E27FC236}">
                <a16:creationId xmlns:a16="http://schemas.microsoft.com/office/drawing/2014/main" id="{2F1BD276-B742-41BD-B7D9-A406FAF68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25" y="6308726"/>
            <a:ext cx="22750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Vestibular</a:t>
            </a:r>
            <a:r>
              <a:rPr lang="cs-CZ" altLang="cs-CZ" sz="18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18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pathway</a:t>
            </a:r>
            <a:endParaRPr lang="cs-CZ" altLang="cs-CZ" sz="18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71685" name="Text Box 5">
            <a:extLst>
              <a:ext uri="{FF2B5EF4-FFF2-40B4-BE49-F238E27FC236}">
                <a16:creationId xmlns:a16="http://schemas.microsoft.com/office/drawing/2014/main" id="{81F9C6B6-E646-4CF0-875E-C5E2F18F1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13" y="181755"/>
            <a:ext cx="15872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pathways</a:t>
            </a:r>
            <a:endParaRPr lang="cs-CZ" altLang="cs-CZ" sz="2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76C127C2-BDCE-4604-9557-AAC3CF2D0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37" y="1982432"/>
            <a:ext cx="20056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Acustic</a:t>
            </a:r>
            <a:r>
              <a:rPr lang="cs-CZ" altLang="cs-CZ" sz="1800" b="1" dirty="0">
                <a:solidFill>
                  <a:srgbClr val="FF0000"/>
                </a:solidFill>
                <a:highlight>
                  <a:srgbClr val="FFFF00"/>
                </a:highlight>
              </a:rPr>
              <a:t> </a:t>
            </a:r>
            <a:r>
              <a:rPr lang="cs-CZ" altLang="cs-CZ" sz="1800" b="1" dirty="0" err="1">
                <a:solidFill>
                  <a:srgbClr val="FF0000"/>
                </a:solidFill>
                <a:highlight>
                  <a:srgbClr val="FFFF00"/>
                </a:highlight>
              </a:rPr>
              <a:t>pathway</a:t>
            </a:r>
            <a:endParaRPr lang="cs-CZ" altLang="cs-CZ" sz="18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4964486" y="413193"/>
            <a:ext cx="1814203" cy="4616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rgbClr val="FF0000"/>
                </a:solidFill>
              </a:rPr>
              <a:t>KERATITIS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5483226" y="981075"/>
            <a:ext cx="5184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>
                <a:solidFill>
                  <a:schemeClr val="bg1"/>
                </a:solidFill>
              </a:rPr>
              <a:t>nestejnoměrné zakřivení rohovky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605" y="1650708"/>
            <a:ext cx="7197966" cy="389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835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10">
            <a:extLst>
              <a:ext uri="{FF2B5EF4-FFF2-40B4-BE49-F238E27FC236}">
                <a16:creationId xmlns:a16="http://schemas.microsoft.com/office/drawing/2014/main" id="{2DC2C887-1D59-4387-9455-20E7E9716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>
            <a:fillRect/>
          </a:stretch>
        </p:blipFill>
        <p:spPr bwMode="auto">
          <a:xfrm>
            <a:off x="5330826" y="1941514"/>
            <a:ext cx="2894013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ovéPole 1">
            <a:extLst>
              <a:ext uri="{FF2B5EF4-FFF2-40B4-BE49-F238E27FC236}">
                <a16:creationId xmlns:a16="http://schemas.microsoft.com/office/drawing/2014/main" id="{9696B6D3-0765-4B46-8DC1-C7D3748E94F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657350" y="188913"/>
            <a:ext cx="1515057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1" dirty="0" err="1">
                <a:solidFill>
                  <a:srgbClr val="FF0000"/>
                </a:solidFill>
              </a:rPr>
              <a:t>Hearing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4277" name="Picture 5" descr="No Image Available!">
            <a:extLst>
              <a:ext uri="{FF2B5EF4-FFF2-40B4-BE49-F238E27FC236}">
                <a16:creationId xmlns:a16="http://schemas.microsoft.com/office/drawing/2014/main" id="{1C19DBFB-5449-4600-8111-46C8F524E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11150" r="20572" b="10101"/>
          <a:stretch>
            <a:fillRect/>
          </a:stretch>
        </p:blipFill>
        <p:spPr bwMode="auto">
          <a:xfrm>
            <a:off x="1684339" y="711201"/>
            <a:ext cx="3646487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7" descr="No Image Available!">
            <a:extLst>
              <a:ext uri="{FF2B5EF4-FFF2-40B4-BE49-F238E27FC236}">
                <a16:creationId xmlns:a16="http://schemas.microsoft.com/office/drawing/2014/main" id="{143DD301-33AF-4524-8961-181365D92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18199" r="16138" b="23637"/>
          <a:stretch>
            <a:fillRect/>
          </a:stretch>
        </p:blipFill>
        <p:spPr bwMode="auto">
          <a:xfrm>
            <a:off x="5330826" y="-1588"/>
            <a:ext cx="3960813" cy="193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7C24955-7BCD-48C9-B396-D30F8D0A76EE}"/>
              </a:ext>
            </a:extLst>
          </p:cNvPr>
          <p:cNvSpPr/>
          <p:nvPr/>
        </p:nvSpPr>
        <p:spPr>
          <a:xfrm>
            <a:off x="746449" y="5003317"/>
            <a:ext cx="110567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dirty="0" err="1">
                <a:latin typeface="Arial" panose="020B0604020202020204" pitchFamily="34" charset="0"/>
              </a:rPr>
              <a:t>Sound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waves</a:t>
            </a:r>
            <a:r>
              <a:rPr lang="cs-CZ" altLang="cs-CZ" dirty="0">
                <a:latin typeface="Arial" panose="020B0604020202020204" pitchFamily="34" charset="0"/>
              </a:rPr>
              <a:t> are </a:t>
            </a:r>
            <a:r>
              <a:rPr lang="cs-CZ" altLang="cs-CZ" dirty="0" err="1">
                <a:latin typeface="Arial" panose="020B0604020202020204" pitchFamily="34" charset="0"/>
              </a:rPr>
              <a:t>catched</a:t>
            </a:r>
            <a:r>
              <a:rPr lang="cs-CZ" altLang="cs-CZ" dirty="0">
                <a:latin typeface="Arial" panose="020B0604020202020204" pitchFamily="34" charset="0"/>
              </a:rPr>
              <a:t> by </a:t>
            </a:r>
            <a:r>
              <a:rPr lang="cs-CZ" altLang="cs-CZ" dirty="0" err="1">
                <a:latin typeface="Arial" panose="020B0604020202020204" pitchFamily="34" charset="0"/>
              </a:rPr>
              <a:t>auricula</a:t>
            </a:r>
            <a:r>
              <a:rPr lang="cs-CZ" altLang="cs-CZ" dirty="0">
                <a:latin typeface="Arial" panose="020B0604020202020204" pitchFamily="34" charset="0"/>
              </a:rPr>
              <a:t>, to </a:t>
            </a:r>
            <a:r>
              <a:rPr lang="cs-CZ" altLang="cs-CZ" dirty="0" err="1">
                <a:latin typeface="Arial" panose="020B0604020202020204" pitchFamily="34" charset="0"/>
              </a:rPr>
              <a:t>the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meatus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acusticus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externus</a:t>
            </a:r>
            <a:r>
              <a:rPr lang="cs-CZ" altLang="cs-CZ" dirty="0">
                <a:latin typeface="Arial" panose="020B0604020202020204" pitchFamily="34" charset="0"/>
              </a:rPr>
              <a:t>, to </a:t>
            </a:r>
            <a:r>
              <a:rPr lang="cs-CZ" altLang="cs-CZ" dirty="0" err="1">
                <a:latin typeface="Arial" panose="020B0604020202020204" pitchFamily="34" charset="0"/>
              </a:rPr>
              <a:t>membrana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tympani</a:t>
            </a:r>
            <a:r>
              <a:rPr lang="cs-CZ" altLang="cs-CZ" dirty="0">
                <a:latin typeface="Arial" panose="020B0604020202020204" pitchFamily="34" charset="0"/>
              </a:rPr>
              <a:t>, </a:t>
            </a:r>
          </a:p>
          <a:p>
            <a:pPr>
              <a:spcBef>
                <a:spcPct val="0"/>
              </a:spcBef>
            </a:pPr>
            <a:r>
              <a:rPr lang="cs-CZ" altLang="cs-CZ" dirty="0">
                <a:latin typeface="Arial" panose="020B0604020202020204" pitchFamily="34" charset="0"/>
              </a:rPr>
              <a:t>by </a:t>
            </a:r>
            <a:r>
              <a:rPr lang="cs-CZ" altLang="cs-CZ" dirty="0" err="1">
                <a:latin typeface="Arial" panose="020B0604020202020204" pitchFamily="34" charset="0"/>
              </a:rPr>
              <a:t>movement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ossicula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auditis</a:t>
            </a:r>
            <a:r>
              <a:rPr lang="cs-CZ" altLang="cs-CZ" dirty="0">
                <a:latin typeface="Arial" panose="020B0604020202020204" pitchFamily="34" charset="0"/>
              </a:rPr>
              <a:t> to </a:t>
            </a:r>
            <a:r>
              <a:rPr lang="cs-CZ" altLang="cs-CZ" dirty="0" err="1">
                <a:latin typeface="Arial" panose="020B0604020202020204" pitchFamily="34" charset="0"/>
              </a:rPr>
              <a:t>fenestra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vestibuli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inner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ear</a:t>
            </a:r>
            <a:r>
              <a:rPr lang="cs-CZ" altLang="cs-CZ" dirty="0">
                <a:latin typeface="Arial" panose="020B0604020202020204" pitchFamily="34" charset="0"/>
              </a:rPr>
              <a:t> , </a:t>
            </a:r>
          </a:p>
          <a:p>
            <a:pPr>
              <a:spcBef>
                <a:spcPct val="0"/>
              </a:spcBef>
            </a:pPr>
            <a:r>
              <a:rPr lang="cs-CZ" altLang="cs-CZ" dirty="0">
                <a:latin typeface="Arial" panose="020B0604020202020204" pitchFamily="34" charset="0"/>
              </a:rPr>
              <a:t>to </a:t>
            </a:r>
            <a:r>
              <a:rPr lang="cs-CZ" altLang="cs-CZ" dirty="0" err="1">
                <a:latin typeface="Arial" panose="020B0604020202020204" pitchFamily="34" charset="0"/>
              </a:rPr>
              <a:t>perilymph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scala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vestibuli</a:t>
            </a:r>
            <a:r>
              <a:rPr lang="cs-CZ" altLang="cs-CZ" dirty="0">
                <a:latin typeface="Arial" panose="020B0604020202020204" pitchFamily="34" charset="0"/>
              </a:rPr>
              <a:t>/</a:t>
            </a:r>
            <a:r>
              <a:rPr lang="cs-CZ" altLang="cs-CZ" dirty="0" err="1">
                <a:latin typeface="Arial" panose="020B0604020202020204" pitchFamily="34" charset="0"/>
              </a:rPr>
              <a:t>tympani</a:t>
            </a:r>
            <a:r>
              <a:rPr lang="cs-CZ" altLang="cs-CZ" dirty="0">
                <a:latin typeface="Arial" panose="020B0604020202020204" pitchFamily="34" charset="0"/>
              </a:rPr>
              <a:t> – </a:t>
            </a:r>
            <a:r>
              <a:rPr lang="cs-CZ" altLang="cs-CZ" dirty="0" err="1">
                <a:latin typeface="Arial" panose="020B0604020202020204" pitchFamily="34" charset="0"/>
              </a:rPr>
              <a:t>oscillation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endolymph</a:t>
            </a:r>
            <a:r>
              <a:rPr lang="cs-CZ" altLang="cs-CZ" dirty="0">
                <a:latin typeface="Arial" panose="020B0604020202020204" pitchFamily="34" charset="0"/>
              </a:rPr>
              <a:t> – </a:t>
            </a:r>
            <a:r>
              <a:rPr lang="cs-CZ" altLang="cs-CZ" dirty="0" err="1">
                <a:latin typeface="Arial" panose="020B0604020202020204" pitchFamily="34" charset="0"/>
              </a:rPr>
              <a:t>basilar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err="1">
                <a:latin typeface="Arial" panose="020B0604020202020204" pitchFamily="34" charset="0"/>
              </a:rPr>
              <a:t>membrane</a:t>
            </a:r>
            <a:r>
              <a:rPr lang="cs-CZ" altLang="cs-CZ" dirty="0">
                <a:latin typeface="Arial" panose="020B0604020202020204" pitchFamily="34" charset="0"/>
              </a:rPr>
              <a:t> and </a:t>
            </a:r>
            <a:r>
              <a:rPr lang="cs-CZ" altLang="cs-CZ" dirty="0" err="1">
                <a:latin typeface="Arial" panose="020B0604020202020204" pitchFamily="34" charset="0"/>
              </a:rPr>
              <a:t>Corti´s</a:t>
            </a:r>
            <a:r>
              <a:rPr lang="cs-CZ" altLang="cs-CZ" dirty="0">
                <a:latin typeface="Arial" panose="020B0604020202020204" pitchFamily="34" charset="0"/>
              </a:rPr>
              <a:t> organ – 1. neuron </a:t>
            </a:r>
            <a:r>
              <a:rPr lang="cs-CZ" altLang="cs-CZ" dirty="0" err="1">
                <a:latin typeface="Arial" panose="020B0604020202020204" pitchFamily="34" charset="0"/>
              </a:rPr>
              <a:t>of</a:t>
            </a:r>
            <a:r>
              <a:rPr lang="cs-CZ" altLang="cs-CZ" dirty="0">
                <a:latin typeface="Arial" panose="020B0604020202020204" pitchFamily="34" charset="0"/>
              </a:rPr>
              <a:t> auditory </a:t>
            </a:r>
            <a:r>
              <a:rPr lang="cs-CZ" altLang="cs-CZ" dirty="0" err="1">
                <a:latin typeface="Arial" panose="020B0604020202020204" pitchFamily="34" charset="0"/>
              </a:rPr>
              <a:t>tract</a:t>
            </a:r>
            <a:r>
              <a:rPr lang="cs-CZ" altLang="cs-CZ" dirty="0">
                <a:latin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1" name="Picture 115" descr="slide 24">
            <a:extLst>
              <a:ext uri="{FF2B5EF4-FFF2-40B4-BE49-F238E27FC236}">
                <a16:creationId xmlns:a16="http://schemas.microsoft.com/office/drawing/2014/main" id="{EABB24E6-8BEE-4165-AE7F-6BA0231D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728" y="71635"/>
            <a:ext cx="9015383" cy="678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9" name="Picture 59" descr="slide 25">
            <a:extLst>
              <a:ext uri="{FF2B5EF4-FFF2-40B4-BE49-F238E27FC236}">
                <a16:creationId xmlns:a16="http://schemas.microsoft.com/office/drawing/2014/main" id="{1422908D-255A-4F5E-AF87-1B57B6713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23" y="81023"/>
            <a:ext cx="8970806" cy="677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Skupina 11">
            <a:extLst>
              <a:ext uri="{FF2B5EF4-FFF2-40B4-BE49-F238E27FC236}">
                <a16:creationId xmlns:a16="http://schemas.microsoft.com/office/drawing/2014/main" id="{B4BD5220-8A75-4C0B-969D-8A9060EEBEF6}"/>
              </a:ext>
            </a:extLst>
          </p:cNvPr>
          <p:cNvGrpSpPr>
            <a:grpSpLocks/>
          </p:cNvGrpSpPr>
          <p:nvPr/>
        </p:nvGrpSpPr>
        <p:grpSpPr bwMode="auto">
          <a:xfrm>
            <a:off x="0" y="59745"/>
            <a:ext cx="7531100" cy="6858000"/>
            <a:chOff x="1613554" y="-39132"/>
            <a:chExt cx="7522939" cy="6897132"/>
          </a:xfrm>
        </p:grpSpPr>
        <p:pic>
          <p:nvPicPr>
            <p:cNvPr id="8198" name="Picture 5">
              <a:extLst>
                <a:ext uri="{FF2B5EF4-FFF2-40B4-BE49-F238E27FC236}">
                  <a16:creationId xmlns:a16="http://schemas.microsoft.com/office/drawing/2014/main" id="{E193322F-45A6-4CD8-999B-DE5AB4B04D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72" t="5736" r="19238"/>
            <a:stretch>
              <a:fillRect/>
            </a:stretch>
          </p:blipFill>
          <p:spPr bwMode="auto">
            <a:xfrm>
              <a:off x="1613554" y="-39132"/>
              <a:ext cx="7488832" cy="68747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A74D1843-17D4-4884-9D3C-20CC2EBEB538}"/>
                </a:ext>
              </a:extLst>
            </p:cNvPr>
            <p:cNvSpPr/>
            <p:nvPr/>
          </p:nvSpPr>
          <p:spPr>
            <a:xfrm>
              <a:off x="8460951" y="782"/>
              <a:ext cx="675542" cy="9084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22211A27-6583-4DD0-A548-1364BA8A555B}"/>
                </a:ext>
              </a:extLst>
            </p:cNvPr>
            <p:cNvSpPr/>
            <p:nvPr/>
          </p:nvSpPr>
          <p:spPr>
            <a:xfrm>
              <a:off x="8820923" y="1413736"/>
              <a:ext cx="282269" cy="9068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2489E8CE-F6E5-4E0C-AD4B-50033EF8E420}"/>
                </a:ext>
              </a:extLst>
            </p:cNvPr>
            <p:cNvSpPr/>
            <p:nvPr/>
          </p:nvSpPr>
          <p:spPr>
            <a:xfrm>
              <a:off x="8460951" y="5301356"/>
              <a:ext cx="675542" cy="5763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D238C18D-3A75-497F-84F1-D4B0778A9062}"/>
                </a:ext>
              </a:extLst>
            </p:cNvPr>
            <p:cNvSpPr/>
            <p:nvPr/>
          </p:nvSpPr>
          <p:spPr>
            <a:xfrm>
              <a:off x="2266895" y="5301356"/>
              <a:ext cx="577224" cy="15566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54FEA984-ED67-465C-B535-745930E8C513}"/>
                </a:ext>
              </a:extLst>
            </p:cNvPr>
            <p:cNvSpPr/>
            <p:nvPr/>
          </p:nvSpPr>
          <p:spPr>
            <a:xfrm>
              <a:off x="1613554" y="2997522"/>
              <a:ext cx="653341" cy="791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77D754CD-30A2-497C-B8D6-93FA39C52EC5}"/>
                </a:ext>
              </a:extLst>
            </p:cNvPr>
            <p:cNvSpPr/>
            <p:nvPr/>
          </p:nvSpPr>
          <p:spPr>
            <a:xfrm>
              <a:off x="3083572" y="23134"/>
              <a:ext cx="913409" cy="309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13" name="Obdélník 12">
            <a:extLst>
              <a:ext uri="{FF2B5EF4-FFF2-40B4-BE49-F238E27FC236}">
                <a16:creationId xmlns:a16="http://schemas.microsoft.com/office/drawing/2014/main" id="{C953F6E9-73FF-49E7-9C39-601DEEE7E557}"/>
              </a:ext>
            </a:extLst>
          </p:cNvPr>
          <p:cNvSpPr/>
          <p:nvPr/>
        </p:nvSpPr>
        <p:spPr>
          <a:xfrm>
            <a:off x="233396" y="719459"/>
            <a:ext cx="1152525" cy="431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8196" name="Text Box 7">
            <a:extLst>
              <a:ext uri="{FF2B5EF4-FFF2-40B4-BE49-F238E27FC236}">
                <a16:creationId xmlns:a16="http://schemas.microsoft.com/office/drawing/2014/main" id="{3C2A5B4A-ADA3-45EA-BA81-05431C3F1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0022" y="2154561"/>
            <a:ext cx="4245073" cy="25545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dense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connective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tissue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capsule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gives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eyeball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limbus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sclerae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sinus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venosus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sclerae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lamina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cribosa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sclerae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462D505C-C1E5-4DC1-9EC1-7940B1613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138" y="82648"/>
            <a:ext cx="15470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SCLERA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513" y="0"/>
            <a:ext cx="4836573" cy="2088774"/>
          </a:xfrm>
          <a:prstGeom prst="rect">
            <a:avLst/>
          </a:prstGeom>
        </p:spPr>
      </p:pic>
      <p:grpSp>
        <p:nvGrpSpPr>
          <p:cNvPr id="16" name="Skupina 8">
            <a:extLst>
              <a:ext uri="{FF2B5EF4-FFF2-40B4-BE49-F238E27FC236}">
                <a16:creationId xmlns:a16="http://schemas.microsoft.com/office/drawing/2014/main" id="{5BE150B5-02A1-4C19-9DBE-32577D4B4621}"/>
              </a:ext>
            </a:extLst>
          </p:cNvPr>
          <p:cNvGrpSpPr>
            <a:grpSpLocks/>
          </p:cNvGrpSpPr>
          <p:nvPr/>
        </p:nvGrpSpPr>
        <p:grpSpPr bwMode="auto">
          <a:xfrm>
            <a:off x="7190102" y="4590661"/>
            <a:ext cx="5001898" cy="2267339"/>
            <a:chOff x="395536" y="1412776"/>
            <a:chExt cx="8208912" cy="3456386"/>
          </a:xfrm>
        </p:grpSpPr>
        <p:pic>
          <p:nvPicPr>
            <p:cNvPr id="17" name="Picture 14" descr="No Image Available!">
              <a:extLst>
                <a:ext uri="{FF2B5EF4-FFF2-40B4-BE49-F238E27FC236}">
                  <a16:creationId xmlns:a16="http://schemas.microsoft.com/office/drawing/2014/main" id="{AF3169E8-FBCA-4C9E-B0FD-2AD8B304AC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4" t="10703" r="5901" b="10815"/>
            <a:stretch>
              <a:fillRect/>
            </a:stretch>
          </p:blipFill>
          <p:spPr bwMode="auto">
            <a:xfrm>
              <a:off x="395536" y="1556793"/>
              <a:ext cx="8208912" cy="31683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1CD0244E-B65E-4B61-B264-BF73ECD071A0}"/>
                </a:ext>
              </a:extLst>
            </p:cNvPr>
            <p:cNvSpPr/>
            <p:nvPr/>
          </p:nvSpPr>
          <p:spPr>
            <a:xfrm>
              <a:off x="6444056" y="1412776"/>
              <a:ext cx="1727737" cy="7917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37ED3AEF-DC26-4C8B-B91B-356E091C31F1}"/>
                </a:ext>
              </a:extLst>
            </p:cNvPr>
            <p:cNvSpPr/>
            <p:nvPr/>
          </p:nvSpPr>
          <p:spPr>
            <a:xfrm>
              <a:off x="7812689" y="2132562"/>
              <a:ext cx="647540" cy="6478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F357ED9F-71FC-4EBC-BD05-34D879A85570}"/>
                </a:ext>
              </a:extLst>
            </p:cNvPr>
            <p:cNvSpPr/>
            <p:nvPr/>
          </p:nvSpPr>
          <p:spPr>
            <a:xfrm>
              <a:off x="1692060" y="1772670"/>
              <a:ext cx="575431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2A53005E-1DBC-4865-BB11-C763C9597A5A}"/>
                </a:ext>
              </a:extLst>
            </p:cNvPr>
            <p:cNvSpPr/>
            <p:nvPr/>
          </p:nvSpPr>
          <p:spPr>
            <a:xfrm>
              <a:off x="828191" y="2204541"/>
              <a:ext cx="575432" cy="4318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3" name="Obdélník 22">
              <a:extLst>
                <a:ext uri="{FF2B5EF4-FFF2-40B4-BE49-F238E27FC236}">
                  <a16:creationId xmlns:a16="http://schemas.microsoft.com/office/drawing/2014/main" id="{23A78638-664A-45F4-8959-F6D5AFD39C1F}"/>
                </a:ext>
              </a:extLst>
            </p:cNvPr>
            <p:cNvSpPr/>
            <p:nvPr/>
          </p:nvSpPr>
          <p:spPr>
            <a:xfrm>
              <a:off x="6299838" y="4293333"/>
              <a:ext cx="1871955" cy="5758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24" name="Obdélník 23">
              <a:extLst>
                <a:ext uri="{FF2B5EF4-FFF2-40B4-BE49-F238E27FC236}">
                  <a16:creationId xmlns:a16="http://schemas.microsoft.com/office/drawing/2014/main" id="{E3119949-E001-4B20-9D9D-6E61A83A51AC}"/>
                </a:ext>
              </a:extLst>
            </p:cNvPr>
            <p:cNvSpPr/>
            <p:nvPr/>
          </p:nvSpPr>
          <p:spPr>
            <a:xfrm>
              <a:off x="970968" y="4221354"/>
              <a:ext cx="1296523" cy="3598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6B681EF-E87E-4EC6-9EFB-C7D6CAA6D256}"/>
              </a:ext>
            </a:extLst>
          </p:cNvPr>
          <p:cNvSpPr/>
          <p:nvPr/>
        </p:nvSpPr>
        <p:spPr>
          <a:xfrm>
            <a:off x="1460438" y="547787"/>
            <a:ext cx="3068084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2. Tunica </a:t>
            </a:r>
            <a:r>
              <a:rPr lang="cs-CZ" altLang="cs-CZ" sz="2400" b="1" dirty="0" err="1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vasculosa</a:t>
            </a:r>
            <a:endParaRPr lang="cs-CZ" altLang="cs-CZ" sz="2400" b="1" dirty="0">
              <a:solidFill>
                <a:srgbClr val="FF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7CF491A7-7A94-486D-B733-48D15751D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4291" y="2453951"/>
            <a:ext cx="2916237" cy="22467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AutoNum type="alphaLcParenR"/>
            </a:pPr>
            <a:r>
              <a:rPr lang="cs-CZ" altLang="cs-CZ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choroidea</a:t>
            </a:r>
            <a:endParaRPr lang="cs-CZ" alt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  corpus </a:t>
            </a:r>
            <a:r>
              <a:rPr lang="cs-CZ" altLang="cs-CZ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ciliare</a:t>
            </a:r>
            <a:endParaRPr lang="cs-CZ" altLang="cs-CZ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cs-CZ" altLang="cs-CZ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  iris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eaLnBrk="1" hangingPunct="1">
              <a:spcBef>
                <a:spcPct val="0"/>
              </a:spcBef>
              <a:buFontTx/>
              <a:buAutoNum type="alphaLcParenR"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Související obrázek">
            <a:extLst>
              <a:ext uri="{FF2B5EF4-FFF2-40B4-BE49-F238E27FC236}">
                <a16:creationId xmlns:a16="http://schemas.microsoft.com/office/drawing/2014/main" id="{0C84303B-88A3-439E-BDE8-183B3322E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44" y="0"/>
            <a:ext cx="52990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9878E21-A50F-4D4E-A9AC-66BB7DC08800}"/>
              </a:ext>
            </a:extLst>
          </p:cNvPr>
          <p:cNvSpPr/>
          <p:nvPr/>
        </p:nvSpPr>
        <p:spPr>
          <a:xfrm>
            <a:off x="6270171" y="3032449"/>
            <a:ext cx="317241" cy="22393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7759986-D41A-4925-A964-FDDB0CCCC727}"/>
              </a:ext>
            </a:extLst>
          </p:cNvPr>
          <p:cNvSpPr/>
          <p:nvPr/>
        </p:nvSpPr>
        <p:spPr>
          <a:xfrm>
            <a:off x="6207967" y="4721290"/>
            <a:ext cx="317241" cy="22393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11F8DF5-AF23-413C-AC34-64D8A43BDF6F}"/>
              </a:ext>
            </a:extLst>
          </p:cNvPr>
          <p:cNvSpPr/>
          <p:nvPr/>
        </p:nvSpPr>
        <p:spPr>
          <a:xfrm>
            <a:off x="6207967" y="3841102"/>
            <a:ext cx="948613" cy="29235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C000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87B329B-72EC-47EA-B0D9-32D13E0DFD26}"/>
              </a:ext>
            </a:extLst>
          </p:cNvPr>
          <p:cNvSpPr/>
          <p:nvPr/>
        </p:nvSpPr>
        <p:spPr>
          <a:xfrm>
            <a:off x="6207966" y="5755433"/>
            <a:ext cx="948613" cy="292359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1EB8E70-8E19-4548-A98D-FDE075061F20}"/>
              </a:ext>
            </a:extLst>
          </p:cNvPr>
          <p:cNvSpPr/>
          <p:nvPr/>
        </p:nvSpPr>
        <p:spPr>
          <a:xfrm>
            <a:off x="9753402" y="3976395"/>
            <a:ext cx="622239" cy="29235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8487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Skupina 21">
            <a:extLst>
              <a:ext uri="{FF2B5EF4-FFF2-40B4-BE49-F238E27FC236}">
                <a16:creationId xmlns:a16="http://schemas.microsoft.com/office/drawing/2014/main" id="{8B7783AA-C756-4176-9610-FC4299FE5542}"/>
              </a:ext>
            </a:extLst>
          </p:cNvPr>
          <p:cNvGrpSpPr>
            <a:grpSpLocks/>
          </p:cNvGrpSpPr>
          <p:nvPr/>
        </p:nvGrpSpPr>
        <p:grpSpPr bwMode="auto">
          <a:xfrm>
            <a:off x="32047" y="26080"/>
            <a:ext cx="5194300" cy="5330269"/>
            <a:chOff x="539552" y="764704"/>
            <a:chExt cx="4495665" cy="4991570"/>
          </a:xfrm>
        </p:grpSpPr>
        <p:pic>
          <p:nvPicPr>
            <p:cNvPr id="13326" name="Picture 4">
              <a:extLst>
                <a:ext uri="{FF2B5EF4-FFF2-40B4-BE49-F238E27FC236}">
                  <a16:creationId xmlns:a16="http://schemas.microsoft.com/office/drawing/2014/main" id="{CF224DE9-525E-4297-ADDE-4D4D823A95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39" t="4546"/>
            <a:stretch>
              <a:fillRect/>
            </a:stretch>
          </p:blipFill>
          <p:spPr bwMode="auto">
            <a:xfrm>
              <a:off x="539552" y="764704"/>
              <a:ext cx="4495665" cy="499157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7854EEE5-B898-4D78-9C93-9EBC4F0439D3}"/>
                </a:ext>
              </a:extLst>
            </p:cNvPr>
            <p:cNvSpPr/>
            <p:nvPr/>
          </p:nvSpPr>
          <p:spPr>
            <a:xfrm>
              <a:off x="3563951" y="1052818"/>
              <a:ext cx="1151877" cy="3601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3E6A16D8-EEC9-40C0-8925-9911F6522774}"/>
                </a:ext>
              </a:extLst>
            </p:cNvPr>
            <p:cNvSpPr/>
            <p:nvPr/>
          </p:nvSpPr>
          <p:spPr>
            <a:xfrm>
              <a:off x="3779567" y="1412960"/>
              <a:ext cx="936260" cy="2881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419A78A9-B851-4AF6-BD4B-835D948DD6DB}"/>
                </a:ext>
              </a:extLst>
            </p:cNvPr>
            <p:cNvSpPr/>
            <p:nvPr/>
          </p:nvSpPr>
          <p:spPr>
            <a:xfrm>
              <a:off x="4140466" y="1773102"/>
              <a:ext cx="575362" cy="5041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E508DD38-0F36-4388-B718-5BA9FB4C491F}"/>
                </a:ext>
              </a:extLst>
            </p:cNvPr>
            <p:cNvSpPr/>
            <p:nvPr/>
          </p:nvSpPr>
          <p:spPr>
            <a:xfrm>
              <a:off x="3275693" y="836732"/>
              <a:ext cx="288258" cy="2160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6" name="Obdélník 15">
              <a:extLst>
                <a:ext uri="{FF2B5EF4-FFF2-40B4-BE49-F238E27FC236}">
                  <a16:creationId xmlns:a16="http://schemas.microsoft.com/office/drawing/2014/main" id="{FF25BA18-6C8F-4480-956F-86FF6480194F}"/>
                </a:ext>
              </a:extLst>
            </p:cNvPr>
            <p:cNvSpPr/>
            <p:nvPr/>
          </p:nvSpPr>
          <p:spPr>
            <a:xfrm>
              <a:off x="755169" y="764704"/>
              <a:ext cx="1049257" cy="2881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3C4A5D44-1AA6-49B0-9E40-F0B50422A625}"/>
                </a:ext>
              </a:extLst>
            </p:cNvPr>
            <p:cNvSpPr/>
            <p:nvPr/>
          </p:nvSpPr>
          <p:spPr>
            <a:xfrm>
              <a:off x="539552" y="1102038"/>
              <a:ext cx="792132" cy="2533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60309585-4334-4A38-8F33-5D35F2B4C399}"/>
                </a:ext>
              </a:extLst>
            </p:cNvPr>
            <p:cNvSpPr/>
            <p:nvPr/>
          </p:nvSpPr>
          <p:spPr>
            <a:xfrm>
              <a:off x="4211953" y="2751488"/>
              <a:ext cx="359745" cy="316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E5DA9C81-3873-49C1-AC08-FB8E25979AA1}"/>
                </a:ext>
              </a:extLst>
            </p:cNvPr>
            <p:cNvSpPr/>
            <p:nvPr/>
          </p:nvSpPr>
          <p:spPr>
            <a:xfrm>
              <a:off x="539552" y="3524594"/>
              <a:ext cx="288258" cy="15414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0" name="Obdélník 19">
              <a:extLst>
                <a:ext uri="{FF2B5EF4-FFF2-40B4-BE49-F238E27FC236}">
                  <a16:creationId xmlns:a16="http://schemas.microsoft.com/office/drawing/2014/main" id="{80682B46-2F10-430A-B902-EEB61B4866F1}"/>
                </a:ext>
              </a:extLst>
            </p:cNvPr>
            <p:cNvSpPr/>
            <p:nvPr/>
          </p:nvSpPr>
          <p:spPr>
            <a:xfrm>
              <a:off x="827810" y="4220868"/>
              <a:ext cx="648003" cy="11488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FBBB5942-C6D5-45D4-B4CA-D750E2C2FBD4}"/>
                </a:ext>
              </a:extLst>
            </p:cNvPr>
            <p:cNvSpPr/>
            <p:nvPr/>
          </p:nvSpPr>
          <p:spPr>
            <a:xfrm>
              <a:off x="2195303" y="4941153"/>
              <a:ext cx="720644" cy="4129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grpSp>
        <p:nvGrpSpPr>
          <p:cNvPr id="13315" name="Skupina 26">
            <a:extLst>
              <a:ext uri="{FF2B5EF4-FFF2-40B4-BE49-F238E27FC236}">
                <a16:creationId xmlns:a16="http://schemas.microsoft.com/office/drawing/2014/main" id="{A4208B87-2D5D-4D94-BA2C-98530513A707}"/>
              </a:ext>
            </a:extLst>
          </p:cNvPr>
          <p:cNvGrpSpPr>
            <a:grpSpLocks/>
          </p:cNvGrpSpPr>
          <p:nvPr/>
        </p:nvGrpSpPr>
        <p:grpSpPr bwMode="auto">
          <a:xfrm>
            <a:off x="7530939" y="162635"/>
            <a:ext cx="3925888" cy="3716338"/>
            <a:chOff x="5584500" y="0"/>
            <a:chExt cx="3559500" cy="3464901"/>
          </a:xfrm>
        </p:grpSpPr>
        <p:pic>
          <p:nvPicPr>
            <p:cNvPr id="13318" name="Picture 5">
              <a:extLst>
                <a:ext uri="{FF2B5EF4-FFF2-40B4-BE49-F238E27FC236}">
                  <a16:creationId xmlns:a16="http://schemas.microsoft.com/office/drawing/2014/main" id="{CDB1F6BF-C2F0-4B13-8F25-791CC37D56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3" t="3137" r="12276" b="3874"/>
            <a:stretch>
              <a:fillRect/>
            </a:stretch>
          </p:blipFill>
          <p:spPr bwMode="auto">
            <a:xfrm>
              <a:off x="5584500" y="8517"/>
              <a:ext cx="3559500" cy="34563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9" name="Obdélník 28">
              <a:extLst>
                <a:ext uri="{FF2B5EF4-FFF2-40B4-BE49-F238E27FC236}">
                  <a16:creationId xmlns:a16="http://schemas.microsoft.com/office/drawing/2014/main" id="{F497E438-7CE3-43AB-AD1E-C9EFBEC51A10}"/>
                </a:ext>
              </a:extLst>
            </p:cNvPr>
            <p:cNvSpPr/>
            <p:nvPr/>
          </p:nvSpPr>
          <p:spPr>
            <a:xfrm>
              <a:off x="5796084" y="230895"/>
              <a:ext cx="287869" cy="230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0" name="Obdélník 29">
              <a:extLst>
                <a:ext uri="{FF2B5EF4-FFF2-40B4-BE49-F238E27FC236}">
                  <a16:creationId xmlns:a16="http://schemas.microsoft.com/office/drawing/2014/main" id="{9ADC89C9-D019-4D55-A024-4E303C473B10}"/>
                </a:ext>
              </a:extLst>
            </p:cNvPr>
            <p:cNvSpPr/>
            <p:nvPr/>
          </p:nvSpPr>
          <p:spPr>
            <a:xfrm>
              <a:off x="5584500" y="2565004"/>
              <a:ext cx="139617" cy="725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1" name="Obdélník 30">
              <a:extLst>
                <a:ext uri="{FF2B5EF4-FFF2-40B4-BE49-F238E27FC236}">
                  <a16:creationId xmlns:a16="http://schemas.microsoft.com/office/drawing/2014/main" id="{FDB1B067-0F9A-4F5C-88DA-9277173C42BE}"/>
                </a:ext>
              </a:extLst>
            </p:cNvPr>
            <p:cNvSpPr/>
            <p:nvPr/>
          </p:nvSpPr>
          <p:spPr>
            <a:xfrm>
              <a:off x="8100475" y="0"/>
              <a:ext cx="935574" cy="1169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2" name="Obdélník 31">
              <a:extLst>
                <a:ext uri="{FF2B5EF4-FFF2-40B4-BE49-F238E27FC236}">
                  <a16:creationId xmlns:a16="http://schemas.microsoft.com/office/drawing/2014/main" id="{94329049-010A-4F54-8218-B5A4AF7CF4F1}"/>
                </a:ext>
              </a:extLst>
            </p:cNvPr>
            <p:cNvSpPr/>
            <p:nvPr/>
          </p:nvSpPr>
          <p:spPr>
            <a:xfrm>
              <a:off x="8676213" y="333022"/>
              <a:ext cx="467787" cy="2308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3" name="Obdélník 32">
              <a:extLst>
                <a:ext uri="{FF2B5EF4-FFF2-40B4-BE49-F238E27FC236}">
                  <a16:creationId xmlns:a16="http://schemas.microsoft.com/office/drawing/2014/main" id="{F9661BEB-19B1-435C-A872-2F8087EF86EC}"/>
                </a:ext>
              </a:extLst>
            </p:cNvPr>
            <p:cNvSpPr/>
            <p:nvPr/>
          </p:nvSpPr>
          <p:spPr>
            <a:xfrm>
              <a:off x="8964081" y="780010"/>
              <a:ext cx="179919" cy="3448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4" name="Obdélník 33">
              <a:extLst>
                <a:ext uri="{FF2B5EF4-FFF2-40B4-BE49-F238E27FC236}">
                  <a16:creationId xmlns:a16="http://schemas.microsoft.com/office/drawing/2014/main" id="{A37DCE3F-50F2-4557-AFC9-EAF36F62F3F1}"/>
                </a:ext>
              </a:extLst>
            </p:cNvPr>
            <p:cNvSpPr/>
            <p:nvPr/>
          </p:nvSpPr>
          <p:spPr>
            <a:xfrm>
              <a:off x="8892114" y="2565004"/>
              <a:ext cx="251886" cy="719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35" name="Obdélník 34">
              <a:extLst>
                <a:ext uri="{FF2B5EF4-FFF2-40B4-BE49-F238E27FC236}">
                  <a16:creationId xmlns:a16="http://schemas.microsoft.com/office/drawing/2014/main" id="{5F5AF873-B370-45FF-938E-2A2D3B79CA4C}"/>
                </a:ext>
              </a:extLst>
            </p:cNvPr>
            <p:cNvSpPr/>
            <p:nvPr/>
          </p:nvSpPr>
          <p:spPr>
            <a:xfrm>
              <a:off x="8676213" y="2939467"/>
              <a:ext cx="287869" cy="3448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37" name="Text Box 6">
            <a:extLst>
              <a:ext uri="{FF2B5EF4-FFF2-40B4-BE49-F238E27FC236}">
                <a16:creationId xmlns:a16="http://schemas.microsoft.com/office/drawing/2014/main" id="{FBE11007-0667-4321-B58E-6A85D5222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452" y="108828"/>
            <a:ext cx="20665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400" b="1" dirty="0">
                <a:solidFill>
                  <a:srgbClr val="FF0000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CHOROIDEA</a:t>
            </a: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817CE674-93E2-4FA6-AA1B-67B2C74D0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0043" y="4619239"/>
            <a:ext cx="515557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posteriorly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vascularized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nutrition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retina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brownblack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appearance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melanocytes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(melanin)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venous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plexuses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capilaries</a:t>
            </a: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Skupina 12">
            <a:extLst>
              <a:ext uri="{FF2B5EF4-FFF2-40B4-BE49-F238E27FC236}">
                <a16:creationId xmlns:a16="http://schemas.microsoft.com/office/drawing/2014/main" id="{6FA9EEF3-2585-4659-BCE9-6C06A3430177}"/>
              </a:ext>
            </a:extLst>
          </p:cNvPr>
          <p:cNvGrpSpPr>
            <a:grpSpLocks/>
          </p:cNvGrpSpPr>
          <p:nvPr/>
        </p:nvGrpSpPr>
        <p:grpSpPr bwMode="auto">
          <a:xfrm>
            <a:off x="3574036" y="2822904"/>
            <a:ext cx="3186668" cy="3979430"/>
            <a:chOff x="467544" y="0"/>
            <a:chExt cx="4536504" cy="6525344"/>
          </a:xfrm>
        </p:grpSpPr>
        <p:pic>
          <p:nvPicPr>
            <p:cNvPr id="27" name="Obrázek 1">
              <a:extLst>
                <a:ext uri="{FF2B5EF4-FFF2-40B4-BE49-F238E27FC236}">
                  <a16:creationId xmlns:a16="http://schemas.microsoft.com/office/drawing/2014/main" id="{4C779FA3-3460-4A14-9A07-FDEDC3E2D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87" r="12804" b="4851"/>
            <a:stretch>
              <a:fillRect/>
            </a:stretch>
          </p:blipFill>
          <p:spPr bwMode="auto">
            <a:xfrm>
              <a:off x="467544" y="0"/>
              <a:ext cx="4536504" cy="65253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8" name="Obdélník 27">
              <a:extLst>
                <a:ext uri="{FF2B5EF4-FFF2-40B4-BE49-F238E27FC236}">
                  <a16:creationId xmlns:a16="http://schemas.microsoft.com/office/drawing/2014/main" id="{B884C667-A8BE-4877-BAB4-1A7101E8BE45}"/>
                </a:ext>
              </a:extLst>
            </p:cNvPr>
            <p:cNvSpPr/>
            <p:nvPr/>
          </p:nvSpPr>
          <p:spPr>
            <a:xfrm>
              <a:off x="3563863" y="188934"/>
              <a:ext cx="792340" cy="3604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6" name="Obdélník 35">
              <a:extLst>
                <a:ext uri="{FF2B5EF4-FFF2-40B4-BE49-F238E27FC236}">
                  <a16:creationId xmlns:a16="http://schemas.microsoft.com/office/drawing/2014/main" id="{22455FAE-0077-4BAB-A48B-35A987820EB6}"/>
                </a:ext>
              </a:extLst>
            </p:cNvPr>
            <p:cNvSpPr/>
            <p:nvPr/>
          </p:nvSpPr>
          <p:spPr>
            <a:xfrm>
              <a:off x="3851265" y="549336"/>
              <a:ext cx="792341" cy="3588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8" name="Obdélník 37">
              <a:extLst>
                <a:ext uri="{FF2B5EF4-FFF2-40B4-BE49-F238E27FC236}">
                  <a16:creationId xmlns:a16="http://schemas.microsoft.com/office/drawing/2014/main" id="{8FD5F925-6836-46DA-8A8D-00193A2BA6BD}"/>
                </a:ext>
              </a:extLst>
            </p:cNvPr>
            <p:cNvSpPr/>
            <p:nvPr/>
          </p:nvSpPr>
          <p:spPr>
            <a:xfrm>
              <a:off x="2987471" y="1457486"/>
              <a:ext cx="720887" cy="6747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39" name="Obdélník 38">
              <a:extLst>
                <a:ext uri="{FF2B5EF4-FFF2-40B4-BE49-F238E27FC236}">
                  <a16:creationId xmlns:a16="http://schemas.microsoft.com/office/drawing/2014/main" id="{569BBE5A-285F-41F4-AF33-8BB47DA6F30F}"/>
                </a:ext>
              </a:extLst>
            </p:cNvPr>
            <p:cNvSpPr/>
            <p:nvPr/>
          </p:nvSpPr>
          <p:spPr>
            <a:xfrm>
              <a:off x="1836276" y="1817888"/>
              <a:ext cx="503350" cy="2429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0" name="Obdélník 39">
              <a:extLst>
                <a:ext uri="{FF2B5EF4-FFF2-40B4-BE49-F238E27FC236}">
                  <a16:creationId xmlns:a16="http://schemas.microsoft.com/office/drawing/2014/main" id="{19DBE3BF-2F0F-41BD-86AA-BB15128A0CD6}"/>
                </a:ext>
              </a:extLst>
            </p:cNvPr>
            <p:cNvSpPr/>
            <p:nvPr/>
          </p:nvSpPr>
          <p:spPr>
            <a:xfrm>
              <a:off x="827987" y="1457486"/>
              <a:ext cx="287402" cy="3604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1" name="Obdélník 40">
              <a:extLst>
                <a:ext uri="{FF2B5EF4-FFF2-40B4-BE49-F238E27FC236}">
                  <a16:creationId xmlns:a16="http://schemas.microsoft.com/office/drawing/2014/main" id="{27BF1DB2-EFF2-45A5-AE85-8A55114FF744}"/>
                </a:ext>
              </a:extLst>
            </p:cNvPr>
            <p:cNvSpPr/>
            <p:nvPr/>
          </p:nvSpPr>
          <p:spPr>
            <a:xfrm>
              <a:off x="467544" y="188934"/>
              <a:ext cx="215948" cy="3604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2" name="Obdélník 41">
              <a:extLst>
                <a:ext uri="{FF2B5EF4-FFF2-40B4-BE49-F238E27FC236}">
                  <a16:creationId xmlns:a16="http://schemas.microsoft.com/office/drawing/2014/main" id="{5039BA5C-6DF1-406A-A3BD-09F5DC083584}"/>
                </a:ext>
              </a:extLst>
            </p:cNvPr>
            <p:cNvSpPr/>
            <p:nvPr/>
          </p:nvSpPr>
          <p:spPr>
            <a:xfrm>
              <a:off x="827987" y="4364519"/>
              <a:ext cx="2016577" cy="6763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3" name="Obdélník 42">
              <a:extLst>
                <a:ext uri="{FF2B5EF4-FFF2-40B4-BE49-F238E27FC236}">
                  <a16:creationId xmlns:a16="http://schemas.microsoft.com/office/drawing/2014/main" id="{12C61C1B-969A-49E5-BB45-4FE98E19EB5B}"/>
                </a:ext>
              </a:extLst>
            </p:cNvPr>
            <p:cNvSpPr/>
            <p:nvPr/>
          </p:nvSpPr>
          <p:spPr>
            <a:xfrm>
              <a:off x="3708358" y="3429378"/>
              <a:ext cx="503351" cy="3604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4" name="Obdélník 43">
              <a:extLst>
                <a:ext uri="{FF2B5EF4-FFF2-40B4-BE49-F238E27FC236}">
                  <a16:creationId xmlns:a16="http://schemas.microsoft.com/office/drawing/2014/main" id="{81D9FFD5-0E1E-427D-A3D7-F59475E85024}"/>
                </a:ext>
              </a:extLst>
            </p:cNvPr>
            <p:cNvSpPr/>
            <p:nvPr/>
          </p:nvSpPr>
          <p:spPr>
            <a:xfrm>
              <a:off x="3563863" y="5733095"/>
              <a:ext cx="863794" cy="576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5" name="Obdélník 44">
              <a:extLst>
                <a:ext uri="{FF2B5EF4-FFF2-40B4-BE49-F238E27FC236}">
                  <a16:creationId xmlns:a16="http://schemas.microsoft.com/office/drawing/2014/main" id="{7D870F7E-E998-4324-8200-54BEF1BA03CF}"/>
                </a:ext>
              </a:extLst>
            </p:cNvPr>
            <p:cNvSpPr/>
            <p:nvPr/>
          </p:nvSpPr>
          <p:spPr>
            <a:xfrm>
              <a:off x="1979183" y="6093496"/>
              <a:ext cx="720887" cy="3318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2511</TotalTime>
  <Words>2922</Words>
  <Application>Microsoft Office PowerPoint</Application>
  <PresentationFormat>Širokoúhlá obrazovka</PresentationFormat>
  <Paragraphs>589</Paragraphs>
  <Slides>62</Slides>
  <Notes>42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62</vt:i4>
      </vt:variant>
    </vt:vector>
  </HeadingPairs>
  <TitlesOfParts>
    <vt:vector size="69" baseType="lpstr">
      <vt:lpstr>Arial</vt:lpstr>
      <vt:lpstr>Calibri</vt:lpstr>
      <vt:lpstr>Calibri Light</vt:lpstr>
      <vt:lpstr>Tahoma</vt:lpstr>
      <vt:lpstr>Times New Roman</vt:lpstr>
      <vt:lpstr>Motiv Office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Lucík</dc:creator>
  <cp:lastModifiedBy>lucie.strejckova@gmail.com</cp:lastModifiedBy>
  <cp:revision>151</cp:revision>
  <dcterms:created xsi:type="dcterms:W3CDTF">2019-04-29T18:15:17Z</dcterms:created>
  <dcterms:modified xsi:type="dcterms:W3CDTF">2020-04-02T13:14:43Z</dcterms:modified>
</cp:coreProperties>
</file>