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78" r:id="rId2"/>
    <p:sldId id="298" r:id="rId3"/>
    <p:sldId id="279" r:id="rId4"/>
    <p:sldId id="346" r:id="rId5"/>
    <p:sldId id="257" r:id="rId6"/>
    <p:sldId id="258" r:id="rId7"/>
    <p:sldId id="345" r:id="rId8"/>
    <p:sldId id="300" r:id="rId9"/>
    <p:sldId id="347" r:id="rId10"/>
    <p:sldId id="317" r:id="rId11"/>
    <p:sldId id="349" r:id="rId12"/>
    <p:sldId id="318" r:id="rId13"/>
    <p:sldId id="372" r:id="rId14"/>
    <p:sldId id="320" r:id="rId15"/>
    <p:sldId id="321" r:id="rId16"/>
    <p:sldId id="323" r:id="rId17"/>
    <p:sldId id="301" r:id="rId18"/>
    <p:sldId id="350" r:id="rId19"/>
    <p:sldId id="313" r:id="rId20"/>
    <p:sldId id="282" r:id="rId21"/>
    <p:sldId id="351" r:id="rId22"/>
    <p:sldId id="284" r:id="rId23"/>
    <p:sldId id="288" r:id="rId24"/>
    <p:sldId id="353" r:id="rId25"/>
    <p:sldId id="324" r:id="rId26"/>
    <p:sldId id="283" r:id="rId27"/>
    <p:sldId id="302" r:id="rId28"/>
    <p:sldId id="285" r:id="rId29"/>
    <p:sldId id="355" r:id="rId30"/>
    <p:sldId id="264" r:id="rId31"/>
    <p:sldId id="360" r:id="rId32"/>
    <p:sldId id="299" r:id="rId33"/>
    <p:sldId id="304" r:id="rId34"/>
    <p:sldId id="303" r:id="rId35"/>
    <p:sldId id="356" r:id="rId36"/>
    <p:sldId id="289" r:id="rId37"/>
    <p:sldId id="325" r:id="rId38"/>
    <p:sldId id="291" r:id="rId39"/>
    <p:sldId id="287" r:id="rId40"/>
    <p:sldId id="290" r:id="rId41"/>
    <p:sldId id="357" r:id="rId42"/>
    <p:sldId id="326" r:id="rId43"/>
    <p:sldId id="327" r:id="rId44"/>
    <p:sldId id="260" r:id="rId45"/>
    <p:sldId id="358" r:id="rId46"/>
    <p:sldId id="373" r:id="rId47"/>
    <p:sldId id="263" r:id="rId48"/>
    <p:sldId id="359" r:id="rId49"/>
    <p:sldId id="296" r:id="rId50"/>
    <p:sldId id="307" r:id="rId51"/>
    <p:sldId id="361" r:id="rId52"/>
    <p:sldId id="312" r:id="rId53"/>
    <p:sldId id="261" r:id="rId54"/>
    <p:sldId id="266" r:id="rId55"/>
    <p:sldId id="362" r:id="rId56"/>
    <p:sldId id="308" r:id="rId57"/>
    <p:sldId id="314" r:id="rId58"/>
    <p:sldId id="265" r:id="rId59"/>
    <p:sldId id="315" r:id="rId60"/>
    <p:sldId id="363" r:id="rId61"/>
    <p:sldId id="267" r:id="rId62"/>
    <p:sldId id="309" r:id="rId63"/>
    <p:sldId id="310" r:id="rId64"/>
    <p:sldId id="268" r:id="rId65"/>
    <p:sldId id="364" r:id="rId66"/>
    <p:sldId id="259" r:id="rId67"/>
    <p:sldId id="365" r:id="rId68"/>
    <p:sldId id="366" r:id="rId69"/>
    <p:sldId id="330" r:id="rId70"/>
    <p:sldId id="331" r:id="rId71"/>
    <p:sldId id="311" r:id="rId72"/>
    <p:sldId id="293" r:id="rId73"/>
    <p:sldId id="295" r:id="rId74"/>
    <p:sldId id="270" r:id="rId75"/>
    <p:sldId id="367" r:id="rId76"/>
    <p:sldId id="305" r:id="rId77"/>
    <p:sldId id="335" r:id="rId78"/>
    <p:sldId id="336" r:id="rId79"/>
    <p:sldId id="343" r:id="rId8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A3671-5246-4137-B26B-26A2DD4EAE10}" type="datetimeFigureOut">
              <a:rPr lang="cs-CZ" smtClean="0"/>
              <a:t>20.11.2020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9809B-E60E-4883-A14C-4F25DC27F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2014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987C288A-A58E-4324-9D9C-E4EE82D2F1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00BFA1-1F60-483D-881C-EBA4550920D4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F766025D-D8FB-4EBB-B066-0FAEBC4AC2A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36CB5460-C43F-402C-9949-984873DE2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CB3190CC-4494-4349-86FB-BDC0ACED7D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A87891-158D-4839-8DCB-569C7059DBB1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4819" name="Text Box 2">
            <a:extLst>
              <a:ext uri="{FF2B5EF4-FFF2-40B4-BE49-F238E27FC236}">
                <a16:creationId xmlns:a16="http://schemas.microsoft.com/office/drawing/2014/main" id="{2BC057E1-C6BE-4090-B0E6-4C776B807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F5616FDD-735D-41AD-9B52-9B74C5451960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64834519-F4AA-4411-8BFD-BBE637983B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AD2321-0383-409A-AACD-892160E05BBE}" type="slidenum">
              <a:rPr lang="cs-CZ" altLang="cs-CZ"/>
              <a:pPr>
                <a:spcBef>
                  <a:spcPct val="0"/>
                </a:spcBef>
              </a:pPr>
              <a:t>34</a:t>
            </a:fld>
            <a:endParaRPr lang="cs-CZ" altLang="cs-CZ"/>
          </a:p>
        </p:txBody>
      </p:sp>
      <p:sp>
        <p:nvSpPr>
          <p:cNvPr id="54275" name="Text Box 2">
            <a:extLst>
              <a:ext uri="{FF2B5EF4-FFF2-40B4-BE49-F238E27FC236}">
                <a16:creationId xmlns:a16="http://schemas.microsoft.com/office/drawing/2014/main" id="{E14389CB-329D-4010-BDE5-B314CA9B9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A593A5DB-3ECC-41C5-9AB4-A556E3D5297B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8315DAA5-D876-46BF-AA7B-76F3CDEAF2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42E4BE-8884-4F79-9874-B1C89C670ECF}" type="slidenum">
              <a:rPr lang="cs-CZ" altLang="cs-CZ"/>
              <a:pPr>
                <a:spcBef>
                  <a:spcPct val="0"/>
                </a:spcBef>
              </a:pPr>
              <a:t>39</a:t>
            </a:fld>
            <a:endParaRPr lang="cs-CZ" altLang="cs-CZ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F924A80C-9966-4C48-9F98-281FEEE2F2A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A331CFDC-9A6C-4296-83FE-5BA12A2A8C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>
            <a:extLst>
              <a:ext uri="{FF2B5EF4-FFF2-40B4-BE49-F238E27FC236}">
                <a16:creationId xmlns:a16="http://schemas.microsoft.com/office/drawing/2014/main" id="{DFC258BC-26EE-482A-9AED-DAA4A78613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Zástupný symbol pro poznámky 2">
            <a:extLst>
              <a:ext uri="{FF2B5EF4-FFF2-40B4-BE49-F238E27FC236}">
                <a16:creationId xmlns:a16="http://schemas.microsoft.com/office/drawing/2014/main" id="{6275C828-438C-4BE7-9004-77592562D7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3492" name="Zástupný symbol pro číslo snímku 3">
            <a:extLst>
              <a:ext uri="{FF2B5EF4-FFF2-40B4-BE49-F238E27FC236}">
                <a16:creationId xmlns:a16="http://schemas.microsoft.com/office/drawing/2014/main" id="{DDA08262-FD43-42B4-BAE2-F0074D00F5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D57A94-82B3-488D-9077-26DDF8796289}" type="slidenum">
              <a:rPr lang="cs-CZ" altLang="cs-CZ">
                <a:cs typeface="Arial" panose="020B0604020202020204" pitchFamily="34" charset="0"/>
              </a:rPr>
              <a:pPr/>
              <a:t>41</a:t>
            </a:fld>
            <a:endParaRPr lang="cs-CZ" altLang="cs-CZ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FE6DFF5D-BFF8-4E9B-87C0-C23AC4C821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7E2B25-00C0-470C-B628-E4291D007E61}" type="slidenum">
              <a:rPr lang="cs-CZ" altLang="cs-CZ"/>
              <a:pPr>
                <a:spcBef>
                  <a:spcPct val="0"/>
                </a:spcBef>
              </a:pPr>
              <a:t>50</a:t>
            </a:fld>
            <a:endParaRPr lang="cs-CZ" altLang="cs-CZ"/>
          </a:p>
        </p:txBody>
      </p:sp>
      <p:sp>
        <p:nvSpPr>
          <p:cNvPr id="74755" name="Text Box 2">
            <a:extLst>
              <a:ext uri="{FF2B5EF4-FFF2-40B4-BE49-F238E27FC236}">
                <a16:creationId xmlns:a16="http://schemas.microsoft.com/office/drawing/2014/main" id="{5EDA3BD0-89D8-4420-99A6-E83525C4D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6F84F865-97FD-456A-BA1A-B59EFD7E3EAF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EC6F8AB4-2329-4D22-BFA2-CAE70BA6BA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6A77D4-4980-43B4-B316-1A30A456489B}" type="slidenum">
              <a:rPr lang="cs-CZ" altLang="cs-CZ"/>
              <a:pPr>
                <a:spcBef>
                  <a:spcPct val="0"/>
                </a:spcBef>
              </a:pPr>
              <a:t>56</a:t>
            </a:fld>
            <a:endParaRPr lang="cs-CZ" altLang="cs-CZ"/>
          </a:p>
        </p:txBody>
      </p:sp>
      <p:sp>
        <p:nvSpPr>
          <p:cNvPr id="83971" name="Text Box 2">
            <a:extLst>
              <a:ext uri="{FF2B5EF4-FFF2-40B4-BE49-F238E27FC236}">
                <a16:creationId xmlns:a16="http://schemas.microsoft.com/office/drawing/2014/main" id="{32A443CE-63D5-4B24-AD05-D07AC9C2C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ADDCEFC5-1267-493A-ACDC-4158389CC222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36F760-B494-4CB5-8DC2-A0D27746C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75FEBC0-DF6F-4D26-A3C9-D9F395122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2ABA98-5D8D-4CD4-A312-C32B4E9E6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0427-255B-4918-993E-4A75A711900C}" type="datetimeFigureOut">
              <a:rPr lang="cs-CZ" smtClean="0"/>
              <a:t>20.11.2020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942CF4-80E0-4401-BA1A-BDBF16CDF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DE85FF-2BF7-456F-8782-CFCFDD7C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D3FD-6474-44AB-B360-DCC9B963A1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873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4D204E-6E69-49D4-85FA-0305AC47F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3D2AEE0-31DC-41E1-804F-0EA6E281B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209E3D-A8E9-4359-A7F1-2668A6A4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0427-255B-4918-993E-4A75A711900C}" type="datetimeFigureOut">
              <a:rPr lang="cs-CZ" smtClean="0"/>
              <a:t>20.11.2020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BD01F1-79F1-4952-9CE3-50DEE4C4C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7A1211-B3C8-40E5-BB33-A8A5D0131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D3FD-6474-44AB-B360-DCC9B963A1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5473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81885E7-27AE-4B4D-8061-D2C0B514F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6985D9E-1325-4448-B720-52BCEF6BA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6E0159-74BA-470C-9583-8E3763F3C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0427-255B-4918-993E-4A75A711900C}" type="datetimeFigureOut">
              <a:rPr lang="cs-CZ" smtClean="0"/>
              <a:t>20.11.2020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1C3D6A-B46E-4013-9E09-43A0DC06C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ED2C36-F4CA-40DC-8C1F-252009584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D3FD-6474-44AB-B360-DCC9B963A1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173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8EABBE-CA0C-413C-A68E-9B226D835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1F1819-F908-4CA6-BA16-696307444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97A6B5-7F50-49FB-8A46-B67CF1123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0427-255B-4918-993E-4A75A711900C}" type="datetimeFigureOut">
              <a:rPr lang="cs-CZ" smtClean="0"/>
              <a:t>20.11.2020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29372B-EE00-4C12-9613-769DA3EB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B637AE-FE08-4BD8-955F-CE15AF690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D3FD-6474-44AB-B360-DCC9B963A1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0500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368AB-57F7-4676-9095-2CBF812B0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04A43A7-77AB-478B-979E-047465B0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839762-8B77-48D7-A6D3-8851D0CCA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0427-255B-4918-993E-4A75A711900C}" type="datetimeFigureOut">
              <a:rPr lang="cs-CZ" smtClean="0"/>
              <a:t>20.11.2020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A8CA1F-84E6-452D-8878-14A08A1F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A3B631-6D59-4345-8277-EEEDB6DC2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D3FD-6474-44AB-B360-DCC9B963A1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2843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7D40CA-F35E-4ACE-8CFF-FABCA0BB2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25EF38-D5A8-44A9-943A-50BC628D0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93093D8-DE82-4831-829F-EB480BD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AF104A2-DDD7-4D0B-98E4-DFE7914C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0427-255B-4918-993E-4A75A711900C}" type="datetimeFigureOut">
              <a:rPr lang="cs-CZ" smtClean="0"/>
              <a:t>20.11.2020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F1D1BB5-8E4A-44DD-81FE-5CDA1654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B3C4D49-E4A4-4F80-928C-36A75B04C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D3FD-6474-44AB-B360-DCC9B963A1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4912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31573B-2E81-44E0-AFE7-AF9E70A03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B746D28-F72B-4E24-90BE-407FB4A0F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ED8DCCE-5294-4141-B968-313FDB7AD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4A701E8-DA61-4266-98FC-4D840905C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BED568F-D7AC-4CCF-99E7-9A80AB39C1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4135FA7-96A5-44D8-BBA6-437F04ED4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0427-255B-4918-993E-4A75A711900C}" type="datetimeFigureOut">
              <a:rPr lang="cs-CZ" smtClean="0"/>
              <a:t>20.11.2020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F473532-EA88-426F-B356-FDDFC7D2A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6C4AF11-7606-4029-8902-161EE405C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D3FD-6474-44AB-B360-DCC9B963A1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958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7DBAE7-E4A6-4789-A292-709C2D2C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ED02314-08CB-4787-BA85-3F9287208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0427-255B-4918-993E-4A75A711900C}" type="datetimeFigureOut">
              <a:rPr lang="cs-CZ" smtClean="0"/>
              <a:t>20.11.2020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BCF37E3-EDCE-472E-A9FA-5071D99C5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DE7D2AC-478E-45B2-B0F3-BC1C0821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D3FD-6474-44AB-B360-DCC9B963A1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752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8FD008B-DB0E-4E64-BFEA-CEE83DFA9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0427-255B-4918-993E-4A75A711900C}" type="datetimeFigureOut">
              <a:rPr lang="cs-CZ" smtClean="0"/>
              <a:t>20.11.2020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8786D97-9093-4F08-9DB3-B7BB7385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789CE25-46AE-4995-AE4D-A92FC1960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D3FD-6474-44AB-B360-DCC9B963A1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574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CB36F3-DF54-49A8-A04F-DCFD4DDBA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66EF64-3685-4843-A904-8E9DB8ED4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3855F82-3AAC-48E2-9714-196BD0130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592D325-0980-4CEE-811D-9E2AB0D32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0427-255B-4918-993E-4A75A711900C}" type="datetimeFigureOut">
              <a:rPr lang="cs-CZ" smtClean="0"/>
              <a:t>20.11.2020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EBBCB67-3A85-4102-A2EB-CE7A3CBFF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47D537E-E543-4D11-B3C1-F400CA6CB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D3FD-6474-44AB-B360-DCC9B963A1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5583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677A28-8747-42B6-8DE7-A1FCB4175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19EDFC5-8A57-40AE-9B10-919C4674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1616F84-D49D-49D2-B112-4AD2A3CC9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21AF963-440E-41B7-9FDB-B77A9EA5A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0427-255B-4918-993E-4A75A711900C}" type="datetimeFigureOut">
              <a:rPr lang="cs-CZ" smtClean="0"/>
              <a:t>20.11.2020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09575F1-AAE1-42C9-B4C2-73A56C91A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1175CFA-790A-48DD-B063-111CCE7BE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3D3FD-6474-44AB-B360-DCC9B963A1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9095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ACD1453-920C-432C-9DE8-14DD4E35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DA57265-9554-4DD0-96B2-5C56B2604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86021F-BD47-4E2C-9246-CBC3E2EAEA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70427-255B-4918-993E-4A75A711900C}" type="datetimeFigureOut">
              <a:rPr lang="cs-CZ" smtClean="0"/>
              <a:t>20.11.2020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B339D1-1AB1-48FE-A5E1-CE1828A75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AE635F-601E-4C90-B9C5-F44AD8925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3D3FD-6474-44AB-B360-DCC9B963A1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606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9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>
            <a:extLst>
              <a:ext uri="{FF2B5EF4-FFF2-40B4-BE49-F238E27FC236}">
                <a16:creationId xmlns:a16="http://schemas.microsoft.com/office/drawing/2014/main" id="{9F4A6F57-1F84-4A99-B7BB-5D95D4A57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2720976"/>
            <a:ext cx="5599113" cy="708025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 b="1"/>
              <a:t>Female genital organs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001">
            <a:extLst>
              <a:ext uri="{FF2B5EF4-FFF2-40B4-BE49-F238E27FC236}">
                <a16:creationId xmlns:a16="http://schemas.microsoft.com/office/drawing/2014/main" id="{65B806ED-7E24-4298-B023-513ACECF4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14" y="0"/>
            <a:ext cx="5464175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8B44FFA4-A766-4A7B-9429-1CBB53DB6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8088" y="836614"/>
            <a:ext cx="21590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Hypophysis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Ovary 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hormones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Ovulation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cycle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Uterus 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menstr.cycle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ouvisející obrázek">
            <a:extLst>
              <a:ext uri="{FF2B5EF4-FFF2-40B4-BE49-F238E27FC236}">
                <a16:creationId xmlns:a16="http://schemas.microsoft.com/office/drawing/2014/main" id="{5BF7B3F9-CC43-4404-B862-DB418BC23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8"/>
          <a:stretch>
            <a:fillRect/>
          </a:stretch>
        </p:blipFill>
        <p:spPr bwMode="auto">
          <a:xfrm>
            <a:off x="1847851" y="728664"/>
            <a:ext cx="86645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ovarium 1 (2)">
            <a:extLst>
              <a:ext uri="{FF2B5EF4-FFF2-40B4-BE49-F238E27FC236}">
                <a16:creationId xmlns:a16="http://schemas.microsoft.com/office/drawing/2014/main" id="{A1F9278B-BDBA-45CC-96D9-E3D5EC422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723900"/>
            <a:ext cx="812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>
            <a:extLst>
              <a:ext uri="{FF2B5EF4-FFF2-40B4-BE49-F238E27FC236}">
                <a16:creationId xmlns:a16="http://schemas.microsoft.com/office/drawing/2014/main" id="{6E25A36B-EBAA-4CBA-98C0-7FAD42801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463" y="6303963"/>
            <a:ext cx="4413250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highlight>
                  <a:srgbClr val="F967DD"/>
                </a:highlight>
              </a:rPr>
              <a:t>Ovary -</a:t>
            </a:r>
            <a:r>
              <a:rPr lang="cs-CZ" altLang="cs-CZ" sz="1800" b="1" dirty="0">
                <a:highlight>
                  <a:srgbClr val="F967DD"/>
                </a:highlight>
              </a:rPr>
              <a:t>    </a:t>
            </a:r>
            <a:r>
              <a:rPr lang="cs-CZ" altLang="cs-CZ" sz="1800" b="1" dirty="0" err="1"/>
              <a:t>cortex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with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folicule</a:t>
            </a:r>
            <a:r>
              <a:rPr lang="cs-CZ" altLang="cs-CZ" sz="1800" b="1" dirty="0"/>
              <a:t>, </a:t>
            </a:r>
            <a:r>
              <a:rPr lang="cs-CZ" altLang="cs-CZ" sz="1800" b="1" dirty="0" err="1"/>
              <a:t>medulla</a:t>
            </a:r>
            <a:endParaRPr lang="cs-CZ" altLang="cs-CZ" sz="18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1" descr="100">
            <a:extLst>
              <a:ext uri="{FF2B5EF4-FFF2-40B4-BE49-F238E27FC236}">
                <a16:creationId xmlns:a16="http://schemas.microsoft.com/office/drawing/2014/main" id="{FDEEBD87-E7C4-40F8-819D-A2ADC7BF3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" t="4195" r="3378" b="2516"/>
          <a:stretch>
            <a:fillRect/>
          </a:stretch>
        </p:blipFill>
        <p:spPr bwMode="auto">
          <a:xfrm>
            <a:off x="1524000" y="620714"/>
            <a:ext cx="4643438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2" descr="ovarium 2 (2)">
            <a:extLst>
              <a:ext uri="{FF2B5EF4-FFF2-40B4-BE49-F238E27FC236}">
                <a16:creationId xmlns:a16="http://schemas.microsoft.com/office/drawing/2014/main" id="{B6CFF8E9-A5D8-40E1-9381-8E5DB74F1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692150"/>
            <a:ext cx="417671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13">
            <a:extLst>
              <a:ext uri="{FF2B5EF4-FFF2-40B4-BE49-F238E27FC236}">
                <a16:creationId xmlns:a16="http://schemas.microsoft.com/office/drawing/2014/main" id="{F34A3B49-AE3C-4EE8-A634-6A2FFEC64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9" y="3500439"/>
            <a:ext cx="4537075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000" b="1"/>
              <a:t>antrum folliculi (</a:t>
            </a:r>
            <a:r>
              <a:rPr lang="cs-CZ" altLang="cs-CZ" sz="2000" b="1">
                <a:solidFill>
                  <a:srgbClr val="000000"/>
                </a:solidFill>
              </a:rPr>
              <a:t>liquor folliculi</a:t>
            </a:r>
            <a:r>
              <a:rPr lang="cs-CZ" altLang="cs-CZ" sz="2000" b="1"/>
              <a:t>)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000" b="1"/>
              <a:t>membrana granulosa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000" b="1"/>
              <a:t>oocyt (</a:t>
            </a:r>
            <a:r>
              <a:rPr lang="cs-CZ" altLang="cs-CZ" sz="2000" b="1">
                <a:solidFill>
                  <a:srgbClr val="000000"/>
                </a:solidFill>
              </a:rPr>
              <a:t>cumulus oophorus)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000" b="1"/>
              <a:t>theca folliculi interna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000" b="1"/>
              <a:t>theca folliculi externa</a:t>
            </a:r>
          </a:p>
        </p:txBody>
      </p:sp>
      <p:sp>
        <p:nvSpPr>
          <p:cNvPr id="28677" name="Rectangle 15">
            <a:extLst>
              <a:ext uri="{FF2B5EF4-FFF2-40B4-BE49-F238E27FC236}">
                <a16:creationId xmlns:a16="http://schemas.microsoft.com/office/drawing/2014/main" id="{B5CB68D0-8F1D-4F11-A41C-85AFB7BB3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4" y="146051"/>
            <a:ext cx="6269037" cy="461963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Folliculus ovaricus vesiculosus (Graaf´s)</a:t>
            </a:r>
            <a:r>
              <a:rPr lang="cs-CZ" altLang="cs-CZ" sz="2400" b="1"/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ovarium 3 (2)">
            <a:extLst>
              <a:ext uri="{FF2B5EF4-FFF2-40B4-BE49-F238E27FC236}">
                <a16:creationId xmlns:a16="http://schemas.microsoft.com/office/drawing/2014/main" id="{0EFB7FF1-7950-449D-8DA5-E85297B78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723900"/>
            <a:ext cx="812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5">
            <a:extLst>
              <a:ext uri="{FF2B5EF4-FFF2-40B4-BE49-F238E27FC236}">
                <a16:creationId xmlns:a16="http://schemas.microsoft.com/office/drawing/2014/main" id="{44932AE4-70AF-4523-9528-3BE562C62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9238" y="6329363"/>
            <a:ext cx="4622800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highlight>
                  <a:srgbClr val="F967DD"/>
                </a:highlight>
              </a:rPr>
              <a:t>Ovum :    </a:t>
            </a:r>
            <a:r>
              <a:rPr lang="cs-CZ" altLang="cs-CZ" sz="2000" b="1" dirty="0" err="1"/>
              <a:t>zona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pellucida</a:t>
            </a:r>
            <a:r>
              <a:rPr lang="cs-CZ" altLang="cs-CZ" sz="2000" b="1" dirty="0"/>
              <a:t>,   </a:t>
            </a:r>
            <a:r>
              <a:rPr lang="cs-CZ" altLang="cs-CZ" sz="2000" b="1" dirty="0" err="1"/>
              <a:t>granulosa</a:t>
            </a:r>
            <a:endParaRPr lang="cs-CZ" altLang="cs-CZ" sz="20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ovarium 4 (2)">
            <a:extLst>
              <a:ext uri="{FF2B5EF4-FFF2-40B4-BE49-F238E27FC236}">
                <a16:creationId xmlns:a16="http://schemas.microsoft.com/office/drawing/2014/main" id="{BC4AB77E-D3F4-41FE-B445-CE88FB2B9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723900"/>
            <a:ext cx="812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ovéPole 1">
            <a:extLst>
              <a:ext uri="{FF2B5EF4-FFF2-40B4-BE49-F238E27FC236}">
                <a16:creationId xmlns:a16="http://schemas.microsoft.com/office/drawing/2014/main" id="{8FC7C165-8B44-4328-A2EE-5076F2587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914" y="188914"/>
            <a:ext cx="1654175" cy="460375"/>
          </a:xfrm>
          <a:prstGeom prst="rect">
            <a:avLst/>
          </a:prstGeom>
          <a:solidFill>
            <a:srgbClr val="F967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Ovulation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ovarium 5 (2)">
            <a:extLst>
              <a:ext uri="{FF2B5EF4-FFF2-40B4-BE49-F238E27FC236}">
                <a16:creationId xmlns:a16="http://schemas.microsoft.com/office/drawing/2014/main" id="{297F20DF-1C18-4FB3-B26E-14D3931B8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723900"/>
            <a:ext cx="812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5">
            <a:extLst>
              <a:ext uri="{FF2B5EF4-FFF2-40B4-BE49-F238E27FC236}">
                <a16:creationId xmlns:a16="http://schemas.microsoft.com/office/drawing/2014/main" id="{6EDF2693-AF6B-4321-B8BB-731857B5C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801" y="116632"/>
            <a:ext cx="326072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/>
              <a:t>          </a:t>
            </a:r>
            <a:r>
              <a:rPr lang="cs-CZ" altLang="cs-CZ" sz="2400" b="1" dirty="0">
                <a:highlight>
                  <a:srgbClr val="F967DD"/>
                </a:highlight>
              </a:rPr>
              <a:t>Corpus  luteum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>
            <a:extLst>
              <a:ext uri="{FF2B5EF4-FFF2-40B4-BE49-F238E27FC236}">
                <a16:creationId xmlns:a16="http://schemas.microsoft.com/office/drawing/2014/main" id="{2F11EA24-DA49-4A20-B531-D72FFBBE4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9" y="620714"/>
            <a:ext cx="735647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cs typeface="Lucida Sans Unicode" panose="020B0602030504020204" pitchFamily="34" charset="0"/>
              </a:rPr>
              <a:t>Nullipara – fossa ovarica (in front of a. iliaca int.)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400" b="1">
              <a:solidFill>
                <a:srgbClr val="000000"/>
              </a:solidFill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cs typeface="Lucida Sans Unicode" panose="020B0602030504020204" pitchFamily="34" charset="0"/>
              </a:rPr>
              <a:t>Multipara – Claudius fossa </a:t>
            </a:r>
            <a:r>
              <a:rPr lang="cs-CZ" altLang="cs-CZ" sz="2400" b="1">
                <a:solidFill>
                  <a:srgbClr val="000000"/>
                </a:solidFill>
              </a:rPr>
              <a:t>(behind a. iliaca int.)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400" b="1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grpSp>
        <p:nvGrpSpPr>
          <p:cNvPr id="33795" name="Group 5">
            <a:extLst>
              <a:ext uri="{FF2B5EF4-FFF2-40B4-BE49-F238E27FC236}">
                <a16:creationId xmlns:a16="http://schemas.microsoft.com/office/drawing/2014/main" id="{97CBF83F-6119-4C53-89BB-33CF040450D5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1916114"/>
            <a:ext cx="6667500" cy="4713287"/>
            <a:chOff x="1560" y="1351"/>
            <a:chExt cx="4200" cy="2969"/>
          </a:xfrm>
        </p:grpSpPr>
        <p:pic>
          <p:nvPicPr>
            <p:cNvPr id="33797" name="Picture 2">
              <a:extLst>
                <a:ext uri="{FF2B5EF4-FFF2-40B4-BE49-F238E27FC236}">
                  <a16:creationId xmlns:a16="http://schemas.microsoft.com/office/drawing/2014/main" id="{40C0903D-AF82-4433-ABFC-7162A6C1D4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" y="1351"/>
              <a:ext cx="4200" cy="2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3798" name="Oval 4">
              <a:extLst>
                <a:ext uri="{FF2B5EF4-FFF2-40B4-BE49-F238E27FC236}">
                  <a16:creationId xmlns:a16="http://schemas.microsoft.com/office/drawing/2014/main" id="{56ABA1FC-FB15-4969-9912-5DAB0779A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3" y="2205"/>
              <a:ext cx="317" cy="590"/>
            </a:xfrm>
            <a:prstGeom prst="ellipse">
              <a:avLst/>
            </a:prstGeom>
            <a:noFill/>
            <a:ln w="57240">
              <a:solidFill>
                <a:srgbClr val="66FF33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33796" name="Text Box 6">
            <a:extLst>
              <a:ext uri="{FF2B5EF4-FFF2-40B4-BE49-F238E27FC236}">
                <a16:creationId xmlns:a16="http://schemas.microsoft.com/office/drawing/2014/main" id="{3EFEFDB7-B2D2-4800-A427-125E7DB6A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115888"/>
            <a:ext cx="4108450" cy="461962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LOCALIZATION OF OVARY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ouvisející obrázek">
            <a:extLst>
              <a:ext uri="{FF2B5EF4-FFF2-40B4-BE49-F238E27FC236}">
                <a16:creationId xmlns:a16="http://schemas.microsoft.com/office/drawing/2014/main" id="{A661A678-8DCE-4ED2-8906-EBAAEA83F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3" y="157164"/>
            <a:ext cx="6946900" cy="644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B6E3C7F1-B8DE-4945-A6B0-20743C32A31A}"/>
              </a:ext>
            </a:extLst>
          </p:cNvPr>
          <p:cNvSpPr/>
          <p:nvPr/>
        </p:nvSpPr>
        <p:spPr>
          <a:xfrm>
            <a:off x="6456363" y="1557338"/>
            <a:ext cx="360362" cy="647700"/>
          </a:xfrm>
          <a:prstGeom prst="ellipse">
            <a:avLst/>
          </a:prstGeom>
          <a:noFill/>
          <a:ln w="57150">
            <a:solidFill>
              <a:srgbClr val="66FF3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Výsledek obrázku pro ovarian cyst">
            <a:extLst>
              <a:ext uri="{FF2B5EF4-FFF2-40B4-BE49-F238E27FC236}">
                <a16:creationId xmlns:a16="http://schemas.microsoft.com/office/drawing/2014/main" id="{4ED88146-C014-40CD-8A47-5F669B186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333376"/>
            <a:ext cx="44577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6" descr="Související obrázek">
            <a:extLst>
              <a:ext uri="{FF2B5EF4-FFF2-40B4-BE49-F238E27FC236}">
                <a16:creationId xmlns:a16="http://schemas.microsoft.com/office/drawing/2014/main" id="{062ABF5E-2A20-4C20-B45B-9451CCD9F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2852738"/>
            <a:ext cx="5040312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Laterální pohled pánve - žena_2">
            <a:extLst>
              <a:ext uri="{FF2B5EF4-FFF2-40B4-BE49-F238E27FC236}">
                <a16:creationId xmlns:a16="http://schemas.microsoft.com/office/drawing/2014/main" id="{246A5691-B6D9-4499-9A4C-FD15B7C6B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981076"/>
            <a:ext cx="5651500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6">
            <a:extLst>
              <a:ext uri="{FF2B5EF4-FFF2-40B4-BE49-F238E27FC236}">
                <a16:creationId xmlns:a16="http://schemas.microsoft.com/office/drawing/2014/main" id="{109E0FAC-880C-4436-BAA5-C0EA28414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1" y="1557338"/>
            <a:ext cx="388937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Ovary </a:t>
            </a:r>
            <a:r>
              <a:rPr lang="cs-CZ" altLang="cs-CZ" sz="2400" b="1" i="1">
                <a:solidFill>
                  <a:srgbClr val="000000"/>
                </a:solidFill>
              </a:rPr>
              <a:t>(ovarium)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Phalopian tube </a:t>
            </a:r>
            <a:r>
              <a:rPr lang="cs-CZ" altLang="cs-CZ" sz="2400" b="1" i="1">
                <a:solidFill>
                  <a:srgbClr val="000000"/>
                </a:solidFill>
              </a:rPr>
              <a:t>(tuba uterina)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Uterus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Vagina</a:t>
            </a:r>
          </a:p>
          <a:p>
            <a:pPr eaLnBrk="1" hangingPunct="1">
              <a:spcBef>
                <a:spcPct val="50000"/>
              </a:spcBef>
              <a:buClr>
                <a:srgbClr val="000000"/>
              </a:buClr>
              <a:buFontTx/>
              <a:buNone/>
            </a:pPr>
            <a:endParaRPr lang="cs-CZ" altLang="cs-CZ" sz="2400" b="1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15364" name="Rectangle 7">
            <a:extLst>
              <a:ext uri="{FF2B5EF4-FFF2-40B4-BE49-F238E27FC236}">
                <a16:creationId xmlns:a16="http://schemas.microsoft.com/office/drawing/2014/main" id="{6C5E4E1A-7483-4643-960D-A76ADE0F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6" y="188913"/>
            <a:ext cx="4543425" cy="461962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Internal female genital organs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>
            <a:extLst>
              <a:ext uri="{FF2B5EF4-FFF2-40B4-BE49-F238E27FC236}">
                <a16:creationId xmlns:a16="http://schemas.microsoft.com/office/drawing/2014/main" id="{6069A4E7-14FA-42A2-A945-537B99F04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10966" r="1718" b="14622"/>
          <a:stretch>
            <a:fillRect/>
          </a:stretch>
        </p:blipFill>
        <p:spPr bwMode="auto">
          <a:xfrm>
            <a:off x="1524001" y="1412875"/>
            <a:ext cx="5548313" cy="292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Text Box 6">
            <a:extLst>
              <a:ext uri="{FF2B5EF4-FFF2-40B4-BE49-F238E27FC236}">
                <a16:creationId xmlns:a16="http://schemas.microsoft.com/office/drawing/2014/main" id="{49A8A6AD-D91D-4320-BE71-65F5BA320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115889"/>
            <a:ext cx="4089400" cy="466725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TUBA UTERINA (SALPINX)</a:t>
            </a:r>
          </a:p>
        </p:txBody>
      </p:sp>
      <p:sp>
        <p:nvSpPr>
          <p:cNvPr id="29700" name="Text Box 7">
            <a:extLst>
              <a:ext uri="{FF2B5EF4-FFF2-40B4-BE49-F238E27FC236}">
                <a16:creationId xmlns:a16="http://schemas.microsoft.com/office/drawing/2014/main" id="{40FBD249-1837-4FBB-B4DF-37047CD18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5" y="1196976"/>
            <a:ext cx="500380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Infundibulum tubae uterinae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ostium abdominale tubae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fimbriae (fimbria ovarica)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Ampulla tubae uterinae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Isthmus tubae uterinae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Pars uterina tubae uterinae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ostium uterinum tubae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Výsledek obrázku pro tuba uterina">
            <a:extLst>
              <a:ext uri="{FF2B5EF4-FFF2-40B4-BE49-F238E27FC236}">
                <a16:creationId xmlns:a16="http://schemas.microsoft.com/office/drawing/2014/main" id="{A560A0E3-124B-4E97-9319-AAC497435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20775"/>
            <a:ext cx="91440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>
            <a:extLst>
              <a:ext uri="{FF2B5EF4-FFF2-40B4-BE49-F238E27FC236}">
                <a16:creationId xmlns:a16="http://schemas.microsoft.com/office/drawing/2014/main" id="{4D0E6465-ECE6-44B2-A019-4983CA5C6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052514"/>
            <a:ext cx="5545138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Text Box 6">
            <a:extLst>
              <a:ext uri="{FF2B5EF4-FFF2-40B4-BE49-F238E27FC236}">
                <a16:creationId xmlns:a16="http://schemas.microsoft.com/office/drawing/2014/main" id="{E92AEF18-699F-46F8-93DB-3F8478789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188914"/>
            <a:ext cx="6303962" cy="466725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cs typeface="Lucida Sans Unicode" panose="020B0602030504020204" pitchFamily="34" charset="0"/>
              </a:rPr>
              <a:t>OSTIUM ABDOMINALE TUBAE UTERINAE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119">
            <a:extLst>
              <a:ext uri="{FF2B5EF4-FFF2-40B4-BE49-F238E27FC236}">
                <a16:creationId xmlns:a16="http://schemas.microsoft.com/office/drawing/2014/main" id="{1BB4FF71-8032-4038-8BF9-F67BC5823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0"/>
            <a:ext cx="3959225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6">
            <a:extLst>
              <a:ext uri="{FF2B5EF4-FFF2-40B4-BE49-F238E27FC236}">
                <a16:creationId xmlns:a16="http://schemas.microsoft.com/office/drawing/2014/main" id="{79B57AE2-3DB2-4BE6-AFD0-6A6755A41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106363"/>
            <a:ext cx="5316537" cy="461962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HISTOLOGY OF PHALOPIAN TUBE</a:t>
            </a:r>
          </a:p>
        </p:txBody>
      </p:sp>
      <p:pic>
        <p:nvPicPr>
          <p:cNvPr id="40964" name="Picture 10" descr="uterus a adnexa">
            <a:extLst>
              <a:ext uri="{FF2B5EF4-FFF2-40B4-BE49-F238E27FC236}">
                <a16:creationId xmlns:a16="http://schemas.microsoft.com/office/drawing/2014/main" id="{CD3853E2-7D84-4B32-88BD-2DDC654F8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r="3719" b="3893"/>
          <a:stretch>
            <a:fillRect/>
          </a:stretch>
        </p:blipFill>
        <p:spPr bwMode="auto">
          <a:xfrm>
            <a:off x="1524000" y="3141664"/>
            <a:ext cx="4787900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5">
            <a:extLst>
              <a:ext uri="{FF2B5EF4-FFF2-40B4-BE49-F238E27FC236}">
                <a16:creationId xmlns:a16="http://schemas.microsoft.com/office/drawing/2014/main" id="{71B39C2C-167E-48C0-B315-0D3DAE633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620714"/>
            <a:ext cx="518477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1. Mucosal folds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(cylind. epithelium cilliated)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2. Circular muscular layer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3. Longitudinal muscular layer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4. tunica serosa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5. mesosalpinx</a:t>
            </a:r>
          </a:p>
        </p:txBody>
      </p:sp>
      <p:pic>
        <p:nvPicPr>
          <p:cNvPr id="40966" name="Picture 2" descr="ligamentum_latum copy">
            <a:extLst>
              <a:ext uri="{FF2B5EF4-FFF2-40B4-BE49-F238E27FC236}">
                <a16:creationId xmlns:a16="http://schemas.microsoft.com/office/drawing/2014/main" id="{E82931EA-878A-4B95-8DE6-37C82B632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4" t="10654" r="7527" b="48988"/>
          <a:stretch>
            <a:fillRect/>
          </a:stretch>
        </p:blipFill>
        <p:spPr bwMode="auto">
          <a:xfrm>
            <a:off x="6742113" y="3362326"/>
            <a:ext cx="353060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Výsledek obrázku pro tuba uterina">
            <a:extLst>
              <a:ext uri="{FF2B5EF4-FFF2-40B4-BE49-F238E27FC236}">
                <a16:creationId xmlns:a16="http://schemas.microsoft.com/office/drawing/2014/main" id="{C68E8580-D312-4C70-8F07-9E20CF46F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225425"/>
            <a:ext cx="6408738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ovarium 1 (2)">
            <a:extLst>
              <a:ext uri="{FF2B5EF4-FFF2-40B4-BE49-F238E27FC236}">
                <a16:creationId xmlns:a16="http://schemas.microsoft.com/office/drawing/2014/main" id="{AE4F0951-2770-4360-A01D-A4D56257A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723900"/>
            <a:ext cx="812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" descr="tuba (2)">
            <a:extLst>
              <a:ext uri="{FF2B5EF4-FFF2-40B4-BE49-F238E27FC236}">
                <a16:creationId xmlns:a16="http://schemas.microsoft.com/office/drawing/2014/main" id="{F206984F-A6C6-4CAF-A0EA-CFCBDFDB9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723900"/>
            <a:ext cx="812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6">
            <a:extLst>
              <a:ext uri="{FF2B5EF4-FFF2-40B4-BE49-F238E27FC236}">
                <a16:creationId xmlns:a16="http://schemas.microsoft.com/office/drawing/2014/main" id="{116E0457-871D-437A-A9C9-CCB696967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6256338"/>
            <a:ext cx="8893175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highlight>
                  <a:srgbClr val="F967DD"/>
                </a:highlight>
              </a:rPr>
              <a:t>Tuba </a:t>
            </a:r>
            <a:r>
              <a:rPr lang="cs-CZ" altLang="cs-CZ" sz="2000" dirty="0" err="1">
                <a:highlight>
                  <a:srgbClr val="F967DD"/>
                </a:highlight>
              </a:rPr>
              <a:t>uterina</a:t>
            </a:r>
            <a:r>
              <a:rPr lang="cs-CZ" altLang="cs-CZ" sz="2000" dirty="0">
                <a:highlight>
                  <a:srgbClr val="F967DD"/>
                </a:highlight>
              </a:rPr>
              <a:t> </a:t>
            </a:r>
            <a:r>
              <a:rPr lang="cs-CZ" altLang="cs-CZ" sz="2000" dirty="0"/>
              <a:t>–  </a:t>
            </a:r>
            <a:r>
              <a:rPr lang="cs-CZ" altLang="cs-CZ" sz="2000" dirty="0" err="1"/>
              <a:t>mucosal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fold</a:t>
            </a:r>
            <a:r>
              <a:rPr lang="cs-CZ" altLang="cs-CZ" sz="2000" dirty="0"/>
              <a:t> = </a:t>
            </a:r>
            <a:r>
              <a:rPr lang="cs-CZ" altLang="cs-CZ" sz="2000" dirty="0" err="1"/>
              <a:t>cylindric</a:t>
            </a:r>
            <a:r>
              <a:rPr lang="cs-CZ" altLang="cs-CZ" sz="2000" dirty="0"/>
              <a:t>. </a:t>
            </a:r>
            <a:r>
              <a:rPr lang="cs-CZ" altLang="cs-CZ" sz="2000" dirty="0" err="1"/>
              <a:t>epithelium</a:t>
            </a:r>
            <a:r>
              <a:rPr lang="cs-CZ" altLang="cs-CZ" sz="2000" dirty="0"/>
              <a:t> – 1.    </a:t>
            </a:r>
            <a:r>
              <a:rPr lang="cs-CZ" altLang="cs-CZ" sz="2000" dirty="0" err="1"/>
              <a:t>secretory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cells</a:t>
            </a:r>
            <a:r>
              <a:rPr lang="cs-CZ" altLang="cs-CZ" sz="2000" dirty="0"/>
              <a:t> - 2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>
            <a:extLst>
              <a:ext uri="{FF2B5EF4-FFF2-40B4-BE49-F238E27FC236}">
                <a16:creationId xmlns:a16="http://schemas.microsoft.com/office/drawing/2014/main" id="{5E2507E2-2AA6-4CAC-BC79-122616A42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0" t="18227" r="11165" b="14581"/>
          <a:stretch>
            <a:fillRect/>
          </a:stretch>
        </p:blipFill>
        <p:spPr bwMode="auto">
          <a:xfrm>
            <a:off x="2351088" y="2217739"/>
            <a:ext cx="6481762" cy="45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Text Box 7">
            <a:extLst>
              <a:ext uri="{FF2B5EF4-FFF2-40B4-BE49-F238E27FC236}">
                <a16:creationId xmlns:a16="http://schemas.microsoft.com/office/drawing/2014/main" id="{37D635B7-9CD1-4FA5-9A0E-D9509B3AE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549276"/>
            <a:ext cx="7921625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2000" b="1"/>
              <a:t> from uterus runs laterally to the pelvic wall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 b="1"/>
              <a:t> dorsocranially to the upper pole of ovary</a:t>
            </a:r>
          </a:p>
          <a:p>
            <a:pPr eaLnBrk="1" hangingPunct="1">
              <a:spcBef>
                <a:spcPct val="0"/>
              </a:spcBef>
            </a:pPr>
            <a:endParaRPr lang="cs-CZ" altLang="cs-CZ" sz="2000" b="1"/>
          </a:p>
          <a:p>
            <a:pPr eaLnBrk="1" hangingPunct="1">
              <a:spcBef>
                <a:spcPct val="0"/>
              </a:spcBef>
            </a:pPr>
            <a:r>
              <a:rPr lang="cs-CZ" altLang="cs-CZ" sz="2000" b="1"/>
              <a:t> fimbriae rotated to facies medialis ovarii</a:t>
            </a:r>
            <a:r>
              <a:rPr lang="cs-CZ" altLang="cs-CZ" sz="2400" b="1"/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</a:t>
            </a:r>
          </a:p>
        </p:txBody>
      </p:sp>
      <p:sp>
        <p:nvSpPr>
          <p:cNvPr id="44036" name="Text Box 8">
            <a:extLst>
              <a:ext uri="{FF2B5EF4-FFF2-40B4-BE49-F238E27FC236}">
                <a16:creationId xmlns:a16="http://schemas.microsoft.com/office/drawing/2014/main" id="{53C38B9B-60A9-4354-BF36-54E1B7D5E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1"/>
            <a:ext cx="4324350" cy="461963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PHALOPIAN TUBE COURSE</a:t>
            </a:r>
            <a:endParaRPr lang="en-US" altLang="cs-CZ" sz="2400" b="1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>
            <a:extLst>
              <a:ext uri="{FF2B5EF4-FFF2-40B4-BE49-F238E27FC236}">
                <a16:creationId xmlns:a16="http://schemas.microsoft.com/office/drawing/2014/main" id="{CAE3674E-274B-44C3-B540-790E3CB98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15889"/>
            <a:ext cx="4445000" cy="466725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UTERUS (HYSTERA, METRA)</a:t>
            </a:r>
          </a:p>
        </p:txBody>
      </p:sp>
      <p:sp>
        <p:nvSpPr>
          <p:cNvPr id="46083" name="Text Box 6">
            <a:extLst>
              <a:ext uri="{FF2B5EF4-FFF2-40B4-BE49-F238E27FC236}">
                <a16:creationId xmlns:a16="http://schemas.microsoft.com/office/drawing/2014/main" id="{5D117EF1-5AA4-4226-93FB-FA9AF8878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6" y="1"/>
            <a:ext cx="2619375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Fundus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Corpus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  facies vesicalis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  facies intestinalis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Cervix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Isthmus uteri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Margo dx. et sin.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Cornu dx. et sin.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  lig. teres uteri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  lig. ovarii proprium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</p:txBody>
      </p:sp>
      <p:grpSp>
        <p:nvGrpSpPr>
          <p:cNvPr id="46084" name="Group 28">
            <a:extLst>
              <a:ext uri="{FF2B5EF4-FFF2-40B4-BE49-F238E27FC236}">
                <a16:creationId xmlns:a16="http://schemas.microsoft.com/office/drawing/2014/main" id="{AEB6E0AC-DC13-4E67-AF59-041F5B1537AE}"/>
              </a:ext>
            </a:extLst>
          </p:cNvPr>
          <p:cNvGrpSpPr>
            <a:grpSpLocks/>
          </p:cNvGrpSpPr>
          <p:nvPr/>
        </p:nvGrpSpPr>
        <p:grpSpPr bwMode="auto">
          <a:xfrm>
            <a:off x="1524001" y="549275"/>
            <a:ext cx="5700713" cy="5983288"/>
            <a:chOff x="2290" y="300"/>
            <a:chExt cx="3591" cy="3769"/>
          </a:xfrm>
        </p:grpSpPr>
        <p:grpSp>
          <p:nvGrpSpPr>
            <p:cNvPr id="46085" name="Group 21">
              <a:extLst>
                <a:ext uri="{FF2B5EF4-FFF2-40B4-BE49-F238E27FC236}">
                  <a16:creationId xmlns:a16="http://schemas.microsoft.com/office/drawing/2014/main" id="{6B470D76-E00E-4707-8056-A483980894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4" y="482"/>
              <a:ext cx="3137" cy="3438"/>
              <a:chOff x="2510" y="436"/>
              <a:chExt cx="3137" cy="3438"/>
            </a:xfrm>
          </p:grpSpPr>
          <p:grpSp>
            <p:nvGrpSpPr>
              <p:cNvPr id="46092" name="Group 19">
                <a:extLst>
                  <a:ext uri="{FF2B5EF4-FFF2-40B4-BE49-F238E27FC236}">
                    <a16:creationId xmlns:a16="http://schemas.microsoft.com/office/drawing/2014/main" id="{9D3F692F-3D88-414E-B5D6-D258C0D595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17" y="436"/>
                <a:ext cx="3130" cy="3438"/>
                <a:chOff x="2517" y="436"/>
                <a:chExt cx="3130" cy="3438"/>
              </a:xfrm>
            </p:grpSpPr>
            <p:grpSp>
              <p:nvGrpSpPr>
                <p:cNvPr id="46094" name="Group 17">
                  <a:extLst>
                    <a:ext uri="{FF2B5EF4-FFF2-40B4-BE49-F238E27FC236}">
                      <a16:creationId xmlns:a16="http://schemas.microsoft.com/office/drawing/2014/main" id="{813566F5-A202-47F8-9DB0-F4F9D27A122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17" y="436"/>
                  <a:ext cx="3085" cy="3438"/>
                  <a:chOff x="2517" y="436"/>
                  <a:chExt cx="3085" cy="3438"/>
                </a:xfrm>
              </p:grpSpPr>
              <p:grpSp>
                <p:nvGrpSpPr>
                  <p:cNvPr id="46096" name="Group 15">
                    <a:extLst>
                      <a:ext uri="{FF2B5EF4-FFF2-40B4-BE49-F238E27FC236}">
                        <a16:creationId xmlns:a16="http://schemas.microsoft.com/office/drawing/2014/main" id="{4651DF28-354C-4005-A65B-5675028D5E1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17" y="436"/>
                    <a:ext cx="3085" cy="3438"/>
                    <a:chOff x="2517" y="436"/>
                    <a:chExt cx="3085" cy="3438"/>
                  </a:xfrm>
                </p:grpSpPr>
                <p:grpSp>
                  <p:nvGrpSpPr>
                    <p:cNvPr id="46098" name="Group 13">
                      <a:extLst>
                        <a:ext uri="{FF2B5EF4-FFF2-40B4-BE49-F238E27FC236}">
                          <a16:creationId xmlns:a16="http://schemas.microsoft.com/office/drawing/2014/main" id="{FAC4C493-49AC-4664-BE48-B037C141EDC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17" y="436"/>
                      <a:ext cx="3085" cy="3438"/>
                      <a:chOff x="2517" y="436"/>
                      <a:chExt cx="3085" cy="3438"/>
                    </a:xfrm>
                  </p:grpSpPr>
                  <p:graphicFrame>
                    <p:nvGraphicFramePr>
                      <p:cNvPr id="46100" name="Object 11">
                        <a:extLst>
                          <a:ext uri="{FF2B5EF4-FFF2-40B4-BE49-F238E27FC236}">
                            <a16:creationId xmlns:a16="http://schemas.microsoft.com/office/drawing/2014/main" id="{97DFC55C-9807-460D-8482-9E47266D302F}"/>
                          </a:ext>
                        </a:extLst>
                      </p:cNvPr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2517" y="436"/>
                      <a:ext cx="3040" cy="3402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spid="_x0000_s2050" name="Fotografie" r:id="rId3" imgW="6800000" imgH="7609524" progId="MSPhotoEd.3">
                              <p:embed/>
                            </p:oleObj>
                          </mc:Choice>
                          <mc:Fallback>
                            <p:oleObj name="Fotografie" r:id="rId3" imgW="6800000" imgH="7609524" progId="MSPhotoEd.3">
                              <p:embed/>
                              <p:pic>
                                <p:nvPicPr>
                                  <p:cNvPr id="46100" name="Object 11">
                                    <a:extLst>
                                      <a:ext uri="{FF2B5EF4-FFF2-40B4-BE49-F238E27FC236}">
                                        <a16:creationId xmlns:a16="http://schemas.microsoft.com/office/drawing/2014/main" id="{97DFC55C-9807-460D-8482-9E47266D302F}"/>
                                      </a:ext>
                                    </a:extLst>
                                  </p:cNvPr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4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2517" y="436"/>
                                    <a:ext cx="3040" cy="3402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>
                                    <a:noFill/>
                                  </a:ln>
                                  <a:effectLst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chemeClr val="accent1"/>
                                        </a:solidFill>
                                      </a14:hiddenFill>
                                    </a:ext>
                                    <a:ext uri="{91240B29-F687-4F45-9708-019B960494DF}">
                                      <a14:hiddenLine xmlns:a14="http://schemas.microsoft.com/office/drawing/2010/main" w="9525">
                                        <a:solidFill>
                                          <a:schemeClr val="tx1"/>
                                        </a:solidFill>
                                        <a:miter lim="800000"/>
                                        <a:headEnd/>
                                        <a:tailEnd/>
                                      </a14:hiddenLine>
                                    </a:ext>
                                    <a:ext uri="{AF507438-7753-43E0-B8FC-AC1667EBCBE1}">
                                      <a14:hiddenEffects xmlns:a14="http://schemas.microsoft.com/office/drawing/2010/main">
                                        <a:effectLst>
                                          <a:outerShdw dist="35921" dir="2700000" algn="ctr" rotWithShape="0">
                                            <a:schemeClr val="bg2"/>
                                          </a:outerShdw>
                                        </a:effectLst>
                                      </a14:hiddenEffects>
                                    </a:ext>
                                  </a:extLst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  <p:sp>
                    <p:nvSpPr>
                      <p:cNvPr id="46101" name="Rectangle 12">
                        <a:extLst>
                          <a:ext uri="{FF2B5EF4-FFF2-40B4-BE49-F238E27FC236}">
                            <a16:creationId xmlns:a16="http://schemas.microsoft.com/office/drawing/2014/main" id="{3BCEB0B1-530C-4FA3-9A93-4454E6DA08A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rot="824983">
                        <a:off x="4604" y="2381"/>
                        <a:ext cx="998" cy="149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cs-CZ" altLang="cs-CZ" sz="1800"/>
                      </a:p>
                    </p:txBody>
                  </p:sp>
                </p:grpSp>
                <p:sp>
                  <p:nvSpPr>
                    <p:cNvPr id="46099" name="Rectangle 14">
                      <a:extLst>
                        <a:ext uri="{FF2B5EF4-FFF2-40B4-BE49-F238E27FC236}">
                          <a16:creationId xmlns:a16="http://schemas.microsoft.com/office/drawing/2014/main" id="{697615F4-5126-4977-B3C3-D43D0E6038F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04" y="2750"/>
                      <a:ext cx="136" cy="27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cs-CZ" altLang="cs-CZ" sz="1800"/>
                    </a:p>
                  </p:txBody>
                </p:sp>
              </p:grpSp>
              <p:sp>
                <p:nvSpPr>
                  <p:cNvPr id="46097" name="Rectangle 16">
                    <a:extLst>
                      <a:ext uri="{FF2B5EF4-FFF2-40B4-BE49-F238E27FC236}">
                        <a16:creationId xmlns:a16="http://schemas.microsoft.com/office/drawing/2014/main" id="{EE7E1A51-79AA-4615-8815-B8314904DE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75" y="3657"/>
                    <a:ext cx="227" cy="9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800"/>
                  </a:p>
                </p:txBody>
              </p:sp>
            </p:grpSp>
            <p:sp>
              <p:nvSpPr>
                <p:cNvPr id="46095" name="Rectangle 18">
                  <a:extLst>
                    <a:ext uri="{FF2B5EF4-FFF2-40B4-BE49-F238E27FC236}">
                      <a16:creationId xmlns:a16="http://schemas.microsoft.com/office/drawing/2014/main" id="{759B1B5E-F7EF-48B6-80E8-E63EE9B7B6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96512">
                  <a:off x="4513" y="572"/>
                  <a:ext cx="1134" cy="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/>
                </a:p>
              </p:txBody>
            </p:sp>
          </p:grpSp>
          <p:sp>
            <p:nvSpPr>
              <p:cNvPr id="46093" name="Rectangle 20">
                <a:extLst>
                  <a:ext uri="{FF2B5EF4-FFF2-40B4-BE49-F238E27FC236}">
                    <a16:creationId xmlns:a16="http://schemas.microsoft.com/office/drawing/2014/main" id="{87AA7621-0D4B-4A82-AD74-D41698E4F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5307">
                <a:off x="2510" y="1933"/>
                <a:ext cx="544" cy="2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  <p:sp>
          <p:nvSpPr>
            <p:cNvPr id="46086" name="Rectangle 22">
              <a:extLst>
                <a:ext uri="{FF2B5EF4-FFF2-40B4-BE49-F238E27FC236}">
                  <a16:creationId xmlns:a16="http://schemas.microsoft.com/office/drawing/2014/main" id="{4C8AC441-1219-42B6-ACC9-1EF13656D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8" y="300"/>
              <a:ext cx="5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0000"/>
                  </a:solidFill>
                </a:rPr>
                <a:t>fundus</a:t>
              </a:r>
            </a:p>
          </p:txBody>
        </p:sp>
        <p:sp>
          <p:nvSpPr>
            <p:cNvPr id="46087" name="Rectangle 23">
              <a:extLst>
                <a:ext uri="{FF2B5EF4-FFF2-40B4-BE49-F238E27FC236}">
                  <a16:creationId xmlns:a16="http://schemas.microsoft.com/office/drawing/2014/main" id="{A13114F7-7717-4A7C-924B-FA4E757A6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9" y="2341"/>
              <a:ext cx="596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0000"/>
                  </a:solidFill>
                </a:rPr>
                <a:t>corpus</a:t>
              </a:r>
            </a:p>
          </p:txBody>
        </p:sp>
        <p:sp>
          <p:nvSpPr>
            <p:cNvPr id="46088" name="Rectangle 24">
              <a:extLst>
                <a:ext uri="{FF2B5EF4-FFF2-40B4-BE49-F238E27FC236}">
                  <a16:creationId xmlns:a16="http://schemas.microsoft.com/office/drawing/2014/main" id="{0B8F6D1F-3162-43C0-A298-AABA55DE2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" y="845"/>
              <a:ext cx="5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0000"/>
                  </a:solidFill>
                </a:rPr>
                <a:t>cornu</a:t>
              </a:r>
            </a:p>
          </p:txBody>
        </p:sp>
        <p:sp>
          <p:nvSpPr>
            <p:cNvPr id="46089" name="Rectangle 25">
              <a:extLst>
                <a:ext uri="{FF2B5EF4-FFF2-40B4-BE49-F238E27FC236}">
                  <a16:creationId xmlns:a16="http://schemas.microsoft.com/office/drawing/2014/main" id="{372FE02D-EAAA-403E-863F-DE20F117F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9" y="2840"/>
              <a:ext cx="771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0000"/>
                  </a:solidFill>
                </a:rPr>
                <a:t>    cervix</a:t>
              </a:r>
            </a:p>
          </p:txBody>
        </p:sp>
        <p:sp>
          <p:nvSpPr>
            <p:cNvPr id="46090" name="Rectangle 26">
              <a:extLst>
                <a:ext uri="{FF2B5EF4-FFF2-40B4-BE49-F238E27FC236}">
                  <a16:creationId xmlns:a16="http://schemas.microsoft.com/office/drawing/2014/main" id="{1535C933-7308-43C2-966A-8D3C7C057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8" y="3838"/>
              <a:ext cx="94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0000"/>
                  </a:solidFill>
                </a:rPr>
                <a:t>ostium uteri</a:t>
              </a:r>
            </a:p>
          </p:txBody>
        </p:sp>
        <p:sp>
          <p:nvSpPr>
            <p:cNvPr id="46091" name="Rectangle 27">
              <a:extLst>
                <a:ext uri="{FF2B5EF4-FFF2-40B4-BE49-F238E27FC236}">
                  <a16:creationId xmlns:a16="http://schemas.microsoft.com/office/drawing/2014/main" id="{F529356E-B504-4CE4-ACD6-5BC117C2A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" y="3203"/>
              <a:ext cx="1180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0000"/>
                  </a:solidFill>
                </a:rPr>
                <a:t>portio vaginalis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0000"/>
                  </a:solidFill>
                </a:rPr>
                <a:t>    cervicis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>
            <a:extLst>
              <a:ext uri="{FF2B5EF4-FFF2-40B4-BE49-F238E27FC236}">
                <a16:creationId xmlns:a16="http://schemas.microsoft.com/office/drawing/2014/main" id="{4DC182F6-98E1-4E16-BA3A-E69773713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t="14622" r="57559" b="7312"/>
          <a:stretch>
            <a:fillRect/>
          </a:stretch>
        </p:blipFill>
        <p:spPr bwMode="auto">
          <a:xfrm>
            <a:off x="5726114" y="1"/>
            <a:ext cx="4941887" cy="594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Rectangle 10">
            <a:extLst>
              <a:ext uri="{FF2B5EF4-FFF2-40B4-BE49-F238E27FC236}">
                <a16:creationId xmlns:a16="http://schemas.microsoft.com/office/drawing/2014/main" id="{29ABF855-B34D-4C7F-B58B-08A3C0582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1" y="260351"/>
            <a:ext cx="5688013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Cavum uteri (3 ml)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Canalis isthmi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Ostium internum canalis cervicis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Canalis cervicis (plicae palmatae)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Ostium externum canalis cervicis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(= ostium uteri)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Cervix</a:t>
            </a:r>
          </a:p>
          <a:p>
            <a:pPr lvl="3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0000"/>
                </a:solidFill>
              </a:rPr>
              <a:t>portio supravaginalis</a:t>
            </a:r>
          </a:p>
          <a:p>
            <a:pPr lvl="3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0000"/>
                </a:solidFill>
              </a:rPr>
              <a:t>     </a:t>
            </a:r>
          </a:p>
          <a:p>
            <a:pPr lvl="3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0000"/>
                </a:solidFill>
              </a:rPr>
              <a:t>portio vaginalis</a:t>
            </a:r>
          </a:p>
          <a:p>
            <a:pPr lvl="4" eaLnBrk="1" hangingPunct="1">
              <a:spcBef>
                <a:spcPct val="0"/>
              </a:spcBef>
              <a:buFontTx/>
              <a:buNone/>
            </a:pPr>
            <a:endParaRPr lang="cs-CZ" altLang="cs-CZ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Fornix vaginae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>
            <a:extLst>
              <a:ext uri="{FF2B5EF4-FFF2-40B4-BE49-F238E27FC236}">
                <a16:creationId xmlns:a16="http://schemas.microsoft.com/office/drawing/2014/main" id="{86B1F764-A9E5-4E1B-B14C-75EE95291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b="9714"/>
          <a:stretch>
            <a:fillRect/>
          </a:stretch>
        </p:blipFill>
        <p:spPr bwMode="auto">
          <a:xfrm>
            <a:off x="1695451" y="476250"/>
            <a:ext cx="8899525" cy="489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CC94700E-417B-4C70-9D07-68DB402E7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" t="4860" r="6871" b="4860"/>
          <a:stretch>
            <a:fillRect/>
          </a:stretch>
        </p:blipFill>
        <p:spPr bwMode="auto">
          <a:xfrm>
            <a:off x="1524000" y="908050"/>
            <a:ext cx="580390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 Box 4">
            <a:extLst>
              <a:ext uri="{FF2B5EF4-FFF2-40B4-BE49-F238E27FC236}">
                <a16:creationId xmlns:a16="http://schemas.microsoft.com/office/drawing/2014/main" id="{F62A2223-4E3B-405D-A68B-ACE2D415C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3" y="188913"/>
            <a:ext cx="1244600" cy="461962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OVARY</a:t>
            </a:r>
          </a:p>
        </p:txBody>
      </p:sp>
      <p:sp>
        <p:nvSpPr>
          <p:cNvPr id="16388" name="Rectangle 5">
            <a:extLst>
              <a:ext uri="{FF2B5EF4-FFF2-40B4-BE49-F238E27FC236}">
                <a16:creationId xmlns:a16="http://schemas.microsoft.com/office/drawing/2014/main" id="{E638954D-C93F-4ADF-B9B5-EB43FC718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260351"/>
            <a:ext cx="3062288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Extremitas tubaria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(superior)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Extremitas uterina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(inferior)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Facies medialis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Facies lateralis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Margo mesovaricus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(anterior)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Margo liber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(posterior)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>
            <a:extLst>
              <a:ext uri="{FF2B5EF4-FFF2-40B4-BE49-F238E27FC236}">
                <a16:creationId xmlns:a16="http://schemas.microsoft.com/office/drawing/2014/main" id="{26F95069-204E-4F69-87FC-AE7A4821D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908051"/>
            <a:ext cx="7885113" cy="505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5" name="Text Box 5">
            <a:extLst>
              <a:ext uri="{FF2B5EF4-FFF2-40B4-BE49-F238E27FC236}">
                <a16:creationId xmlns:a16="http://schemas.microsoft.com/office/drawing/2014/main" id="{750C8122-C84E-48B0-8E2C-C42551CD6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620713"/>
            <a:ext cx="19382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cs typeface="Lucida Sans Unicode" panose="020B0602030504020204" pitchFamily="34" charset="0"/>
              </a:rPr>
              <a:t>NULLIPARA</a:t>
            </a:r>
          </a:p>
        </p:txBody>
      </p:sp>
      <p:sp>
        <p:nvSpPr>
          <p:cNvPr id="49156" name="Text Box 6">
            <a:extLst>
              <a:ext uri="{FF2B5EF4-FFF2-40B4-BE49-F238E27FC236}">
                <a16:creationId xmlns:a16="http://schemas.microsoft.com/office/drawing/2014/main" id="{8009700E-DD69-4ACE-AE86-EDBE160C6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8094" y="620713"/>
            <a:ext cx="1949101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cs typeface="Lucida Sans Unicode" panose="020B0602030504020204" pitchFamily="34" charset="0"/>
              </a:rPr>
              <a:t>MULTIPARA</a:t>
            </a:r>
          </a:p>
        </p:txBody>
      </p:sp>
      <p:sp>
        <p:nvSpPr>
          <p:cNvPr id="49157" name="Text Box 7">
            <a:extLst>
              <a:ext uri="{FF2B5EF4-FFF2-40B4-BE49-F238E27FC236}">
                <a16:creationId xmlns:a16="http://schemas.microsoft.com/office/drawing/2014/main" id="{3574E619-E2AC-421E-B12E-052109DD1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15889"/>
            <a:ext cx="8688387" cy="466725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cs typeface="Lucida Sans Unicode" panose="020B0602030504020204" pitchFamily="34" charset="0"/>
              </a:rPr>
              <a:t>OSTIUM UTERI (OSTIUM  EXTERNUM CANALIS CERVICIS)</a:t>
            </a:r>
          </a:p>
        </p:txBody>
      </p:sp>
      <p:sp>
        <p:nvSpPr>
          <p:cNvPr id="49158" name="Text Box 8">
            <a:extLst>
              <a:ext uri="{FF2B5EF4-FFF2-40B4-BE49-F238E27FC236}">
                <a16:creationId xmlns:a16="http://schemas.microsoft.com/office/drawing/2014/main" id="{62299664-027C-4235-8A48-85E43946C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5661026"/>
            <a:ext cx="3652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Labium anterius et posterius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>
            <a:extLst>
              <a:ext uri="{FF2B5EF4-FFF2-40B4-BE49-F238E27FC236}">
                <a16:creationId xmlns:a16="http://schemas.microsoft.com/office/drawing/2014/main" id="{6B5A10C2-CED7-405B-9004-1B3961895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3958" r="55728" b="6274"/>
          <a:stretch>
            <a:fillRect/>
          </a:stretch>
        </p:blipFill>
        <p:spPr bwMode="auto">
          <a:xfrm>
            <a:off x="2517775" y="3436939"/>
            <a:ext cx="172720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4" descr="SouvisejÃ­cÃ­ obrÃ¡zek">
            <a:extLst>
              <a:ext uri="{FF2B5EF4-FFF2-40B4-BE49-F238E27FC236}">
                <a16:creationId xmlns:a16="http://schemas.microsoft.com/office/drawing/2014/main" id="{523D18F3-4468-42E0-99AE-2A24FDFA2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125539"/>
            <a:ext cx="23812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6" descr="SouvisejÃ­cÃ­ obrÃ¡zek">
            <a:extLst>
              <a:ext uri="{FF2B5EF4-FFF2-40B4-BE49-F238E27FC236}">
                <a16:creationId xmlns:a16="http://schemas.microsoft.com/office/drawing/2014/main" id="{326AA5F8-F781-40CF-AED3-8BEBD6AFB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6" y="-38100"/>
            <a:ext cx="517207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6">
            <a:extLst>
              <a:ext uri="{FF2B5EF4-FFF2-40B4-BE49-F238E27FC236}">
                <a16:creationId xmlns:a16="http://schemas.microsoft.com/office/drawing/2014/main" id="{0985FF90-DF39-42DE-9C3B-49D3CC8B2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052513"/>
            <a:ext cx="5795963" cy="498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3" name="Text Box 7">
            <a:extLst>
              <a:ext uri="{FF2B5EF4-FFF2-40B4-BE49-F238E27FC236}">
                <a16:creationId xmlns:a16="http://schemas.microsoft.com/office/drawing/2014/main" id="{C9A704D9-A7DD-403E-8B86-94D5C4465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0076" y="187326"/>
            <a:ext cx="3846513" cy="461963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HISTOLOGY OF UTERUS</a:t>
            </a:r>
          </a:p>
        </p:txBody>
      </p:sp>
      <p:sp>
        <p:nvSpPr>
          <p:cNvPr id="51204" name="Rectangle 9">
            <a:extLst>
              <a:ext uri="{FF2B5EF4-FFF2-40B4-BE49-F238E27FC236}">
                <a16:creationId xmlns:a16="http://schemas.microsoft.com/office/drawing/2014/main" id="{F23F94D6-A0F3-4863-BD7C-3B211EBF2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26" y="1052513"/>
            <a:ext cx="251936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Endometrium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Myometrium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Perimetrium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>
            <a:extLst>
              <a:ext uri="{FF2B5EF4-FFF2-40B4-BE49-F238E27FC236}">
                <a16:creationId xmlns:a16="http://schemas.microsoft.com/office/drawing/2014/main" id="{9057CE21-2A6A-47EF-8E7C-DC1F9C1AB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t="14622" r="57559" b="7312"/>
          <a:stretch>
            <a:fillRect/>
          </a:stretch>
        </p:blipFill>
        <p:spPr bwMode="auto">
          <a:xfrm>
            <a:off x="6026150" y="549275"/>
            <a:ext cx="4641850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Text Box 5">
            <a:extLst>
              <a:ext uri="{FF2B5EF4-FFF2-40B4-BE49-F238E27FC236}">
                <a16:creationId xmlns:a16="http://schemas.microsoft.com/office/drawing/2014/main" id="{B8A769C7-15DE-4134-876D-971B52360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9" y="115889"/>
            <a:ext cx="2497137" cy="466725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ENDOMETRIUM</a:t>
            </a:r>
          </a:p>
        </p:txBody>
      </p:sp>
      <p:sp>
        <p:nvSpPr>
          <p:cNvPr id="52228" name="Text Box 6">
            <a:extLst>
              <a:ext uri="{FF2B5EF4-FFF2-40B4-BE49-F238E27FC236}">
                <a16:creationId xmlns:a16="http://schemas.microsoft.com/office/drawing/2014/main" id="{3FABD016-AA40-49B5-BBBE-21876C46C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549276"/>
            <a:ext cx="6553200" cy="698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Simple cylindric epithelium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lvl="3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0000"/>
                </a:solidFill>
              </a:rPr>
              <a:t>    zona basalis </a:t>
            </a:r>
          </a:p>
          <a:p>
            <a:pPr lvl="3" eaLnBrk="1" hangingPunct="1">
              <a:spcBef>
                <a:spcPct val="0"/>
              </a:spcBef>
              <a:buFontTx/>
              <a:buNone/>
            </a:pPr>
            <a:endParaRPr lang="cs-CZ" altLang="cs-CZ" b="1">
              <a:solidFill>
                <a:srgbClr val="000000"/>
              </a:solidFill>
            </a:endParaRPr>
          </a:p>
          <a:p>
            <a:pPr lvl="3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0000"/>
                </a:solidFill>
              </a:rPr>
              <a:t>    zona</a:t>
            </a:r>
            <a:r>
              <a:rPr lang="cs-CZ" altLang="cs-CZ"/>
              <a:t> </a:t>
            </a:r>
            <a:r>
              <a:rPr lang="cs-CZ" altLang="cs-CZ" b="1">
                <a:solidFill>
                  <a:srgbClr val="000000"/>
                </a:solidFill>
              </a:rPr>
              <a:t>functionalis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glandulae uterinae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glandulae cervicales (mucouse closure)</a:t>
            </a:r>
            <a:r>
              <a:rPr lang="cs-CZ" altLang="cs-CZ" sz="2000"/>
              <a:t>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menstruation cycle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menarche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menopausa (climacterium)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ostium uteri (multilayer stratified epithelium)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          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400" b="1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2D673733-FD8F-4E5A-8FCD-4BC800E30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6" y="390526"/>
            <a:ext cx="6619875" cy="646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1" name="Text Box 3">
            <a:extLst>
              <a:ext uri="{FF2B5EF4-FFF2-40B4-BE49-F238E27FC236}">
                <a16:creationId xmlns:a16="http://schemas.microsoft.com/office/drawing/2014/main" id="{ED1430EF-45B1-4A97-98ED-94F141DC6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1"/>
            <a:ext cx="1172414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600" b="1">
                <a:solidFill>
                  <a:srgbClr val="000000"/>
                </a:solidFill>
                <a:cs typeface="Lucida Sans Unicode" panose="020B0602030504020204" pitchFamily="34" charset="0"/>
              </a:rPr>
              <a:t>ISCHEMIE</a:t>
            </a:r>
          </a:p>
        </p:txBody>
      </p:sp>
      <p:sp>
        <p:nvSpPr>
          <p:cNvPr id="53252" name="Line 4">
            <a:extLst>
              <a:ext uri="{FF2B5EF4-FFF2-40B4-BE49-F238E27FC236}">
                <a16:creationId xmlns:a16="http://schemas.microsoft.com/office/drawing/2014/main" id="{55BBEB20-DADA-47B6-B050-A7F023FD4A2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9964" y="333375"/>
            <a:ext cx="1587" cy="28733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3" name="Text Box 5">
            <a:extLst>
              <a:ext uri="{FF2B5EF4-FFF2-40B4-BE49-F238E27FC236}">
                <a16:creationId xmlns:a16="http://schemas.microsoft.com/office/drawing/2014/main" id="{5913362E-B1B8-4E42-9BEB-5B031A6C4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836614"/>
            <a:ext cx="3573462" cy="341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cs typeface="Lucida Sans Unicode" panose="020B0602030504020204" pitchFamily="34" charset="0"/>
              </a:rPr>
              <a:t>1. Menstruation phase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400" b="1">
              <a:solidFill>
                <a:srgbClr val="000000"/>
              </a:solidFill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cs typeface="Lucida Sans Unicode" panose="020B0602030504020204" pitchFamily="34" charset="0"/>
              </a:rPr>
              <a:t>2. Proliferation phase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400" b="1">
              <a:solidFill>
                <a:srgbClr val="000000"/>
              </a:solidFill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cs typeface="Lucida Sans Unicode" panose="020B0602030504020204" pitchFamily="34" charset="0"/>
              </a:rPr>
              <a:t>3. Secretory  phase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400" b="1">
              <a:solidFill>
                <a:srgbClr val="000000"/>
              </a:solidFill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cs typeface="Lucida Sans Unicode" panose="020B0602030504020204" pitchFamily="34" charset="0"/>
              </a:rPr>
              <a:t>4. Ischemia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400">
              <a:solidFill>
                <a:srgbClr val="000000"/>
              </a:solidFill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4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53254" name="Text Box 7">
            <a:extLst>
              <a:ext uri="{FF2B5EF4-FFF2-40B4-BE49-F238E27FC236}">
                <a16:creationId xmlns:a16="http://schemas.microsoft.com/office/drawing/2014/main" id="{D8B6476B-DAB3-4719-A02F-D6D5C2851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88913"/>
            <a:ext cx="2971800" cy="461962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Menstruation cycle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Výsledek obrázku pro menstrual cycle">
            <a:extLst>
              <a:ext uri="{FF2B5EF4-FFF2-40B4-BE49-F238E27FC236}">
                <a16:creationId xmlns:a16="http://schemas.microsoft.com/office/drawing/2014/main" id="{9DED617A-E7FC-4759-9CFC-2E011292A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1" y="1700214"/>
            <a:ext cx="8945563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4" descr="Výsledek obrázku pro uterine cycle">
            <a:extLst>
              <a:ext uri="{FF2B5EF4-FFF2-40B4-BE49-F238E27FC236}">
                <a16:creationId xmlns:a16="http://schemas.microsoft.com/office/drawing/2014/main" id="{92CDF345-1BE8-47C1-A743-09C4580C6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5" b="35803"/>
          <a:stretch>
            <a:fillRect/>
          </a:stretch>
        </p:blipFill>
        <p:spPr bwMode="auto">
          <a:xfrm>
            <a:off x="1495425" y="65088"/>
            <a:ext cx="91440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118">
            <a:extLst>
              <a:ext uri="{FF2B5EF4-FFF2-40B4-BE49-F238E27FC236}">
                <a16:creationId xmlns:a16="http://schemas.microsoft.com/office/drawing/2014/main" id="{1AFAB46C-D5BB-46CC-BD29-46E6363FF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1100138"/>
            <a:ext cx="5940425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5">
            <a:extLst>
              <a:ext uri="{FF2B5EF4-FFF2-40B4-BE49-F238E27FC236}">
                <a16:creationId xmlns:a16="http://schemas.microsoft.com/office/drawing/2014/main" id="{7D656D50-E56D-4613-9F53-FFEF4D858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260350"/>
            <a:ext cx="436369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400" b="1"/>
              <a:t>stratum submucosum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400" b="1"/>
              <a:t>stratum vasculosum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400" b="1"/>
              <a:t>stratum supravasculosum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400" b="1"/>
              <a:t>stratum subserosum</a:t>
            </a:r>
            <a:endParaRPr lang="cs-CZ" altLang="cs-CZ" sz="2400"/>
          </a:p>
        </p:txBody>
      </p:sp>
      <p:sp>
        <p:nvSpPr>
          <p:cNvPr id="56324" name="Rectangle 6">
            <a:extLst>
              <a:ext uri="{FF2B5EF4-FFF2-40B4-BE49-F238E27FC236}">
                <a16:creationId xmlns:a16="http://schemas.microsoft.com/office/drawing/2014/main" id="{31131E5E-7A80-42EA-8101-7E46EEFBF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188913"/>
            <a:ext cx="2300288" cy="457200"/>
          </a:xfrm>
          <a:prstGeom prst="rect">
            <a:avLst/>
          </a:prstGeom>
          <a:solidFill>
            <a:srgbClr val="F967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MYOMETRIUM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ladká svalovina (2)">
            <a:extLst>
              <a:ext uri="{FF2B5EF4-FFF2-40B4-BE49-F238E27FC236}">
                <a16:creationId xmlns:a16="http://schemas.microsoft.com/office/drawing/2014/main" id="{A0426ED8-E0BD-49EF-93EF-2BB39D8AA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476251"/>
            <a:ext cx="80645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>
            <a:extLst>
              <a:ext uri="{FF2B5EF4-FFF2-40B4-BE49-F238E27FC236}">
                <a16:creationId xmlns:a16="http://schemas.microsoft.com/office/drawing/2014/main" id="{5B9CADD8-23F6-41DA-B9FC-0C6735915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6" y="5876926"/>
            <a:ext cx="5946775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cs-CZ" sz="2000" b="1" dirty="0">
                <a:highlight>
                  <a:srgbClr val="F967DD"/>
                </a:highlight>
              </a:rPr>
              <a:t>Myometrium</a:t>
            </a:r>
            <a:r>
              <a:rPr lang="en-US" altLang="cs-CZ" sz="2000" dirty="0"/>
              <a:t>, m</a:t>
            </a:r>
            <a:r>
              <a:rPr lang="cs-CZ" altLang="cs-CZ" sz="2000" dirty="0" err="1"/>
              <a:t>yocytes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smooth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muscles</a:t>
            </a:r>
            <a:endParaRPr lang="cs-CZ" altLang="cs-CZ" sz="2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0" descr="ligamentum_latum-uteri">
            <a:extLst>
              <a:ext uri="{FF2B5EF4-FFF2-40B4-BE49-F238E27FC236}">
                <a16:creationId xmlns:a16="http://schemas.microsoft.com/office/drawing/2014/main" id="{B1A65021-0947-4CD3-AC9B-7B76C4E0D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20714"/>
            <a:ext cx="5508625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7">
            <a:extLst>
              <a:ext uri="{FF2B5EF4-FFF2-40B4-BE49-F238E27FC236}">
                <a16:creationId xmlns:a16="http://schemas.microsoft.com/office/drawing/2014/main" id="{65F63878-7602-4BC6-AEB0-B2008EBDE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7563" y="1327151"/>
            <a:ext cx="200025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Lig. latum uteri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Mesosalpinx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Mesovarium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Lig. teres uteri</a:t>
            </a:r>
            <a:endParaRPr lang="cs-CZ" altLang="cs-CZ" sz="2000"/>
          </a:p>
        </p:txBody>
      </p:sp>
      <p:sp>
        <p:nvSpPr>
          <p:cNvPr id="58372" name="Text Box 6">
            <a:extLst>
              <a:ext uri="{FF2B5EF4-FFF2-40B4-BE49-F238E27FC236}">
                <a16:creationId xmlns:a16="http://schemas.microsoft.com/office/drawing/2014/main" id="{5A4E1100-7B94-42CB-8EE9-4AFCCD26A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115888"/>
            <a:ext cx="6311900" cy="461962"/>
          </a:xfrm>
          <a:prstGeom prst="rect">
            <a:avLst/>
          </a:prstGeom>
          <a:solidFill>
            <a:srgbClr val="F967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PERIMETRIUM (VISCERAL PERITONEUM)</a:t>
            </a:r>
          </a:p>
        </p:txBody>
      </p:sp>
      <p:sp>
        <p:nvSpPr>
          <p:cNvPr id="58373" name="Rectangle 11">
            <a:extLst>
              <a:ext uri="{FF2B5EF4-FFF2-40B4-BE49-F238E27FC236}">
                <a16:creationId xmlns:a16="http://schemas.microsoft.com/office/drawing/2014/main" id="{6F8C9C12-6781-4EA3-8615-D78A5E43B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3860801"/>
            <a:ext cx="3600450" cy="13684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58374" name="Picture 6">
            <a:extLst>
              <a:ext uri="{FF2B5EF4-FFF2-40B4-BE49-F238E27FC236}">
                <a16:creationId xmlns:a16="http://schemas.microsoft.com/office/drawing/2014/main" id="{0A963A81-6316-40BB-99EF-B195976AD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6" b="4366"/>
          <a:stretch>
            <a:fillRect/>
          </a:stretch>
        </p:blipFill>
        <p:spPr bwMode="auto">
          <a:xfrm>
            <a:off x="4656138" y="3552826"/>
            <a:ext cx="5999162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1E102B95-6F4A-4F10-8FEC-52B4F97A4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549276"/>
            <a:ext cx="6053137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5" name="Text Box 4">
            <a:extLst>
              <a:ext uri="{FF2B5EF4-FFF2-40B4-BE49-F238E27FC236}">
                <a16:creationId xmlns:a16="http://schemas.microsoft.com/office/drawing/2014/main" id="{2A32FCAA-E386-43EC-9E15-C39880211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115888"/>
            <a:ext cx="2317750" cy="457200"/>
          </a:xfrm>
          <a:prstGeom prst="rect">
            <a:avLst/>
          </a:prstGeom>
          <a:solidFill>
            <a:srgbClr val="F967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PERIMETRIUM</a:t>
            </a:r>
          </a:p>
        </p:txBody>
      </p:sp>
      <p:sp>
        <p:nvSpPr>
          <p:cNvPr id="59396" name="Text Box 6">
            <a:extLst>
              <a:ext uri="{FF2B5EF4-FFF2-40B4-BE49-F238E27FC236}">
                <a16:creationId xmlns:a16="http://schemas.microsoft.com/office/drawing/2014/main" id="{F3CD17DF-6517-48A7-84F0-4029DCBC6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125539"/>
            <a:ext cx="3689128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cs typeface="Lucida Sans Unicode" panose="020B0602030504020204" pitchFamily="34" charset="0"/>
              </a:rPr>
              <a:t>Excavatio vesicouterina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400" b="1">
              <a:solidFill>
                <a:srgbClr val="000000"/>
              </a:solidFill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400" b="1">
              <a:solidFill>
                <a:srgbClr val="000000"/>
              </a:solidFill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cs typeface="Lucida Sans Unicode" panose="020B0602030504020204" pitchFamily="34" charset="0"/>
              </a:rPr>
              <a:t>Excavatio rectouterina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cs typeface="Lucida Sans Unicode" panose="020B0602030504020204" pitchFamily="34" charset="0"/>
              </a:rPr>
              <a:t>    (cavum Douglasi)</a:t>
            </a:r>
          </a:p>
        </p:txBody>
      </p:sp>
      <p:pic>
        <p:nvPicPr>
          <p:cNvPr id="59397" name="Picture 7">
            <a:extLst>
              <a:ext uri="{FF2B5EF4-FFF2-40B4-BE49-F238E27FC236}">
                <a16:creationId xmlns:a16="http://schemas.microsoft.com/office/drawing/2014/main" id="{AC25781D-8F0E-4A69-AFD3-A6D5BE647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716339"/>
            <a:ext cx="2987675" cy="256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Skupina 4">
            <a:extLst>
              <a:ext uri="{FF2B5EF4-FFF2-40B4-BE49-F238E27FC236}">
                <a16:creationId xmlns:a16="http://schemas.microsoft.com/office/drawing/2014/main" id="{8B3F3347-61A3-4502-B5C2-CB99243F1FFA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620714"/>
            <a:ext cx="7135812" cy="5310187"/>
            <a:chOff x="323529" y="548681"/>
            <a:chExt cx="3743648" cy="2880320"/>
          </a:xfrm>
        </p:grpSpPr>
        <p:pic>
          <p:nvPicPr>
            <p:cNvPr id="18435" name="Picture 2" descr="vajecnik_fixace">
              <a:extLst>
                <a:ext uri="{FF2B5EF4-FFF2-40B4-BE49-F238E27FC236}">
                  <a16:creationId xmlns:a16="http://schemas.microsoft.com/office/drawing/2014/main" id="{C13FDE68-1D0A-492E-8CC4-56192C6644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2" t="13612" r="19887" b="14928"/>
            <a:stretch>
              <a:fillRect/>
            </a:stretch>
          </p:blipFill>
          <p:spPr bwMode="auto">
            <a:xfrm>
              <a:off x="323529" y="548681"/>
              <a:ext cx="374364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2D74F074-94D7-4A4C-A368-AC013CAF0E8C}"/>
                </a:ext>
              </a:extLst>
            </p:cNvPr>
            <p:cNvSpPr/>
            <p:nvPr/>
          </p:nvSpPr>
          <p:spPr>
            <a:xfrm>
              <a:off x="1188024" y="620151"/>
              <a:ext cx="1007745" cy="2169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03101CC0-046F-4051-89F4-4A15194B2A62}"/>
                </a:ext>
              </a:extLst>
            </p:cNvPr>
            <p:cNvSpPr/>
            <p:nvPr/>
          </p:nvSpPr>
          <p:spPr>
            <a:xfrm>
              <a:off x="323529" y="1123884"/>
              <a:ext cx="864495" cy="288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D2D1258D-2D11-4A0B-AC77-21B5C52CB03B}"/>
                </a:ext>
              </a:extLst>
            </p:cNvPr>
            <p:cNvSpPr/>
            <p:nvPr/>
          </p:nvSpPr>
          <p:spPr>
            <a:xfrm>
              <a:off x="3349263" y="2421535"/>
              <a:ext cx="717914" cy="432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5">
            <a:extLst>
              <a:ext uri="{FF2B5EF4-FFF2-40B4-BE49-F238E27FC236}">
                <a16:creationId xmlns:a16="http://schemas.microsoft.com/office/drawing/2014/main" id="{12AA9BE0-70C5-4305-902B-22A81B4EF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675" y="2079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1443" name="Text Box 6">
            <a:extLst>
              <a:ext uri="{FF2B5EF4-FFF2-40B4-BE49-F238E27FC236}">
                <a16:creationId xmlns:a16="http://schemas.microsoft.com/office/drawing/2014/main" id="{65325461-AB25-4D35-91D1-4EAF49E61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4576" y="207964"/>
            <a:ext cx="2481263" cy="466725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PARAMETRIUM</a:t>
            </a:r>
          </a:p>
        </p:txBody>
      </p:sp>
      <p:pic>
        <p:nvPicPr>
          <p:cNvPr id="61444" name="Picture 7">
            <a:extLst>
              <a:ext uri="{FF2B5EF4-FFF2-40B4-BE49-F238E27FC236}">
                <a16:creationId xmlns:a16="http://schemas.microsoft.com/office/drawing/2014/main" id="{A2969536-C97F-48FF-BD89-6B7567B15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5175"/>
            <a:ext cx="5759450" cy="57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5" name="Text Box 9">
            <a:extLst>
              <a:ext uri="{FF2B5EF4-FFF2-40B4-BE49-F238E27FC236}">
                <a16:creationId xmlns:a16="http://schemas.microsoft.com/office/drawing/2014/main" id="{1D7C7490-60F9-4690-8591-7F57066B8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908051"/>
            <a:ext cx="2977395" cy="47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Lig. pubouterinum</a:t>
            </a: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lig. pubovesicale</a:t>
            </a:r>
            <a:endParaRPr lang="cs-CZ" altLang="cs-CZ" sz="2000" b="1"/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lig. vesicouterinum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Lig. cardinale uteri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000" b="1">
                <a:solidFill>
                  <a:srgbClr val="000000"/>
                </a:solidFill>
                <a:cs typeface="Lucida Sans Unicode" panose="020B0602030504020204" pitchFamily="34" charset="0"/>
              </a:rPr>
              <a:t>Lig. sacrouterinum</a:t>
            </a: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000" b="1">
              <a:solidFill>
                <a:srgbClr val="000000"/>
              </a:solidFill>
              <a:cs typeface="Lucida Sans Unicode" panose="020B0602030504020204" pitchFamily="34" charset="0"/>
            </a:endParaRP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000" b="1">
                <a:solidFill>
                  <a:srgbClr val="000000"/>
                </a:solidFill>
                <a:cs typeface="Lucida Sans Unicode" panose="020B0602030504020204" pitchFamily="34" charset="0"/>
              </a:rPr>
              <a:t>plica sacrouterina</a:t>
            </a: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000" b="1">
              <a:solidFill>
                <a:srgbClr val="000000"/>
              </a:solidFill>
              <a:cs typeface="Lucida Sans Unicode" panose="020B0602030504020204" pitchFamily="34" charset="0"/>
            </a:endParaRPr>
          </a:p>
          <a:p>
            <a:pPr lvl="1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000" b="1">
                <a:solidFill>
                  <a:srgbClr val="000000"/>
                </a:solidFill>
                <a:cs typeface="Lucida Sans Unicode" panose="020B0602030504020204" pitchFamily="34" charset="0"/>
              </a:rPr>
              <a:t>m. rectouterinus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000" b="1">
              <a:solidFill>
                <a:srgbClr val="000000"/>
              </a:solidFill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000" b="1">
                <a:solidFill>
                  <a:srgbClr val="000000"/>
                </a:solidFill>
                <a:cs typeface="Lucida Sans Unicode" panose="020B0602030504020204" pitchFamily="34" charset="0"/>
              </a:rPr>
              <a:t>Lig. teres uteri</a:t>
            </a:r>
            <a:endParaRPr lang="cs-CZ" altLang="cs-CZ" sz="2400" b="1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Skupina 8">
            <a:extLst>
              <a:ext uri="{FF2B5EF4-FFF2-40B4-BE49-F238E27FC236}">
                <a16:creationId xmlns:a16="http://schemas.microsoft.com/office/drawing/2014/main" id="{0464E991-268A-4689-BAEA-808D6D0F76BD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7938"/>
            <a:ext cx="9144000" cy="6926262"/>
            <a:chOff x="0" y="8682"/>
            <a:chExt cx="9144000" cy="6925091"/>
          </a:xfrm>
        </p:grpSpPr>
        <p:pic>
          <p:nvPicPr>
            <p:cNvPr id="62467" name="Picture 2" descr="deloha_casti copy">
              <a:extLst>
                <a:ext uri="{FF2B5EF4-FFF2-40B4-BE49-F238E27FC236}">
                  <a16:creationId xmlns:a16="http://schemas.microsoft.com/office/drawing/2014/main" id="{E89ED7C1-DC3A-405F-9F4D-A87E2F843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7" t="8026" b="22546"/>
            <a:stretch>
              <a:fillRect/>
            </a:stretch>
          </p:blipFill>
          <p:spPr bwMode="auto">
            <a:xfrm>
              <a:off x="0" y="2108313"/>
              <a:ext cx="7092280" cy="48254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7D345CC9-8C80-4E0E-AC53-EFE42EC0F188}"/>
                </a:ext>
              </a:extLst>
            </p:cNvPr>
            <p:cNvSpPr/>
            <p:nvPr/>
          </p:nvSpPr>
          <p:spPr>
            <a:xfrm>
              <a:off x="7019925" y="2637138"/>
              <a:ext cx="2124075" cy="13681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pic>
          <p:nvPicPr>
            <p:cNvPr id="62469" name="Obrázek 4">
              <a:extLst>
                <a:ext uri="{FF2B5EF4-FFF2-40B4-BE49-F238E27FC236}">
                  <a16:creationId xmlns:a16="http://schemas.microsoft.com/office/drawing/2014/main" id="{06B95105-6628-4F59-B41E-19BAE2FBA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34" t="10866" r="33263" b="7309"/>
            <a:stretch>
              <a:fillRect/>
            </a:stretch>
          </p:blipFill>
          <p:spPr bwMode="auto">
            <a:xfrm>
              <a:off x="5069371" y="8682"/>
              <a:ext cx="4074589" cy="49323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5D1F4EE2-A732-4C57-927C-E2124022C193}"/>
                </a:ext>
              </a:extLst>
            </p:cNvPr>
            <p:cNvSpPr/>
            <p:nvPr/>
          </p:nvSpPr>
          <p:spPr>
            <a:xfrm>
              <a:off x="5073650" y="4232305"/>
              <a:ext cx="563563" cy="5761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659847CB-23E2-427D-A7DE-3B663E8FF68F}"/>
                </a:ext>
              </a:extLst>
            </p:cNvPr>
            <p:cNvSpPr/>
            <p:nvPr/>
          </p:nvSpPr>
          <p:spPr>
            <a:xfrm>
              <a:off x="8459788" y="4521181"/>
              <a:ext cx="684212" cy="5761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6875F619-A0F2-471D-9892-1912A881AE1F}"/>
                </a:ext>
              </a:extLst>
            </p:cNvPr>
            <p:cNvSpPr/>
            <p:nvPr/>
          </p:nvSpPr>
          <p:spPr>
            <a:xfrm>
              <a:off x="6389688" y="4964019"/>
              <a:ext cx="1728787" cy="3587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3">
            <a:extLst>
              <a:ext uri="{FF2B5EF4-FFF2-40B4-BE49-F238E27FC236}">
                <a16:creationId xmlns:a16="http://schemas.microsoft.com/office/drawing/2014/main" id="{12AEB09A-131D-45EC-8B6F-9B0AACBA4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195263"/>
            <a:ext cx="1873250" cy="646112"/>
          </a:xfrm>
          <a:prstGeom prst="rect">
            <a:avLst/>
          </a:prstGeom>
          <a:solidFill>
            <a:srgbClr val="F967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 </a:t>
            </a:r>
            <a:r>
              <a:rPr lang="cs-CZ" altLang="cs-CZ" sz="2400" b="1"/>
              <a:t>Prolapsus</a:t>
            </a:r>
            <a:endParaRPr lang="cs-CZ" altLang="cs-CZ" sz="2800" b="1"/>
          </a:p>
        </p:txBody>
      </p:sp>
      <p:pic>
        <p:nvPicPr>
          <p:cNvPr id="64515" name="Picture 4" descr="pav002">
            <a:extLst>
              <a:ext uri="{FF2B5EF4-FFF2-40B4-BE49-F238E27FC236}">
                <a16:creationId xmlns:a16="http://schemas.microsoft.com/office/drawing/2014/main" id="{148781BA-96E0-4BBC-A158-3BF3925B3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1125539"/>
            <a:ext cx="244316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5" descr="pav003">
            <a:extLst>
              <a:ext uri="{FF2B5EF4-FFF2-40B4-BE49-F238E27FC236}">
                <a16:creationId xmlns:a16="http://schemas.microsoft.com/office/drawing/2014/main" id="{23830E9C-1EFF-444D-A2F4-9D54B451F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4" y="1125539"/>
            <a:ext cx="222567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6" descr="pav004">
            <a:extLst>
              <a:ext uri="{FF2B5EF4-FFF2-40B4-BE49-F238E27FC236}">
                <a16:creationId xmlns:a16="http://schemas.microsoft.com/office/drawing/2014/main" id="{79017A21-9E97-483C-9715-2B76DD912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1125539"/>
            <a:ext cx="271938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8" descr="Související obrázek">
            <a:extLst>
              <a:ext uri="{FF2B5EF4-FFF2-40B4-BE49-F238E27FC236}">
                <a16:creationId xmlns:a16="http://schemas.microsoft.com/office/drawing/2014/main" id="{7DFF0323-4CA0-4D10-8751-9895F964D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6" y="4249738"/>
            <a:ext cx="6149975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10" descr="Související obrázek">
            <a:extLst>
              <a:ext uri="{FF2B5EF4-FFF2-40B4-BE49-F238E27FC236}">
                <a16:creationId xmlns:a16="http://schemas.microsoft.com/office/drawing/2014/main" id="{C630AD70-B176-4B04-9886-7D651641B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4" y="4267200"/>
            <a:ext cx="2917825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tělísko0">
            <a:extLst>
              <a:ext uri="{FF2B5EF4-FFF2-40B4-BE49-F238E27FC236}">
                <a16:creationId xmlns:a16="http://schemas.microsoft.com/office/drawing/2014/main" id="{B3D4992B-6048-47C6-898E-1AA9FC7B8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3"/>
            <a:ext cx="6192837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3">
            <a:extLst>
              <a:ext uri="{FF2B5EF4-FFF2-40B4-BE49-F238E27FC236}">
                <a16:creationId xmlns:a16="http://schemas.microsoft.com/office/drawing/2014/main" id="{7CEC85E1-B948-4869-BB8A-0F5B7493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951" y="2852738"/>
            <a:ext cx="165576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u="sng">
                <a:solidFill>
                  <a:srgbClr val="0066FF"/>
                </a:solidFill>
              </a:rPr>
              <a:t>IUD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66FF"/>
                </a:solidFill>
              </a:rPr>
              <a:t>I</a:t>
            </a:r>
            <a:r>
              <a:rPr lang="cs-CZ" altLang="cs-CZ" sz="2000">
                <a:solidFill>
                  <a:srgbClr val="FF0000"/>
                </a:solidFill>
              </a:rPr>
              <a:t>ntra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66FF"/>
                </a:solidFill>
              </a:rPr>
              <a:t>u</a:t>
            </a:r>
            <a:r>
              <a:rPr lang="cs-CZ" altLang="cs-CZ" sz="2000">
                <a:solidFill>
                  <a:srgbClr val="FF0000"/>
                </a:solidFill>
              </a:rPr>
              <a:t>terine </a:t>
            </a:r>
            <a:r>
              <a:rPr lang="cs-CZ" altLang="cs-CZ" sz="2000">
                <a:solidFill>
                  <a:srgbClr val="0066FF"/>
                </a:solidFill>
              </a:rPr>
              <a:t>d</a:t>
            </a:r>
            <a:r>
              <a:rPr lang="cs-CZ" altLang="cs-CZ" sz="2000">
                <a:solidFill>
                  <a:srgbClr val="FF0000"/>
                </a:solidFill>
              </a:rPr>
              <a:t>evice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FF0000"/>
              </a:solidFill>
            </a:endParaRPr>
          </a:p>
        </p:txBody>
      </p:sp>
      <p:sp>
        <p:nvSpPr>
          <p:cNvPr id="65540" name="Text Box 4">
            <a:extLst>
              <a:ext uri="{FF2B5EF4-FFF2-40B4-BE49-F238E27FC236}">
                <a16:creationId xmlns:a16="http://schemas.microsoft.com/office/drawing/2014/main" id="{1300D035-5409-4EAE-A552-2085C2C80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0" y="1271589"/>
            <a:ext cx="295275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3300"/>
                </a:solidFill>
              </a:rPr>
              <a:t>	i</a:t>
            </a:r>
            <a:r>
              <a:rPr lang="cs-CZ" altLang="cs-CZ" sz="2000">
                <a:solidFill>
                  <a:srgbClr val="3333FF"/>
                </a:solidFill>
              </a:rPr>
              <a:t>ntra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3333FF"/>
                </a:solidFill>
              </a:rPr>
              <a:t>             </a:t>
            </a:r>
            <a:r>
              <a:rPr lang="cs-CZ" altLang="cs-CZ" sz="2000">
                <a:solidFill>
                  <a:srgbClr val="FF3300"/>
                </a:solidFill>
              </a:rPr>
              <a:t>u</a:t>
            </a:r>
            <a:r>
              <a:rPr lang="cs-CZ" altLang="cs-CZ" sz="2000">
                <a:solidFill>
                  <a:srgbClr val="3333FF"/>
                </a:solidFill>
              </a:rPr>
              <a:t>terine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3333FF"/>
                </a:solidFill>
              </a:rPr>
              <a:t>             </a:t>
            </a:r>
            <a:r>
              <a:rPr lang="cs-CZ" altLang="cs-CZ" sz="2000">
                <a:solidFill>
                  <a:srgbClr val="FF3300"/>
                </a:solidFill>
              </a:rPr>
              <a:t>c</a:t>
            </a:r>
            <a:r>
              <a:rPr lang="cs-CZ" altLang="cs-CZ" sz="2000">
                <a:solidFill>
                  <a:srgbClr val="3333FF"/>
                </a:solidFill>
              </a:rPr>
              <a:t>orpuscule                 	</a:t>
            </a:r>
            <a:r>
              <a:rPr lang="cs-CZ" altLang="cs-CZ" sz="2400" u="sng">
                <a:solidFill>
                  <a:srgbClr val="FF3300"/>
                </a:solidFill>
              </a:rPr>
              <a:t>IUC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3333FF"/>
                </a:solidFill>
              </a:rPr>
              <a:t>             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>
            <a:extLst>
              <a:ext uri="{FF2B5EF4-FFF2-40B4-BE49-F238E27FC236}">
                <a16:creationId xmlns:a16="http://schemas.microsoft.com/office/drawing/2014/main" id="{A990DCAD-AC3C-4804-BE90-57218D282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205038"/>
            <a:ext cx="3744912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3" name="Text Box 5">
            <a:extLst>
              <a:ext uri="{FF2B5EF4-FFF2-40B4-BE49-F238E27FC236}">
                <a16:creationId xmlns:a16="http://schemas.microsoft.com/office/drawing/2014/main" id="{BB20FAC3-DC3D-4D0E-9B97-9BD7E7660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836614"/>
            <a:ext cx="3651250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cs typeface="Lucida Sans Unicode" panose="020B0602030504020204" pitchFamily="34" charset="0"/>
              </a:rPr>
              <a:t>Anteversion (70</a:t>
            </a:r>
            <a:r>
              <a:rPr lang="cs-CZ" altLang="cs-CZ" sz="2400" b="1" baseline="30000">
                <a:solidFill>
                  <a:srgbClr val="000000"/>
                </a:solidFill>
                <a:cs typeface="Lucida Sans Unicode" panose="020B0602030504020204" pitchFamily="34" charset="0"/>
              </a:rPr>
              <a:t>0 </a:t>
            </a:r>
            <a:r>
              <a:rPr lang="cs-CZ" altLang="cs-CZ" sz="2400" b="1">
                <a:solidFill>
                  <a:srgbClr val="000000"/>
                </a:solidFill>
                <a:cs typeface="Lucida Sans Unicode" panose="020B0602030504020204" pitchFamily="34" charset="0"/>
              </a:rPr>
              <a:t>– 100</a:t>
            </a:r>
            <a:r>
              <a:rPr lang="cs-CZ" altLang="cs-CZ" sz="2400" b="1" baseline="30000">
                <a:solidFill>
                  <a:srgbClr val="000000"/>
                </a:solidFill>
                <a:cs typeface="Lucida Sans Unicode" panose="020B0602030504020204" pitchFamily="34" charset="0"/>
              </a:rPr>
              <a:t>0</a:t>
            </a:r>
            <a:r>
              <a:rPr lang="cs-CZ" altLang="cs-CZ" sz="2400" b="1">
                <a:solidFill>
                  <a:srgbClr val="000000"/>
                </a:solidFill>
                <a:cs typeface="Lucida Sans Unicode" panose="020B0602030504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400" b="1">
              <a:solidFill>
                <a:srgbClr val="000000"/>
              </a:solidFill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cs typeface="Lucida Sans Unicode" panose="020B0602030504020204" pitchFamily="34" charset="0"/>
              </a:rPr>
              <a:t>Anteflexion (100</a:t>
            </a:r>
            <a:r>
              <a:rPr lang="cs-CZ" altLang="cs-CZ" sz="2400" b="1" baseline="30000">
                <a:solidFill>
                  <a:srgbClr val="000000"/>
                </a:solidFill>
                <a:cs typeface="Lucida Sans Unicode" panose="020B0602030504020204" pitchFamily="34" charset="0"/>
              </a:rPr>
              <a:t>0</a:t>
            </a:r>
            <a:r>
              <a:rPr lang="cs-CZ" altLang="cs-CZ" sz="2400" b="1">
                <a:solidFill>
                  <a:srgbClr val="000000"/>
                </a:solidFill>
                <a:cs typeface="Lucida Sans Unicode" panose="020B0602030504020204" pitchFamily="34" charset="0"/>
              </a:rPr>
              <a:t>) </a:t>
            </a:r>
            <a:endParaRPr lang="cs-CZ" altLang="cs-CZ" sz="1800" b="1">
              <a:solidFill>
                <a:srgbClr val="000000"/>
              </a:solidFill>
            </a:endParaRPr>
          </a:p>
        </p:txBody>
      </p:sp>
      <p:sp>
        <p:nvSpPr>
          <p:cNvPr id="66564" name="Text Box 6">
            <a:extLst>
              <a:ext uri="{FF2B5EF4-FFF2-40B4-BE49-F238E27FC236}">
                <a16:creationId xmlns:a16="http://schemas.microsoft.com/office/drawing/2014/main" id="{B3A6DF00-76A3-4A1C-B1D4-C6513BA49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7051" y="207963"/>
            <a:ext cx="3516313" cy="461962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POSITION OF UTERUS</a:t>
            </a:r>
          </a:p>
        </p:txBody>
      </p:sp>
      <p:pic>
        <p:nvPicPr>
          <p:cNvPr id="66565" name="Picture 8">
            <a:extLst>
              <a:ext uri="{FF2B5EF4-FFF2-40B4-BE49-F238E27FC236}">
                <a16:creationId xmlns:a16="http://schemas.microsoft.com/office/drawing/2014/main" id="{EABA9DFF-2976-41F2-AEAB-401999DC7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4" y="1268414"/>
            <a:ext cx="5018087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Skupina 7">
            <a:extLst>
              <a:ext uri="{FF2B5EF4-FFF2-40B4-BE49-F238E27FC236}">
                <a16:creationId xmlns:a16="http://schemas.microsoft.com/office/drawing/2014/main" id="{ECB9639A-3A02-40F6-8FF3-229FFE3BC259}"/>
              </a:ext>
            </a:extLst>
          </p:cNvPr>
          <p:cNvGrpSpPr>
            <a:grpSpLocks/>
          </p:cNvGrpSpPr>
          <p:nvPr/>
        </p:nvGrpSpPr>
        <p:grpSpPr bwMode="auto">
          <a:xfrm>
            <a:off x="3359150" y="131764"/>
            <a:ext cx="5868988" cy="6594475"/>
            <a:chOff x="0" y="171243"/>
            <a:chExt cx="5868144" cy="6594021"/>
          </a:xfrm>
        </p:grpSpPr>
        <p:pic>
          <p:nvPicPr>
            <p:cNvPr id="67587" name="Picture 4">
              <a:extLst>
                <a:ext uri="{FF2B5EF4-FFF2-40B4-BE49-F238E27FC236}">
                  <a16:creationId xmlns:a16="http://schemas.microsoft.com/office/drawing/2014/main" id="{E16047D9-792B-4BE0-8286-3D07E25E3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97" t="18831" r="23003" b="46094"/>
            <a:stretch>
              <a:fillRect/>
            </a:stretch>
          </p:blipFill>
          <p:spPr bwMode="auto">
            <a:xfrm>
              <a:off x="0" y="171243"/>
              <a:ext cx="5868144" cy="65940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2D34CF0F-D2D6-40A3-9C7B-45B9F45B0D47}"/>
                </a:ext>
              </a:extLst>
            </p:cNvPr>
            <p:cNvSpPr/>
            <p:nvPr/>
          </p:nvSpPr>
          <p:spPr>
            <a:xfrm>
              <a:off x="0" y="3068231"/>
              <a:ext cx="755541" cy="720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9DEEBA7A-136F-497A-BFCD-E2BA07CCC9F9}"/>
                </a:ext>
              </a:extLst>
            </p:cNvPr>
            <p:cNvSpPr/>
            <p:nvPr/>
          </p:nvSpPr>
          <p:spPr>
            <a:xfrm>
              <a:off x="4355474" y="2349143"/>
              <a:ext cx="1296801" cy="398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8D4986D7-89BF-4B15-837B-FFCC240DE7EA}"/>
                </a:ext>
              </a:extLst>
            </p:cNvPr>
            <p:cNvSpPr/>
            <p:nvPr/>
          </p:nvSpPr>
          <p:spPr>
            <a:xfrm>
              <a:off x="4355474" y="4796900"/>
              <a:ext cx="1296801" cy="504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7AD1E916-5FDE-4E1D-BC9C-2D09E5E9AFFA}"/>
                </a:ext>
              </a:extLst>
            </p:cNvPr>
            <p:cNvSpPr/>
            <p:nvPr/>
          </p:nvSpPr>
          <p:spPr>
            <a:xfrm>
              <a:off x="3779294" y="6198565"/>
              <a:ext cx="1872981" cy="398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76120438-0673-401E-A918-19D94ED9F779}"/>
                </a:ext>
              </a:extLst>
            </p:cNvPr>
            <p:cNvSpPr/>
            <p:nvPr/>
          </p:nvSpPr>
          <p:spPr>
            <a:xfrm>
              <a:off x="179362" y="5228670"/>
              <a:ext cx="1152359" cy="6492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5307D1AE-0D42-430C-8865-4D08DBB59C2D}"/>
                </a:ext>
              </a:extLst>
            </p:cNvPr>
            <p:cNvSpPr/>
            <p:nvPr/>
          </p:nvSpPr>
          <p:spPr>
            <a:xfrm>
              <a:off x="179362" y="691907"/>
              <a:ext cx="360310" cy="288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Výsledek obrázku pro retroversion of uterus">
            <a:extLst>
              <a:ext uri="{FF2B5EF4-FFF2-40B4-BE49-F238E27FC236}">
                <a16:creationId xmlns:a16="http://schemas.microsoft.com/office/drawing/2014/main" id="{7B022564-1EA5-436F-B6AA-84BCAE3A0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9564"/>
            <a:ext cx="914400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>
            <a:extLst>
              <a:ext uri="{FF2B5EF4-FFF2-40B4-BE49-F238E27FC236}">
                <a16:creationId xmlns:a16="http://schemas.microsoft.com/office/drawing/2014/main" id="{8F2C0C16-20C3-4A01-885A-ED73E869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549275"/>
            <a:ext cx="6732588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Oval 6">
            <a:extLst>
              <a:ext uri="{FF2B5EF4-FFF2-40B4-BE49-F238E27FC236}">
                <a16:creationId xmlns:a16="http://schemas.microsoft.com/office/drawing/2014/main" id="{7005B634-728B-4133-8F5F-F49CBBFF7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1" y="2997201"/>
            <a:ext cx="144463" cy="142875"/>
          </a:xfrm>
          <a:prstGeom prst="ellipse">
            <a:avLst/>
          </a:prstGeom>
          <a:solidFill>
            <a:srgbClr val="66FF33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69636" name="Picture 5" descr="Vasa iliaca interna_nervus obturatorius_2">
            <a:extLst>
              <a:ext uri="{FF2B5EF4-FFF2-40B4-BE49-F238E27FC236}">
                <a16:creationId xmlns:a16="http://schemas.microsoft.com/office/drawing/2014/main" id="{74180584-41A5-4D6D-A61A-D31B05C7E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1"/>
          <a:stretch>
            <a:fillRect/>
          </a:stretch>
        </p:blipFill>
        <p:spPr bwMode="auto">
          <a:xfrm>
            <a:off x="6872288" y="3081338"/>
            <a:ext cx="3795712" cy="37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Oval 12">
            <a:extLst>
              <a:ext uri="{FF2B5EF4-FFF2-40B4-BE49-F238E27FC236}">
                <a16:creationId xmlns:a16="http://schemas.microsoft.com/office/drawing/2014/main" id="{D3329250-CD25-432F-BD08-D8C6E97E8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8" y="4868863"/>
            <a:ext cx="360362" cy="431800"/>
          </a:xfrm>
          <a:prstGeom prst="ellipse">
            <a:avLst/>
          </a:prstGeom>
          <a:noFill/>
          <a:ln w="57150" cap="rnd">
            <a:solidFill>
              <a:srgbClr val="66FF3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38" name="Text Box 13">
            <a:extLst>
              <a:ext uri="{FF2B5EF4-FFF2-40B4-BE49-F238E27FC236}">
                <a16:creationId xmlns:a16="http://schemas.microsoft.com/office/drawing/2014/main" id="{A503B5BD-B728-4257-9B19-F5C3A5C61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115888"/>
            <a:ext cx="91805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Arteria uterina – anastomosis with a. ovarica (ovarian arcade)</a:t>
            </a:r>
          </a:p>
        </p:txBody>
      </p:sp>
      <p:sp>
        <p:nvSpPr>
          <p:cNvPr id="69639" name="Text Box 15">
            <a:extLst>
              <a:ext uri="{FF2B5EF4-FFF2-40B4-BE49-F238E27FC236}">
                <a16:creationId xmlns:a16="http://schemas.microsoft.com/office/drawing/2014/main" id="{DDE9D031-EDAC-40F8-9375-00E59B591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4724401"/>
            <a:ext cx="5545138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Uterine artery crosses ureter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(2 cm from uterine margine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1,5 cm from fornix vaginae)</a:t>
            </a:r>
            <a:r>
              <a:rPr lang="cs-CZ" altLang="cs-CZ" sz="1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9640" name="AutoShape 18">
            <a:extLst>
              <a:ext uri="{FF2B5EF4-FFF2-40B4-BE49-F238E27FC236}">
                <a16:creationId xmlns:a16="http://schemas.microsoft.com/office/drawing/2014/main" id="{4BCF9B73-C185-4626-8667-E92EC558DA4D}"/>
              </a:ext>
            </a:extLst>
          </p:cNvPr>
          <p:cNvSpPr>
            <a:spLocks noChangeArrowheads="1"/>
          </p:cNvSpPr>
          <p:nvPr/>
        </p:nvSpPr>
        <p:spPr bwMode="auto">
          <a:xfrm rot="9463784">
            <a:off x="5735638" y="2852738"/>
            <a:ext cx="431800" cy="360362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9641" name="AutoShape 19">
            <a:extLst>
              <a:ext uri="{FF2B5EF4-FFF2-40B4-BE49-F238E27FC236}">
                <a16:creationId xmlns:a16="http://schemas.microsoft.com/office/drawing/2014/main" id="{A8140C95-8BE3-4DAC-B605-8C2525772C2F}"/>
              </a:ext>
            </a:extLst>
          </p:cNvPr>
          <p:cNvSpPr>
            <a:spLocks noChangeArrowheads="1"/>
          </p:cNvSpPr>
          <p:nvPr/>
        </p:nvSpPr>
        <p:spPr bwMode="auto">
          <a:xfrm rot="11540830">
            <a:off x="4086225" y="2852739"/>
            <a:ext cx="431800" cy="28892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Výsledek obrázku pro arteria uterina">
            <a:extLst>
              <a:ext uri="{FF2B5EF4-FFF2-40B4-BE49-F238E27FC236}">
                <a16:creationId xmlns:a16="http://schemas.microsoft.com/office/drawing/2014/main" id="{62B922F3-7DD7-4D74-A63B-CB4E73076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9" r="16737"/>
          <a:stretch>
            <a:fillRect/>
          </a:stretch>
        </p:blipFill>
        <p:spPr bwMode="auto">
          <a:xfrm>
            <a:off x="3983039" y="153989"/>
            <a:ext cx="4225925" cy="655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5">
            <a:extLst>
              <a:ext uri="{FF2B5EF4-FFF2-40B4-BE49-F238E27FC236}">
                <a16:creationId xmlns:a16="http://schemas.microsoft.com/office/drawing/2014/main" id="{C30131C6-782D-4753-837E-A6574DA88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765175"/>
            <a:ext cx="4364038" cy="522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2707" name="Group 8">
            <a:extLst>
              <a:ext uri="{FF2B5EF4-FFF2-40B4-BE49-F238E27FC236}">
                <a16:creationId xmlns:a16="http://schemas.microsoft.com/office/drawing/2014/main" id="{0CCBF61A-71E4-4ED5-BB19-645B4933D5BC}"/>
              </a:ext>
            </a:extLst>
          </p:cNvPr>
          <p:cNvGrpSpPr>
            <a:grpSpLocks/>
          </p:cNvGrpSpPr>
          <p:nvPr/>
        </p:nvGrpSpPr>
        <p:grpSpPr bwMode="auto">
          <a:xfrm>
            <a:off x="2208214" y="549276"/>
            <a:ext cx="3889375" cy="5472113"/>
            <a:chOff x="1290" y="-153"/>
            <a:chExt cx="3180" cy="4626"/>
          </a:xfrm>
        </p:grpSpPr>
        <p:pic>
          <p:nvPicPr>
            <p:cNvPr id="72709" name="Picture 9">
              <a:extLst>
                <a:ext uri="{FF2B5EF4-FFF2-40B4-BE49-F238E27FC236}">
                  <a16:creationId xmlns:a16="http://schemas.microsoft.com/office/drawing/2014/main" id="{45ED001B-1F17-4804-8E66-3E55AF8714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0" y="-153"/>
              <a:ext cx="3180" cy="4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2710" name="Text Box 10">
              <a:extLst>
                <a:ext uri="{FF2B5EF4-FFF2-40B4-BE49-F238E27FC236}">
                  <a16:creationId xmlns:a16="http://schemas.microsoft.com/office/drawing/2014/main" id="{573C3FC5-B10F-4E03-A06E-87D8FE298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5" y="3308"/>
              <a:ext cx="218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cs-CZ" altLang="cs-CZ" sz="1200" b="1">
                  <a:solidFill>
                    <a:srgbClr val="000000"/>
                  </a:solidFill>
                  <a:cs typeface="Lucida Sans Unicode" panose="020B0602030504020204" pitchFamily="34" charset="0"/>
                </a:rPr>
                <a:t>3</a:t>
              </a:r>
            </a:p>
          </p:txBody>
        </p:sp>
        <p:sp>
          <p:nvSpPr>
            <p:cNvPr id="72711" name="Text Box 11">
              <a:extLst>
                <a:ext uri="{FF2B5EF4-FFF2-40B4-BE49-F238E27FC236}">
                  <a16:creationId xmlns:a16="http://schemas.microsoft.com/office/drawing/2014/main" id="{E94234F1-4ECC-4B5D-8592-BABA70B73B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5" y="3079"/>
              <a:ext cx="218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cs-CZ" altLang="cs-CZ" sz="1200" b="1">
                  <a:solidFill>
                    <a:srgbClr val="000000"/>
                  </a:solidFill>
                  <a:cs typeface="Lucida Sans Unicode" panose="020B0602030504020204" pitchFamily="34" charset="0"/>
                </a:rPr>
                <a:t>4</a:t>
              </a:r>
            </a:p>
          </p:txBody>
        </p:sp>
        <p:sp>
          <p:nvSpPr>
            <p:cNvPr id="72712" name="Text Box 12">
              <a:extLst>
                <a:ext uri="{FF2B5EF4-FFF2-40B4-BE49-F238E27FC236}">
                  <a16:creationId xmlns:a16="http://schemas.microsoft.com/office/drawing/2014/main" id="{13ED8380-948F-4A49-BA1C-4AB30AC034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5" y="2626"/>
              <a:ext cx="218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cs-CZ" altLang="cs-CZ" sz="1200" b="1">
                  <a:solidFill>
                    <a:srgbClr val="000000"/>
                  </a:solidFill>
                  <a:cs typeface="Lucida Sans Unicode" panose="020B0602030504020204" pitchFamily="34" charset="0"/>
                </a:rPr>
                <a:t>5</a:t>
              </a:r>
            </a:p>
          </p:txBody>
        </p:sp>
        <p:sp>
          <p:nvSpPr>
            <p:cNvPr id="72713" name="Text Box 13">
              <a:extLst>
                <a:ext uri="{FF2B5EF4-FFF2-40B4-BE49-F238E27FC236}">
                  <a16:creationId xmlns:a16="http://schemas.microsoft.com/office/drawing/2014/main" id="{B450B4C5-9BC7-49A5-A8EF-8028BF415E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8" y="2205"/>
              <a:ext cx="218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cs-CZ" altLang="cs-CZ" sz="1200" b="1">
                  <a:solidFill>
                    <a:srgbClr val="000000"/>
                  </a:solidFill>
                  <a:cs typeface="Lucida Sans Unicode" panose="020B0602030504020204" pitchFamily="34" charset="0"/>
                </a:rPr>
                <a:t>6</a:t>
              </a:r>
            </a:p>
          </p:txBody>
        </p:sp>
        <p:sp>
          <p:nvSpPr>
            <p:cNvPr id="72714" name="Text Box 14">
              <a:extLst>
                <a:ext uri="{FF2B5EF4-FFF2-40B4-BE49-F238E27FC236}">
                  <a16:creationId xmlns:a16="http://schemas.microsoft.com/office/drawing/2014/main" id="{69564624-9AFF-4CA7-A7B8-93985E099E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5" y="1719"/>
              <a:ext cx="218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cs-CZ" altLang="cs-CZ" sz="1200" b="1">
                  <a:solidFill>
                    <a:srgbClr val="000000"/>
                  </a:solidFill>
                  <a:cs typeface="Lucida Sans Unicode" panose="020B0602030504020204" pitchFamily="34" charset="0"/>
                </a:rPr>
                <a:t>7</a:t>
              </a:r>
            </a:p>
          </p:txBody>
        </p:sp>
        <p:sp>
          <p:nvSpPr>
            <p:cNvPr id="72715" name="Text Box 15">
              <a:extLst>
                <a:ext uri="{FF2B5EF4-FFF2-40B4-BE49-F238E27FC236}">
                  <a16:creationId xmlns:a16="http://schemas.microsoft.com/office/drawing/2014/main" id="{59B652B0-0312-4C74-9699-83C2057CD7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5" y="1402"/>
              <a:ext cx="218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cs-CZ" altLang="cs-CZ" sz="1200" b="1">
                  <a:solidFill>
                    <a:srgbClr val="000000"/>
                  </a:solidFill>
                  <a:cs typeface="Lucida Sans Unicode" panose="020B0602030504020204" pitchFamily="34" charset="0"/>
                </a:rPr>
                <a:t>8</a:t>
              </a:r>
            </a:p>
          </p:txBody>
        </p:sp>
        <p:sp>
          <p:nvSpPr>
            <p:cNvPr id="72716" name="Text Box 16">
              <a:extLst>
                <a:ext uri="{FF2B5EF4-FFF2-40B4-BE49-F238E27FC236}">
                  <a16:creationId xmlns:a16="http://schemas.microsoft.com/office/drawing/2014/main" id="{1F8A4864-CD80-47DB-8DE6-21FB0C9EBF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5" y="1040"/>
              <a:ext cx="218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cs-CZ" altLang="cs-CZ" sz="1200" b="1">
                  <a:solidFill>
                    <a:srgbClr val="000000"/>
                  </a:solidFill>
                  <a:cs typeface="Lucida Sans Unicode" panose="020B0602030504020204" pitchFamily="34" charset="0"/>
                </a:rPr>
                <a:t>9</a:t>
              </a:r>
            </a:p>
          </p:txBody>
        </p:sp>
        <p:sp>
          <p:nvSpPr>
            <p:cNvPr id="72717" name="Text Box 17">
              <a:extLst>
                <a:ext uri="{FF2B5EF4-FFF2-40B4-BE49-F238E27FC236}">
                  <a16:creationId xmlns:a16="http://schemas.microsoft.com/office/drawing/2014/main" id="{FD212675-C470-4C36-A3C1-2724C82B23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2" y="1539"/>
              <a:ext cx="288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r>
                <a:rPr lang="cs-CZ" altLang="cs-CZ" sz="1200" b="1">
                  <a:solidFill>
                    <a:srgbClr val="000000"/>
                  </a:solidFill>
                  <a:cs typeface="Lucida Sans Unicode" panose="020B0602030504020204" pitchFamily="34" charset="0"/>
                </a:rPr>
                <a:t>10</a:t>
              </a:r>
            </a:p>
          </p:txBody>
        </p:sp>
      </p:grpSp>
      <p:sp>
        <p:nvSpPr>
          <p:cNvPr id="72708" name="Text Box 18">
            <a:extLst>
              <a:ext uri="{FF2B5EF4-FFF2-40B4-BE49-F238E27FC236}">
                <a16:creationId xmlns:a16="http://schemas.microsoft.com/office/drawing/2014/main" id="{2D2C8598-7053-4935-9B71-AEE927787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8" y="115888"/>
            <a:ext cx="1833562" cy="463550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cs typeface="Lucida Sans Unicode" panose="020B0602030504020204" pitchFamily="34" charset="0"/>
              </a:rPr>
              <a:t>GRAVIDITY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ligamentum_latum-uteri">
            <a:extLst>
              <a:ext uri="{FF2B5EF4-FFF2-40B4-BE49-F238E27FC236}">
                <a16:creationId xmlns:a16="http://schemas.microsoft.com/office/drawing/2014/main" id="{9E961B9C-B6C3-4909-927E-84295FB77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84538"/>
            <a:ext cx="4897438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>
            <a:extLst>
              <a:ext uri="{FF2B5EF4-FFF2-40B4-BE49-F238E27FC236}">
                <a16:creationId xmlns:a16="http://schemas.microsoft.com/office/drawing/2014/main" id="{B7B5691B-BDA8-4CEF-99E0-4F566D553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" t="6836" r="2148" b="6836"/>
          <a:stretch>
            <a:fillRect/>
          </a:stretch>
        </p:blipFill>
        <p:spPr bwMode="auto">
          <a:xfrm>
            <a:off x="4403726" y="188913"/>
            <a:ext cx="6264275" cy="364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Rectangle 6">
            <a:extLst>
              <a:ext uri="{FF2B5EF4-FFF2-40B4-BE49-F238E27FC236}">
                <a16:creationId xmlns:a16="http://schemas.microsoft.com/office/drawing/2014/main" id="{763B8390-67B7-449C-8697-F2D2E65EE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15889"/>
            <a:ext cx="6300788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Lig. suspensorium ovarii (vasa ovarica)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Lig. ovarii proprium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Hilus ovarii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Mesovarium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Lig. latum uteri</a:t>
            </a:r>
          </a:p>
        </p:txBody>
      </p:sp>
      <p:pic>
        <p:nvPicPr>
          <p:cNvPr id="19461" name="Picture 2" descr="ligamentum_latum copy">
            <a:extLst>
              <a:ext uri="{FF2B5EF4-FFF2-40B4-BE49-F238E27FC236}">
                <a16:creationId xmlns:a16="http://schemas.microsoft.com/office/drawing/2014/main" id="{6C8AADD9-C322-4375-BCB6-B72056A76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4" t="10654" r="7527" b="48988"/>
          <a:stretch>
            <a:fillRect/>
          </a:stretch>
        </p:blipFill>
        <p:spPr bwMode="auto">
          <a:xfrm>
            <a:off x="7107238" y="3932238"/>
            <a:ext cx="287496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>
            <a:extLst>
              <a:ext uri="{FF2B5EF4-FFF2-40B4-BE49-F238E27FC236}">
                <a16:creationId xmlns:a16="http://schemas.microsoft.com/office/drawing/2014/main" id="{20907C57-C228-4862-8CBA-E92947819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4813"/>
            <a:ext cx="5219700" cy="476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1" name="Picture 5">
            <a:extLst>
              <a:ext uri="{FF2B5EF4-FFF2-40B4-BE49-F238E27FC236}">
                <a16:creationId xmlns:a16="http://schemas.microsoft.com/office/drawing/2014/main" id="{7A54547E-4433-482C-B0F2-E45845F85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2060576"/>
            <a:ext cx="2646363" cy="447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2" name="Text Box 6">
            <a:extLst>
              <a:ext uri="{FF2B5EF4-FFF2-40B4-BE49-F238E27FC236}">
                <a16:creationId xmlns:a16="http://schemas.microsoft.com/office/drawing/2014/main" id="{95DA21AF-C4E9-4B47-9A8D-7FCB9E5C9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5661025"/>
            <a:ext cx="35575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uterus graviditatis – 1000 g</a:t>
            </a:r>
          </a:p>
        </p:txBody>
      </p:sp>
      <p:sp>
        <p:nvSpPr>
          <p:cNvPr id="73733" name="Text Box 7">
            <a:extLst>
              <a:ext uri="{FF2B5EF4-FFF2-40B4-BE49-F238E27FC236}">
                <a16:creationId xmlns:a16="http://schemas.microsoft.com/office/drawing/2014/main" id="{CAD7A16D-02AD-4B4A-9635-0AB497A0E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4" y="188914"/>
            <a:ext cx="392588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Placenta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Funiculus umbilicalis – 50 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(v.umbilicalis, aa. umbilicales)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SouvisejÃ­cÃ­ obrÃ¡zek">
            <a:extLst>
              <a:ext uri="{FF2B5EF4-FFF2-40B4-BE49-F238E27FC236}">
                <a16:creationId xmlns:a16="http://schemas.microsoft.com/office/drawing/2014/main" id="{3C5C28EF-40A4-47DF-9E8A-9C3471963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58738"/>
            <a:ext cx="457200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Obrázek 1">
            <a:extLst>
              <a:ext uri="{FF2B5EF4-FFF2-40B4-BE49-F238E27FC236}">
                <a16:creationId xmlns:a16="http://schemas.microsoft.com/office/drawing/2014/main" id="{64D4C65E-3A0A-4CBE-A3A9-10F598FBE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42934" r="53149" b="5202"/>
          <a:stretch>
            <a:fillRect/>
          </a:stretch>
        </p:blipFill>
        <p:spPr bwMode="auto">
          <a:xfrm>
            <a:off x="6096000" y="2403475"/>
            <a:ext cx="4572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14">
            <a:extLst>
              <a:ext uri="{FF2B5EF4-FFF2-40B4-BE49-F238E27FC236}">
                <a16:creationId xmlns:a16="http://schemas.microsoft.com/office/drawing/2014/main" id="{CD06A727-B216-4083-BD78-33008569BD85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33376"/>
            <a:ext cx="9144000" cy="5826125"/>
            <a:chOff x="0" y="164"/>
            <a:chExt cx="5760" cy="3670"/>
          </a:xfrm>
        </p:grpSpPr>
        <p:pic>
          <p:nvPicPr>
            <p:cNvPr id="78851" name="Picture 4" descr="uterus anomálie">
              <a:extLst>
                <a:ext uri="{FF2B5EF4-FFF2-40B4-BE49-F238E27FC236}">
                  <a16:creationId xmlns:a16="http://schemas.microsoft.com/office/drawing/2014/main" id="{9E707076-858C-423E-9BA2-B6CAED1583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"/>
              <a:ext cx="5760" cy="3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52" name="Text Box 6">
              <a:extLst>
                <a:ext uri="{FF2B5EF4-FFF2-40B4-BE49-F238E27FC236}">
                  <a16:creationId xmlns:a16="http://schemas.microsoft.com/office/drawing/2014/main" id="{69372E29-2737-4E73-AD9D-7822240493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661"/>
              <a:ext cx="1196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uterus arcuatus</a:t>
              </a:r>
            </a:p>
          </p:txBody>
        </p:sp>
        <p:sp>
          <p:nvSpPr>
            <p:cNvPr id="78853" name="Text Box 7">
              <a:extLst>
                <a:ext uri="{FF2B5EF4-FFF2-40B4-BE49-F238E27FC236}">
                  <a16:creationId xmlns:a16="http://schemas.microsoft.com/office/drawing/2014/main" id="{85554949-B21D-4BFF-A5A0-CC4288F9BA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2" y="1661"/>
              <a:ext cx="1316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uterus subseptus</a:t>
              </a:r>
            </a:p>
          </p:txBody>
        </p:sp>
        <p:sp>
          <p:nvSpPr>
            <p:cNvPr id="78854" name="Text Box 8">
              <a:extLst>
                <a:ext uri="{FF2B5EF4-FFF2-40B4-BE49-F238E27FC236}">
                  <a16:creationId xmlns:a16="http://schemas.microsoft.com/office/drawing/2014/main" id="{44EEDCDA-630A-43E0-A9C4-ACB02886B3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9" y="1661"/>
              <a:ext cx="106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uterus</a:t>
              </a:r>
              <a:r>
                <a:rPr lang="cs-CZ" altLang="cs-CZ" sz="1800"/>
                <a:t> </a:t>
              </a:r>
              <a:r>
                <a:rPr lang="cs-CZ" altLang="cs-CZ" sz="1800" b="1"/>
                <a:t>septus</a:t>
              </a:r>
            </a:p>
          </p:txBody>
        </p:sp>
        <p:sp>
          <p:nvSpPr>
            <p:cNvPr id="78855" name="Text Box 9">
              <a:extLst>
                <a:ext uri="{FF2B5EF4-FFF2-40B4-BE49-F238E27FC236}">
                  <a16:creationId xmlns:a16="http://schemas.microsoft.com/office/drawing/2014/main" id="{1BA314EA-A4AB-4CC2-8E28-F0014E82E9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6" y="1661"/>
              <a:ext cx="1252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uterus</a:t>
              </a:r>
              <a:r>
                <a:rPr lang="cs-CZ" altLang="cs-CZ" sz="1800"/>
                <a:t> </a:t>
              </a:r>
              <a:r>
                <a:rPr lang="cs-CZ" altLang="cs-CZ" sz="1800" b="1"/>
                <a:t>bipartitus</a:t>
              </a:r>
            </a:p>
          </p:txBody>
        </p:sp>
        <p:sp>
          <p:nvSpPr>
            <p:cNvPr id="78856" name="Text Box 10">
              <a:extLst>
                <a:ext uri="{FF2B5EF4-FFF2-40B4-BE49-F238E27FC236}">
                  <a16:creationId xmlns:a16="http://schemas.microsoft.com/office/drawing/2014/main" id="{E39961C7-EBA6-4941-A6EE-513906105E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3430"/>
              <a:ext cx="106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uterus</a:t>
              </a:r>
              <a:r>
                <a:rPr lang="cs-CZ" altLang="cs-CZ" sz="1800"/>
                <a:t> </a:t>
              </a:r>
              <a:r>
                <a:rPr lang="cs-CZ" altLang="cs-CZ" sz="1800" b="1"/>
                <a:t>duplex</a:t>
              </a:r>
            </a:p>
          </p:txBody>
        </p:sp>
        <p:sp>
          <p:nvSpPr>
            <p:cNvPr id="78857" name="Text Box 11">
              <a:extLst>
                <a:ext uri="{FF2B5EF4-FFF2-40B4-BE49-F238E27FC236}">
                  <a16:creationId xmlns:a16="http://schemas.microsoft.com/office/drawing/2014/main" id="{EF1C8469-6E73-481C-B7E3-F97207AF7C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6" y="3475"/>
              <a:ext cx="106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uterus</a:t>
              </a:r>
              <a:r>
                <a:rPr lang="cs-CZ" altLang="cs-CZ" sz="1800"/>
                <a:t> </a:t>
              </a:r>
              <a:r>
                <a:rPr lang="cs-CZ" altLang="cs-CZ" sz="1800" b="1"/>
                <a:t>duplex</a:t>
              </a:r>
            </a:p>
          </p:txBody>
        </p:sp>
        <p:sp>
          <p:nvSpPr>
            <p:cNvPr id="78858" name="Text Box 12">
              <a:extLst>
                <a:ext uri="{FF2B5EF4-FFF2-40B4-BE49-F238E27FC236}">
                  <a16:creationId xmlns:a16="http://schemas.microsoft.com/office/drawing/2014/main" id="{340135CD-64EA-45A2-AAC9-424374AA47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2" y="3430"/>
              <a:ext cx="1324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    uterus</a:t>
              </a:r>
              <a:r>
                <a:rPr lang="cs-CZ" altLang="cs-CZ" sz="1800"/>
                <a:t> </a:t>
              </a:r>
              <a:r>
                <a:rPr lang="cs-CZ" altLang="cs-CZ" sz="1800" b="1"/>
                <a:t>duplex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cum vagina septa</a:t>
              </a:r>
            </a:p>
          </p:txBody>
        </p:sp>
        <p:sp>
          <p:nvSpPr>
            <p:cNvPr id="78859" name="Text Box 13">
              <a:extLst>
                <a:ext uri="{FF2B5EF4-FFF2-40B4-BE49-F238E27FC236}">
                  <a16:creationId xmlns:a16="http://schemas.microsoft.com/office/drawing/2014/main" id="{633D1C4C-2C11-4730-883A-9E0506DA23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6" y="3430"/>
              <a:ext cx="1244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uterus</a:t>
              </a:r>
              <a:r>
                <a:rPr lang="cs-CZ" altLang="cs-CZ" sz="1800"/>
                <a:t> </a:t>
              </a:r>
              <a:r>
                <a:rPr lang="cs-CZ" altLang="cs-CZ" sz="1800" b="1"/>
                <a:t>unicornis</a:t>
              </a: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>
            <a:extLst>
              <a:ext uri="{FF2B5EF4-FFF2-40B4-BE49-F238E27FC236}">
                <a16:creationId xmlns:a16="http://schemas.microsoft.com/office/drawing/2014/main" id="{647B3B65-3A42-4212-93B9-B9024B193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80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5" name="Text Box 5">
            <a:extLst>
              <a:ext uri="{FF2B5EF4-FFF2-40B4-BE49-F238E27FC236}">
                <a16:creationId xmlns:a16="http://schemas.microsoft.com/office/drawing/2014/main" id="{60B3FDD1-FE91-4CC7-B583-C8AE0046D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115888"/>
            <a:ext cx="4672012" cy="463550"/>
          </a:xfrm>
          <a:prstGeom prst="rect">
            <a:avLst/>
          </a:prstGeom>
          <a:solidFill>
            <a:srgbClr val="F967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cs typeface="Lucida Sans Unicode" panose="020B0602030504020204" pitchFamily="34" charset="0"/>
              </a:rPr>
              <a:t>HYSTEROSALPINGOGRAPHY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>
            <a:extLst>
              <a:ext uri="{FF2B5EF4-FFF2-40B4-BE49-F238E27FC236}">
                <a16:creationId xmlns:a16="http://schemas.microsoft.com/office/drawing/2014/main" id="{C67BEEC6-554A-44E4-B7A8-E10DEB766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3429001"/>
            <a:ext cx="2736850" cy="158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</p:txBody>
      </p:sp>
      <p:sp>
        <p:nvSpPr>
          <p:cNvPr id="80899" name="Rectangle 9">
            <a:extLst>
              <a:ext uri="{FF2B5EF4-FFF2-40B4-BE49-F238E27FC236}">
                <a16:creationId xmlns:a16="http://schemas.microsoft.com/office/drawing/2014/main" id="{DA17B7C1-0C83-4262-8931-DA49FBA22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115889"/>
            <a:ext cx="2952750" cy="466725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VAGINA (KOLPOS)</a:t>
            </a:r>
          </a:p>
        </p:txBody>
      </p:sp>
      <p:sp>
        <p:nvSpPr>
          <p:cNvPr id="80900" name="Rectangle 10">
            <a:extLst>
              <a:ext uri="{FF2B5EF4-FFF2-40B4-BE49-F238E27FC236}">
                <a16:creationId xmlns:a16="http://schemas.microsoft.com/office/drawing/2014/main" id="{B3C49C9A-51C4-486F-A851-EFDEF9708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3788" y="3141664"/>
            <a:ext cx="684212" cy="18002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0901" name="Rectangle 11">
            <a:extLst>
              <a:ext uri="{FF2B5EF4-FFF2-40B4-BE49-F238E27FC236}">
                <a16:creationId xmlns:a16="http://schemas.microsoft.com/office/drawing/2014/main" id="{80EBF146-EAFA-4F6D-A835-5336A37A0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1" y="3933826"/>
            <a:ext cx="936625" cy="12239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0902" name="Rectangle 12">
            <a:extLst>
              <a:ext uri="{FF2B5EF4-FFF2-40B4-BE49-F238E27FC236}">
                <a16:creationId xmlns:a16="http://schemas.microsoft.com/office/drawing/2014/main" id="{76C4F22F-67F6-4C95-A57B-A7E4A18C0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1" y="5084763"/>
            <a:ext cx="792163" cy="10080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0903" name="Rectangle 13">
            <a:extLst>
              <a:ext uri="{FF2B5EF4-FFF2-40B4-BE49-F238E27FC236}">
                <a16:creationId xmlns:a16="http://schemas.microsoft.com/office/drawing/2014/main" id="{E0ADB219-8E39-4C8E-879B-22AF1C77C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914" y="908051"/>
            <a:ext cx="827087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0904" name="Rectangle 14">
            <a:extLst>
              <a:ext uri="{FF2B5EF4-FFF2-40B4-BE49-F238E27FC236}">
                <a16:creationId xmlns:a16="http://schemas.microsoft.com/office/drawing/2014/main" id="{81054BCC-9FCE-4067-B869-C7C87BA91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2351" y="2924175"/>
            <a:ext cx="576263" cy="8651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0905" name="Rectangle 15">
            <a:extLst>
              <a:ext uri="{FF2B5EF4-FFF2-40B4-BE49-F238E27FC236}">
                <a16:creationId xmlns:a16="http://schemas.microsoft.com/office/drawing/2014/main" id="{36A80FCE-46B2-400B-A28F-B98DB3A2E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1" y="115889"/>
            <a:ext cx="3997325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Fornix vaginae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pars anterior et posterior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receptaculum seminis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Paries anterior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crista urethralis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area trigonalis vaginae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Paries posterior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Rugae vaginales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Columna rugarum ant. et post.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Ostium vaginae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(vestibulum vaginae)</a:t>
            </a:r>
          </a:p>
        </p:txBody>
      </p:sp>
      <p:pic>
        <p:nvPicPr>
          <p:cNvPr id="80906" name="Picture 13" descr="Související obrázek">
            <a:extLst>
              <a:ext uri="{FF2B5EF4-FFF2-40B4-BE49-F238E27FC236}">
                <a16:creationId xmlns:a16="http://schemas.microsoft.com/office/drawing/2014/main" id="{016C173D-A54A-492C-A201-FB0F03DF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5" t="4851" r="30440"/>
          <a:stretch>
            <a:fillRect/>
          </a:stretch>
        </p:blipFill>
        <p:spPr bwMode="auto">
          <a:xfrm>
            <a:off x="2413000" y="566739"/>
            <a:ext cx="2844800" cy="628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>
            <a:extLst>
              <a:ext uri="{FF2B5EF4-FFF2-40B4-BE49-F238E27FC236}">
                <a16:creationId xmlns:a16="http://schemas.microsoft.com/office/drawing/2014/main" id="{35248E88-35B5-4895-B570-10CD9AA61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22884" r="24963" b="9929"/>
          <a:stretch>
            <a:fillRect/>
          </a:stretch>
        </p:blipFill>
        <p:spPr bwMode="auto">
          <a:xfrm>
            <a:off x="2351089" y="115888"/>
            <a:ext cx="7273925" cy="642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3">
            <a:extLst>
              <a:ext uri="{FF2B5EF4-FFF2-40B4-BE49-F238E27FC236}">
                <a16:creationId xmlns:a16="http://schemas.microsoft.com/office/drawing/2014/main" id="{942E25C6-038F-4404-AA27-2CB84B301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675" y="5667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2947" name="Text Box 4">
            <a:extLst>
              <a:ext uri="{FF2B5EF4-FFF2-40B4-BE49-F238E27FC236}">
                <a16:creationId xmlns:a16="http://schemas.microsoft.com/office/drawing/2014/main" id="{89BDFA30-81FE-4DF5-8B77-1562218FC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6" y="836614"/>
            <a:ext cx="3535363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cs typeface="Lucida Sans Unicode" panose="020B0602030504020204" pitchFamily="34" charset="0"/>
              </a:rPr>
              <a:t>Defloration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400" b="1">
              <a:solidFill>
                <a:srgbClr val="000000"/>
              </a:solidFill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cs typeface="Lucida Sans Unicode" panose="020B0602030504020204" pitchFamily="34" charset="0"/>
              </a:rPr>
              <a:t>Carunculae hymenales</a:t>
            </a:r>
          </a:p>
        </p:txBody>
      </p:sp>
      <p:sp>
        <p:nvSpPr>
          <p:cNvPr id="82948" name="Rectangle 6">
            <a:extLst>
              <a:ext uri="{FF2B5EF4-FFF2-40B4-BE49-F238E27FC236}">
                <a16:creationId xmlns:a16="http://schemas.microsoft.com/office/drawing/2014/main" id="{C1A0E633-EA13-4DFD-9950-9C7EBEA8B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00" y="287338"/>
            <a:ext cx="4248150" cy="404812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Ostium vaginae - hymen</a:t>
            </a:r>
          </a:p>
        </p:txBody>
      </p:sp>
      <p:sp>
        <p:nvSpPr>
          <p:cNvPr id="82949" name="Rectangle 7">
            <a:extLst>
              <a:ext uri="{FF2B5EF4-FFF2-40B4-BE49-F238E27FC236}">
                <a16:creationId xmlns:a16="http://schemas.microsoft.com/office/drawing/2014/main" id="{27450D13-D640-4539-BD17-4FC839E39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141664"/>
            <a:ext cx="4427538" cy="7191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2950" name="Picture 2">
            <a:extLst>
              <a:ext uri="{FF2B5EF4-FFF2-40B4-BE49-F238E27FC236}">
                <a16:creationId xmlns:a16="http://schemas.microsoft.com/office/drawing/2014/main" id="{4437072F-0755-4EDF-8F3E-9F9AD908E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65401"/>
            <a:ext cx="9144000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82951" name="Object 12">
            <a:extLst>
              <a:ext uri="{FF2B5EF4-FFF2-40B4-BE49-F238E27FC236}">
                <a16:creationId xmlns:a16="http://schemas.microsoft.com/office/drawing/2014/main" id="{BFDE991B-D414-466A-B9E1-805CE17B96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4825" y="333376"/>
          <a:ext cx="2592388" cy="254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Fotografie" r:id="rId5" imgW="2285714" imgH="2247619" progId="MSPhotoEd.3">
                  <p:embed/>
                </p:oleObj>
              </mc:Choice>
              <mc:Fallback>
                <p:oleObj name="Fotografie" r:id="rId5" imgW="2285714" imgH="2247619" progId="MSPhotoEd.3">
                  <p:embed/>
                  <p:pic>
                    <p:nvPicPr>
                      <p:cNvPr id="82951" name="Object 12">
                        <a:extLst>
                          <a:ext uri="{FF2B5EF4-FFF2-40B4-BE49-F238E27FC236}">
                            <a16:creationId xmlns:a16="http://schemas.microsoft.com/office/drawing/2014/main" id="{BFDE991B-D414-466A-B9E1-805CE17B96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825" y="333376"/>
                        <a:ext cx="2592388" cy="254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2" name="Text Box 14">
            <a:extLst>
              <a:ext uri="{FF2B5EF4-FFF2-40B4-BE49-F238E27FC236}">
                <a16:creationId xmlns:a16="http://schemas.microsoft.com/office/drawing/2014/main" id="{68F0E856-4029-4D7D-88F9-C2E77747E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5" y="1196976"/>
            <a:ext cx="24066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/>
              <a:t>Ostium urethrae ext.</a:t>
            </a:r>
          </a:p>
        </p:txBody>
      </p:sp>
      <p:sp>
        <p:nvSpPr>
          <p:cNvPr id="82953" name="Text Box 15">
            <a:extLst>
              <a:ext uri="{FF2B5EF4-FFF2-40B4-BE49-F238E27FC236}">
                <a16:creationId xmlns:a16="http://schemas.microsoft.com/office/drawing/2014/main" id="{4BE58809-292E-4B0F-8412-674CC433A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5" y="1989138"/>
            <a:ext cx="18859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/>
              <a:t>Ostium vaginae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F43E7E37-B01C-434B-9539-215E0911B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260351"/>
            <a:ext cx="3600450" cy="404813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HISTOLOGY OF VAGINA</a:t>
            </a:r>
          </a:p>
        </p:txBody>
      </p:sp>
      <p:sp>
        <p:nvSpPr>
          <p:cNvPr id="84995" name="Text Box 9">
            <a:extLst>
              <a:ext uri="{FF2B5EF4-FFF2-40B4-BE49-F238E27FC236}">
                <a16:creationId xmlns:a16="http://schemas.microsoft.com/office/drawing/2014/main" id="{1353F147-6E88-4EAB-81B8-390452228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6300" y="1341439"/>
            <a:ext cx="4641850" cy="532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Mucouse membrane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    Multilayer squamous epithelium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    No glands !!!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    submucouse tissue – venous net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Muscular layer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   inner</a:t>
            </a:r>
            <a:r>
              <a:rPr lang="cs-CZ" altLang="cs-CZ" sz="2000"/>
              <a:t>  - </a:t>
            </a:r>
            <a:r>
              <a:rPr lang="cs-CZ" altLang="cs-CZ" sz="2000" b="1"/>
              <a:t>circular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    outer  - longitudinal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Adventicia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Serosa – excavatio rectouterina</a:t>
            </a:r>
          </a:p>
        </p:txBody>
      </p:sp>
      <p:pic>
        <p:nvPicPr>
          <p:cNvPr id="84996" name="Picture 6" descr="Související obrázek">
            <a:extLst>
              <a:ext uri="{FF2B5EF4-FFF2-40B4-BE49-F238E27FC236}">
                <a16:creationId xmlns:a16="http://schemas.microsoft.com/office/drawing/2014/main" id="{0BCC1A20-3803-4214-8753-3801EDC6D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782638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>
            <a:extLst>
              <a:ext uri="{FF2B5EF4-FFF2-40B4-BE49-F238E27FC236}">
                <a16:creationId xmlns:a16="http://schemas.microsoft.com/office/drawing/2014/main" id="{ADC53777-D6A4-4F20-8099-3BBF5DEEC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6" y="692150"/>
            <a:ext cx="511492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6019" name="Text Box 6">
            <a:extLst>
              <a:ext uri="{FF2B5EF4-FFF2-40B4-BE49-F238E27FC236}">
                <a16:creationId xmlns:a16="http://schemas.microsoft.com/office/drawing/2014/main" id="{CF7693F3-10CC-42C6-BA3B-EF4851F99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9" y="106363"/>
            <a:ext cx="3424237" cy="461962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POSITION OF VAGINA</a:t>
            </a:r>
          </a:p>
        </p:txBody>
      </p:sp>
      <p:sp>
        <p:nvSpPr>
          <p:cNvPr id="86020" name="Text Box 7">
            <a:extLst>
              <a:ext uri="{FF2B5EF4-FFF2-40B4-BE49-F238E27FC236}">
                <a16:creationId xmlns:a16="http://schemas.microsoft.com/office/drawing/2014/main" id="{1832F6C0-AAB3-4653-82EE-B6B240101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620713"/>
            <a:ext cx="451008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Ventrocaudal direction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u="sng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/>
              <a:t>Ventrally: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u="sng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    urinary bladder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    urethra  - septum urethrovaginale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/>
              <a:t>Dorsally: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u="sng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excavatio rectouterina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rectum - septum rectovaginale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centrum perineale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IMG_NEW">
            <a:extLst>
              <a:ext uri="{FF2B5EF4-FFF2-40B4-BE49-F238E27FC236}">
                <a16:creationId xmlns:a16="http://schemas.microsoft.com/office/drawing/2014/main" id="{3A021C48-053B-408D-BC6B-C2270FF27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t="18491" r="8485" b="9245"/>
          <a:stretch>
            <a:fillRect/>
          </a:stretch>
        </p:blipFill>
        <p:spPr bwMode="auto">
          <a:xfrm>
            <a:off x="3143251" y="1268413"/>
            <a:ext cx="601186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5">
            <a:extLst>
              <a:ext uri="{FF2B5EF4-FFF2-40B4-BE49-F238E27FC236}">
                <a16:creationId xmlns:a16="http://schemas.microsoft.com/office/drawing/2014/main" id="{E2D813CD-2FCC-48A2-8A11-17F785710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1268413"/>
            <a:ext cx="20510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m. pubovaginalis</a:t>
            </a:r>
          </a:p>
        </p:txBody>
      </p:sp>
      <p:sp>
        <p:nvSpPr>
          <p:cNvPr id="87044" name="Text Box 6">
            <a:extLst>
              <a:ext uri="{FF2B5EF4-FFF2-40B4-BE49-F238E27FC236}">
                <a16:creationId xmlns:a16="http://schemas.microsoft.com/office/drawing/2014/main" id="{D644B35E-8335-4F17-82A3-3DC8AD00F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5" y="1773238"/>
            <a:ext cx="1085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symfýza</a:t>
            </a:r>
          </a:p>
        </p:txBody>
      </p:sp>
      <p:sp>
        <p:nvSpPr>
          <p:cNvPr id="87045" name="Rectangle 7">
            <a:extLst>
              <a:ext uri="{FF2B5EF4-FFF2-40B4-BE49-F238E27FC236}">
                <a16:creationId xmlns:a16="http://schemas.microsoft.com/office/drawing/2014/main" id="{56D6760C-71F8-4E3C-89B7-B3A32F708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9" y="1196976"/>
            <a:ext cx="287337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7046" name="Text Box 8">
            <a:extLst>
              <a:ext uri="{FF2B5EF4-FFF2-40B4-BE49-F238E27FC236}">
                <a16:creationId xmlns:a16="http://schemas.microsoft.com/office/drawing/2014/main" id="{66129A5A-2A7D-413C-97DF-96267396C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836613"/>
            <a:ext cx="2660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promontorium vaginae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>
            <a:extLst>
              <a:ext uri="{FF2B5EF4-FFF2-40B4-BE49-F238E27FC236}">
                <a16:creationId xmlns:a16="http://schemas.microsoft.com/office/drawing/2014/main" id="{BAB7FEBA-54C9-42EE-A9E5-1EE7F5B81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2" t="7312" r="2148"/>
          <a:stretch>
            <a:fillRect/>
          </a:stretch>
        </p:blipFill>
        <p:spPr bwMode="auto">
          <a:xfrm>
            <a:off x="1524000" y="1412876"/>
            <a:ext cx="6153150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Rectangle 5">
            <a:extLst>
              <a:ext uri="{FF2B5EF4-FFF2-40B4-BE49-F238E27FC236}">
                <a16:creationId xmlns:a16="http://schemas.microsoft.com/office/drawing/2014/main" id="{245988BE-CC29-49C8-9804-D71F9F988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64" y="836613"/>
            <a:ext cx="2808287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Germinative epithelium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Tunica albuginea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Cortex ovarii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folliculi ovarici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corpora lutea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Medulla ovarii</a:t>
            </a:r>
          </a:p>
        </p:txBody>
      </p:sp>
      <p:sp>
        <p:nvSpPr>
          <p:cNvPr id="20484" name="Text Box 6">
            <a:extLst>
              <a:ext uri="{FF2B5EF4-FFF2-40B4-BE49-F238E27FC236}">
                <a16:creationId xmlns:a16="http://schemas.microsoft.com/office/drawing/2014/main" id="{8B5466B9-A524-4A1C-916A-9E2D717FE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188913"/>
            <a:ext cx="3243262" cy="461962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Histology of ovarium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9" descr="SouvisejÃ­cÃ­ obrÃ¡zek">
            <a:extLst>
              <a:ext uri="{FF2B5EF4-FFF2-40B4-BE49-F238E27FC236}">
                <a16:creationId xmlns:a16="http://schemas.microsoft.com/office/drawing/2014/main" id="{BC44F82E-6FAC-4BC5-926D-F690C4373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" t="19551" r="21159" b="6619"/>
          <a:stretch>
            <a:fillRect/>
          </a:stretch>
        </p:blipFill>
        <p:spPr bwMode="auto">
          <a:xfrm>
            <a:off x="6251576" y="12700"/>
            <a:ext cx="4416425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7" descr="VÃ½sledek obrÃ¡zku pro poÅ¡evnÃ­ vyÅ¡etÅenÃ­">
            <a:extLst>
              <a:ext uri="{FF2B5EF4-FFF2-40B4-BE49-F238E27FC236}">
                <a16:creationId xmlns:a16="http://schemas.microsoft.com/office/drawing/2014/main" id="{ACEF7AEF-EF0A-4F90-8C81-EA9EDFF1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9" r="4861"/>
          <a:stretch>
            <a:fillRect/>
          </a:stretch>
        </p:blipFill>
        <p:spPr bwMode="auto">
          <a:xfrm>
            <a:off x="1524001" y="2708276"/>
            <a:ext cx="4811713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5">
            <a:extLst>
              <a:ext uri="{FF2B5EF4-FFF2-40B4-BE49-F238E27FC236}">
                <a16:creationId xmlns:a16="http://schemas.microsoft.com/office/drawing/2014/main" id="{C7BCC9AE-159C-4982-97AF-BD76D6C73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908051"/>
            <a:ext cx="4572000" cy="489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Labia majora pudendi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Labia minora pudendi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Mons pubis</a:t>
            </a:r>
            <a:r>
              <a:rPr lang="cs-CZ" altLang="cs-CZ" sz="2400" b="1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Vestibulum vaginae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Clitoris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Glandulae vestibulares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Bulbus vestibuli</a:t>
            </a:r>
          </a:p>
        </p:txBody>
      </p:sp>
      <p:sp>
        <p:nvSpPr>
          <p:cNvPr id="89091" name="Rectangle 6">
            <a:extLst>
              <a:ext uri="{FF2B5EF4-FFF2-40B4-BE49-F238E27FC236}">
                <a16:creationId xmlns:a16="http://schemas.microsoft.com/office/drawing/2014/main" id="{CFDA0737-A82B-41B1-B0EE-4F4FB35AB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5" y="188914"/>
            <a:ext cx="5111750" cy="466725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Organa genitalia feminina externa</a:t>
            </a:r>
          </a:p>
        </p:txBody>
      </p:sp>
      <p:sp>
        <p:nvSpPr>
          <p:cNvPr id="89092" name="Rectangle 9">
            <a:extLst>
              <a:ext uri="{FF2B5EF4-FFF2-40B4-BE49-F238E27FC236}">
                <a16:creationId xmlns:a16="http://schemas.microsoft.com/office/drawing/2014/main" id="{9504751F-E862-4ED8-A246-22BDDDA25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1" y="836614"/>
            <a:ext cx="360363" cy="53292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9093" name="Rectangle 10">
            <a:extLst>
              <a:ext uri="{FF2B5EF4-FFF2-40B4-BE49-F238E27FC236}">
                <a16:creationId xmlns:a16="http://schemas.microsoft.com/office/drawing/2014/main" id="{F026223B-C2F4-492C-A097-4AB8BAE46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1125538"/>
            <a:ext cx="4895850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9094" name="Rectangle 11">
            <a:extLst>
              <a:ext uri="{FF2B5EF4-FFF2-40B4-BE49-F238E27FC236}">
                <a16:creationId xmlns:a16="http://schemas.microsoft.com/office/drawing/2014/main" id="{A4359F3C-E8AF-4F6F-AA30-F7BDA42FB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9688" y="1125538"/>
            <a:ext cx="468312" cy="52562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9095" name="Rectangle 12">
            <a:extLst>
              <a:ext uri="{FF2B5EF4-FFF2-40B4-BE49-F238E27FC236}">
                <a16:creationId xmlns:a16="http://schemas.microsoft.com/office/drawing/2014/main" id="{7A0AAE90-13CE-4E5B-B182-B5B8AB219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9" y="5589588"/>
            <a:ext cx="4681537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9096" name="Picture 2">
            <a:extLst>
              <a:ext uri="{FF2B5EF4-FFF2-40B4-BE49-F238E27FC236}">
                <a16:creationId xmlns:a16="http://schemas.microsoft.com/office/drawing/2014/main" id="{E51339B1-DB58-4DC4-B5AB-9286921FD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" t="2264" r="45740" b="1816"/>
          <a:stretch>
            <a:fillRect/>
          </a:stretch>
        </p:blipFill>
        <p:spPr bwMode="auto">
          <a:xfrm>
            <a:off x="6024563" y="908051"/>
            <a:ext cx="4316412" cy="576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>
            <a:extLst>
              <a:ext uri="{FF2B5EF4-FFF2-40B4-BE49-F238E27FC236}">
                <a16:creationId xmlns:a16="http://schemas.microsoft.com/office/drawing/2014/main" id="{6A931C2C-F3FE-4713-BC68-D485CC1E1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188914"/>
            <a:ext cx="3340100" cy="466725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Labia majora pudendi</a:t>
            </a:r>
          </a:p>
        </p:txBody>
      </p:sp>
      <p:sp>
        <p:nvSpPr>
          <p:cNvPr id="90115" name="Rectangle 7">
            <a:extLst>
              <a:ext uri="{FF2B5EF4-FFF2-40B4-BE49-F238E27FC236}">
                <a16:creationId xmlns:a16="http://schemas.microsoft.com/office/drawing/2014/main" id="{42B7D5A4-A9DA-4FEA-857C-D48F2AA02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692151"/>
            <a:ext cx="4150495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Sulcus genitofemoralis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Rima pudendi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Commissura labiorum ant.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Mons pubis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Commisura labiorum post.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Pubes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Perineum (raphe perinei)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400" b="1">
              <a:solidFill>
                <a:srgbClr val="000000"/>
              </a:solidFill>
            </a:endParaRPr>
          </a:p>
        </p:txBody>
      </p:sp>
      <p:pic>
        <p:nvPicPr>
          <p:cNvPr id="90116" name="Picture 9">
            <a:extLst>
              <a:ext uri="{FF2B5EF4-FFF2-40B4-BE49-F238E27FC236}">
                <a16:creationId xmlns:a16="http://schemas.microsoft.com/office/drawing/2014/main" id="{F25102AC-0202-4950-80D3-3B9AF7E03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1052513"/>
            <a:ext cx="4529138" cy="46085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>
            <a:extLst>
              <a:ext uri="{FF2B5EF4-FFF2-40B4-BE49-F238E27FC236}">
                <a16:creationId xmlns:a16="http://schemas.microsoft.com/office/drawing/2014/main" id="{325DA60A-6109-4846-82B3-AC1F94499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t="39740" r="23424" b="44943"/>
          <a:stretch>
            <a:fillRect/>
          </a:stretch>
        </p:blipFill>
        <p:spPr bwMode="auto">
          <a:xfrm>
            <a:off x="1774826" y="1125539"/>
            <a:ext cx="5400675" cy="512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39" name="Text Box 7">
            <a:extLst>
              <a:ext uri="{FF2B5EF4-FFF2-40B4-BE49-F238E27FC236}">
                <a16:creationId xmlns:a16="http://schemas.microsoft.com/office/drawing/2014/main" id="{77912EEE-D206-4FC2-81CB-CAB035BA2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1" y="260351"/>
            <a:ext cx="2124075" cy="466725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MONS PUBIS</a:t>
            </a:r>
          </a:p>
        </p:txBody>
      </p:sp>
      <p:sp>
        <p:nvSpPr>
          <p:cNvPr id="91140" name="Text Box 8">
            <a:extLst>
              <a:ext uri="{FF2B5EF4-FFF2-40B4-BE49-F238E27FC236}">
                <a16:creationId xmlns:a16="http://schemas.microsoft.com/office/drawing/2014/main" id="{9941FE33-EDDA-4F6E-A453-6B6A51CE8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1" y="1341438"/>
            <a:ext cx="18954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Pubes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Fatty tissue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8">
            <a:extLst>
              <a:ext uri="{FF2B5EF4-FFF2-40B4-BE49-F238E27FC236}">
                <a16:creationId xmlns:a16="http://schemas.microsoft.com/office/drawing/2014/main" id="{EA2DE2DC-FD26-4314-BF08-6007820ED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188914"/>
            <a:ext cx="3355975" cy="466725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Labia minora pudendi</a:t>
            </a:r>
          </a:p>
        </p:txBody>
      </p:sp>
      <p:sp>
        <p:nvSpPr>
          <p:cNvPr id="92163" name="Rectangle 10">
            <a:extLst>
              <a:ext uri="{FF2B5EF4-FFF2-40B4-BE49-F238E27FC236}">
                <a16:creationId xmlns:a16="http://schemas.microsoft.com/office/drawing/2014/main" id="{D029BCD5-4E8F-4212-8CA0-025CE1963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725" y="908050"/>
            <a:ext cx="3575050" cy="520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Sulcus interlabialis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Vestibulum vaginae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Smegma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Frenulum labiorum pudendi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Fossa vestibuli vaginae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Praeputium clitoridis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Frenulum clitoridis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</p:txBody>
      </p:sp>
      <p:pic>
        <p:nvPicPr>
          <p:cNvPr id="92164" name="Picture 7" descr="Související obrázek">
            <a:extLst>
              <a:ext uri="{FF2B5EF4-FFF2-40B4-BE49-F238E27FC236}">
                <a16:creationId xmlns:a16="http://schemas.microsoft.com/office/drawing/2014/main" id="{96EEBEA8-2D5B-453C-8F3E-1C78E81C5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9" y="908051"/>
            <a:ext cx="5195887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9">
            <a:extLst>
              <a:ext uri="{FF2B5EF4-FFF2-40B4-BE49-F238E27FC236}">
                <a16:creationId xmlns:a16="http://schemas.microsoft.com/office/drawing/2014/main" id="{D0FFDA09-34BF-44F5-BBC1-D576C2CCE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00014"/>
            <a:ext cx="6542087" cy="66579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5" descr="Páč4">
            <a:extLst>
              <a:ext uri="{FF2B5EF4-FFF2-40B4-BE49-F238E27FC236}">
                <a16:creationId xmlns:a16="http://schemas.microsoft.com/office/drawing/2014/main" id="{FEA34DE2-D665-469F-98BB-90F81B5AB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5749" r="16626"/>
          <a:stretch>
            <a:fillRect/>
          </a:stretch>
        </p:blipFill>
        <p:spPr bwMode="auto">
          <a:xfrm>
            <a:off x="1631950" y="188914"/>
            <a:ext cx="4535488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6">
            <a:extLst>
              <a:ext uri="{FF2B5EF4-FFF2-40B4-BE49-F238E27FC236}">
                <a16:creationId xmlns:a16="http://schemas.microsoft.com/office/drawing/2014/main" id="{EF452938-E8B6-4EB3-A6B4-5D189B800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4" y="173039"/>
            <a:ext cx="1614487" cy="466725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CLITORIS</a:t>
            </a:r>
          </a:p>
        </p:txBody>
      </p:sp>
      <p:sp>
        <p:nvSpPr>
          <p:cNvPr id="94212" name="Rectangle 7">
            <a:extLst>
              <a:ext uri="{FF2B5EF4-FFF2-40B4-BE49-F238E27FC236}">
                <a16:creationId xmlns:a16="http://schemas.microsoft.com/office/drawing/2014/main" id="{3C11B93C-653D-4370-9B77-46C12B9F0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464" y="836614"/>
            <a:ext cx="4321175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Crura clitoridis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(crista phalica)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Corpus clitoridis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Glans clitoridis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Praeputium clitoridis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Frenulum clitoridis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Corpora cavernosa clitoridis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</p:txBody>
      </p:sp>
      <p:pic>
        <p:nvPicPr>
          <p:cNvPr id="94213" name="Picture 10" descr="Clitoris_Photo[1]">
            <a:extLst>
              <a:ext uri="{FF2B5EF4-FFF2-40B4-BE49-F238E27FC236}">
                <a16:creationId xmlns:a16="http://schemas.microsoft.com/office/drawing/2014/main" id="{5EC89A0F-E6AB-46B2-A4A3-9C504AE7F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6"/>
          <a:stretch>
            <a:fillRect/>
          </a:stretch>
        </p:blipFill>
        <p:spPr bwMode="auto">
          <a:xfrm>
            <a:off x="1847851" y="3429000"/>
            <a:ext cx="3743325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Rectangle 11">
            <a:extLst>
              <a:ext uri="{FF2B5EF4-FFF2-40B4-BE49-F238E27FC236}">
                <a16:creationId xmlns:a16="http://schemas.microsoft.com/office/drawing/2014/main" id="{A1A22CC8-1A6D-42B1-8CA8-664F08AF9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8" y="2492376"/>
            <a:ext cx="1008062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Související obrázek">
            <a:extLst>
              <a:ext uri="{FF2B5EF4-FFF2-40B4-BE49-F238E27FC236}">
                <a16:creationId xmlns:a16="http://schemas.microsoft.com/office/drawing/2014/main" id="{637616D1-5DC4-4A42-B2AC-24E534ACC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>
            <a:extLst>
              <a:ext uri="{FF2B5EF4-FFF2-40B4-BE49-F238E27FC236}">
                <a16:creationId xmlns:a16="http://schemas.microsoft.com/office/drawing/2014/main" id="{91D065C8-E8DB-4E55-9CE7-F594822AC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" t="2264" r="45740" b="1816"/>
          <a:stretch>
            <a:fillRect/>
          </a:stretch>
        </p:blipFill>
        <p:spPr bwMode="auto">
          <a:xfrm>
            <a:off x="1524000" y="-9525"/>
            <a:ext cx="3824288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59" name="Picture 3">
            <a:extLst>
              <a:ext uri="{FF2B5EF4-FFF2-40B4-BE49-F238E27FC236}">
                <a16:creationId xmlns:a16="http://schemas.microsoft.com/office/drawing/2014/main" id="{D03E7817-A407-4CDE-8D50-DA261A952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ED6C6"/>
              </a:clrFrom>
              <a:clrTo>
                <a:srgbClr val="DED6C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r="1747"/>
          <a:stretch>
            <a:fillRect/>
          </a:stretch>
        </p:blipFill>
        <p:spPr bwMode="auto">
          <a:xfrm>
            <a:off x="6102350" y="1"/>
            <a:ext cx="4565650" cy="530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0" name="Picture 4">
            <a:extLst>
              <a:ext uri="{FF2B5EF4-FFF2-40B4-BE49-F238E27FC236}">
                <a16:creationId xmlns:a16="http://schemas.microsoft.com/office/drawing/2014/main" id="{64439248-5E5D-438C-A321-208940290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2" t="26579" r="9641" b="15967"/>
          <a:stretch>
            <a:fillRect/>
          </a:stretch>
        </p:blipFill>
        <p:spPr bwMode="auto">
          <a:xfrm>
            <a:off x="3575051" y="4479926"/>
            <a:ext cx="4321175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uretrální páska">
            <a:extLst>
              <a:ext uri="{FF2B5EF4-FFF2-40B4-BE49-F238E27FC236}">
                <a16:creationId xmlns:a16="http://schemas.microsoft.com/office/drawing/2014/main" id="{D4A5E8D7-03FF-4B18-AEB1-E5C14A05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549276"/>
            <a:ext cx="63373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 Box 3">
            <a:extLst>
              <a:ext uri="{FF2B5EF4-FFF2-40B4-BE49-F238E27FC236}">
                <a16:creationId xmlns:a16="http://schemas.microsoft.com/office/drawing/2014/main" id="{80E54FDC-7FDA-45EE-95A6-711491DCD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5589589"/>
            <a:ext cx="48244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        </a:t>
            </a:r>
            <a:r>
              <a:rPr lang="cs-CZ" altLang="cs-CZ" sz="2800" b="1">
                <a:latin typeface="Times New Roman" panose="02020603050405020304" pitchFamily="18" charset="0"/>
              </a:rPr>
              <a:t>Tension-free vaginal tape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Skupina 18">
            <a:extLst>
              <a:ext uri="{FF2B5EF4-FFF2-40B4-BE49-F238E27FC236}">
                <a16:creationId xmlns:a16="http://schemas.microsoft.com/office/drawing/2014/main" id="{65ACFAA9-F8CA-49EB-800F-93B4F07312CE}"/>
              </a:ext>
            </a:extLst>
          </p:cNvPr>
          <p:cNvGrpSpPr>
            <a:grpSpLocks/>
          </p:cNvGrpSpPr>
          <p:nvPr/>
        </p:nvGrpSpPr>
        <p:grpSpPr bwMode="auto">
          <a:xfrm>
            <a:off x="2566989" y="466725"/>
            <a:ext cx="7058025" cy="5473700"/>
            <a:chOff x="4067944" y="3212976"/>
            <a:chExt cx="4248472" cy="3024336"/>
          </a:xfrm>
        </p:grpSpPr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D851A441-4F9B-4691-B8E7-D34E3B06D316}"/>
                </a:ext>
              </a:extLst>
            </p:cNvPr>
            <p:cNvGrpSpPr/>
            <p:nvPr/>
          </p:nvGrpSpPr>
          <p:grpSpPr>
            <a:xfrm>
              <a:off x="4067944" y="3212976"/>
              <a:ext cx="4248472" cy="3024336"/>
              <a:chOff x="4067944" y="3212977"/>
              <a:chExt cx="4248472" cy="3024336"/>
            </a:xfrm>
            <a:solidFill>
              <a:schemeClr val="bg1"/>
            </a:solidFill>
          </p:grpSpPr>
          <p:pic>
            <p:nvPicPr>
              <p:cNvPr id="3076" name="Picture 5">
                <a:extLst>
                  <a:ext uri="{FF2B5EF4-FFF2-40B4-BE49-F238E27FC236}">
                    <a16:creationId xmlns:a16="http://schemas.microsoft.com/office/drawing/2014/main" id="{3FFB9DED-A7C7-4B27-B181-33ECF0EE49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 l="9032" t="4184" r="14831" b="12150"/>
              <a:stretch/>
            </p:blipFill>
            <p:spPr bwMode="auto">
              <a:xfrm>
                <a:off x="4067944" y="3212977"/>
                <a:ext cx="4248472" cy="302433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" name="Obdélník 5">
                <a:extLst>
                  <a:ext uri="{FF2B5EF4-FFF2-40B4-BE49-F238E27FC236}">
                    <a16:creationId xmlns:a16="http://schemas.microsoft.com/office/drawing/2014/main" id="{561B31EC-1C37-4C50-92AD-366DA3D3E98F}"/>
                  </a:ext>
                </a:extLst>
              </p:cNvPr>
              <p:cNvSpPr/>
              <p:nvPr/>
            </p:nvSpPr>
            <p:spPr>
              <a:xfrm>
                <a:off x="4211959" y="3212977"/>
                <a:ext cx="3528393" cy="1440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cs-CZ"/>
              </a:p>
            </p:txBody>
          </p:sp>
          <p:sp>
            <p:nvSpPr>
              <p:cNvPr id="7" name="Obdélník 6">
                <a:extLst>
                  <a:ext uri="{FF2B5EF4-FFF2-40B4-BE49-F238E27FC236}">
                    <a16:creationId xmlns:a16="http://schemas.microsoft.com/office/drawing/2014/main" id="{3678AFF5-2C4E-4E0E-9EFF-38783FEB7B8C}"/>
                  </a:ext>
                </a:extLst>
              </p:cNvPr>
              <p:cNvSpPr/>
              <p:nvPr/>
            </p:nvSpPr>
            <p:spPr>
              <a:xfrm>
                <a:off x="4211959" y="3356992"/>
                <a:ext cx="1728193" cy="1440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cs-CZ"/>
              </a:p>
            </p:txBody>
          </p:sp>
          <p:sp>
            <p:nvSpPr>
              <p:cNvPr id="8" name="Obdélník 7">
                <a:extLst>
                  <a:ext uri="{FF2B5EF4-FFF2-40B4-BE49-F238E27FC236}">
                    <a16:creationId xmlns:a16="http://schemas.microsoft.com/office/drawing/2014/main" id="{B7CE8624-4F94-484C-8B7E-0C22937251A7}"/>
                  </a:ext>
                </a:extLst>
              </p:cNvPr>
              <p:cNvSpPr/>
              <p:nvPr/>
            </p:nvSpPr>
            <p:spPr>
              <a:xfrm>
                <a:off x="4211959" y="3501007"/>
                <a:ext cx="1152129" cy="3024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cs-CZ"/>
              </a:p>
            </p:txBody>
          </p:sp>
          <p:sp>
            <p:nvSpPr>
              <p:cNvPr id="9" name="Obdélník 8">
                <a:extLst>
                  <a:ext uri="{FF2B5EF4-FFF2-40B4-BE49-F238E27FC236}">
                    <a16:creationId xmlns:a16="http://schemas.microsoft.com/office/drawing/2014/main" id="{2D46A67A-77F8-483B-8922-EB070B80A89C}"/>
                  </a:ext>
                </a:extLst>
              </p:cNvPr>
              <p:cNvSpPr/>
              <p:nvPr/>
            </p:nvSpPr>
            <p:spPr>
              <a:xfrm>
                <a:off x="7740352" y="5301208"/>
                <a:ext cx="432048" cy="2880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cs-CZ"/>
              </a:p>
            </p:txBody>
          </p:sp>
          <p:sp>
            <p:nvSpPr>
              <p:cNvPr id="10" name="Obdélník 9">
                <a:extLst>
                  <a:ext uri="{FF2B5EF4-FFF2-40B4-BE49-F238E27FC236}">
                    <a16:creationId xmlns:a16="http://schemas.microsoft.com/office/drawing/2014/main" id="{FCA36425-DD79-453A-91DB-355C473BA83A}"/>
                  </a:ext>
                </a:extLst>
              </p:cNvPr>
              <p:cNvSpPr/>
              <p:nvPr/>
            </p:nvSpPr>
            <p:spPr>
              <a:xfrm>
                <a:off x="7452320" y="6035692"/>
                <a:ext cx="432048" cy="20162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cs-CZ"/>
              </a:p>
            </p:txBody>
          </p:sp>
          <p:sp>
            <p:nvSpPr>
              <p:cNvPr id="11" name="Obdélník 10">
                <a:extLst>
                  <a:ext uri="{FF2B5EF4-FFF2-40B4-BE49-F238E27FC236}">
                    <a16:creationId xmlns:a16="http://schemas.microsoft.com/office/drawing/2014/main" id="{AA4DE2C8-0C04-471A-8CAC-9BC0F805F206}"/>
                  </a:ext>
                </a:extLst>
              </p:cNvPr>
              <p:cNvSpPr/>
              <p:nvPr/>
            </p:nvSpPr>
            <p:spPr>
              <a:xfrm>
                <a:off x="7884368" y="5733256"/>
                <a:ext cx="432048" cy="20162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cs-CZ"/>
              </a:p>
            </p:txBody>
          </p:sp>
          <p:sp>
            <p:nvSpPr>
              <p:cNvPr id="12" name="Obdélník 11">
                <a:extLst>
                  <a:ext uri="{FF2B5EF4-FFF2-40B4-BE49-F238E27FC236}">
                    <a16:creationId xmlns:a16="http://schemas.microsoft.com/office/drawing/2014/main" id="{AE5179F5-D8E2-40E4-95F8-9B55E8CF10DC}"/>
                  </a:ext>
                </a:extLst>
              </p:cNvPr>
              <p:cNvSpPr/>
              <p:nvPr/>
            </p:nvSpPr>
            <p:spPr>
              <a:xfrm>
                <a:off x="8028384" y="3933056"/>
                <a:ext cx="288032" cy="2880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cs-CZ"/>
              </a:p>
            </p:txBody>
          </p:sp>
          <p:sp>
            <p:nvSpPr>
              <p:cNvPr id="13" name="Obdélník 12">
                <a:extLst>
                  <a:ext uri="{FF2B5EF4-FFF2-40B4-BE49-F238E27FC236}">
                    <a16:creationId xmlns:a16="http://schemas.microsoft.com/office/drawing/2014/main" id="{DFF63917-7788-4682-83B9-49CEDEE934C7}"/>
                  </a:ext>
                </a:extLst>
              </p:cNvPr>
              <p:cNvSpPr/>
              <p:nvPr/>
            </p:nvSpPr>
            <p:spPr>
              <a:xfrm>
                <a:off x="4067944" y="3918651"/>
                <a:ext cx="504056" cy="33124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cs-CZ"/>
              </a:p>
            </p:txBody>
          </p:sp>
        </p:grp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B9345146-3DB2-44E1-AEB6-DCC9F588EB11}"/>
                </a:ext>
              </a:extLst>
            </p:cNvPr>
            <p:cNvSpPr/>
            <p:nvPr/>
          </p:nvSpPr>
          <p:spPr>
            <a:xfrm>
              <a:off x="5220364" y="3428749"/>
              <a:ext cx="430963" cy="215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2763BA7C-F6EF-48DB-A8E2-B7AC3A9AE69E}"/>
                </a:ext>
              </a:extLst>
            </p:cNvPr>
            <p:cNvSpPr/>
            <p:nvPr/>
          </p:nvSpPr>
          <p:spPr>
            <a:xfrm>
              <a:off x="4212235" y="3644523"/>
              <a:ext cx="937416" cy="215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42B26F61-C12B-4D9B-B024-FB174766C4E3}"/>
                </a:ext>
              </a:extLst>
            </p:cNvPr>
            <p:cNvSpPr/>
            <p:nvPr/>
          </p:nvSpPr>
          <p:spPr>
            <a:xfrm>
              <a:off x="4573441" y="3990111"/>
              <a:ext cx="70712" cy="301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F3086F81-A9C6-4988-B65A-5528D5A9F075}"/>
                </a:ext>
              </a:extLst>
            </p:cNvPr>
            <p:cNvSpPr/>
            <p:nvPr/>
          </p:nvSpPr>
          <p:spPr>
            <a:xfrm>
              <a:off x="4067944" y="4248864"/>
              <a:ext cx="144291" cy="303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Uretrální páska č">
            <a:extLst>
              <a:ext uri="{FF2B5EF4-FFF2-40B4-BE49-F238E27FC236}">
                <a16:creationId xmlns:a16="http://schemas.microsoft.com/office/drawing/2014/main" id="{9D071F4E-627E-4B5B-B594-5E50AA71A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404814"/>
            <a:ext cx="5832475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>
            <a:extLst>
              <a:ext uri="{FF2B5EF4-FFF2-40B4-BE49-F238E27FC236}">
                <a16:creationId xmlns:a16="http://schemas.microsoft.com/office/drawing/2014/main" id="{13FAECE0-E7C2-46BB-B928-D0F1DFC09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6"/>
          <a:stretch>
            <a:fillRect/>
          </a:stretch>
        </p:blipFill>
        <p:spPr bwMode="auto">
          <a:xfrm>
            <a:off x="7131050" y="765175"/>
            <a:ext cx="3536950" cy="551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331" name="Text Box 5">
            <a:extLst>
              <a:ext uri="{FF2B5EF4-FFF2-40B4-BE49-F238E27FC236}">
                <a16:creationId xmlns:a16="http://schemas.microsoft.com/office/drawing/2014/main" id="{11ACAD68-21C2-449F-B6C5-FE599B2B8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4" y="188914"/>
            <a:ext cx="3648075" cy="466725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VESTIBULUM VAGINAE</a:t>
            </a:r>
          </a:p>
        </p:txBody>
      </p:sp>
      <p:sp>
        <p:nvSpPr>
          <p:cNvPr id="99332" name="Text Box 6">
            <a:extLst>
              <a:ext uri="{FF2B5EF4-FFF2-40B4-BE49-F238E27FC236}">
                <a16:creationId xmlns:a16="http://schemas.microsoft.com/office/drawing/2014/main" id="{B918217C-F86E-42FF-90AE-83244C2D4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765175"/>
            <a:ext cx="5805488" cy="600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between labia minora pudendi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Glans clitoridis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(praeputium et frenulum clitoridis)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Ostium urethrae externum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(papilla urethralis, gll. vestib. minores)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Ostium vaginae (hymen)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Fossa navicularis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Frenulum labiorum pudendi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(commisura labiorum pudendi)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6">
            <a:extLst>
              <a:ext uri="{FF2B5EF4-FFF2-40B4-BE49-F238E27FC236}">
                <a16:creationId xmlns:a16="http://schemas.microsoft.com/office/drawing/2014/main" id="{282CB7FD-3C7F-4743-8383-2CEC285D6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115889"/>
            <a:ext cx="2800350" cy="466725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BULBI VESTIBULI</a:t>
            </a:r>
          </a:p>
        </p:txBody>
      </p:sp>
      <p:sp>
        <p:nvSpPr>
          <p:cNvPr id="100355" name="Text Box 7">
            <a:extLst>
              <a:ext uri="{FF2B5EF4-FFF2-40B4-BE49-F238E27FC236}">
                <a16:creationId xmlns:a16="http://schemas.microsoft.com/office/drawing/2014/main" id="{C6C67CBD-E902-4905-BDBE-817AC42B9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1628776"/>
            <a:ext cx="3563937" cy="489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Erectile bodies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(corpus spongiosum)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on diaphragma urogenitale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m. bulbospongiosus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(from centrum tendineum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perinei to the dorsum clitoridis)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</p:txBody>
      </p:sp>
      <p:pic>
        <p:nvPicPr>
          <p:cNvPr id="100356" name="Picture 4" descr="Regio perinealis et analis - žena_2">
            <a:extLst>
              <a:ext uri="{FF2B5EF4-FFF2-40B4-BE49-F238E27FC236}">
                <a16:creationId xmlns:a16="http://schemas.microsoft.com/office/drawing/2014/main" id="{F0CB2E0B-D2B1-40A6-B486-49D91323A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3" r="17650" b="35127"/>
          <a:stretch>
            <a:fillRect/>
          </a:stretch>
        </p:blipFill>
        <p:spPr bwMode="auto">
          <a:xfrm>
            <a:off x="1524001" y="836613"/>
            <a:ext cx="5472113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Regio perinealis et analis - žena_2">
            <a:extLst>
              <a:ext uri="{FF2B5EF4-FFF2-40B4-BE49-F238E27FC236}">
                <a16:creationId xmlns:a16="http://schemas.microsoft.com/office/drawing/2014/main" id="{D0591C9B-3751-4757-BA20-6C2CCB0B6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7" r="13217"/>
          <a:stretch>
            <a:fillRect/>
          </a:stretch>
        </p:blipFill>
        <p:spPr bwMode="auto">
          <a:xfrm>
            <a:off x="1524000" y="1052514"/>
            <a:ext cx="476885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 Box 5">
            <a:extLst>
              <a:ext uri="{FF2B5EF4-FFF2-40B4-BE49-F238E27FC236}">
                <a16:creationId xmlns:a16="http://schemas.microsoft.com/office/drawing/2014/main" id="{65887155-FE9D-4428-A71B-3215E996E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44464"/>
            <a:ext cx="8305800" cy="466725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GLANDULAE VESTIBULARES MAJORES (BARTHOLINI)</a:t>
            </a:r>
          </a:p>
        </p:txBody>
      </p:sp>
      <p:sp>
        <p:nvSpPr>
          <p:cNvPr id="101380" name="Text Box 7">
            <a:extLst>
              <a:ext uri="{FF2B5EF4-FFF2-40B4-BE49-F238E27FC236}">
                <a16:creationId xmlns:a16="http://schemas.microsoft.com/office/drawing/2014/main" id="{2F0310B2-9165-49EC-987F-63EACB609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4" y="2133600"/>
            <a:ext cx="4092575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On the diaphragma urogenitale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Dorsally from bulbi vestibuli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m. bulbospongiosus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Open to the vestibulum vaginae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 descr="sdm-žena copy">
            <a:extLst>
              <a:ext uri="{FF2B5EF4-FFF2-40B4-BE49-F238E27FC236}">
                <a16:creationId xmlns:a16="http://schemas.microsoft.com/office/drawing/2014/main" id="{59B83515-1B6B-4543-951B-24D25D1EE92A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9" r="11108" b="11157"/>
          <a:stretch>
            <a:fillRect/>
          </a:stretch>
        </p:blipFill>
        <p:spPr>
          <a:xfrm>
            <a:off x="1524001" y="1125538"/>
            <a:ext cx="4564063" cy="5688012"/>
          </a:xfr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03" name="Rectangle 5">
            <a:extLst>
              <a:ext uri="{FF2B5EF4-FFF2-40B4-BE49-F238E27FC236}">
                <a16:creationId xmlns:a16="http://schemas.microsoft.com/office/drawing/2014/main" id="{2F1323B0-BC09-4EC2-9C2A-F12AFC084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964" y="1196976"/>
            <a:ext cx="492443" cy="584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♀</a:t>
            </a:r>
          </a:p>
        </p:txBody>
      </p:sp>
      <p:pic>
        <p:nvPicPr>
          <p:cNvPr id="102404" name="Picture 2" descr="SouvisejÃ­cÃ­ obrÃ¡zek">
            <a:extLst>
              <a:ext uri="{FF2B5EF4-FFF2-40B4-BE49-F238E27FC236}">
                <a16:creationId xmlns:a16="http://schemas.microsoft.com/office/drawing/2014/main" id="{19111C02-754E-4D95-A7D1-3515658C0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6" b="23422"/>
          <a:stretch>
            <a:fillRect/>
          </a:stretch>
        </p:blipFill>
        <p:spPr bwMode="auto">
          <a:xfrm>
            <a:off x="6096000" y="1125539"/>
            <a:ext cx="4491038" cy="33162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5" name="TextovéPole 1">
            <a:extLst>
              <a:ext uri="{FF2B5EF4-FFF2-40B4-BE49-F238E27FC236}">
                <a16:creationId xmlns:a16="http://schemas.microsoft.com/office/drawing/2014/main" id="{30912D39-3BCB-47E5-8627-895E5DF2932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424238" y="333376"/>
            <a:ext cx="5327650" cy="460375"/>
          </a:xfrm>
          <a:prstGeom prst="rect">
            <a:avLst/>
          </a:prstGeom>
          <a:solidFill>
            <a:srgbClr val="F967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Diaphragma pelvis and urogenitale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id="{D7CFB56C-1487-456F-90EB-90A70C506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3" t="48181" r="20885" b="20341"/>
          <a:stretch>
            <a:fillRect/>
          </a:stretch>
        </p:blipFill>
        <p:spPr bwMode="auto">
          <a:xfrm>
            <a:off x="6096000" y="1168400"/>
            <a:ext cx="4572000" cy="4286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7" name="Picture 4">
            <a:extLst>
              <a:ext uri="{FF2B5EF4-FFF2-40B4-BE49-F238E27FC236}">
                <a16:creationId xmlns:a16="http://schemas.microsoft.com/office/drawing/2014/main" id="{2C95F47A-B5B3-4A8C-B9B0-0C35DAA11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7" t="31755" r="23848" b="42691"/>
          <a:stretch>
            <a:fillRect/>
          </a:stretch>
        </p:blipFill>
        <p:spPr bwMode="auto">
          <a:xfrm>
            <a:off x="1597025" y="333376"/>
            <a:ext cx="4427538" cy="38195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8" name="Picture 7">
            <a:extLst>
              <a:ext uri="{FF2B5EF4-FFF2-40B4-BE49-F238E27FC236}">
                <a16:creationId xmlns:a16="http://schemas.microsoft.com/office/drawing/2014/main" id="{89A20D32-A87E-4721-ACCD-51FCE4D62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9" t="23633" r="18002" b="55974"/>
          <a:stretch>
            <a:fillRect/>
          </a:stretch>
        </p:blipFill>
        <p:spPr bwMode="auto">
          <a:xfrm>
            <a:off x="1597025" y="4149726"/>
            <a:ext cx="4427538" cy="23526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9" name="TextovéPole 1">
            <a:extLst>
              <a:ext uri="{FF2B5EF4-FFF2-40B4-BE49-F238E27FC236}">
                <a16:creationId xmlns:a16="http://schemas.microsoft.com/office/drawing/2014/main" id="{2C23F225-AC07-4B63-8C79-E8C6F4910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9" y="85726"/>
            <a:ext cx="3209925" cy="461963"/>
          </a:xfrm>
          <a:prstGeom prst="rect">
            <a:avLst/>
          </a:prstGeom>
          <a:solidFill>
            <a:srgbClr val="F967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Deep perineal pouch</a:t>
            </a:r>
          </a:p>
        </p:txBody>
      </p:sp>
      <p:sp>
        <p:nvSpPr>
          <p:cNvPr id="103430" name="Obdélník 2">
            <a:extLst>
              <a:ext uri="{FF2B5EF4-FFF2-40B4-BE49-F238E27FC236}">
                <a16:creationId xmlns:a16="http://schemas.microsoft.com/office/drawing/2014/main" id="{27006E5C-BB6A-474A-AC87-DB85C3205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1263" y="5961064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cs typeface="Arial" panose="020B0604020202020204" pitchFamily="34" charset="0"/>
              </a:rPr>
              <a:t>m. bulbospongiosus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cs typeface="Arial" panose="020B0604020202020204" pitchFamily="34" charset="0"/>
              </a:rPr>
              <a:t>m. ischiocavernosus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cs typeface="Arial" panose="020B0604020202020204" pitchFamily="34" charset="0"/>
              </a:rPr>
              <a:t>m. sphincter ani ext.</a:t>
            </a:r>
          </a:p>
        </p:txBody>
      </p:sp>
      <p:sp>
        <p:nvSpPr>
          <p:cNvPr id="103431" name="TextovéPole 3">
            <a:extLst>
              <a:ext uri="{FF2B5EF4-FFF2-40B4-BE49-F238E27FC236}">
                <a16:creationId xmlns:a16="http://schemas.microsoft.com/office/drawing/2014/main" id="{F5114DDE-3494-44E6-A06D-8793D287FD2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91264" y="550863"/>
            <a:ext cx="34051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m.transversus perinei prof.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m.sphincter urethrae </a:t>
            </a:r>
          </a:p>
        </p:txBody>
      </p:sp>
      <p:sp>
        <p:nvSpPr>
          <p:cNvPr id="103432" name="Obdélník 4">
            <a:extLst>
              <a:ext uri="{FF2B5EF4-FFF2-40B4-BE49-F238E27FC236}">
                <a16:creationId xmlns:a16="http://schemas.microsoft.com/office/drawing/2014/main" id="{4E741D44-0F45-477B-873E-97ADF301D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5534026"/>
            <a:ext cx="4114800" cy="461963"/>
          </a:xfrm>
          <a:prstGeom prst="rect">
            <a:avLst/>
          </a:prstGeom>
          <a:solidFill>
            <a:srgbClr val="F967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Superficial perineal pouch </a:t>
            </a:r>
            <a:endParaRPr lang="cs-CZ" altLang="cs-CZ" sz="24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50" name="Skupina 5">
            <a:extLst>
              <a:ext uri="{FF2B5EF4-FFF2-40B4-BE49-F238E27FC236}">
                <a16:creationId xmlns:a16="http://schemas.microsoft.com/office/drawing/2014/main" id="{4F2A61DE-545E-4738-94E0-D751A7C10CFC}"/>
              </a:ext>
            </a:extLst>
          </p:cNvPr>
          <p:cNvGrpSpPr>
            <a:grpSpLocks/>
          </p:cNvGrpSpPr>
          <p:nvPr/>
        </p:nvGrpSpPr>
        <p:grpSpPr bwMode="auto">
          <a:xfrm>
            <a:off x="2300288" y="927100"/>
            <a:ext cx="5465762" cy="5003800"/>
            <a:chOff x="1203648" y="1175657"/>
            <a:chExt cx="4892351" cy="4432042"/>
          </a:xfrm>
        </p:grpSpPr>
        <p:pic>
          <p:nvPicPr>
            <p:cNvPr id="2" name="Obrázek 1">
              <a:extLst>
                <a:ext uri="{FF2B5EF4-FFF2-40B4-BE49-F238E27FC236}">
                  <a16:creationId xmlns:a16="http://schemas.microsoft.com/office/drawing/2014/main" id="{1A92B9A9-AA76-4F85-AB13-A5AC1BD2A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872" t="17143" r="50000" b="18231"/>
            <a:stretch/>
          </p:blipFill>
          <p:spPr>
            <a:xfrm>
              <a:off x="1203648" y="1175657"/>
              <a:ext cx="4892351" cy="44320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</p:pic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FA14B20D-B59E-4302-BEBC-11A9AEC8BCA7}"/>
                </a:ext>
              </a:extLst>
            </p:cNvPr>
            <p:cNvSpPr/>
            <p:nvPr/>
          </p:nvSpPr>
          <p:spPr>
            <a:xfrm>
              <a:off x="1315903" y="1260023"/>
              <a:ext cx="1342804" cy="5596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8DB4B2E8-E91F-48A2-9041-0CEE60DEA96A}"/>
                </a:ext>
              </a:extLst>
            </p:cNvPr>
            <p:cNvSpPr/>
            <p:nvPr/>
          </p:nvSpPr>
          <p:spPr>
            <a:xfrm>
              <a:off x="4824244" y="1260023"/>
              <a:ext cx="1271755" cy="428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D00641C8-A359-4CDA-8B07-DE85F011AD04}"/>
                </a:ext>
              </a:extLst>
            </p:cNvPr>
            <p:cNvSpPr/>
            <p:nvPr/>
          </p:nvSpPr>
          <p:spPr>
            <a:xfrm>
              <a:off x="5561720" y="4142538"/>
              <a:ext cx="534279" cy="5596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pic>
        <p:nvPicPr>
          <p:cNvPr id="104451" name="Picture 6">
            <a:extLst>
              <a:ext uri="{FF2B5EF4-FFF2-40B4-BE49-F238E27FC236}">
                <a16:creationId xmlns:a16="http://schemas.microsoft.com/office/drawing/2014/main" id="{48A7A6EB-075F-4328-A63E-49823524C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7" t="46516" r="9399" b="26904"/>
          <a:stretch>
            <a:fillRect/>
          </a:stretch>
        </p:blipFill>
        <p:spPr bwMode="auto">
          <a:xfrm>
            <a:off x="8032750" y="3846514"/>
            <a:ext cx="2401888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>
            <a:extLst>
              <a:ext uri="{FF2B5EF4-FFF2-40B4-BE49-F238E27FC236}">
                <a16:creationId xmlns:a16="http://schemas.microsoft.com/office/drawing/2014/main" id="{FAB6820D-51E3-4410-AFE0-727BC788A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125538"/>
            <a:ext cx="6840537" cy="4525962"/>
          </a:xfrm>
          <a:prstGeom prst="rect">
            <a:avLst/>
          </a:prstGeom>
          <a:noFill/>
          <a:ln w="762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5" name="Text Box 3">
            <a:extLst>
              <a:ext uri="{FF2B5EF4-FFF2-40B4-BE49-F238E27FC236}">
                <a16:creationId xmlns:a16="http://schemas.microsoft.com/office/drawing/2014/main" id="{04B477C9-1F00-420D-ABE4-093FE571E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13" y="3357563"/>
            <a:ext cx="1758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3300"/>
                </a:solidFill>
              </a:rPr>
              <a:t>m.compressor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3300"/>
                </a:solidFill>
              </a:rPr>
              <a:t>urethrae</a:t>
            </a:r>
          </a:p>
        </p:txBody>
      </p:sp>
      <p:sp>
        <p:nvSpPr>
          <p:cNvPr id="105476" name="Text Box 4">
            <a:extLst>
              <a:ext uri="{FF2B5EF4-FFF2-40B4-BE49-F238E27FC236}">
                <a16:creationId xmlns:a16="http://schemas.microsoft.com/office/drawing/2014/main" id="{11DE9626-67D4-4FD4-93BC-6CEBE44BF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4" y="1144589"/>
            <a:ext cx="200567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33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3300"/>
                </a:solidFill>
              </a:rPr>
              <a:t>   m. sphincter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3300"/>
                </a:solidFill>
              </a:rPr>
              <a:t>   urethrovaginalis</a:t>
            </a:r>
          </a:p>
        </p:txBody>
      </p:sp>
      <p:sp>
        <p:nvSpPr>
          <p:cNvPr id="105477" name="Text Box 6">
            <a:extLst>
              <a:ext uri="{FF2B5EF4-FFF2-40B4-BE49-F238E27FC236}">
                <a16:creationId xmlns:a16="http://schemas.microsoft.com/office/drawing/2014/main" id="{7202178F-4030-4527-8CB2-C94F95E0A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313" y="4221163"/>
            <a:ext cx="188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</a:rPr>
              <a:t>m. bulbospong.</a:t>
            </a:r>
          </a:p>
        </p:txBody>
      </p:sp>
      <p:sp>
        <p:nvSpPr>
          <p:cNvPr id="105478" name="Text Box 7">
            <a:extLst>
              <a:ext uri="{FF2B5EF4-FFF2-40B4-BE49-F238E27FC236}">
                <a16:creationId xmlns:a16="http://schemas.microsoft.com/office/drawing/2014/main" id="{5880C4C9-9061-45B7-A82B-B3DD7EAD2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2276475"/>
            <a:ext cx="252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</a:rPr>
              <a:t>m. ischiocavernosus</a:t>
            </a:r>
          </a:p>
        </p:txBody>
      </p:sp>
      <p:sp>
        <p:nvSpPr>
          <p:cNvPr id="105479" name="Text Box 8">
            <a:extLst>
              <a:ext uri="{FF2B5EF4-FFF2-40B4-BE49-F238E27FC236}">
                <a16:creationId xmlns:a16="http://schemas.microsoft.com/office/drawing/2014/main" id="{369A3F19-CCD8-4F0B-ADBC-CA8084AF8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888" y="1865314"/>
            <a:ext cx="25400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</a:rPr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</a:rPr>
              <a:t>  m. transversus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</a:rPr>
              <a:t>  perinei profundus</a:t>
            </a:r>
          </a:p>
        </p:txBody>
      </p:sp>
      <p:sp>
        <p:nvSpPr>
          <p:cNvPr id="105480" name="Text Box 9">
            <a:extLst>
              <a:ext uri="{FF2B5EF4-FFF2-40B4-BE49-F238E27FC236}">
                <a16:creationId xmlns:a16="http://schemas.microsoft.com/office/drawing/2014/main" id="{657EBAC5-F0D4-4632-AD6A-F65B213A9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25" y="5248276"/>
            <a:ext cx="271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</a:rPr>
              <a:t>sphincter ani ext.</a:t>
            </a:r>
          </a:p>
        </p:txBody>
      </p:sp>
      <p:sp>
        <p:nvSpPr>
          <p:cNvPr id="105481" name="Rectangle 10">
            <a:extLst>
              <a:ext uri="{FF2B5EF4-FFF2-40B4-BE49-F238E27FC236}">
                <a16:creationId xmlns:a16="http://schemas.microsoft.com/office/drawing/2014/main" id="{45B64B49-B056-4832-B598-9DD83F779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3925" y="4292600"/>
            <a:ext cx="22494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</a:rPr>
              <a:t>m. transv. perinei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</a:rPr>
              <a:t>               superfic.</a:t>
            </a:r>
          </a:p>
        </p:txBody>
      </p:sp>
      <p:sp>
        <p:nvSpPr>
          <p:cNvPr id="105482" name="Line 11">
            <a:extLst>
              <a:ext uri="{FF2B5EF4-FFF2-40B4-BE49-F238E27FC236}">
                <a16:creationId xmlns:a16="http://schemas.microsoft.com/office/drawing/2014/main" id="{4BBB7568-9B87-4BEB-8ACC-97C4919B4CD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5051" y="1773238"/>
            <a:ext cx="2889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483" name="Line 12">
            <a:extLst>
              <a:ext uri="{FF2B5EF4-FFF2-40B4-BE49-F238E27FC236}">
                <a16:creationId xmlns:a16="http://schemas.microsoft.com/office/drawing/2014/main" id="{13C36666-3337-4F02-8287-07B0C83D4B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5051" y="1773239"/>
            <a:ext cx="144463" cy="14287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484" name="Line 13">
            <a:extLst>
              <a:ext uri="{FF2B5EF4-FFF2-40B4-BE49-F238E27FC236}">
                <a16:creationId xmlns:a16="http://schemas.microsoft.com/office/drawing/2014/main" id="{967E8667-74D1-4F9B-893C-14E576138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5050" y="1773238"/>
            <a:ext cx="217488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485" name="Line 14">
            <a:extLst>
              <a:ext uri="{FF2B5EF4-FFF2-40B4-BE49-F238E27FC236}">
                <a16:creationId xmlns:a16="http://schemas.microsoft.com/office/drawing/2014/main" id="{F9407865-0AF7-4335-A224-93C230EB655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5050" y="1844675"/>
            <a:ext cx="217488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486" name="Line 15">
            <a:extLst>
              <a:ext uri="{FF2B5EF4-FFF2-40B4-BE49-F238E27FC236}">
                <a16:creationId xmlns:a16="http://schemas.microsoft.com/office/drawing/2014/main" id="{81170A48-3C8D-43AF-8E0E-AD143D0276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5050" y="1916113"/>
            <a:ext cx="217488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487" name="Line 16">
            <a:extLst>
              <a:ext uri="{FF2B5EF4-FFF2-40B4-BE49-F238E27FC236}">
                <a16:creationId xmlns:a16="http://schemas.microsoft.com/office/drawing/2014/main" id="{6693735C-2A82-4A7B-BB28-5E175B302D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5050" y="1773238"/>
            <a:ext cx="217488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488" name="Line 17">
            <a:extLst>
              <a:ext uri="{FF2B5EF4-FFF2-40B4-BE49-F238E27FC236}">
                <a16:creationId xmlns:a16="http://schemas.microsoft.com/office/drawing/2014/main" id="{108A0BFC-C9AF-47DB-82D8-F9C93041D1F2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2889" y="2997200"/>
            <a:ext cx="73025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489" name="Line 18">
            <a:extLst>
              <a:ext uri="{FF2B5EF4-FFF2-40B4-BE49-F238E27FC236}">
                <a16:creationId xmlns:a16="http://schemas.microsoft.com/office/drawing/2014/main" id="{7EB0F56D-90DB-472E-BD91-CAA956C784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2889" y="2997200"/>
            <a:ext cx="730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490" name="Line 19">
            <a:extLst>
              <a:ext uri="{FF2B5EF4-FFF2-40B4-BE49-F238E27FC236}">
                <a16:creationId xmlns:a16="http://schemas.microsoft.com/office/drawing/2014/main" id="{7041CEE5-B13E-4512-8D37-D7DD3E5CC8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82888" y="2997200"/>
            <a:ext cx="144462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491" name="Line 20">
            <a:extLst>
              <a:ext uri="{FF2B5EF4-FFF2-40B4-BE49-F238E27FC236}">
                <a16:creationId xmlns:a16="http://schemas.microsoft.com/office/drawing/2014/main" id="{18F2962B-D35D-40C9-BDEE-19B8C0093A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55914" y="3068638"/>
            <a:ext cx="71437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492" name="Line 21">
            <a:extLst>
              <a:ext uri="{FF2B5EF4-FFF2-40B4-BE49-F238E27FC236}">
                <a16:creationId xmlns:a16="http://schemas.microsoft.com/office/drawing/2014/main" id="{9AA00D34-C3BC-4A7A-AF22-D4B4B2BC26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55914" y="2924175"/>
            <a:ext cx="71437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493" name="Line 22">
            <a:extLst>
              <a:ext uri="{FF2B5EF4-FFF2-40B4-BE49-F238E27FC236}">
                <a16:creationId xmlns:a16="http://schemas.microsoft.com/office/drawing/2014/main" id="{6745CFB8-D281-423E-BB61-53AD014A83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3" y="2924176"/>
            <a:ext cx="0" cy="1444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494" name="Line 23">
            <a:extLst>
              <a:ext uri="{FF2B5EF4-FFF2-40B4-BE49-F238E27FC236}">
                <a16:creationId xmlns:a16="http://schemas.microsoft.com/office/drawing/2014/main" id="{716BB3FD-0613-4B5B-904B-DAF002B10F5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3" y="3068639"/>
            <a:ext cx="0" cy="730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495" name="Line 24">
            <a:extLst>
              <a:ext uri="{FF2B5EF4-FFF2-40B4-BE49-F238E27FC236}">
                <a16:creationId xmlns:a16="http://schemas.microsoft.com/office/drawing/2014/main" id="{D06C6744-51A9-4DAC-AAAD-213DC4DFEF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00375" y="2852738"/>
            <a:ext cx="0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105496" name="Line 25">
            <a:extLst>
              <a:ext uri="{FF2B5EF4-FFF2-40B4-BE49-F238E27FC236}">
                <a16:creationId xmlns:a16="http://schemas.microsoft.com/office/drawing/2014/main" id="{6B18A516-CE52-4B87-BD41-560D775682C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3" y="3357564"/>
            <a:ext cx="0" cy="1428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497" name="Line 26">
            <a:extLst>
              <a:ext uri="{FF2B5EF4-FFF2-40B4-BE49-F238E27FC236}">
                <a16:creationId xmlns:a16="http://schemas.microsoft.com/office/drawing/2014/main" id="{1E111ED5-17BE-4531-A3C8-111F975E600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7350" y="3284538"/>
            <a:ext cx="0" cy="14446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498" name="Line 27">
            <a:extLst>
              <a:ext uri="{FF2B5EF4-FFF2-40B4-BE49-F238E27FC236}">
                <a16:creationId xmlns:a16="http://schemas.microsoft.com/office/drawing/2014/main" id="{B6B8B566-827A-49B3-AFC7-768F43815B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4" y="3284538"/>
            <a:ext cx="71437" cy="2159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499" name="Line 28">
            <a:extLst>
              <a:ext uri="{FF2B5EF4-FFF2-40B4-BE49-F238E27FC236}">
                <a16:creationId xmlns:a16="http://schemas.microsoft.com/office/drawing/2014/main" id="{8D2E2F95-B022-438E-9BDE-1A1AF30CAE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55913" y="5084763"/>
            <a:ext cx="792162" cy="36036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500" name="Line 29">
            <a:extLst>
              <a:ext uri="{FF2B5EF4-FFF2-40B4-BE49-F238E27FC236}">
                <a16:creationId xmlns:a16="http://schemas.microsoft.com/office/drawing/2014/main" id="{7E4257DD-6FC7-4F2A-8D17-D6526D046E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3" y="5300663"/>
            <a:ext cx="0" cy="14446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501" name="Line 30">
            <a:extLst>
              <a:ext uri="{FF2B5EF4-FFF2-40B4-BE49-F238E27FC236}">
                <a16:creationId xmlns:a16="http://schemas.microsoft.com/office/drawing/2014/main" id="{E0588D4D-85E5-47BF-BCB7-5D1860B900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7350" y="5300663"/>
            <a:ext cx="0" cy="2159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502" name="Line 31">
            <a:extLst>
              <a:ext uri="{FF2B5EF4-FFF2-40B4-BE49-F238E27FC236}">
                <a16:creationId xmlns:a16="http://schemas.microsoft.com/office/drawing/2014/main" id="{369BD99A-3A84-48AF-95B4-276381BC0A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55914" y="4149726"/>
            <a:ext cx="71437" cy="1428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503" name="Line 32">
            <a:extLst>
              <a:ext uri="{FF2B5EF4-FFF2-40B4-BE49-F238E27FC236}">
                <a16:creationId xmlns:a16="http://schemas.microsoft.com/office/drawing/2014/main" id="{DE506E6A-D40E-4DDD-90BB-C40B396044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3" y="4149726"/>
            <a:ext cx="0" cy="1428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504" name="Line 33">
            <a:extLst>
              <a:ext uri="{FF2B5EF4-FFF2-40B4-BE49-F238E27FC236}">
                <a16:creationId xmlns:a16="http://schemas.microsoft.com/office/drawing/2014/main" id="{781CF4A5-4688-4511-8604-E636D5475E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2889" y="4292600"/>
            <a:ext cx="730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505" name="Line 34">
            <a:extLst>
              <a:ext uri="{FF2B5EF4-FFF2-40B4-BE49-F238E27FC236}">
                <a16:creationId xmlns:a16="http://schemas.microsoft.com/office/drawing/2014/main" id="{B059A28C-A3DF-4A48-9641-A877D7458663}"/>
              </a:ext>
            </a:extLst>
          </p:cNvPr>
          <p:cNvSpPr>
            <a:spLocks noChangeShapeType="1"/>
          </p:cNvSpPr>
          <p:nvPr/>
        </p:nvSpPr>
        <p:spPr bwMode="auto">
          <a:xfrm>
            <a:off x="9048750" y="2565400"/>
            <a:ext cx="0" cy="2159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506" name="Line 35">
            <a:extLst>
              <a:ext uri="{FF2B5EF4-FFF2-40B4-BE49-F238E27FC236}">
                <a16:creationId xmlns:a16="http://schemas.microsoft.com/office/drawing/2014/main" id="{ADE05C64-0102-4290-BA76-6592D8AF270E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4650" y="3284538"/>
            <a:ext cx="0" cy="14446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507" name="Line 36">
            <a:extLst>
              <a:ext uri="{FF2B5EF4-FFF2-40B4-BE49-F238E27FC236}">
                <a16:creationId xmlns:a16="http://schemas.microsoft.com/office/drawing/2014/main" id="{CE1DB566-B6DB-4BD6-AC9B-8B1DCEA91F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91626" y="3213100"/>
            <a:ext cx="73025" cy="2159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105508" name="Line 37">
            <a:extLst>
              <a:ext uri="{FF2B5EF4-FFF2-40B4-BE49-F238E27FC236}">
                <a16:creationId xmlns:a16="http://schemas.microsoft.com/office/drawing/2014/main" id="{3B8BC863-AB97-4526-A83A-0AC7AD586430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4650" y="3573463"/>
            <a:ext cx="0" cy="57626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509" name="Line 38">
            <a:extLst>
              <a:ext uri="{FF2B5EF4-FFF2-40B4-BE49-F238E27FC236}">
                <a16:creationId xmlns:a16="http://schemas.microsoft.com/office/drawing/2014/main" id="{A2F9F88E-19A5-4FF3-8767-61DFEC3A7B5A}"/>
              </a:ext>
            </a:extLst>
          </p:cNvPr>
          <p:cNvSpPr>
            <a:spLocks noChangeShapeType="1"/>
          </p:cNvSpPr>
          <p:nvPr/>
        </p:nvSpPr>
        <p:spPr bwMode="auto">
          <a:xfrm>
            <a:off x="9191625" y="3644901"/>
            <a:ext cx="0" cy="5762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510" name="Line 39">
            <a:extLst>
              <a:ext uri="{FF2B5EF4-FFF2-40B4-BE49-F238E27FC236}">
                <a16:creationId xmlns:a16="http://schemas.microsoft.com/office/drawing/2014/main" id="{5E956CA1-DF2D-4BFA-9AB5-A866A1C6518D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4650" y="4076701"/>
            <a:ext cx="71438" cy="1444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511" name="Line 40">
            <a:extLst>
              <a:ext uri="{FF2B5EF4-FFF2-40B4-BE49-F238E27FC236}">
                <a16:creationId xmlns:a16="http://schemas.microsoft.com/office/drawing/2014/main" id="{7D5638E2-F950-4DC3-A536-195299A8FD5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01050" y="3716339"/>
            <a:ext cx="647700" cy="730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512" name="Line 41">
            <a:extLst>
              <a:ext uri="{FF2B5EF4-FFF2-40B4-BE49-F238E27FC236}">
                <a16:creationId xmlns:a16="http://schemas.microsoft.com/office/drawing/2014/main" id="{47524178-C5BB-4A90-92B7-1E95399B0AA6}"/>
              </a:ext>
            </a:extLst>
          </p:cNvPr>
          <p:cNvSpPr>
            <a:spLocks noChangeShapeType="1"/>
          </p:cNvSpPr>
          <p:nvPr/>
        </p:nvSpPr>
        <p:spPr bwMode="auto">
          <a:xfrm>
            <a:off x="9048750" y="3716338"/>
            <a:ext cx="2159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513" name="Line 42">
            <a:extLst>
              <a:ext uri="{FF2B5EF4-FFF2-40B4-BE49-F238E27FC236}">
                <a16:creationId xmlns:a16="http://schemas.microsoft.com/office/drawing/2014/main" id="{E6E32D2D-0A05-455C-BDE1-BC1FED92A3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8" y="4076701"/>
            <a:ext cx="1008062" cy="730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514" name="Line 43">
            <a:extLst>
              <a:ext uri="{FF2B5EF4-FFF2-40B4-BE49-F238E27FC236}">
                <a16:creationId xmlns:a16="http://schemas.microsoft.com/office/drawing/2014/main" id="{4957BEC8-A2EB-4F28-9EEF-66B357FC1B6E}"/>
              </a:ext>
            </a:extLst>
          </p:cNvPr>
          <p:cNvSpPr>
            <a:spLocks noChangeShapeType="1"/>
          </p:cNvSpPr>
          <p:nvPr/>
        </p:nvSpPr>
        <p:spPr bwMode="auto">
          <a:xfrm>
            <a:off x="8759826" y="4149725"/>
            <a:ext cx="5048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515" name="Line 44">
            <a:extLst>
              <a:ext uri="{FF2B5EF4-FFF2-40B4-BE49-F238E27FC236}">
                <a16:creationId xmlns:a16="http://schemas.microsoft.com/office/drawing/2014/main" id="{61DC0A24-7F87-47E0-B328-49B73E19F94C}"/>
              </a:ext>
            </a:extLst>
          </p:cNvPr>
          <p:cNvSpPr>
            <a:spLocks noChangeShapeType="1"/>
          </p:cNvSpPr>
          <p:nvPr/>
        </p:nvSpPr>
        <p:spPr bwMode="auto">
          <a:xfrm>
            <a:off x="9048750" y="3716338"/>
            <a:ext cx="287338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516" name="Line 45">
            <a:extLst>
              <a:ext uri="{FF2B5EF4-FFF2-40B4-BE49-F238E27FC236}">
                <a16:creationId xmlns:a16="http://schemas.microsoft.com/office/drawing/2014/main" id="{AFFCF9EC-DA23-4EB7-A67E-8362B913334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9" y="2708275"/>
            <a:ext cx="1366837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517" name="Line 46">
            <a:extLst>
              <a:ext uri="{FF2B5EF4-FFF2-40B4-BE49-F238E27FC236}">
                <a16:creationId xmlns:a16="http://schemas.microsoft.com/office/drawing/2014/main" id="{F4685150-5EE4-42C9-8333-EB35C7D3E2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9" y="2781300"/>
            <a:ext cx="935037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518" name="Line 47">
            <a:extLst>
              <a:ext uri="{FF2B5EF4-FFF2-40B4-BE49-F238E27FC236}">
                <a16:creationId xmlns:a16="http://schemas.microsoft.com/office/drawing/2014/main" id="{4C64312D-0C81-4892-962D-A7B2858D8595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4650" y="5084763"/>
            <a:ext cx="0" cy="2159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519" name="Line 48">
            <a:extLst>
              <a:ext uri="{FF2B5EF4-FFF2-40B4-BE49-F238E27FC236}">
                <a16:creationId xmlns:a16="http://schemas.microsoft.com/office/drawing/2014/main" id="{30E53AC7-580D-4355-972B-C39FAF7F0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9336088" y="5084763"/>
            <a:ext cx="0" cy="14446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520" name="Line 49">
            <a:extLst>
              <a:ext uri="{FF2B5EF4-FFF2-40B4-BE49-F238E27FC236}">
                <a16:creationId xmlns:a16="http://schemas.microsoft.com/office/drawing/2014/main" id="{045AAB87-A330-4B08-BE00-3CB16FB7C4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01051" y="5229225"/>
            <a:ext cx="79057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5521" name="Line 50">
            <a:extLst>
              <a:ext uri="{FF2B5EF4-FFF2-40B4-BE49-F238E27FC236}">
                <a16:creationId xmlns:a16="http://schemas.microsoft.com/office/drawing/2014/main" id="{A36D0159-3FFA-4703-8297-9E7EDF6562BE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1050" y="5229225"/>
            <a:ext cx="71438" cy="714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>
            <a:extLst>
              <a:ext uri="{FF2B5EF4-FFF2-40B4-BE49-F238E27FC236}">
                <a16:creationId xmlns:a16="http://schemas.microsoft.com/office/drawing/2014/main" id="{7E4C23A1-8CF4-4E54-9CD8-F1C25875E8AC}"/>
              </a:ext>
            </a:extLst>
          </p:cNvPr>
          <p:cNvPicPr>
            <a:picLocks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88914"/>
            <a:ext cx="4897438" cy="3965575"/>
          </a:xfrm>
          <a:noFill/>
          <a:ln w="76200" algn="ctr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6499" name="Picture 4">
            <a:extLst>
              <a:ext uri="{FF2B5EF4-FFF2-40B4-BE49-F238E27FC236}">
                <a16:creationId xmlns:a16="http://schemas.microsoft.com/office/drawing/2014/main" id="{EBAD82E5-7737-409A-BCFC-5BEA18527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5"/>
          <a:stretch>
            <a:fillRect/>
          </a:stretch>
        </p:blipFill>
        <p:spPr bwMode="auto">
          <a:xfrm>
            <a:off x="6096000" y="3429000"/>
            <a:ext cx="4572000" cy="2852738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500" name="Line 5">
            <a:extLst>
              <a:ext uri="{FF2B5EF4-FFF2-40B4-BE49-F238E27FC236}">
                <a16:creationId xmlns:a16="http://schemas.microsoft.com/office/drawing/2014/main" id="{0DCE5FCA-66A8-4106-AEB2-02C7B1A945E6}"/>
              </a:ext>
            </a:extLst>
          </p:cNvPr>
          <p:cNvSpPr>
            <a:spLocks noChangeShapeType="1"/>
          </p:cNvSpPr>
          <p:nvPr/>
        </p:nvSpPr>
        <p:spPr bwMode="auto">
          <a:xfrm>
            <a:off x="9625013" y="3068638"/>
            <a:ext cx="6477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6501" name="Line 6">
            <a:extLst>
              <a:ext uri="{FF2B5EF4-FFF2-40B4-BE49-F238E27FC236}">
                <a16:creationId xmlns:a16="http://schemas.microsoft.com/office/drawing/2014/main" id="{C66EBCE9-1482-4F71-969B-C8000B07CA63}"/>
              </a:ext>
            </a:extLst>
          </p:cNvPr>
          <p:cNvSpPr>
            <a:spLocks noChangeShapeType="1"/>
          </p:cNvSpPr>
          <p:nvPr/>
        </p:nvSpPr>
        <p:spPr bwMode="auto">
          <a:xfrm>
            <a:off x="9625013" y="3141663"/>
            <a:ext cx="6477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6502" name="Line 7">
            <a:extLst>
              <a:ext uri="{FF2B5EF4-FFF2-40B4-BE49-F238E27FC236}">
                <a16:creationId xmlns:a16="http://schemas.microsoft.com/office/drawing/2014/main" id="{A78AD99D-ED8D-4D48-8609-F2C5B7E3EF57}"/>
              </a:ext>
            </a:extLst>
          </p:cNvPr>
          <p:cNvSpPr>
            <a:spLocks noChangeShapeType="1"/>
          </p:cNvSpPr>
          <p:nvPr/>
        </p:nvSpPr>
        <p:spPr bwMode="auto">
          <a:xfrm>
            <a:off x="9983789" y="2997200"/>
            <a:ext cx="2889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6503" name="Line 8">
            <a:extLst>
              <a:ext uri="{FF2B5EF4-FFF2-40B4-BE49-F238E27FC236}">
                <a16:creationId xmlns:a16="http://schemas.microsoft.com/office/drawing/2014/main" id="{93C0DC04-6895-46CB-AD02-1767DAA4DF8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72713" y="3068639"/>
            <a:ext cx="0" cy="730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6504" name="Line 9">
            <a:extLst>
              <a:ext uri="{FF2B5EF4-FFF2-40B4-BE49-F238E27FC236}">
                <a16:creationId xmlns:a16="http://schemas.microsoft.com/office/drawing/2014/main" id="{3DA83391-0D01-4E94-B0C4-DEEE5E510E1D}"/>
              </a:ext>
            </a:extLst>
          </p:cNvPr>
          <p:cNvSpPr>
            <a:spLocks noChangeShapeType="1"/>
          </p:cNvSpPr>
          <p:nvPr/>
        </p:nvSpPr>
        <p:spPr bwMode="auto">
          <a:xfrm>
            <a:off x="9696450" y="3141663"/>
            <a:ext cx="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ovéPole 1">
            <a:extLst>
              <a:ext uri="{FF2B5EF4-FFF2-40B4-BE49-F238E27FC236}">
                <a16:creationId xmlns:a16="http://schemas.microsoft.com/office/drawing/2014/main" id="{A74FED92-CA49-40CE-82AB-99B674FF1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479" y="332657"/>
            <a:ext cx="40330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Thank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you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for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attention</a:t>
            </a:r>
            <a:r>
              <a:rPr lang="cs-CZ" altLang="cs-CZ" sz="2400" b="1" dirty="0"/>
              <a:t>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Have</a:t>
            </a:r>
            <a:r>
              <a:rPr lang="cs-CZ" altLang="cs-CZ" sz="2400" b="1" dirty="0"/>
              <a:t> a nice </a:t>
            </a:r>
            <a:r>
              <a:rPr lang="cs-CZ" altLang="cs-CZ" sz="2400" b="1" dirty="0" err="1"/>
              <a:t>day</a:t>
            </a:r>
            <a:r>
              <a:rPr lang="cs-CZ" altLang="cs-CZ" sz="2400" b="1" dirty="0"/>
              <a:t>!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21F3684-F905-4B60-85B6-0ECA9F267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201"/>
          <a:stretch/>
        </p:blipFill>
        <p:spPr>
          <a:xfrm>
            <a:off x="3154186" y="1196752"/>
            <a:ext cx="5883628" cy="524066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4">
            <a:extLst>
              <a:ext uri="{FF2B5EF4-FFF2-40B4-BE49-F238E27FC236}">
                <a16:creationId xmlns:a16="http://schemas.microsoft.com/office/drawing/2014/main" id="{87B11FF3-6EBD-4609-85DC-95DD1CC5AA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3888" y="908051"/>
          <a:ext cx="6234112" cy="528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Fotografie" r:id="rId3" imgW="13304762" imgH="10600000" progId="MSPhotoEd.3">
                  <p:embed/>
                </p:oleObj>
              </mc:Choice>
              <mc:Fallback>
                <p:oleObj name="Fotografie" r:id="rId3" imgW="13304762" imgH="10600000" progId="MSPhotoEd.3">
                  <p:embed/>
                  <p:pic>
                    <p:nvPicPr>
                      <p:cNvPr id="22530" name="Object 4">
                        <a:extLst>
                          <a:ext uri="{FF2B5EF4-FFF2-40B4-BE49-F238E27FC236}">
                            <a16:creationId xmlns:a16="http://schemas.microsoft.com/office/drawing/2014/main" id="{87B11FF3-6EBD-4609-85DC-95DD1CC5AA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412" t="3397" r="7036" b="3397"/>
                      <a:stretch>
                        <a:fillRect/>
                      </a:stretch>
                    </p:blipFill>
                    <p:spPr bwMode="auto">
                      <a:xfrm>
                        <a:off x="4433888" y="908051"/>
                        <a:ext cx="6234112" cy="528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Rectangle 5">
            <a:extLst>
              <a:ext uri="{FF2B5EF4-FFF2-40B4-BE49-F238E27FC236}">
                <a16:creationId xmlns:a16="http://schemas.microsoft.com/office/drawing/2014/main" id="{73C2F98F-A5F5-415B-A6A5-5A204DC44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260350"/>
            <a:ext cx="864235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Folliculi ovarici primarii (300 000- 400 000)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Folliculus ovaricus vesiculosus (Graaf´s)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Ovulation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Corpus luteum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menstruationis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graviditatis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Corpus albicans</a:t>
            </a:r>
          </a:p>
          <a:p>
            <a:pPr eaLnBrk="1" hangingPunct="1">
              <a:spcBef>
                <a:spcPct val="500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400" b="1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Výsledek obrázku pro ovarian cycle">
            <a:extLst>
              <a:ext uri="{FF2B5EF4-FFF2-40B4-BE49-F238E27FC236}">
                <a16:creationId xmlns:a16="http://schemas.microsoft.com/office/drawing/2014/main" id="{0338BB20-9501-4770-BE39-EA84C6A98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549276"/>
            <a:ext cx="8086725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6">
            <a:extLst>
              <a:ext uri="{FF2B5EF4-FFF2-40B4-BE49-F238E27FC236}">
                <a16:creationId xmlns:a16="http://schemas.microsoft.com/office/drawing/2014/main" id="{3DBDF2D6-066C-4062-B42F-78A6B15D5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2214" y="4763"/>
            <a:ext cx="2187575" cy="461962"/>
          </a:xfrm>
          <a:prstGeom prst="rect">
            <a:avLst/>
          </a:prstGeom>
          <a:solidFill>
            <a:srgbClr val="F967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Ovarian cycle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1008</Words>
  <Application>Microsoft Office PowerPoint</Application>
  <PresentationFormat>Širokoúhlá obrazovka</PresentationFormat>
  <Paragraphs>496</Paragraphs>
  <Slides>79</Slides>
  <Notes>7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79</vt:i4>
      </vt:variant>
    </vt:vector>
  </HeadingPairs>
  <TitlesOfParts>
    <vt:vector size="85" baseType="lpstr">
      <vt:lpstr>Arial</vt:lpstr>
      <vt:lpstr>Calibri</vt:lpstr>
      <vt:lpstr>Calibri Light</vt:lpstr>
      <vt:lpstr>Times New Roman</vt:lpstr>
      <vt:lpstr>Motiv Office</vt:lpstr>
      <vt:lpstr>Fotografie ve formátu MS Photo Editor 3.0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Kubíčková</dc:creator>
  <cp:lastModifiedBy>Lucie Kubíčková</cp:lastModifiedBy>
  <cp:revision>1</cp:revision>
  <dcterms:created xsi:type="dcterms:W3CDTF">2020-11-20T08:09:17Z</dcterms:created>
  <dcterms:modified xsi:type="dcterms:W3CDTF">2020-11-20T08:10:16Z</dcterms:modified>
</cp:coreProperties>
</file>