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7" r:id="rId3"/>
    <p:sldId id="278" r:id="rId4"/>
    <p:sldId id="280" r:id="rId5"/>
    <p:sldId id="281" r:id="rId6"/>
    <p:sldId id="282" r:id="rId7"/>
    <p:sldId id="272" r:id="rId8"/>
    <p:sldId id="276" r:id="rId9"/>
    <p:sldId id="269" r:id="rId10"/>
    <p:sldId id="270" r:id="rId11"/>
    <p:sldId id="257" r:id="rId12"/>
    <p:sldId id="260" r:id="rId13"/>
    <p:sldId id="266" r:id="rId14"/>
    <p:sldId id="261" r:id="rId15"/>
    <p:sldId id="263" r:id="rId16"/>
    <p:sldId id="262" r:id="rId17"/>
    <p:sldId id="264" r:id="rId18"/>
    <p:sldId id="265" r:id="rId19"/>
    <p:sldId id="259" r:id="rId20"/>
    <p:sldId id="287" r:id="rId21"/>
    <p:sldId id="284" r:id="rId22"/>
    <p:sldId id="268" r:id="rId23"/>
    <p:sldId id="288" r:id="rId24"/>
    <p:sldId id="289" r:id="rId25"/>
    <p:sldId id="271" r:id="rId26"/>
    <p:sldId id="273" r:id="rId27"/>
    <p:sldId id="274" r:id="rId28"/>
    <p:sldId id="275" r:id="rId29"/>
    <p:sldId id="283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33B520-D760-4263-A82C-6978C0B6C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600" y="1122363"/>
            <a:ext cx="8153399" cy="1437957"/>
          </a:xfrm>
        </p:spPr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LOW LEVEL </a:t>
            </a:r>
            <a:r>
              <a:rPr lang="cs-CZ" b="1" u="sng" dirty="0">
                <a:solidFill>
                  <a:srgbClr val="7030A0"/>
                </a:solidFill>
              </a:rPr>
              <a:t>LASER</a:t>
            </a:r>
            <a:r>
              <a:rPr lang="cs-CZ" b="1" dirty="0">
                <a:solidFill>
                  <a:srgbClr val="7030A0"/>
                </a:solidFill>
              </a:rPr>
              <a:t> THERAPY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8ADD875-1846-4229-95DA-5BFFABD7CD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solidFill>
                  <a:schemeClr val="bg2">
                    <a:lumMod val="50000"/>
                  </a:schemeClr>
                </a:solidFill>
              </a:rPr>
              <a:t>LIGHT AMPLIFICATION BY STIMULATED EMISSION OF RADIATION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EC5D168-4668-4A62-92F8-514B1D999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643" y="5257800"/>
            <a:ext cx="1094694" cy="108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99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AF7134-C1EA-4C03-BFF5-6E2B416BC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799C9EB-74A0-447D-87E1-106052027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>
                <a:solidFill>
                  <a:srgbClr val="7030A0"/>
                </a:solidFill>
              </a:rPr>
              <a:t>THE FIRST NONINVASIVE LASER IN MEDICINE: 1960</a:t>
            </a:r>
          </a:p>
          <a:p>
            <a:pPr marL="0" indent="0" algn="ctr">
              <a:buNone/>
            </a:pPr>
            <a:r>
              <a:rPr lang="cs-CZ" b="1" dirty="0"/>
              <a:t>/ TOWNES, MAIMANN, GORDON, MESTER, KARRU, OSHIRO/</a:t>
            </a:r>
          </a:p>
        </p:txBody>
      </p:sp>
    </p:spTree>
    <p:extLst>
      <p:ext uri="{BB962C8B-B14F-4D97-AF65-F5344CB8AC3E}">
        <p14:creationId xmlns:p14="http://schemas.microsoft.com/office/powerpoint/2010/main" val="1397947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BB4FE4-8608-44FE-BA95-B3EF58C23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3D0D4F7C-A840-42BF-9DD2-42D118776C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8780" y="914400"/>
            <a:ext cx="8938260" cy="5325082"/>
          </a:xfrm>
        </p:spPr>
      </p:pic>
    </p:spTree>
    <p:extLst>
      <p:ext uri="{BB962C8B-B14F-4D97-AF65-F5344CB8AC3E}">
        <p14:creationId xmlns:p14="http://schemas.microsoft.com/office/powerpoint/2010/main" val="581009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21C611-D169-433D-AD4D-6E30AE9DA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C00000"/>
                </a:solidFill>
              </a:rPr>
              <a:t>What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is</a:t>
            </a:r>
            <a:r>
              <a:rPr lang="cs-CZ" b="1" dirty="0">
                <a:solidFill>
                  <a:srgbClr val="C00000"/>
                </a:solidFill>
              </a:rPr>
              <a:t> laser</a:t>
            </a:r>
          </a:p>
        </p:txBody>
      </p:sp>
      <p:sp>
        <p:nvSpPr>
          <p:cNvPr id="17" name="Zástupný symbol pro obsah 16">
            <a:extLst>
              <a:ext uri="{FF2B5EF4-FFF2-40B4-BE49-F238E27FC236}">
                <a16:creationId xmlns:a16="http://schemas.microsoft.com/office/drawing/2014/main" id="{B01FBFFD-043D-48B2-AC4A-11FDB6610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491739"/>
            <a:ext cx="9905999" cy="32994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b="1" dirty="0">
                <a:solidFill>
                  <a:srgbClr val="7030A0"/>
                </a:solidFill>
              </a:rPr>
              <a:t>A DEVICE PRODUCES A COHERENT, MONOCHROMATIC AND POLARIZED LIGHT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5C8E8514-8DE4-4376-AD85-CF726787B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660" y="679478"/>
            <a:ext cx="1104900" cy="100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06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1C28D6-67CE-4F1C-911E-9003D7143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CONSTRUCTION OF APPARATUS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C740191-B2C6-4688-95B7-5289EC987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7540" y="2651760"/>
            <a:ext cx="5623560" cy="3587721"/>
          </a:xfrm>
        </p:spPr>
      </p:pic>
    </p:spTree>
    <p:extLst>
      <p:ext uri="{BB962C8B-B14F-4D97-AF65-F5344CB8AC3E}">
        <p14:creationId xmlns:p14="http://schemas.microsoft.com/office/powerpoint/2010/main" val="3595377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8B061D-A5DF-404F-86A9-F680BE460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QUALITY OF THE LASER BEAM</a:t>
            </a:r>
          </a:p>
        </p:txBody>
      </p:sp>
      <p:pic>
        <p:nvPicPr>
          <p:cNvPr id="17" name="Zástupný symbol pro obsah 16">
            <a:extLst>
              <a:ext uri="{FF2B5EF4-FFF2-40B4-BE49-F238E27FC236}">
                <a16:creationId xmlns:a16="http://schemas.microsoft.com/office/drawing/2014/main" id="{03B01AAB-7FE1-4B45-B667-7244CA182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1913" y="3611880"/>
            <a:ext cx="1905000" cy="1289526"/>
          </a:xfrm>
        </p:spPr>
      </p:pic>
    </p:spTree>
    <p:extLst>
      <p:ext uri="{BB962C8B-B14F-4D97-AF65-F5344CB8AC3E}">
        <p14:creationId xmlns:p14="http://schemas.microsoft.com/office/powerpoint/2010/main" val="1675781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1BC0AA-F739-4AAC-B9CE-2594A5FC4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C00000"/>
                </a:solidFill>
              </a:rPr>
              <a:t>1/ MONOCHROMATICITY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70023A-277B-407A-A9EA-9AF66BF53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rgbClr val="7030A0"/>
                </a:solidFill>
              </a:rPr>
              <a:t>LASER EMITES ONLY ONE WAVELENTH                </a:t>
            </a:r>
            <a:r>
              <a:rPr lang="cs-CZ" sz="2800" dirty="0" err="1">
                <a:solidFill>
                  <a:srgbClr val="7030A0"/>
                </a:solidFill>
              </a:rPr>
              <a:t>light</a:t>
            </a:r>
            <a:r>
              <a:rPr lang="cs-CZ" sz="2800" dirty="0">
                <a:solidFill>
                  <a:srgbClr val="7030A0"/>
                </a:solidFill>
              </a:rPr>
              <a:t> </a:t>
            </a:r>
            <a:r>
              <a:rPr lang="cs-CZ" sz="2800" dirty="0" err="1">
                <a:solidFill>
                  <a:srgbClr val="7030A0"/>
                </a:solidFill>
              </a:rPr>
              <a:t>bulb</a:t>
            </a:r>
            <a:endParaRPr lang="cs-CZ" sz="2800" dirty="0">
              <a:solidFill>
                <a:srgbClr val="7030A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6654823-F24B-4901-8DD9-FAC7754A6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183" y="3252155"/>
            <a:ext cx="6195060" cy="33147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93BF3CF-8FAC-4F47-9685-0641E7711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766" y="2929346"/>
            <a:ext cx="1708148" cy="43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60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468DD1-B3DB-4DBD-A4AE-76063C349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2010382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2/ POLARIZED BEAM</a:t>
            </a:r>
            <a:br>
              <a:rPr lang="cs-CZ" sz="3200" b="1" dirty="0">
                <a:solidFill>
                  <a:srgbClr val="7030A0"/>
                </a:solidFill>
              </a:rPr>
            </a:br>
            <a:br>
              <a:rPr lang="cs-CZ" sz="3200" b="1" dirty="0">
                <a:solidFill>
                  <a:srgbClr val="7030A0"/>
                </a:solidFill>
              </a:rPr>
            </a:br>
            <a:br>
              <a:rPr lang="cs-CZ" sz="3200" b="1" dirty="0">
                <a:solidFill>
                  <a:srgbClr val="7030A0"/>
                </a:solidFill>
              </a:rPr>
            </a:br>
            <a:r>
              <a:rPr lang="cs-CZ" sz="3200" b="1" dirty="0">
                <a:solidFill>
                  <a:srgbClr val="7030A0"/>
                </a:solidFill>
              </a:rPr>
              <a:t>in </a:t>
            </a:r>
            <a:r>
              <a:rPr lang="cs-CZ" sz="3200" b="1" dirty="0" err="1">
                <a:solidFill>
                  <a:srgbClr val="7030A0"/>
                </a:solidFill>
              </a:rPr>
              <a:t>one</a:t>
            </a:r>
            <a:r>
              <a:rPr lang="cs-CZ" sz="3200" b="1" dirty="0">
                <a:solidFill>
                  <a:srgbClr val="7030A0"/>
                </a:solidFill>
              </a:rPr>
              <a:t> </a:t>
            </a:r>
            <a:r>
              <a:rPr lang="cs-CZ" sz="3200" b="1" dirty="0" err="1">
                <a:solidFill>
                  <a:srgbClr val="7030A0"/>
                </a:solidFill>
              </a:rPr>
              <a:t>lane</a:t>
            </a:r>
            <a:r>
              <a:rPr lang="cs-CZ" sz="3200" b="1" dirty="0">
                <a:solidFill>
                  <a:srgbClr val="7030A0"/>
                </a:solidFill>
              </a:rPr>
              <a:t>- </a:t>
            </a:r>
            <a:r>
              <a:rPr lang="cs-CZ" sz="3200" dirty="0" err="1">
                <a:solidFill>
                  <a:srgbClr val="7030A0"/>
                </a:solidFill>
              </a:rPr>
              <a:t>easy</a:t>
            </a:r>
            <a:r>
              <a:rPr lang="cs-CZ" sz="3200" dirty="0">
                <a:solidFill>
                  <a:srgbClr val="7030A0"/>
                </a:solidFill>
              </a:rPr>
              <a:t> to </a:t>
            </a:r>
            <a:r>
              <a:rPr lang="cs-CZ" sz="3200" dirty="0" err="1">
                <a:solidFill>
                  <a:srgbClr val="7030A0"/>
                </a:solidFill>
              </a:rPr>
              <a:t>pass</a:t>
            </a:r>
            <a:r>
              <a:rPr lang="cs-CZ" sz="3200" dirty="0">
                <a:solidFill>
                  <a:srgbClr val="7030A0"/>
                </a:solidFill>
              </a:rPr>
              <a:t> </a:t>
            </a:r>
            <a:r>
              <a:rPr lang="cs-CZ" sz="3200" dirty="0" err="1">
                <a:solidFill>
                  <a:srgbClr val="7030A0"/>
                </a:solidFill>
              </a:rPr>
              <a:t>throught</a:t>
            </a:r>
            <a:r>
              <a:rPr lang="cs-CZ" sz="3200" dirty="0">
                <a:solidFill>
                  <a:srgbClr val="7030A0"/>
                </a:solidFill>
              </a:rPr>
              <a:t> media</a:t>
            </a:r>
            <a:endParaRPr lang="cs-CZ" sz="2800" dirty="0">
              <a:solidFill>
                <a:srgbClr val="7030A0"/>
              </a:solidFill>
            </a:endParaRP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880B4184-F228-48FD-B0B3-920597745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0632" y="3223260"/>
            <a:ext cx="5594827" cy="3634740"/>
          </a:xfrm>
        </p:spPr>
      </p:pic>
    </p:spTree>
    <p:extLst>
      <p:ext uri="{BB962C8B-B14F-4D97-AF65-F5344CB8AC3E}">
        <p14:creationId xmlns:p14="http://schemas.microsoft.com/office/powerpoint/2010/main" val="121852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2623EF-D4BD-4F66-9EC4-4F5FD26FF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784" y="-1394460"/>
            <a:ext cx="9905998" cy="5562745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C00000"/>
                </a:solidFill>
              </a:rPr>
              <a:t>3/COHERENT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9C319A2-AB97-4F11-8B7A-6603F5128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98" y="2249487"/>
            <a:ext cx="10579413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rgbClr val="7030A0"/>
                </a:solidFill>
              </a:rPr>
              <a:t>ALL IN SAME PHASE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A6A05B6-8C06-455B-BFCB-22B1CC749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034" y="1924208"/>
            <a:ext cx="4993005" cy="419227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36AAA2A-E84F-4509-9E63-A4A906C9E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9562" y="2185438"/>
            <a:ext cx="1234440" cy="143032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9DE5ACC-AFFC-42C9-BE14-37B2FCA59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5145" y="2359076"/>
            <a:ext cx="1219518" cy="113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60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E4FDA0-031B-47FD-973B-4710908A4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GEOMETRY OF THE LASER BEAM</a:t>
            </a:r>
            <a:br>
              <a:rPr lang="cs-CZ" b="1" dirty="0">
                <a:solidFill>
                  <a:srgbClr val="7030A0"/>
                </a:solidFill>
              </a:rPr>
            </a:br>
            <a:r>
              <a:rPr lang="cs-CZ" b="1" dirty="0">
                <a:solidFill>
                  <a:srgbClr val="7030A0"/>
                </a:solidFill>
              </a:rPr>
              <a:t> 			</a:t>
            </a:r>
            <a:r>
              <a:rPr lang="cs-CZ" sz="2400" dirty="0" err="1">
                <a:solidFill>
                  <a:srgbClr val="7030A0"/>
                </a:solidFill>
              </a:rPr>
              <a:t>paralier</a:t>
            </a:r>
            <a:r>
              <a:rPr lang="cs-CZ" sz="2400" dirty="0">
                <a:solidFill>
                  <a:srgbClr val="7030A0"/>
                </a:solidFill>
              </a:rPr>
              <a:t> x </a:t>
            </a:r>
            <a:r>
              <a:rPr lang="cs-CZ" sz="2400" dirty="0" err="1">
                <a:solidFill>
                  <a:srgbClr val="7030A0"/>
                </a:solidFill>
              </a:rPr>
              <a:t>divergent</a:t>
            </a:r>
            <a:endParaRPr lang="cs-CZ" sz="2400" dirty="0">
              <a:solidFill>
                <a:srgbClr val="7030A0"/>
              </a:solidFill>
            </a:endParaRP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9D6CC4BA-7AC7-40B0-A780-8662319F7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407875" y="1891348"/>
            <a:ext cx="6652260" cy="5027902"/>
          </a:xfr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FC3DE7E-9BED-4200-92A8-5539E470D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0542" y="1891348"/>
            <a:ext cx="952500" cy="76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02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720954-B68B-4D11-9DF5-81EEB212C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PROPERTIES OF THE LIGHT- LASER LIGHT</a:t>
            </a:r>
          </a:p>
        </p:txBody>
      </p:sp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7E9440EE-7901-4C6F-BCFD-F71C5CCF5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7030A0"/>
                </a:solidFill>
              </a:rPr>
              <a:t>QUARRY</a:t>
            </a:r>
          </a:p>
          <a:p>
            <a:r>
              <a:rPr lang="cs-CZ" dirty="0">
                <a:solidFill>
                  <a:srgbClr val="7030A0"/>
                </a:solidFill>
              </a:rPr>
              <a:t>BOUND</a:t>
            </a:r>
          </a:p>
          <a:p>
            <a:r>
              <a:rPr lang="cs-CZ" b="1" u="sng" dirty="0">
                <a:solidFill>
                  <a:srgbClr val="7030A0"/>
                </a:solidFill>
              </a:rPr>
              <a:t>ABSORPTION</a:t>
            </a:r>
          </a:p>
          <a:p>
            <a:r>
              <a:rPr lang="cs-CZ" dirty="0">
                <a:solidFill>
                  <a:srgbClr val="7030A0"/>
                </a:solidFill>
              </a:rPr>
              <a:t>PASSAGE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4626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F9A7AE-C8B2-4AF2-AC59-1DE36E16B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DE90CB09-6B44-44A0-AB00-75847F2859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360" y="984277"/>
            <a:ext cx="11331230" cy="4524983"/>
          </a:xfrm>
        </p:spPr>
      </p:pic>
    </p:spTree>
    <p:extLst>
      <p:ext uri="{BB962C8B-B14F-4D97-AF65-F5344CB8AC3E}">
        <p14:creationId xmlns:p14="http://schemas.microsoft.com/office/powerpoint/2010/main" val="628929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DAD0C891-73AF-4B7D-B3C3-CC931EFAF6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357803"/>
            <a:ext cx="8343899" cy="4762500"/>
          </a:xfrm>
        </p:spPr>
      </p:pic>
    </p:spTree>
    <p:extLst>
      <p:ext uri="{BB962C8B-B14F-4D97-AF65-F5344CB8AC3E}">
        <p14:creationId xmlns:p14="http://schemas.microsoft.com/office/powerpoint/2010/main" val="292477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80A2B3-87A9-4797-A35E-B6AE14F39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7030A0"/>
                </a:solidFill>
              </a:rPr>
              <a:t>HOW DAS LASER OPERATES ?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D4413483-EF25-4537-ACE9-9C8F7B82B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3952" y="2628900"/>
            <a:ext cx="7360920" cy="3229292"/>
          </a:xfrm>
        </p:spPr>
      </p:pic>
    </p:spTree>
    <p:extLst>
      <p:ext uri="{BB962C8B-B14F-4D97-AF65-F5344CB8AC3E}">
        <p14:creationId xmlns:p14="http://schemas.microsoft.com/office/powerpoint/2010/main" val="1714617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967F90-6513-40A4-8B39-1CC1239DB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2217420"/>
            <a:ext cx="9905998" cy="8732520"/>
          </a:xfrm>
        </p:spPr>
        <p:txBody>
          <a:bodyPr>
            <a:normAutofit/>
          </a:bodyPr>
          <a:lstStyle/>
          <a:p>
            <a:r>
              <a:rPr lang="cs-CZ" sz="3200" b="1" u="sng" dirty="0">
                <a:solidFill>
                  <a:srgbClr val="7030A0"/>
                </a:solidFill>
              </a:rPr>
              <a:t>INDICATIONS FOR LASER THERAPY</a:t>
            </a:r>
            <a:br>
              <a:rPr lang="cs-CZ" sz="3200" b="1" dirty="0">
                <a:solidFill>
                  <a:srgbClr val="7030A0"/>
                </a:solidFill>
              </a:rPr>
            </a:br>
            <a:br>
              <a:rPr lang="cs-CZ" sz="3200" b="1" dirty="0">
                <a:solidFill>
                  <a:srgbClr val="7030A0"/>
                </a:solidFill>
              </a:rPr>
            </a:br>
            <a:br>
              <a:rPr lang="cs-CZ" sz="3200" b="1" dirty="0">
                <a:solidFill>
                  <a:srgbClr val="7030A0"/>
                </a:solidFill>
              </a:rPr>
            </a:br>
            <a:endParaRPr lang="cs-CZ" sz="3200" b="1" dirty="0">
              <a:solidFill>
                <a:srgbClr val="7030A0"/>
              </a:solidFill>
            </a:endParaRP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786E1584-EB1C-4529-9403-BB392F7BF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PAIN RELIEF</a:t>
            </a:r>
          </a:p>
          <a:p>
            <a:r>
              <a:rPr lang="cs-CZ" dirty="0"/>
              <a:t>WOUND HEALING</a:t>
            </a:r>
          </a:p>
          <a:p>
            <a:r>
              <a:rPr lang="cs-CZ" dirty="0"/>
              <a:t>TP</a:t>
            </a:r>
          </a:p>
          <a:p>
            <a:r>
              <a:rPr lang="cs-CZ" dirty="0"/>
              <a:t>SCARS</a:t>
            </a:r>
          </a:p>
          <a:p>
            <a:r>
              <a:rPr lang="cs-CZ" dirty="0"/>
              <a:t>STIMULATE  POINTS FOR REFLEX LOKOMOTION IN CHLDREN WITH CEREBRAL PALSY</a:t>
            </a:r>
          </a:p>
          <a:p>
            <a:r>
              <a:rPr lang="cs-CZ" dirty="0"/>
              <a:t>OTHERS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3876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217106D-5AC2-47D2-9566-99224D9E85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2560" y="0"/>
            <a:ext cx="5567680" cy="6858000"/>
          </a:xfrm>
        </p:spPr>
      </p:pic>
    </p:spTree>
    <p:extLst>
      <p:ext uri="{BB962C8B-B14F-4D97-AF65-F5344CB8AC3E}">
        <p14:creationId xmlns:p14="http://schemas.microsoft.com/office/powerpoint/2010/main" val="2965490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3AD6B13-86B4-45E5-9A6E-ED77266E35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5840" y="-261257"/>
            <a:ext cx="7962174" cy="7249886"/>
          </a:xfrm>
        </p:spPr>
      </p:pic>
    </p:spTree>
    <p:extLst>
      <p:ext uri="{BB962C8B-B14F-4D97-AF65-F5344CB8AC3E}">
        <p14:creationId xmlns:p14="http://schemas.microsoft.com/office/powerpoint/2010/main" val="2108829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C4EF79-9CDD-4353-BC15-6A0841701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>
                <a:solidFill>
                  <a:srgbClr val="C00000"/>
                </a:solidFill>
              </a:rPr>
              <a:t>KONTRAINDICATIONS FOR LASER THERAPY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1C2DA0-A5F3-43C4-BBCC-C14EEC240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51660"/>
            <a:ext cx="9905999" cy="4709160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DIRECT IRRADIATION OF THE EYE</a:t>
            </a:r>
          </a:p>
          <a:p>
            <a:r>
              <a:rPr lang="cs-CZ" b="1" dirty="0"/>
              <a:t>PREGNANCY</a:t>
            </a:r>
          </a:p>
          <a:p>
            <a:r>
              <a:rPr lang="cs-CZ" b="1" dirty="0"/>
              <a:t>MALIGNACY</a:t>
            </a:r>
          </a:p>
          <a:p>
            <a:r>
              <a:rPr lang="cs-CZ" b="1" dirty="0"/>
              <a:t>THYROID GLAND</a:t>
            </a:r>
          </a:p>
          <a:p>
            <a:r>
              <a:rPr lang="cs-CZ" b="1" dirty="0"/>
              <a:t>PHOTOSENSITIVE PATIENTS</a:t>
            </a:r>
          </a:p>
          <a:p>
            <a:r>
              <a:rPr lang="cs-CZ" b="1" dirty="0"/>
              <a:t>IMMUNE SUPPRESSED PATIENTS</a:t>
            </a:r>
          </a:p>
          <a:p>
            <a:r>
              <a:rPr lang="cs-CZ" b="1" dirty="0"/>
              <a:t>ACUTE DISEASE</a:t>
            </a:r>
          </a:p>
          <a:p>
            <a:r>
              <a:rPr lang="cs-CZ" b="1" dirty="0"/>
              <a:t>GONADS</a:t>
            </a:r>
          </a:p>
          <a:p>
            <a:r>
              <a:rPr lang="cs-CZ" b="1" dirty="0"/>
              <a:t>BLEEDIND STATES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99AF9C1-964B-4162-A5E8-3B7202266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59" y="618518"/>
            <a:ext cx="1051561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69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8114B18-598D-4892-B638-ED6349E4B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OUTPUT:  </a:t>
            </a:r>
            <a:r>
              <a:rPr lang="cs-CZ" sz="2800" b="1" dirty="0" err="1"/>
              <a:t>mW</a:t>
            </a:r>
            <a:r>
              <a:rPr lang="cs-CZ" sz="2800" b="1" dirty="0"/>
              <a:t>: 10-1000 </a:t>
            </a:r>
            <a:r>
              <a:rPr lang="cs-CZ" sz="2800" b="1" dirty="0" err="1"/>
              <a:t>mW</a:t>
            </a:r>
            <a:r>
              <a:rPr lang="cs-CZ" sz="2800" b="1" dirty="0"/>
              <a:t>/</a:t>
            </a:r>
          </a:p>
          <a:p>
            <a:r>
              <a:rPr lang="cs-CZ" sz="2800" b="1" dirty="0"/>
              <a:t>OUTPUT DENSITY:  maximum 1000mW/cm2</a:t>
            </a:r>
          </a:p>
          <a:p>
            <a:r>
              <a:rPr lang="cs-CZ" sz="2800" b="1" dirty="0"/>
              <a:t>ENERGY: JOUL</a:t>
            </a:r>
          </a:p>
          <a:p>
            <a:r>
              <a:rPr lang="cs-CZ" sz="2800" b="1" dirty="0"/>
              <a:t>ENERGY DENSITY: JOUL/cm2-  </a:t>
            </a:r>
            <a:r>
              <a:rPr lang="cs-CZ" sz="2800" b="1" dirty="0" err="1"/>
              <a:t>from</a:t>
            </a:r>
            <a:r>
              <a:rPr lang="cs-CZ" sz="2800" b="1" dirty="0"/>
              <a:t> 2-10J/cm2</a:t>
            </a:r>
          </a:p>
        </p:txBody>
      </p:sp>
    </p:spTree>
    <p:extLst>
      <p:ext uri="{BB962C8B-B14F-4D97-AF65-F5344CB8AC3E}">
        <p14:creationId xmlns:p14="http://schemas.microsoft.com/office/powerpoint/2010/main" val="313836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3B2B4C-BBC6-4612-B9C8-6BAC34032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LASER </a:t>
            </a:r>
            <a:r>
              <a:rPr lang="cs-CZ" b="1" dirty="0" err="1">
                <a:solidFill>
                  <a:srgbClr val="7030A0"/>
                </a:solidFill>
              </a:rPr>
              <a:t>GLASSes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328B53-75A9-43CD-B1E9-0DF7AD161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21989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C00000"/>
                </a:solidFill>
              </a:rPr>
              <a:t>EVERY</a:t>
            </a:r>
            <a:r>
              <a:rPr lang="cs-CZ" sz="3200" dirty="0"/>
              <a:t> </a:t>
            </a:r>
            <a:r>
              <a:rPr lang="cs-CZ" sz="3200" dirty="0" err="1"/>
              <a:t>patient</a:t>
            </a:r>
            <a:r>
              <a:rPr lang="cs-CZ" sz="3200" dirty="0"/>
              <a:t> , </a:t>
            </a:r>
            <a:r>
              <a:rPr lang="cs-CZ" sz="3200" dirty="0" err="1"/>
              <a:t>doctor</a:t>
            </a:r>
            <a:r>
              <a:rPr lang="cs-CZ" sz="3200" dirty="0"/>
              <a:t> , </a:t>
            </a:r>
            <a:r>
              <a:rPr lang="cs-CZ" sz="3200" dirty="0" err="1"/>
              <a:t>fysioterapeut</a:t>
            </a:r>
            <a:r>
              <a:rPr lang="cs-CZ" sz="3200" dirty="0"/>
              <a:t>, </a:t>
            </a:r>
            <a:r>
              <a:rPr lang="cs-CZ" sz="3200" dirty="0" err="1"/>
              <a:t>parents</a:t>
            </a:r>
            <a:r>
              <a:rPr lang="cs-CZ" sz="3200" dirty="0"/>
              <a:t> </a:t>
            </a:r>
            <a:r>
              <a:rPr lang="cs-CZ" sz="3200" dirty="0" err="1"/>
              <a:t>must</a:t>
            </a:r>
            <a:r>
              <a:rPr lang="cs-CZ" sz="3200" dirty="0"/>
              <a:t> </a:t>
            </a:r>
            <a:r>
              <a:rPr lang="cs-CZ" sz="3200" dirty="0" err="1"/>
              <a:t>have</a:t>
            </a:r>
            <a:r>
              <a:rPr lang="cs-CZ" sz="3200" dirty="0"/>
              <a:t> </a:t>
            </a:r>
            <a:r>
              <a:rPr lang="cs-CZ" sz="3200" dirty="0" err="1"/>
              <a:t>special</a:t>
            </a:r>
            <a:r>
              <a:rPr lang="cs-CZ" sz="3200" dirty="0"/>
              <a:t> </a:t>
            </a:r>
            <a:r>
              <a:rPr lang="cs-CZ" sz="3200" dirty="0" err="1"/>
              <a:t>glasses</a:t>
            </a:r>
            <a:r>
              <a:rPr lang="cs-CZ" sz="3200" dirty="0"/>
              <a:t>, </a:t>
            </a:r>
            <a:r>
              <a:rPr lang="cs-CZ" sz="3200" dirty="0" err="1"/>
              <a:t>because</a:t>
            </a:r>
            <a:r>
              <a:rPr lang="cs-CZ" sz="3200" dirty="0"/>
              <a:t> </a:t>
            </a:r>
            <a:r>
              <a:rPr lang="cs-CZ" sz="3200" dirty="0" err="1"/>
              <a:t>our</a:t>
            </a:r>
            <a:r>
              <a:rPr lang="cs-CZ" sz="3200" dirty="0"/>
              <a:t> </a:t>
            </a:r>
            <a:r>
              <a:rPr lang="cs-CZ" sz="3200" dirty="0" err="1"/>
              <a:t>eye</a:t>
            </a:r>
            <a:r>
              <a:rPr lang="cs-CZ" sz="3200" dirty="0"/>
              <a:t> </a:t>
            </a:r>
            <a:r>
              <a:rPr lang="cs-CZ" sz="3200" dirty="0" err="1"/>
              <a:t>is</a:t>
            </a:r>
            <a:r>
              <a:rPr lang="cs-CZ" sz="3200" dirty="0"/>
              <a:t> 1000x sensitive on laser </a:t>
            </a:r>
            <a:r>
              <a:rPr lang="cs-CZ" sz="3200" dirty="0" err="1"/>
              <a:t>beam</a:t>
            </a:r>
            <a:r>
              <a:rPr lang="cs-CZ" sz="3200" dirty="0"/>
              <a:t>.</a:t>
            </a:r>
          </a:p>
          <a:p>
            <a:endParaRPr lang="cs-CZ" sz="3200" dirty="0"/>
          </a:p>
          <a:p>
            <a:pPr marL="0" indent="0">
              <a:buNone/>
            </a:pPr>
            <a:r>
              <a:rPr lang="cs-CZ" sz="3200" dirty="0" err="1"/>
              <a:t>Glasses</a:t>
            </a:r>
            <a:r>
              <a:rPr lang="cs-CZ" sz="3200" dirty="0"/>
              <a:t> are: </a:t>
            </a:r>
            <a:r>
              <a:rPr lang="cs-CZ" sz="3200" dirty="0" err="1"/>
              <a:t>absorbing</a:t>
            </a:r>
            <a:r>
              <a:rPr lang="cs-CZ" sz="3200" dirty="0"/>
              <a:t> laser </a:t>
            </a:r>
            <a:r>
              <a:rPr lang="cs-CZ" sz="3200" dirty="0" err="1"/>
              <a:t>beam</a:t>
            </a:r>
            <a:r>
              <a:rPr lang="cs-CZ" sz="3200" dirty="0"/>
              <a:t> </a:t>
            </a:r>
            <a:r>
              <a:rPr lang="cs-CZ" sz="3200" dirty="0" err="1"/>
              <a:t>or</a:t>
            </a:r>
            <a:r>
              <a:rPr lang="cs-CZ" sz="3200" dirty="0"/>
              <a:t> </a:t>
            </a:r>
            <a:r>
              <a:rPr lang="cs-CZ" sz="3200" dirty="0" err="1"/>
              <a:t>reflexive</a:t>
            </a:r>
            <a:r>
              <a:rPr lang="cs-CZ" sz="3200" dirty="0"/>
              <a:t> laser </a:t>
            </a:r>
            <a:r>
              <a:rPr lang="cs-CZ" sz="3200" dirty="0" err="1"/>
              <a:t>beam</a:t>
            </a:r>
            <a:r>
              <a:rPr lang="cs-CZ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03516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AE778C-848B-45C9-A2C2-04BDD42EB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Absorp</a:t>
            </a:r>
            <a:r>
              <a:rPr lang="cs-CZ" dirty="0"/>
              <a:t>.                                       Reflex.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0FE75580-5272-4B27-AF8B-4A523459B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2357437"/>
            <a:ext cx="2907030" cy="2143125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8501811-9A7E-4FCB-9702-11045C2CE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2832" y="2357436"/>
            <a:ext cx="2695575" cy="214312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3996B11-03BA-4FE1-905E-092F0F954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891" y="5375763"/>
            <a:ext cx="1486217" cy="104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076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35E0B0-AE2F-4B2A-A7FD-8B46FBB63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rgbClr val="7030A0"/>
                </a:solidFill>
              </a:rPr>
              <a:t>IDENTIFICATION OF THE LASER GLASSES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914739-BD7F-4949-9715-E0D06F462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/>
              <a:t>DI</a:t>
            </a:r>
          </a:p>
          <a:p>
            <a:r>
              <a:rPr lang="cs-CZ" sz="2800" b="1" dirty="0"/>
              <a:t>630- 900 </a:t>
            </a:r>
            <a:r>
              <a:rPr lang="cs-CZ" sz="2800" b="1" dirty="0" err="1"/>
              <a:t>nm</a:t>
            </a:r>
            <a:endParaRPr lang="cs-CZ" sz="2800" b="1" dirty="0"/>
          </a:p>
          <a:p>
            <a:r>
              <a:rPr lang="cs-CZ" sz="2800" b="1" dirty="0"/>
              <a:t>D3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3343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8A7625-061E-49C8-8560-856BCD961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rgbClr val="7030A0"/>
                </a:solidFill>
              </a:rPr>
              <a:t>WHAT WAVELENGTH HAVE THERAPEUTIC LASERS:</a:t>
            </a:r>
            <a:br>
              <a:rPr lang="cs-CZ" sz="2800" b="1" dirty="0">
                <a:solidFill>
                  <a:srgbClr val="7030A0"/>
                </a:solidFill>
              </a:rPr>
            </a:br>
            <a:endParaRPr lang="cs-CZ" sz="2800" b="1" dirty="0">
              <a:solidFill>
                <a:srgbClr val="7030A0"/>
              </a:solidFill>
            </a:endParaRP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8CB7FA4-5524-44EF-B6BA-187BA1D87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9040" y="1868488"/>
            <a:ext cx="5157152" cy="4760912"/>
          </a:xfrm>
        </p:spPr>
      </p:pic>
    </p:spTree>
    <p:extLst>
      <p:ext uri="{BB962C8B-B14F-4D97-AF65-F5344CB8AC3E}">
        <p14:creationId xmlns:p14="http://schemas.microsoft.com/office/powerpoint/2010/main" val="18897771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5D32F3-20D2-40BE-BFC7-959DBAE84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7030A0"/>
                </a:solidFill>
              </a:rPr>
              <a:t>NEWS IN LASER THERAPY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3E7E3241-6316-4797-BAB7-1C78E019B9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960" y="1705582"/>
            <a:ext cx="5035166" cy="492381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6DE4488-B1A2-473A-83E6-CAF032E35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681" y="2468880"/>
            <a:ext cx="4463730" cy="377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894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E5E433-8C09-400A-830B-7F413A134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HILTHERAPY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3233E884-5980-44BB-A9D5-3EC67A1F1A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2500948"/>
            <a:ext cx="3541712" cy="3541712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EDBA1F8-8D02-406A-87EF-7179D8AC1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017712"/>
            <a:ext cx="5865811" cy="422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6E7005-647E-4A2E-8915-93FDF7819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82F40F-93D0-476D-A047-5023FA133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dirty="0">
                <a:solidFill>
                  <a:srgbClr val="7030A0"/>
                </a:solidFill>
              </a:rPr>
              <a:t>IN PHYSICAL MEDICINE WE PREFERED WAVELENGTH 830 </a:t>
            </a:r>
            <a:r>
              <a:rPr lang="cs-CZ" sz="2800" b="1" dirty="0" err="1">
                <a:solidFill>
                  <a:srgbClr val="7030A0"/>
                </a:solidFill>
              </a:rPr>
              <a:t>nanometers</a:t>
            </a:r>
            <a:r>
              <a:rPr lang="cs-CZ" sz="2800" b="1" dirty="0">
                <a:solidFill>
                  <a:srgbClr val="7030A0"/>
                </a:solidFill>
              </a:rPr>
              <a:t> FOR HEALING JOINTS, DEEP TP, DEEP MUSCLES AND FASCIAS.</a:t>
            </a:r>
          </a:p>
        </p:txBody>
      </p:sp>
    </p:spTree>
    <p:extLst>
      <p:ext uri="{BB962C8B-B14F-4D97-AF65-F5344CB8AC3E}">
        <p14:creationId xmlns:p14="http://schemas.microsoft.com/office/powerpoint/2010/main" val="1019181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5CDDD0-25FA-4DCC-B446-FCB06F780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9E94B20F-67D3-4D37-BAAD-25BE8646D5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" y="906463"/>
            <a:ext cx="3086100" cy="2803366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3321B22-892D-4AE0-A9BE-44D5BAA41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2" y="618518"/>
            <a:ext cx="3086100" cy="247153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6F8B6BC-C87A-4A31-9DD5-E8BB249B3F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2" y="3090054"/>
            <a:ext cx="2781138" cy="202390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B3327DB-B017-4743-BDE9-C78FE13C24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550" y="3575658"/>
            <a:ext cx="4720590" cy="30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6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4B36CC-53D8-4DDC-ACB3-565E8134D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29D60D10-BDF3-461F-A092-5CB762B323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314" y="252240"/>
            <a:ext cx="4605655" cy="6057900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7827DD9-DA1C-47E4-AE20-98E73641D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9540" y="3086880"/>
            <a:ext cx="3288663" cy="315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38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29E6FD-7CFB-4302-B4EE-6612617D5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>
                <a:solidFill>
                  <a:srgbClr val="7030A0"/>
                </a:solidFill>
              </a:rPr>
              <a:t>LLLTh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b="1" dirty="0" err="1">
                <a:solidFill>
                  <a:srgbClr val="7030A0"/>
                </a:solidFill>
              </a:rPr>
              <a:t>is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b="1" dirty="0" err="1">
                <a:solidFill>
                  <a:srgbClr val="7030A0"/>
                </a:solidFill>
              </a:rPr>
              <a:t>the</a:t>
            </a:r>
            <a:r>
              <a:rPr lang="cs-CZ" b="1" dirty="0">
                <a:solidFill>
                  <a:srgbClr val="7030A0"/>
                </a:solidFill>
              </a:rPr>
              <a:t> part </a:t>
            </a:r>
            <a:r>
              <a:rPr lang="cs-CZ" b="1" dirty="0" err="1">
                <a:solidFill>
                  <a:srgbClr val="7030A0"/>
                </a:solidFill>
              </a:rPr>
              <a:t>of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b="1" dirty="0" err="1">
                <a:solidFill>
                  <a:srgbClr val="7030A0"/>
                </a:solidFill>
              </a:rPr>
              <a:t>fototherapy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890317-4D90-421D-8EC2-050AD5F38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2800" b="1" dirty="0">
                <a:solidFill>
                  <a:srgbClr val="7030A0"/>
                </a:solidFill>
              </a:rPr>
              <a:t>FOTOTHERAPY: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1/ UV- </a:t>
            </a:r>
            <a:r>
              <a:rPr lang="cs-CZ" b="1" dirty="0"/>
              <a:t>ONLY UVA/HASTEN SKIN AGING, INDUCES PRODUCTION OF VITAMIN D, ACTIVATE  MELANOCYTS/</a:t>
            </a:r>
          </a:p>
          <a:p>
            <a:pPr marL="0" indent="0">
              <a:buNone/>
            </a:pPr>
            <a:r>
              <a:rPr lang="cs-CZ" b="1" dirty="0"/>
              <a:t>	UVB and UVC-CANCER. EFFECT –IONISATION!!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2/ VISIBLE LIGHT: </a:t>
            </a:r>
            <a:r>
              <a:rPr lang="cs-CZ" b="1" dirty="0">
                <a:solidFill>
                  <a:schemeClr val="bg1"/>
                </a:solidFill>
              </a:rPr>
              <a:t>400- 700nm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</a:rPr>
              <a:t>3/ INFRARED LIGHT</a:t>
            </a:r>
            <a:r>
              <a:rPr lang="cs-CZ" b="1" dirty="0"/>
              <a:t>/ CUTANEOUS VASODILATATION, INCREASE METABOLISM, PAIN CONTROL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875F59D-9EF6-4992-8699-DA94470F7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1017918"/>
            <a:ext cx="966788" cy="10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7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2E9F68-D2A5-46BE-8B29-1294285A1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VISIBLE LIGHT: </a:t>
            </a:r>
            <a:r>
              <a:rPr lang="cs-CZ" sz="2400" b="1" dirty="0">
                <a:solidFill>
                  <a:srgbClr val="7030A0"/>
                </a:solidFill>
              </a:rPr>
              <a:t>400- 700 </a:t>
            </a:r>
            <a:r>
              <a:rPr lang="cs-CZ" sz="2400" b="1" dirty="0" err="1">
                <a:solidFill>
                  <a:srgbClr val="7030A0"/>
                </a:solidFill>
              </a:rPr>
              <a:t>nanometers</a:t>
            </a:r>
            <a:endParaRPr lang="cs-CZ" sz="2400" b="1" dirty="0">
              <a:solidFill>
                <a:srgbClr val="7030A0"/>
              </a:solidFill>
            </a:endParaRP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A841951-405D-4FC2-A3F5-2FC88A2BA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0380" y="1897380"/>
            <a:ext cx="5715000" cy="4556760"/>
          </a:xfrm>
        </p:spPr>
      </p:pic>
    </p:spTree>
    <p:extLst>
      <p:ext uri="{BB962C8B-B14F-4D97-AF65-F5344CB8AC3E}">
        <p14:creationId xmlns:p14="http://schemas.microsoft.com/office/powerpoint/2010/main" val="982315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53F4A5-EDA6-4248-A1CF-4B1751868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D8C43E-6376-47DE-96A2-2DFADC8F1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dirty="0">
                <a:solidFill>
                  <a:srgbClr val="7030A0"/>
                </a:solidFill>
              </a:rPr>
              <a:t>IN 1917 ALBERT EINSTEIN  FIRST DESCRIBES ABSORPTION, SPONTANEOUS AND STIMULATED EMISSION OF ELECTROMAGNETIC RADIATION.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46602CB-40DF-40EE-BD35-38FFF2F61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060" y="4297680"/>
            <a:ext cx="1897380" cy="194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219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399</TotalTime>
  <Words>347</Words>
  <Application>Microsoft Office PowerPoint</Application>
  <PresentationFormat>Širokoúhlá obrazovka</PresentationFormat>
  <Paragraphs>62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4" baseType="lpstr">
      <vt:lpstr>Arial</vt:lpstr>
      <vt:lpstr>Tw Cen MT</vt:lpstr>
      <vt:lpstr>Obvod</vt:lpstr>
      <vt:lpstr>LOW LEVEL LASER THERAPY</vt:lpstr>
      <vt:lpstr>Prezentace aplikace PowerPoint</vt:lpstr>
      <vt:lpstr>WHAT WAVELENGTH HAVE THERAPEUTIC LASERS: </vt:lpstr>
      <vt:lpstr>Prezentace aplikace PowerPoint</vt:lpstr>
      <vt:lpstr>Prezentace aplikace PowerPoint</vt:lpstr>
      <vt:lpstr>Prezentace aplikace PowerPoint</vt:lpstr>
      <vt:lpstr>LLLTh is the part of fototherapy</vt:lpstr>
      <vt:lpstr>VISIBLE LIGHT: 400- 700 nanometers</vt:lpstr>
      <vt:lpstr>Prezentace aplikace PowerPoint</vt:lpstr>
      <vt:lpstr>Prezentace aplikace PowerPoint</vt:lpstr>
      <vt:lpstr>Prezentace aplikace PowerPoint</vt:lpstr>
      <vt:lpstr>What is laser</vt:lpstr>
      <vt:lpstr>CONSTRUCTION OF APPARATUS</vt:lpstr>
      <vt:lpstr>QUALITY OF THE LASER BEAM</vt:lpstr>
      <vt:lpstr>1/ MONOCHROMATICITY</vt:lpstr>
      <vt:lpstr>2/ POLARIZED BEAM   in one lane- easy to pass throught media</vt:lpstr>
      <vt:lpstr>3/COHERENT</vt:lpstr>
      <vt:lpstr>GEOMETRY OF THE LASER BEAM     paralier x divergent</vt:lpstr>
      <vt:lpstr>PROPERTIES OF THE LIGHT- LASER LIGHT</vt:lpstr>
      <vt:lpstr>Prezentace aplikace PowerPoint</vt:lpstr>
      <vt:lpstr>HOW DAS LASER OPERATES ?</vt:lpstr>
      <vt:lpstr>INDICATIONS FOR LASER THERAPY   </vt:lpstr>
      <vt:lpstr>Prezentace aplikace PowerPoint</vt:lpstr>
      <vt:lpstr>Prezentace aplikace PowerPoint</vt:lpstr>
      <vt:lpstr>KONTRAINDICATIONS FOR LASER THERAPY</vt:lpstr>
      <vt:lpstr>Prezentace aplikace PowerPoint</vt:lpstr>
      <vt:lpstr>LASER GLASSes</vt:lpstr>
      <vt:lpstr>Absorp.                                       Reflex.</vt:lpstr>
      <vt:lpstr>IDENTIFICATION OF THE LASER GLASSES</vt:lpstr>
      <vt:lpstr>NEWS IN LASER THERAPY</vt:lpstr>
      <vt:lpstr>HILTHERAPY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NONINVASIVE  LASER THERAPY</dc:title>
  <dc:creator>eva drapelova</dc:creator>
  <cp:lastModifiedBy>eva</cp:lastModifiedBy>
  <cp:revision>31</cp:revision>
  <dcterms:created xsi:type="dcterms:W3CDTF">2018-03-11T11:20:44Z</dcterms:created>
  <dcterms:modified xsi:type="dcterms:W3CDTF">2020-02-17T17:26:31Z</dcterms:modified>
</cp:coreProperties>
</file>