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102"/>
  </p:notesMasterIdLst>
  <p:sldIdLst>
    <p:sldId id="256" r:id="rId4"/>
    <p:sldId id="260" r:id="rId5"/>
    <p:sldId id="257" r:id="rId6"/>
    <p:sldId id="258" r:id="rId7"/>
    <p:sldId id="259" r:id="rId8"/>
    <p:sldId id="353"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78" r:id="rId28"/>
    <p:sldId id="280" r:id="rId29"/>
    <p:sldId id="282" r:id="rId30"/>
    <p:sldId id="283" r:id="rId31"/>
    <p:sldId id="284" r:id="rId32"/>
    <p:sldId id="285" r:id="rId33"/>
    <p:sldId id="286" r:id="rId34"/>
    <p:sldId id="354" r:id="rId35"/>
    <p:sldId id="287" r:id="rId36"/>
    <p:sldId id="288" r:id="rId37"/>
    <p:sldId id="289" r:id="rId38"/>
    <p:sldId id="290" r:id="rId39"/>
    <p:sldId id="291" r:id="rId40"/>
    <p:sldId id="292" r:id="rId41"/>
    <p:sldId id="281"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52"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7" r:id="rId97"/>
    <p:sldId id="348" r:id="rId98"/>
    <p:sldId id="349" r:id="rId99"/>
    <p:sldId id="350" r:id="rId100"/>
    <p:sldId id="351" r:id="rId101"/>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S Gothic" panose="020B0609070205080204" pitchFamily="49" charset="-128"/>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tx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tx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tx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tx1"/>
        </a:solidFill>
        <a:latin typeface="Arial" panose="020B0604020202020204" pitchFamily="34" charset="0"/>
        <a:ea typeface="MS Gothic"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DAB85-85B0-4E85-A9D4-AB911BD62200}" v="33" dt="2020-10-14T10:57:15.343"/>
    <p1510:client id="{B217375A-0AB2-4AA8-A283-9E91B6914D1D}" v="312" dt="2020-10-15T08:43:00.095"/>
    <p1510:client id="{DA2ADC04-2BFA-4A71-A7C8-413958DDE8E3}" v="76" dt="2020-10-15T09:06:24.210"/>
    <p1510:client id="{EAEB2714-2BCF-4B6C-8E14-0139DB1800E4}" v="103" dt="2020-10-20T09:10:20.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4660"/>
  </p:normalViewPr>
  <p:slideViewPr>
    <p:cSldViewPr>
      <p:cViewPr varScale="1">
        <p:scale>
          <a:sx n="97" d="100"/>
          <a:sy n="97" d="100"/>
        </p:scale>
        <p:origin x="1128"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microsoft.com/office/2016/11/relationships/changesInfo" Target="changesInfos/changesInfo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áš Dadák" userId="S::15740@muni.cz::ba1843e1-4046-4485-a300-4e58c860a098" providerId="AD" clId="Web-{B217375A-0AB2-4AA8-A283-9E91B6914D1D}"/>
    <pc:docChg chg="modSld sldOrd">
      <pc:chgData name="Lukáš Dadák" userId="S::15740@muni.cz::ba1843e1-4046-4485-a300-4e58c860a098" providerId="AD" clId="Web-{B217375A-0AB2-4AA8-A283-9E91B6914D1D}" dt="2020-10-15T08:42:58.126" v="301" actId="20577"/>
      <pc:docMkLst>
        <pc:docMk/>
      </pc:docMkLst>
      <pc:sldChg chg="mod modShow">
        <pc:chgData name="Lukáš Dadák" userId="S::15740@muni.cz::ba1843e1-4046-4485-a300-4e58c860a098" providerId="AD" clId="Web-{B217375A-0AB2-4AA8-A283-9E91B6914D1D}" dt="2020-10-15T08:02:04.944" v="2"/>
        <pc:sldMkLst>
          <pc:docMk/>
          <pc:sldMk cId="0" sldId="259"/>
        </pc:sldMkLst>
      </pc:sldChg>
      <pc:sldChg chg="modSp">
        <pc:chgData name="Lukáš Dadák" userId="S::15740@muni.cz::ba1843e1-4046-4485-a300-4e58c860a098" providerId="AD" clId="Web-{B217375A-0AB2-4AA8-A283-9E91B6914D1D}" dt="2020-10-15T08:01:04.302" v="1" actId="20577"/>
        <pc:sldMkLst>
          <pc:docMk/>
          <pc:sldMk cId="0" sldId="260"/>
        </pc:sldMkLst>
        <pc:spChg chg="mod">
          <ac:chgData name="Lukáš Dadák" userId="S::15740@muni.cz::ba1843e1-4046-4485-a300-4e58c860a098" providerId="AD" clId="Web-{B217375A-0AB2-4AA8-A283-9E91B6914D1D}" dt="2020-10-15T08:01:04.302" v="1" actId="20577"/>
          <ac:spMkLst>
            <pc:docMk/>
            <pc:sldMk cId="0" sldId="260"/>
            <ac:spMk id="11266" creationId="{B190F28D-A6ED-4E22-AF12-703083BF8ED1}"/>
          </ac:spMkLst>
        </pc:spChg>
      </pc:sldChg>
      <pc:sldChg chg="modSp">
        <pc:chgData name="Lukáš Dadák" userId="S::15740@muni.cz::ba1843e1-4046-4485-a300-4e58c860a098" providerId="AD" clId="Web-{B217375A-0AB2-4AA8-A283-9E91B6914D1D}" dt="2020-10-15T08:18:09.517" v="49" actId="20577"/>
        <pc:sldMkLst>
          <pc:docMk/>
          <pc:sldMk cId="0" sldId="271"/>
        </pc:sldMkLst>
        <pc:spChg chg="mod">
          <ac:chgData name="Lukáš Dadák" userId="S::15740@muni.cz::ba1843e1-4046-4485-a300-4e58c860a098" providerId="AD" clId="Web-{B217375A-0AB2-4AA8-A283-9E91B6914D1D}" dt="2020-10-15T08:18:09.517" v="49" actId="20577"/>
          <ac:spMkLst>
            <pc:docMk/>
            <pc:sldMk cId="0" sldId="271"/>
            <ac:spMk id="33795" creationId="{3F1ACA20-C544-4361-913A-8488851842F9}"/>
          </ac:spMkLst>
        </pc:spChg>
        <pc:picChg chg="mod">
          <ac:chgData name="Lukáš Dadák" userId="S::15740@muni.cz::ba1843e1-4046-4485-a300-4e58c860a098" providerId="AD" clId="Web-{B217375A-0AB2-4AA8-A283-9E91B6914D1D}" dt="2020-10-15T08:17:33.844" v="43" actId="14100"/>
          <ac:picMkLst>
            <pc:docMk/>
            <pc:sldMk cId="0" sldId="271"/>
            <ac:picMk id="33796" creationId="{65217F0E-F929-4283-8E6D-C08C1D801FB1}"/>
          </ac:picMkLst>
        </pc:picChg>
        <pc:picChg chg="mod">
          <ac:chgData name="Lukáš Dadák" userId="S::15740@muni.cz::ba1843e1-4046-4485-a300-4e58c860a098" providerId="AD" clId="Web-{B217375A-0AB2-4AA8-A283-9E91B6914D1D}" dt="2020-10-15T08:17:39.782" v="46" actId="14100"/>
          <ac:picMkLst>
            <pc:docMk/>
            <pc:sldMk cId="0" sldId="271"/>
            <ac:picMk id="33797" creationId="{D5E2D23C-C46D-46BE-9674-EB491AEFA16D}"/>
          </ac:picMkLst>
        </pc:picChg>
      </pc:sldChg>
      <pc:sldChg chg="addSp delSp modSp ord">
        <pc:chgData name="Lukáš Dadák" userId="S::15740@muni.cz::ba1843e1-4046-4485-a300-4e58c860a098" providerId="AD" clId="Web-{B217375A-0AB2-4AA8-A283-9E91B6914D1D}" dt="2020-10-15T08:16:51.922" v="42" actId="1076"/>
        <pc:sldMkLst>
          <pc:docMk/>
          <pc:sldMk cId="0" sldId="279"/>
        </pc:sldMkLst>
        <pc:spChg chg="mod">
          <ac:chgData name="Lukáš Dadák" userId="S::15740@muni.cz::ba1843e1-4046-4485-a300-4e58c860a098" providerId="AD" clId="Web-{B217375A-0AB2-4AA8-A283-9E91B6914D1D}" dt="2020-10-15T08:16:29.172" v="37" actId="20577"/>
          <ac:spMkLst>
            <pc:docMk/>
            <pc:sldMk cId="0" sldId="279"/>
            <ac:spMk id="50179" creationId="{A35127DE-9365-422A-982D-40A20607402E}"/>
          </ac:spMkLst>
        </pc:spChg>
        <pc:picChg chg="add mod ord">
          <ac:chgData name="Lukáš Dadák" userId="S::15740@muni.cz::ba1843e1-4046-4485-a300-4e58c860a098" providerId="AD" clId="Web-{B217375A-0AB2-4AA8-A283-9E91B6914D1D}" dt="2020-10-15T08:14:55.046" v="35"/>
          <ac:picMkLst>
            <pc:docMk/>
            <pc:sldMk cId="0" sldId="279"/>
            <ac:picMk id="2" creationId="{5D71882D-8046-4248-8FE5-60D22C2CBFBA}"/>
          </ac:picMkLst>
        </pc:picChg>
        <pc:picChg chg="add mod">
          <ac:chgData name="Lukáš Dadák" userId="S::15740@muni.cz::ba1843e1-4046-4485-a300-4e58c860a098" providerId="AD" clId="Web-{B217375A-0AB2-4AA8-A283-9E91B6914D1D}" dt="2020-10-15T08:09:18.573" v="11" actId="1076"/>
          <ac:picMkLst>
            <pc:docMk/>
            <pc:sldMk cId="0" sldId="279"/>
            <ac:picMk id="3" creationId="{944A2AAC-A287-44D1-8571-615FBD826DDD}"/>
          </ac:picMkLst>
        </pc:picChg>
        <pc:picChg chg="add mod">
          <ac:chgData name="Lukáš Dadák" userId="S::15740@muni.cz::ba1843e1-4046-4485-a300-4e58c860a098" providerId="AD" clId="Web-{B217375A-0AB2-4AA8-A283-9E91B6914D1D}" dt="2020-10-15T08:16:51.922" v="42" actId="1076"/>
          <ac:picMkLst>
            <pc:docMk/>
            <pc:sldMk cId="0" sldId="279"/>
            <ac:picMk id="4" creationId="{59F80581-BFE7-498C-8752-2831CE38320C}"/>
          </ac:picMkLst>
        </pc:picChg>
        <pc:picChg chg="del mod">
          <ac:chgData name="Lukáš Dadák" userId="S::15740@muni.cz::ba1843e1-4046-4485-a300-4e58c860a098" providerId="AD" clId="Web-{B217375A-0AB2-4AA8-A283-9E91B6914D1D}" dt="2020-10-15T08:06:54.837" v="7"/>
          <ac:picMkLst>
            <pc:docMk/>
            <pc:sldMk cId="0" sldId="279"/>
            <ac:picMk id="50180" creationId="{8CD94B32-C892-4870-8D64-C3D88431BEA2}"/>
          </ac:picMkLst>
        </pc:picChg>
      </pc:sldChg>
      <pc:sldChg chg="modSp">
        <pc:chgData name="Lukáš Dadák" userId="S::15740@muni.cz::ba1843e1-4046-4485-a300-4e58c860a098" providerId="AD" clId="Web-{B217375A-0AB2-4AA8-A283-9E91B6914D1D}" dt="2020-10-15T08:20:11.877" v="88" actId="20577"/>
        <pc:sldMkLst>
          <pc:docMk/>
          <pc:sldMk cId="0" sldId="281"/>
        </pc:sldMkLst>
        <pc:spChg chg="mod">
          <ac:chgData name="Lukáš Dadák" userId="S::15740@muni.cz::ba1843e1-4046-4485-a300-4e58c860a098" providerId="AD" clId="Web-{B217375A-0AB2-4AA8-A283-9E91B6914D1D}" dt="2020-10-15T08:20:11.877" v="88" actId="20577"/>
          <ac:spMkLst>
            <pc:docMk/>
            <pc:sldMk cId="0" sldId="281"/>
            <ac:spMk id="54275" creationId="{068B155F-A5EB-44EC-8DA8-F5252441E261}"/>
          </ac:spMkLst>
        </pc:spChg>
      </pc:sldChg>
      <pc:sldChg chg="modSp">
        <pc:chgData name="Lukáš Dadák" userId="S::15740@muni.cz::ba1843e1-4046-4485-a300-4e58c860a098" providerId="AD" clId="Web-{B217375A-0AB2-4AA8-A283-9E91B6914D1D}" dt="2020-10-15T08:21:50.050" v="112" actId="20577"/>
        <pc:sldMkLst>
          <pc:docMk/>
          <pc:sldMk cId="0" sldId="282"/>
        </pc:sldMkLst>
        <pc:spChg chg="mod">
          <ac:chgData name="Lukáš Dadák" userId="S::15740@muni.cz::ba1843e1-4046-4485-a300-4e58c860a098" providerId="AD" clId="Web-{B217375A-0AB2-4AA8-A283-9E91B6914D1D}" dt="2020-10-15T08:21:50.050" v="112" actId="20577"/>
          <ac:spMkLst>
            <pc:docMk/>
            <pc:sldMk cId="0" sldId="282"/>
            <ac:spMk id="56323" creationId="{6EC5DA62-4289-4A9C-9093-B4EA2AFA6323}"/>
          </ac:spMkLst>
        </pc:spChg>
      </pc:sldChg>
      <pc:sldChg chg="modSp">
        <pc:chgData name="Lukáš Dadák" userId="S::15740@muni.cz::ba1843e1-4046-4485-a300-4e58c860a098" providerId="AD" clId="Web-{B217375A-0AB2-4AA8-A283-9E91B6914D1D}" dt="2020-10-15T08:22:37.894" v="117" actId="20577"/>
        <pc:sldMkLst>
          <pc:docMk/>
          <pc:sldMk cId="0" sldId="283"/>
        </pc:sldMkLst>
        <pc:spChg chg="mod">
          <ac:chgData name="Lukáš Dadák" userId="S::15740@muni.cz::ba1843e1-4046-4485-a300-4e58c860a098" providerId="AD" clId="Web-{B217375A-0AB2-4AA8-A283-9E91B6914D1D}" dt="2020-10-15T08:22:37.894" v="117" actId="20577"/>
          <ac:spMkLst>
            <pc:docMk/>
            <pc:sldMk cId="0" sldId="283"/>
            <ac:spMk id="58371" creationId="{9DB4BC5E-BA38-47ED-9A80-AAED29DC0969}"/>
          </ac:spMkLst>
        </pc:spChg>
      </pc:sldChg>
      <pc:sldChg chg="modSp">
        <pc:chgData name="Lukáš Dadák" userId="S::15740@muni.cz::ba1843e1-4046-4485-a300-4e58c860a098" providerId="AD" clId="Web-{B217375A-0AB2-4AA8-A283-9E91B6914D1D}" dt="2020-10-15T08:23:27.692" v="122" actId="20577"/>
        <pc:sldMkLst>
          <pc:docMk/>
          <pc:sldMk cId="0" sldId="290"/>
        </pc:sldMkLst>
        <pc:spChg chg="mod">
          <ac:chgData name="Lukáš Dadák" userId="S::15740@muni.cz::ba1843e1-4046-4485-a300-4e58c860a098" providerId="AD" clId="Web-{B217375A-0AB2-4AA8-A283-9E91B6914D1D}" dt="2020-10-15T08:23:27.692" v="122" actId="20577"/>
          <ac:spMkLst>
            <pc:docMk/>
            <pc:sldMk cId="0" sldId="290"/>
            <ac:spMk id="72707" creationId="{8EF9ED17-75FE-4F27-81E3-D82586CF5A85}"/>
          </ac:spMkLst>
        </pc:spChg>
      </pc:sldChg>
      <pc:sldChg chg="modSp">
        <pc:chgData name="Lukáš Dadák" userId="S::15740@muni.cz::ba1843e1-4046-4485-a300-4e58c860a098" providerId="AD" clId="Web-{B217375A-0AB2-4AA8-A283-9E91B6914D1D}" dt="2020-10-15T08:24:58.677" v="127" actId="20577"/>
        <pc:sldMkLst>
          <pc:docMk/>
          <pc:sldMk cId="0" sldId="292"/>
        </pc:sldMkLst>
        <pc:spChg chg="mod">
          <ac:chgData name="Lukáš Dadák" userId="S::15740@muni.cz::ba1843e1-4046-4485-a300-4e58c860a098" providerId="AD" clId="Web-{B217375A-0AB2-4AA8-A283-9E91B6914D1D}" dt="2020-10-15T08:24:58.677" v="127" actId="20577"/>
          <ac:spMkLst>
            <pc:docMk/>
            <pc:sldMk cId="0" sldId="292"/>
            <ac:spMk id="76803" creationId="{3B9A9851-9DA4-40E8-A2D4-6159940586CF}"/>
          </ac:spMkLst>
        </pc:spChg>
      </pc:sldChg>
      <pc:sldChg chg="modSp">
        <pc:chgData name="Lukáš Dadák" userId="S::15740@muni.cz::ba1843e1-4046-4485-a300-4e58c860a098" providerId="AD" clId="Web-{B217375A-0AB2-4AA8-A283-9E91B6914D1D}" dt="2020-10-15T08:27:28.773" v="151" actId="20577"/>
        <pc:sldMkLst>
          <pc:docMk/>
          <pc:sldMk cId="0" sldId="314"/>
        </pc:sldMkLst>
        <pc:spChg chg="mod">
          <ac:chgData name="Lukáš Dadák" userId="S::15740@muni.cz::ba1843e1-4046-4485-a300-4e58c860a098" providerId="AD" clId="Web-{B217375A-0AB2-4AA8-A283-9E91B6914D1D}" dt="2020-10-15T08:27:28.773" v="151" actId="20577"/>
          <ac:spMkLst>
            <pc:docMk/>
            <pc:sldMk cId="0" sldId="314"/>
            <ac:spMk id="121863" creationId="{6748F9D0-906C-4065-A5AC-F96E44EDE3F9}"/>
          </ac:spMkLst>
        </pc:spChg>
      </pc:sldChg>
      <pc:sldChg chg="modSp">
        <pc:chgData name="Lukáš Dadák" userId="S::15740@muni.cz::ba1843e1-4046-4485-a300-4e58c860a098" providerId="AD" clId="Web-{B217375A-0AB2-4AA8-A283-9E91B6914D1D}" dt="2020-10-15T08:33:00.995" v="162" actId="20577"/>
        <pc:sldMkLst>
          <pc:docMk/>
          <pc:sldMk cId="0" sldId="315"/>
        </pc:sldMkLst>
        <pc:spChg chg="mod">
          <ac:chgData name="Lukáš Dadák" userId="S::15740@muni.cz::ba1843e1-4046-4485-a300-4e58c860a098" providerId="AD" clId="Web-{B217375A-0AB2-4AA8-A283-9E91B6914D1D}" dt="2020-10-15T08:33:00.995" v="162" actId="20577"/>
          <ac:spMkLst>
            <pc:docMk/>
            <pc:sldMk cId="0" sldId="315"/>
            <ac:spMk id="123906" creationId="{3F80B986-7BA9-4C2F-A87A-3F8311C985CE}"/>
          </ac:spMkLst>
        </pc:spChg>
      </pc:sldChg>
      <pc:sldChg chg="modSp">
        <pc:chgData name="Lukáš Dadák" userId="S::15740@muni.cz::ba1843e1-4046-4485-a300-4e58c860a098" providerId="AD" clId="Web-{B217375A-0AB2-4AA8-A283-9E91B6914D1D}" dt="2020-10-15T08:35:15.309" v="165" actId="1076"/>
        <pc:sldMkLst>
          <pc:docMk/>
          <pc:sldMk cId="0" sldId="330"/>
        </pc:sldMkLst>
        <pc:spChg chg="mod">
          <ac:chgData name="Lukáš Dadák" userId="S::15740@muni.cz::ba1843e1-4046-4485-a300-4e58c860a098" providerId="AD" clId="Web-{B217375A-0AB2-4AA8-A283-9E91B6914D1D}" dt="2020-10-15T08:34:54.449" v="164" actId="14100"/>
          <ac:spMkLst>
            <pc:docMk/>
            <pc:sldMk cId="0" sldId="330"/>
            <ac:spMk id="155653" creationId="{0362E45F-8C2B-4465-928F-A37D82C32ADD}"/>
          </ac:spMkLst>
        </pc:spChg>
        <pc:spChg chg="mod">
          <ac:chgData name="Lukáš Dadák" userId="S::15740@muni.cz::ba1843e1-4046-4485-a300-4e58c860a098" providerId="AD" clId="Web-{B217375A-0AB2-4AA8-A283-9E91B6914D1D}" dt="2020-10-15T08:35:15.309" v="165" actId="1076"/>
          <ac:spMkLst>
            <pc:docMk/>
            <pc:sldMk cId="0" sldId="330"/>
            <ac:spMk id="155657" creationId="{037AC173-9CA2-40D9-B9A3-14FD52C2DA19}"/>
          </ac:spMkLst>
        </pc:spChg>
      </pc:sldChg>
      <pc:sldChg chg="modSp">
        <pc:chgData name="Lukáš Dadák" userId="S::15740@muni.cz::ba1843e1-4046-4485-a300-4e58c860a098" providerId="AD" clId="Web-{B217375A-0AB2-4AA8-A283-9E91B6914D1D}" dt="2020-10-15T08:35:35.778" v="168" actId="20577"/>
        <pc:sldMkLst>
          <pc:docMk/>
          <pc:sldMk cId="0" sldId="335"/>
        </pc:sldMkLst>
        <pc:spChg chg="mod">
          <ac:chgData name="Lukáš Dadák" userId="S::15740@muni.cz::ba1843e1-4046-4485-a300-4e58c860a098" providerId="AD" clId="Web-{B217375A-0AB2-4AA8-A283-9E91B6914D1D}" dt="2020-10-15T08:35:35.778" v="168" actId="20577"/>
          <ac:spMkLst>
            <pc:docMk/>
            <pc:sldMk cId="0" sldId="335"/>
            <ac:spMk id="165891" creationId="{181A999D-56C4-40F7-9AC8-9070B5D56BCF}"/>
          </ac:spMkLst>
        </pc:spChg>
      </pc:sldChg>
      <pc:sldChg chg="modSp">
        <pc:chgData name="Lukáš Dadák" userId="S::15740@muni.cz::ba1843e1-4046-4485-a300-4e58c860a098" providerId="AD" clId="Web-{B217375A-0AB2-4AA8-A283-9E91B6914D1D}" dt="2020-10-15T08:37:57.592" v="247" actId="20577"/>
        <pc:sldMkLst>
          <pc:docMk/>
          <pc:sldMk cId="0" sldId="336"/>
        </pc:sldMkLst>
        <pc:spChg chg="mod">
          <ac:chgData name="Lukáš Dadák" userId="S::15740@muni.cz::ba1843e1-4046-4485-a300-4e58c860a098" providerId="AD" clId="Web-{B217375A-0AB2-4AA8-A283-9E91B6914D1D}" dt="2020-10-15T08:36:09.825" v="197" actId="20577"/>
          <ac:spMkLst>
            <pc:docMk/>
            <pc:sldMk cId="0" sldId="336"/>
            <ac:spMk id="167943" creationId="{E45B1E13-2104-4BD3-91AC-2A609D2B3FB1}"/>
          </ac:spMkLst>
        </pc:spChg>
        <pc:spChg chg="mod">
          <ac:chgData name="Lukáš Dadák" userId="S::15740@muni.cz::ba1843e1-4046-4485-a300-4e58c860a098" providerId="AD" clId="Web-{B217375A-0AB2-4AA8-A283-9E91B6914D1D}" dt="2020-10-15T08:37:57.592" v="247" actId="20577"/>
          <ac:spMkLst>
            <pc:docMk/>
            <pc:sldMk cId="0" sldId="336"/>
            <ac:spMk id="167944" creationId="{5A7A0996-499A-4888-BE2A-6E1C93696192}"/>
          </ac:spMkLst>
        </pc:spChg>
        <pc:spChg chg="mod">
          <ac:chgData name="Lukáš Dadák" userId="S::15740@muni.cz::ba1843e1-4046-4485-a300-4e58c860a098" providerId="AD" clId="Web-{B217375A-0AB2-4AA8-A283-9E91B6914D1D}" dt="2020-10-15T08:37:49.389" v="245" actId="1076"/>
          <ac:spMkLst>
            <pc:docMk/>
            <pc:sldMk cId="0" sldId="336"/>
            <ac:spMk id="167945" creationId="{B762DD76-CC80-4652-BD18-88216F7212A7}"/>
          </ac:spMkLst>
        </pc:spChg>
        <pc:picChg chg="mod">
          <ac:chgData name="Lukáš Dadák" userId="S::15740@muni.cz::ba1843e1-4046-4485-a300-4e58c860a098" providerId="AD" clId="Web-{B217375A-0AB2-4AA8-A283-9E91B6914D1D}" dt="2020-10-15T08:36:17.263" v="199" actId="1076"/>
          <ac:picMkLst>
            <pc:docMk/>
            <pc:sldMk cId="0" sldId="336"/>
            <ac:picMk id="167938" creationId="{9C6BC00E-C935-457C-BECF-FCA14F90E8AF}"/>
          </ac:picMkLst>
        </pc:picChg>
      </pc:sldChg>
      <pc:sldChg chg="modSp">
        <pc:chgData name="Lukáš Dadák" userId="S::15740@muni.cz::ba1843e1-4046-4485-a300-4e58c860a098" providerId="AD" clId="Web-{B217375A-0AB2-4AA8-A283-9E91B6914D1D}" dt="2020-10-15T08:40:21.031" v="281" actId="20577"/>
        <pc:sldMkLst>
          <pc:docMk/>
          <pc:sldMk cId="0" sldId="337"/>
        </pc:sldMkLst>
        <pc:spChg chg="mod">
          <ac:chgData name="Lukáš Dadák" userId="S::15740@muni.cz::ba1843e1-4046-4485-a300-4e58c860a098" providerId="AD" clId="Web-{B217375A-0AB2-4AA8-A283-9E91B6914D1D}" dt="2020-10-15T08:40:21.031" v="281" actId="20577"/>
          <ac:spMkLst>
            <pc:docMk/>
            <pc:sldMk cId="0" sldId="337"/>
            <ac:spMk id="169987" creationId="{3469396D-12E0-4925-8BE3-591BA222BBB5}"/>
          </ac:spMkLst>
        </pc:spChg>
        <pc:picChg chg="mod">
          <ac:chgData name="Lukáš Dadák" userId="S::15740@muni.cz::ba1843e1-4046-4485-a300-4e58c860a098" providerId="AD" clId="Web-{B217375A-0AB2-4AA8-A283-9E91B6914D1D}" dt="2020-10-15T08:39:35.124" v="274" actId="1076"/>
          <ac:picMkLst>
            <pc:docMk/>
            <pc:sldMk cId="0" sldId="337"/>
            <ac:picMk id="169986" creationId="{40443A4A-F42E-4DDD-8438-7A4E7E6E73A8}"/>
          </ac:picMkLst>
        </pc:picChg>
      </pc:sldChg>
      <pc:sldChg chg="modSp">
        <pc:chgData name="Lukáš Dadák" userId="S::15740@muni.cz::ba1843e1-4046-4485-a300-4e58c860a098" providerId="AD" clId="Web-{B217375A-0AB2-4AA8-A283-9E91B6914D1D}" dt="2020-10-15T08:40:58.875" v="285" actId="20577"/>
        <pc:sldMkLst>
          <pc:docMk/>
          <pc:sldMk cId="0" sldId="342"/>
        </pc:sldMkLst>
        <pc:spChg chg="mod">
          <ac:chgData name="Lukáš Dadák" userId="S::15740@muni.cz::ba1843e1-4046-4485-a300-4e58c860a098" providerId="AD" clId="Web-{B217375A-0AB2-4AA8-A283-9E91B6914D1D}" dt="2020-10-15T08:40:58.875" v="285" actId="20577"/>
          <ac:spMkLst>
            <pc:docMk/>
            <pc:sldMk cId="0" sldId="342"/>
            <ac:spMk id="180231" creationId="{81165339-AB28-42C5-8D03-2EE8D60D9843}"/>
          </ac:spMkLst>
        </pc:spChg>
      </pc:sldChg>
      <pc:sldChg chg="mod modShow">
        <pc:chgData name="Lukáš Dadák" userId="S::15740@muni.cz::ba1843e1-4046-4485-a300-4e58c860a098" providerId="AD" clId="Web-{B217375A-0AB2-4AA8-A283-9E91B6914D1D}" dt="2020-10-15T08:41:28.250" v="286"/>
        <pc:sldMkLst>
          <pc:docMk/>
          <pc:sldMk cId="0" sldId="346"/>
        </pc:sldMkLst>
      </pc:sldChg>
      <pc:sldChg chg="modSp">
        <pc:chgData name="Lukáš Dadák" userId="S::15740@muni.cz::ba1843e1-4046-4485-a300-4e58c860a098" providerId="AD" clId="Web-{B217375A-0AB2-4AA8-A283-9E91B6914D1D}" dt="2020-10-15T08:42:45.626" v="298" actId="20577"/>
        <pc:sldMkLst>
          <pc:docMk/>
          <pc:sldMk cId="0" sldId="349"/>
        </pc:sldMkLst>
        <pc:spChg chg="mod">
          <ac:chgData name="Lukáš Dadák" userId="S::15740@muni.cz::ba1843e1-4046-4485-a300-4e58c860a098" providerId="AD" clId="Web-{B217375A-0AB2-4AA8-A283-9E91B6914D1D}" dt="2020-10-15T08:42:45.626" v="298" actId="20577"/>
          <ac:spMkLst>
            <pc:docMk/>
            <pc:sldMk cId="0" sldId="349"/>
            <ac:spMk id="194562" creationId="{3430228A-8ADE-4DF3-B9B3-6BE035A975FA}"/>
          </ac:spMkLst>
        </pc:spChg>
      </pc:sldChg>
      <pc:sldChg chg="modSp">
        <pc:chgData name="Lukáš Dadák" userId="S::15740@muni.cz::ba1843e1-4046-4485-a300-4e58c860a098" providerId="AD" clId="Web-{B217375A-0AB2-4AA8-A283-9E91B6914D1D}" dt="2020-10-15T08:42:58.126" v="301" actId="20577"/>
        <pc:sldMkLst>
          <pc:docMk/>
          <pc:sldMk cId="0" sldId="351"/>
        </pc:sldMkLst>
        <pc:spChg chg="mod">
          <ac:chgData name="Lukáš Dadák" userId="S::15740@muni.cz::ba1843e1-4046-4485-a300-4e58c860a098" providerId="AD" clId="Web-{B217375A-0AB2-4AA8-A283-9E91B6914D1D}" dt="2020-10-15T08:42:58.126" v="301" actId="20577"/>
          <ac:spMkLst>
            <pc:docMk/>
            <pc:sldMk cId="0" sldId="351"/>
            <ac:spMk id="198658" creationId="{513E3EE6-5B05-42E6-890F-561FE8389313}"/>
          </ac:spMkLst>
        </pc:spChg>
      </pc:sldChg>
    </pc:docChg>
  </pc:docChgLst>
  <pc:docChgLst>
    <pc:chgData name="Lukáš Dadák" userId="S::15740@muni.cz::ba1843e1-4046-4485-a300-4e58c860a098" providerId="AD" clId="Web-{EAEB2714-2BCF-4B6C-8E14-0139DB1800E4}"/>
    <pc:docChg chg="delSld modSld sldOrd">
      <pc:chgData name="Lukáš Dadák" userId="S::15740@muni.cz::ba1843e1-4046-4485-a300-4e58c860a098" providerId="AD" clId="Web-{EAEB2714-2BCF-4B6C-8E14-0139DB1800E4}" dt="2020-10-20T09:10:20.516" v="102"/>
      <pc:docMkLst>
        <pc:docMk/>
      </pc:docMkLst>
      <pc:sldChg chg="modSp">
        <pc:chgData name="Lukáš Dadák" userId="S::15740@muni.cz::ba1843e1-4046-4485-a300-4e58c860a098" providerId="AD" clId="Web-{EAEB2714-2BCF-4B6C-8E14-0139DB1800E4}" dt="2020-10-20T08:57:29.280" v="0"/>
        <pc:sldMkLst>
          <pc:docMk/>
          <pc:sldMk cId="0" sldId="264"/>
        </pc:sldMkLst>
        <pc:picChg chg="ord">
          <ac:chgData name="Lukáš Dadák" userId="S::15740@muni.cz::ba1843e1-4046-4485-a300-4e58c860a098" providerId="AD" clId="Web-{EAEB2714-2BCF-4B6C-8E14-0139DB1800E4}" dt="2020-10-20T08:57:29.280" v="0"/>
          <ac:picMkLst>
            <pc:docMk/>
            <pc:sldMk cId="0" sldId="264"/>
            <ac:picMk id="19461" creationId="{8708E615-8A05-4953-929E-F6A3599DDA39}"/>
          </ac:picMkLst>
        </pc:picChg>
      </pc:sldChg>
      <pc:sldChg chg="delSp modSp">
        <pc:chgData name="Lukáš Dadák" userId="S::15740@muni.cz::ba1843e1-4046-4485-a300-4e58c860a098" providerId="AD" clId="Web-{EAEB2714-2BCF-4B6C-8E14-0139DB1800E4}" dt="2020-10-20T09:05:04.946" v="86" actId="20577"/>
        <pc:sldMkLst>
          <pc:docMk/>
          <pc:sldMk cId="0" sldId="267"/>
        </pc:sldMkLst>
        <pc:spChg chg="mod">
          <ac:chgData name="Lukáš Dadák" userId="S::15740@muni.cz::ba1843e1-4046-4485-a300-4e58c860a098" providerId="AD" clId="Web-{EAEB2714-2BCF-4B6C-8E14-0139DB1800E4}" dt="2020-10-20T09:05:04.946" v="86" actId="20577"/>
          <ac:spMkLst>
            <pc:docMk/>
            <pc:sldMk cId="0" sldId="267"/>
            <ac:spMk id="25603" creationId="{1AE74876-18F9-43CC-BADD-163EFD20AA4A}"/>
          </ac:spMkLst>
        </pc:spChg>
        <pc:picChg chg="del">
          <ac:chgData name="Lukáš Dadák" userId="S::15740@muni.cz::ba1843e1-4046-4485-a300-4e58c860a098" providerId="AD" clId="Web-{EAEB2714-2BCF-4B6C-8E14-0139DB1800E4}" dt="2020-10-20T08:59:20.485" v="1"/>
          <ac:picMkLst>
            <pc:docMk/>
            <pc:sldMk cId="0" sldId="267"/>
            <ac:picMk id="25605" creationId="{4ED49827-8BA3-4D9B-9D52-6F25CCD7E4E4}"/>
          </ac:picMkLst>
        </pc:picChg>
      </pc:sldChg>
      <pc:sldChg chg="modSp ord">
        <pc:chgData name="Lukáš Dadák" userId="S::15740@muni.cz::ba1843e1-4046-4485-a300-4e58c860a098" providerId="AD" clId="Web-{EAEB2714-2BCF-4B6C-8E14-0139DB1800E4}" dt="2020-10-20T09:07:39.840" v="97" actId="20577"/>
        <pc:sldMkLst>
          <pc:docMk/>
          <pc:sldMk cId="0" sldId="281"/>
        </pc:sldMkLst>
        <pc:spChg chg="mod">
          <ac:chgData name="Lukáš Dadák" userId="S::15740@muni.cz::ba1843e1-4046-4485-a300-4e58c860a098" providerId="AD" clId="Web-{EAEB2714-2BCF-4B6C-8E14-0139DB1800E4}" dt="2020-10-20T09:07:39.840" v="97" actId="20577"/>
          <ac:spMkLst>
            <pc:docMk/>
            <pc:sldMk cId="0" sldId="281"/>
            <ac:spMk id="54275" creationId="{068B155F-A5EB-44EC-8DA8-F5252441E261}"/>
          </ac:spMkLst>
        </pc:spChg>
      </pc:sldChg>
      <pc:sldChg chg="modSp">
        <pc:chgData name="Lukáš Dadák" userId="S::15740@muni.cz::ba1843e1-4046-4485-a300-4e58c860a098" providerId="AD" clId="Web-{EAEB2714-2BCF-4B6C-8E14-0139DB1800E4}" dt="2020-10-20T09:08:13.778" v="100" actId="20577"/>
        <pc:sldMkLst>
          <pc:docMk/>
          <pc:sldMk cId="0" sldId="301"/>
        </pc:sldMkLst>
        <pc:spChg chg="mod">
          <ac:chgData name="Lukáš Dadák" userId="S::15740@muni.cz::ba1843e1-4046-4485-a300-4e58c860a098" providerId="AD" clId="Web-{EAEB2714-2BCF-4B6C-8E14-0139DB1800E4}" dt="2020-10-20T09:08:13.778" v="100" actId="20577"/>
          <ac:spMkLst>
            <pc:docMk/>
            <pc:sldMk cId="0" sldId="301"/>
            <ac:spMk id="95235" creationId="{AAF26D57-6AAE-4EBB-8E95-1A11EEBFE820}"/>
          </ac:spMkLst>
        </pc:spChg>
      </pc:sldChg>
      <pc:sldChg chg="modSp">
        <pc:chgData name="Lukáš Dadák" userId="S::15740@muni.cz::ba1843e1-4046-4485-a300-4e58c860a098" providerId="AD" clId="Web-{EAEB2714-2BCF-4B6C-8E14-0139DB1800E4}" dt="2020-10-20T09:09:51.671" v="101" actId="1076"/>
        <pc:sldMkLst>
          <pc:docMk/>
          <pc:sldMk cId="0" sldId="340"/>
        </pc:sldMkLst>
        <pc:picChg chg="mod">
          <ac:chgData name="Lukáš Dadák" userId="S::15740@muni.cz::ba1843e1-4046-4485-a300-4e58c860a098" providerId="AD" clId="Web-{EAEB2714-2BCF-4B6C-8E14-0139DB1800E4}" dt="2020-10-20T09:09:51.671" v="101" actId="1076"/>
          <ac:picMkLst>
            <pc:docMk/>
            <pc:sldMk cId="0" sldId="340"/>
            <ac:picMk id="176133" creationId="{68E17167-81A0-46E0-90A5-885FD384A785}"/>
          </ac:picMkLst>
        </pc:picChg>
      </pc:sldChg>
      <pc:sldChg chg="del">
        <pc:chgData name="Lukáš Dadák" userId="S::15740@muni.cz::ba1843e1-4046-4485-a300-4e58c860a098" providerId="AD" clId="Web-{EAEB2714-2BCF-4B6C-8E14-0139DB1800E4}" dt="2020-10-20T09:10:20.516" v="102"/>
        <pc:sldMkLst>
          <pc:docMk/>
          <pc:sldMk cId="0" sldId="346"/>
        </pc:sldMkLst>
      </pc:sldChg>
    </pc:docChg>
  </pc:docChgLst>
  <pc:docChgLst>
    <pc:chgData name="Lukáš Dadák" userId="S::15740@muni.cz::ba1843e1-4046-4485-a300-4e58c860a098" providerId="AD" clId="Web-{DA2ADC04-2BFA-4A71-A7C8-413958DDE8E3}"/>
    <pc:docChg chg="addSld modSld">
      <pc:chgData name="Lukáš Dadák" userId="S::15740@muni.cz::ba1843e1-4046-4485-a300-4e58c860a098" providerId="AD" clId="Web-{DA2ADC04-2BFA-4A71-A7C8-413958DDE8E3}" dt="2020-10-15T09:06:20.772" v="73" actId="20577"/>
      <pc:docMkLst>
        <pc:docMk/>
      </pc:docMkLst>
      <pc:sldChg chg="modSp">
        <pc:chgData name="Lukáš Dadák" userId="S::15740@muni.cz::ba1843e1-4046-4485-a300-4e58c860a098" providerId="AD" clId="Web-{DA2ADC04-2BFA-4A71-A7C8-413958DDE8E3}" dt="2020-10-15T09:03:38.738" v="54" actId="20577"/>
        <pc:sldMkLst>
          <pc:docMk/>
          <pc:sldMk cId="0" sldId="286"/>
        </pc:sldMkLst>
        <pc:spChg chg="mod">
          <ac:chgData name="Lukáš Dadák" userId="S::15740@muni.cz::ba1843e1-4046-4485-a300-4e58c860a098" providerId="AD" clId="Web-{DA2ADC04-2BFA-4A71-A7C8-413958DDE8E3}" dt="2020-10-15T09:03:38.738" v="54" actId="20577"/>
          <ac:spMkLst>
            <pc:docMk/>
            <pc:sldMk cId="0" sldId="286"/>
            <ac:spMk id="64514" creationId="{0826FAFA-BC05-4110-91BB-6117DC2F550A}"/>
          </ac:spMkLst>
        </pc:spChg>
      </pc:sldChg>
      <pc:sldChg chg="addSp delSp modSp new">
        <pc:chgData name="Lukáš Dadák" userId="S::15740@muni.cz::ba1843e1-4046-4485-a300-4e58c860a098" providerId="AD" clId="Web-{DA2ADC04-2BFA-4A71-A7C8-413958DDE8E3}" dt="2020-10-15T09:06:20.772" v="73" actId="20577"/>
        <pc:sldMkLst>
          <pc:docMk/>
          <pc:sldMk cId="4231505701" sldId="354"/>
        </pc:sldMkLst>
        <pc:spChg chg="mod">
          <ac:chgData name="Lukáš Dadák" userId="S::15740@muni.cz::ba1843e1-4046-4485-a300-4e58c860a098" providerId="AD" clId="Web-{DA2ADC04-2BFA-4A71-A7C8-413958DDE8E3}" dt="2020-10-15T09:06:20.772" v="73" actId="20577"/>
          <ac:spMkLst>
            <pc:docMk/>
            <pc:sldMk cId="4231505701" sldId="354"/>
            <ac:spMk id="2" creationId="{6A7009C9-3510-4FA4-9F60-76DE78EE78A6}"/>
          </ac:spMkLst>
        </pc:spChg>
        <pc:spChg chg="del">
          <ac:chgData name="Lukáš Dadák" userId="S::15740@muni.cz::ba1843e1-4046-4485-a300-4e58c860a098" providerId="AD" clId="Web-{DA2ADC04-2BFA-4A71-A7C8-413958DDE8E3}" dt="2020-10-15T08:56:38.248" v="1"/>
          <ac:spMkLst>
            <pc:docMk/>
            <pc:sldMk cId="4231505701" sldId="354"/>
            <ac:spMk id="3" creationId="{4E17327F-841F-400C-9594-DD7F9839627D}"/>
          </ac:spMkLst>
        </pc:spChg>
        <pc:picChg chg="add mod ord">
          <ac:chgData name="Lukáš Dadák" userId="S::15740@muni.cz::ba1843e1-4046-4485-a300-4e58c860a098" providerId="AD" clId="Web-{DA2ADC04-2BFA-4A71-A7C8-413958DDE8E3}" dt="2020-10-15T09:02:53.394" v="41" actId="1076"/>
          <ac:picMkLst>
            <pc:docMk/>
            <pc:sldMk cId="4231505701" sldId="354"/>
            <ac:picMk id="4" creationId="{BCF13CDE-F101-42E9-95D9-A99C403600D4}"/>
          </ac:picMkLst>
        </pc:picChg>
      </pc:sldChg>
    </pc:docChg>
  </pc:docChgLst>
  <pc:docChgLst>
    <pc:chgData name="Lukáš Dadák" userId="S::15740@muni.cz::ba1843e1-4046-4485-a300-4e58c860a098" providerId="AD" clId="Web-{9A7DAB85-85B0-4E85-A9D4-AB911BD62200}"/>
    <pc:docChg chg="addSld modSld sldOrd">
      <pc:chgData name="Lukáš Dadák" userId="S::15740@muni.cz::ba1843e1-4046-4485-a300-4e58c860a098" providerId="AD" clId="Web-{9A7DAB85-85B0-4E85-A9D4-AB911BD62200}" dt="2020-10-14T10:57:15.343" v="28"/>
      <pc:docMkLst>
        <pc:docMk/>
      </pc:docMkLst>
      <pc:sldChg chg="modSp">
        <pc:chgData name="Lukáš Dadák" userId="S::15740@muni.cz::ba1843e1-4046-4485-a300-4e58c860a098" providerId="AD" clId="Web-{9A7DAB85-85B0-4E85-A9D4-AB911BD62200}" dt="2020-10-14T10:36:33.184" v="1" actId="20577"/>
        <pc:sldMkLst>
          <pc:docMk/>
          <pc:sldMk cId="0" sldId="256"/>
        </pc:sldMkLst>
        <pc:spChg chg="mod">
          <ac:chgData name="Lukáš Dadák" userId="S::15740@muni.cz::ba1843e1-4046-4485-a300-4e58c860a098" providerId="AD" clId="Web-{9A7DAB85-85B0-4E85-A9D4-AB911BD62200}" dt="2020-10-14T10:36:33.184" v="1" actId="20577"/>
          <ac:spMkLst>
            <pc:docMk/>
            <pc:sldMk cId="0" sldId="256"/>
            <ac:spMk id="3074" creationId="{F5DE69B5-0A4D-4534-A61A-A816BF4A8535}"/>
          </ac:spMkLst>
        </pc:spChg>
      </pc:sldChg>
      <pc:sldChg chg="modSp ord">
        <pc:chgData name="Lukáš Dadák" userId="S::15740@muni.cz::ba1843e1-4046-4485-a300-4e58c860a098" providerId="AD" clId="Web-{9A7DAB85-85B0-4E85-A9D4-AB911BD62200}" dt="2020-10-14T10:38:07.249" v="5"/>
        <pc:sldMkLst>
          <pc:docMk/>
          <pc:sldMk cId="0" sldId="260"/>
        </pc:sldMkLst>
        <pc:spChg chg="mod">
          <ac:chgData name="Lukáš Dadák" userId="S::15740@muni.cz::ba1843e1-4046-4485-a300-4e58c860a098" providerId="AD" clId="Web-{9A7DAB85-85B0-4E85-A9D4-AB911BD62200}" dt="2020-10-14T10:37:53.671" v="4" actId="20577"/>
          <ac:spMkLst>
            <pc:docMk/>
            <pc:sldMk cId="0" sldId="260"/>
            <ac:spMk id="11267" creationId="{0014FD85-AA28-4F98-80C4-4075C29D7038}"/>
          </ac:spMkLst>
        </pc:spChg>
      </pc:sldChg>
      <pc:sldChg chg="addSp delSp modSp">
        <pc:chgData name="Lukáš Dadák" userId="S::15740@muni.cz::ba1843e1-4046-4485-a300-4e58c860a098" providerId="AD" clId="Web-{9A7DAB85-85B0-4E85-A9D4-AB911BD62200}" dt="2020-10-14T10:57:15.343" v="28"/>
        <pc:sldMkLst>
          <pc:docMk/>
          <pc:sldMk cId="0" sldId="266"/>
        </pc:sldMkLst>
        <pc:spChg chg="add mod ord">
          <ac:chgData name="Lukáš Dadák" userId="S::15740@muni.cz::ba1843e1-4046-4485-a300-4e58c860a098" providerId="AD" clId="Web-{9A7DAB85-85B0-4E85-A9D4-AB911BD62200}" dt="2020-10-14T10:57:15.343" v="28"/>
          <ac:spMkLst>
            <pc:docMk/>
            <pc:sldMk cId="0" sldId="266"/>
            <ac:spMk id="5" creationId="{269AE749-86C8-4903-8C95-0BD906CBFFBA}"/>
          </ac:spMkLst>
        </pc:spChg>
        <pc:spChg chg="add del">
          <ac:chgData name="Lukáš Dadák" userId="S::15740@muni.cz::ba1843e1-4046-4485-a300-4e58c860a098" providerId="AD" clId="Web-{9A7DAB85-85B0-4E85-A9D4-AB911BD62200}" dt="2020-10-14T10:55:30.762" v="23"/>
          <ac:spMkLst>
            <pc:docMk/>
            <pc:sldMk cId="0" sldId="266"/>
            <ac:spMk id="6" creationId="{852D6062-738A-4F30-9358-7CD9517B6C87}"/>
          </ac:spMkLst>
        </pc:spChg>
        <pc:spChg chg="del">
          <ac:chgData name="Lukáš Dadák" userId="S::15740@muni.cz::ba1843e1-4046-4485-a300-4e58c860a098" providerId="AD" clId="Web-{9A7DAB85-85B0-4E85-A9D4-AB911BD62200}" dt="2020-10-14T10:41:07.301" v="9"/>
          <ac:spMkLst>
            <pc:docMk/>
            <pc:sldMk cId="0" sldId="266"/>
            <ac:spMk id="23555" creationId="{2281205F-FDF6-4204-AF71-CF800FC22E22}"/>
          </ac:spMkLst>
        </pc:spChg>
        <pc:picChg chg="add mod">
          <ac:chgData name="Lukáš Dadák" userId="S::15740@muni.cz::ba1843e1-4046-4485-a300-4e58c860a098" providerId="AD" clId="Web-{9A7DAB85-85B0-4E85-A9D4-AB911BD62200}" dt="2020-10-14T10:41:18.926" v="11" actId="1076"/>
          <ac:picMkLst>
            <pc:docMk/>
            <pc:sldMk cId="0" sldId="266"/>
            <ac:picMk id="2" creationId="{99A4ABC4-2F89-45C0-BA86-CE49D50ABAAE}"/>
          </ac:picMkLst>
        </pc:picChg>
        <pc:picChg chg="add mod modCrop">
          <ac:chgData name="Lukáš Dadák" userId="S::15740@muni.cz::ba1843e1-4046-4485-a300-4e58c860a098" providerId="AD" clId="Web-{9A7DAB85-85B0-4E85-A9D4-AB911BD62200}" dt="2020-10-14T10:52:11.397" v="18" actId="14100"/>
          <ac:picMkLst>
            <pc:docMk/>
            <pc:sldMk cId="0" sldId="266"/>
            <ac:picMk id="3" creationId="{164B3B93-6BD1-4E44-9161-BCFB028C0F3F}"/>
          </ac:picMkLst>
        </pc:picChg>
        <pc:picChg chg="add mod">
          <ac:chgData name="Lukáš Dadák" userId="S::15740@muni.cz::ba1843e1-4046-4485-a300-4e58c860a098" providerId="AD" clId="Web-{9A7DAB85-85B0-4E85-A9D4-AB911BD62200}" dt="2020-10-14T10:52:21.116" v="20" actId="1076"/>
          <ac:picMkLst>
            <pc:docMk/>
            <pc:sldMk cId="0" sldId="266"/>
            <ac:picMk id="4" creationId="{8B820F5D-78DB-41AF-92C9-855A49E577F5}"/>
          </ac:picMkLst>
        </pc:picChg>
        <pc:picChg chg="del">
          <ac:chgData name="Lukáš Dadák" userId="S::15740@muni.cz::ba1843e1-4046-4485-a300-4e58c860a098" providerId="AD" clId="Web-{9A7DAB85-85B0-4E85-A9D4-AB911BD62200}" dt="2020-10-14T10:40:53.379" v="6"/>
          <ac:picMkLst>
            <pc:docMk/>
            <pc:sldMk cId="0" sldId="266"/>
            <ac:picMk id="23556" creationId="{5FB980CA-F122-47C4-AE5A-CFF1280A6503}"/>
          </ac:picMkLst>
        </pc:picChg>
      </pc:sldChg>
      <pc:sldChg chg="add replId">
        <pc:chgData name="Lukáš Dadák" userId="S::15740@muni.cz::ba1843e1-4046-4485-a300-4e58c860a098" providerId="AD" clId="Web-{9A7DAB85-85B0-4E85-A9D4-AB911BD62200}" dt="2020-10-14T10:37:38.889" v="2"/>
        <pc:sldMkLst>
          <pc:docMk/>
          <pc:sldMk cId="2186075555" sldId="35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68921D0C-E75F-4E7D-9142-39A5AC7C876F}"/>
              </a:ext>
            </a:extLst>
          </p:cNvPr>
          <p:cNvSpPr>
            <a:spLocks noGrp="1" noRot="1" noChangeAspect="1" noChangeArrowheads="1"/>
          </p:cNvSpPr>
          <p:nvPr>
            <p:ph type="sldImg"/>
          </p:nvPr>
        </p:nvSpPr>
        <p:spPr bwMode="auto">
          <a:xfrm>
            <a:off x="1312863" y="1027113"/>
            <a:ext cx="4932362"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D8C8FA4D-77E2-4D1A-8702-F2F252CD9C75}"/>
              </a:ext>
            </a:extLst>
          </p:cNvPr>
          <p:cNvSpPr>
            <a:spLocks noGrp="1" noChangeArrowheads="1"/>
          </p:cNvSpPr>
          <p:nvPr>
            <p:ph type="body"/>
          </p:nvPr>
        </p:nvSpPr>
        <p:spPr bwMode="auto">
          <a:xfrm>
            <a:off x="1169988" y="5086350"/>
            <a:ext cx="5224462"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1460E779-3777-4196-89F1-3D3D600723B2}"/>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a:extLst>
              <a:ext uri="{FF2B5EF4-FFF2-40B4-BE49-F238E27FC236}">
                <a16:creationId xmlns:a16="http://schemas.microsoft.com/office/drawing/2014/main" id="{2A298B64-A0C2-4C7A-AB4A-AE1D307A1C8A}"/>
              </a:ext>
            </a:extLst>
          </p:cNvPr>
          <p:cNvSpPr txBox="1">
            <a:spLocks noGrp="1" noChangeArrowheads="1"/>
          </p:cNvSpPr>
          <p:nvPr>
            <p:ph type="body" idx="1"/>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17542C6D-2AFB-4A96-94A7-29B94CD4904F}"/>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20483" name="Rectangle 2">
            <a:extLst>
              <a:ext uri="{FF2B5EF4-FFF2-40B4-BE49-F238E27FC236}">
                <a16:creationId xmlns:a16="http://schemas.microsoft.com/office/drawing/2014/main" id="{B7BE3F66-18D4-474B-BABA-309D5E05140D}"/>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1BB0E33A-BC40-4E62-8BC4-945A076A0E78}"/>
              </a:ext>
            </a:extLst>
          </p:cNvPr>
          <p:cNvSpPr txBox="1">
            <a:spLocks noChangeArrowheads="1"/>
          </p:cNvSpPr>
          <p:nvPr/>
        </p:nvSpPr>
        <p:spPr bwMode="auto">
          <a:xfrm>
            <a:off x="1312863" y="1027113"/>
            <a:ext cx="4932362"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22531" name="Rectangle 2">
            <a:extLst>
              <a:ext uri="{FF2B5EF4-FFF2-40B4-BE49-F238E27FC236}">
                <a16:creationId xmlns:a16="http://schemas.microsoft.com/office/drawing/2014/main" id="{CBDAAB0B-9DFA-4A2E-AB61-0BFB9DD91621}"/>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54B80FCD-659C-4ADF-B01A-1D4ACF4E344D}"/>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a:extLst>
              <a:ext uri="{FF2B5EF4-FFF2-40B4-BE49-F238E27FC236}">
                <a16:creationId xmlns:a16="http://schemas.microsoft.com/office/drawing/2014/main" id="{01699F3D-3E28-4EF2-AF50-64F9D59D2909}"/>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53769569-B0E1-48A6-83B3-77A2F1B00458}"/>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2">
            <a:extLst>
              <a:ext uri="{FF2B5EF4-FFF2-40B4-BE49-F238E27FC236}">
                <a16:creationId xmlns:a16="http://schemas.microsoft.com/office/drawing/2014/main" id="{75214CF0-BEC0-4309-A1E3-0A7EADC3DC78}"/>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450646B2-DE01-49CC-95FB-F8FEBF7522B7}"/>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9E044029-154B-4789-AA7A-5C8E1ED1B585}"/>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2F9C238E-58FF-496A-9A54-8B69EF82243E}"/>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30723" name="Rectangle 2">
            <a:extLst>
              <a:ext uri="{FF2B5EF4-FFF2-40B4-BE49-F238E27FC236}">
                <a16:creationId xmlns:a16="http://schemas.microsoft.com/office/drawing/2014/main" id="{844A5B70-E265-47A5-8450-161D67AE52A7}"/>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DFCDACD6-DDC9-4D28-80C9-5DF59EA12BB2}"/>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a:extLst>
              <a:ext uri="{FF2B5EF4-FFF2-40B4-BE49-F238E27FC236}">
                <a16:creationId xmlns:a16="http://schemas.microsoft.com/office/drawing/2014/main" id="{D91E307F-B124-43A6-AAD3-A90D629FD7C1}"/>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721AAA36-1669-4E2A-8847-332D3C0359A5}"/>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a:extLst>
              <a:ext uri="{FF2B5EF4-FFF2-40B4-BE49-F238E27FC236}">
                <a16:creationId xmlns:a16="http://schemas.microsoft.com/office/drawing/2014/main" id="{B839FF5E-AE7E-44AC-94D9-698867B1EC37}"/>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BB0BD6D1-4F71-49BB-9D8A-4BA629449D5F}"/>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D41E00DC-5861-436A-A584-A7645671A991}"/>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558ABC40-7A3C-4EB3-A436-50C8EE3F73AB}"/>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5" name="Rectangle 2">
            <a:extLst>
              <a:ext uri="{FF2B5EF4-FFF2-40B4-BE49-F238E27FC236}">
                <a16:creationId xmlns:a16="http://schemas.microsoft.com/office/drawing/2014/main" id="{E6575A43-AD7A-4864-8A1B-D6A731865B95}"/>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6A8DF135-BF86-42BF-AAC3-8538F13DE853}"/>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2291" name="Rectangle 2">
            <a:extLst>
              <a:ext uri="{FF2B5EF4-FFF2-40B4-BE49-F238E27FC236}">
                <a16:creationId xmlns:a16="http://schemas.microsoft.com/office/drawing/2014/main" id="{60665CD4-06CD-4888-8676-B823A8A631D8}"/>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3BE2B342-3074-44A8-AFD9-06DBCD4C7BF9}"/>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Rectangle 2">
            <a:extLst>
              <a:ext uri="{FF2B5EF4-FFF2-40B4-BE49-F238E27FC236}">
                <a16:creationId xmlns:a16="http://schemas.microsoft.com/office/drawing/2014/main" id="{17283C47-72BA-4BC8-8AF6-9D62DDBB71D7}"/>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97BEF648-876C-4DBC-A401-166C9BB98C5F}"/>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a:extLst>
              <a:ext uri="{FF2B5EF4-FFF2-40B4-BE49-F238E27FC236}">
                <a16:creationId xmlns:a16="http://schemas.microsoft.com/office/drawing/2014/main" id="{65D0B09B-3C6C-4DF6-9D49-D10C9E4F2D42}"/>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41E317BC-6AA5-49E1-A3BC-187AC441D057}"/>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2">
            <a:extLst>
              <a:ext uri="{FF2B5EF4-FFF2-40B4-BE49-F238E27FC236}">
                <a16:creationId xmlns:a16="http://schemas.microsoft.com/office/drawing/2014/main" id="{A6B94B48-57CE-4A15-BF3B-FC1BEEB137A3}"/>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33E8A65A-3EDD-4CC3-9AE4-FD882657CC02}"/>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2">
            <a:extLst>
              <a:ext uri="{FF2B5EF4-FFF2-40B4-BE49-F238E27FC236}">
                <a16:creationId xmlns:a16="http://schemas.microsoft.com/office/drawing/2014/main" id="{86776E41-2AE6-4CD6-BF16-050072CF1B80}"/>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CBA8F95B-84F8-4FA6-B940-692F2106CE15}"/>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a:extLst>
              <a:ext uri="{FF2B5EF4-FFF2-40B4-BE49-F238E27FC236}">
                <a16:creationId xmlns:a16="http://schemas.microsoft.com/office/drawing/2014/main" id="{EE94FD38-688D-41FB-B836-00C82628CFBD}"/>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C6DF3C81-B98D-4196-B12E-DDDB39DD8992}"/>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2">
            <a:extLst>
              <a:ext uri="{FF2B5EF4-FFF2-40B4-BE49-F238E27FC236}">
                <a16:creationId xmlns:a16="http://schemas.microsoft.com/office/drawing/2014/main" id="{776E6914-EB39-438E-AAE9-AB2B54C71589}"/>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9FB3A83F-7E75-4681-9BAF-E0271FBB1F66}"/>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2">
            <a:extLst>
              <a:ext uri="{FF2B5EF4-FFF2-40B4-BE49-F238E27FC236}">
                <a16:creationId xmlns:a16="http://schemas.microsoft.com/office/drawing/2014/main" id="{352D857D-40FA-47EF-847C-DEE814E08FC4}"/>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A54FC2AF-F605-41E6-96A1-1B807D96521E}"/>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57347" name="Rectangle 2">
            <a:extLst>
              <a:ext uri="{FF2B5EF4-FFF2-40B4-BE49-F238E27FC236}">
                <a16:creationId xmlns:a16="http://schemas.microsoft.com/office/drawing/2014/main" id="{ABE13518-E796-48E9-ABD2-1A839E7E5198}"/>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E7711E8A-A262-4AF0-A016-F4D9A640C7D4}"/>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a:extLst>
              <a:ext uri="{FF2B5EF4-FFF2-40B4-BE49-F238E27FC236}">
                <a16:creationId xmlns:a16="http://schemas.microsoft.com/office/drawing/2014/main" id="{6DD42C2E-45FF-4EBB-894C-6746D8CDAC53}"/>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FE7A5A39-2B00-4D63-9D02-A35192CCA16F}"/>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a:extLst>
              <a:ext uri="{FF2B5EF4-FFF2-40B4-BE49-F238E27FC236}">
                <a16:creationId xmlns:a16="http://schemas.microsoft.com/office/drawing/2014/main" id="{8B915893-5C1F-4E6B-9920-E5EAD3D81EB3}"/>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8A2741CE-9DDD-4C7E-8CCB-CA0B031DAD77}"/>
              </a:ext>
            </a:extLst>
          </p:cNvPr>
          <p:cNvSpPr txBox="1">
            <a:spLocks noChangeArrowheads="1"/>
          </p:cNvSpPr>
          <p:nvPr/>
        </p:nvSpPr>
        <p:spPr bwMode="auto">
          <a:xfrm>
            <a:off x="1312863" y="1027113"/>
            <a:ext cx="4930775" cy="36988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6147" name="Rectangle 2">
            <a:extLst>
              <a:ext uri="{FF2B5EF4-FFF2-40B4-BE49-F238E27FC236}">
                <a16:creationId xmlns:a16="http://schemas.microsoft.com/office/drawing/2014/main" id="{C3E5A010-C38A-4373-9976-2F77EED3B922}"/>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a:extLst>
              <a:ext uri="{FF2B5EF4-FFF2-40B4-BE49-F238E27FC236}">
                <a16:creationId xmlns:a16="http://schemas.microsoft.com/office/drawing/2014/main" id="{9AB85B96-EE15-416F-A4EA-B52A6F0561F9}"/>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63491" name="Rectangle 2">
            <a:extLst>
              <a:ext uri="{FF2B5EF4-FFF2-40B4-BE49-F238E27FC236}">
                <a16:creationId xmlns:a16="http://schemas.microsoft.com/office/drawing/2014/main" id="{4045EC0F-4941-4922-9941-2B407C27CA6E}"/>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94762793-1BC5-4ECD-BFFD-B7C1E999BACB}"/>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a:extLst>
              <a:ext uri="{FF2B5EF4-FFF2-40B4-BE49-F238E27FC236}">
                <a16:creationId xmlns:a16="http://schemas.microsoft.com/office/drawing/2014/main" id="{C4C902DF-0D71-4278-856F-7CCEC6132CA5}"/>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a:extLst>
              <a:ext uri="{FF2B5EF4-FFF2-40B4-BE49-F238E27FC236}">
                <a16:creationId xmlns:a16="http://schemas.microsoft.com/office/drawing/2014/main" id="{885419FB-1347-4350-A05F-70AB5E88EDF0}"/>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67587" name="Rectangle 2">
            <a:extLst>
              <a:ext uri="{FF2B5EF4-FFF2-40B4-BE49-F238E27FC236}">
                <a16:creationId xmlns:a16="http://schemas.microsoft.com/office/drawing/2014/main" id="{A72D6CE1-70BC-46B5-8271-5FDCA2E60342}"/>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a:extLst>
              <a:ext uri="{FF2B5EF4-FFF2-40B4-BE49-F238E27FC236}">
                <a16:creationId xmlns:a16="http://schemas.microsoft.com/office/drawing/2014/main" id="{E9DD5FF2-A41C-4767-9DA0-5CC525BA64EE}"/>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69635" name="Rectangle 2">
            <a:extLst>
              <a:ext uri="{FF2B5EF4-FFF2-40B4-BE49-F238E27FC236}">
                <a16:creationId xmlns:a16="http://schemas.microsoft.com/office/drawing/2014/main" id="{73AD7FE1-A2F7-477F-A67A-A0EAB4B6E232}"/>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876404D1-5150-44D6-83FA-9EC15E6B2517}"/>
              </a:ext>
            </a:extLst>
          </p:cNvPr>
          <p:cNvSpPr txBox="1">
            <a:spLocks noChangeArrowheads="1"/>
          </p:cNvSpPr>
          <p:nvPr/>
        </p:nvSpPr>
        <p:spPr bwMode="auto">
          <a:xfrm>
            <a:off x="1196975" y="681038"/>
            <a:ext cx="4540250" cy="34051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71683" name="Rectangle 2">
            <a:extLst>
              <a:ext uri="{FF2B5EF4-FFF2-40B4-BE49-F238E27FC236}">
                <a16:creationId xmlns:a16="http://schemas.microsoft.com/office/drawing/2014/main" id="{395B02E6-6C94-4506-8798-2724123F53B8}"/>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64AF08C8-BC5E-410D-9166-6777FFCB356F}"/>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73731" name="Rectangle 2">
            <a:extLst>
              <a:ext uri="{FF2B5EF4-FFF2-40B4-BE49-F238E27FC236}">
                <a16:creationId xmlns:a16="http://schemas.microsoft.com/office/drawing/2014/main" id="{D48A7C13-EDB0-466B-A6D4-AD3CC83D7B9B}"/>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4232A153-F129-4188-8A3D-B0DE2CB00ACC}"/>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a:extLst>
              <a:ext uri="{FF2B5EF4-FFF2-40B4-BE49-F238E27FC236}">
                <a16:creationId xmlns:a16="http://schemas.microsoft.com/office/drawing/2014/main" id="{4FC4F1C4-9593-412D-986F-AFD83DFB0BA0}"/>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a:extLst>
              <a:ext uri="{FF2B5EF4-FFF2-40B4-BE49-F238E27FC236}">
                <a16:creationId xmlns:a16="http://schemas.microsoft.com/office/drawing/2014/main" id="{233A7E4D-CD27-4C83-8AA5-2F0496833026}"/>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77827" name="Rectangle 2">
            <a:extLst>
              <a:ext uri="{FF2B5EF4-FFF2-40B4-BE49-F238E27FC236}">
                <a16:creationId xmlns:a16="http://schemas.microsoft.com/office/drawing/2014/main" id="{A8F926AE-885B-49CC-82C6-8D3325052A22}"/>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25B4C401-1C3A-433F-A209-A98245E2ACD1}"/>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2">
            <a:extLst>
              <a:ext uri="{FF2B5EF4-FFF2-40B4-BE49-F238E27FC236}">
                <a16:creationId xmlns:a16="http://schemas.microsoft.com/office/drawing/2014/main" id="{FB7F5F7C-2821-4D1A-ADB3-19F6AEAFCFFB}"/>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1C42BE99-76E2-48FA-B401-0DC5B7624DC7}"/>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2">
            <a:extLst>
              <a:ext uri="{FF2B5EF4-FFF2-40B4-BE49-F238E27FC236}">
                <a16:creationId xmlns:a16="http://schemas.microsoft.com/office/drawing/2014/main" id="{211B34FB-78D9-418A-8B78-7A9A72388B1E}"/>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7C4384B5-2276-401F-8652-9E2EEBAEA9FF}"/>
              </a:ext>
            </a:extLst>
          </p:cNvPr>
          <p:cNvSpPr txBox="1">
            <a:spLocks noChangeArrowheads="1"/>
          </p:cNvSpPr>
          <p:nvPr/>
        </p:nvSpPr>
        <p:spPr bwMode="auto">
          <a:xfrm>
            <a:off x="1312863" y="1027113"/>
            <a:ext cx="4932362"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8195" name="Rectangle 2">
            <a:extLst>
              <a:ext uri="{FF2B5EF4-FFF2-40B4-BE49-F238E27FC236}">
                <a16:creationId xmlns:a16="http://schemas.microsoft.com/office/drawing/2014/main" id="{841788A8-A34E-43EF-8CBD-6E021B58B37D}"/>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4BDD92C5-EB1A-4731-9888-41FC0FB4A67E}"/>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Rectangle 2">
            <a:extLst>
              <a:ext uri="{FF2B5EF4-FFF2-40B4-BE49-F238E27FC236}">
                <a16:creationId xmlns:a16="http://schemas.microsoft.com/office/drawing/2014/main" id="{2EF51F6F-C128-48B3-89F1-BB5DC86462D5}"/>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553159BC-3A28-454E-AFA0-605EC977B3C5}"/>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Rectangle 2">
            <a:extLst>
              <a:ext uri="{FF2B5EF4-FFF2-40B4-BE49-F238E27FC236}">
                <a16:creationId xmlns:a16="http://schemas.microsoft.com/office/drawing/2014/main" id="{B8DE439E-FAF4-497E-8CD4-E1B2EAF24FC5}"/>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682867DA-5023-440F-9C76-BEFCC647A508}"/>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Rectangle 2">
            <a:extLst>
              <a:ext uri="{FF2B5EF4-FFF2-40B4-BE49-F238E27FC236}">
                <a16:creationId xmlns:a16="http://schemas.microsoft.com/office/drawing/2014/main" id="{A85E9A02-3122-459A-AB39-04A5CD8C9BDD}"/>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05CD872F-3EA6-428B-8F6B-6E71D7506C20}"/>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7" name="Rectangle 2">
            <a:extLst>
              <a:ext uri="{FF2B5EF4-FFF2-40B4-BE49-F238E27FC236}">
                <a16:creationId xmlns:a16="http://schemas.microsoft.com/office/drawing/2014/main" id="{275A11CB-D97C-4668-9077-4B5B96852797}"/>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7BE4B34C-E07E-4AA3-80E6-F9044F4368A0}"/>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5" name="Rectangle 2">
            <a:extLst>
              <a:ext uri="{FF2B5EF4-FFF2-40B4-BE49-F238E27FC236}">
                <a16:creationId xmlns:a16="http://schemas.microsoft.com/office/drawing/2014/main" id="{31477BA9-43BF-44C4-8CF8-342DBC2C5749}"/>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9E631575-87D7-4D90-94A8-10A7C08AC078}"/>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3" name="Rectangle 2">
            <a:extLst>
              <a:ext uri="{FF2B5EF4-FFF2-40B4-BE49-F238E27FC236}">
                <a16:creationId xmlns:a16="http://schemas.microsoft.com/office/drawing/2014/main" id="{132D227D-CD90-495E-98B2-07B2704366DE}"/>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id="{CD323D01-E3E0-4CC3-9993-EBF5893EE6D0}"/>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2">
            <a:extLst>
              <a:ext uri="{FF2B5EF4-FFF2-40B4-BE49-F238E27FC236}">
                <a16:creationId xmlns:a16="http://schemas.microsoft.com/office/drawing/2014/main" id="{568BBF68-0CA2-4C1F-8221-FFCA8C2CE5E1}"/>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a:extLst>
              <a:ext uri="{FF2B5EF4-FFF2-40B4-BE49-F238E27FC236}">
                <a16:creationId xmlns:a16="http://schemas.microsoft.com/office/drawing/2014/main" id="{63D1222C-44DA-4B13-A40F-5F93DF40665D}"/>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9" name="Rectangle 2">
            <a:extLst>
              <a:ext uri="{FF2B5EF4-FFF2-40B4-BE49-F238E27FC236}">
                <a16:creationId xmlns:a16="http://schemas.microsoft.com/office/drawing/2014/main" id="{869E698D-1B16-4231-A24B-AAB6980047A0}"/>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a:extLst>
              <a:ext uri="{FF2B5EF4-FFF2-40B4-BE49-F238E27FC236}">
                <a16:creationId xmlns:a16="http://schemas.microsoft.com/office/drawing/2014/main" id="{32579BD0-B994-400A-A36B-DD1812A9C1C6}"/>
              </a:ext>
            </a:extLst>
          </p:cNvPr>
          <p:cNvSpPr txBox="1">
            <a:spLocks noChangeArrowheads="1"/>
          </p:cNvSpPr>
          <p:nvPr/>
        </p:nvSpPr>
        <p:spPr bwMode="auto">
          <a:xfrm>
            <a:off x="1196975" y="681038"/>
            <a:ext cx="4540250" cy="34051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98307" name="Rectangle 2">
            <a:extLst>
              <a:ext uri="{FF2B5EF4-FFF2-40B4-BE49-F238E27FC236}">
                <a16:creationId xmlns:a16="http://schemas.microsoft.com/office/drawing/2014/main" id="{91BB8E78-658F-4B11-B3BA-E608158B6535}"/>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a:extLst>
              <a:ext uri="{FF2B5EF4-FFF2-40B4-BE49-F238E27FC236}">
                <a16:creationId xmlns:a16="http://schemas.microsoft.com/office/drawing/2014/main" id="{D1986A72-8F57-4EB9-8B76-42FE9873D8F5}"/>
              </a:ext>
            </a:extLst>
          </p:cNvPr>
          <p:cNvSpPr txBox="1">
            <a:spLocks noChangeArrowheads="1"/>
          </p:cNvSpPr>
          <p:nvPr/>
        </p:nvSpPr>
        <p:spPr bwMode="auto">
          <a:xfrm>
            <a:off x="1196975" y="681038"/>
            <a:ext cx="4540250" cy="34051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00355" name="Rectangle 2">
            <a:extLst>
              <a:ext uri="{FF2B5EF4-FFF2-40B4-BE49-F238E27FC236}">
                <a16:creationId xmlns:a16="http://schemas.microsoft.com/office/drawing/2014/main" id="{B75CD103-ED03-46A0-9CA0-FA7842847C54}"/>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FFFA0036-8A91-4AB0-B648-A6B8919BC2D9}"/>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a:extLst>
              <a:ext uri="{FF2B5EF4-FFF2-40B4-BE49-F238E27FC236}">
                <a16:creationId xmlns:a16="http://schemas.microsoft.com/office/drawing/2014/main" id="{5BF3A949-BDC2-4F1F-8BB4-B5CFC20B0002}"/>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 Box 1">
            <a:extLst>
              <a:ext uri="{FF2B5EF4-FFF2-40B4-BE49-F238E27FC236}">
                <a16:creationId xmlns:a16="http://schemas.microsoft.com/office/drawing/2014/main" id="{9E475816-072F-43D2-8A04-7097E4CBD173}"/>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02403" name="Rectangle 2">
            <a:extLst>
              <a:ext uri="{FF2B5EF4-FFF2-40B4-BE49-F238E27FC236}">
                <a16:creationId xmlns:a16="http://schemas.microsoft.com/office/drawing/2014/main" id="{235F6F19-1029-428C-B5A0-8A0D3A90B9AB}"/>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a:extLst>
              <a:ext uri="{FF2B5EF4-FFF2-40B4-BE49-F238E27FC236}">
                <a16:creationId xmlns:a16="http://schemas.microsoft.com/office/drawing/2014/main" id="{4590574C-1F63-4CA4-A9E3-D7AA8A8EBA0A}"/>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04451" name="Rectangle 2">
            <a:extLst>
              <a:ext uri="{FF2B5EF4-FFF2-40B4-BE49-F238E27FC236}">
                <a16:creationId xmlns:a16="http://schemas.microsoft.com/office/drawing/2014/main" id="{DAAB011B-63B3-45CC-874D-53F2D8F3A6D7}"/>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a:extLst>
              <a:ext uri="{FF2B5EF4-FFF2-40B4-BE49-F238E27FC236}">
                <a16:creationId xmlns:a16="http://schemas.microsoft.com/office/drawing/2014/main" id="{9C3E0D72-7CCD-4C53-BB59-D9DBD3CEC11E}"/>
              </a:ext>
            </a:extLst>
          </p:cNvPr>
          <p:cNvSpPr txBox="1">
            <a:spLocks noChangeArrowheads="1"/>
          </p:cNvSpPr>
          <p:nvPr/>
        </p:nvSpPr>
        <p:spPr bwMode="auto">
          <a:xfrm>
            <a:off x="1196975" y="681038"/>
            <a:ext cx="4540250" cy="34051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06499" name="Rectangle 2">
            <a:extLst>
              <a:ext uri="{FF2B5EF4-FFF2-40B4-BE49-F238E27FC236}">
                <a16:creationId xmlns:a16="http://schemas.microsoft.com/office/drawing/2014/main" id="{53D8096B-9894-4F7C-895B-52D5BAC1528C}"/>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a:extLst>
              <a:ext uri="{FF2B5EF4-FFF2-40B4-BE49-F238E27FC236}">
                <a16:creationId xmlns:a16="http://schemas.microsoft.com/office/drawing/2014/main" id="{55C47F46-7816-4C66-A79C-AEC975563277}"/>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7" name="Rectangle 2">
            <a:extLst>
              <a:ext uri="{FF2B5EF4-FFF2-40B4-BE49-F238E27FC236}">
                <a16:creationId xmlns:a16="http://schemas.microsoft.com/office/drawing/2014/main" id="{91B162E3-2A64-4410-8541-B77E1442DDFB}"/>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1">
            <a:extLst>
              <a:ext uri="{FF2B5EF4-FFF2-40B4-BE49-F238E27FC236}">
                <a16:creationId xmlns:a16="http://schemas.microsoft.com/office/drawing/2014/main" id="{60A0435B-50F4-494F-AF54-FDFDEB629EC9}"/>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10595" name="Rectangle 2">
            <a:extLst>
              <a:ext uri="{FF2B5EF4-FFF2-40B4-BE49-F238E27FC236}">
                <a16:creationId xmlns:a16="http://schemas.microsoft.com/office/drawing/2014/main" id="{1CC227F7-46C3-41AE-A6B6-BCB049028519}"/>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a:extLst>
              <a:ext uri="{FF2B5EF4-FFF2-40B4-BE49-F238E27FC236}">
                <a16:creationId xmlns:a16="http://schemas.microsoft.com/office/drawing/2014/main" id="{9B675627-0AB3-438A-B6A4-30A8D1A15056}"/>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12643" name="Rectangle 2">
            <a:extLst>
              <a:ext uri="{FF2B5EF4-FFF2-40B4-BE49-F238E27FC236}">
                <a16:creationId xmlns:a16="http://schemas.microsoft.com/office/drawing/2014/main" id="{2CB0BD48-C5DE-449B-9088-00C4124595E9}"/>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E4BE8B46-FB08-4266-93A2-1F1A1325A569}"/>
              </a:ext>
            </a:extLst>
          </p:cNvPr>
          <p:cNvSpPr txBox="1">
            <a:spLocks noChangeArrowheads="1"/>
          </p:cNvSpPr>
          <p:nvPr/>
        </p:nvSpPr>
        <p:spPr bwMode="auto">
          <a:xfrm>
            <a:off x="1196975" y="681038"/>
            <a:ext cx="4540250" cy="34051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14691" name="Text Box 2">
            <a:extLst>
              <a:ext uri="{FF2B5EF4-FFF2-40B4-BE49-F238E27FC236}">
                <a16:creationId xmlns:a16="http://schemas.microsoft.com/office/drawing/2014/main" id="{11F5F1B7-ACF2-46D5-95EF-B09F902E52BF}"/>
              </a:ext>
            </a:extLst>
          </p:cNvPr>
          <p:cNvSpPr txBox="1">
            <a:spLocks noGrp="1" noChangeArrowheads="1"/>
          </p:cNvSpPr>
          <p:nvPr>
            <p:ph type="body"/>
          </p:nvPr>
        </p:nvSpPr>
        <p:spPr>
          <a:xfrm>
            <a:off x="1169988" y="5086350"/>
            <a:ext cx="5226050" cy="4562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algn="ctr" eaLnBrk="1">
              <a:lnSpc>
                <a:spcPct val="93000"/>
              </a:lnSpc>
              <a:spcBef>
                <a:spcPct val="0"/>
              </a:spcBef>
              <a:tabLst>
                <a:tab pos="723900" algn="l"/>
                <a:tab pos="1447800" algn="l"/>
                <a:tab pos="2171700" algn="l"/>
                <a:tab pos="2895600" algn="l"/>
                <a:tab pos="3619500" algn="l"/>
                <a:tab pos="4343400" algn="l"/>
                <a:tab pos="5067300" algn="l"/>
              </a:tabLst>
            </a:pPr>
            <a:r>
              <a:rPr lang="cs-CZ" altLang="cs-CZ" sz="2000">
                <a:latin typeface="Arial" panose="020B0604020202020204" pitchFamily="34" charset="0"/>
                <a:ea typeface="Arial Unicode MS" panose="020B0604020202020204" pitchFamily="34" charset="-128"/>
                <a:cs typeface="Arial Unicode MS" panose="020B0604020202020204" pitchFamily="34" charset="-128"/>
              </a:rPr>
              <a:t>Figure 36-1 Oxygen transport cascade. A schematic view of the steps in oxygen transport from the atmosphere to the site of utilization in the mitochondrion is shown here. Approximate Po2 values are shown for each step in the cascade, and factors determining those partial pressures are shown within the square brackets. There is a distribution of tissue</a:t>
            </a:r>
          </a:p>
          <a:p>
            <a:pPr algn="ctr" eaLnBrk="1">
              <a:lnSpc>
                <a:spcPct val="93000"/>
              </a:lnSpc>
              <a:spcBef>
                <a:spcPct val="0"/>
              </a:spcBef>
              <a:tabLst>
                <a:tab pos="723900" algn="l"/>
                <a:tab pos="1447800" algn="l"/>
                <a:tab pos="2171700" algn="l"/>
                <a:tab pos="2895600" algn="l"/>
                <a:tab pos="3619500" algn="l"/>
                <a:tab pos="4343400" algn="l"/>
                <a:tab pos="5067300" algn="l"/>
              </a:tabLst>
            </a:pPr>
            <a:r>
              <a:rPr lang="cs-CZ" altLang="cs-CZ" sz="2000">
                <a:latin typeface="Arial" panose="020B0604020202020204" pitchFamily="34" charset="0"/>
                <a:ea typeface="Arial Unicode MS" panose="020B0604020202020204" pitchFamily="34" charset="-128"/>
                <a:cs typeface="Arial Unicode MS" panose="020B0604020202020204" pitchFamily="34" charset="-128"/>
              </a:rPr>
              <a:t>Po2 values depending on local capillary blood flow, tissue oxygen consumption, and diffusion distances. Mitochondrial Po2 values are depicted as a range because reported levels vary widely. (Adapted from Nunn JF: Nunn's Applied Respiratory Physiology, 4th ed. Boston, Butterworth-Heinemann, 1993.)</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a:extLst>
              <a:ext uri="{FF2B5EF4-FFF2-40B4-BE49-F238E27FC236}">
                <a16:creationId xmlns:a16="http://schemas.microsoft.com/office/drawing/2014/main" id="{52E14EF6-E465-4CEC-8F39-AF736394FE6B}"/>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9" name="Rectangle 2">
            <a:extLst>
              <a:ext uri="{FF2B5EF4-FFF2-40B4-BE49-F238E27FC236}">
                <a16:creationId xmlns:a16="http://schemas.microsoft.com/office/drawing/2014/main" id="{9C80743A-3667-472A-A205-25DA8A4313B5}"/>
              </a:ext>
            </a:extLst>
          </p:cNvPr>
          <p:cNvSpPr txBox="1">
            <a:spLocks noGrp="1" noChangeArrowheads="1"/>
          </p:cNvSpPr>
          <p:nvPr>
            <p:ph type="body" idx="1"/>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
            <a:extLst>
              <a:ext uri="{FF2B5EF4-FFF2-40B4-BE49-F238E27FC236}">
                <a16:creationId xmlns:a16="http://schemas.microsoft.com/office/drawing/2014/main" id="{5A11B1C8-83F7-4235-A525-638E905D2717}"/>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7" name="Rectangle 2">
            <a:extLst>
              <a:ext uri="{FF2B5EF4-FFF2-40B4-BE49-F238E27FC236}">
                <a16:creationId xmlns:a16="http://schemas.microsoft.com/office/drawing/2014/main" id="{388C5B56-B157-4BE9-9C5A-135EB271D1BC}"/>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1">
            <a:extLst>
              <a:ext uri="{FF2B5EF4-FFF2-40B4-BE49-F238E27FC236}">
                <a16:creationId xmlns:a16="http://schemas.microsoft.com/office/drawing/2014/main" id="{23F230B9-48E5-491E-AB86-D0180C69E097}"/>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20835" name="Text Box 2">
            <a:extLst>
              <a:ext uri="{FF2B5EF4-FFF2-40B4-BE49-F238E27FC236}">
                <a16:creationId xmlns:a16="http://schemas.microsoft.com/office/drawing/2014/main" id="{12B51D98-5BFB-47B8-819C-1A8024C68DC6}"/>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2600"/>
          <a:lstStyle/>
          <a:p>
            <a:pPr eaLnBrk="1">
              <a:lnSpc>
                <a:spcPct val="95000"/>
              </a:lnSpc>
              <a:spcBef>
                <a:spcPct val="0"/>
              </a:spcBef>
              <a:tabLst>
                <a:tab pos="723900" algn="l"/>
                <a:tab pos="1447800" algn="l"/>
                <a:tab pos="2171700" algn="l"/>
                <a:tab pos="2895600" algn="l"/>
                <a:tab pos="3619500" algn="l"/>
                <a:tab pos="4343400" algn="l"/>
                <a:tab pos="5067300" algn="l"/>
              </a:tabLst>
            </a:pPr>
            <a:r>
              <a:rPr lang="cs-CZ" altLang="cs-CZ" sz="2000">
                <a:ea typeface="Arial Unicode MS" panose="020B0604020202020204" pitchFamily="34" charset="-128"/>
                <a:cs typeface="Arial Unicode MS" panose="020B0604020202020204" pitchFamily="34" charset="-128"/>
              </a:rPr>
              <a:t>Light passing through tissue containing blood is absorbed by tissue and by arterial, capillary, and venous blood. Usually, only the arterial blood is pulsatile. Light absorption may therefore be split into a pulsatile component (AC) and a constant or nonpulsatile component (DC). Hemoglobin O2 saturation may be obtained by application of Equation 19 in the text. (Data from Tremper KK, Barker SJ: Pulse oximetry. Anesthesiology 70:98, 1989.)Odlišit pulzující = arteriální</a:t>
            </a:r>
          </a:p>
          <a:p>
            <a:pPr eaLnBrk="1">
              <a:lnSpc>
                <a:spcPct val="95000"/>
              </a:lnSpc>
              <a:spcBef>
                <a:spcPct val="0"/>
              </a:spcBef>
              <a:tabLst>
                <a:tab pos="723900" algn="l"/>
                <a:tab pos="1447800" algn="l"/>
                <a:tab pos="2171700" algn="l"/>
                <a:tab pos="2895600" algn="l"/>
                <a:tab pos="3619500" algn="l"/>
                <a:tab pos="4343400" algn="l"/>
                <a:tab pos="5067300" algn="l"/>
              </a:tabLst>
            </a:pPr>
            <a:r>
              <a:rPr lang="cs-CZ" altLang="cs-CZ" sz="2000">
                <a:ea typeface="Arial Unicode MS" panose="020B0604020202020204" pitchFamily="34" charset="-128"/>
                <a:cs typeface="Arial Unicode MS" panose="020B0604020202020204" pitchFamily="34" charset="-128"/>
              </a:rPr>
              <a:t>nepulzující = ..... absorbci světla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6A8DF135-BF86-42BF-AAC3-8538F13DE853}"/>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2291" name="Rectangle 2">
            <a:extLst>
              <a:ext uri="{FF2B5EF4-FFF2-40B4-BE49-F238E27FC236}">
                <a16:creationId xmlns:a16="http://schemas.microsoft.com/office/drawing/2014/main" id="{60665CD4-06CD-4888-8676-B823A8A631D8}"/>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614674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Text Box 1">
            <a:extLst>
              <a:ext uri="{FF2B5EF4-FFF2-40B4-BE49-F238E27FC236}">
                <a16:creationId xmlns:a16="http://schemas.microsoft.com/office/drawing/2014/main" id="{80AA3CE8-CC86-4511-865E-786AFE876A1E}"/>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22883" name="Text Box 2">
            <a:extLst>
              <a:ext uri="{FF2B5EF4-FFF2-40B4-BE49-F238E27FC236}">
                <a16:creationId xmlns:a16="http://schemas.microsoft.com/office/drawing/2014/main" id="{F48A0331-4B5D-470D-9B71-13D1A6188AE8}"/>
              </a:ext>
            </a:extLst>
          </p:cNvPr>
          <p:cNvSpPr txBox="1">
            <a:spLocks noGrp="1" noChangeArrowheads="1"/>
          </p:cNvSpPr>
          <p:nvPr>
            <p:ph type="body"/>
          </p:nvPr>
        </p:nvSpPr>
        <p:spPr>
          <a:xfrm>
            <a:off x="1169988" y="5086350"/>
            <a:ext cx="5226050" cy="43545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9404"/>
          <a:lstStyle/>
          <a:p>
            <a:pPr algn="ctr" eaLnBrk="1">
              <a:lnSpc>
                <a:spcPct val="93000"/>
              </a:lnSpc>
              <a:spcBef>
                <a:spcPct val="0"/>
              </a:spcBef>
              <a:tabLst>
                <a:tab pos="723900" algn="l"/>
                <a:tab pos="1447800" algn="l"/>
                <a:tab pos="2171700" algn="l"/>
                <a:tab pos="2895600" algn="l"/>
                <a:tab pos="3619500" algn="l"/>
                <a:tab pos="4343400" algn="l"/>
                <a:tab pos="5067300" algn="l"/>
              </a:tabLst>
            </a:pPr>
            <a:r>
              <a:rPr lang="cs-CZ" altLang="cs-CZ" sz="2200">
                <a:latin typeface="Arial" panose="020B0604020202020204" pitchFamily="34" charset="0"/>
                <a:ea typeface="Arial Unicode MS" panose="020B0604020202020204" pitchFamily="34" charset="-128"/>
                <a:cs typeface="Arial Unicode MS" panose="020B0604020202020204" pitchFamily="34" charset="-128"/>
              </a:rPr>
              <a:t>Figure 30-34 Hemoglobin extinction curves. Pulse oximetry uses the wavelengths of 660 and 940 nm because they are available in solid-state emitters (not all wavelengths are able to be emitted from diodes). Unfortunately, HbCO and HbO2 absorb equally at 660 nm. Therefore, HbCO and HbO2 both read as Sao2 to a conventional pulse oximeter. In addition, Hbmet and reduced Hb share absorption at 660 nm and interfere with correct Sao2 measurement. (Courtesy of Susan Manson, Biox/Ohmeda, Boulder, Colorado, 1986.)</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a:extLst>
              <a:ext uri="{FF2B5EF4-FFF2-40B4-BE49-F238E27FC236}">
                <a16:creationId xmlns:a16="http://schemas.microsoft.com/office/drawing/2014/main" id="{302BE592-5ADD-4AA6-92F1-D50F56027294}"/>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1" name="Rectangle 2">
            <a:extLst>
              <a:ext uri="{FF2B5EF4-FFF2-40B4-BE49-F238E27FC236}">
                <a16:creationId xmlns:a16="http://schemas.microsoft.com/office/drawing/2014/main" id="{677175D9-D61A-4D58-A70E-1FD60BF4E242}"/>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 Box 1">
            <a:extLst>
              <a:ext uri="{FF2B5EF4-FFF2-40B4-BE49-F238E27FC236}">
                <a16:creationId xmlns:a16="http://schemas.microsoft.com/office/drawing/2014/main" id="{E02F0DA8-E123-452A-B011-63A25BDDADB9}"/>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26979" name="Rectangle 2">
            <a:extLst>
              <a:ext uri="{FF2B5EF4-FFF2-40B4-BE49-F238E27FC236}">
                <a16:creationId xmlns:a16="http://schemas.microsoft.com/office/drawing/2014/main" id="{51222FAA-998C-416C-B245-CD9DBAA015C0}"/>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a:extLst>
              <a:ext uri="{FF2B5EF4-FFF2-40B4-BE49-F238E27FC236}">
                <a16:creationId xmlns:a16="http://schemas.microsoft.com/office/drawing/2014/main" id="{58E1BE07-01F7-4578-8CCA-6123B5E50BAD}"/>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7" name="Rectangle 2">
            <a:extLst>
              <a:ext uri="{FF2B5EF4-FFF2-40B4-BE49-F238E27FC236}">
                <a16:creationId xmlns:a16="http://schemas.microsoft.com/office/drawing/2014/main" id="{61E33D9C-33B7-42E1-A20A-E1564BDA4CD1}"/>
              </a:ext>
            </a:extLst>
          </p:cNvPr>
          <p:cNvSpPr txBox="1">
            <a:spLocks noGrp="1" noChangeArrowheads="1"/>
          </p:cNvSpPr>
          <p:nvPr>
            <p:ph type="body" idx="1"/>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
            <a:extLst>
              <a:ext uri="{FF2B5EF4-FFF2-40B4-BE49-F238E27FC236}">
                <a16:creationId xmlns:a16="http://schemas.microsoft.com/office/drawing/2014/main" id="{15592F85-967B-4B17-9968-DA478531A881}"/>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5" name="Rectangle 2">
            <a:extLst>
              <a:ext uri="{FF2B5EF4-FFF2-40B4-BE49-F238E27FC236}">
                <a16:creationId xmlns:a16="http://schemas.microsoft.com/office/drawing/2014/main" id="{C1CC148A-D702-4AF7-9ADE-BB8F8ACFC1E6}"/>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 Box 1">
            <a:extLst>
              <a:ext uri="{FF2B5EF4-FFF2-40B4-BE49-F238E27FC236}">
                <a16:creationId xmlns:a16="http://schemas.microsoft.com/office/drawing/2014/main" id="{252940D6-FFE1-4EA6-8DEA-F19DFA45256D}"/>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33123" name="Rectangle 2">
            <a:extLst>
              <a:ext uri="{FF2B5EF4-FFF2-40B4-BE49-F238E27FC236}">
                <a16:creationId xmlns:a16="http://schemas.microsoft.com/office/drawing/2014/main" id="{51539034-8704-4A88-81EE-C2AEB2F66C0B}"/>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Text Box 1">
            <a:extLst>
              <a:ext uri="{FF2B5EF4-FFF2-40B4-BE49-F238E27FC236}">
                <a16:creationId xmlns:a16="http://schemas.microsoft.com/office/drawing/2014/main" id="{62E90DF8-0BFF-456A-BC0B-0BD520918CF2}"/>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35171" name="Rectangle 2">
            <a:extLst>
              <a:ext uri="{FF2B5EF4-FFF2-40B4-BE49-F238E27FC236}">
                <a16:creationId xmlns:a16="http://schemas.microsoft.com/office/drawing/2014/main" id="{F72CD7BB-749F-4B44-90B0-928F478818D5}"/>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
            <a:extLst>
              <a:ext uri="{FF2B5EF4-FFF2-40B4-BE49-F238E27FC236}">
                <a16:creationId xmlns:a16="http://schemas.microsoft.com/office/drawing/2014/main" id="{B12B892E-2B9C-4344-A286-4B12D821EE53}"/>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3" name="Rectangle 2">
            <a:extLst>
              <a:ext uri="{FF2B5EF4-FFF2-40B4-BE49-F238E27FC236}">
                <a16:creationId xmlns:a16="http://schemas.microsoft.com/office/drawing/2014/main" id="{C837F5EB-1D94-42BE-AFEC-E79CF359D3A3}"/>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
            <a:extLst>
              <a:ext uri="{FF2B5EF4-FFF2-40B4-BE49-F238E27FC236}">
                <a16:creationId xmlns:a16="http://schemas.microsoft.com/office/drawing/2014/main" id="{59A83B16-7497-45D4-8B35-656D94C2440A}"/>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1" name="Rectangle 2">
            <a:extLst>
              <a:ext uri="{FF2B5EF4-FFF2-40B4-BE49-F238E27FC236}">
                <a16:creationId xmlns:a16="http://schemas.microsoft.com/office/drawing/2014/main" id="{93357D34-959C-42D0-B5B2-778A4264EE39}"/>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Text Box 1">
            <a:extLst>
              <a:ext uri="{FF2B5EF4-FFF2-40B4-BE49-F238E27FC236}">
                <a16:creationId xmlns:a16="http://schemas.microsoft.com/office/drawing/2014/main" id="{0CECC55C-16A9-4DBB-8E09-E3053C38291E}"/>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42339" name="Rectangle 2">
            <a:extLst>
              <a:ext uri="{FF2B5EF4-FFF2-40B4-BE49-F238E27FC236}">
                <a16:creationId xmlns:a16="http://schemas.microsoft.com/office/drawing/2014/main" id="{81EE9574-98B8-435D-AE6C-C8C0E2B937EC}"/>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466C96DE-1FEA-470D-96D7-D50131FE28D0}"/>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4339" name="Rectangle 2">
            <a:extLst>
              <a:ext uri="{FF2B5EF4-FFF2-40B4-BE49-F238E27FC236}">
                <a16:creationId xmlns:a16="http://schemas.microsoft.com/office/drawing/2014/main" id="{9D2DD896-E08F-4C0D-91D9-485DCD97E75C}"/>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
            <a:extLst>
              <a:ext uri="{FF2B5EF4-FFF2-40B4-BE49-F238E27FC236}">
                <a16:creationId xmlns:a16="http://schemas.microsoft.com/office/drawing/2014/main" id="{C95C782D-775F-4BC0-BD3A-6185732FBF06}"/>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7" name="Rectangle 2">
            <a:extLst>
              <a:ext uri="{FF2B5EF4-FFF2-40B4-BE49-F238E27FC236}">
                <a16:creationId xmlns:a16="http://schemas.microsoft.com/office/drawing/2014/main" id="{E7C9A849-A281-43AC-A22E-DFF11ABD69C4}"/>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
            <a:extLst>
              <a:ext uri="{FF2B5EF4-FFF2-40B4-BE49-F238E27FC236}">
                <a16:creationId xmlns:a16="http://schemas.microsoft.com/office/drawing/2014/main" id="{B7AB4D2D-FBB0-4170-8D4C-9F784D3BDA68}"/>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5" name="Rectangle 2">
            <a:extLst>
              <a:ext uri="{FF2B5EF4-FFF2-40B4-BE49-F238E27FC236}">
                <a16:creationId xmlns:a16="http://schemas.microsoft.com/office/drawing/2014/main" id="{209A9021-9F44-49EA-9D22-B03A3DE023A9}"/>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
            <a:extLst>
              <a:ext uri="{FF2B5EF4-FFF2-40B4-BE49-F238E27FC236}">
                <a16:creationId xmlns:a16="http://schemas.microsoft.com/office/drawing/2014/main" id="{21B19DDD-D379-4E70-9B6E-50ADCB87B31B}"/>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Rectangle 2">
            <a:extLst>
              <a:ext uri="{FF2B5EF4-FFF2-40B4-BE49-F238E27FC236}">
                <a16:creationId xmlns:a16="http://schemas.microsoft.com/office/drawing/2014/main" id="{17F0F8E0-2503-46B6-8A81-380B1FDA403A}"/>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Text Box 1">
            <a:extLst>
              <a:ext uri="{FF2B5EF4-FFF2-40B4-BE49-F238E27FC236}">
                <a16:creationId xmlns:a16="http://schemas.microsoft.com/office/drawing/2014/main" id="{B761F022-CB2D-4B61-B089-501915D3B91B}"/>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50531" name="Text Box 2">
            <a:extLst>
              <a:ext uri="{FF2B5EF4-FFF2-40B4-BE49-F238E27FC236}">
                <a16:creationId xmlns:a16="http://schemas.microsoft.com/office/drawing/2014/main" id="{34263EB6-A72D-4E01-A5C9-E8E7592B3018}"/>
              </a:ext>
            </a:extLst>
          </p:cNvPr>
          <p:cNvSpPr txBox="1">
            <a:spLocks noGrp="1" noChangeArrowheads="1"/>
          </p:cNvSpPr>
          <p:nvPr>
            <p:ph type="body"/>
          </p:nvPr>
        </p:nvSpPr>
        <p:spPr>
          <a:xfrm>
            <a:off x="1169988" y="5086350"/>
            <a:ext cx="5226050" cy="180403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9404"/>
          <a:lstStyle/>
          <a:p>
            <a:pPr algn="ctr" eaLnBrk="1">
              <a:lnSpc>
                <a:spcPct val="93000"/>
              </a:lnSpc>
              <a:spcBef>
                <a:spcPct val="0"/>
              </a:spcBef>
              <a:tabLst>
                <a:tab pos="723900" algn="l"/>
                <a:tab pos="1447800" algn="l"/>
                <a:tab pos="2171700" algn="l"/>
                <a:tab pos="2895600" algn="l"/>
                <a:tab pos="3619500" algn="l"/>
                <a:tab pos="4343400" algn="l"/>
                <a:tab pos="5067300" algn="l"/>
              </a:tabLst>
            </a:pPr>
            <a:r>
              <a:rPr lang="cs-CZ" altLang="cs-CZ" sz="2200">
                <a:latin typeface="Arial" panose="020B0604020202020204" pitchFamily="34" charset="0"/>
                <a:ea typeface="Arial Unicode MS" panose="020B0604020202020204" pitchFamily="34" charset="-128"/>
                <a:cs typeface="Arial Unicode MS" panose="020B0604020202020204" pitchFamily="34" charset="-128"/>
              </a:rPr>
              <a:t>Figure 36-18 Examples of capnograph waves. A, Normal spontaneous breathing. B, Normal mechanical ventilation. C, Prolonged exhalation during spontaneous breathing. As CO2 diffuses from the mixed venous blood into the alveoli, its concentration progressively rises (see Fig. 36-19). D, Increased slope of phase III in a mechanically ventilated patient with emphysema. E, Added dead space during spontaneous ventilation. F, Dual plateau (i.e. tails-up pattern) caused by a leak in the sample line.325 The alveolar plateau is artifactually low because of dilution of exhaled gas with air leaking inward. During each mechanical breath, the leak is reduced because of higher pressure within the airway and tubing, explaining the rise in the CO2 concentration at the end of the alveolar plateau. This pattern is not seen during spontaneous ventilation because the required increase in airway pressure is absent. G, Exhausted CO2 absorbent produces an inhaled CO2 concentration greater than zero. H, Double peak for a patient with a single lung transplant. The first peak represents CO2 from the transplanted (normal) lung. CO2 exhalation from the remaining (obstructed) lung is delayed, producing the second peak. I, Inspiratory valve stuck open during spontaneous breathing. Some backflow into the inspired limb of the circuit causes a rise in the level of inspired CO2. J, Inspiratory valve stuck open during mechanical ventilation. The "slurred" downslope during inspiration represents a small amount of inspired CO2 in the inspired limb of the circuit. K and L, Expiratory valve stuck open during spontaneous breathing or mechanical ventilation. Inhalation of exhaled gas causes an increase in inspired CO2. M, Cardiogenic oscillations, when seen, usually occur with sidestream capnographs for spontaneously breathing patients at the end of each exhalation. Cardiac action causes to-and-fro movement of the interface between exhaled and fresh gas. The CO2 concentration in gas entering the sampling line therefore alternates between high and low values. N, Electrical noise resulting from a malfunctioning component. The seemingly random nature of the signal perturbations (about three per second) implies a nonbiologic cause.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Text Box 1">
            <a:extLst>
              <a:ext uri="{FF2B5EF4-FFF2-40B4-BE49-F238E27FC236}">
                <a16:creationId xmlns:a16="http://schemas.microsoft.com/office/drawing/2014/main" id="{3CDF4AEB-5519-42BA-AA60-D0D58CA07079}"/>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52579" name="Text Box 2">
            <a:extLst>
              <a:ext uri="{FF2B5EF4-FFF2-40B4-BE49-F238E27FC236}">
                <a16:creationId xmlns:a16="http://schemas.microsoft.com/office/drawing/2014/main" id="{CF4390E9-77F9-47E1-AD92-D009D1E1A9AB}"/>
              </a:ext>
            </a:extLst>
          </p:cNvPr>
          <p:cNvSpPr txBox="1">
            <a:spLocks noGrp="1" noChangeArrowheads="1"/>
          </p:cNvSpPr>
          <p:nvPr>
            <p:ph type="body"/>
          </p:nvPr>
        </p:nvSpPr>
        <p:spPr>
          <a:xfrm>
            <a:off x="1169988" y="5086350"/>
            <a:ext cx="5226050" cy="180403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9404"/>
          <a:lstStyle/>
          <a:p>
            <a:pPr algn="ctr" eaLnBrk="1">
              <a:lnSpc>
                <a:spcPct val="93000"/>
              </a:lnSpc>
              <a:spcBef>
                <a:spcPct val="0"/>
              </a:spcBef>
              <a:tabLst>
                <a:tab pos="723900" algn="l"/>
                <a:tab pos="1447800" algn="l"/>
                <a:tab pos="2171700" algn="l"/>
                <a:tab pos="2895600" algn="l"/>
                <a:tab pos="3619500" algn="l"/>
                <a:tab pos="4343400" algn="l"/>
                <a:tab pos="5067300" algn="l"/>
              </a:tabLst>
            </a:pPr>
            <a:r>
              <a:rPr lang="cs-CZ" altLang="cs-CZ" sz="2200">
                <a:latin typeface="Arial" panose="020B0604020202020204" pitchFamily="34" charset="0"/>
                <a:ea typeface="Arial Unicode MS" panose="020B0604020202020204" pitchFamily="34" charset="-128"/>
                <a:cs typeface="Arial Unicode MS" panose="020B0604020202020204" pitchFamily="34" charset="-128"/>
              </a:rPr>
              <a:t>Figure 36-18 Examples of capnograph waves. A, Normal spontaneous breathing. B, Normal mechanical ventilation. C, Prolonged exhalation during spontaneous breathing. As CO2 diffuses from the mixed venous blood into the alveoli, its concentration progressively rises (see Fig. 36-19). D, Increased slope of phase III in a mechanically ventilated patient with emphysema. E, Added dead space during spontaneous ventilation. F, Dual plateau (i.e. tails-up pattern) caused by a leak in the sample line.325 The alveolar plateau is artifactually low because of dilution of exhaled gas with air leaking inward. During each mechanical breath, the leak is reduced because of higher pressure within the airway and tubing, explaining the rise in the CO2 concentration at the end of the alveolar plateau. This pattern is not seen during spontaneous ventilation because the required increase in airway pressure is absent. G, Exhausted CO2 absorbent produces an inhaled CO2 concentration greater than zero. H, Double peak for a patient with a single lung transplant. The first peak represents CO2 from the transplanted (normal) lung. CO2 exhalation from the remaining (obstructed) lung is delayed, producing the second peak. I, Inspiratory valve stuck open during spontaneous breathing. Some backflow into the inspired limb of the circuit causes a rise in the level of inspired CO2. J, Inspiratory valve stuck open during mechanical ventilation. The "slurred" downslope during inspiration represents a small amount of inspired CO2 in the inspired limb of the circuit. K and L, Expiratory valve stuck open during spontaneous breathing or mechanical ventilation. Inhalation of exhaled gas causes an increase in inspired CO2. M, Cardiogenic oscillations, when seen, usually occur with sidestream capnographs for spontaneously breathing patients at the end of each exhalation. Cardiac action causes to-and-fro movement of the interface between exhaled and fresh gas. The CO2 concentration in gas entering the sampling line therefore alternates between high and low values. N, Electrical noise resulting from a malfunctioning component. The seemingly random nature of the signal perturbations (about three per second) implies a nonbiologic cause.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
            <a:extLst>
              <a:ext uri="{FF2B5EF4-FFF2-40B4-BE49-F238E27FC236}">
                <a16:creationId xmlns:a16="http://schemas.microsoft.com/office/drawing/2014/main" id="{A8CC443F-D719-4321-8B4E-461F0B23AA43}"/>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2">
            <a:extLst>
              <a:ext uri="{FF2B5EF4-FFF2-40B4-BE49-F238E27FC236}">
                <a16:creationId xmlns:a16="http://schemas.microsoft.com/office/drawing/2014/main" id="{03250B73-61D7-4DB3-AFF0-5325FB4ECF58}"/>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
            <a:extLst>
              <a:ext uri="{FF2B5EF4-FFF2-40B4-BE49-F238E27FC236}">
                <a16:creationId xmlns:a16="http://schemas.microsoft.com/office/drawing/2014/main" id="{F150DF71-F3D9-4F7E-80C8-A5DA4232AEA0}"/>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5" name="Rectangle 2">
            <a:extLst>
              <a:ext uri="{FF2B5EF4-FFF2-40B4-BE49-F238E27FC236}">
                <a16:creationId xmlns:a16="http://schemas.microsoft.com/office/drawing/2014/main" id="{62A00023-9EE0-4931-85B7-8E3750693C21}"/>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
            <a:extLst>
              <a:ext uri="{FF2B5EF4-FFF2-40B4-BE49-F238E27FC236}">
                <a16:creationId xmlns:a16="http://schemas.microsoft.com/office/drawing/2014/main" id="{B7565CD7-C78C-4BF7-9F60-437A0B3F880D}"/>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58723" name="Rectangle 2">
            <a:extLst>
              <a:ext uri="{FF2B5EF4-FFF2-40B4-BE49-F238E27FC236}">
                <a16:creationId xmlns:a16="http://schemas.microsoft.com/office/drawing/2014/main" id="{0FBDAF2E-948F-4F1F-A330-057CD62BFD45}"/>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a:extLst>
              <a:ext uri="{FF2B5EF4-FFF2-40B4-BE49-F238E27FC236}">
                <a16:creationId xmlns:a16="http://schemas.microsoft.com/office/drawing/2014/main" id="{9F47ECD6-3AB6-4562-8663-88B902484E94}"/>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60771" name="Rectangle 2">
            <a:extLst>
              <a:ext uri="{FF2B5EF4-FFF2-40B4-BE49-F238E27FC236}">
                <a16:creationId xmlns:a16="http://schemas.microsoft.com/office/drawing/2014/main" id="{3CFCD4BA-A309-49FD-AF3C-92B605DC7C26}"/>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a:extLst>
              <a:ext uri="{FF2B5EF4-FFF2-40B4-BE49-F238E27FC236}">
                <a16:creationId xmlns:a16="http://schemas.microsoft.com/office/drawing/2014/main" id="{81EE4CCE-4A2E-48AC-B90B-A21DBFBDA07E}"/>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62819" name="Rectangle 2">
            <a:extLst>
              <a:ext uri="{FF2B5EF4-FFF2-40B4-BE49-F238E27FC236}">
                <a16:creationId xmlns:a16="http://schemas.microsoft.com/office/drawing/2014/main" id="{4D9EC2FA-2A4D-4914-8798-31EC4D7E0DA2}"/>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80D3DF40-B662-406A-A546-D805C4E28B27}"/>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2">
            <a:extLst>
              <a:ext uri="{FF2B5EF4-FFF2-40B4-BE49-F238E27FC236}">
                <a16:creationId xmlns:a16="http://schemas.microsoft.com/office/drawing/2014/main" id="{A80FA969-81C4-4CE7-BC5F-2F5219AED2AB}"/>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
            <a:extLst>
              <a:ext uri="{FF2B5EF4-FFF2-40B4-BE49-F238E27FC236}">
                <a16:creationId xmlns:a16="http://schemas.microsoft.com/office/drawing/2014/main" id="{2350B3CA-40C7-403B-BE61-3600120F2B35}"/>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7" name="Rectangle 2">
            <a:extLst>
              <a:ext uri="{FF2B5EF4-FFF2-40B4-BE49-F238E27FC236}">
                <a16:creationId xmlns:a16="http://schemas.microsoft.com/office/drawing/2014/main" id="{4F3A74E8-0A49-4B59-91AD-29F4E695B771}"/>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
            <a:extLst>
              <a:ext uri="{FF2B5EF4-FFF2-40B4-BE49-F238E27FC236}">
                <a16:creationId xmlns:a16="http://schemas.microsoft.com/office/drawing/2014/main" id="{784B3EDA-AF5C-4329-8C22-4E119156EC4C}"/>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5" name="Rectangle 2">
            <a:extLst>
              <a:ext uri="{FF2B5EF4-FFF2-40B4-BE49-F238E27FC236}">
                <a16:creationId xmlns:a16="http://schemas.microsoft.com/office/drawing/2014/main" id="{F2E2227C-BDAE-423E-918E-0E5BC43D0445}"/>
              </a:ext>
            </a:extLst>
          </p:cNvPr>
          <p:cNvSpPr txBox="1">
            <a:spLocks noGrp="1" noChangeArrowheads="1"/>
          </p:cNvSpPr>
          <p:nvPr>
            <p:ph type="body" idx="1"/>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1">
            <a:extLst>
              <a:ext uri="{FF2B5EF4-FFF2-40B4-BE49-F238E27FC236}">
                <a16:creationId xmlns:a16="http://schemas.microsoft.com/office/drawing/2014/main" id="{234A12FE-102D-4899-9066-DF82761E33D4}"/>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68963" name="Rectangle 2">
            <a:extLst>
              <a:ext uri="{FF2B5EF4-FFF2-40B4-BE49-F238E27FC236}">
                <a16:creationId xmlns:a16="http://schemas.microsoft.com/office/drawing/2014/main" id="{3CC836E0-15AB-4B64-89FE-2D674C1B3E1D}"/>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a:extLst>
              <a:ext uri="{FF2B5EF4-FFF2-40B4-BE49-F238E27FC236}">
                <a16:creationId xmlns:a16="http://schemas.microsoft.com/office/drawing/2014/main" id="{CD4FF24E-EF07-48D4-B94E-8D3096B1FF69}"/>
              </a:ext>
            </a:extLst>
          </p:cNvPr>
          <p:cNvSpPr txBox="1">
            <a:spLocks noChangeArrowheads="1"/>
          </p:cNvSpPr>
          <p:nvPr/>
        </p:nvSpPr>
        <p:spPr bwMode="auto">
          <a:xfrm>
            <a:off x="1304925" y="801688"/>
            <a:ext cx="4949825"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71011" name="Rectangle 2">
            <a:extLst>
              <a:ext uri="{FF2B5EF4-FFF2-40B4-BE49-F238E27FC236}">
                <a16:creationId xmlns:a16="http://schemas.microsoft.com/office/drawing/2014/main" id="{AE0EF8B5-C503-4089-9D50-A9A8EE836CEC}"/>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1">
            <a:extLst>
              <a:ext uri="{FF2B5EF4-FFF2-40B4-BE49-F238E27FC236}">
                <a16:creationId xmlns:a16="http://schemas.microsoft.com/office/drawing/2014/main" id="{A38DE7F2-3EE9-46BE-989D-F9AC4E78E566}"/>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73059" name="Rectangle 2">
            <a:extLst>
              <a:ext uri="{FF2B5EF4-FFF2-40B4-BE49-F238E27FC236}">
                <a16:creationId xmlns:a16="http://schemas.microsoft.com/office/drawing/2014/main" id="{853BC05E-1377-46C3-BE17-D2D514ADEC63}"/>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1">
            <a:extLst>
              <a:ext uri="{FF2B5EF4-FFF2-40B4-BE49-F238E27FC236}">
                <a16:creationId xmlns:a16="http://schemas.microsoft.com/office/drawing/2014/main" id="{82100881-8DED-444B-B4B1-FE24418ED638}"/>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75107" name="Rectangle 2">
            <a:extLst>
              <a:ext uri="{FF2B5EF4-FFF2-40B4-BE49-F238E27FC236}">
                <a16:creationId xmlns:a16="http://schemas.microsoft.com/office/drawing/2014/main" id="{0F0C2836-73D5-4157-A643-4D42FE6B68D7}"/>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1">
            <a:extLst>
              <a:ext uri="{FF2B5EF4-FFF2-40B4-BE49-F238E27FC236}">
                <a16:creationId xmlns:a16="http://schemas.microsoft.com/office/drawing/2014/main" id="{D383D2B1-CFA2-46CB-B546-6800B5F2809A}"/>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77155" name="Rectangle 2">
            <a:extLst>
              <a:ext uri="{FF2B5EF4-FFF2-40B4-BE49-F238E27FC236}">
                <a16:creationId xmlns:a16="http://schemas.microsoft.com/office/drawing/2014/main" id="{7388E1F9-8C4D-48EE-9D1C-15812D179292}"/>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1">
            <a:extLst>
              <a:ext uri="{FF2B5EF4-FFF2-40B4-BE49-F238E27FC236}">
                <a16:creationId xmlns:a16="http://schemas.microsoft.com/office/drawing/2014/main" id="{935E50CF-60CF-4268-B2A1-1D4442190936}"/>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79203" name="Rectangle 2">
            <a:extLst>
              <a:ext uri="{FF2B5EF4-FFF2-40B4-BE49-F238E27FC236}">
                <a16:creationId xmlns:a16="http://schemas.microsoft.com/office/drawing/2014/main" id="{4581121D-9096-4283-95DE-1765BDF810E1}"/>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1">
            <a:extLst>
              <a:ext uri="{FF2B5EF4-FFF2-40B4-BE49-F238E27FC236}">
                <a16:creationId xmlns:a16="http://schemas.microsoft.com/office/drawing/2014/main" id="{9F1CE1C4-260E-426F-9305-2A2EE1595CA9}"/>
              </a:ext>
            </a:extLst>
          </p:cNvPr>
          <p:cNvSpPr txBox="1">
            <a:spLocks noChangeArrowheads="1"/>
          </p:cNvSpPr>
          <p:nvPr/>
        </p:nvSpPr>
        <p:spPr bwMode="auto">
          <a:xfrm>
            <a:off x="1196975" y="681038"/>
            <a:ext cx="4540250" cy="34051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81251" name="Rectangle 2">
            <a:extLst>
              <a:ext uri="{FF2B5EF4-FFF2-40B4-BE49-F238E27FC236}">
                <a16:creationId xmlns:a16="http://schemas.microsoft.com/office/drawing/2014/main" id="{F0793E7C-A08F-4621-A4F4-1293387D1101}"/>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 Box 1">
            <a:extLst>
              <a:ext uri="{FF2B5EF4-FFF2-40B4-BE49-F238E27FC236}">
                <a16:creationId xmlns:a16="http://schemas.microsoft.com/office/drawing/2014/main" id="{D73969FF-353C-43FC-9FF3-E4A80B565775}"/>
              </a:ext>
            </a:extLst>
          </p:cNvPr>
          <p:cNvSpPr txBox="1">
            <a:spLocks noChangeArrowheads="1"/>
          </p:cNvSpPr>
          <p:nvPr/>
        </p:nvSpPr>
        <p:spPr bwMode="auto">
          <a:xfrm>
            <a:off x="1196975" y="681038"/>
            <a:ext cx="4540250" cy="34051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83299" name="Rectangle 2">
            <a:extLst>
              <a:ext uri="{FF2B5EF4-FFF2-40B4-BE49-F238E27FC236}">
                <a16:creationId xmlns:a16="http://schemas.microsoft.com/office/drawing/2014/main" id="{FA959BB9-2CD7-4E52-B542-4107093BC068}"/>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CF6D0F96-2D27-48F9-8ED9-36B25E601B83}"/>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8435" name="Rectangle 2">
            <a:extLst>
              <a:ext uri="{FF2B5EF4-FFF2-40B4-BE49-F238E27FC236}">
                <a16:creationId xmlns:a16="http://schemas.microsoft.com/office/drawing/2014/main" id="{F63E5C4B-7D73-4439-BA31-25D2BE6116CE}"/>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Text Box 1">
            <a:extLst>
              <a:ext uri="{FF2B5EF4-FFF2-40B4-BE49-F238E27FC236}">
                <a16:creationId xmlns:a16="http://schemas.microsoft.com/office/drawing/2014/main" id="{C734A4AA-D1F9-4422-81CE-9227C548BE01}"/>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85347" name="Rectangle 2">
            <a:extLst>
              <a:ext uri="{FF2B5EF4-FFF2-40B4-BE49-F238E27FC236}">
                <a16:creationId xmlns:a16="http://schemas.microsoft.com/office/drawing/2014/main" id="{89B196A9-1000-4780-A546-7E3BBDEDCE51}"/>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Text Box 1">
            <a:extLst>
              <a:ext uri="{FF2B5EF4-FFF2-40B4-BE49-F238E27FC236}">
                <a16:creationId xmlns:a16="http://schemas.microsoft.com/office/drawing/2014/main" id="{79E38DAC-8D54-48FA-8FAF-A73EE226B4E0}"/>
              </a:ext>
            </a:extLst>
          </p:cNvPr>
          <p:cNvSpPr txBox="1">
            <a:spLocks noChangeArrowheads="1"/>
          </p:cNvSpPr>
          <p:nvPr/>
        </p:nvSpPr>
        <p:spPr bwMode="auto">
          <a:xfrm>
            <a:off x="1196975" y="681038"/>
            <a:ext cx="4540250" cy="34051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87395" name="Rectangle 2">
            <a:extLst>
              <a:ext uri="{FF2B5EF4-FFF2-40B4-BE49-F238E27FC236}">
                <a16:creationId xmlns:a16="http://schemas.microsoft.com/office/drawing/2014/main" id="{DA65A289-B44E-4DD8-98D4-E0B6F8AEEF4F}"/>
              </a:ext>
            </a:extLst>
          </p:cNvPr>
          <p:cNvSpPr txBox="1">
            <a:spLocks noGrp="1" noChangeArrowheads="1"/>
          </p:cNvSpPr>
          <p:nvPr>
            <p:ph type="body"/>
          </p:nvPr>
        </p:nvSpPr>
        <p:spPr>
          <a:xfrm>
            <a:off x="1169988" y="5086350"/>
            <a:ext cx="5226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1">
            <a:extLst>
              <a:ext uri="{FF2B5EF4-FFF2-40B4-BE49-F238E27FC236}">
                <a16:creationId xmlns:a16="http://schemas.microsoft.com/office/drawing/2014/main" id="{3A55A1A6-998C-4BB3-A95C-FDB0C518E418}"/>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1491" name="Rectangle 2">
            <a:extLst>
              <a:ext uri="{FF2B5EF4-FFF2-40B4-BE49-F238E27FC236}">
                <a16:creationId xmlns:a16="http://schemas.microsoft.com/office/drawing/2014/main" id="{4F08B8E5-7502-4965-ABF0-DD4ACD422DC7}"/>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1">
            <a:extLst>
              <a:ext uri="{FF2B5EF4-FFF2-40B4-BE49-F238E27FC236}">
                <a16:creationId xmlns:a16="http://schemas.microsoft.com/office/drawing/2014/main" id="{9601C5F5-917E-4A6A-B46A-1C69B821DE4E}"/>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3539" name="Rectangle 2">
            <a:extLst>
              <a:ext uri="{FF2B5EF4-FFF2-40B4-BE49-F238E27FC236}">
                <a16:creationId xmlns:a16="http://schemas.microsoft.com/office/drawing/2014/main" id="{535E2028-F486-4EFE-9CDA-9A216C728B0F}"/>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1">
            <a:extLst>
              <a:ext uri="{FF2B5EF4-FFF2-40B4-BE49-F238E27FC236}">
                <a16:creationId xmlns:a16="http://schemas.microsoft.com/office/drawing/2014/main" id="{8D4F5898-2668-438A-B9E4-795B4C789C66}"/>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7" name="Rectangle 2">
            <a:extLst>
              <a:ext uri="{FF2B5EF4-FFF2-40B4-BE49-F238E27FC236}">
                <a16:creationId xmlns:a16="http://schemas.microsoft.com/office/drawing/2014/main" id="{DC8B5C78-E068-4357-BA14-8892058F972E}"/>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1">
            <a:extLst>
              <a:ext uri="{FF2B5EF4-FFF2-40B4-BE49-F238E27FC236}">
                <a16:creationId xmlns:a16="http://schemas.microsoft.com/office/drawing/2014/main" id="{BCEC68E3-0ABA-4083-ABD9-ADF9EF93F44B}"/>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7635" name="Rectangle 2">
            <a:extLst>
              <a:ext uri="{FF2B5EF4-FFF2-40B4-BE49-F238E27FC236}">
                <a16:creationId xmlns:a16="http://schemas.microsoft.com/office/drawing/2014/main" id="{97D7EAFE-2F3B-4971-BED0-D64D4105FA9A}"/>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1">
            <a:extLst>
              <a:ext uri="{FF2B5EF4-FFF2-40B4-BE49-F238E27FC236}">
                <a16:creationId xmlns:a16="http://schemas.microsoft.com/office/drawing/2014/main" id="{0DAFDED8-3784-4ABA-8E3C-2DD7D26479E7}"/>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9683" name="Rectangle 2">
            <a:extLst>
              <a:ext uri="{FF2B5EF4-FFF2-40B4-BE49-F238E27FC236}">
                <a16:creationId xmlns:a16="http://schemas.microsoft.com/office/drawing/2014/main" id="{0B13C59A-D008-421F-AEA4-136C4B28EA40}"/>
              </a:ext>
            </a:extLst>
          </p:cNvPr>
          <p:cNvSpPr txBox="1">
            <a:spLocks noGrp="1" noChangeArrowheads="1"/>
          </p:cNvSpPr>
          <p:nvPr>
            <p:ph type="body" idx="1"/>
          </p:nvPr>
        </p:nvSpPr>
        <p:spPr>
          <a:xfrm>
            <a:off x="1169988" y="5086350"/>
            <a:ext cx="5226050" cy="4017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Tree>
    <p:extLst>
      <p:ext uri="{BB962C8B-B14F-4D97-AF65-F5344CB8AC3E}">
        <p14:creationId xmlns:p14="http://schemas.microsoft.com/office/powerpoint/2010/main" val="115577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2986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19963" y="282575"/>
            <a:ext cx="2192337" cy="66167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41363" y="282575"/>
            <a:ext cx="6426200" cy="66167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8703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741363" y="282575"/>
            <a:ext cx="8607425" cy="1260475"/>
          </a:xfrm>
        </p:spPr>
        <p:txBody>
          <a:bodyPr/>
          <a:lstStyle/>
          <a:p>
            <a:r>
              <a:rPr lang="cs-CZ"/>
              <a:t>Kliknutím lze upravit styl.</a:t>
            </a:r>
          </a:p>
        </p:txBody>
      </p:sp>
    </p:spTree>
    <p:extLst>
      <p:ext uri="{BB962C8B-B14F-4D97-AF65-F5344CB8AC3E}">
        <p14:creationId xmlns:p14="http://schemas.microsoft.com/office/powerpoint/2010/main" val="21330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0187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Tree>
    <p:extLst>
      <p:ext uri="{BB962C8B-B14F-4D97-AF65-F5344CB8AC3E}">
        <p14:creationId xmlns:p14="http://schemas.microsoft.com/office/powerpoint/2010/main" val="146939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741363" y="1963738"/>
            <a:ext cx="4308475" cy="49355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202238" y="1963738"/>
            <a:ext cx="4310062" cy="49355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26281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93738" y="403225"/>
            <a:ext cx="8694737" cy="1460500"/>
          </a:xfrm>
        </p:spPr>
        <p:txBody>
          <a:bodyPr/>
          <a:lstStyle/>
          <a:p>
            <a:r>
              <a:rPr lang="cs-CZ"/>
              <a:t>Kliknutím lze upravit styl.</a:t>
            </a:r>
          </a:p>
        </p:txBody>
      </p:sp>
      <p:sp>
        <p:nvSpPr>
          <p:cNvPr id="3" name="Zástupný symbol pro text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93738" y="2760663"/>
            <a:ext cx="4265612" cy="40624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103813" y="2760663"/>
            <a:ext cx="4284662" cy="40624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24336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83229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21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Tree>
    <p:extLst>
      <p:ext uri="{BB962C8B-B14F-4D97-AF65-F5344CB8AC3E}">
        <p14:creationId xmlns:p14="http://schemas.microsoft.com/office/powerpoint/2010/main" val="4573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Tree>
    <p:extLst>
      <p:ext uri="{BB962C8B-B14F-4D97-AF65-F5344CB8AC3E}">
        <p14:creationId xmlns:p14="http://schemas.microsoft.com/office/powerpoint/2010/main" val="47539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D1ACCAD-EF13-4076-B226-304736D55747}"/>
              </a:ext>
            </a:extLst>
          </p:cNvPr>
          <p:cNvSpPr>
            <a:spLocks noGrp="1" noChangeArrowheads="1"/>
          </p:cNvSpPr>
          <p:nvPr>
            <p:ph type="title"/>
          </p:nvPr>
        </p:nvSpPr>
        <p:spPr bwMode="auto">
          <a:xfrm>
            <a:off x="741363" y="282575"/>
            <a:ext cx="860742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a:t>Klepněte pro úpravu formátu titulního textu</a:t>
            </a:r>
          </a:p>
        </p:txBody>
      </p:sp>
      <p:sp>
        <p:nvSpPr>
          <p:cNvPr id="1027" name="Rectangle 2">
            <a:extLst>
              <a:ext uri="{FF2B5EF4-FFF2-40B4-BE49-F238E27FC236}">
                <a16:creationId xmlns:a16="http://schemas.microsoft.com/office/drawing/2014/main" id="{CD492719-BB7E-4B20-94E4-179CD4AD4286}"/>
              </a:ext>
            </a:extLst>
          </p:cNvPr>
          <p:cNvSpPr>
            <a:spLocks noGrp="1" noChangeArrowheads="1"/>
          </p:cNvSpPr>
          <p:nvPr>
            <p:ph type="body" idx="1"/>
          </p:nvPr>
        </p:nvSpPr>
        <p:spPr bwMode="auto">
          <a:xfrm>
            <a:off x="741363" y="1963738"/>
            <a:ext cx="8770937" cy="493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cs-CZ"/>
              <a:t>Klepněte pro úpravu formátu textu osnovy</a:t>
            </a:r>
          </a:p>
          <a:p>
            <a:pPr lvl="1"/>
            <a:r>
              <a:rPr lang="en-GB" altLang="cs-CZ"/>
              <a:t>Druhá úroveň</a:t>
            </a:r>
          </a:p>
          <a:p>
            <a:pPr lvl="2"/>
            <a:r>
              <a:rPr lang="en-GB" altLang="cs-CZ"/>
              <a:t>Třetí úroveň</a:t>
            </a:r>
          </a:p>
          <a:p>
            <a:pPr lvl="3"/>
            <a:r>
              <a:rPr lang="en-GB" altLang="cs-CZ"/>
              <a:t>Čtvrtá úroveň osnovy</a:t>
            </a:r>
          </a:p>
          <a:p>
            <a:pPr lvl="4"/>
            <a:r>
              <a:rPr lang="en-GB" altLang="cs-CZ"/>
              <a:t>Pátá úroveň osnovy</a:t>
            </a:r>
          </a:p>
          <a:p>
            <a:pPr lvl="4"/>
            <a:r>
              <a:rPr lang="en-GB" altLang="cs-CZ"/>
              <a:t>Šestá úroveň</a:t>
            </a:r>
          </a:p>
          <a:p>
            <a:pPr lvl="4"/>
            <a:r>
              <a:rPr lang="en-GB" altLang="cs-CZ"/>
              <a:t>Sedmá úroveň</a:t>
            </a:r>
          </a:p>
          <a:p>
            <a:pPr lvl="4"/>
            <a:r>
              <a:rPr lang="en-GB" altLang="cs-CZ"/>
              <a:t>Osmá úroveň textu</a:t>
            </a:r>
          </a:p>
          <a:p>
            <a:pPr lvl="4"/>
            <a:r>
              <a:rPr lang="en-GB" altLang="cs-CZ"/>
              <a:t>Devátá úroveň</a:t>
            </a:r>
          </a:p>
        </p:txBody>
      </p:sp>
      <p:sp>
        <p:nvSpPr>
          <p:cNvPr id="1028" name="AutoShape 3">
            <a:extLst>
              <a:ext uri="{FF2B5EF4-FFF2-40B4-BE49-F238E27FC236}">
                <a16:creationId xmlns:a16="http://schemas.microsoft.com/office/drawing/2014/main" id="{6FD518D6-32BC-4C3C-ADEB-80E99BF69A18}"/>
              </a:ext>
            </a:extLst>
          </p:cNvPr>
          <p:cNvSpPr>
            <a:spLocks noChangeArrowheads="1"/>
          </p:cNvSpPr>
          <p:nvPr/>
        </p:nvSpPr>
        <p:spPr bwMode="auto">
          <a:xfrm>
            <a:off x="723900" y="7077075"/>
            <a:ext cx="935513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
        <p:nvSpPr>
          <p:cNvPr id="1029" name="AutoShape 4">
            <a:extLst>
              <a:ext uri="{FF2B5EF4-FFF2-40B4-BE49-F238E27FC236}">
                <a16:creationId xmlns:a16="http://schemas.microsoft.com/office/drawing/2014/main" id="{419DC43B-A2B5-4D46-A34D-AAAC136746E5}"/>
              </a:ext>
            </a:extLst>
          </p:cNvPr>
          <p:cNvSpPr>
            <a:spLocks noChangeArrowheads="1"/>
          </p:cNvSpPr>
          <p:nvPr/>
        </p:nvSpPr>
        <p:spPr bwMode="auto">
          <a:xfrm>
            <a:off x="1987550" y="7289800"/>
            <a:ext cx="8093075"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b="1" i="1" kern="1200">
          <a:solidFill>
            <a:srgbClr val="FF9966"/>
          </a:solidFill>
          <a:latin typeface="+mj-lt"/>
          <a:ea typeface="Arial Unicode MS" panose="020B0604020202020204" pitchFamily="34" charset="-128"/>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ea typeface="Arial Unicode MS" panose="020B0604020202020204" pitchFamily="34" charset="-128"/>
          <a:cs typeface="Arial Unicode MS" panose="020B0604020202020204" pitchFamily="34" charset="-128"/>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ea typeface="Arial Unicode MS" panose="020B0604020202020204" pitchFamily="34" charset="-128"/>
          <a:cs typeface="Arial Unicode MS" panose="020B0604020202020204" pitchFamily="34" charset="-128"/>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ea typeface="Arial Unicode MS" panose="020B0604020202020204" pitchFamily="34" charset="-128"/>
          <a:cs typeface="Arial Unicode MS" panose="020B0604020202020204" pitchFamily="34" charset="-128"/>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cs typeface="Arial Unicode MS" panose="020B0604020202020204" pitchFamily="34" charset="-128"/>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cs typeface="Arial Unicode MS" panose="020B0604020202020204" pitchFamily="34" charset="-128"/>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cs typeface="Arial Unicode MS" panose="020B0604020202020204" pitchFamily="34" charset="-128"/>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000" b="1" i="1">
          <a:solidFill>
            <a:srgbClr val="FF9966"/>
          </a:solidFill>
          <a:latin typeface="Arial" panose="020B0604020202020204" pitchFamily="34" charset="0"/>
          <a:cs typeface="Arial Unicode MS" panose="020B0604020202020204" pitchFamily="34" charset="-128"/>
        </a:defRPr>
      </a:lvl9pPr>
    </p:titleStyle>
    <p:bodyStyle>
      <a:lvl1pPr marL="342900" indent="-3429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3200" kern="1200">
          <a:solidFill>
            <a:srgbClr val="E6E6E6"/>
          </a:solidFill>
          <a:latin typeface="+mn-lt"/>
          <a:ea typeface="Arial Unicode MS" panose="020B0604020202020204" pitchFamily="34" charset="-128"/>
          <a:cs typeface="+mn-cs"/>
        </a:defRPr>
      </a:lvl1pPr>
      <a:lvl2pPr marL="742950" indent="-28575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800" kern="1200">
          <a:solidFill>
            <a:srgbClr val="E6E6E6"/>
          </a:solidFill>
          <a:latin typeface="+mn-lt"/>
          <a:ea typeface="Arial Unicode MS" panose="020B0604020202020204" pitchFamily="34" charset="-128"/>
          <a:cs typeface="+mn-cs"/>
        </a:defRPr>
      </a:lvl2pPr>
      <a:lvl3pPr marL="1143000" indent="-2286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400" kern="1200">
          <a:solidFill>
            <a:srgbClr val="E6E6E6"/>
          </a:solidFill>
          <a:latin typeface="+mn-lt"/>
          <a:ea typeface="Arial Unicode MS" panose="020B0604020202020204" pitchFamily="34" charset="-128"/>
          <a:cs typeface="+mn-cs"/>
        </a:defRPr>
      </a:lvl3pPr>
      <a:lvl4pPr marL="1600200" indent="-2286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kern="1200">
          <a:solidFill>
            <a:srgbClr val="E6E6E6"/>
          </a:solidFill>
          <a:latin typeface="+mn-lt"/>
          <a:ea typeface="Arial Unicode MS" panose="020B0604020202020204" pitchFamily="34" charset="-128"/>
          <a:cs typeface="+mn-cs"/>
        </a:defRPr>
      </a:lvl4pPr>
      <a:lvl5pPr marL="2057400" indent="-2286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kern="1200">
          <a:solidFill>
            <a:srgbClr val="E6E6E6"/>
          </a:solidFill>
          <a:latin typeface="+mn-lt"/>
          <a:ea typeface="Arial Unicode MS" panose="020B060402020202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7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7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87.jpeg"/><Relationship Id="rId4" Type="http://schemas.openxmlformats.org/officeDocument/2006/relationships/image" Target="../media/image86.jpeg"/></Relationships>
</file>

<file path=ppt/slides/_rels/slide7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7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9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9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07.emf"/></Relationships>
</file>

<file path=ppt/slides/_rels/slide9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98.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F5DE69B5-0A4D-4534-A61A-A816BF4A8535}"/>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dirty="0" err="1">
                <a:ea typeface="Arial Unicode MS"/>
              </a:rPr>
              <a:t>Anaesthesia</a:t>
            </a:r>
            <a:r>
              <a:rPr lang="cs-CZ" altLang="cs-CZ" dirty="0">
                <a:ea typeface="Arial Unicode MS"/>
              </a:rPr>
              <a:t> </a:t>
            </a:r>
            <a:r>
              <a:rPr lang="cs-CZ" altLang="cs-CZ" dirty="0" err="1">
                <a:ea typeface="Arial Unicode MS"/>
              </a:rPr>
              <a:t>Machine</a:t>
            </a:r>
            <a:r>
              <a:rPr lang="cs-CZ" altLang="cs-CZ" dirty="0">
                <a:ea typeface="Arial Unicode MS"/>
              </a:rPr>
              <a:t>,</a:t>
            </a:r>
            <a:br>
              <a:rPr lang="cs-CZ" altLang="cs-CZ" dirty="0"/>
            </a:br>
            <a:r>
              <a:rPr lang="cs-CZ" altLang="cs-CZ" dirty="0">
                <a:ea typeface="Arial Unicode MS"/>
              </a:rPr>
              <a:t>Monitoring</a:t>
            </a:r>
          </a:p>
        </p:txBody>
      </p:sp>
      <p:sp>
        <p:nvSpPr>
          <p:cNvPr id="3075" name="Rectangle 2">
            <a:extLst>
              <a:ext uri="{FF2B5EF4-FFF2-40B4-BE49-F238E27FC236}">
                <a16:creationId xmlns:a16="http://schemas.microsoft.com/office/drawing/2014/main" id="{0FC7D973-7F1F-48D1-85C8-B2178C052A60}"/>
              </a:ext>
            </a:extLst>
          </p:cNvPr>
          <p:cNvSpPr>
            <a:spLocks noGrp="1" noChangeArrowheads="1"/>
          </p:cNvSpPr>
          <p:nvPr>
            <p:ph type="subTitle" idx="4294967295"/>
          </p:nvPr>
        </p:nvSpPr>
        <p:spPr>
          <a:xfrm>
            <a:off x="741363" y="5040313"/>
            <a:ext cx="8772525" cy="1816100"/>
          </a:xfrm>
        </p:spPr>
        <p:txBody>
          <a:bodyPr anchor="ctr"/>
          <a:lstStyle/>
          <a:p>
            <a:pPr marL="0" indent="0" algn="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solidFill>
                  <a:srgbClr val="CCCCCC"/>
                </a:solidFill>
              </a:rPr>
              <a:t>L.Dadák</a:t>
            </a:r>
          </a:p>
          <a:p>
            <a:pPr marL="0" indent="0" algn="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solidFill>
                  <a:srgbClr val="CCCCCC"/>
                </a:solidFill>
              </a:rPr>
              <a:t>ARK FNUSA &amp; LF MU</a:t>
            </a:r>
          </a:p>
        </p:txBody>
      </p:sp>
      <p:pic>
        <p:nvPicPr>
          <p:cNvPr id="3076" name="Picture 3">
            <a:extLst>
              <a:ext uri="{FF2B5EF4-FFF2-40B4-BE49-F238E27FC236}">
                <a16:creationId xmlns:a16="http://schemas.microsoft.com/office/drawing/2014/main" id="{20BAE420-1D8B-451C-81FD-50B6E188E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19250"/>
            <a:ext cx="4140200"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4">
            <a:extLst>
              <a:ext uri="{FF2B5EF4-FFF2-40B4-BE49-F238E27FC236}">
                <a16:creationId xmlns:a16="http://schemas.microsoft.com/office/drawing/2014/main" id="{8708E615-8A05-4953-929E-F6A3599DD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0"/>
            <a:ext cx="4800600" cy="333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Rectangle 1">
            <a:extLst>
              <a:ext uri="{FF2B5EF4-FFF2-40B4-BE49-F238E27FC236}">
                <a16:creationId xmlns:a16="http://schemas.microsoft.com/office/drawing/2014/main" id="{F39792A2-B437-4B1C-B282-F69E2BD85125}"/>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Low pressure system</a:t>
            </a:r>
          </a:p>
        </p:txBody>
      </p:sp>
      <p:sp>
        <p:nvSpPr>
          <p:cNvPr id="19459" name="Rectangle 2">
            <a:extLst>
              <a:ext uri="{FF2B5EF4-FFF2-40B4-BE49-F238E27FC236}">
                <a16:creationId xmlns:a16="http://schemas.microsoft.com/office/drawing/2014/main" id="{ED832A52-908F-4A51-9731-719006666845}"/>
              </a:ext>
            </a:extLst>
          </p:cNvPr>
          <p:cNvSpPr>
            <a:spLocks noGrp="1" noChangeArrowheads="1"/>
          </p:cNvSpPr>
          <p:nvPr>
            <p:ph type="body" idx="1"/>
          </p:nvPr>
        </p:nvSpPr>
        <p:spPr>
          <a:xfrm>
            <a:off x="741363" y="1963738"/>
            <a:ext cx="8772525" cy="4937125"/>
          </a:xfrm>
        </p:spPr>
        <p:txBody>
          <a:bodyPr tIns="40320"/>
          <a:lstStyle/>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flowmeter O2, AIR, N2O</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Oxygen flush valve </a:t>
            </a:r>
            <a:br>
              <a:rPr lang="en-GB" altLang="cs-CZ"/>
            </a:br>
            <a:r>
              <a:rPr lang="en-GB" altLang="cs-CZ"/>
              <a:t>= Bypass, </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Vaporizer</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APL valve</a:t>
            </a:r>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to deliver appropriate </a:t>
            </a:r>
            <a:br>
              <a:rPr lang="en-GB" altLang="cs-CZ"/>
            </a:br>
            <a:r>
              <a:rPr lang="en-GB" altLang="cs-CZ"/>
              <a:t>concentration, </a:t>
            </a:r>
            <a:br>
              <a:rPr lang="en-GB" altLang="cs-CZ"/>
            </a:br>
            <a:r>
              <a:rPr lang="en-GB" altLang="cs-CZ"/>
              <a:t>flow</a:t>
            </a:r>
          </a:p>
        </p:txBody>
      </p:sp>
      <p:pic>
        <p:nvPicPr>
          <p:cNvPr id="19460" name="Picture 3">
            <a:extLst>
              <a:ext uri="{FF2B5EF4-FFF2-40B4-BE49-F238E27FC236}">
                <a16:creationId xmlns:a16="http://schemas.microsoft.com/office/drawing/2014/main" id="{ECFC59D9-D5FF-46B8-ABC1-0ABBFB649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825" y="4029075"/>
            <a:ext cx="2208213" cy="3343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5">
            <a:extLst>
              <a:ext uri="{FF2B5EF4-FFF2-40B4-BE49-F238E27FC236}">
                <a16:creationId xmlns:a16="http://schemas.microsoft.com/office/drawing/2014/main" id="{E9435546-8B34-4A32-8016-E2C84E62DA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0" y="2879725"/>
            <a:ext cx="3209925" cy="476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79DF03A7-FB2A-4676-A293-74B5ADE68144}"/>
              </a:ext>
            </a:extLst>
          </p:cNvPr>
          <p:cNvSpPr>
            <a:spLocks noGrp="1" noChangeArrowheads="1"/>
          </p:cNvSpPr>
          <p:nvPr>
            <p:ph type="title"/>
          </p:nvPr>
        </p:nvSpPr>
        <p:spPr>
          <a:xfrm>
            <a:off x="741363" y="282575"/>
            <a:ext cx="8607425" cy="12620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Flow of Anest. gasses</a:t>
            </a:r>
          </a:p>
        </p:txBody>
      </p:sp>
      <p:sp>
        <p:nvSpPr>
          <p:cNvPr id="21507" name="Rectangle 2">
            <a:extLst>
              <a:ext uri="{FF2B5EF4-FFF2-40B4-BE49-F238E27FC236}">
                <a16:creationId xmlns:a16="http://schemas.microsoft.com/office/drawing/2014/main" id="{5CD5F180-DE46-477B-9547-FDD3851152D7}"/>
              </a:ext>
            </a:extLst>
          </p:cNvPr>
          <p:cNvSpPr>
            <a:spLocks noGrp="1" noChangeArrowheads="1"/>
          </p:cNvSpPr>
          <p:nvPr>
            <p:ph type="body" idx="1"/>
          </p:nvPr>
        </p:nvSpPr>
        <p:spPr>
          <a:xfrm>
            <a:off x="741363" y="1963738"/>
            <a:ext cx="6278562" cy="4937125"/>
          </a:xfrm>
        </p:spPr>
        <p:txBody>
          <a:bodyPr/>
          <a:lstStyle/>
          <a:p>
            <a:pPr marL="425450" indent="-320675"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GB" altLang="cs-CZ"/>
              <a:t>old machines			2..4 l/min</a:t>
            </a:r>
          </a:p>
          <a:p>
            <a:pPr marL="425450" indent="-320675" eaLnBrk="1">
              <a:buClrTx/>
              <a:buSzTx/>
              <a:buFontTx/>
              <a:buNone/>
              <a:tabLst>
                <a:tab pos="723900" algn="l"/>
                <a:tab pos="1447800" algn="l"/>
                <a:tab pos="2171700" algn="l"/>
                <a:tab pos="2895600" algn="l"/>
                <a:tab pos="3619500" algn="l"/>
                <a:tab pos="4343400" algn="l"/>
                <a:tab pos="5067300" algn="l"/>
                <a:tab pos="5791200" algn="l"/>
              </a:tabLst>
            </a:pPr>
            <a:endParaRPr lang="en-GB" altLang="cs-CZ"/>
          </a:p>
          <a:p>
            <a:pPr marL="425450" indent="-320675"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GB" altLang="cs-CZ"/>
              <a:t>low flow  				&gt; 1 l/min</a:t>
            </a:r>
          </a:p>
          <a:p>
            <a:pPr marL="425450" indent="-320675"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GB" altLang="cs-CZ"/>
              <a:t>minimal flow			&gt; 0,5l/min</a:t>
            </a:r>
          </a:p>
          <a:p>
            <a:pPr marL="425450" indent="-320675"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en-GB" altLang="cs-CZ"/>
              <a:t>closed system  .. amount of metabolized O2</a:t>
            </a:r>
          </a:p>
        </p:txBody>
      </p:sp>
      <p:pic>
        <p:nvPicPr>
          <p:cNvPr id="21508" name="Picture 3">
            <a:extLst>
              <a:ext uri="{FF2B5EF4-FFF2-40B4-BE49-F238E27FC236}">
                <a16:creationId xmlns:a16="http://schemas.microsoft.com/office/drawing/2014/main" id="{D6617929-4A02-44EE-BD78-203D16A27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1260475"/>
            <a:ext cx="1979612"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269AE749-86C8-4903-8C95-0BD906CBFFBA}"/>
              </a:ext>
            </a:extLst>
          </p:cNvPr>
          <p:cNvSpPr/>
          <p:nvPr/>
        </p:nvSpPr>
        <p:spPr bwMode="auto">
          <a:xfrm>
            <a:off x="7256351" y="3246597"/>
            <a:ext cx="2283843" cy="3222891"/>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cs-CZ" sz="1800" b="0" i="0" u="none" strike="noStrike" cap="none" normalizeH="0" baseline="0">
              <a:ln>
                <a:noFill/>
              </a:ln>
              <a:effectLst/>
              <a:latin typeface="Arial" panose="020B0604020202020204" pitchFamily="34" charset="0"/>
              <a:ea typeface="MS Gothic" panose="020B0609070205080204" pitchFamily="49" charset="-128"/>
            </a:endParaRPr>
          </a:p>
        </p:txBody>
      </p:sp>
      <p:sp>
        <p:nvSpPr>
          <p:cNvPr id="23554" name="Rectangle 1">
            <a:extLst>
              <a:ext uri="{FF2B5EF4-FFF2-40B4-BE49-F238E27FC236}">
                <a16:creationId xmlns:a16="http://schemas.microsoft.com/office/drawing/2014/main" id="{368ABA94-9655-48B1-8DE3-6DB90B73F732}"/>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Vaporizer – easy model</a:t>
            </a:r>
          </a:p>
        </p:txBody>
      </p:sp>
      <p:pic>
        <p:nvPicPr>
          <p:cNvPr id="23557" name="Picture 4">
            <a:extLst>
              <a:ext uri="{FF2B5EF4-FFF2-40B4-BE49-F238E27FC236}">
                <a16:creationId xmlns:a16="http://schemas.microsoft.com/office/drawing/2014/main" id="{4C392742-1BF1-4BEB-8D8D-F9F0FADB0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155575"/>
            <a:ext cx="1893888" cy="218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Obrázek 2" descr="Obsah obrázku interiér, stůl, vsedě, přepážka&#10;&#10;Popis se vygeneroval automaticky.">
            <a:extLst>
              <a:ext uri="{FF2B5EF4-FFF2-40B4-BE49-F238E27FC236}">
                <a16:creationId xmlns:a16="http://schemas.microsoft.com/office/drawing/2014/main" id="{99A4ABC4-2F89-45C0-BA86-CE49D50ABAAE}"/>
              </a:ext>
            </a:extLst>
          </p:cNvPr>
          <p:cNvPicPr>
            <a:picLocks noChangeAspect="1"/>
          </p:cNvPicPr>
          <p:nvPr/>
        </p:nvPicPr>
        <p:blipFill>
          <a:blip r:embed="rId4"/>
          <a:stretch>
            <a:fillRect/>
          </a:stretch>
        </p:blipFill>
        <p:spPr>
          <a:xfrm>
            <a:off x="739345" y="1713381"/>
            <a:ext cx="3907146" cy="2501522"/>
          </a:xfrm>
          <a:prstGeom prst="rect">
            <a:avLst/>
          </a:prstGeom>
        </p:spPr>
      </p:pic>
      <p:pic>
        <p:nvPicPr>
          <p:cNvPr id="3" name="Obrázek 3" descr="Obsah obrázku stůl&#10;&#10;Popis se vygeneroval automaticky.">
            <a:extLst>
              <a:ext uri="{FF2B5EF4-FFF2-40B4-BE49-F238E27FC236}">
                <a16:creationId xmlns:a16="http://schemas.microsoft.com/office/drawing/2014/main" id="{164B3B93-6BD1-4E44-9161-BCFB028C0F3F}"/>
              </a:ext>
            </a:extLst>
          </p:cNvPr>
          <p:cNvPicPr>
            <a:picLocks noChangeAspect="1"/>
          </p:cNvPicPr>
          <p:nvPr/>
        </p:nvPicPr>
        <p:blipFill rotWithShape="1">
          <a:blip r:embed="rId5"/>
          <a:srcRect b="29451"/>
          <a:stretch/>
        </p:blipFill>
        <p:spPr>
          <a:xfrm>
            <a:off x="747097" y="4471986"/>
            <a:ext cx="4470434" cy="2284408"/>
          </a:xfrm>
          <a:prstGeom prst="rect">
            <a:avLst/>
          </a:prstGeom>
        </p:spPr>
      </p:pic>
      <p:pic>
        <p:nvPicPr>
          <p:cNvPr id="4" name="Obrázek 4" descr="Obsah obrázku doprava, světlo, zastavit, vsedě&#10;&#10;Popis se vygeneroval automaticky.">
            <a:extLst>
              <a:ext uri="{FF2B5EF4-FFF2-40B4-BE49-F238E27FC236}">
                <a16:creationId xmlns:a16="http://schemas.microsoft.com/office/drawing/2014/main" id="{8B820F5D-78DB-41AF-92C9-855A49E577F5}"/>
              </a:ext>
            </a:extLst>
          </p:cNvPr>
          <p:cNvPicPr>
            <a:picLocks noChangeAspect="1"/>
          </p:cNvPicPr>
          <p:nvPr/>
        </p:nvPicPr>
        <p:blipFill>
          <a:blip r:embed="rId6"/>
          <a:stretch>
            <a:fillRect/>
          </a:stretch>
        </p:blipFill>
        <p:spPr>
          <a:xfrm>
            <a:off x="7402339" y="3459967"/>
            <a:ext cx="2096717" cy="296227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F0136C42-CBDF-4DFB-9FA2-611D2C398CC2}"/>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Vaporizers</a:t>
            </a:r>
          </a:p>
        </p:txBody>
      </p:sp>
      <p:sp>
        <p:nvSpPr>
          <p:cNvPr id="25603" name="Rectangle 2">
            <a:extLst>
              <a:ext uri="{FF2B5EF4-FFF2-40B4-BE49-F238E27FC236}">
                <a16:creationId xmlns:a16="http://schemas.microsoft.com/office/drawing/2014/main" id="{1AE74876-18F9-43CC-BADD-163EFD20AA4A}"/>
              </a:ext>
            </a:extLst>
          </p:cNvPr>
          <p:cNvSpPr>
            <a:spLocks noGrp="1" noChangeArrowheads="1"/>
          </p:cNvSpPr>
          <p:nvPr>
            <p:ph type="body" idx="1"/>
          </p:nvPr>
        </p:nvSpPr>
        <p:spPr>
          <a:xfrm>
            <a:off x="741363" y="1963738"/>
            <a:ext cx="8772525" cy="4846637"/>
          </a:xfrm>
        </p:spPr>
        <p:txBody>
          <a:bodyPr/>
          <a:lstStyle/>
          <a:p>
            <a:pPr eaLnBrk="1"/>
            <a:r>
              <a:rPr lang="cs-CZ" altLang="cs-CZ" dirty="0" err="1">
                <a:ea typeface="Arial Unicode MS"/>
              </a:rPr>
              <a:t>Energy</a:t>
            </a:r>
            <a:r>
              <a:rPr lang="cs-CZ" altLang="cs-CZ" dirty="0">
                <a:ea typeface="Arial Unicode MS"/>
              </a:rPr>
              <a:t> </a:t>
            </a:r>
            <a:r>
              <a:rPr lang="cs-CZ" altLang="cs-CZ" dirty="0" err="1">
                <a:ea typeface="Arial Unicode MS"/>
              </a:rPr>
              <a:t>is</a:t>
            </a:r>
            <a:r>
              <a:rPr lang="cs-CZ" altLang="cs-CZ" dirty="0">
                <a:ea typeface="Arial Unicode MS"/>
              </a:rPr>
              <a:t> </a:t>
            </a:r>
            <a:r>
              <a:rPr lang="cs-CZ" altLang="cs-CZ" dirty="0" err="1">
                <a:ea typeface="Arial Unicode MS"/>
              </a:rPr>
              <a:t>needed</a:t>
            </a:r>
            <a:r>
              <a:rPr lang="cs-CZ" altLang="cs-CZ" dirty="0">
                <a:ea typeface="Arial Unicode MS"/>
              </a:rPr>
              <a:t> </a:t>
            </a:r>
            <a:r>
              <a:rPr lang="cs-CZ" altLang="cs-CZ" dirty="0" err="1">
                <a:ea typeface="Arial Unicode MS"/>
              </a:rPr>
              <a:t>during</a:t>
            </a:r>
            <a:r>
              <a:rPr lang="cs-CZ" altLang="cs-CZ" dirty="0">
                <a:ea typeface="Arial Unicode MS"/>
              </a:rPr>
              <a:t> </a:t>
            </a:r>
            <a:r>
              <a:rPr lang="cs-CZ" dirty="0" err="1">
                <a:ea typeface="+mn-lt"/>
                <a:cs typeface="+mn-lt"/>
              </a:rPr>
              <a:t>evaporation</a:t>
            </a:r>
            <a:r>
              <a:rPr lang="cs-CZ" dirty="0">
                <a:ea typeface="+mn-lt"/>
                <a:cs typeface="+mn-lt"/>
              </a:rPr>
              <a:t>.</a:t>
            </a:r>
          </a:p>
          <a:p>
            <a:r>
              <a:rPr lang="cs-CZ" altLang="cs-CZ" dirty="0">
                <a:ea typeface="Arial Unicode MS"/>
                <a:cs typeface="Arial Unicode MS"/>
              </a:rPr>
              <a:t>Q (</a:t>
            </a:r>
            <a:r>
              <a:rPr lang="cs-CZ" altLang="cs-CZ" dirty="0" err="1">
                <a:ea typeface="Arial Unicode MS"/>
                <a:cs typeface="Arial Unicode MS"/>
              </a:rPr>
              <a:t>termal</a:t>
            </a:r>
            <a:r>
              <a:rPr lang="cs-CZ" altLang="cs-CZ" dirty="0">
                <a:ea typeface="Arial Unicode MS"/>
                <a:cs typeface="Arial Unicode MS"/>
              </a:rPr>
              <a:t> </a:t>
            </a:r>
            <a:r>
              <a:rPr lang="cs-CZ" altLang="cs-CZ" dirty="0" err="1">
                <a:ea typeface="Arial Unicode MS"/>
                <a:cs typeface="Arial Unicode MS"/>
              </a:rPr>
              <a:t>energy</a:t>
            </a:r>
            <a:r>
              <a:rPr lang="cs-CZ" altLang="cs-CZ" dirty="0">
                <a:ea typeface="Arial Unicode MS"/>
                <a:cs typeface="Arial Unicode MS"/>
              </a:rPr>
              <a:t> </a:t>
            </a:r>
            <a:r>
              <a:rPr lang="cs-CZ" altLang="cs-CZ" dirty="0" err="1">
                <a:ea typeface="Arial Unicode MS"/>
                <a:cs typeface="Arial Unicode MS"/>
              </a:rPr>
              <a:t>from</a:t>
            </a:r>
            <a:r>
              <a:rPr lang="cs-CZ" altLang="cs-CZ" dirty="0">
                <a:ea typeface="Arial Unicode MS"/>
                <a:cs typeface="Arial Unicode MS"/>
              </a:rPr>
              <a:t> </a:t>
            </a:r>
            <a:r>
              <a:rPr lang="cs-CZ" altLang="cs-CZ" dirty="0" err="1">
                <a:ea typeface="Arial Unicode MS"/>
                <a:cs typeface="Arial Unicode MS"/>
              </a:rPr>
              <a:t>outside</a:t>
            </a:r>
            <a:r>
              <a:rPr lang="cs-CZ" altLang="cs-CZ" dirty="0">
                <a:ea typeface="Arial Unicode MS"/>
                <a:cs typeface="Arial Unicode MS"/>
              </a:rPr>
              <a:t>)</a:t>
            </a:r>
          </a:p>
          <a:p>
            <a:r>
              <a:rPr lang="cs-CZ" altLang="cs-CZ" dirty="0">
                <a:ea typeface="Arial Unicode MS"/>
                <a:cs typeface="Arial Unicode MS"/>
              </a:rPr>
              <a:t>T (</a:t>
            </a:r>
            <a:r>
              <a:rPr lang="cs-CZ" dirty="0" err="1">
                <a:ea typeface="+mn-lt"/>
                <a:cs typeface="+mn-lt"/>
              </a:rPr>
              <a:t>the</a:t>
            </a:r>
            <a:r>
              <a:rPr lang="cs-CZ" dirty="0">
                <a:ea typeface="+mn-lt"/>
                <a:cs typeface="+mn-lt"/>
              </a:rPr>
              <a:t> </a:t>
            </a:r>
            <a:r>
              <a:rPr lang="cs-CZ" dirty="0" err="1">
                <a:ea typeface="+mn-lt"/>
                <a:cs typeface="+mn-lt"/>
              </a:rPr>
              <a:t>gas</a:t>
            </a:r>
            <a:r>
              <a:rPr lang="cs-CZ" dirty="0">
                <a:ea typeface="+mn-lt"/>
                <a:cs typeface="+mn-lt"/>
              </a:rPr>
              <a:t> </a:t>
            </a:r>
            <a:r>
              <a:rPr lang="cs-CZ" dirty="0" err="1">
                <a:ea typeface="+mn-lt"/>
                <a:cs typeface="+mn-lt"/>
              </a:rPr>
              <a:t>temperature</a:t>
            </a:r>
            <a:r>
              <a:rPr lang="cs-CZ" dirty="0">
                <a:ea typeface="+mn-lt"/>
                <a:cs typeface="+mn-lt"/>
              </a:rPr>
              <a:t> </a:t>
            </a:r>
            <a:r>
              <a:rPr lang="cs-CZ" dirty="0" err="1">
                <a:ea typeface="+mn-lt"/>
                <a:cs typeface="+mn-lt"/>
              </a:rPr>
              <a:t>is</a:t>
            </a:r>
            <a:r>
              <a:rPr lang="cs-CZ" dirty="0">
                <a:ea typeface="+mn-lt"/>
                <a:cs typeface="+mn-lt"/>
              </a:rPr>
              <a:t> </a:t>
            </a:r>
            <a:r>
              <a:rPr lang="cs-CZ" dirty="0" err="1">
                <a:ea typeface="+mn-lt"/>
                <a:cs typeface="+mn-lt"/>
              </a:rPr>
              <a:t>lower</a:t>
            </a:r>
            <a:r>
              <a:rPr lang="cs-CZ" dirty="0">
                <a:ea typeface="+mn-lt"/>
                <a:cs typeface="+mn-lt"/>
              </a:rPr>
              <a:t> </a:t>
            </a:r>
            <a:r>
              <a:rPr lang="cs-CZ" dirty="0" err="1">
                <a:ea typeface="+mn-lt"/>
                <a:cs typeface="+mn-lt"/>
              </a:rPr>
              <a:t>at</a:t>
            </a:r>
            <a:r>
              <a:rPr lang="cs-CZ" dirty="0">
                <a:ea typeface="+mn-lt"/>
                <a:cs typeface="+mn-lt"/>
              </a:rPr>
              <a:t> </a:t>
            </a:r>
            <a:r>
              <a:rPr lang="cs-CZ" dirty="0" err="1">
                <a:ea typeface="+mn-lt"/>
                <a:cs typeface="+mn-lt"/>
              </a:rPr>
              <a:t>the</a:t>
            </a:r>
            <a:r>
              <a:rPr lang="cs-CZ" dirty="0">
                <a:ea typeface="+mn-lt"/>
                <a:cs typeface="+mn-lt"/>
              </a:rPr>
              <a:t> outlet </a:t>
            </a:r>
            <a:r>
              <a:rPr lang="cs-CZ" dirty="0" err="1">
                <a:ea typeface="+mn-lt"/>
                <a:cs typeface="+mn-lt"/>
              </a:rPr>
              <a:t>than</a:t>
            </a:r>
            <a:r>
              <a:rPr lang="cs-CZ" dirty="0">
                <a:ea typeface="+mn-lt"/>
                <a:cs typeface="+mn-lt"/>
              </a:rPr>
              <a:t> </a:t>
            </a:r>
            <a:r>
              <a:rPr lang="cs-CZ" dirty="0" err="1">
                <a:ea typeface="+mn-lt"/>
                <a:cs typeface="+mn-lt"/>
              </a:rPr>
              <a:t>at</a:t>
            </a:r>
            <a:r>
              <a:rPr lang="cs-CZ" dirty="0">
                <a:ea typeface="+mn-lt"/>
                <a:cs typeface="+mn-lt"/>
              </a:rPr>
              <a:t> </a:t>
            </a:r>
            <a:r>
              <a:rPr lang="cs-CZ" dirty="0" err="1">
                <a:ea typeface="+mn-lt"/>
                <a:cs typeface="+mn-lt"/>
              </a:rPr>
              <a:t>the</a:t>
            </a:r>
            <a:r>
              <a:rPr lang="cs-CZ" dirty="0">
                <a:ea typeface="+mn-lt"/>
                <a:cs typeface="+mn-lt"/>
              </a:rPr>
              <a:t> </a:t>
            </a:r>
            <a:r>
              <a:rPr lang="cs-CZ" dirty="0" err="1">
                <a:ea typeface="+mn-lt"/>
                <a:cs typeface="+mn-lt"/>
              </a:rPr>
              <a:t>inlet</a:t>
            </a:r>
            <a:r>
              <a:rPr lang="cs-CZ" altLang="cs-CZ" dirty="0">
                <a:ea typeface="Arial Unicode MS"/>
                <a:cs typeface="Arial Unicode MS"/>
              </a:rPr>
              <a:t>)</a:t>
            </a:r>
          </a:p>
          <a:p>
            <a:endParaRPr lang="cs-CZ" altLang="cs-CZ" dirty="0">
              <a:cs typeface="Arial Unicode MS"/>
            </a:endParaRPr>
          </a:p>
          <a:p>
            <a:r>
              <a:rPr lang="cs-CZ" altLang="cs-CZ" dirty="0" err="1">
                <a:ea typeface="Arial Unicode MS"/>
                <a:cs typeface="Arial Unicode MS"/>
              </a:rPr>
              <a:t>Compensation</a:t>
            </a:r>
            <a:r>
              <a:rPr lang="cs-CZ" altLang="cs-CZ" dirty="0">
                <a:ea typeface="Arial Unicode MS"/>
                <a:cs typeface="Arial Unicode MS"/>
              </a:rPr>
              <a:t> </a:t>
            </a:r>
            <a:r>
              <a:rPr lang="cs-CZ" altLang="cs-CZ" dirty="0" err="1">
                <a:ea typeface="Arial Unicode MS"/>
                <a:cs typeface="Arial Unicode MS"/>
              </a:rPr>
              <a:t>inside</a:t>
            </a:r>
            <a:r>
              <a:rPr lang="cs-CZ" altLang="cs-CZ" dirty="0">
                <a:ea typeface="Arial Unicode MS"/>
                <a:cs typeface="Arial Unicode MS"/>
              </a:rPr>
              <a:t> </a:t>
            </a:r>
            <a:br>
              <a:rPr lang="cs-CZ" altLang="cs-CZ" dirty="0">
                <a:ea typeface="Arial Unicode MS"/>
                <a:cs typeface="Arial Unicode MS"/>
              </a:rPr>
            </a:br>
            <a:r>
              <a:rPr lang="cs-CZ" altLang="cs-CZ" dirty="0">
                <a:ea typeface="Arial Unicode MS"/>
                <a:cs typeface="Arial Unicode MS"/>
              </a:rPr>
              <a:t>bimetal</a:t>
            </a:r>
          </a:p>
        </p:txBody>
      </p:sp>
      <p:pic>
        <p:nvPicPr>
          <p:cNvPr id="25604" name="Picture 3">
            <a:extLst>
              <a:ext uri="{FF2B5EF4-FFF2-40B4-BE49-F238E27FC236}">
                <a16:creationId xmlns:a16="http://schemas.microsoft.com/office/drawing/2014/main" id="{DE47DC0B-3641-4961-B172-7EC8C20F8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155575"/>
            <a:ext cx="1893888" cy="218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5">
            <a:extLst>
              <a:ext uri="{FF2B5EF4-FFF2-40B4-BE49-F238E27FC236}">
                <a16:creationId xmlns:a16="http://schemas.microsoft.com/office/drawing/2014/main" id="{3E64D36A-7341-4202-B255-974C69481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532188"/>
            <a:ext cx="4681537" cy="258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1469B160-9FFC-4BB6-AA29-EA04932D82F5}"/>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Totaly different one … Desfluran</a:t>
            </a:r>
          </a:p>
        </p:txBody>
      </p:sp>
      <p:sp>
        <p:nvSpPr>
          <p:cNvPr id="27651" name="Rectangle 2">
            <a:extLst>
              <a:ext uri="{FF2B5EF4-FFF2-40B4-BE49-F238E27FC236}">
                <a16:creationId xmlns:a16="http://schemas.microsoft.com/office/drawing/2014/main" id="{9CB203EB-9B53-4C1D-8B81-64346F804C6C}"/>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27652" name="Picture 3">
            <a:extLst>
              <a:ext uri="{FF2B5EF4-FFF2-40B4-BE49-F238E27FC236}">
                <a16:creationId xmlns:a16="http://schemas.microsoft.com/office/drawing/2014/main" id="{D461FE99-3DC9-45D8-9EFC-FF13862F2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79725"/>
            <a:ext cx="2879725"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4">
            <a:extLst>
              <a:ext uri="{FF2B5EF4-FFF2-40B4-BE49-F238E27FC236}">
                <a16:creationId xmlns:a16="http://schemas.microsoft.com/office/drawing/2014/main" id="{E5349434-BF39-4CE4-B747-5ECE27938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2700338"/>
            <a:ext cx="6480175" cy="4025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08BDDE2-7473-42DD-9BAE-A94FA006A19D}"/>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Breathing Circuit</a:t>
            </a:r>
          </a:p>
        </p:txBody>
      </p:sp>
      <p:sp>
        <p:nvSpPr>
          <p:cNvPr id="29699" name="Rectangle 2">
            <a:extLst>
              <a:ext uri="{FF2B5EF4-FFF2-40B4-BE49-F238E27FC236}">
                <a16:creationId xmlns:a16="http://schemas.microsoft.com/office/drawing/2014/main" id="{99264478-8B9E-4491-85D0-F89DBF979F1C}"/>
              </a:ext>
            </a:extLst>
          </p:cNvPr>
          <p:cNvSpPr>
            <a:spLocks noGrp="1" noChangeArrowheads="1"/>
          </p:cNvSpPr>
          <p:nvPr>
            <p:ph type="body" idx="1"/>
          </p:nvPr>
        </p:nvSpPr>
        <p:spPr>
          <a:xfrm>
            <a:off x="741363" y="1963738"/>
            <a:ext cx="8772525" cy="5556250"/>
          </a:xfrm>
        </p:spPr>
        <p:txBody>
          <a:bodyPr tIns="40320"/>
          <a:lstStyle/>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inspiratory valve</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manometr</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Y connector</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expiratory valve</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volumetr</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CO2 absorber</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tubes</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APL valve</a:t>
            </a:r>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to rebreath expired  gas without CO2 – low flow</a:t>
            </a:r>
          </a:p>
        </p:txBody>
      </p:sp>
      <p:pic>
        <p:nvPicPr>
          <p:cNvPr id="29700" name="Picture 3">
            <a:extLst>
              <a:ext uri="{FF2B5EF4-FFF2-40B4-BE49-F238E27FC236}">
                <a16:creationId xmlns:a16="http://schemas.microsoft.com/office/drawing/2014/main" id="{DA50E74D-48A7-4157-BF3A-D2427AC35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888" y="0"/>
            <a:ext cx="3867150" cy="2943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E6F21477-446A-403E-83F5-11F7E03B6C23}"/>
              </a:ext>
            </a:extLst>
          </p:cNvPr>
          <p:cNvSpPr>
            <a:spLocks noGrp="1" noChangeArrowheads="1"/>
          </p:cNvSpPr>
          <p:nvPr>
            <p:ph type="title"/>
          </p:nvPr>
        </p:nvSpPr>
        <p:spPr>
          <a:xfrm>
            <a:off x="741363" y="327025"/>
            <a:ext cx="8609012" cy="1173163"/>
          </a:xfrm>
        </p:spPr>
        <p:txBody>
          <a:bodyPr tIns="35280"/>
          <a:lstStyle/>
          <a:p>
            <a:pPr eaLnBrk="1"/>
            <a:endParaRPr lang="cs-CZ" altLang="cs-CZ"/>
          </a:p>
        </p:txBody>
      </p:sp>
      <p:sp>
        <p:nvSpPr>
          <p:cNvPr id="31747" name="Rectangle 2">
            <a:extLst>
              <a:ext uri="{FF2B5EF4-FFF2-40B4-BE49-F238E27FC236}">
                <a16:creationId xmlns:a16="http://schemas.microsoft.com/office/drawing/2014/main" id="{5E4F05AD-9818-45E8-8762-1243DF381835}"/>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31748" name="Picture 3">
            <a:extLst>
              <a:ext uri="{FF2B5EF4-FFF2-40B4-BE49-F238E27FC236}">
                <a16:creationId xmlns:a16="http://schemas.microsoft.com/office/drawing/2014/main" id="{B376D3FD-20FB-49A0-8E84-8DB610B7A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750"/>
            <a:ext cx="9720263" cy="6300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7D1A639F-2753-403B-876E-F0C17F485B31}"/>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inspiratory + exp. valve</a:t>
            </a:r>
          </a:p>
        </p:txBody>
      </p:sp>
      <p:sp>
        <p:nvSpPr>
          <p:cNvPr id="33795" name="Rectangle 2">
            <a:extLst>
              <a:ext uri="{FF2B5EF4-FFF2-40B4-BE49-F238E27FC236}">
                <a16:creationId xmlns:a16="http://schemas.microsoft.com/office/drawing/2014/main" id="{3F1ACA20-C544-4361-913A-8488851842F9}"/>
              </a:ext>
            </a:extLst>
          </p:cNvPr>
          <p:cNvSpPr>
            <a:spLocks noGrp="1" noChangeArrowheads="1"/>
          </p:cNvSpPr>
          <p:nvPr>
            <p:ph type="body" idx="1"/>
          </p:nvPr>
        </p:nvSpPr>
        <p:spPr>
          <a:xfrm>
            <a:off x="741363" y="1963738"/>
            <a:ext cx="8772525" cy="48466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1 </a:t>
            </a:r>
            <a:r>
              <a:rPr lang="cs-CZ" altLang="cs-CZ" dirty="0" err="1">
                <a:ea typeface="Arial Unicode MS"/>
              </a:rPr>
              <a:t>dirrection</a:t>
            </a:r>
            <a:r>
              <a:rPr lang="cs-CZ" altLang="cs-CZ" dirty="0">
                <a:ea typeface="Arial Unicode MS"/>
              </a:rPr>
              <a:t> </a:t>
            </a:r>
            <a:r>
              <a:rPr lang="cs-CZ" altLang="cs-CZ" dirty="0" err="1">
                <a:ea typeface="Arial Unicode MS"/>
              </a:rPr>
              <a:t>flow</a:t>
            </a:r>
            <a:r>
              <a:rPr lang="cs-CZ" altLang="cs-CZ" dirty="0">
                <a:ea typeface="Arial Unicode MS"/>
              </a:rPr>
              <a:t> </a:t>
            </a:r>
            <a:endParaRPr lang="cs-CZ" altLang="cs-CZ"/>
          </a:p>
        </p:txBody>
      </p:sp>
      <p:pic>
        <p:nvPicPr>
          <p:cNvPr id="33796" name="Picture 3">
            <a:extLst>
              <a:ext uri="{FF2B5EF4-FFF2-40B4-BE49-F238E27FC236}">
                <a16:creationId xmlns:a16="http://schemas.microsoft.com/office/drawing/2014/main" id="{65217F0E-F929-4283-8E6D-C08C1D801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257" y="2955925"/>
            <a:ext cx="2823643" cy="22496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4">
            <a:extLst>
              <a:ext uri="{FF2B5EF4-FFF2-40B4-BE49-F238E27FC236}">
                <a16:creationId xmlns:a16="http://schemas.microsoft.com/office/drawing/2014/main" id="{D5E2D23C-C46D-46BE-9674-EB491AEFA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327" y="3108678"/>
            <a:ext cx="2494752" cy="20735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9C8C2A45-6D77-421C-9449-1C307095FB3F}"/>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manometr</a:t>
            </a:r>
          </a:p>
        </p:txBody>
      </p:sp>
      <p:sp>
        <p:nvSpPr>
          <p:cNvPr id="35843" name="Rectangle 2">
            <a:extLst>
              <a:ext uri="{FF2B5EF4-FFF2-40B4-BE49-F238E27FC236}">
                <a16:creationId xmlns:a16="http://schemas.microsoft.com/office/drawing/2014/main" id="{4E02A694-1BDE-45CF-80EF-A0C38537B58F}"/>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35844" name="Picture 3">
            <a:extLst>
              <a:ext uri="{FF2B5EF4-FFF2-40B4-BE49-F238E27FC236}">
                <a16:creationId xmlns:a16="http://schemas.microsoft.com/office/drawing/2014/main" id="{D5B909B8-0B6A-4B18-B8F3-DD5A6EB94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439863"/>
            <a:ext cx="4319587" cy="6137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1EBF59F7-04FA-4AE2-A93B-49D255817ADE}"/>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Y connector, filter, tubing</a:t>
            </a:r>
          </a:p>
        </p:txBody>
      </p:sp>
      <p:sp>
        <p:nvSpPr>
          <p:cNvPr id="37891" name="Rectangle 2">
            <a:extLst>
              <a:ext uri="{FF2B5EF4-FFF2-40B4-BE49-F238E27FC236}">
                <a16:creationId xmlns:a16="http://schemas.microsoft.com/office/drawing/2014/main" id="{341DC650-2C77-4E40-A4CE-C250528B0543}"/>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37892" name="Picture 3">
            <a:extLst>
              <a:ext uri="{FF2B5EF4-FFF2-40B4-BE49-F238E27FC236}">
                <a16:creationId xmlns:a16="http://schemas.microsoft.com/office/drawing/2014/main" id="{FB14A936-F631-46E7-9FF4-B7D3E43C0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1970088"/>
            <a:ext cx="3562350" cy="379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4">
            <a:extLst>
              <a:ext uri="{FF2B5EF4-FFF2-40B4-BE49-F238E27FC236}">
                <a16:creationId xmlns:a16="http://schemas.microsoft.com/office/drawing/2014/main" id="{8E4CE98D-2AD3-40B2-90A7-60699598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75" y="1974850"/>
            <a:ext cx="2055813" cy="3605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4" name="Picture 5">
            <a:extLst>
              <a:ext uri="{FF2B5EF4-FFF2-40B4-BE49-F238E27FC236}">
                <a16:creationId xmlns:a16="http://schemas.microsoft.com/office/drawing/2014/main" id="{697BC6DD-56D5-4365-94CA-0208B9E81C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3240088"/>
            <a:ext cx="2359025" cy="209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B190F28D-A6ED-4E22-AF12-703083BF8ED1}"/>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dirty="0">
                <a:ea typeface="Arial Unicode MS"/>
              </a:rPr>
              <a:t>Anaesthesia Machine</a:t>
            </a:r>
          </a:p>
        </p:txBody>
      </p:sp>
      <p:sp>
        <p:nvSpPr>
          <p:cNvPr id="11267" name="Rectangle 2">
            <a:extLst>
              <a:ext uri="{FF2B5EF4-FFF2-40B4-BE49-F238E27FC236}">
                <a16:creationId xmlns:a16="http://schemas.microsoft.com/office/drawing/2014/main" id="{0014FD85-AA28-4F98-80C4-4075C29D7038}"/>
              </a:ext>
            </a:extLst>
          </p:cNvPr>
          <p:cNvSpPr>
            <a:spLocks noGrp="1" noChangeArrowheads="1"/>
          </p:cNvSpPr>
          <p:nvPr>
            <p:ph type="body" idx="1"/>
          </p:nvPr>
        </p:nvSpPr>
        <p:spPr>
          <a:xfrm>
            <a:off x="741363" y="1963738"/>
            <a:ext cx="8772525" cy="5092700"/>
          </a:xfrm>
        </p:spPr>
        <p:txBody>
          <a:bodyPr tIns="40320"/>
          <a:lstStyle/>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ea typeface="Arial Unicode MS"/>
              </a:rPr>
              <a:t>is able to ventilate the patient by defined mixture of gasses </a:t>
            </a:r>
            <a:endParaRPr lang="en-GB" altLang="cs-CZ"/>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CEEA16EB-44B8-424B-AFCA-439821AE187D}"/>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ISO</a:t>
            </a:r>
          </a:p>
        </p:txBody>
      </p:sp>
      <p:sp>
        <p:nvSpPr>
          <p:cNvPr id="39939" name="Rectangle 2">
            <a:extLst>
              <a:ext uri="{FF2B5EF4-FFF2-40B4-BE49-F238E27FC236}">
                <a16:creationId xmlns:a16="http://schemas.microsoft.com/office/drawing/2014/main" id="{FBE2A21E-7922-48F5-817E-95169091F7AB}"/>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39940" name="Picture 3">
            <a:extLst>
              <a:ext uri="{FF2B5EF4-FFF2-40B4-BE49-F238E27FC236}">
                <a16:creationId xmlns:a16="http://schemas.microsoft.com/office/drawing/2014/main" id="{455297F1-3AFC-4324-BEC5-B1253EDE2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844675"/>
            <a:ext cx="571500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563AF44E-0FE6-4427-8DCD-99A8A1E8AEB7}"/>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volumetr</a:t>
            </a:r>
          </a:p>
        </p:txBody>
      </p:sp>
      <p:sp>
        <p:nvSpPr>
          <p:cNvPr id="41987" name="Rectangle 2">
            <a:extLst>
              <a:ext uri="{FF2B5EF4-FFF2-40B4-BE49-F238E27FC236}">
                <a16:creationId xmlns:a16="http://schemas.microsoft.com/office/drawing/2014/main" id="{9AAB0E6F-932F-47BE-B314-0E54D9A27E29}"/>
              </a:ext>
            </a:extLst>
          </p:cNvPr>
          <p:cNvSpPr>
            <a:spLocks noGrp="1" noChangeArrowheads="1"/>
          </p:cNvSpPr>
          <p:nvPr>
            <p:ph type="body" idx="1"/>
          </p:nvPr>
        </p:nvSpPr>
        <p:spPr>
          <a:xfrm>
            <a:off x="741363" y="1963738"/>
            <a:ext cx="8772525" cy="4846637"/>
          </a:xfrm>
        </p:spPr>
        <p:txBody>
          <a:bodyPr/>
          <a:lstStyle/>
          <a:p>
            <a:pPr eaLnBrk="1"/>
            <a:endParaRPr lang="cs-CZ"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A4E6A585-1986-4773-A081-740E72596DBE}"/>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CO2 absorber</a:t>
            </a:r>
          </a:p>
        </p:txBody>
      </p:sp>
      <p:graphicFrame>
        <p:nvGraphicFramePr>
          <p:cNvPr id="44035" name="Object 2">
            <a:extLst>
              <a:ext uri="{FF2B5EF4-FFF2-40B4-BE49-F238E27FC236}">
                <a16:creationId xmlns:a16="http://schemas.microsoft.com/office/drawing/2014/main" id="{AA4BCB91-E331-45DF-B977-10E20BE614E4}"/>
              </a:ext>
            </a:extLst>
          </p:cNvPr>
          <p:cNvGraphicFramePr>
            <a:graphicFrameLocks noChangeAspect="1"/>
          </p:cNvGraphicFramePr>
          <p:nvPr/>
        </p:nvGraphicFramePr>
        <p:xfrm>
          <a:off x="539750" y="2628900"/>
          <a:ext cx="8999538" cy="2411413"/>
        </p:xfrm>
        <a:graphic>
          <a:graphicData uri="http://schemas.openxmlformats.org/presentationml/2006/ole">
            <mc:AlternateContent xmlns:mc="http://schemas.openxmlformats.org/markup-compatibility/2006">
              <mc:Choice xmlns:v="urn:schemas-microsoft-com:vml" Requires="v">
                <p:oleObj spid="_x0000_s44293" r:id="rId4" imgW="6119280" imgH="1077840" progId="">
                  <p:embed/>
                </p:oleObj>
              </mc:Choice>
              <mc:Fallback>
                <p:oleObj r:id="rId4" imgW="6119280" imgH="10778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628900"/>
                        <a:ext cx="8999538" cy="2411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6" name="Picture 3">
            <a:extLst>
              <a:ext uri="{FF2B5EF4-FFF2-40B4-BE49-F238E27FC236}">
                <a16:creationId xmlns:a16="http://schemas.microsoft.com/office/drawing/2014/main" id="{27C8AEEF-CBCC-4958-8EF7-B64EE6656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63" y="2160588"/>
            <a:ext cx="4114800" cy="4224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F7AF52D1-7382-494C-9AF9-4A808C0E58B4}"/>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tubing</a:t>
            </a:r>
          </a:p>
        </p:txBody>
      </p:sp>
      <p:sp>
        <p:nvSpPr>
          <p:cNvPr id="46083" name="Rectangle 2">
            <a:extLst>
              <a:ext uri="{FF2B5EF4-FFF2-40B4-BE49-F238E27FC236}">
                <a16:creationId xmlns:a16="http://schemas.microsoft.com/office/drawing/2014/main" id="{2B991100-1ECE-4801-87AF-B06A3F07F920}"/>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46084" name="Picture 3">
            <a:extLst>
              <a:ext uri="{FF2B5EF4-FFF2-40B4-BE49-F238E27FC236}">
                <a16:creationId xmlns:a16="http://schemas.microsoft.com/office/drawing/2014/main" id="{1AF03C15-DB0E-4842-B881-CDDE262CD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79613"/>
            <a:ext cx="4286250" cy="3457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descr="Obsah obrázku interiér, vsedě, stůl, malé&#10;&#10;Popis se vygeneroval automaticky.">
            <a:extLst>
              <a:ext uri="{FF2B5EF4-FFF2-40B4-BE49-F238E27FC236}">
                <a16:creationId xmlns:a16="http://schemas.microsoft.com/office/drawing/2014/main" id="{5D71882D-8046-4248-8FE5-60D22C2CBFBA}"/>
              </a:ext>
            </a:extLst>
          </p:cNvPr>
          <p:cNvPicPr>
            <a:picLocks noChangeAspect="1"/>
          </p:cNvPicPr>
          <p:nvPr/>
        </p:nvPicPr>
        <p:blipFill>
          <a:blip r:embed="rId3"/>
          <a:stretch>
            <a:fillRect/>
          </a:stretch>
        </p:blipFill>
        <p:spPr>
          <a:xfrm>
            <a:off x="6492566" y="130329"/>
            <a:ext cx="3432213" cy="2577665"/>
          </a:xfrm>
          <a:prstGeom prst="rect">
            <a:avLst/>
          </a:prstGeom>
        </p:spPr>
      </p:pic>
      <p:sp>
        <p:nvSpPr>
          <p:cNvPr id="50178" name="Rectangle 1">
            <a:extLst>
              <a:ext uri="{FF2B5EF4-FFF2-40B4-BE49-F238E27FC236}">
                <a16:creationId xmlns:a16="http://schemas.microsoft.com/office/drawing/2014/main" id="{F3C4973B-287D-47AC-B80B-A5DD9DA39710}"/>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APL</a:t>
            </a:r>
          </a:p>
        </p:txBody>
      </p:sp>
      <p:sp>
        <p:nvSpPr>
          <p:cNvPr id="50179" name="Rectangle 2">
            <a:extLst>
              <a:ext uri="{FF2B5EF4-FFF2-40B4-BE49-F238E27FC236}">
                <a16:creationId xmlns:a16="http://schemas.microsoft.com/office/drawing/2014/main" id="{A35127DE-9365-422A-982D-40A20607402E}"/>
              </a:ext>
            </a:extLst>
          </p:cNvPr>
          <p:cNvSpPr>
            <a:spLocks noGrp="1" noChangeArrowheads="1"/>
          </p:cNvSpPr>
          <p:nvPr>
            <p:ph type="body" idx="1"/>
          </p:nvPr>
        </p:nvSpPr>
        <p:spPr>
          <a:xfrm>
            <a:off x="741363" y="1963738"/>
            <a:ext cx="8772525" cy="4846637"/>
          </a:xfrm>
        </p:spPr>
        <p:txBody>
          <a:bodyPr/>
          <a:lstStyle/>
          <a:p>
            <a:pPr eaLnBrk="1"/>
            <a:r>
              <a:rPr lang="cs-CZ" altLang="cs-CZ" dirty="0">
                <a:ea typeface="Arial Unicode MS"/>
              </a:rPr>
              <a:t>Works </a:t>
            </a:r>
            <a:r>
              <a:rPr lang="cs-CZ" altLang="cs-CZ" dirty="0" err="1">
                <a:ea typeface="Arial Unicode MS"/>
              </a:rPr>
              <a:t>during</a:t>
            </a:r>
            <a:r>
              <a:rPr lang="cs-CZ" altLang="cs-CZ" dirty="0">
                <a:ea typeface="Arial Unicode MS"/>
              </a:rPr>
              <a:t> </a:t>
            </a:r>
            <a:r>
              <a:rPr lang="cs-CZ" altLang="cs-CZ" dirty="0" err="1">
                <a:ea typeface="Arial Unicode MS"/>
              </a:rPr>
              <a:t>manual</a:t>
            </a:r>
            <a:r>
              <a:rPr lang="cs-CZ" altLang="cs-CZ" dirty="0">
                <a:ea typeface="Arial Unicode MS"/>
              </a:rPr>
              <a:t> </a:t>
            </a:r>
            <a:r>
              <a:rPr lang="cs-CZ" altLang="cs-CZ" dirty="0" err="1">
                <a:ea typeface="Arial Unicode MS"/>
              </a:rPr>
              <a:t>ventilation</a:t>
            </a:r>
            <a:r>
              <a:rPr lang="cs-CZ" altLang="cs-CZ" dirty="0">
                <a:ea typeface="Arial Unicode MS"/>
              </a:rPr>
              <a:t> </a:t>
            </a:r>
            <a:r>
              <a:rPr lang="cs-CZ" altLang="cs-CZ" dirty="0" err="1">
                <a:ea typeface="Arial Unicode MS"/>
              </a:rPr>
              <a:t>only</a:t>
            </a:r>
            <a:endParaRPr lang="cs-CZ" altLang="cs-CZ" dirty="0" err="1"/>
          </a:p>
        </p:txBody>
      </p:sp>
      <p:pic>
        <p:nvPicPr>
          <p:cNvPr id="3" name="Obrázek 3">
            <a:extLst>
              <a:ext uri="{FF2B5EF4-FFF2-40B4-BE49-F238E27FC236}">
                <a16:creationId xmlns:a16="http://schemas.microsoft.com/office/drawing/2014/main" id="{944A2AAC-A287-44D1-8571-615FBD826DDD}"/>
              </a:ext>
            </a:extLst>
          </p:cNvPr>
          <p:cNvPicPr>
            <a:picLocks noChangeAspect="1"/>
          </p:cNvPicPr>
          <p:nvPr/>
        </p:nvPicPr>
        <p:blipFill>
          <a:blip r:embed="rId4"/>
          <a:stretch>
            <a:fillRect/>
          </a:stretch>
        </p:blipFill>
        <p:spPr>
          <a:xfrm>
            <a:off x="1152025" y="2535949"/>
            <a:ext cx="2744793" cy="1590126"/>
          </a:xfrm>
          <a:prstGeom prst="rect">
            <a:avLst/>
          </a:prstGeom>
        </p:spPr>
      </p:pic>
      <p:pic>
        <p:nvPicPr>
          <p:cNvPr id="4" name="Obrázek 4">
            <a:extLst>
              <a:ext uri="{FF2B5EF4-FFF2-40B4-BE49-F238E27FC236}">
                <a16:creationId xmlns:a16="http://schemas.microsoft.com/office/drawing/2014/main" id="{59F80581-BFE7-498C-8752-2831CE38320C}"/>
              </a:ext>
            </a:extLst>
          </p:cNvPr>
          <p:cNvPicPr>
            <a:picLocks noChangeAspect="1"/>
          </p:cNvPicPr>
          <p:nvPr/>
        </p:nvPicPr>
        <p:blipFill>
          <a:blip r:embed="rId5"/>
          <a:stretch>
            <a:fillRect/>
          </a:stretch>
        </p:blipFill>
        <p:spPr>
          <a:xfrm>
            <a:off x="2904369" y="4251141"/>
            <a:ext cx="7171485" cy="330335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E0AE2B29-19B7-457A-B544-8DF6668CDAA0}"/>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Adjustable Pressure Limiting valve</a:t>
            </a:r>
          </a:p>
        </p:txBody>
      </p:sp>
      <p:sp>
        <p:nvSpPr>
          <p:cNvPr id="48131" name="Rectangle 2">
            <a:extLst>
              <a:ext uri="{FF2B5EF4-FFF2-40B4-BE49-F238E27FC236}">
                <a16:creationId xmlns:a16="http://schemas.microsoft.com/office/drawing/2014/main" id="{742AD85F-E5D8-4621-883F-67B762F194F9}"/>
              </a:ext>
            </a:extLst>
          </p:cNvPr>
          <p:cNvSpPr>
            <a:spLocks noGrp="1" noChangeArrowheads="1"/>
          </p:cNvSpPr>
          <p:nvPr>
            <p:ph type="body" idx="1"/>
          </p:nvPr>
        </p:nvSpPr>
        <p:spPr>
          <a:xfrm>
            <a:off x="741363" y="1963738"/>
            <a:ext cx="8772525" cy="5146675"/>
          </a:xfrm>
        </p:spPr>
        <p:txBody>
          <a:bodyPr tIns="15120"/>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400"/>
              <a:t>(APL, "pop-off" valve) </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400"/>
              <a:t>is located at a position such that it is in pneumatic conection with the breathing circuit only during manual ventilation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400"/>
              <a:t>limits the amount of pressure buildup that can occur during manual ventilation. When the user adjusts the APL valve to trap more gas inside the breathing circuit, a spring inside the APL valve is compressed according to how much the user turns the APL valve. The degree of spring compression exerts a proportional force on a sealing diaphragm in the APL valve. The pressure inside the breathing circuit must generate a force that exceeds the spring compression force for the APL valve to open. As pressure continues to build from the combination of fresh gas flow and manual compression of the breathing bag, the opening pressure of the APL valve will be exceeded and excess gas will be vented to the scavenging system.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30194B66-7E80-4DD8-97C6-35615EA9EBDD}"/>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Breathing Circuit</a:t>
            </a:r>
          </a:p>
        </p:txBody>
      </p:sp>
      <p:sp>
        <p:nvSpPr>
          <p:cNvPr id="52227" name="Rectangle 2">
            <a:extLst>
              <a:ext uri="{FF2B5EF4-FFF2-40B4-BE49-F238E27FC236}">
                <a16:creationId xmlns:a16="http://schemas.microsoft.com/office/drawing/2014/main" id="{038958DF-8FBF-4996-B262-E6155DD38946}"/>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52228" name="Picture 3">
            <a:extLst>
              <a:ext uri="{FF2B5EF4-FFF2-40B4-BE49-F238E27FC236}">
                <a16:creationId xmlns:a16="http://schemas.microsoft.com/office/drawing/2014/main" id="{2310C936-14DF-4836-B588-4EFE47F7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700338"/>
            <a:ext cx="6119813" cy="400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1F76E8F3-9014-405B-8F6F-B1CF03B83D76}"/>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Ventilation system</a:t>
            </a:r>
          </a:p>
        </p:txBody>
      </p:sp>
      <p:sp>
        <p:nvSpPr>
          <p:cNvPr id="56323" name="Rectangle 2">
            <a:extLst>
              <a:ext uri="{FF2B5EF4-FFF2-40B4-BE49-F238E27FC236}">
                <a16:creationId xmlns:a16="http://schemas.microsoft.com/office/drawing/2014/main" id="{6EC5DA62-4289-4A9C-9093-B4EA2AFA6323}"/>
              </a:ext>
            </a:extLst>
          </p:cNvPr>
          <p:cNvSpPr>
            <a:spLocks noGrp="1" noChangeArrowheads="1"/>
          </p:cNvSpPr>
          <p:nvPr>
            <p:ph type="body" idx="1"/>
          </p:nvPr>
        </p:nvSpPr>
        <p:spPr>
          <a:xfrm>
            <a:off x="741363" y="1963738"/>
            <a:ext cx="8772525" cy="4937125"/>
          </a:xfrm>
        </p:spPr>
        <p:txBody>
          <a:bodyPr tIns="40320"/>
          <a:lstStyle/>
          <a:p>
            <a:pPr marL="426720" indent="-321945"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ea typeface="Arial Unicode MS"/>
              </a:rPr>
              <a:t>ventilator (bellow, chamber)</a:t>
            </a:r>
            <a:br>
              <a:rPr lang="en-GB" altLang="cs-CZ" dirty="0"/>
            </a:br>
            <a:r>
              <a:rPr lang="en-GB" altLang="cs-CZ" dirty="0">
                <a:ea typeface="Arial Unicode MS"/>
              </a:rPr>
              <a:t>(</a:t>
            </a:r>
            <a:r>
              <a:rPr lang="en-GB" altLang="cs-CZ" dirty="0" err="1">
                <a:ea typeface="Arial Unicode MS"/>
              </a:rPr>
              <a:t>Volum</a:t>
            </a:r>
            <a:r>
              <a:rPr lang="en-GB" altLang="cs-CZ" dirty="0">
                <a:ea typeface="Arial Unicode MS"/>
              </a:rPr>
              <a:t> </a:t>
            </a:r>
            <a:r>
              <a:rPr lang="en-GB" altLang="cs-CZ" dirty="0" err="1">
                <a:ea typeface="Arial Unicode MS"/>
              </a:rPr>
              <a:t>Controled</a:t>
            </a:r>
            <a:r>
              <a:rPr lang="en-GB" altLang="cs-CZ" dirty="0">
                <a:ea typeface="Arial Unicode MS"/>
              </a:rPr>
              <a:t> Ventilation, (PCV)</a:t>
            </a:r>
            <a:br>
              <a:rPr lang="en-GB" altLang="cs-CZ" dirty="0"/>
            </a:br>
            <a:r>
              <a:rPr lang="en-GB" altLang="cs-CZ" dirty="0">
                <a:ea typeface="Arial Unicode MS"/>
              </a:rPr>
              <a:t>Vt 6 (..10) ml/kg, </a:t>
            </a:r>
            <a:br>
              <a:rPr lang="en-GB" altLang="cs-CZ" dirty="0">
                <a:ea typeface="Arial Unicode MS"/>
              </a:rPr>
            </a:br>
            <a:r>
              <a:rPr lang="en-GB" altLang="cs-CZ" dirty="0">
                <a:ea typeface="Arial Unicode MS"/>
              </a:rPr>
              <a:t>f according EtCO2, </a:t>
            </a:r>
            <a:br>
              <a:rPr lang="en-GB" altLang="cs-CZ" dirty="0">
                <a:ea typeface="Arial Unicode MS"/>
              </a:rPr>
            </a:br>
            <a:r>
              <a:rPr lang="en-GB" altLang="cs-CZ" dirty="0">
                <a:ea typeface="Arial Unicode MS"/>
              </a:rPr>
              <a:t>PEEP 5</a:t>
            </a:r>
            <a:br>
              <a:rPr lang="en-GB" altLang="cs-CZ" dirty="0">
                <a:ea typeface="Arial Unicode MS"/>
              </a:rPr>
            </a:br>
            <a:r>
              <a:rPr lang="en-GB" altLang="cs-CZ" dirty="0">
                <a:ea typeface="Arial Unicode MS"/>
              </a:rPr>
              <a:t>fiO2  40%</a:t>
            </a:r>
            <a:br>
              <a:rPr lang="en-GB" altLang="cs-CZ" dirty="0">
                <a:ea typeface="Arial Unicode MS"/>
              </a:rPr>
            </a:br>
            <a:r>
              <a:rPr lang="en-GB" altLang="cs-CZ" dirty="0">
                <a:ea typeface="Arial Unicode MS"/>
              </a:rPr>
              <a:t>I:E  1:2  </a:t>
            </a:r>
            <a:endParaRPr lang="cs-CZ" dirty="0">
              <a:ea typeface="Arial Unicode MS"/>
            </a:endParaRPr>
          </a:p>
          <a:p>
            <a:pPr marL="426720" indent="-321945"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err="1">
                <a:ea typeface="Arial Unicode MS"/>
              </a:rPr>
              <a:t>manualy</a:t>
            </a:r>
            <a:r>
              <a:rPr lang="en-GB" altLang="cs-CZ" dirty="0">
                <a:ea typeface="Arial Unicode MS"/>
              </a:rPr>
              <a:t> - bag</a:t>
            </a:r>
          </a:p>
        </p:txBody>
      </p:sp>
      <p:pic>
        <p:nvPicPr>
          <p:cNvPr id="56324" name="Picture 3">
            <a:extLst>
              <a:ext uri="{FF2B5EF4-FFF2-40B4-BE49-F238E27FC236}">
                <a16:creationId xmlns:a16="http://schemas.microsoft.com/office/drawing/2014/main" id="{DB740EEB-2213-4CDF-8D19-0011CD5F4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3971925"/>
            <a:ext cx="66675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FD3A03B4-362E-48FE-9428-FAD1D48B9E28}"/>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Ventilation system</a:t>
            </a:r>
          </a:p>
        </p:txBody>
      </p:sp>
      <p:sp>
        <p:nvSpPr>
          <p:cNvPr id="58371" name="Rectangle 2">
            <a:extLst>
              <a:ext uri="{FF2B5EF4-FFF2-40B4-BE49-F238E27FC236}">
                <a16:creationId xmlns:a16="http://schemas.microsoft.com/office/drawing/2014/main" id="{9DB4BC5E-BA38-47ED-9A80-AAED29DC0969}"/>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power</a:t>
            </a:r>
            <a:r>
              <a:rPr lang="cs-CZ" altLang="cs-CZ" dirty="0">
                <a:ea typeface="Arial Unicode MS"/>
              </a:rPr>
              <a:t> source</a:t>
            </a:r>
            <a:endParaRPr lang="cs-CZ" altLang="cs-CZ" dirty="0"/>
          </a:p>
          <a:p>
            <a:pPr marL="863600" lvl="1" indent="-572770"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gas</a:t>
            </a:r>
          </a:p>
          <a:p>
            <a:pPr marL="863600" lvl="1" indent="-572770"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electricity</a:t>
            </a:r>
          </a:p>
          <a:p>
            <a:pPr marL="863600" lvl="1" indent="-572770"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both</a:t>
            </a:r>
            <a:br>
              <a:rPr lang="cs-CZ" altLang="cs-CZ" dirty="0">
                <a:ea typeface="Arial Unicode MS"/>
              </a:rPr>
            </a:br>
            <a:endParaRPr lang="cs-CZ" altLang="cs-CZ" dirty="0"/>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Drive </a:t>
            </a:r>
            <a:r>
              <a:rPr lang="cs-CZ" altLang="cs-CZ" dirty="0" err="1">
                <a:ea typeface="Arial Unicode MS"/>
              </a:rPr>
              <a:t>Mechanism</a:t>
            </a:r>
            <a:r>
              <a:rPr lang="cs-CZ" altLang="cs-CZ" dirty="0">
                <a:ea typeface="Arial Unicode MS"/>
              </a:rPr>
              <a:t>, </a:t>
            </a:r>
            <a:r>
              <a:rPr lang="cs-CZ" altLang="cs-CZ" dirty="0" err="1">
                <a:ea typeface="Arial Unicode MS"/>
              </a:rPr>
              <a:t>Circuit</a:t>
            </a:r>
            <a:r>
              <a:rPr lang="cs-CZ" altLang="cs-CZ" dirty="0">
                <a:ea typeface="Arial Unicode MS"/>
              </a:rPr>
              <a:t> </a:t>
            </a:r>
            <a:r>
              <a:rPr lang="cs-CZ" altLang="cs-CZ" dirty="0" err="1">
                <a:ea typeface="Arial Unicode MS"/>
              </a:rPr>
              <a:t>degign</a:t>
            </a:r>
          </a:p>
          <a:p>
            <a:pPr marL="863600" lvl="1" indent="-572770"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double-</a:t>
            </a:r>
            <a:r>
              <a:rPr lang="cs-CZ" altLang="cs-CZ" dirty="0" err="1">
                <a:ea typeface="Arial Unicode MS"/>
              </a:rPr>
              <a:t>circuit</a:t>
            </a:r>
            <a:r>
              <a:rPr lang="cs-CZ" altLang="cs-CZ" dirty="0">
                <a:ea typeface="Arial Unicode MS"/>
              </a:rPr>
              <a:t> </a:t>
            </a:r>
            <a:r>
              <a:rPr lang="cs-CZ" altLang="cs-CZ" dirty="0" err="1">
                <a:ea typeface="Arial Unicode MS"/>
              </a:rPr>
              <a:t>ventilator</a:t>
            </a:r>
            <a:r>
              <a:rPr lang="cs-CZ" altLang="cs-CZ" dirty="0">
                <a:ea typeface="Arial Unicode MS"/>
              </a:rPr>
              <a:t> (</a:t>
            </a:r>
            <a:r>
              <a:rPr lang="cs-CZ" altLang="cs-CZ" dirty="0" err="1">
                <a:ea typeface="Arial Unicode MS"/>
              </a:rPr>
              <a:t>patient</a:t>
            </a:r>
            <a:r>
              <a:rPr lang="cs-CZ" altLang="cs-CZ" dirty="0">
                <a:ea typeface="Arial Unicode MS"/>
              </a:rPr>
              <a:t> and drive </a:t>
            </a:r>
            <a:r>
              <a:rPr lang="cs-CZ" altLang="cs-CZ" dirty="0" err="1">
                <a:ea typeface="Arial Unicode MS"/>
              </a:rPr>
              <a:t>gas</a:t>
            </a:r>
            <a:r>
              <a:rPr lang="cs-CZ" altLang="cs-CZ" dirty="0">
                <a:ea typeface="Arial Unicode MS"/>
              </a:rPr>
              <a:t>)</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p:txBody>
      </p:sp>
      <p:pic>
        <p:nvPicPr>
          <p:cNvPr id="58372" name="Picture 5" descr="Parametry na obrazovce ventilátoru">
            <a:extLst>
              <a:ext uri="{FF2B5EF4-FFF2-40B4-BE49-F238E27FC236}">
                <a16:creationId xmlns:a16="http://schemas.microsoft.com/office/drawing/2014/main" id="{72713A11-6784-424C-86F7-768C7C17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650" y="33338"/>
            <a:ext cx="508635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A2B62056-44AB-4DCC-BFD5-2E2E95B07D8D}"/>
              </a:ext>
            </a:extLst>
          </p:cNvPr>
          <p:cNvSpPr>
            <a:spLocks noGrp="1" noChangeArrowheads="1"/>
          </p:cNvSpPr>
          <p:nvPr>
            <p:ph type="title"/>
          </p:nvPr>
        </p:nvSpPr>
        <p:spPr>
          <a:xfrm>
            <a:off x="741363" y="327025"/>
            <a:ext cx="8609012" cy="1173163"/>
          </a:xfrm>
        </p:spPr>
        <p:txBody>
          <a:bodyPr tIns="35280"/>
          <a:lstStyle/>
          <a:p>
            <a:pPr eaLnBrk="1"/>
            <a:r>
              <a:rPr lang="cs-CZ" altLang="cs-CZ"/>
              <a:t>Bellow</a:t>
            </a:r>
          </a:p>
        </p:txBody>
      </p:sp>
      <p:sp>
        <p:nvSpPr>
          <p:cNvPr id="60419" name="Rectangle 2">
            <a:extLst>
              <a:ext uri="{FF2B5EF4-FFF2-40B4-BE49-F238E27FC236}">
                <a16:creationId xmlns:a16="http://schemas.microsoft.com/office/drawing/2014/main" id="{3CBDB5CF-9326-4ADE-8AE7-54F7164718A0}"/>
              </a:ext>
            </a:extLst>
          </p:cNvPr>
          <p:cNvSpPr>
            <a:spLocks noGrp="1" noChangeArrowheads="1"/>
          </p:cNvSpPr>
          <p:nvPr>
            <p:ph type="body" idx="1"/>
          </p:nvPr>
        </p:nvSpPr>
        <p:spPr>
          <a:xfrm>
            <a:off x="5256213" y="1963738"/>
            <a:ext cx="4257675" cy="4846637"/>
          </a:xfrm>
        </p:spPr>
        <p:txBody>
          <a:bodyPr/>
          <a:lstStyle/>
          <a:p>
            <a:pPr eaLnBrk="1"/>
            <a:r>
              <a:rPr lang="cs-CZ" altLang="cs-CZ" i="1"/>
              <a:t> </a:t>
            </a:r>
          </a:p>
        </p:txBody>
      </p:sp>
      <p:pic>
        <p:nvPicPr>
          <p:cNvPr id="60420" name="Picture 3">
            <a:extLst>
              <a:ext uri="{FF2B5EF4-FFF2-40B4-BE49-F238E27FC236}">
                <a16:creationId xmlns:a16="http://schemas.microsoft.com/office/drawing/2014/main" id="{7FDBC2A5-552C-4DF8-925B-E78B4B7F8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979613"/>
            <a:ext cx="4306888" cy="5221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1" name="Picture 6" descr="Blease Genius MRI">
            <a:extLst>
              <a:ext uri="{FF2B5EF4-FFF2-40B4-BE49-F238E27FC236}">
                <a16:creationId xmlns:a16="http://schemas.microsoft.com/office/drawing/2014/main" id="{00269824-EE27-4F3A-B555-D7CCDC135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1258888"/>
            <a:ext cx="5591175"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BB0D506F-C179-45C1-BE12-56C82D181B0E}"/>
              </a:ext>
            </a:extLst>
          </p:cNvPr>
          <p:cNvSpPr>
            <a:spLocks noGrp="1" noChangeArrowheads="1"/>
          </p:cNvSpPr>
          <p:nvPr>
            <p:ph type="title"/>
          </p:nvPr>
        </p:nvSpPr>
        <p:spPr>
          <a:xfrm>
            <a:off x="741363" y="415925"/>
            <a:ext cx="8605837" cy="1169988"/>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O2</a:t>
            </a:r>
          </a:p>
        </p:txBody>
      </p:sp>
      <p:sp>
        <p:nvSpPr>
          <p:cNvPr id="5123" name="Rectangle 2">
            <a:extLst>
              <a:ext uri="{FF2B5EF4-FFF2-40B4-BE49-F238E27FC236}">
                <a16:creationId xmlns:a16="http://schemas.microsoft.com/office/drawing/2014/main" id="{762C1F0C-8816-4A36-A235-17726558EDD1}"/>
              </a:ext>
            </a:extLst>
          </p:cNvPr>
          <p:cNvSpPr>
            <a:spLocks noGrp="1" noChangeArrowheads="1"/>
          </p:cNvSpPr>
          <p:nvPr>
            <p:ph type="body" idx="1"/>
          </p:nvPr>
        </p:nvSpPr>
        <p:spPr>
          <a:xfrm>
            <a:off x="741363" y="1963738"/>
            <a:ext cx="8769350" cy="4843462"/>
          </a:xfrm>
        </p:spPr>
        <p:txBody>
          <a:bodyPr/>
          <a:lstStyle/>
          <a:p>
            <a:pPr eaLnBrk="1"/>
            <a:endParaRPr lang="cs-CZ" altLang="cs-CZ"/>
          </a:p>
        </p:txBody>
      </p:sp>
      <p:pic>
        <p:nvPicPr>
          <p:cNvPr id="5124" name="Picture 3">
            <a:extLst>
              <a:ext uri="{FF2B5EF4-FFF2-40B4-BE49-F238E27FC236}">
                <a16:creationId xmlns:a16="http://schemas.microsoft.com/office/drawing/2014/main" id="{5449E07E-A48D-427E-A671-1C53D308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954213"/>
            <a:ext cx="8820150" cy="506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84F7DA77-22CB-4302-A5B0-266F1F87D3FD}"/>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Scavenging system</a:t>
            </a:r>
          </a:p>
        </p:txBody>
      </p:sp>
      <p:sp>
        <p:nvSpPr>
          <p:cNvPr id="62467" name="Rectangle 2">
            <a:extLst>
              <a:ext uri="{FF2B5EF4-FFF2-40B4-BE49-F238E27FC236}">
                <a16:creationId xmlns:a16="http://schemas.microsoft.com/office/drawing/2014/main" id="{31A535FC-DF72-452C-89F5-62B149089A78}"/>
              </a:ext>
            </a:extLst>
          </p:cNvPr>
          <p:cNvSpPr>
            <a:spLocks noGrp="1" noChangeArrowheads="1"/>
          </p:cNvSpPr>
          <p:nvPr>
            <p:ph type="body" idx="1"/>
          </p:nvPr>
        </p:nvSpPr>
        <p:spPr>
          <a:xfrm>
            <a:off x="741363" y="1963738"/>
            <a:ext cx="8772525" cy="4937125"/>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Keep clean OR atmosphere</a:t>
            </a:r>
          </a:p>
        </p:txBody>
      </p:sp>
      <p:pic>
        <p:nvPicPr>
          <p:cNvPr id="62468" name="Picture 3">
            <a:extLst>
              <a:ext uri="{FF2B5EF4-FFF2-40B4-BE49-F238E27FC236}">
                <a16:creationId xmlns:a16="http://schemas.microsoft.com/office/drawing/2014/main" id="{7704448B-C4E0-40AA-A238-0A00062FD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2487613"/>
            <a:ext cx="7051675" cy="5072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0826FAFA-BC05-4110-91BB-6117DC2F550A}"/>
              </a:ext>
            </a:extLst>
          </p:cNvPr>
          <p:cNvSpPr>
            <a:spLocks noGrp="1" noChangeArrowheads="1"/>
          </p:cNvSpPr>
          <p:nvPr>
            <p:ph type="title"/>
          </p:nvPr>
        </p:nvSpPr>
        <p:spPr>
          <a:xfrm>
            <a:off x="741363" y="327025"/>
            <a:ext cx="8609012" cy="1173163"/>
          </a:xfrm>
        </p:spPr>
        <p:txBody>
          <a:bodyPr tIns="35280"/>
          <a:lstStyle/>
          <a:p>
            <a:r>
              <a:rPr lang="en-GB" dirty="0">
                <a:ea typeface="+mj-lt"/>
                <a:cs typeface="+mj-lt"/>
              </a:rPr>
              <a:t>Scavenging system</a:t>
            </a:r>
            <a:endParaRPr lang="cs-CZ" b="0" i="0" dirty="0">
              <a:ea typeface="+mj-lt"/>
              <a:cs typeface="+mj-lt"/>
            </a:endParaRPr>
          </a:p>
        </p:txBody>
      </p:sp>
      <p:sp>
        <p:nvSpPr>
          <p:cNvPr id="64515" name="Rectangle 2">
            <a:extLst>
              <a:ext uri="{FF2B5EF4-FFF2-40B4-BE49-F238E27FC236}">
                <a16:creationId xmlns:a16="http://schemas.microsoft.com/office/drawing/2014/main" id="{94E7A81A-0D87-4566-AECE-5AA51860D878}"/>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64516" name="Picture 3">
            <a:extLst>
              <a:ext uri="{FF2B5EF4-FFF2-40B4-BE49-F238E27FC236}">
                <a16:creationId xmlns:a16="http://schemas.microsoft.com/office/drawing/2014/main" id="{52B5248D-6029-4216-BFDB-4240E3417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3506788"/>
            <a:ext cx="5419725" cy="333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009C9-3510-4FA4-9F60-76DE78EE78A6}"/>
              </a:ext>
            </a:extLst>
          </p:cNvPr>
          <p:cNvSpPr>
            <a:spLocks noGrp="1"/>
          </p:cNvSpPr>
          <p:nvPr>
            <p:ph type="title"/>
          </p:nvPr>
        </p:nvSpPr>
        <p:spPr/>
        <p:txBody>
          <a:bodyPr/>
          <a:lstStyle/>
          <a:p>
            <a:r>
              <a:rPr lang="cs-CZ" i="0" dirty="0">
                <a:ea typeface="+mj-lt"/>
                <a:cs typeface="+mj-lt"/>
              </a:rPr>
              <a:t>Non </a:t>
            </a:r>
            <a:r>
              <a:rPr lang="cs-CZ" i="0" dirty="0" err="1">
                <a:ea typeface="+mj-lt"/>
                <a:cs typeface="+mj-lt"/>
              </a:rPr>
              <a:t>rebreathing</a:t>
            </a:r>
            <a:r>
              <a:rPr lang="cs-CZ" i="0" dirty="0">
                <a:ea typeface="+mj-lt"/>
                <a:cs typeface="+mj-lt"/>
              </a:rPr>
              <a:t> </a:t>
            </a:r>
            <a:r>
              <a:rPr lang="cs-CZ" i="0" dirty="0" err="1">
                <a:ea typeface="+mj-lt"/>
                <a:cs typeface="+mj-lt"/>
              </a:rPr>
              <a:t>systems</a:t>
            </a:r>
            <a:br>
              <a:rPr lang="en-US" dirty="0"/>
            </a:br>
            <a:r>
              <a:rPr lang="cs-CZ" i="0" dirty="0">
                <a:ea typeface="+mj-lt"/>
                <a:cs typeface="+mj-lt"/>
              </a:rPr>
              <a:t>(do not </a:t>
            </a:r>
            <a:r>
              <a:rPr lang="cs-CZ" i="0" dirty="0" err="1">
                <a:ea typeface="+mj-lt"/>
                <a:cs typeface="+mj-lt"/>
              </a:rPr>
              <a:t>learn</a:t>
            </a:r>
            <a:r>
              <a:rPr lang="cs-CZ" i="0" dirty="0">
                <a:ea typeface="+mj-lt"/>
                <a:cs typeface="+mj-lt"/>
              </a:rPr>
              <a:t>)</a:t>
            </a:r>
            <a:endParaRPr lang="cs-CZ" dirty="0" err="1"/>
          </a:p>
        </p:txBody>
      </p:sp>
      <p:pic>
        <p:nvPicPr>
          <p:cNvPr id="4" name="Obrázek 4">
            <a:extLst>
              <a:ext uri="{FF2B5EF4-FFF2-40B4-BE49-F238E27FC236}">
                <a16:creationId xmlns:a16="http://schemas.microsoft.com/office/drawing/2014/main" id="{BCF13CDE-F101-42E9-95D9-A99C403600D4}"/>
              </a:ext>
            </a:extLst>
          </p:cNvPr>
          <p:cNvPicPr>
            <a:picLocks noGrp="1" noChangeAspect="1"/>
          </p:cNvPicPr>
          <p:nvPr>
            <p:ph idx="1"/>
          </p:nvPr>
        </p:nvPicPr>
        <p:blipFill>
          <a:blip r:embed="rId2"/>
          <a:stretch>
            <a:fillRect/>
          </a:stretch>
        </p:blipFill>
        <p:spPr>
          <a:xfrm>
            <a:off x="838501" y="1475829"/>
            <a:ext cx="7828875" cy="5422706"/>
          </a:xfrm>
        </p:spPr>
      </p:pic>
    </p:spTree>
    <p:extLst>
      <p:ext uri="{BB962C8B-B14F-4D97-AF65-F5344CB8AC3E}">
        <p14:creationId xmlns:p14="http://schemas.microsoft.com/office/powerpoint/2010/main" val="4231505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1CB2B107-A236-4C28-B443-7EE12C7D5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06" t="9320" r="23703" b="11259"/>
          <a:stretch>
            <a:fillRect/>
          </a:stretch>
        </p:blipFill>
        <p:spPr bwMode="auto">
          <a:xfrm>
            <a:off x="-1588" y="539750"/>
            <a:ext cx="10080626" cy="7019925"/>
          </a:xfrm>
          <a:prstGeom prst="rect">
            <a:avLst/>
          </a:prstGeom>
          <a:noFill/>
          <a:ln>
            <a:noFill/>
          </a:ln>
          <a:effectLst/>
          <a:extLst>
            <a:ext uri="{909E8E84-426E-40DD-AFC4-6F175D3DCCD1}">
              <a14:hiddenFill xmlns:a14="http://schemas.microsoft.com/office/drawing/2010/main">
                <a:blipFill dpi="0" rotWithShape="0">
                  <a:blip/>
                  <a:srcRect l="24506" t="9320" r="23703" b="1125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6A686696-D3FB-4117-B329-62390268A1D7}"/>
              </a:ext>
            </a:extLst>
          </p:cNvPr>
          <p:cNvSpPr>
            <a:spLocks noGrp="1" noChangeArrowheads="1"/>
          </p:cNvSpPr>
          <p:nvPr>
            <p:ph type="title"/>
          </p:nvPr>
        </p:nvSpPr>
        <p:spPr>
          <a:xfrm>
            <a:off x="900113" y="981075"/>
            <a:ext cx="8280400" cy="1169988"/>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Monitoring system</a:t>
            </a:r>
          </a:p>
        </p:txBody>
      </p:sp>
      <p:sp>
        <p:nvSpPr>
          <p:cNvPr id="68611" name="Rectangle 2">
            <a:extLst>
              <a:ext uri="{FF2B5EF4-FFF2-40B4-BE49-F238E27FC236}">
                <a16:creationId xmlns:a16="http://schemas.microsoft.com/office/drawing/2014/main" id="{BD637289-EED2-428A-9B96-952EA9E0736F}"/>
              </a:ext>
            </a:extLst>
          </p:cNvPr>
          <p:cNvSpPr>
            <a:spLocks noGrp="1" noChangeArrowheads="1"/>
          </p:cNvSpPr>
          <p:nvPr>
            <p:ph type="body" idx="1"/>
          </p:nvPr>
        </p:nvSpPr>
        <p:spPr>
          <a:xfrm>
            <a:off x="900113" y="2339975"/>
            <a:ext cx="8280400" cy="4230688"/>
          </a:xfrm>
        </p:spPr>
        <p:txBody>
          <a:bodyPr tIns="76464"/>
          <a:lstStyle/>
          <a:p>
            <a:pPr eaLnBrk="1">
              <a:lnSpc>
                <a:spcPct val="88000"/>
              </a:lnSpc>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monere, "to warn"</a:t>
            </a:r>
          </a:p>
          <a:p>
            <a:pPr eaLnBrk="1">
              <a:lnSpc>
                <a:spcPct val="88000"/>
              </a:lnSpc>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systematic control </a:t>
            </a:r>
          </a:p>
          <a:p>
            <a:pPr eaLnBrk="1">
              <a:lnSpc>
                <a:spcPct val="88000"/>
              </a:lnSpc>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cs-CZ"/>
          </a:p>
          <a:p>
            <a:pPr eaLnBrk="1">
              <a:lnSpc>
                <a:spcPct val="88000"/>
              </a:lnSpc>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Patient monitoring has been a key aspect of anesthesiology since its beginnings as a medical specialty.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DD952048-45CE-477B-B3FD-A472E8D26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798513"/>
            <a:ext cx="3621088" cy="47625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59" name="Text Box 2">
            <a:extLst>
              <a:ext uri="{FF2B5EF4-FFF2-40B4-BE49-F238E27FC236}">
                <a16:creationId xmlns:a16="http://schemas.microsoft.com/office/drawing/2014/main" id="{BEC78BB1-4A55-409C-9CD2-CB316A5DDE6C}"/>
              </a:ext>
            </a:extLst>
          </p:cNvPr>
          <p:cNvSpPr txBox="1">
            <a:spLocks noChangeArrowheads="1"/>
          </p:cNvSpPr>
          <p:nvPr/>
        </p:nvSpPr>
        <p:spPr bwMode="auto">
          <a:xfrm>
            <a:off x="611188" y="5708650"/>
            <a:ext cx="7848600" cy="55403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30-1 Optical illusions. We perceive the circles to be different sizes because we infer the size by relative dimensions. The closeness of the smaller circles makes the inner circle appear smaller, and vice versa. The lines appear to be different sizes because we use straight-line perspective to estimate size and distance. This illusion reportedly does not work in cultures where straight lines are not used. Therefore, our internal perceptions lead us to err in estimating size and length. In the same way, the internal programming of our monitors can lead us to misinterpret results.</a:t>
            </a:r>
          </a:p>
        </p:txBody>
      </p:sp>
      <p:sp>
        <p:nvSpPr>
          <p:cNvPr id="70660" name="Text Box 3">
            <a:extLst>
              <a:ext uri="{FF2B5EF4-FFF2-40B4-BE49-F238E27FC236}">
                <a16:creationId xmlns:a16="http://schemas.microsoft.com/office/drawing/2014/main" id="{685325ED-3CBB-49C6-B02E-687D3FFEA359}"/>
              </a:ext>
            </a:extLst>
          </p:cNvPr>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08:22 PM)</a:t>
            </a:r>
          </a:p>
        </p:txBody>
      </p:sp>
      <p:sp>
        <p:nvSpPr>
          <p:cNvPr id="70661" name="Text Box 4">
            <a:extLst>
              <a:ext uri="{FF2B5EF4-FFF2-40B4-BE49-F238E27FC236}">
                <a16:creationId xmlns:a16="http://schemas.microsoft.com/office/drawing/2014/main" id="{8586C5AA-277B-4C69-808D-8258FCD12AF7}"/>
              </a:ext>
            </a:extLst>
          </p:cNvPr>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 2007 Elsevier </a:t>
            </a:r>
          </a:p>
        </p:txBody>
      </p:sp>
      <p:pic>
        <p:nvPicPr>
          <p:cNvPr id="70662" name="Picture 5">
            <a:extLst>
              <a:ext uri="{FF2B5EF4-FFF2-40B4-BE49-F238E27FC236}">
                <a16:creationId xmlns:a16="http://schemas.microsoft.com/office/drawing/2014/main" id="{C8FB48C6-7A12-4F3A-AC24-3E2C7EC0C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3" name="Rectangle 6">
            <a:extLst>
              <a:ext uri="{FF2B5EF4-FFF2-40B4-BE49-F238E27FC236}">
                <a16:creationId xmlns:a16="http://schemas.microsoft.com/office/drawing/2014/main" id="{49C8B5E0-897D-4112-9DE6-B8C40AC10995}"/>
              </a:ext>
            </a:extLst>
          </p:cNvPr>
          <p:cNvSpPr>
            <a:spLocks noGrp="1" noChangeArrowheads="1"/>
          </p:cNvSpPr>
          <p:nvPr>
            <p:ph type="title"/>
          </p:nvPr>
        </p:nvSpPr>
        <p:spPr>
          <a:xfrm>
            <a:off x="1439863" y="0"/>
            <a:ext cx="7199312" cy="1157288"/>
          </a:xfrm>
        </p:spPr>
        <p:txBody>
          <a:bodyPr tIns="35280"/>
          <a:lstStyle/>
          <a:p>
            <a:pPr eaLnBrk="1">
              <a:tabLst>
                <a:tab pos="723900" algn="l"/>
                <a:tab pos="1447800" algn="l"/>
                <a:tab pos="2171700" algn="l"/>
                <a:tab pos="2895600" algn="l"/>
                <a:tab pos="3619500" algn="l"/>
                <a:tab pos="4343400" algn="l"/>
                <a:tab pos="5067300" algn="l"/>
                <a:tab pos="5791200" algn="l"/>
                <a:tab pos="6515100" algn="l"/>
              </a:tabLst>
            </a:pPr>
            <a:r>
              <a:rPr lang="cs-CZ" altLang="cs-CZ"/>
              <a:t>Optical illusions</a:t>
            </a:r>
          </a:p>
        </p:txBody>
      </p:sp>
      <p:sp>
        <p:nvSpPr>
          <p:cNvPr id="70664" name="Text Box 7">
            <a:extLst>
              <a:ext uri="{FF2B5EF4-FFF2-40B4-BE49-F238E27FC236}">
                <a16:creationId xmlns:a16="http://schemas.microsoft.com/office/drawing/2014/main" id="{31C7B8D4-DE7B-4A23-9BD5-A7365E65D0F5}"/>
              </a:ext>
            </a:extLst>
          </p:cNvPr>
          <p:cNvSpPr txBox="1">
            <a:spLocks noChangeArrowheads="1"/>
          </p:cNvSpPr>
          <p:nvPr/>
        </p:nvSpPr>
        <p:spPr bwMode="auto">
          <a:xfrm>
            <a:off x="5356225" y="1079500"/>
            <a:ext cx="47244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7932"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eaLnBrk="1"/>
            <a:r>
              <a:rPr lang="cs-CZ" altLang="cs-CZ" sz="2600">
                <a:solidFill>
                  <a:srgbClr val="000000"/>
                </a:solidFill>
              </a:rPr>
              <a:t>… it is not possible without eye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9BE8BDB4-8A88-4F46-B33B-75A73DA40B73}"/>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Monitoring</a:t>
            </a:r>
          </a:p>
        </p:txBody>
      </p:sp>
      <p:sp>
        <p:nvSpPr>
          <p:cNvPr id="72707" name="Rectangle 2">
            <a:extLst>
              <a:ext uri="{FF2B5EF4-FFF2-40B4-BE49-F238E27FC236}">
                <a16:creationId xmlns:a16="http://schemas.microsoft.com/office/drawing/2014/main" id="{8EF9ED17-75FE-4F27-81E3-D82586CF5A85}"/>
              </a:ext>
            </a:extLst>
          </p:cNvPr>
          <p:cNvSpPr>
            <a:spLocks noGrp="1" noChangeArrowheads="1"/>
          </p:cNvSpPr>
          <p:nvPr>
            <p:ph type="body" idx="1"/>
          </p:nvPr>
        </p:nvSpPr>
        <p:spPr>
          <a:xfrm>
            <a:off x="720725" y="1619250"/>
            <a:ext cx="8772525" cy="5324475"/>
          </a:xfrm>
        </p:spPr>
        <p:txBody>
          <a:bodyPr tIns="40320"/>
          <a:lstStyle/>
          <a:p>
            <a:pPr marL="860425" indent="-645795"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ea typeface="Arial Unicode MS"/>
              </a:rPr>
              <a:t>1)  Presence of </a:t>
            </a:r>
            <a:r>
              <a:rPr lang="en-GB" altLang="cs-CZ" dirty="0" err="1">
                <a:ea typeface="Arial Unicode MS"/>
              </a:rPr>
              <a:t>anesth</a:t>
            </a:r>
            <a:r>
              <a:rPr lang="en-GB" altLang="cs-CZ" dirty="0">
                <a:ea typeface="Arial Unicode MS"/>
              </a:rPr>
              <a:t>. / nurse </a:t>
            </a:r>
            <a:endParaRPr lang="cs-CZ"/>
          </a:p>
          <a:p>
            <a:pPr marL="860425" indent="-645795"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860425" indent="-645795"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ea typeface="Arial Unicode MS"/>
              </a:rPr>
              <a:t>Airway + Breathing</a:t>
            </a:r>
          </a:p>
          <a:p>
            <a:pPr marL="863600" lvl="1" indent="-572770"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patent A.</a:t>
            </a:r>
          </a:p>
          <a:p>
            <a:pPr marL="863600" lvl="1" indent="-572770"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quality</a:t>
            </a:r>
            <a:r>
              <a:rPr lang="cs-CZ" altLang="cs-CZ" dirty="0">
                <a:ea typeface="Arial Unicode MS"/>
              </a:rPr>
              <a:t> </a:t>
            </a:r>
            <a:r>
              <a:rPr lang="cs-CZ" altLang="cs-CZ" dirty="0" err="1">
                <a:ea typeface="Arial Unicode MS"/>
              </a:rPr>
              <a:t>of</a:t>
            </a:r>
            <a:r>
              <a:rPr lang="cs-CZ" altLang="cs-CZ" dirty="0">
                <a:ea typeface="Arial Unicode MS"/>
              </a:rPr>
              <a:t>  B., </a:t>
            </a:r>
            <a:r>
              <a:rPr lang="cs-CZ" altLang="cs-CZ" dirty="0" err="1">
                <a:ea typeface="Arial Unicode MS"/>
              </a:rPr>
              <a:t>auscultation</a:t>
            </a:r>
          </a:p>
          <a:p>
            <a:pPr marL="860425" indent="-645795"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ea typeface="Arial Unicode MS"/>
              </a:rPr>
              <a:t>Circulation</a:t>
            </a:r>
          </a:p>
          <a:p>
            <a:pPr marL="863600" lvl="1" indent="-572770"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quality</a:t>
            </a:r>
            <a:r>
              <a:rPr lang="cs-CZ" altLang="cs-CZ" dirty="0">
                <a:ea typeface="Arial Unicode MS"/>
              </a:rPr>
              <a:t>, f, CRT, </a:t>
            </a:r>
            <a:r>
              <a:rPr lang="cs-CZ" altLang="cs-CZ" dirty="0" err="1">
                <a:ea typeface="Arial Unicode MS"/>
              </a:rPr>
              <a:t>color</a:t>
            </a:r>
            <a:r>
              <a:rPr lang="cs-CZ" altLang="cs-CZ" dirty="0">
                <a:ea typeface="Arial Unicode MS"/>
              </a:rPr>
              <a:t> </a:t>
            </a:r>
            <a:r>
              <a:rPr lang="cs-CZ" altLang="cs-CZ" dirty="0" err="1">
                <a:ea typeface="Arial Unicode MS"/>
              </a:rPr>
              <a:t>of</a:t>
            </a:r>
            <a:r>
              <a:rPr lang="cs-CZ" altLang="cs-CZ" dirty="0">
                <a:ea typeface="Arial Unicode MS"/>
              </a:rPr>
              <a:t> skin, BP</a:t>
            </a:r>
            <a:endParaRPr lang="cs-CZ" altLang="cs-CZ" dirty="0"/>
          </a:p>
          <a:p>
            <a:pPr marL="860425" indent="-645795"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ea typeface="Arial Unicode MS"/>
              </a:rPr>
              <a:t>depth  of A.</a:t>
            </a:r>
          </a:p>
          <a:p>
            <a:pPr marL="863600" lvl="1" indent="-572770" eaLnBrk="1">
              <a:lnSpc>
                <a:spcPct val="90000"/>
              </a:lnSpc>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pupils</a:t>
            </a:r>
            <a:r>
              <a:rPr lang="cs-CZ" altLang="cs-CZ" dirty="0">
                <a:ea typeface="Arial Unicode MS"/>
              </a:rPr>
              <a:t>, </a:t>
            </a:r>
            <a:r>
              <a:rPr lang="cs-CZ" altLang="cs-CZ" dirty="0" err="1">
                <a:ea typeface="Arial Unicode MS"/>
              </a:rPr>
              <a:t>sweating</a:t>
            </a:r>
            <a:r>
              <a:rPr lang="cs-CZ" altLang="cs-CZ" dirty="0">
                <a:ea typeface="Arial Unicode MS"/>
              </a:rPr>
              <a:t>, </a:t>
            </a:r>
            <a:r>
              <a:rPr lang="cs-CZ" altLang="cs-CZ" dirty="0" err="1">
                <a:ea typeface="Arial Unicode MS"/>
              </a:rPr>
              <a:t>movement</a:t>
            </a:r>
          </a:p>
          <a:p>
            <a:pPr marL="860425" indent="-645795"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860425" indent="-645795"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dirty="0">
                <a:ea typeface="Arial Unicode MS"/>
              </a:rPr>
              <a:t>Goal: prevent problem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60AB4D98-1407-4913-AC17-4172E5B5FAA2}"/>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&gt;&gt;&gt;&gt; Alarm &lt;&lt;&lt;&lt;</a:t>
            </a:r>
          </a:p>
        </p:txBody>
      </p:sp>
      <p:sp>
        <p:nvSpPr>
          <p:cNvPr id="74755" name="Rectangle 2">
            <a:extLst>
              <a:ext uri="{FF2B5EF4-FFF2-40B4-BE49-F238E27FC236}">
                <a16:creationId xmlns:a16="http://schemas.microsoft.com/office/drawing/2014/main" id="{06B7C283-1FED-4172-AEEA-4DDAFABBD6C2}"/>
              </a:ext>
            </a:extLst>
          </p:cNvPr>
          <p:cNvSpPr>
            <a:spLocks noGrp="1" noChangeArrowheads="1"/>
          </p:cNvSpPr>
          <p:nvPr>
            <p:ph type="body" idx="1"/>
          </p:nvPr>
        </p:nvSpPr>
        <p:spPr>
          <a:xfrm>
            <a:off x="741363" y="1963738"/>
            <a:ext cx="8772525" cy="4846637"/>
          </a:xfrm>
        </p:spPr>
        <p:txBody>
          <a:bodyPr tIns="40320"/>
          <a:lstStyle/>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&lt; ?? What should  I do ??&gt;</a:t>
            </a:r>
          </a:p>
          <a:p>
            <a:pPr marL="863600" lvl="1" indent="-573088" eaLnBrk="1">
              <a:lnSpc>
                <a:spcPct val="90000"/>
              </a:lnSpc>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notice</a:t>
            </a:r>
          </a:p>
          <a:p>
            <a:pPr marL="863600" lvl="1" indent="-573088" eaLnBrk="1">
              <a:lnSpc>
                <a:spcPct val="90000"/>
              </a:lnSpc>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interpret </a:t>
            </a:r>
          </a:p>
          <a:p>
            <a:pPr marL="863600" lvl="1" indent="-573088" eaLnBrk="1">
              <a:lnSpc>
                <a:spcPct val="90000"/>
              </a:lnSpc>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reaction  = change something</a:t>
            </a:r>
          </a:p>
          <a:p>
            <a:pPr marL="1295400" lvl="2" indent="-43021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alarm off? </a:t>
            </a:r>
          </a:p>
          <a:p>
            <a:pPr marL="1295400" lvl="2" indent="-43021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change limits of alarm?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B99FB214-1030-4A95-ACBD-355A369CF162}"/>
              </a:ext>
            </a:extLst>
          </p:cNvPr>
          <p:cNvSpPr>
            <a:spLocks noGrp="1" noChangeArrowheads="1"/>
          </p:cNvSpPr>
          <p:nvPr>
            <p:ph type="title"/>
          </p:nvPr>
        </p:nvSpPr>
        <p:spPr>
          <a:xfrm>
            <a:off x="900113" y="981075"/>
            <a:ext cx="8280400" cy="1169988"/>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Auscultator</a:t>
            </a:r>
          </a:p>
        </p:txBody>
      </p:sp>
      <p:sp>
        <p:nvSpPr>
          <p:cNvPr id="76803" name="Rectangle 2">
            <a:extLst>
              <a:ext uri="{FF2B5EF4-FFF2-40B4-BE49-F238E27FC236}">
                <a16:creationId xmlns:a16="http://schemas.microsoft.com/office/drawing/2014/main" id="{3B9A9851-9DA4-40E8-A2D4-6159940586CF}"/>
              </a:ext>
            </a:extLst>
          </p:cNvPr>
          <p:cNvSpPr>
            <a:spLocks noGrp="1" noChangeArrowheads="1"/>
          </p:cNvSpPr>
          <p:nvPr>
            <p:ph type="body" idx="1"/>
          </p:nvPr>
        </p:nvSpPr>
        <p:spPr>
          <a:xfrm>
            <a:off x="900113" y="2339975"/>
            <a:ext cx="8280400" cy="4230688"/>
          </a:xfrm>
        </p:spPr>
        <p:txBody>
          <a:bodyPr tIns="76464"/>
          <a:lstStyle/>
          <a:p>
            <a:pPr marL="774700" indent="-664845" eaLnBrk="1">
              <a:lnSpc>
                <a:spcPct val="88000"/>
              </a:lnSpc>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dirty="0">
                <a:ea typeface="Arial Unicode MS"/>
              </a:rPr>
              <a:t>+    available</a:t>
            </a:r>
            <a:endParaRPr lang="cs-CZ" dirty="0">
              <a:ea typeface="Arial Unicode MS"/>
            </a:endParaRPr>
          </a:p>
          <a:p>
            <a:pPr marL="774700" indent="-664845" eaLnBrk="1">
              <a:lnSpc>
                <a:spcPct val="88000"/>
              </a:lnSpc>
              <a:spcAft>
                <a:spcPts val="1413"/>
              </a:spcAft>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dirty="0">
                <a:ea typeface="Arial Unicode MS"/>
              </a:rPr>
              <a:t>ventilatory  problem </a:t>
            </a:r>
            <a:br>
              <a:rPr lang="en-US" altLang="cs-CZ" dirty="0"/>
            </a:br>
            <a:r>
              <a:rPr lang="en-US" altLang="cs-CZ" dirty="0">
                <a:ea typeface="Arial Unicode MS"/>
              </a:rPr>
              <a:t>(bronchospasm, laryngospasm - LM) </a:t>
            </a:r>
            <a:endParaRPr lang="en-US" altLang="cs-CZ" dirty="0"/>
          </a:p>
          <a:p>
            <a:pPr marL="774700" indent="-664845" eaLnBrk="1">
              <a:lnSpc>
                <a:spcPct val="88000"/>
              </a:lnSpc>
              <a:spcAft>
                <a:spcPts val="1413"/>
              </a:spcAft>
              <a:buClrTx/>
              <a:buSzTx/>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dirty="0">
                <a:ea typeface="Arial Unicode MS"/>
              </a:rPr>
              <a:t>-  SpO2, EtCO2, ECG detect problem easier than continual auscultation.</a:t>
            </a:r>
          </a:p>
          <a:p>
            <a:pPr marL="774700" indent="-664845" eaLnBrk="1">
              <a:lnSpc>
                <a:spcPct val="88000"/>
              </a:lnSpc>
              <a:spcAft>
                <a:spcPts val="1413"/>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cs-CZ"/>
          </a:p>
          <a:p>
            <a:pPr marL="774700" indent="-664845" eaLnBrk="1">
              <a:lnSpc>
                <a:spcPct val="88000"/>
              </a:lnSpc>
              <a:spcAft>
                <a:spcPts val="1413"/>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dirty="0">
                <a:ea typeface="Arial Unicode MS"/>
              </a:rPr>
              <a:t>Basic monitoring in case of Fail of Anest. Machine</a:t>
            </a:r>
          </a:p>
        </p:txBody>
      </p:sp>
      <p:pic>
        <p:nvPicPr>
          <p:cNvPr id="76804" name="Picture 3">
            <a:extLst>
              <a:ext uri="{FF2B5EF4-FFF2-40B4-BE49-F238E27FC236}">
                <a16:creationId xmlns:a16="http://schemas.microsoft.com/office/drawing/2014/main" id="{B68ADDFC-113E-42F6-B519-320B5CE1E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03" t="6941" r="10617" b="4953"/>
          <a:stretch>
            <a:fillRect/>
          </a:stretch>
        </p:blipFill>
        <p:spPr bwMode="auto">
          <a:xfrm>
            <a:off x="7199313" y="0"/>
            <a:ext cx="2879725" cy="3419475"/>
          </a:xfrm>
          <a:prstGeom prst="rect">
            <a:avLst/>
          </a:prstGeom>
          <a:noFill/>
          <a:ln>
            <a:noFill/>
          </a:ln>
          <a:effectLst/>
          <a:extLst>
            <a:ext uri="{909E8E84-426E-40DD-AFC4-6F175D3DCCD1}">
              <a14:hiddenFill xmlns:a14="http://schemas.microsoft.com/office/drawing/2010/main">
                <a:blipFill dpi="0" rotWithShape="0">
                  <a:blip/>
                  <a:srcRect l="11903" t="6941" r="10617" b="495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9C8314E1-7083-44C2-958B-1D29BCBEF49B}"/>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Manometr</a:t>
            </a:r>
          </a:p>
        </p:txBody>
      </p:sp>
      <p:sp>
        <p:nvSpPr>
          <p:cNvPr id="54275" name="Rectangle 2">
            <a:extLst>
              <a:ext uri="{FF2B5EF4-FFF2-40B4-BE49-F238E27FC236}">
                <a16:creationId xmlns:a16="http://schemas.microsoft.com/office/drawing/2014/main" id="{068B155F-A5EB-44EC-8DA8-F5252441E261}"/>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Pressure</a:t>
            </a:r>
            <a:r>
              <a:rPr lang="cs-CZ" altLang="cs-CZ" dirty="0">
                <a:ea typeface="Arial Unicode MS"/>
              </a:rPr>
              <a:t> in  </a:t>
            </a:r>
            <a:r>
              <a:rPr lang="cs-CZ" dirty="0" err="1">
                <a:ea typeface="Arial Unicode MS"/>
                <a:cs typeface="Times New Roman"/>
              </a:rPr>
              <a:t>cuff</a:t>
            </a:r>
            <a:r>
              <a:rPr lang="cs-CZ" dirty="0">
                <a:ea typeface="Arial Unicode MS"/>
                <a:cs typeface="Times New Roman"/>
              </a:rPr>
              <a:t>  </a:t>
            </a:r>
            <a:br>
              <a:rPr lang="en-US" dirty="0"/>
            </a:br>
            <a:r>
              <a:rPr lang="cs-CZ" dirty="0">
                <a:ea typeface="Arial Unicode MS"/>
                <a:cs typeface="Times New Roman"/>
              </a:rPr>
              <a:t>(</a:t>
            </a:r>
            <a:r>
              <a:rPr lang="cs-CZ" altLang="cs-CZ" dirty="0" err="1">
                <a:ea typeface="Arial Unicode MS"/>
              </a:rPr>
              <a:t>tr</a:t>
            </a:r>
            <a:r>
              <a:rPr lang="cs-CZ" altLang="cs-CZ" dirty="0">
                <a:ea typeface="Arial Unicode MS"/>
              </a:rPr>
              <a:t>. tube / TS kanyla)</a:t>
            </a:r>
          </a:p>
          <a:p>
            <a:pPr marL="431800" indent="-323850" algn="ctr">
              <a:buClrTx/>
              <a:buSz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dirty="0">
                <a:ea typeface="Arial Unicode MS"/>
                <a:cs typeface="Times New Roman"/>
              </a:rPr>
              <a:t>… </a:t>
            </a:r>
            <a:r>
              <a:rPr lang="cs-CZ" altLang="cs-CZ" dirty="0">
                <a:ea typeface="Arial Unicode MS"/>
              </a:rPr>
              <a:t>20 cm H2O</a:t>
            </a:r>
            <a:endParaRPr lang="cs-CZ" dirty="0"/>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Pressure</a:t>
            </a:r>
            <a:r>
              <a:rPr lang="cs-CZ" altLang="cs-CZ" dirty="0">
                <a:ea typeface="Arial Unicode MS"/>
              </a:rPr>
              <a:t> in  SGD </a:t>
            </a:r>
            <a:r>
              <a:rPr lang="cs-CZ" altLang="cs-CZ" dirty="0" err="1">
                <a:ea typeface="Arial Unicode MS"/>
              </a:rPr>
              <a:t>cuff</a:t>
            </a:r>
            <a:r>
              <a:rPr lang="cs-CZ" altLang="cs-CZ" dirty="0">
                <a:ea typeface="Arial Unicode MS"/>
              </a:rPr>
              <a:t> (LM, LT)</a:t>
            </a:r>
            <a:endParaRPr lang="cs-CZ" altLang="cs-CZ" dirty="0"/>
          </a:p>
          <a:p>
            <a:pPr marL="431800" indent="-323850" algn="ctr"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&lt; 60 cm H2O</a:t>
            </a:r>
          </a:p>
        </p:txBody>
      </p:sp>
      <p:pic>
        <p:nvPicPr>
          <p:cNvPr id="54276" name="Picture 3">
            <a:extLst>
              <a:ext uri="{FF2B5EF4-FFF2-40B4-BE49-F238E27FC236}">
                <a16:creationId xmlns:a16="http://schemas.microsoft.com/office/drawing/2014/main" id="{DD893E69-ECCF-40FF-8BB6-AFDBE0C09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0"/>
            <a:ext cx="2905125" cy="4773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60CC2361-ACED-4922-A6C6-A0F9F40B596B}"/>
              </a:ext>
            </a:extLst>
          </p:cNvPr>
          <p:cNvSpPr>
            <a:spLocks noGrp="1" noChangeArrowheads="1"/>
          </p:cNvSpPr>
          <p:nvPr>
            <p:ph type="title"/>
          </p:nvPr>
        </p:nvSpPr>
        <p:spPr>
          <a:xfrm>
            <a:off x="741363" y="282575"/>
            <a:ext cx="8607425" cy="12620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Gas –  ISO norm</a:t>
            </a:r>
          </a:p>
        </p:txBody>
      </p:sp>
      <p:sp>
        <p:nvSpPr>
          <p:cNvPr id="7171" name="Rectangle 2">
            <a:extLst>
              <a:ext uri="{FF2B5EF4-FFF2-40B4-BE49-F238E27FC236}">
                <a16:creationId xmlns:a16="http://schemas.microsoft.com/office/drawing/2014/main" id="{5F5AF701-83F5-43EB-8348-91C5EE0952D0}"/>
              </a:ext>
            </a:extLst>
          </p:cNvPr>
          <p:cNvSpPr>
            <a:spLocks noGrp="1" noChangeArrowheads="1"/>
          </p:cNvSpPr>
          <p:nvPr>
            <p:ph type="body" idx="1"/>
          </p:nvPr>
        </p:nvSpPr>
        <p:spPr>
          <a:xfrm>
            <a:off x="741363" y="1963738"/>
            <a:ext cx="8770937" cy="4965700"/>
          </a:xfrm>
        </p:spPr>
        <p:txBody>
          <a:bodyPr/>
          <a:lstStyle/>
          <a:p>
            <a:pPr marL="425450" indent="-320675"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O2  -  white</a:t>
            </a:r>
          </a:p>
          <a:p>
            <a:pPr marL="425450" indent="-320675"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fractionally distill liquefied air into its various components, (N2 distilling as a vapor,</a:t>
            </a:r>
            <a:br>
              <a:rPr lang="en-GB" altLang="cs-CZ"/>
            </a:br>
            <a:r>
              <a:rPr lang="en-GB" altLang="cs-CZ"/>
              <a:t>oxygen O2 is left as a liquid.</a:t>
            </a:r>
          </a:p>
          <a:p>
            <a:pPr marL="425450" indent="-320675"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Stored as compressed gas.</a:t>
            </a:r>
          </a:p>
          <a:p>
            <a:pPr marL="425450" indent="-320675"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5450" indent="-320675"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N20  - blue</a:t>
            </a:r>
          </a:p>
          <a:p>
            <a:pPr marL="425450" indent="-320675"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pressure 5 MPa</a:t>
            </a:r>
          </a:p>
          <a:p>
            <a:pPr marL="425450" indent="-320675"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5450" indent="-320675"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Air  white/gray</a:t>
            </a:r>
          </a:p>
          <a:p>
            <a:pPr marL="425450" indent="-320675"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CO2 - gray</a:t>
            </a:r>
          </a:p>
        </p:txBody>
      </p:sp>
      <p:sp>
        <p:nvSpPr>
          <p:cNvPr id="7172" name="AutoShape 3">
            <a:extLst>
              <a:ext uri="{FF2B5EF4-FFF2-40B4-BE49-F238E27FC236}">
                <a16:creationId xmlns:a16="http://schemas.microsoft.com/office/drawing/2014/main" id="{93FB0727-D10E-4802-A82E-05E73E902D15}"/>
              </a:ext>
            </a:extLst>
          </p:cNvPr>
          <p:cNvSpPr>
            <a:spLocks noChangeArrowheads="1"/>
          </p:cNvSpPr>
          <p:nvPr/>
        </p:nvSpPr>
        <p:spPr bwMode="auto">
          <a:xfrm>
            <a:off x="4697413" y="5580063"/>
            <a:ext cx="1962150" cy="1279525"/>
          </a:xfrm>
          <a:prstGeom prst="wedgeRoundRectCallout">
            <a:avLst>
              <a:gd name="adj1" fmla="val 19250"/>
              <a:gd name="adj2" fmla="val -103389"/>
              <a:gd name="adj3" fmla="val 16667"/>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3264" rIns="0" bIns="0" anchor="ctr"/>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cs-CZ" sz="2400">
                <a:solidFill>
                  <a:srgbClr val="FFFF00"/>
                </a:solidFill>
              </a:rPr>
              <a:t>gas</a:t>
            </a:r>
          </a:p>
        </p:txBody>
      </p:sp>
      <p:sp>
        <p:nvSpPr>
          <p:cNvPr id="7173" name="AutoShape 4">
            <a:extLst>
              <a:ext uri="{FF2B5EF4-FFF2-40B4-BE49-F238E27FC236}">
                <a16:creationId xmlns:a16="http://schemas.microsoft.com/office/drawing/2014/main" id="{F14874F2-2AC2-4F11-BF5A-4C13230FF5DE}"/>
              </a:ext>
            </a:extLst>
          </p:cNvPr>
          <p:cNvSpPr>
            <a:spLocks noChangeArrowheads="1"/>
          </p:cNvSpPr>
          <p:nvPr/>
        </p:nvSpPr>
        <p:spPr bwMode="auto">
          <a:xfrm>
            <a:off x="8107363" y="5764213"/>
            <a:ext cx="1962150" cy="725487"/>
          </a:xfrm>
          <a:prstGeom prst="wedgeRoundRectCallout">
            <a:avLst>
              <a:gd name="adj1" fmla="val -20301"/>
              <a:gd name="adj2" fmla="val -148014"/>
              <a:gd name="adj3" fmla="val 16667"/>
            </a:avLst>
          </a:prstGeom>
          <a:solidFill>
            <a:srgbClr val="00B8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3264" rIns="0" bIns="0" anchor="ctr"/>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9pPr>
          </a:lstStyle>
          <a:p>
            <a:pPr algn="ctr" eaLnBrk="1"/>
            <a:r>
              <a:rPr lang="en-GB" altLang="cs-CZ" sz="2400">
                <a:solidFill>
                  <a:srgbClr val="FFFF00"/>
                </a:solidFill>
              </a:rPr>
              <a:t>liguid + gas</a:t>
            </a:r>
          </a:p>
        </p:txBody>
      </p:sp>
      <p:sp>
        <p:nvSpPr>
          <p:cNvPr id="7174" name="AutoShape 5">
            <a:extLst>
              <a:ext uri="{FF2B5EF4-FFF2-40B4-BE49-F238E27FC236}">
                <a16:creationId xmlns:a16="http://schemas.microsoft.com/office/drawing/2014/main" id="{C532A2F7-547C-4499-8D2D-B4F336DE3F1A}"/>
              </a:ext>
            </a:extLst>
          </p:cNvPr>
          <p:cNvSpPr>
            <a:spLocks noChangeArrowheads="1"/>
          </p:cNvSpPr>
          <p:nvPr/>
        </p:nvSpPr>
        <p:spPr bwMode="auto">
          <a:xfrm>
            <a:off x="8121650" y="6303963"/>
            <a:ext cx="1947863" cy="569912"/>
          </a:xfrm>
          <a:prstGeom prst="roundRect">
            <a:avLst>
              <a:gd name="adj" fmla="val 278"/>
            </a:avLst>
          </a:prstGeom>
          <a:solidFill>
            <a:srgbClr val="FF808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cs-CZ" altLang="cs-CZ"/>
          </a:p>
        </p:txBody>
      </p:sp>
      <p:pic>
        <p:nvPicPr>
          <p:cNvPr id="7175" name="Picture 6">
            <a:extLst>
              <a:ext uri="{FF2B5EF4-FFF2-40B4-BE49-F238E27FC236}">
                <a16:creationId xmlns:a16="http://schemas.microsoft.com/office/drawing/2014/main" id="{DCBAFE03-7A37-4B37-9C3B-FCE63C46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513" y="3492500"/>
            <a:ext cx="3505200" cy="1571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a:extLst>
              <a:ext uri="{FF2B5EF4-FFF2-40B4-BE49-F238E27FC236}">
                <a16:creationId xmlns:a16="http://schemas.microsoft.com/office/drawing/2014/main" id="{9A9CBFC9-23E6-442F-9F92-FFF979327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27"/>
          <a:stretch>
            <a:fillRect/>
          </a:stretch>
        </p:blipFill>
        <p:spPr bwMode="auto">
          <a:xfrm>
            <a:off x="4319588" y="2032000"/>
            <a:ext cx="5688012" cy="4268788"/>
          </a:xfrm>
          <a:prstGeom prst="rect">
            <a:avLst/>
          </a:prstGeom>
          <a:noFill/>
          <a:ln>
            <a:noFill/>
          </a:ln>
          <a:effectLst/>
          <a:extLst>
            <a:ext uri="{909E8E84-426E-40DD-AFC4-6F175D3DCCD1}">
              <a14:hiddenFill xmlns:a14="http://schemas.microsoft.com/office/drawing/2010/main">
                <a:blipFill dpi="0" rotWithShape="0">
                  <a:blip/>
                  <a:srcRect l="492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1" name="Rectangle 2">
            <a:extLst>
              <a:ext uri="{FF2B5EF4-FFF2-40B4-BE49-F238E27FC236}">
                <a16:creationId xmlns:a16="http://schemas.microsoft.com/office/drawing/2014/main" id="{8A7B5569-2AC1-40C5-BD6A-3FE7FB6F3902}"/>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ECG</a:t>
            </a:r>
          </a:p>
        </p:txBody>
      </p:sp>
      <p:sp>
        <p:nvSpPr>
          <p:cNvPr id="78852" name="Rectangle 3">
            <a:extLst>
              <a:ext uri="{FF2B5EF4-FFF2-40B4-BE49-F238E27FC236}">
                <a16:creationId xmlns:a16="http://schemas.microsoft.com/office/drawing/2014/main" id="{4BD664AB-FE16-4931-A89B-070D05386121}"/>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Heart Frequency</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rhytm</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extrasystols</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ST </a:t>
            </a:r>
            <a:br>
              <a:rPr lang="cs-CZ" altLang="cs-CZ"/>
            </a:br>
            <a:r>
              <a:rPr lang="cs-CZ" altLang="cs-CZ"/>
              <a:t>- ischemia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C3BC19B4-5D6E-4B70-A613-6555E93DFCBB}"/>
              </a:ext>
            </a:extLst>
          </p:cNvPr>
          <p:cNvSpPr>
            <a:spLocks noGrp="1" noChangeArrowheads="1"/>
          </p:cNvSpPr>
          <p:nvPr>
            <p:ph type="title"/>
          </p:nvPr>
        </p:nvSpPr>
        <p:spPr>
          <a:xfrm>
            <a:off x="741363" y="327025"/>
            <a:ext cx="8609012" cy="1173163"/>
          </a:xfrm>
        </p:spPr>
        <p:txBody>
          <a:bodyPr tIns="35280"/>
          <a:lstStyle/>
          <a:p>
            <a:pPr eaLnBrk="1"/>
            <a:endParaRPr lang="cs-CZ" altLang="cs-CZ"/>
          </a:p>
        </p:txBody>
      </p:sp>
      <p:sp>
        <p:nvSpPr>
          <p:cNvPr id="80899" name="Rectangle 2">
            <a:extLst>
              <a:ext uri="{FF2B5EF4-FFF2-40B4-BE49-F238E27FC236}">
                <a16:creationId xmlns:a16="http://schemas.microsoft.com/office/drawing/2014/main" id="{B465D354-09B3-403C-99C5-B57D52DFCED9}"/>
              </a:ext>
            </a:extLst>
          </p:cNvPr>
          <p:cNvSpPr>
            <a:spLocks noGrp="1" noChangeArrowheads="1"/>
          </p:cNvSpPr>
          <p:nvPr>
            <p:ph type="body" idx="1"/>
          </p:nvPr>
        </p:nvSpPr>
        <p:spPr>
          <a:xfrm>
            <a:off x="741363" y="5940425"/>
            <a:ext cx="8772525" cy="933450"/>
          </a:xfrm>
        </p:spPr>
        <p:txBody>
          <a:bodyPr tIns="13860"/>
          <a:lstStyle/>
          <a:p>
            <a:pPr eaLnBrk="1"/>
            <a:r>
              <a:rPr lang="cs-CZ" altLang="cs-CZ" sz="2200"/>
              <a:t>FIGURE 28–30 Why the ECG is so small. Multiple resistances and capacitances in the body decrease the potential and distort the waveform before the EMF reaches the surface. </a:t>
            </a:r>
          </a:p>
        </p:txBody>
      </p:sp>
      <p:pic>
        <p:nvPicPr>
          <p:cNvPr id="80900" name="Picture 3">
            <a:extLst>
              <a:ext uri="{FF2B5EF4-FFF2-40B4-BE49-F238E27FC236}">
                <a16:creationId xmlns:a16="http://schemas.microsoft.com/office/drawing/2014/main" id="{95A896DF-CAC0-43BA-BB33-82DF22462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2519363"/>
            <a:ext cx="4429125" cy="333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44093FBA-E0C1-430E-A585-E3B0B4A8B77A}"/>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Positioning of electrodes</a:t>
            </a:r>
          </a:p>
        </p:txBody>
      </p:sp>
      <p:sp>
        <p:nvSpPr>
          <p:cNvPr id="82947" name="Rectangle 2">
            <a:extLst>
              <a:ext uri="{FF2B5EF4-FFF2-40B4-BE49-F238E27FC236}">
                <a16:creationId xmlns:a16="http://schemas.microsoft.com/office/drawing/2014/main" id="{F9656C53-4E64-44A8-BF2C-0172AE81598D}"/>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82948" name="Picture 3">
            <a:extLst>
              <a:ext uri="{FF2B5EF4-FFF2-40B4-BE49-F238E27FC236}">
                <a16:creationId xmlns:a16="http://schemas.microsoft.com/office/drawing/2014/main" id="{221501E2-AC34-4034-A868-4D315A810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60" b="12387"/>
          <a:stretch>
            <a:fillRect/>
          </a:stretch>
        </p:blipFill>
        <p:spPr bwMode="auto">
          <a:xfrm>
            <a:off x="215900" y="2555875"/>
            <a:ext cx="4425950" cy="3240088"/>
          </a:xfrm>
          <a:prstGeom prst="rect">
            <a:avLst/>
          </a:prstGeom>
          <a:noFill/>
          <a:ln>
            <a:noFill/>
          </a:ln>
          <a:effectLst/>
          <a:extLst>
            <a:ext uri="{909E8E84-426E-40DD-AFC4-6F175D3DCCD1}">
              <a14:hiddenFill xmlns:a14="http://schemas.microsoft.com/office/drawing/2010/main">
                <a:blipFill dpi="0" rotWithShape="0">
                  <a:blip/>
                  <a:srcRect t="8760" b="1238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9" name="Picture 4">
            <a:extLst>
              <a:ext uri="{FF2B5EF4-FFF2-40B4-BE49-F238E27FC236}">
                <a16:creationId xmlns:a16="http://schemas.microsoft.com/office/drawing/2014/main" id="{3D6AF4DF-3F56-491B-90E2-10C2AA54C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26" t="4686" r="6805" b="10956"/>
          <a:stretch>
            <a:fillRect/>
          </a:stretch>
        </p:blipFill>
        <p:spPr bwMode="auto">
          <a:xfrm>
            <a:off x="5003800" y="2555875"/>
            <a:ext cx="4319588" cy="3240088"/>
          </a:xfrm>
          <a:prstGeom prst="rect">
            <a:avLst/>
          </a:prstGeom>
          <a:noFill/>
          <a:ln>
            <a:noFill/>
          </a:ln>
          <a:effectLst/>
          <a:extLst>
            <a:ext uri="{909E8E84-426E-40DD-AFC4-6F175D3DCCD1}">
              <a14:hiddenFill xmlns:a14="http://schemas.microsoft.com/office/drawing/2010/main">
                <a:blipFill dpi="0" rotWithShape="0">
                  <a:blip/>
                  <a:srcRect l="3726" t="4686" r="6805" b="1095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6725796C-5832-4463-86D1-CA488E675EA0}"/>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sinus rythm</a:t>
            </a:r>
          </a:p>
        </p:txBody>
      </p:sp>
      <p:sp>
        <p:nvSpPr>
          <p:cNvPr id="84995" name="Rectangle 2">
            <a:extLst>
              <a:ext uri="{FF2B5EF4-FFF2-40B4-BE49-F238E27FC236}">
                <a16:creationId xmlns:a16="http://schemas.microsoft.com/office/drawing/2014/main" id="{8553EB14-87F3-4AC7-B9C0-0F7365B3EB3B}"/>
              </a:ext>
            </a:extLst>
          </p:cNvPr>
          <p:cNvSpPr>
            <a:spLocks noGrp="1" noChangeArrowheads="1"/>
          </p:cNvSpPr>
          <p:nvPr>
            <p:ph type="body" idx="1"/>
          </p:nvPr>
        </p:nvSpPr>
        <p:spPr>
          <a:xfrm>
            <a:off x="741363" y="3779838"/>
            <a:ext cx="8772525" cy="30305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SVT: (no P, QRS narrow, regular)</a:t>
            </a:r>
          </a:p>
        </p:txBody>
      </p:sp>
      <p:pic>
        <p:nvPicPr>
          <p:cNvPr id="84996" name="Picture 3">
            <a:extLst>
              <a:ext uri="{FF2B5EF4-FFF2-40B4-BE49-F238E27FC236}">
                <a16:creationId xmlns:a16="http://schemas.microsoft.com/office/drawing/2014/main" id="{56385A3B-FCAA-466E-9A5C-798C95469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1979613"/>
            <a:ext cx="4276725" cy="100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7" name="Picture 4">
            <a:extLst>
              <a:ext uri="{FF2B5EF4-FFF2-40B4-BE49-F238E27FC236}">
                <a16:creationId xmlns:a16="http://schemas.microsoft.com/office/drawing/2014/main" id="{14A4DF08-BEBE-45C7-9F4D-FC334148D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0307"/>
          <a:stretch>
            <a:fillRect/>
          </a:stretch>
        </p:blipFill>
        <p:spPr bwMode="auto">
          <a:xfrm>
            <a:off x="5400675" y="1979613"/>
            <a:ext cx="4276725" cy="1079500"/>
          </a:xfrm>
          <a:prstGeom prst="rect">
            <a:avLst/>
          </a:prstGeom>
          <a:noFill/>
          <a:ln>
            <a:noFill/>
          </a:ln>
          <a:effectLst/>
          <a:extLst>
            <a:ext uri="{909E8E84-426E-40DD-AFC4-6F175D3DCCD1}">
              <a14:hiddenFill xmlns:a14="http://schemas.microsoft.com/office/drawing/2010/main">
                <a:blipFill dpi="0" rotWithShape="0">
                  <a:blip/>
                  <a:srcRect b="8030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8" name="Picture 5">
            <a:extLst>
              <a:ext uri="{FF2B5EF4-FFF2-40B4-BE49-F238E27FC236}">
                <a16:creationId xmlns:a16="http://schemas.microsoft.com/office/drawing/2014/main" id="{00D1BEA0-A3F6-4DD5-AA23-F7E7127E4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715" b="67184"/>
          <a:stretch>
            <a:fillRect/>
          </a:stretch>
        </p:blipFill>
        <p:spPr bwMode="auto">
          <a:xfrm>
            <a:off x="684213" y="4535488"/>
            <a:ext cx="4276725" cy="828675"/>
          </a:xfrm>
          <a:prstGeom prst="rect">
            <a:avLst/>
          </a:prstGeom>
          <a:noFill/>
          <a:ln>
            <a:noFill/>
          </a:ln>
          <a:effectLst/>
          <a:extLst>
            <a:ext uri="{909E8E84-426E-40DD-AFC4-6F175D3DCCD1}">
              <a14:hiddenFill xmlns:a14="http://schemas.microsoft.com/office/drawing/2010/main">
                <a:blipFill dpi="0" rotWithShape="0">
                  <a:blip/>
                  <a:srcRect t="17715" b="6718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DAB81E41-4840-429D-B5E7-E1473F4206F3}"/>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Fibrilation of Atrii</a:t>
            </a:r>
          </a:p>
        </p:txBody>
      </p:sp>
      <p:sp>
        <p:nvSpPr>
          <p:cNvPr id="87043" name="Rectangle 2">
            <a:extLst>
              <a:ext uri="{FF2B5EF4-FFF2-40B4-BE49-F238E27FC236}">
                <a16:creationId xmlns:a16="http://schemas.microsoft.com/office/drawing/2014/main" id="{A81653FD-9A8B-412A-82DB-766B466F7021}"/>
              </a:ext>
            </a:extLst>
          </p:cNvPr>
          <p:cNvSpPr>
            <a:spLocks noGrp="1" noChangeArrowheads="1"/>
          </p:cNvSpPr>
          <p:nvPr>
            <p:ph type="body" idx="1"/>
          </p:nvPr>
        </p:nvSpPr>
        <p:spPr>
          <a:xfrm>
            <a:off x="741363" y="1963738"/>
            <a:ext cx="8772525" cy="48466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irregular , QRS narrow</a:t>
            </a:r>
          </a:p>
        </p:txBody>
      </p:sp>
      <p:pic>
        <p:nvPicPr>
          <p:cNvPr id="87044" name="Picture 3">
            <a:extLst>
              <a:ext uri="{FF2B5EF4-FFF2-40B4-BE49-F238E27FC236}">
                <a16:creationId xmlns:a16="http://schemas.microsoft.com/office/drawing/2014/main" id="{976169B7-0BB5-4F7A-81B7-911409C9F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802" b="17978"/>
          <a:stretch>
            <a:fillRect/>
          </a:stretch>
        </p:blipFill>
        <p:spPr bwMode="auto">
          <a:xfrm>
            <a:off x="1123950" y="2663825"/>
            <a:ext cx="4276725" cy="2700338"/>
          </a:xfrm>
          <a:prstGeom prst="rect">
            <a:avLst/>
          </a:prstGeom>
          <a:noFill/>
          <a:ln>
            <a:noFill/>
          </a:ln>
          <a:effectLst/>
          <a:extLst>
            <a:ext uri="{909E8E84-426E-40DD-AFC4-6F175D3DCCD1}">
              <a14:hiddenFill xmlns:a14="http://schemas.microsoft.com/office/drawing/2010/main">
                <a:blipFill dpi="0" rotWithShape="0">
                  <a:blip/>
                  <a:srcRect t="32802" b="1797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7C6339D5-77BB-461A-89BC-6F43B19347E7}"/>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Ventricular rythm</a:t>
            </a:r>
          </a:p>
        </p:txBody>
      </p:sp>
      <p:sp>
        <p:nvSpPr>
          <p:cNvPr id="89091" name="Rectangle 2">
            <a:extLst>
              <a:ext uri="{FF2B5EF4-FFF2-40B4-BE49-F238E27FC236}">
                <a16:creationId xmlns:a16="http://schemas.microsoft.com/office/drawing/2014/main" id="{F555A44C-33BC-40C5-BD95-B86BFB57F303}"/>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89092" name="Picture 3">
            <a:extLst>
              <a:ext uri="{FF2B5EF4-FFF2-40B4-BE49-F238E27FC236}">
                <a16:creationId xmlns:a16="http://schemas.microsoft.com/office/drawing/2014/main" id="{272A2797-403E-4E19-846E-F06DFB14B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9388" b="919"/>
          <a:stretch>
            <a:fillRect/>
          </a:stretch>
        </p:blipFill>
        <p:spPr bwMode="auto">
          <a:xfrm>
            <a:off x="763588" y="2879725"/>
            <a:ext cx="4276725" cy="1079500"/>
          </a:xfrm>
          <a:prstGeom prst="rect">
            <a:avLst/>
          </a:prstGeom>
          <a:noFill/>
          <a:ln>
            <a:noFill/>
          </a:ln>
          <a:effectLst/>
          <a:extLst>
            <a:ext uri="{909E8E84-426E-40DD-AFC4-6F175D3DCCD1}">
              <a14:hiddenFill xmlns:a14="http://schemas.microsoft.com/office/drawing/2010/main">
                <a:blipFill dpi="0" rotWithShape="0">
                  <a:blip/>
                  <a:srcRect t="79388" b="91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093" name="Picture 4">
            <a:extLst>
              <a:ext uri="{FF2B5EF4-FFF2-40B4-BE49-F238E27FC236}">
                <a16:creationId xmlns:a16="http://schemas.microsoft.com/office/drawing/2014/main" id="{2BC30B71-B446-4111-B814-C95436B7C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2385"/>
          <a:stretch>
            <a:fillRect/>
          </a:stretch>
        </p:blipFill>
        <p:spPr bwMode="auto">
          <a:xfrm>
            <a:off x="5149850" y="2914650"/>
            <a:ext cx="4343400" cy="973138"/>
          </a:xfrm>
          <a:prstGeom prst="rect">
            <a:avLst/>
          </a:prstGeom>
          <a:noFill/>
          <a:ln>
            <a:noFill/>
          </a:ln>
          <a:effectLst/>
          <a:extLst>
            <a:ext uri="{909E8E84-426E-40DD-AFC4-6F175D3DCCD1}">
              <a14:hiddenFill xmlns:a14="http://schemas.microsoft.com/office/drawing/2010/main">
                <a:blipFill dpi="0" rotWithShape="0">
                  <a:blip/>
                  <a:srcRect b="823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094" name="Picture 5">
            <a:extLst>
              <a:ext uri="{FF2B5EF4-FFF2-40B4-BE49-F238E27FC236}">
                <a16:creationId xmlns:a16="http://schemas.microsoft.com/office/drawing/2014/main" id="{987384FD-3FD4-4D7B-906D-7AE508808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0632" b="17229"/>
          <a:stretch>
            <a:fillRect/>
          </a:stretch>
        </p:blipFill>
        <p:spPr bwMode="auto">
          <a:xfrm>
            <a:off x="2879725" y="4140200"/>
            <a:ext cx="4343400" cy="2879725"/>
          </a:xfrm>
          <a:prstGeom prst="rect">
            <a:avLst/>
          </a:prstGeom>
          <a:noFill/>
          <a:ln>
            <a:noFill/>
          </a:ln>
          <a:effectLst/>
          <a:extLst>
            <a:ext uri="{909E8E84-426E-40DD-AFC4-6F175D3DCCD1}">
              <a14:hiddenFill xmlns:a14="http://schemas.microsoft.com/office/drawing/2010/main">
                <a:blipFill dpi="0" rotWithShape="0">
                  <a:blip/>
                  <a:srcRect t="30632" b="1722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89B722A1-4D00-40A1-9204-A97840500A87}"/>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Stimulation</a:t>
            </a:r>
          </a:p>
        </p:txBody>
      </p:sp>
      <p:sp>
        <p:nvSpPr>
          <p:cNvPr id="91139" name="Rectangle 2">
            <a:extLst>
              <a:ext uri="{FF2B5EF4-FFF2-40B4-BE49-F238E27FC236}">
                <a16:creationId xmlns:a16="http://schemas.microsoft.com/office/drawing/2014/main" id="{1147FF36-F3EA-48AF-A9F3-C52F0D39D7D4}"/>
              </a:ext>
            </a:extLst>
          </p:cNvPr>
          <p:cNvSpPr>
            <a:spLocks noGrp="1" noChangeArrowheads="1"/>
          </p:cNvSpPr>
          <p:nvPr>
            <p:ph type="body" idx="1"/>
          </p:nvPr>
        </p:nvSpPr>
        <p:spPr>
          <a:xfrm>
            <a:off x="741363" y="1963738"/>
            <a:ext cx="8772525" cy="48466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spike, komplex					</a:t>
            </a:r>
          </a:p>
        </p:txBody>
      </p:sp>
      <p:pic>
        <p:nvPicPr>
          <p:cNvPr id="91140" name="Picture 3">
            <a:extLst>
              <a:ext uri="{FF2B5EF4-FFF2-40B4-BE49-F238E27FC236}">
                <a16:creationId xmlns:a16="http://schemas.microsoft.com/office/drawing/2014/main" id="{32DC8BBE-6F2C-4774-8CC1-8D7648B7D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764"/>
          <a:stretch>
            <a:fillRect/>
          </a:stretch>
        </p:blipFill>
        <p:spPr bwMode="auto">
          <a:xfrm>
            <a:off x="157163" y="2700338"/>
            <a:ext cx="4343400" cy="952500"/>
          </a:xfrm>
          <a:prstGeom prst="rect">
            <a:avLst/>
          </a:prstGeom>
          <a:noFill/>
          <a:ln>
            <a:noFill/>
          </a:ln>
          <a:effectLst/>
          <a:extLst>
            <a:ext uri="{909E8E84-426E-40DD-AFC4-6F175D3DCCD1}">
              <a14:hiddenFill xmlns:a14="http://schemas.microsoft.com/office/drawing/2010/main">
                <a:blipFill dpi="0" rotWithShape="0">
                  <a:blip/>
                  <a:srcRect t="8276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1" name="Picture 4">
            <a:extLst>
              <a:ext uri="{FF2B5EF4-FFF2-40B4-BE49-F238E27FC236}">
                <a16:creationId xmlns:a16="http://schemas.microsoft.com/office/drawing/2014/main" id="{10C83004-29F3-4199-8BD3-406602ACC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475" y="2700338"/>
            <a:ext cx="4343400" cy="1095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a:extLst>
              <a:ext uri="{FF2B5EF4-FFF2-40B4-BE49-F238E27FC236}">
                <a16:creationId xmlns:a16="http://schemas.microsoft.com/office/drawing/2014/main" id="{083D7B0C-FFA7-4F0B-B22B-0DD5F37DB5E9}"/>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ECG  … Heart frequency</a:t>
            </a:r>
          </a:p>
        </p:txBody>
      </p:sp>
      <p:sp>
        <p:nvSpPr>
          <p:cNvPr id="93187" name="Rectangle 2">
            <a:extLst>
              <a:ext uri="{FF2B5EF4-FFF2-40B4-BE49-F238E27FC236}">
                <a16:creationId xmlns:a16="http://schemas.microsoft.com/office/drawing/2014/main" id="{110FC441-0327-479D-A6F0-6A3F34000866}"/>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45/min  or  150/min or ??</a:t>
            </a:r>
          </a:p>
        </p:txBody>
      </p:sp>
      <p:pic>
        <p:nvPicPr>
          <p:cNvPr id="93188" name="Picture 3">
            <a:extLst>
              <a:ext uri="{FF2B5EF4-FFF2-40B4-BE49-F238E27FC236}">
                <a16:creationId xmlns:a16="http://schemas.microsoft.com/office/drawing/2014/main" id="{9E471C3D-7590-4C98-AAD6-37DCE03C0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555875"/>
            <a:ext cx="8832850" cy="414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89" name="Text Box 4">
            <a:extLst>
              <a:ext uri="{FF2B5EF4-FFF2-40B4-BE49-F238E27FC236}">
                <a16:creationId xmlns:a16="http://schemas.microsoft.com/office/drawing/2014/main" id="{45EC83A7-9B29-43A7-B89E-A49B044EE1DD}"/>
              </a:ext>
            </a:extLst>
          </p:cNvPr>
          <p:cNvSpPr txBox="1">
            <a:spLocks noChangeArrowheads="1"/>
          </p:cNvSpPr>
          <p:nvPr/>
        </p:nvSpPr>
        <p:spPr bwMode="auto">
          <a:xfrm>
            <a:off x="623888" y="7215188"/>
            <a:ext cx="8932862"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2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S Gothic" panose="020B0609070205080204" pitchFamily="49" charset="-128"/>
              </a:defRPr>
            </a:lvl9pPr>
          </a:lstStyle>
          <a:p>
            <a:pPr algn="r" eaLnBrk="1"/>
            <a:r>
              <a:rPr lang="cs-CZ" altLang="cs-CZ" sz="1000">
                <a:solidFill>
                  <a:srgbClr val="000000"/>
                </a:solidFill>
              </a:rPr>
              <a:t>Amann  et al. BioMedical Engineering OnLine 2005 4:60   doi:10.1186/1475-925X-4-60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a:extLst>
              <a:ext uri="{FF2B5EF4-FFF2-40B4-BE49-F238E27FC236}">
                <a16:creationId xmlns:a16="http://schemas.microsoft.com/office/drawing/2014/main" id="{9F059FB4-0786-422E-9B73-85AFB0E479C8}"/>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ECG – complication of monitoring</a:t>
            </a:r>
          </a:p>
        </p:txBody>
      </p:sp>
      <p:sp>
        <p:nvSpPr>
          <p:cNvPr id="95235" name="Rectangle 2">
            <a:extLst>
              <a:ext uri="{FF2B5EF4-FFF2-40B4-BE49-F238E27FC236}">
                <a16:creationId xmlns:a16="http://schemas.microsoft.com/office/drawing/2014/main" id="{AAF26D57-6AAE-4EBB-8E95-1A11EEBFE820}"/>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electric</a:t>
            </a:r>
            <a:r>
              <a:rPr lang="cs-CZ" altLang="cs-CZ" dirty="0">
                <a:ea typeface="Arial Unicode MS"/>
              </a:rPr>
              <a:t> interference ()</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50Hz  </a:t>
            </a:r>
            <a:r>
              <a:rPr lang="cs-CZ" altLang="cs-CZ" dirty="0" err="1">
                <a:ea typeface="Arial Unicode MS"/>
              </a:rPr>
              <a:t>coross</a:t>
            </a:r>
            <a:r>
              <a:rPr lang="cs-CZ" altLang="cs-CZ" dirty="0">
                <a:ea typeface="Arial Unicode MS"/>
              </a:rPr>
              <a:t> ECG </a:t>
            </a:r>
            <a:r>
              <a:rPr lang="cs-CZ" altLang="cs-CZ" dirty="0" err="1">
                <a:ea typeface="Arial Unicode MS"/>
              </a:rPr>
              <a:t>cabel</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cabel</a:t>
            </a:r>
            <a:r>
              <a:rPr lang="cs-CZ" altLang="cs-CZ" dirty="0">
                <a:ea typeface="Arial Unicode MS"/>
              </a:rPr>
              <a:t> as </a:t>
            </a:r>
            <a:r>
              <a:rPr lang="cs-CZ" altLang="cs-CZ" dirty="0" err="1">
                <a:ea typeface="Arial Unicode MS"/>
              </a:rPr>
              <a:t>anntena</a:t>
            </a:r>
            <a:r>
              <a:rPr lang="cs-CZ" altLang="cs-CZ" dirty="0">
                <a:ea typeface="Arial Unicode MS"/>
              </a:rPr>
              <a:t> (</a:t>
            </a:r>
            <a:r>
              <a:rPr lang="cs-CZ" altLang="cs-CZ" dirty="0" err="1">
                <a:ea typeface="Arial Unicode MS"/>
              </a:rPr>
              <a:t>loop</a:t>
            </a:r>
            <a:r>
              <a:rPr lang="cs-CZ" altLang="cs-CZ" dirty="0">
                <a:ea typeface="Arial Unicode MS"/>
              </a:rPr>
              <a:t>)</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no </a:t>
            </a:r>
            <a:r>
              <a:rPr lang="cs-CZ" altLang="cs-CZ" dirty="0" err="1">
                <a:ea typeface="Arial Unicode MS"/>
              </a:rPr>
              <a:t>signal</a:t>
            </a:r>
            <a:r>
              <a:rPr lang="cs-CZ" altLang="cs-CZ" dirty="0">
                <a:ea typeface="Arial Unicode MS"/>
              </a:rPr>
              <a:t> 10s </a:t>
            </a:r>
            <a:r>
              <a:rPr lang="cs-CZ" altLang="cs-CZ" dirty="0" err="1">
                <a:ea typeface="Arial Unicode MS"/>
              </a:rPr>
              <a:t>after</a:t>
            </a:r>
            <a:r>
              <a:rPr lang="cs-CZ" altLang="cs-CZ" dirty="0">
                <a:ea typeface="Arial Unicode MS"/>
              </a:rPr>
              <a:t> </a:t>
            </a:r>
            <a:r>
              <a:rPr lang="cs-CZ" altLang="cs-CZ" dirty="0" err="1">
                <a:ea typeface="Arial Unicode MS"/>
              </a:rPr>
              <a:t>defibrilation</a:t>
            </a:r>
            <a:r>
              <a:rPr lang="cs-CZ" altLang="cs-CZ" dirty="0">
                <a:ea typeface="Arial Unicode MS"/>
              </a:rPr>
              <a:t> </a:t>
            </a:r>
            <a:endParaRPr lang="cs-CZ" altLang="cs-CZ" dirty="0"/>
          </a:p>
        </p:txBody>
      </p:sp>
      <p:pic>
        <p:nvPicPr>
          <p:cNvPr id="95236" name="Picture 3">
            <a:extLst>
              <a:ext uri="{FF2B5EF4-FFF2-40B4-BE49-F238E27FC236}">
                <a16:creationId xmlns:a16="http://schemas.microsoft.com/office/drawing/2014/main" id="{FF0AF9FF-5489-4553-ACE2-D2DD80EB8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0960"/>
          <a:stretch>
            <a:fillRect/>
          </a:stretch>
        </p:blipFill>
        <p:spPr bwMode="auto">
          <a:xfrm>
            <a:off x="368300" y="4681538"/>
            <a:ext cx="4133850" cy="1728787"/>
          </a:xfrm>
          <a:prstGeom prst="rect">
            <a:avLst/>
          </a:prstGeom>
          <a:noFill/>
          <a:ln>
            <a:noFill/>
          </a:ln>
          <a:effectLst/>
          <a:extLst>
            <a:ext uri="{909E8E84-426E-40DD-AFC4-6F175D3DCCD1}">
              <a14:hiddenFill xmlns:a14="http://schemas.microsoft.com/office/drawing/2010/main">
                <a:blipFill dpi="0" rotWithShape="0">
                  <a:blip/>
                  <a:srcRect r="6096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37" name="Picture 4">
            <a:extLst>
              <a:ext uri="{FF2B5EF4-FFF2-40B4-BE49-F238E27FC236}">
                <a16:creationId xmlns:a16="http://schemas.microsoft.com/office/drawing/2014/main" id="{74DB2F9D-89E2-48F5-8656-6BA5A1426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03"/>
          <a:stretch>
            <a:fillRect/>
          </a:stretch>
        </p:blipFill>
        <p:spPr bwMode="auto">
          <a:xfrm>
            <a:off x="5221288" y="4222750"/>
            <a:ext cx="4133850" cy="2798763"/>
          </a:xfrm>
          <a:prstGeom prst="rect">
            <a:avLst/>
          </a:prstGeom>
          <a:noFill/>
          <a:ln>
            <a:noFill/>
          </a:ln>
          <a:effectLst/>
          <a:extLst>
            <a:ext uri="{909E8E84-426E-40DD-AFC4-6F175D3DCCD1}">
              <a14:hiddenFill xmlns:a14="http://schemas.microsoft.com/office/drawing/2010/main">
                <a:blipFill dpi="0" rotWithShape="0">
                  <a:blip/>
                  <a:srcRect l="368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a:extLst>
              <a:ext uri="{FF2B5EF4-FFF2-40B4-BE49-F238E27FC236}">
                <a16:creationId xmlns:a16="http://schemas.microsoft.com/office/drawing/2014/main" id="{F2553A46-7059-4F26-82BA-7E3AAA5B0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438275"/>
            <a:ext cx="6350000" cy="463391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3" name="Text Box 2">
            <a:extLst>
              <a:ext uri="{FF2B5EF4-FFF2-40B4-BE49-F238E27FC236}">
                <a16:creationId xmlns:a16="http://schemas.microsoft.com/office/drawing/2014/main" id="{28057747-A25B-4412-A5B2-94EC3D4E312B}"/>
              </a:ext>
            </a:extLst>
          </p:cNvPr>
          <p:cNvSpPr txBox="1">
            <a:spLocks noChangeArrowheads="1"/>
          </p:cNvSpPr>
          <p:nvPr/>
        </p:nvSpPr>
        <p:spPr bwMode="auto">
          <a:xfrm>
            <a:off x="611188" y="6145213"/>
            <a:ext cx="7848600" cy="327025"/>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32-2 Effect of cuff size on manual blood pressure measurement. An inappropriately small blood pressure cuff yields erroneously high values for blood pressure because the pressure within the cuff is incompletely transmitted to the underlying artery.</a:t>
            </a:r>
          </a:p>
        </p:txBody>
      </p:sp>
      <p:sp>
        <p:nvSpPr>
          <p:cNvPr id="97284" name="Text Box 3">
            <a:extLst>
              <a:ext uri="{FF2B5EF4-FFF2-40B4-BE49-F238E27FC236}">
                <a16:creationId xmlns:a16="http://schemas.microsoft.com/office/drawing/2014/main" id="{FABEF9CF-B94F-4374-B4ED-B819C1391E12}"/>
              </a:ext>
            </a:extLst>
          </p:cNvPr>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08:22 PM)</a:t>
            </a:r>
          </a:p>
        </p:txBody>
      </p:sp>
      <p:sp>
        <p:nvSpPr>
          <p:cNvPr id="97285" name="Text Box 4">
            <a:extLst>
              <a:ext uri="{FF2B5EF4-FFF2-40B4-BE49-F238E27FC236}">
                <a16:creationId xmlns:a16="http://schemas.microsoft.com/office/drawing/2014/main" id="{21C5CD4F-EF15-40F5-977D-FC53E8E5CDC9}"/>
              </a:ext>
            </a:extLst>
          </p:cNvPr>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 2007 Elsevier </a:t>
            </a:r>
          </a:p>
        </p:txBody>
      </p:sp>
      <p:pic>
        <p:nvPicPr>
          <p:cNvPr id="97286" name="Picture 5">
            <a:extLst>
              <a:ext uri="{FF2B5EF4-FFF2-40B4-BE49-F238E27FC236}">
                <a16:creationId xmlns:a16="http://schemas.microsoft.com/office/drawing/2014/main" id="{C3B5C9E6-85D9-486E-B7B1-2FA6F810B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7" name="Text Box 6">
            <a:extLst>
              <a:ext uri="{FF2B5EF4-FFF2-40B4-BE49-F238E27FC236}">
                <a16:creationId xmlns:a16="http://schemas.microsoft.com/office/drawing/2014/main" id="{C2562F61-10B6-435C-8CCD-20178B5B58F2}"/>
              </a:ext>
            </a:extLst>
          </p:cNvPr>
          <p:cNvSpPr txBox="1">
            <a:spLocks noChangeArrowheads="1"/>
          </p:cNvSpPr>
          <p:nvPr/>
        </p:nvSpPr>
        <p:spPr bwMode="auto">
          <a:xfrm>
            <a:off x="900113" y="117475"/>
            <a:ext cx="8280400"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4400" rIns="0" bIns="0" anchor="ct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eaLnBrk="1">
              <a:lnSpc>
                <a:spcPct val="87000"/>
              </a:lnSpc>
            </a:pPr>
            <a:r>
              <a:rPr lang="en-US" altLang="cs-CZ" sz="4000" b="1" i="1">
                <a:solidFill>
                  <a:srgbClr val="FF9966"/>
                </a:solidFill>
              </a:rPr>
              <a:t>NIBP – effect of cuff size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710CD908-1E11-48C3-9CE8-5A3040A8A83D}"/>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N2O</a:t>
            </a:r>
          </a:p>
        </p:txBody>
      </p:sp>
      <p:sp>
        <p:nvSpPr>
          <p:cNvPr id="9219" name="Rectangle 2">
            <a:extLst>
              <a:ext uri="{FF2B5EF4-FFF2-40B4-BE49-F238E27FC236}">
                <a16:creationId xmlns:a16="http://schemas.microsoft.com/office/drawing/2014/main" id="{C3F2F03B-7F83-412B-8EDC-396338C586B5}"/>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9220" name="Picture 3">
            <a:extLst>
              <a:ext uri="{FF2B5EF4-FFF2-40B4-BE49-F238E27FC236}">
                <a16:creationId xmlns:a16="http://schemas.microsoft.com/office/drawing/2014/main" id="{20A90ACD-F680-4946-957B-5F14A56A1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1260475"/>
            <a:ext cx="714375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a:extLst>
              <a:ext uri="{FF2B5EF4-FFF2-40B4-BE49-F238E27FC236}">
                <a16:creationId xmlns:a16="http://schemas.microsoft.com/office/drawing/2014/main" id="{AE10E7BD-2DE5-419F-A825-9171F6640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876300"/>
            <a:ext cx="6350000" cy="4751388"/>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1" name="Text Box 2">
            <a:extLst>
              <a:ext uri="{FF2B5EF4-FFF2-40B4-BE49-F238E27FC236}">
                <a16:creationId xmlns:a16="http://schemas.microsoft.com/office/drawing/2014/main" id="{6F72870B-F5DE-46BE-8681-05CA09E18E28}"/>
              </a:ext>
            </a:extLst>
          </p:cNvPr>
          <p:cNvSpPr txBox="1">
            <a:spLocks noChangeArrowheads="1"/>
          </p:cNvSpPr>
          <p:nvPr/>
        </p:nvSpPr>
        <p:spPr bwMode="auto">
          <a:xfrm>
            <a:off x="611188" y="5708650"/>
            <a:ext cx="7848600" cy="55403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32-3 Comparison of blood pressure measurements by Korotkoff sounds and oscillometry. Oscillometric systolic blood pressure is recorded at the point where cuff pressure oscillations begin to increase, mean pressure corresponds to the point of maximal oscillations, and diastolic pressure is measured when the oscillations become attenuated. Note the correspondence between these measurements and the Korotkoff sounds that determine auscultatory systolic and diastolic pressure. (Redrawn from Geddes LA: Cardiovascular Devices and Their Applications. New York John Wiley, 1984, Fig 34-2. Reprinted by permission of John Wiley &amp; Sons, Inc.)</a:t>
            </a:r>
          </a:p>
        </p:txBody>
      </p:sp>
      <p:sp>
        <p:nvSpPr>
          <p:cNvPr id="99332" name="Text Box 3">
            <a:extLst>
              <a:ext uri="{FF2B5EF4-FFF2-40B4-BE49-F238E27FC236}">
                <a16:creationId xmlns:a16="http://schemas.microsoft.com/office/drawing/2014/main" id="{53C14DEF-1D95-470E-9FA2-27ECF9406D93}"/>
              </a:ext>
            </a:extLst>
          </p:cNvPr>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08:22 PM)</a:t>
            </a:r>
          </a:p>
        </p:txBody>
      </p:sp>
      <p:sp>
        <p:nvSpPr>
          <p:cNvPr id="99333" name="Text Box 4">
            <a:extLst>
              <a:ext uri="{FF2B5EF4-FFF2-40B4-BE49-F238E27FC236}">
                <a16:creationId xmlns:a16="http://schemas.microsoft.com/office/drawing/2014/main" id="{67E14058-022D-4F10-8B8E-F043E119A653}"/>
              </a:ext>
            </a:extLst>
          </p:cNvPr>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 2007 Elsevier </a:t>
            </a:r>
          </a:p>
        </p:txBody>
      </p:sp>
      <p:pic>
        <p:nvPicPr>
          <p:cNvPr id="99334" name="Picture 5">
            <a:extLst>
              <a:ext uri="{FF2B5EF4-FFF2-40B4-BE49-F238E27FC236}">
                <a16:creationId xmlns:a16="http://schemas.microsoft.com/office/drawing/2014/main" id="{5F46A0E3-16C4-4FC0-B5F0-A291A6B6C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a:extLst>
              <a:ext uri="{FF2B5EF4-FFF2-40B4-BE49-F238E27FC236}">
                <a16:creationId xmlns:a16="http://schemas.microsoft.com/office/drawing/2014/main" id="{BC8F73A0-629D-465E-A40E-63FBDF3C7F6A}"/>
              </a:ext>
            </a:extLst>
          </p:cNvPr>
          <p:cNvSpPr>
            <a:spLocks noGrp="1" noChangeArrowheads="1"/>
          </p:cNvSpPr>
          <p:nvPr>
            <p:ph type="title"/>
          </p:nvPr>
        </p:nvSpPr>
        <p:spPr>
          <a:xfrm>
            <a:off x="741363" y="263525"/>
            <a:ext cx="8609012" cy="1301750"/>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NIBP</a:t>
            </a:r>
          </a:p>
        </p:txBody>
      </p:sp>
      <p:sp>
        <p:nvSpPr>
          <p:cNvPr id="101379" name="Rectangle 2">
            <a:extLst>
              <a:ext uri="{FF2B5EF4-FFF2-40B4-BE49-F238E27FC236}">
                <a16:creationId xmlns:a16="http://schemas.microsoft.com/office/drawing/2014/main" id="{2BC0F95E-C98D-4210-AAA8-70A2C1AADC4A}"/>
              </a:ext>
            </a:extLst>
          </p:cNvPr>
          <p:cNvSpPr>
            <a:spLocks noGrp="1" noChangeArrowheads="1"/>
          </p:cNvSpPr>
          <p:nvPr>
            <p:ph type="body" idx="1"/>
          </p:nvPr>
        </p:nvSpPr>
        <p:spPr>
          <a:xfrm>
            <a:off x="741363" y="1963738"/>
            <a:ext cx="4281487" cy="4965700"/>
          </a:xfrm>
        </p:spPr>
        <p:txBody>
          <a:bodyPr tIns="76464"/>
          <a:lstStyle/>
          <a:p>
            <a:pPr marL="428625" indent="-323850" eaLnBrk="1">
              <a:lnSpc>
                <a:spcPct val="88000"/>
              </a:lnSpc>
              <a:spcAft>
                <a:spcPts val="1413"/>
              </a:spcAft>
              <a:tabLst>
                <a:tab pos="723900" algn="l"/>
                <a:tab pos="1447800" algn="l"/>
                <a:tab pos="2171700" algn="l"/>
                <a:tab pos="2895600" algn="l"/>
                <a:tab pos="3619500" algn="l"/>
              </a:tabLst>
            </a:pPr>
            <a:r>
              <a:rPr lang="en-US" altLang="cs-CZ"/>
              <a:t>Complications :</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Lst>
            </a:pPr>
            <a:r>
              <a:rPr lang="en-US" altLang="cs-CZ"/>
              <a:t>Pain</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Lst>
            </a:pPr>
            <a:r>
              <a:rPr lang="en-US" altLang="cs-CZ"/>
              <a:t>Petechie</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Lst>
            </a:pPr>
            <a:r>
              <a:rPr lang="en-US" altLang="cs-CZ"/>
              <a:t>Edema of extremity </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Lst>
            </a:pPr>
            <a:r>
              <a:rPr lang="en-US" altLang="cs-CZ"/>
              <a:t>Venous stasis, thrombophlebitis</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Lst>
            </a:pPr>
            <a:r>
              <a:rPr lang="en-US" altLang="cs-CZ"/>
              <a:t>Peripheral neuropathy</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Lst>
            </a:pPr>
            <a:r>
              <a:rPr lang="en-US" altLang="cs-CZ"/>
              <a:t>Compartment syndrome</a:t>
            </a:r>
          </a:p>
        </p:txBody>
      </p:sp>
      <p:sp>
        <p:nvSpPr>
          <p:cNvPr id="101380" name="Rectangle 3">
            <a:extLst>
              <a:ext uri="{FF2B5EF4-FFF2-40B4-BE49-F238E27FC236}">
                <a16:creationId xmlns:a16="http://schemas.microsoft.com/office/drawing/2014/main" id="{AA3ACB7A-74B0-4DE7-9438-9AD2B54AF5B5}"/>
              </a:ext>
            </a:extLst>
          </p:cNvPr>
          <p:cNvSpPr>
            <a:spLocks noGrp="1" noChangeArrowheads="1"/>
          </p:cNvSpPr>
          <p:nvPr>
            <p:ph type="body" idx="2"/>
          </p:nvPr>
        </p:nvSpPr>
        <p:spPr>
          <a:xfrm>
            <a:off x="5235575" y="1963738"/>
            <a:ext cx="4281488"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Lst>
            </a:pPr>
            <a:r>
              <a:rPr lang="cs-CZ" altLang="cs-CZ"/>
              <a:t>Uneasy measurement</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Lst>
            </a:pPr>
            <a:r>
              <a:rPr lang="cs-CZ" altLang="cs-CZ"/>
              <a:t>movements</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Lst>
            </a:pPr>
            <a:r>
              <a:rPr lang="cs-CZ" altLang="cs-CZ"/>
              <a:t>transport</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Lst>
            </a:pPr>
            <a:r>
              <a:rPr lang="cs-CZ" altLang="cs-CZ"/>
              <a:t>bradycardia &lt; 40/min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Lst>
            </a:pPr>
            <a:r>
              <a:rPr lang="cs-CZ" altLang="cs-CZ"/>
              <a:t>obesity</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Lst>
            </a:pPr>
            <a:r>
              <a:rPr lang="cs-CZ" altLang="cs-CZ"/>
              <a:t>shock - vasoconstriction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a:extLst>
              <a:ext uri="{FF2B5EF4-FFF2-40B4-BE49-F238E27FC236}">
                <a16:creationId xmlns:a16="http://schemas.microsoft.com/office/drawing/2014/main" id="{C8C587B2-3D02-4578-95C0-9D97E41FC957}"/>
              </a:ext>
            </a:extLst>
          </p:cNvPr>
          <p:cNvSpPr>
            <a:spLocks noGrp="1" noChangeArrowheads="1"/>
          </p:cNvSpPr>
          <p:nvPr>
            <p:ph type="title"/>
          </p:nvPr>
        </p:nvSpPr>
        <p:spPr>
          <a:xfrm>
            <a:off x="900113" y="981075"/>
            <a:ext cx="8280400" cy="1169988"/>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IBP, Canylation of artery</a:t>
            </a:r>
          </a:p>
        </p:txBody>
      </p:sp>
      <p:sp>
        <p:nvSpPr>
          <p:cNvPr id="103427" name="Rectangle 2">
            <a:extLst>
              <a:ext uri="{FF2B5EF4-FFF2-40B4-BE49-F238E27FC236}">
                <a16:creationId xmlns:a16="http://schemas.microsoft.com/office/drawing/2014/main" id="{09577B76-7D55-4957-9E44-EC690A0B2315}"/>
              </a:ext>
            </a:extLst>
          </p:cNvPr>
          <p:cNvSpPr>
            <a:spLocks noGrp="1" noChangeArrowheads="1"/>
          </p:cNvSpPr>
          <p:nvPr>
            <p:ph type="body" idx="1"/>
          </p:nvPr>
        </p:nvSpPr>
        <p:spPr>
          <a:xfrm>
            <a:off x="900113" y="2339975"/>
            <a:ext cx="8280400" cy="4824413"/>
          </a:xfrm>
        </p:spPr>
        <p:txBody>
          <a:bodyPr tIns="76464"/>
          <a:lstStyle/>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real-time, beat to beat </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rapid changes - drugs / mechanic </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repeated bload samples [BGasses]</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failure of  NIBP</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additional information from puls curve </a:t>
            </a:r>
          </a:p>
          <a:p>
            <a:pPr lvl="2" indent="-442913" eaLnBrk="1">
              <a:lnSpc>
                <a:spcPct val="88000"/>
              </a:lnSpc>
              <a:spcAft>
                <a:spcPts val="1413"/>
              </a:spcAft>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Pulse Pressure Variation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1">
            <a:extLst>
              <a:ext uri="{FF2B5EF4-FFF2-40B4-BE49-F238E27FC236}">
                <a16:creationId xmlns:a16="http://schemas.microsoft.com/office/drawing/2014/main" id="{3347F23C-FAD9-4B7B-BF1A-8505CD6DB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38" y="798513"/>
            <a:ext cx="3884612" cy="47625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5" name="Text Box 2">
            <a:extLst>
              <a:ext uri="{FF2B5EF4-FFF2-40B4-BE49-F238E27FC236}">
                <a16:creationId xmlns:a16="http://schemas.microsoft.com/office/drawing/2014/main" id="{9D7BD7B1-BEDE-4BF3-B804-4A0570ADEF56}"/>
              </a:ext>
            </a:extLst>
          </p:cNvPr>
          <p:cNvSpPr txBox="1">
            <a:spLocks noChangeArrowheads="1"/>
          </p:cNvSpPr>
          <p:nvPr/>
        </p:nvSpPr>
        <p:spPr bwMode="auto">
          <a:xfrm>
            <a:off x="611188" y="5708650"/>
            <a:ext cx="7848600" cy="55403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32-4 Percutaneous radial artery cannulation. A, The wrist is positioned and the artery identified by palpation. B, The catheter-over-needle assembly is introduced through the skin and advanced toward the artery. C, Entry of the needle tip into the artery is identified by the flash of arterial blood in the needle hub reservoir. D, The needle-catheter assembly is advanced at a lower angle to ensure entry of the catheter tip into the vessel. E, If blood flow continues into the needle reservoir, the catheter is advanced gently over the needle into the artery. F, The catheter is attached to pressure monitoring tubing while maintaining proximal occlusive pressure on the artery.</a:t>
            </a:r>
          </a:p>
        </p:txBody>
      </p:sp>
      <p:sp>
        <p:nvSpPr>
          <p:cNvPr id="105476" name="Text Box 3">
            <a:extLst>
              <a:ext uri="{FF2B5EF4-FFF2-40B4-BE49-F238E27FC236}">
                <a16:creationId xmlns:a16="http://schemas.microsoft.com/office/drawing/2014/main" id="{CFDF3C98-5067-4383-8E86-1911807C15A8}"/>
              </a:ext>
            </a:extLst>
          </p:cNvPr>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08:22 PM)</a:t>
            </a:r>
          </a:p>
        </p:txBody>
      </p:sp>
      <p:sp>
        <p:nvSpPr>
          <p:cNvPr id="105477" name="Text Box 4">
            <a:extLst>
              <a:ext uri="{FF2B5EF4-FFF2-40B4-BE49-F238E27FC236}">
                <a16:creationId xmlns:a16="http://schemas.microsoft.com/office/drawing/2014/main" id="{7676731C-EA4C-458C-9F5F-8D307604E0D8}"/>
              </a:ext>
            </a:extLst>
          </p:cNvPr>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 2007 Elsevier </a:t>
            </a:r>
          </a:p>
        </p:txBody>
      </p:sp>
      <p:pic>
        <p:nvPicPr>
          <p:cNvPr id="105478" name="Picture 5">
            <a:extLst>
              <a:ext uri="{FF2B5EF4-FFF2-40B4-BE49-F238E27FC236}">
                <a16:creationId xmlns:a16="http://schemas.microsoft.com/office/drawing/2014/main" id="{952CE01E-A69E-44E5-8BB3-67C8B6F29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a:extLst>
              <a:ext uri="{FF2B5EF4-FFF2-40B4-BE49-F238E27FC236}">
                <a16:creationId xmlns:a16="http://schemas.microsoft.com/office/drawing/2014/main" id="{F6BB7333-AB2A-4819-92FC-BC7E9C286ACC}"/>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Invasive Pressure</a:t>
            </a:r>
          </a:p>
        </p:txBody>
      </p:sp>
      <p:sp>
        <p:nvSpPr>
          <p:cNvPr id="107523" name="Rectangle 2">
            <a:extLst>
              <a:ext uri="{FF2B5EF4-FFF2-40B4-BE49-F238E27FC236}">
                <a16:creationId xmlns:a16="http://schemas.microsoft.com/office/drawing/2014/main" id="{BF0CD7F7-169A-48A2-B004-3E5997729780}"/>
              </a:ext>
            </a:extLst>
          </p:cNvPr>
          <p:cNvSpPr>
            <a:spLocks noGrp="1" noChangeArrowheads="1"/>
          </p:cNvSpPr>
          <p:nvPr>
            <p:ph type="body" idx="1"/>
          </p:nvPr>
        </p:nvSpPr>
        <p:spPr>
          <a:xfrm>
            <a:off x="741363" y="1963738"/>
            <a:ext cx="8772525" cy="4846637"/>
          </a:xfrm>
        </p:spPr>
        <p:txBody>
          <a:bodyPr/>
          <a:lstStyle/>
          <a:p>
            <a:pPr marL="431800" indent="-323850"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 a. radialis / a. femoralis / a. brachialis</a:t>
            </a:r>
          </a:p>
          <a:p>
            <a:pPr marL="431800" indent="-323850"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arterie – hose  – cell – infusion (cont. flush of cannyla  ml/h)</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fluid is not compressible X air </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cloat of blood / cranking  increase ressistance</a:t>
            </a:r>
          </a:p>
        </p:txBody>
      </p:sp>
      <p:pic>
        <p:nvPicPr>
          <p:cNvPr id="107524" name="Picture 3">
            <a:extLst>
              <a:ext uri="{FF2B5EF4-FFF2-40B4-BE49-F238E27FC236}">
                <a16:creationId xmlns:a16="http://schemas.microsoft.com/office/drawing/2014/main" id="{96CA0001-1D42-456C-92C2-7A26C16B1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4411663"/>
            <a:ext cx="4267200" cy="2105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25" name="Picture 4">
            <a:extLst>
              <a:ext uri="{FF2B5EF4-FFF2-40B4-BE49-F238E27FC236}">
                <a16:creationId xmlns:a16="http://schemas.microsoft.com/office/drawing/2014/main" id="{ACE9B7BC-2170-4EAA-BB88-DA9B82CEE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4140200"/>
            <a:ext cx="3876675" cy="355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a:extLst>
              <a:ext uri="{FF2B5EF4-FFF2-40B4-BE49-F238E27FC236}">
                <a16:creationId xmlns:a16="http://schemas.microsoft.com/office/drawing/2014/main" id="{F83C6F2F-F297-4F91-A53E-0BB613F5F504}"/>
              </a:ext>
            </a:extLst>
          </p:cNvPr>
          <p:cNvSpPr>
            <a:spLocks noGrp="1" noChangeArrowheads="1"/>
          </p:cNvSpPr>
          <p:nvPr>
            <p:ph type="title"/>
          </p:nvPr>
        </p:nvSpPr>
        <p:spPr>
          <a:xfrm>
            <a:off x="900113" y="936625"/>
            <a:ext cx="8280400" cy="1260475"/>
          </a:xfrm>
        </p:spPr>
        <p:txBody>
          <a:bodyPr tIns="104400"/>
          <a:lstStyle/>
          <a:p>
            <a:pPr algn="ct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!!Alarm!!  Low BP</a:t>
            </a:r>
          </a:p>
        </p:txBody>
      </p:sp>
      <p:pic>
        <p:nvPicPr>
          <p:cNvPr id="109571" name="Picture 2">
            <a:extLst>
              <a:ext uri="{FF2B5EF4-FFF2-40B4-BE49-F238E27FC236}">
                <a16:creationId xmlns:a16="http://schemas.microsoft.com/office/drawing/2014/main" id="{A426E64F-DD24-4A34-80EF-BB4EEB83B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441575"/>
            <a:ext cx="6350000" cy="2124075"/>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2" name="Text Box 3">
            <a:extLst>
              <a:ext uri="{FF2B5EF4-FFF2-40B4-BE49-F238E27FC236}">
                <a16:creationId xmlns:a16="http://schemas.microsoft.com/office/drawing/2014/main" id="{CD5512B4-535A-4DDA-8F75-652F320E0DA2}"/>
              </a:ext>
            </a:extLst>
          </p:cNvPr>
          <p:cNvSpPr txBox="1">
            <a:spLocks noChangeArrowheads="1"/>
          </p:cNvSpPr>
          <p:nvPr/>
        </p:nvSpPr>
        <p:spPr bwMode="auto">
          <a:xfrm>
            <a:off x="611188" y="6429375"/>
            <a:ext cx="7848600" cy="55403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32-1 Digital heart rate (HR) displays may fail to warn of dangerous bradyarrhythmias. Direct observation of the electrocardiogram (ECG) and the arterial blood pressure traces reveals complete heart block and a 4-second period of asystole, whereas the digital display reports an HR of 49 beats/min. Note that the ECG filter (arrow) corrects the baseline drift so that the trace remains on the recording screen. (From Mark JB: Atlas of Cardiovascular Monitoring. New York, Churchill Livingstone, 1998, Fig. 13-2.)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D8E0EF39-E24E-40AA-AE77-4D0A48A8AE9A}"/>
              </a:ext>
            </a:extLst>
          </p:cNvPr>
          <p:cNvSpPr>
            <a:spLocks noGrp="1" noChangeArrowheads="1"/>
          </p:cNvSpPr>
          <p:nvPr>
            <p:ph type="title"/>
          </p:nvPr>
        </p:nvSpPr>
        <p:spPr>
          <a:xfrm>
            <a:off x="900113" y="936625"/>
            <a:ext cx="8280400" cy="1260475"/>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HR: 49/min, </a:t>
            </a:r>
            <a:br>
              <a:rPr lang="en-US" altLang="cs-CZ"/>
            </a:br>
            <a:r>
              <a:rPr lang="en-US" altLang="cs-CZ"/>
              <a:t>ECG: AV blok III</a:t>
            </a:r>
          </a:p>
        </p:txBody>
      </p:sp>
      <p:pic>
        <p:nvPicPr>
          <p:cNvPr id="111619" name="Picture 2">
            <a:extLst>
              <a:ext uri="{FF2B5EF4-FFF2-40B4-BE49-F238E27FC236}">
                <a16:creationId xmlns:a16="http://schemas.microsoft.com/office/drawing/2014/main" id="{96B80010-6670-47DB-B971-3A1B25F84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441575"/>
            <a:ext cx="6350000" cy="2124075"/>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a:extLst>
              <a:ext uri="{FF2B5EF4-FFF2-40B4-BE49-F238E27FC236}">
                <a16:creationId xmlns:a16="http://schemas.microsoft.com/office/drawing/2014/main" id="{631290D1-0D2B-41D6-B2DF-84DD6E5F2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260475"/>
            <a:ext cx="6694487" cy="504031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67" name="Text Box 2">
            <a:extLst>
              <a:ext uri="{FF2B5EF4-FFF2-40B4-BE49-F238E27FC236}">
                <a16:creationId xmlns:a16="http://schemas.microsoft.com/office/drawing/2014/main" id="{19469125-A34C-4397-B3A2-5952E7E471C2}"/>
              </a:ext>
            </a:extLst>
          </p:cNvPr>
          <p:cNvSpPr txBox="1">
            <a:spLocks noChangeArrowheads="1"/>
          </p:cNvSpPr>
          <p:nvPr/>
        </p:nvSpPr>
        <p:spPr bwMode="auto">
          <a:xfrm>
            <a:off x="611188" y="6451600"/>
            <a:ext cx="7848600" cy="581025"/>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36-1 Oxygen transport cascade. A schematic view of the steps in oxygen transport from the atmosphere to the site of utilization in the mitochondrion is shown here. Approximate Po2 values are shown for each step in the cascade, and factors determining those partial pressures are shown within the square brackets. There is a distribution of tissue Po2 values depending on local capillary blood flow, tissue oxygen consumption, and diffusion distances. Mitochondrial Po2 values are depicted as a range because reported levels vary widely. (Adapted from Nunn JF: Nunn's Applied Respiratory Physiology, 4th ed. Boston, Butterworth-Heinemann, 1993.)</a:t>
            </a:r>
          </a:p>
        </p:txBody>
      </p:sp>
      <p:sp>
        <p:nvSpPr>
          <p:cNvPr id="113668" name="Text Box 3">
            <a:extLst>
              <a:ext uri="{FF2B5EF4-FFF2-40B4-BE49-F238E27FC236}">
                <a16:creationId xmlns:a16="http://schemas.microsoft.com/office/drawing/2014/main" id="{36D61EF0-B30E-4B8C-B67B-6C8DD30455E8}"/>
              </a:ext>
            </a:extLst>
          </p:cNvPr>
          <p:cNvSpPr txBox="1">
            <a:spLocks noChangeArrowheads="1"/>
          </p:cNvSpPr>
          <p:nvPr/>
        </p:nvSpPr>
        <p:spPr bwMode="auto">
          <a:xfrm>
            <a:off x="4005263" y="7272338"/>
            <a:ext cx="4464050"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12 March 2009 08:46 PM)</a:t>
            </a:r>
          </a:p>
        </p:txBody>
      </p:sp>
      <p:sp>
        <p:nvSpPr>
          <p:cNvPr id="113669" name="Text Box 4">
            <a:extLst>
              <a:ext uri="{FF2B5EF4-FFF2-40B4-BE49-F238E27FC236}">
                <a16:creationId xmlns:a16="http://schemas.microsoft.com/office/drawing/2014/main" id="{D77B4DA7-84F9-494E-B0E8-C099030052EB}"/>
              </a:ext>
            </a:extLst>
          </p:cNvPr>
          <p:cNvSpPr txBox="1">
            <a:spLocks noChangeArrowheads="1"/>
          </p:cNvSpPr>
          <p:nvPr/>
        </p:nvSpPr>
        <p:spPr bwMode="auto">
          <a:xfrm>
            <a:off x="4000500" y="7359650"/>
            <a:ext cx="4464050"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13670" name="Picture 5">
            <a:extLst>
              <a:ext uri="{FF2B5EF4-FFF2-40B4-BE49-F238E27FC236}">
                <a16:creationId xmlns:a16="http://schemas.microsoft.com/office/drawing/2014/main" id="{F97B7DBB-90A0-485E-92EB-887F3109E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71" name="Rectangle 6">
            <a:extLst>
              <a:ext uri="{FF2B5EF4-FFF2-40B4-BE49-F238E27FC236}">
                <a16:creationId xmlns:a16="http://schemas.microsoft.com/office/drawing/2014/main" id="{33DB8570-AFE8-4350-BD8B-75C6740F536D}"/>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O2 in the body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a:extLst>
              <a:ext uri="{FF2B5EF4-FFF2-40B4-BE49-F238E27FC236}">
                <a16:creationId xmlns:a16="http://schemas.microsoft.com/office/drawing/2014/main" id="{B43C591D-412D-4590-B0E1-281F762455F5}"/>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Oxygenation of tissues</a:t>
            </a:r>
          </a:p>
        </p:txBody>
      </p:sp>
      <p:sp>
        <p:nvSpPr>
          <p:cNvPr id="115715" name="Rectangle 2">
            <a:extLst>
              <a:ext uri="{FF2B5EF4-FFF2-40B4-BE49-F238E27FC236}">
                <a16:creationId xmlns:a16="http://schemas.microsoft.com/office/drawing/2014/main" id="{579A9DDA-D7B7-49B8-ACB2-187D06601715}"/>
              </a:ext>
            </a:extLst>
          </p:cNvPr>
          <p:cNvSpPr>
            <a:spLocks noGrp="1" noChangeArrowheads="1"/>
          </p:cNvSpPr>
          <p:nvPr>
            <p:ph type="body" idx="1"/>
          </p:nvPr>
        </p:nvSpPr>
        <p:spPr>
          <a:xfrm>
            <a:off x="741363" y="1963738"/>
            <a:ext cx="8772525" cy="4937125"/>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monitoring of inspired  O2</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SpO2 </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Arterial blood gasses </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 low cardiac output and good oxygention function of 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a:extLst>
              <a:ext uri="{FF2B5EF4-FFF2-40B4-BE49-F238E27FC236}">
                <a16:creationId xmlns:a16="http://schemas.microsoft.com/office/drawing/2014/main" id="{B02B776D-D933-4662-905D-AB1857563383}"/>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Saturation, SpO2 </a:t>
            </a:r>
          </a:p>
        </p:txBody>
      </p:sp>
      <p:pic>
        <p:nvPicPr>
          <p:cNvPr id="117763" name="Picture 2">
            <a:extLst>
              <a:ext uri="{FF2B5EF4-FFF2-40B4-BE49-F238E27FC236}">
                <a16:creationId xmlns:a16="http://schemas.microsoft.com/office/drawing/2014/main" id="{F23758BA-5134-4FFE-A0DB-37A508A52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0"/>
            <a:ext cx="2662237" cy="222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4" name="Rectangle 3">
            <a:extLst>
              <a:ext uri="{FF2B5EF4-FFF2-40B4-BE49-F238E27FC236}">
                <a16:creationId xmlns:a16="http://schemas.microsoft.com/office/drawing/2014/main" id="{409685A9-0FAA-4B62-A106-206CE1C325E6}"/>
              </a:ext>
            </a:extLst>
          </p:cNvPr>
          <p:cNvSpPr>
            <a:spLocks noGrp="1" noChangeArrowheads="1"/>
          </p:cNvSpPr>
          <p:nvPr>
            <p:ph type="body" idx="1"/>
          </p:nvPr>
        </p:nvSpPr>
        <p:spPr>
          <a:xfrm>
            <a:off x="741363" y="2700338"/>
            <a:ext cx="8772525" cy="4117975"/>
          </a:xfrm>
        </p:spPr>
        <p:txBody>
          <a:bodyPr tIns="1512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400"/>
              <a:t>A pulse oximeter is a particularly convenient noninvasive measurement instrument. Typically it has a pair of small light-emitting diodes (LEDs) facing a photodiode through a translucent part of the patient's body, usually a fingertip or an earlobe. One LED is red, with wavelength of 660 nm, and the other is infrared, 905, 910, or 940 nm. Absorption at these wavelengths differs significantly between oxyhemoglobin and its deoxygenated form; therefore, the oxy/deoxyhemoglobin ratio can be calculated from the ratio of the absorption of the red and infrared light. The absorbance of oxyhemoglobin and deoxyhemoglobin is the same (isosbestic point) for the wavelengths of 590 and 805 nm; earlier oximeters used these wavelengths for correction for hemoglobin concentration.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B190F28D-A6ED-4E22-AF12-703083BF8ED1}"/>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Anesthesia Machine</a:t>
            </a:r>
          </a:p>
        </p:txBody>
      </p:sp>
      <p:sp>
        <p:nvSpPr>
          <p:cNvPr id="11267" name="Rectangle 2">
            <a:extLst>
              <a:ext uri="{FF2B5EF4-FFF2-40B4-BE49-F238E27FC236}">
                <a16:creationId xmlns:a16="http://schemas.microsoft.com/office/drawing/2014/main" id="{0014FD85-AA28-4F98-80C4-4075C29D7038}"/>
              </a:ext>
            </a:extLst>
          </p:cNvPr>
          <p:cNvSpPr>
            <a:spLocks noGrp="1" noChangeArrowheads="1"/>
          </p:cNvSpPr>
          <p:nvPr>
            <p:ph type="body" idx="1"/>
          </p:nvPr>
        </p:nvSpPr>
        <p:spPr>
          <a:xfrm>
            <a:off x="741363" y="1963738"/>
            <a:ext cx="8772525" cy="5092700"/>
          </a:xfrm>
        </p:spPr>
        <p:txBody>
          <a:bodyPr tIns="40320"/>
          <a:lstStyle/>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is able to ventilate the patient by defined mixture of gasses </a:t>
            </a:r>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Parts: </a:t>
            </a:r>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1.High pressure system</a:t>
            </a:r>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2.Low pressure system</a:t>
            </a:r>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3.Breathing circuit – in/expiratory part</a:t>
            </a:r>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4.Ventilation systems (manual and mechanical)</a:t>
            </a:r>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5.Scavenging system </a:t>
            </a:r>
          </a:p>
          <a:p>
            <a:pPr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p:txBody>
      </p:sp>
    </p:spTree>
    <p:extLst>
      <p:ext uri="{BB962C8B-B14F-4D97-AF65-F5344CB8AC3E}">
        <p14:creationId xmlns:p14="http://schemas.microsoft.com/office/powerpoint/2010/main" val="2186075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a:extLst>
              <a:ext uri="{FF2B5EF4-FFF2-40B4-BE49-F238E27FC236}">
                <a16:creationId xmlns:a16="http://schemas.microsoft.com/office/drawing/2014/main" id="{649C9FD3-36C0-4087-880A-237EC0073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2873375"/>
            <a:ext cx="6999288" cy="3843338"/>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1" name="Text Box 2">
            <a:extLst>
              <a:ext uri="{FF2B5EF4-FFF2-40B4-BE49-F238E27FC236}">
                <a16:creationId xmlns:a16="http://schemas.microsoft.com/office/drawing/2014/main" id="{B9CD9B34-4B13-4297-912E-3204C4D482B1}"/>
              </a:ext>
            </a:extLst>
          </p:cNvPr>
          <p:cNvSpPr txBox="1">
            <a:spLocks noChangeArrowheads="1"/>
          </p:cNvSpPr>
          <p:nvPr/>
        </p:nvSpPr>
        <p:spPr bwMode="auto">
          <a:xfrm>
            <a:off x="673100" y="6777038"/>
            <a:ext cx="8651875" cy="506412"/>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36-10 Principle of pulse oximetry. Light passing through tissue containing blood is absorbed by tissue and by arterial, capillary, and venous blood. Usually, only the arterial blood is pulsatile. Light absorption may therefore be split into a pulsatile component (AC) and a constant or nonpulsatile component (DC). Hemoglobin O2 saturation may be obtained by application of Equation 19 in the text. (Data from Tremper KK, Barker SJ: Pulse oximetry. Anesthesiology 70:98, 1989.)</a:t>
            </a:r>
          </a:p>
        </p:txBody>
      </p:sp>
      <p:sp>
        <p:nvSpPr>
          <p:cNvPr id="119812" name="Text Box 3">
            <a:extLst>
              <a:ext uri="{FF2B5EF4-FFF2-40B4-BE49-F238E27FC236}">
                <a16:creationId xmlns:a16="http://schemas.microsoft.com/office/drawing/2014/main" id="{B845522B-04BF-46EE-B996-E1F0D95FE8CF}"/>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19813" name="Text Box 4">
            <a:extLst>
              <a:ext uri="{FF2B5EF4-FFF2-40B4-BE49-F238E27FC236}">
                <a16:creationId xmlns:a16="http://schemas.microsoft.com/office/drawing/2014/main" id="{71C1A10A-5836-47A8-AEA3-60FA3D7C2996}"/>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19814" name="Picture 5">
            <a:extLst>
              <a:ext uri="{FF2B5EF4-FFF2-40B4-BE49-F238E27FC236}">
                <a16:creationId xmlns:a16="http://schemas.microsoft.com/office/drawing/2014/main" id="{17D2D9D1-1A51-4D9C-8D91-B82AF4941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5" name="Rectangle 6">
            <a:extLst>
              <a:ext uri="{FF2B5EF4-FFF2-40B4-BE49-F238E27FC236}">
                <a16:creationId xmlns:a16="http://schemas.microsoft.com/office/drawing/2014/main" id="{CA89BBB6-204D-42FE-A7CE-12E2A83F456F}"/>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Principle of pulse oximetry</a:t>
            </a:r>
          </a:p>
        </p:txBody>
      </p:sp>
      <p:sp>
        <p:nvSpPr>
          <p:cNvPr id="119816" name="Rectangle 7">
            <a:extLst>
              <a:ext uri="{FF2B5EF4-FFF2-40B4-BE49-F238E27FC236}">
                <a16:creationId xmlns:a16="http://schemas.microsoft.com/office/drawing/2014/main" id="{84B03FA1-800A-4142-BB42-AC4444340F9D}"/>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1000 absorption of light of different wave lenght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a:extLst>
              <a:ext uri="{FF2B5EF4-FFF2-40B4-BE49-F238E27FC236}">
                <a16:creationId xmlns:a16="http://schemas.microsoft.com/office/drawing/2014/main" id="{4FC6ED23-CFB7-4102-9293-960A00C1E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419475"/>
            <a:ext cx="5127625" cy="3203575"/>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59" name="Text Box 2">
            <a:extLst>
              <a:ext uri="{FF2B5EF4-FFF2-40B4-BE49-F238E27FC236}">
                <a16:creationId xmlns:a16="http://schemas.microsoft.com/office/drawing/2014/main" id="{600E0A29-1637-4996-A4C6-927E2118B12F}"/>
              </a:ext>
            </a:extLst>
          </p:cNvPr>
          <p:cNvSpPr txBox="1">
            <a:spLocks noChangeArrowheads="1"/>
          </p:cNvSpPr>
          <p:nvPr/>
        </p:nvSpPr>
        <p:spPr bwMode="auto">
          <a:xfrm>
            <a:off x="673100" y="6637338"/>
            <a:ext cx="8651875" cy="639762"/>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30-34 Hemoglobin extinction curves. Pulse oximetry uses the wavelengths of 660 and 940 nm because they are available in solid-state emitters (not all wavelengths are able to be emitted from diodes). Unfortunately, HbCO and HbO2 absorb equally at 660 nm. Therefore, HbCO and HbO2 both read as Sao2 to a conventional pulse oximeter. In addition, Hbmet and reduced Hb share absorption at 660 nm and interfere with correct Sao2 measurement. (Courtesy of Susan Manson, Biox/Ohmeda, Boulder, Colorado, 1986.)</a:t>
            </a:r>
          </a:p>
        </p:txBody>
      </p:sp>
      <p:sp>
        <p:nvSpPr>
          <p:cNvPr id="121860" name="Text Box 3">
            <a:extLst>
              <a:ext uri="{FF2B5EF4-FFF2-40B4-BE49-F238E27FC236}">
                <a16:creationId xmlns:a16="http://schemas.microsoft.com/office/drawing/2014/main" id="{4131D963-884B-4019-9A7F-6DA467F1416A}"/>
              </a:ext>
            </a:extLst>
          </p:cNvPr>
          <p:cNvSpPr txBox="1">
            <a:spLocks noChangeArrowheads="1"/>
          </p:cNvSpPr>
          <p:nvPr/>
        </p:nvSpPr>
        <p:spPr bwMode="auto">
          <a:xfrm>
            <a:off x="4414838" y="725487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20 March 2009 08:47 AM)</a:t>
            </a:r>
          </a:p>
        </p:txBody>
      </p:sp>
      <p:sp>
        <p:nvSpPr>
          <p:cNvPr id="121861" name="Text Box 4">
            <a:extLst>
              <a:ext uri="{FF2B5EF4-FFF2-40B4-BE49-F238E27FC236}">
                <a16:creationId xmlns:a16="http://schemas.microsoft.com/office/drawing/2014/main" id="{DED15EEF-36D1-4EBD-8A91-B6F28A19FF2B}"/>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21862" name="Picture 5">
            <a:extLst>
              <a:ext uri="{FF2B5EF4-FFF2-40B4-BE49-F238E27FC236}">
                <a16:creationId xmlns:a16="http://schemas.microsoft.com/office/drawing/2014/main" id="{58C18F8F-B768-4AAC-BA1D-A529C12B0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63" name="Rectangle 6">
            <a:extLst>
              <a:ext uri="{FF2B5EF4-FFF2-40B4-BE49-F238E27FC236}">
                <a16:creationId xmlns:a16="http://schemas.microsoft.com/office/drawing/2014/main" id="{6748F9D0-906C-4065-A5AC-F96E44EDE3F9}"/>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dirty="0">
                <a:ea typeface="Arial Unicode MS"/>
              </a:rPr>
              <a:t>2 </a:t>
            </a:r>
            <a:r>
              <a:rPr lang="cs-CZ" i="0" dirty="0" err="1">
                <a:ea typeface="+mj-lt"/>
                <a:cs typeface="+mj-lt"/>
              </a:rPr>
              <a:t>wavelength</a:t>
            </a:r>
            <a:r>
              <a:rPr lang="cs-CZ" i="0" dirty="0">
                <a:ea typeface="Arial Unicode MS"/>
                <a:cs typeface="Arial"/>
              </a:rPr>
              <a:t> </a:t>
            </a:r>
            <a:r>
              <a:rPr lang="cs-CZ" altLang="cs-CZ" dirty="0">
                <a:ea typeface="Arial Unicode MS"/>
              </a:rPr>
              <a:t>, 2 </a:t>
            </a:r>
            <a:r>
              <a:rPr lang="cs-CZ" i="0" dirty="0" err="1">
                <a:ea typeface="+mj-lt"/>
                <a:cs typeface="+mj-lt"/>
              </a:rPr>
              <a:t>absorptions</a:t>
            </a:r>
            <a:r>
              <a:rPr lang="cs-CZ" altLang="cs-CZ" dirty="0">
                <a:ea typeface="Arial Unicode MS"/>
              </a:rPr>
              <a:t>  </a:t>
            </a:r>
            <a:br>
              <a:rPr lang="cs-CZ" altLang="cs-CZ" dirty="0"/>
            </a:br>
            <a:r>
              <a:rPr lang="cs-CZ" altLang="cs-CZ" dirty="0" err="1">
                <a:ea typeface="Arial Unicode MS"/>
              </a:rPr>
              <a:t>for</a:t>
            </a:r>
            <a:r>
              <a:rPr lang="cs-CZ" altLang="cs-CZ" dirty="0">
                <a:ea typeface="Arial Unicode MS"/>
              </a:rPr>
              <a:t>  </a:t>
            </a:r>
            <a:r>
              <a:rPr lang="cs-CZ" altLang="cs-CZ" dirty="0" err="1">
                <a:ea typeface="Arial Unicode MS"/>
              </a:rPr>
              <a:t>Hb</a:t>
            </a:r>
            <a:r>
              <a:rPr lang="cs-CZ" altLang="cs-CZ" dirty="0">
                <a:ea typeface="Arial Unicode MS"/>
              </a:rPr>
              <a:t> a HbO2</a:t>
            </a:r>
          </a:p>
        </p:txBody>
      </p:sp>
      <p:sp>
        <p:nvSpPr>
          <p:cNvPr id="121864" name="Rectangle 7">
            <a:extLst>
              <a:ext uri="{FF2B5EF4-FFF2-40B4-BE49-F238E27FC236}">
                <a16:creationId xmlns:a16="http://schemas.microsoft.com/office/drawing/2014/main" id="{1321358F-C438-481B-8E8D-85A78C23BC39}"/>
              </a:ext>
            </a:extLst>
          </p:cNvPr>
          <p:cNvSpPr>
            <a:spLocks noGrp="1" noChangeArrowheads="1"/>
          </p:cNvSpPr>
          <p:nvPr>
            <p:ph type="body" idx="1"/>
          </p:nvPr>
        </p:nvSpPr>
        <p:spPr>
          <a:xfrm>
            <a:off x="741363" y="1963738"/>
            <a:ext cx="8772525" cy="48466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        AC</a:t>
            </a:r>
            <a:r>
              <a:rPr lang="cs-CZ" altLang="cs-CZ" baseline="-33000"/>
              <a:t>660</a:t>
            </a:r>
            <a:r>
              <a:rPr lang="cs-CZ" altLang="cs-CZ"/>
              <a:t> / DC</a:t>
            </a:r>
            <a:r>
              <a:rPr lang="cs-CZ" altLang="cs-CZ" baseline="-33000"/>
              <a:t>660</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S = ----------------      aprox.   % HBO/(HB+HBO)</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       AC</a:t>
            </a:r>
            <a:r>
              <a:rPr lang="cs-CZ" altLang="cs-CZ" baseline="-33000"/>
              <a:t>940</a:t>
            </a:r>
            <a:r>
              <a:rPr lang="cs-CZ" altLang="cs-CZ"/>
              <a:t> / DC</a:t>
            </a:r>
            <a:r>
              <a:rPr lang="cs-CZ" altLang="cs-CZ" baseline="-33000"/>
              <a:t>940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a:extLst>
              <a:ext uri="{FF2B5EF4-FFF2-40B4-BE49-F238E27FC236}">
                <a16:creationId xmlns:a16="http://schemas.microsoft.com/office/drawing/2014/main" id="{3F80B986-7BA9-4C2F-A87A-3F8311C985CE}"/>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dirty="0">
                <a:ea typeface="Arial Unicode MS"/>
              </a:rPr>
              <a:t>SpO2  =  HbO2  = O2 in </a:t>
            </a:r>
            <a:r>
              <a:rPr lang="cs-CZ" altLang="cs-CZ" dirty="0" err="1">
                <a:ea typeface="Arial Unicode MS"/>
              </a:rPr>
              <a:t>the</a:t>
            </a:r>
            <a:r>
              <a:rPr lang="cs-CZ" altLang="cs-CZ" dirty="0">
                <a:ea typeface="Arial Unicode MS"/>
              </a:rPr>
              <a:t> </a:t>
            </a:r>
            <a:r>
              <a:rPr lang="cs-CZ" altLang="cs-CZ" dirty="0" err="1">
                <a:ea typeface="Arial Unicode MS"/>
              </a:rPr>
              <a:t>tissue</a:t>
            </a:r>
            <a:endParaRPr lang="cs-CZ" altLang="cs-CZ" dirty="0" err="1"/>
          </a:p>
        </p:txBody>
      </p:sp>
      <p:sp>
        <p:nvSpPr>
          <p:cNvPr id="123907" name="Rectangle 2">
            <a:extLst>
              <a:ext uri="{FF2B5EF4-FFF2-40B4-BE49-F238E27FC236}">
                <a16:creationId xmlns:a16="http://schemas.microsoft.com/office/drawing/2014/main" id="{2134AF1A-2CAD-4CFC-83A1-8CCB9D2A912A}"/>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oxygenation, not ventilation,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inaccuracy 5% </a:t>
            </a:r>
            <a:br>
              <a:rPr lang="cs-CZ" altLang="cs-CZ"/>
            </a:br>
            <a:endParaRPr lang="cs-CZ" altLang="cs-CZ"/>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Falsely low readings:</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hypoperfusion </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incorrect sensor application; </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highly calloused skin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movement (such as shivering)</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Falsely high:</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 carbon monoxide poisoning</a:t>
            </a:r>
          </a:p>
        </p:txBody>
      </p:sp>
      <p:pic>
        <p:nvPicPr>
          <p:cNvPr id="123908" name="Picture 3">
            <a:extLst>
              <a:ext uri="{FF2B5EF4-FFF2-40B4-BE49-F238E27FC236}">
                <a16:creationId xmlns:a16="http://schemas.microsoft.com/office/drawing/2014/main" id="{CE260C32-3DD7-4323-B900-858CAAB56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941638"/>
            <a:ext cx="3729037" cy="407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a:extLst>
              <a:ext uri="{FF2B5EF4-FFF2-40B4-BE49-F238E27FC236}">
                <a16:creationId xmlns:a16="http://schemas.microsoft.com/office/drawing/2014/main" id="{5A14C0AC-18AD-4148-81CB-8F74F7E92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2720975"/>
            <a:ext cx="6999287" cy="32131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5" name="Text Box 2">
            <a:extLst>
              <a:ext uri="{FF2B5EF4-FFF2-40B4-BE49-F238E27FC236}">
                <a16:creationId xmlns:a16="http://schemas.microsoft.com/office/drawing/2014/main" id="{A59AD966-F2D9-4882-AFF2-F4638AED3C1B}"/>
              </a:ext>
            </a:extLst>
          </p:cNvPr>
          <p:cNvSpPr txBox="1">
            <a:spLocks noChangeArrowheads="1"/>
          </p:cNvSpPr>
          <p:nvPr/>
        </p:nvSpPr>
        <p:spPr bwMode="auto">
          <a:xfrm>
            <a:off x="673100" y="6276975"/>
            <a:ext cx="8651875" cy="639763"/>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36-11 Effect of pulse oximeter probe replacement on delay from onset of hypoxemia to a drop in the measured Spo2. During cold-induced peripheral vasoconstriction in normal volunteers, the onset of hypoxemia was detected more quickly using an oximeter probe on the forehead compared with the finger. Other studies have shown a similar advantage for pulse oximeter probes placed on the ear. (From Bebout DE, Mannheimer PD, Wun C-C: Site-dependent differences in the time to detect changes in saturation during low perfusion. Crit Care Med 29:A115, 2002.)</a:t>
            </a:r>
          </a:p>
        </p:txBody>
      </p:sp>
      <p:sp>
        <p:nvSpPr>
          <p:cNvPr id="125956" name="Text Box 3">
            <a:extLst>
              <a:ext uri="{FF2B5EF4-FFF2-40B4-BE49-F238E27FC236}">
                <a16:creationId xmlns:a16="http://schemas.microsoft.com/office/drawing/2014/main" id="{3F8E5D07-A181-4909-BE6F-597FD6B6B63C}"/>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25957" name="Text Box 4">
            <a:extLst>
              <a:ext uri="{FF2B5EF4-FFF2-40B4-BE49-F238E27FC236}">
                <a16:creationId xmlns:a16="http://schemas.microsoft.com/office/drawing/2014/main" id="{B845B295-10E2-46B3-828F-C12309F727B1}"/>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25958" name="Picture 5">
            <a:extLst>
              <a:ext uri="{FF2B5EF4-FFF2-40B4-BE49-F238E27FC236}">
                <a16:creationId xmlns:a16="http://schemas.microsoft.com/office/drawing/2014/main" id="{FBDFA0AE-CCA1-4303-84B9-90FB711B1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9" name="Rectangle 6">
            <a:extLst>
              <a:ext uri="{FF2B5EF4-FFF2-40B4-BE49-F238E27FC236}">
                <a16:creationId xmlns:a16="http://schemas.microsoft.com/office/drawing/2014/main" id="{A406D4D2-6A53-4C0B-A802-B022E898CB3D}"/>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SpO2 and low temperature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a:extLst>
              <a:ext uri="{FF2B5EF4-FFF2-40B4-BE49-F238E27FC236}">
                <a16:creationId xmlns:a16="http://schemas.microsoft.com/office/drawing/2014/main" id="{DCE53BFA-E3F1-4675-B1AD-08FBF20CB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025" y="0"/>
            <a:ext cx="4800600" cy="328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3" name="Rectangle 2">
            <a:extLst>
              <a:ext uri="{FF2B5EF4-FFF2-40B4-BE49-F238E27FC236}">
                <a16:creationId xmlns:a16="http://schemas.microsoft.com/office/drawing/2014/main" id="{AEB8941B-5723-4B13-8527-8C5E1E9A8A86}"/>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Ventilation</a:t>
            </a:r>
          </a:p>
        </p:txBody>
      </p:sp>
      <p:sp>
        <p:nvSpPr>
          <p:cNvPr id="128004" name="Rectangle 3">
            <a:extLst>
              <a:ext uri="{FF2B5EF4-FFF2-40B4-BE49-F238E27FC236}">
                <a16:creationId xmlns:a16="http://schemas.microsoft.com/office/drawing/2014/main" id="{8916AB38-41B2-478C-8779-C0D8745E5089}"/>
              </a:ext>
            </a:extLst>
          </p:cNvPr>
          <p:cNvSpPr>
            <a:spLocks noGrp="1" noChangeArrowheads="1"/>
          </p:cNvSpPr>
          <p:nvPr>
            <p:ph type="body" idx="1"/>
          </p:nvPr>
        </p:nvSpPr>
        <p:spPr>
          <a:xfrm>
            <a:off x="741363" y="1963738"/>
            <a:ext cx="8772525" cy="4937125"/>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P,V, flow; </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PV curve</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Gas Analysis</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O2, </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EtCO2 – capnometry</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N2O, [%] volatile anesthetics </a:t>
            </a:r>
          </a:p>
        </p:txBody>
      </p:sp>
      <p:pic>
        <p:nvPicPr>
          <p:cNvPr id="128005" name="Picture 6" descr="Parametry na obrazovce ventilátoru">
            <a:extLst>
              <a:ext uri="{FF2B5EF4-FFF2-40B4-BE49-F238E27FC236}">
                <a16:creationId xmlns:a16="http://schemas.microsoft.com/office/drawing/2014/main" id="{56274D31-D578-4E90-8CA2-AEF4D8F15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4643438"/>
            <a:ext cx="47371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a:extLst>
              <a:ext uri="{FF2B5EF4-FFF2-40B4-BE49-F238E27FC236}">
                <a16:creationId xmlns:a16="http://schemas.microsoft.com/office/drawing/2014/main" id="{6D46C5D1-41CC-4956-AA88-2C7D0C8C95FD}"/>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Flow </a:t>
            </a:r>
          </a:p>
        </p:txBody>
      </p:sp>
      <p:sp>
        <p:nvSpPr>
          <p:cNvPr id="130051" name="Rectangle 2">
            <a:extLst>
              <a:ext uri="{FF2B5EF4-FFF2-40B4-BE49-F238E27FC236}">
                <a16:creationId xmlns:a16="http://schemas.microsoft.com/office/drawing/2014/main" id="{71AE575E-188B-48B9-9953-6ABECC21AA87}"/>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130052" name="Picture 3">
            <a:extLst>
              <a:ext uri="{FF2B5EF4-FFF2-40B4-BE49-F238E27FC236}">
                <a16:creationId xmlns:a16="http://schemas.microsoft.com/office/drawing/2014/main" id="{3A5DC1D7-B67B-45C2-AD26-24A79EC3C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979613"/>
            <a:ext cx="4762500" cy="2390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
            <a:extLst>
              <a:ext uri="{FF2B5EF4-FFF2-40B4-BE49-F238E27FC236}">
                <a16:creationId xmlns:a16="http://schemas.microsoft.com/office/drawing/2014/main" id="{6EC87D2C-6A59-410D-B1E7-811930968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590550"/>
            <a:ext cx="6999288" cy="4954588"/>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099" name="Text Box 2">
            <a:extLst>
              <a:ext uri="{FF2B5EF4-FFF2-40B4-BE49-F238E27FC236}">
                <a16:creationId xmlns:a16="http://schemas.microsoft.com/office/drawing/2014/main" id="{F339C893-D53A-4AD0-9610-ED20B17BA656}"/>
              </a:ext>
            </a:extLst>
          </p:cNvPr>
          <p:cNvSpPr txBox="1">
            <a:spLocks noChangeArrowheads="1"/>
          </p:cNvSpPr>
          <p:nvPr/>
        </p:nvSpPr>
        <p:spPr bwMode="auto">
          <a:xfrm>
            <a:off x="673100" y="6008688"/>
            <a:ext cx="8651875" cy="1176337"/>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36-24 Flow (ordinate) versus volume (abscissa). A, Closed-chest positive-pressure ventilation under general anesthesia in a patient with severe airways obstruction and hyperinflation before surgery to reduce lung volume. The flow-volume curve shows inspiratory (negative) and expiratory (positive) flow on the ordinate, plotted clockwise from zero volume on the abscissa. Expiratory flow started with a sharp upward peak and then fell immediately to a low flow rate with convexity toward the volume axis, suggesting expiratory flow limitation. expiratory flow rate was so low that inflation of the next positive-pressure breath was initiated before expiratory flow reached zero. Because expiratory flow continued up to this point, there must have been intrinsic positive end-expiratory pressure (PEEPi). B, A similar closed-check flow-volume curve after lung resection shows that the characteristic pattern of expiratory flow limitation has disappeared and that expiratory flow rate fell to zero before inflation started for the next breath (i.e., no suggestion of PEEPi). (Adapted from Dueck R: Assessment and monitoring of flow limitation and other parameters from flow/volume loops. J Clin Monit Comput 16:425, 2000.)</a:t>
            </a:r>
          </a:p>
        </p:txBody>
      </p:sp>
      <p:sp>
        <p:nvSpPr>
          <p:cNvPr id="132100" name="Text Box 3">
            <a:extLst>
              <a:ext uri="{FF2B5EF4-FFF2-40B4-BE49-F238E27FC236}">
                <a16:creationId xmlns:a16="http://schemas.microsoft.com/office/drawing/2014/main" id="{8AF643F6-CCCF-4F6F-B80C-F6094D306BD7}"/>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32101" name="Text Box 4">
            <a:extLst>
              <a:ext uri="{FF2B5EF4-FFF2-40B4-BE49-F238E27FC236}">
                <a16:creationId xmlns:a16="http://schemas.microsoft.com/office/drawing/2014/main" id="{E0FC1A3E-0181-4281-B03D-2A4CCF395F63}"/>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32102" name="Picture 5">
            <a:extLst>
              <a:ext uri="{FF2B5EF4-FFF2-40B4-BE49-F238E27FC236}">
                <a16:creationId xmlns:a16="http://schemas.microsoft.com/office/drawing/2014/main" id="{7304DA8E-E186-404A-903C-08D3FF17F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1">
            <a:extLst>
              <a:ext uri="{FF2B5EF4-FFF2-40B4-BE49-F238E27FC236}">
                <a16:creationId xmlns:a16="http://schemas.microsoft.com/office/drawing/2014/main" id="{9B9ED7D2-6AFE-4310-823A-856C24C88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1055688"/>
            <a:ext cx="4881562" cy="5249862"/>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47" name="Text Box 2">
            <a:extLst>
              <a:ext uri="{FF2B5EF4-FFF2-40B4-BE49-F238E27FC236}">
                <a16:creationId xmlns:a16="http://schemas.microsoft.com/office/drawing/2014/main" id="{A0BFFB3B-476C-4FE0-9582-9515E233B7A2}"/>
              </a:ext>
            </a:extLst>
          </p:cNvPr>
          <p:cNvSpPr txBox="1">
            <a:spLocks noChangeArrowheads="1"/>
          </p:cNvSpPr>
          <p:nvPr/>
        </p:nvSpPr>
        <p:spPr bwMode="auto">
          <a:xfrm>
            <a:off x="673100" y="6276975"/>
            <a:ext cx="8651875" cy="639763"/>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57-1 Change in total respiratory compliance during pneumoperitoneum for laparoscopic cholecystectomy. The intra-abdominal pressure was 14 mm Hg, and the head-up tilt was 10 degrees. The airway pressure (Paw) versus volume (V) curves and data were obtained from the screen of a Datex Ultima monitoring device. Curves are generated for before insufflation (A) and 30 minutes after insufflation (B). Values are given for tidal volume (TV, in mL); peak airway pressure (Ppeak, in cm H2O); plateau airway pressure (Pplat, in cm H2O); total respiratory compliance (C, in mL/cm H2O); and end-tidal carbon dioxide tension (PetCO2, in mm Hg).</a:t>
            </a:r>
          </a:p>
        </p:txBody>
      </p:sp>
      <p:sp>
        <p:nvSpPr>
          <p:cNvPr id="134148" name="Text Box 3">
            <a:extLst>
              <a:ext uri="{FF2B5EF4-FFF2-40B4-BE49-F238E27FC236}">
                <a16:creationId xmlns:a16="http://schemas.microsoft.com/office/drawing/2014/main" id="{B055F976-0F4B-49B8-87A5-770C47257138}"/>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34149" name="Text Box 4">
            <a:extLst>
              <a:ext uri="{FF2B5EF4-FFF2-40B4-BE49-F238E27FC236}">
                <a16:creationId xmlns:a16="http://schemas.microsoft.com/office/drawing/2014/main" id="{6F40493D-A23C-41BA-90D8-641ABA68E639}"/>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34150" name="Picture 5">
            <a:extLst>
              <a:ext uri="{FF2B5EF4-FFF2-40B4-BE49-F238E27FC236}">
                <a16:creationId xmlns:a16="http://schemas.microsoft.com/office/drawing/2014/main" id="{AC2113C6-8FD9-42C4-8F6E-1705F2EF9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51" name="Rectangle 6">
            <a:extLst>
              <a:ext uri="{FF2B5EF4-FFF2-40B4-BE49-F238E27FC236}">
                <a16:creationId xmlns:a16="http://schemas.microsoft.com/office/drawing/2014/main" id="{4552858E-60EC-47F8-B9C3-5AADA4E891A6}"/>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PV curve during capnoperitoneum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Nadpis 1">
            <a:extLst>
              <a:ext uri="{FF2B5EF4-FFF2-40B4-BE49-F238E27FC236}">
                <a16:creationId xmlns:a16="http://schemas.microsoft.com/office/drawing/2014/main" id="{C074D907-6347-45DC-AB06-7FA91A62731C}"/>
              </a:ext>
            </a:extLst>
          </p:cNvPr>
          <p:cNvSpPr>
            <a:spLocks noGrp="1"/>
          </p:cNvSpPr>
          <p:nvPr>
            <p:ph type="title"/>
          </p:nvPr>
        </p:nvSpPr>
        <p:spPr/>
        <p:txBody>
          <a:bodyPr/>
          <a:lstStyle/>
          <a:p>
            <a:pPr eaLnBrk="1"/>
            <a:r>
              <a:rPr lang="cs-CZ" altLang="cs-CZ"/>
              <a:t>Flow in time</a:t>
            </a:r>
          </a:p>
        </p:txBody>
      </p:sp>
      <p:pic>
        <p:nvPicPr>
          <p:cNvPr id="136195" name="Picture 2" descr="Výsledek obrázku pro airway flow in time">
            <a:extLst>
              <a:ext uri="{FF2B5EF4-FFF2-40B4-BE49-F238E27FC236}">
                <a16:creationId xmlns:a16="http://schemas.microsoft.com/office/drawing/2014/main" id="{800AEA36-3009-49DE-9459-CCF43DADA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187450"/>
            <a:ext cx="702151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4" descr="Výsledek obrázku pro airway flow in time">
            <a:extLst>
              <a:ext uri="{FF2B5EF4-FFF2-40B4-BE49-F238E27FC236}">
                <a16:creationId xmlns:a16="http://schemas.microsoft.com/office/drawing/2014/main" id="{0016395B-194F-4437-B20C-1B4C816EF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4572000"/>
            <a:ext cx="2771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ovéPole 2">
            <a:extLst>
              <a:ext uri="{FF2B5EF4-FFF2-40B4-BE49-F238E27FC236}">
                <a16:creationId xmlns:a16="http://schemas.microsoft.com/office/drawing/2014/main" id="{3A507AFA-8610-4AA7-AF9F-FCB91499C1B3}"/>
              </a:ext>
            </a:extLst>
          </p:cNvPr>
          <p:cNvSpPr txBox="1">
            <a:spLocks noChangeArrowheads="1"/>
          </p:cNvSpPr>
          <p:nvPr/>
        </p:nvSpPr>
        <p:spPr bwMode="auto">
          <a:xfrm>
            <a:off x="1584325" y="4859338"/>
            <a:ext cx="13684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cs-CZ" altLang="cs-CZ">
                <a:solidFill>
                  <a:srgbClr val="FFFF00"/>
                </a:solidFill>
              </a:rPr>
              <a:t>Pressure</a:t>
            </a:r>
          </a:p>
          <a:p>
            <a:pPr eaLnBrk="1">
              <a:lnSpc>
                <a:spcPct val="93000"/>
              </a:lnSpc>
              <a:buClr>
                <a:srgbClr val="000000"/>
              </a:buClr>
              <a:buSzPct val="100000"/>
              <a:buFont typeface="Times New Roman" panose="02020603050405020304" pitchFamily="18" charset="0"/>
              <a:buNone/>
            </a:pPr>
            <a:endParaRPr lang="cs-CZ" altLang="cs-CZ">
              <a:solidFill>
                <a:srgbClr val="FFFF00"/>
              </a:solidFill>
            </a:endParaRPr>
          </a:p>
          <a:p>
            <a:pPr eaLnBrk="1">
              <a:lnSpc>
                <a:spcPct val="93000"/>
              </a:lnSpc>
              <a:buClr>
                <a:srgbClr val="000000"/>
              </a:buClr>
              <a:buSzPct val="100000"/>
              <a:buFont typeface="Times New Roman" panose="02020603050405020304" pitchFamily="18" charset="0"/>
              <a:buNone/>
            </a:pPr>
            <a:endParaRPr lang="cs-CZ" altLang="cs-CZ">
              <a:solidFill>
                <a:srgbClr val="FFFF00"/>
              </a:solidFill>
            </a:endParaRPr>
          </a:p>
          <a:p>
            <a:pPr eaLnBrk="1">
              <a:lnSpc>
                <a:spcPct val="93000"/>
              </a:lnSpc>
              <a:buClr>
                <a:srgbClr val="000000"/>
              </a:buClr>
              <a:buSzPct val="100000"/>
              <a:buFont typeface="Times New Roman" panose="02020603050405020304" pitchFamily="18" charset="0"/>
              <a:buNone/>
            </a:pPr>
            <a:r>
              <a:rPr lang="cs-CZ" altLang="cs-CZ">
                <a:solidFill>
                  <a:srgbClr val="FFFF00"/>
                </a:solidFill>
              </a:rPr>
              <a:t>Flow</a:t>
            </a:r>
          </a:p>
          <a:p>
            <a:pPr eaLnBrk="1">
              <a:lnSpc>
                <a:spcPct val="93000"/>
              </a:lnSpc>
              <a:buClr>
                <a:srgbClr val="000000"/>
              </a:buClr>
              <a:buSzPct val="100000"/>
              <a:buFont typeface="Times New Roman" panose="02020603050405020304" pitchFamily="18" charset="0"/>
              <a:buNone/>
            </a:pPr>
            <a:endParaRPr lang="cs-CZ" altLang="cs-CZ">
              <a:solidFill>
                <a:srgbClr val="FFFF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a:extLst>
              <a:ext uri="{FF2B5EF4-FFF2-40B4-BE49-F238E27FC236}">
                <a16:creationId xmlns:a16="http://schemas.microsoft.com/office/drawing/2014/main" id="{52F74275-1658-4B69-AEA2-6B1C1D0432C5}"/>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Gas analyzers</a:t>
            </a:r>
          </a:p>
        </p:txBody>
      </p:sp>
      <p:sp>
        <p:nvSpPr>
          <p:cNvPr id="137219" name="Rectangle 2">
            <a:extLst>
              <a:ext uri="{FF2B5EF4-FFF2-40B4-BE49-F238E27FC236}">
                <a16:creationId xmlns:a16="http://schemas.microsoft.com/office/drawing/2014/main" id="{04B4F94B-2980-41C2-9432-54F386195F9B}"/>
              </a:ext>
            </a:extLst>
          </p:cNvPr>
          <p:cNvSpPr>
            <a:spLocks noGrp="1" noChangeArrowheads="1"/>
          </p:cNvSpPr>
          <p:nvPr>
            <p:ph type="body" idx="1"/>
          </p:nvPr>
        </p:nvSpPr>
        <p:spPr>
          <a:xfrm>
            <a:off x="741363" y="1963738"/>
            <a:ext cx="8772525" cy="48466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Main-stream								 Side-stream</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only CO2, méně přesné				zpoždění</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light</a:t>
            </a:r>
          </a:p>
        </p:txBody>
      </p:sp>
      <p:pic>
        <p:nvPicPr>
          <p:cNvPr id="137220" name="Picture 3">
            <a:extLst>
              <a:ext uri="{FF2B5EF4-FFF2-40B4-BE49-F238E27FC236}">
                <a16:creationId xmlns:a16="http://schemas.microsoft.com/office/drawing/2014/main" id="{BC26BFFC-0FB3-49C2-861B-8B4EBFD0F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95663"/>
            <a:ext cx="2743200"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1" name="Picture 4">
            <a:extLst>
              <a:ext uri="{FF2B5EF4-FFF2-40B4-BE49-F238E27FC236}">
                <a16:creationId xmlns:a16="http://schemas.microsoft.com/office/drawing/2014/main" id="{4114EED0-6A91-44EC-BA72-C3A6C1D40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3432175"/>
            <a:ext cx="2743200"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DBE73D58-20FA-4224-8BDC-FB79002649C2}"/>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Parts of anesth. machine</a:t>
            </a:r>
          </a:p>
        </p:txBody>
      </p:sp>
      <p:pic>
        <p:nvPicPr>
          <p:cNvPr id="13315" name="Picture 2">
            <a:extLst>
              <a:ext uri="{FF2B5EF4-FFF2-40B4-BE49-F238E27FC236}">
                <a16:creationId xmlns:a16="http://schemas.microsoft.com/office/drawing/2014/main" id="{CBCFD290-6D43-4BCD-9BE2-51205B8EB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409700"/>
            <a:ext cx="8229600" cy="5815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AutoShape 3">
            <a:extLst>
              <a:ext uri="{FF2B5EF4-FFF2-40B4-BE49-F238E27FC236}">
                <a16:creationId xmlns:a16="http://schemas.microsoft.com/office/drawing/2014/main" id="{3D100929-8D22-461E-92E6-9357F909B9AF}"/>
              </a:ext>
            </a:extLst>
          </p:cNvPr>
          <p:cNvSpPr>
            <a:spLocks noChangeArrowheads="1"/>
          </p:cNvSpPr>
          <p:nvPr/>
        </p:nvSpPr>
        <p:spPr bwMode="auto">
          <a:xfrm>
            <a:off x="6946900" y="1790700"/>
            <a:ext cx="387350" cy="579438"/>
          </a:xfrm>
          <a:prstGeom prst="roundRect">
            <a:avLst>
              <a:gd name="adj" fmla="val 40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1152" rIns="90000" bIns="46800"/>
          <a:lstStyle/>
          <a:p>
            <a:pPr eaLnBrk="1">
              <a:lnSpc>
                <a:spcPct val="93000"/>
              </a:lnSpc>
              <a:buClr>
                <a:srgbClr val="000000"/>
              </a:buClr>
              <a:buSzPct val="100000"/>
              <a:buFont typeface="Times New Roman" panose="02020603050405020304" pitchFamily="18" charset="0"/>
              <a:buNone/>
            </a:pPr>
            <a:r>
              <a:rPr lang="en-GB" altLang="cs-CZ" sz="3200" b="1">
                <a:solidFill>
                  <a:srgbClr val="FF0000"/>
                </a:solidFill>
              </a:rPr>
              <a:t>1</a:t>
            </a:r>
          </a:p>
        </p:txBody>
      </p:sp>
      <p:sp>
        <p:nvSpPr>
          <p:cNvPr id="8196" name="AutoShape 4">
            <a:extLst>
              <a:ext uri="{FF2B5EF4-FFF2-40B4-BE49-F238E27FC236}">
                <a16:creationId xmlns:a16="http://schemas.microsoft.com/office/drawing/2014/main" id="{153150EB-B786-4082-B5CC-9193E2AC4DA7}"/>
              </a:ext>
            </a:extLst>
          </p:cNvPr>
          <p:cNvSpPr>
            <a:spLocks noChangeArrowheads="1"/>
          </p:cNvSpPr>
          <p:nvPr/>
        </p:nvSpPr>
        <p:spPr bwMode="auto">
          <a:xfrm>
            <a:off x="5346700" y="2247900"/>
            <a:ext cx="387350" cy="579438"/>
          </a:xfrm>
          <a:prstGeom prst="roundRect">
            <a:avLst>
              <a:gd name="adj" fmla="val 40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1152" rIns="90000" bIns="46800"/>
          <a:lstStyle/>
          <a:p>
            <a:pPr eaLnBrk="1">
              <a:lnSpc>
                <a:spcPct val="93000"/>
              </a:lnSpc>
              <a:buClr>
                <a:srgbClr val="000000"/>
              </a:buClr>
              <a:buSzPct val="100000"/>
              <a:buFont typeface="Times New Roman" panose="02020603050405020304" pitchFamily="18" charset="0"/>
              <a:buNone/>
            </a:pPr>
            <a:r>
              <a:rPr lang="en-GB" altLang="cs-CZ" sz="3200" b="1">
                <a:solidFill>
                  <a:srgbClr val="FF0000"/>
                </a:solidFill>
              </a:rPr>
              <a:t>2</a:t>
            </a:r>
          </a:p>
        </p:txBody>
      </p:sp>
      <p:sp>
        <p:nvSpPr>
          <p:cNvPr id="8197" name="AutoShape 5">
            <a:extLst>
              <a:ext uri="{FF2B5EF4-FFF2-40B4-BE49-F238E27FC236}">
                <a16:creationId xmlns:a16="http://schemas.microsoft.com/office/drawing/2014/main" id="{832E365B-785E-4604-AA54-085E467D6097}"/>
              </a:ext>
            </a:extLst>
          </p:cNvPr>
          <p:cNvSpPr>
            <a:spLocks noChangeArrowheads="1"/>
          </p:cNvSpPr>
          <p:nvPr/>
        </p:nvSpPr>
        <p:spPr bwMode="auto">
          <a:xfrm>
            <a:off x="2298700" y="2705100"/>
            <a:ext cx="387350" cy="579438"/>
          </a:xfrm>
          <a:prstGeom prst="roundRect">
            <a:avLst>
              <a:gd name="adj" fmla="val 40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1152" rIns="90000" bIns="46800"/>
          <a:lstStyle/>
          <a:p>
            <a:pPr eaLnBrk="1">
              <a:lnSpc>
                <a:spcPct val="93000"/>
              </a:lnSpc>
              <a:buClr>
                <a:srgbClr val="000000"/>
              </a:buClr>
              <a:buSzPct val="100000"/>
              <a:buFont typeface="Times New Roman" panose="02020603050405020304" pitchFamily="18" charset="0"/>
              <a:buNone/>
            </a:pPr>
            <a:r>
              <a:rPr lang="en-GB" altLang="cs-CZ" sz="3200" b="1">
                <a:solidFill>
                  <a:srgbClr val="FF0000"/>
                </a:solidFill>
              </a:rPr>
              <a:t>3</a:t>
            </a:r>
          </a:p>
        </p:txBody>
      </p:sp>
      <p:sp>
        <p:nvSpPr>
          <p:cNvPr id="8198" name="AutoShape 6">
            <a:extLst>
              <a:ext uri="{FF2B5EF4-FFF2-40B4-BE49-F238E27FC236}">
                <a16:creationId xmlns:a16="http://schemas.microsoft.com/office/drawing/2014/main" id="{0D69B69D-627C-4544-A566-551C5178AC92}"/>
              </a:ext>
            </a:extLst>
          </p:cNvPr>
          <p:cNvSpPr>
            <a:spLocks noChangeArrowheads="1"/>
          </p:cNvSpPr>
          <p:nvPr/>
        </p:nvSpPr>
        <p:spPr bwMode="auto">
          <a:xfrm>
            <a:off x="5178425" y="5010150"/>
            <a:ext cx="387350" cy="579438"/>
          </a:xfrm>
          <a:prstGeom prst="roundRect">
            <a:avLst>
              <a:gd name="adj" fmla="val 40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1152" rIns="90000" bIns="46800"/>
          <a:lstStyle/>
          <a:p>
            <a:pPr eaLnBrk="1">
              <a:lnSpc>
                <a:spcPct val="93000"/>
              </a:lnSpc>
              <a:buClr>
                <a:srgbClr val="000000"/>
              </a:buClr>
              <a:buSzPct val="100000"/>
              <a:buFont typeface="Times New Roman" panose="02020603050405020304" pitchFamily="18" charset="0"/>
              <a:buNone/>
            </a:pPr>
            <a:r>
              <a:rPr lang="en-GB" altLang="cs-CZ" sz="3200" b="1">
                <a:solidFill>
                  <a:srgbClr val="FF0000"/>
                </a:solidFill>
              </a:rPr>
              <a:t>4</a:t>
            </a:r>
          </a:p>
        </p:txBody>
      </p:sp>
      <p:sp>
        <p:nvSpPr>
          <p:cNvPr id="8199" name="AutoShape 7">
            <a:extLst>
              <a:ext uri="{FF2B5EF4-FFF2-40B4-BE49-F238E27FC236}">
                <a16:creationId xmlns:a16="http://schemas.microsoft.com/office/drawing/2014/main" id="{E79F8330-113D-48C7-A8A8-CFBF72EE5375}"/>
              </a:ext>
            </a:extLst>
          </p:cNvPr>
          <p:cNvSpPr>
            <a:spLocks noChangeArrowheads="1"/>
          </p:cNvSpPr>
          <p:nvPr/>
        </p:nvSpPr>
        <p:spPr bwMode="auto">
          <a:xfrm>
            <a:off x="8623300" y="5905500"/>
            <a:ext cx="387350" cy="579438"/>
          </a:xfrm>
          <a:prstGeom prst="roundRect">
            <a:avLst>
              <a:gd name="adj" fmla="val 40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91152" rIns="90000" bIns="46800"/>
          <a:lstStyle/>
          <a:p>
            <a:pPr eaLnBrk="1">
              <a:lnSpc>
                <a:spcPct val="93000"/>
              </a:lnSpc>
              <a:buClr>
                <a:srgbClr val="000000"/>
              </a:buClr>
              <a:buSzPct val="100000"/>
              <a:buFont typeface="Times New Roman" panose="02020603050405020304" pitchFamily="18" charset="0"/>
              <a:buNone/>
            </a:pPr>
            <a:r>
              <a:rPr lang="en-GB" altLang="cs-CZ" sz="3200" b="1">
                <a:solidFill>
                  <a:srgbClr val="FF0000"/>
                </a:solidFill>
              </a:rPr>
              <a:t>5</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2" fill="hold">
                                          <p:stCondLst>
                                            <p:cond delay="0"/>
                                          </p:stCondLst>
                                        </p:cTn>
                                        <p:tgtEl>
                                          <p:spTgt spid="8195"/>
                                        </p:tgtEl>
                                        <p:attrNameLst>
                                          <p:attrName>style.visibility</p:attrName>
                                        </p:attrNameLst>
                                      </p:cBhvr>
                                      <p:to>
                                        <p:strVal val="visible"/>
                                      </p:to>
                                    </p:set>
                                    <p:animEffect transition="in" filter="dissolve">
                                      <p:cBhvr additive="repl">
                                        <p:cTn id="7" dur="10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2" fill="hold">
                                          <p:stCondLst>
                                            <p:cond delay="0"/>
                                          </p:stCondLst>
                                        </p:cTn>
                                        <p:tgtEl>
                                          <p:spTgt spid="8196"/>
                                        </p:tgtEl>
                                        <p:attrNameLst>
                                          <p:attrName>style.visibility</p:attrName>
                                        </p:attrNameLst>
                                      </p:cBhvr>
                                      <p:to>
                                        <p:strVal val="visible"/>
                                      </p:to>
                                    </p:set>
                                    <p:animEffect transition="in" filter="dissolve">
                                      <p:cBhvr additive="repl">
                                        <p:cTn id="12" dur="10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2" fill="hold">
                                          <p:stCondLst>
                                            <p:cond delay="0"/>
                                          </p:stCondLst>
                                        </p:cTn>
                                        <p:tgtEl>
                                          <p:spTgt spid="8197"/>
                                        </p:tgtEl>
                                        <p:attrNameLst>
                                          <p:attrName>style.visibility</p:attrName>
                                        </p:attrNameLst>
                                      </p:cBhvr>
                                      <p:to>
                                        <p:strVal val="visible"/>
                                      </p:to>
                                    </p:set>
                                    <p:animEffect transition="in" filter="dissolve">
                                      <p:cBhvr additive="repl">
                                        <p:cTn id="17" dur="10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2" fill="hold">
                                          <p:stCondLst>
                                            <p:cond delay="0"/>
                                          </p:stCondLst>
                                        </p:cTn>
                                        <p:tgtEl>
                                          <p:spTgt spid="8198"/>
                                        </p:tgtEl>
                                        <p:attrNameLst>
                                          <p:attrName>style.visibility</p:attrName>
                                        </p:attrNameLst>
                                      </p:cBhvr>
                                      <p:to>
                                        <p:strVal val="visible"/>
                                      </p:to>
                                    </p:set>
                                    <p:animEffect transition="in" filter="dissolve">
                                      <p:cBhvr additive="repl">
                                        <p:cTn id="22" dur="1000"/>
                                        <p:tgtEl>
                                          <p:spTgt spid="8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2" fill="hold">
                                          <p:stCondLst>
                                            <p:cond delay="0"/>
                                          </p:stCondLst>
                                        </p:cTn>
                                        <p:tgtEl>
                                          <p:spTgt spid="8199"/>
                                        </p:tgtEl>
                                        <p:attrNameLst>
                                          <p:attrName>style.visibility</p:attrName>
                                        </p:attrNameLst>
                                      </p:cBhvr>
                                      <p:to>
                                        <p:strVal val="visible"/>
                                      </p:to>
                                    </p:set>
                                    <p:animEffect transition="in" filter="dissolve">
                                      <p:cBhvr additive="repl">
                                        <p:cTn id="27"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a:extLst>
              <a:ext uri="{FF2B5EF4-FFF2-40B4-BE49-F238E27FC236}">
                <a16:creationId xmlns:a16="http://schemas.microsoft.com/office/drawing/2014/main" id="{4D0F1ABE-55F3-47CA-80AC-86C7951AFD74}"/>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Monitoring of gas</a:t>
            </a:r>
          </a:p>
        </p:txBody>
      </p:sp>
      <p:sp>
        <p:nvSpPr>
          <p:cNvPr id="139267" name="Rectangle 2">
            <a:extLst>
              <a:ext uri="{FF2B5EF4-FFF2-40B4-BE49-F238E27FC236}">
                <a16:creationId xmlns:a16="http://schemas.microsoft.com/office/drawing/2014/main" id="{6714D9F0-0564-4ED6-8AB1-2012DDF6F48F}"/>
              </a:ext>
            </a:extLst>
          </p:cNvPr>
          <p:cNvSpPr>
            <a:spLocks noGrp="1" noChangeArrowheads="1"/>
          </p:cNvSpPr>
          <p:nvPr>
            <p:ph type="body" idx="1"/>
          </p:nvPr>
        </p:nvSpPr>
        <p:spPr>
          <a:xfrm>
            <a:off x="741363" y="1963738"/>
            <a:ext cx="8772525" cy="48466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Main-stream				 Side-stream</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p:txBody>
      </p:sp>
      <p:pic>
        <p:nvPicPr>
          <p:cNvPr id="139268" name="Picture 3">
            <a:extLst>
              <a:ext uri="{FF2B5EF4-FFF2-40B4-BE49-F238E27FC236}">
                <a16:creationId xmlns:a16="http://schemas.microsoft.com/office/drawing/2014/main" id="{97988FC6-9B13-4676-9431-A70222EF0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3419475"/>
            <a:ext cx="3359150" cy="2454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9269" name="Picture 4">
            <a:extLst>
              <a:ext uri="{FF2B5EF4-FFF2-40B4-BE49-F238E27FC236}">
                <a16:creationId xmlns:a16="http://schemas.microsoft.com/office/drawing/2014/main" id="{A0D1EF2E-17D4-4AA3-BC58-9FAE96355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635375"/>
            <a:ext cx="4859337" cy="178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1">
            <a:extLst>
              <a:ext uri="{FF2B5EF4-FFF2-40B4-BE49-F238E27FC236}">
                <a16:creationId xmlns:a16="http://schemas.microsoft.com/office/drawing/2014/main" id="{3613CB04-5239-4B9C-9641-45397755B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1409700"/>
            <a:ext cx="5567363" cy="524986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315" name="Text Box 2">
            <a:extLst>
              <a:ext uri="{FF2B5EF4-FFF2-40B4-BE49-F238E27FC236}">
                <a16:creationId xmlns:a16="http://schemas.microsoft.com/office/drawing/2014/main" id="{F1952E9D-7FEE-4F1E-89BA-1C9A8FB7FFCC}"/>
              </a:ext>
            </a:extLst>
          </p:cNvPr>
          <p:cNvSpPr txBox="1">
            <a:spLocks noChangeArrowheads="1"/>
          </p:cNvSpPr>
          <p:nvPr/>
        </p:nvSpPr>
        <p:spPr bwMode="auto">
          <a:xfrm>
            <a:off x="708025" y="6426200"/>
            <a:ext cx="8651875" cy="774700"/>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36-13 Paramagnetic oxygen analyzer. Two sealed spheres filled with nitrogen are suspended in a magnetic field. Nitrogen (N2) is slightly diamagnetic, and the resting position of the beam is such that the spheres are displaced away from the strongest portion of the field. If the surrounding gas contains oxygen, the spheres are pushed further out of the field by the relatively paramagnetic oxygen. The magnitude of the torque is related to the paramagnetism of the gas mixture and is proportional to the partial pressure of oxygen (Po2). Movement of the dumbbell is detected by photocells, and a feedback current is applied to the coil encircling the spheres, returning the dumbbell to the zero position. The restoring current and output voltage are proportional to the Po2. (Courtesy of Servomex Co., Norwood, MA.)</a:t>
            </a:r>
          </a:p>
        </p:txBody>
      </p:sp>
      <p:sp>
        <p:nvSpPr>
          <p:cNvPr id="141316" name="Text Box 3">
            <a:extLst>
              <a:ext uri="{FF2B5EF4-FFF2-40B4-BE49-F238E27FC236}">
                <a16:creationId xmlns:a16="http://schemas.microsoft.com/office/drawing/2014/main" id="{9D003FFB-A780-422C-B9F8-25FF216B8721}"/>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41317" name="Text Box 4">
            <a:extLst>
              <a:ext uri="{FF2B5EF4-FFF2-40B4-BE49-F238E27FC236}">
                <a16:creationId xmlns:a16="http://schemas.microsoft.com/office/drawing/2014/main" id="{438513BD-5CB5-4E67-BB3A-0BFC33104524}"/>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41318" name="Picture 5">
            <a:extLst>
              <a:ext uri="{FF2B5EF4-FFF2-40B4-BE49-F238E27FC236}">
                <a16:creationId xmlns:a16="http://schemas.microsoft.com/office/drawing/2014/main" id="{99373FD2-7619-471B-A202-E6B0FF51F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319" name="Rectangle 6">
            <a:extLst>
              <a:ext uri="{FF2B5EF4-FFF2-40B4-BE49-F238E27FC236}">
                <a16:creationId xmlns:a16="http://schemas.microsoft.com/office/drawing/2014/main" id="{FC17ABC8-278B-4644-91ED-5841106D8910}"/>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O2 paramagnetic gas </a:t>
            </a:r>
            <a:br>
              <a:rPr lang="cs-CZ" altLang="cs-CZ"/>
            </a:br>
            <a:r>
              <a:rPr lang="cs-CZ" altLang="cs-CZ"/>
              <a:t>(side stream monitor)</a:t>
            </a:r>
          </a:p>
        </p:txBody>
      </p:sp>
      <p:sp>
        <p:nvSpPr>
          <p:cNvPr id="141320" name="Rectangle 7">
            <a:extLst>
              <a:ext uri="{FF2B5EF4-FFF2-40B4-BE49-F238E27FC236}">
                <a16:creationId xmlns:a16="http://schemas.microsoft.com/office/drawing/2014/main" id="{465C7C52-9AC6-4ED1-8A38-32DD2F42CB1A}"/>
              </a:ext>
            </a:extLst>
          </p:cNvPr>
          <p:cNvSpPr>
            <a:spLocks noGrp="1" noChangeArrowheads="1"/>
          </p:cNvSpPr>
          <p:nvPr>
            <p:ph type="body" idx="1"/>
          </p:nvPr>
        </p:nvSpPr>
        <p:spPr>
          <a:xfrm>
            <a:off x="47625" y="1812925"/>
            <a:ext cx="4452938" cy="4846638"/>
          </a:xfrm>
        </p:spPr>
        <p:txBody>
          <a:bodyPr/>
          <a:lstStyle/>
          <a:p>
            <a:pPr eaLnBrk="1">
              <a:tabLst>
                <a:tab pos="723900" algn="l"/>
                <a:tab pos="1447800" algn="l"/>
                <a:tab pos="2171700" algn="l"/>
                <a:tab pos="2895600" algn="l"/>
                <a:tab pos="3619500" algn="l"/>
                <a:tab pos="4343400" algn="l"/>
              </a:tabLst>
            </a:pPr>
            <a:r>
              <a:rPr lang="cs-CZ" altLang="cs-CZ"/>
              <a:t>Minimal fiO2:  21%</a:t>
            </a:r>
          </a:p>
          <a:p>
            <a:pPr eaLnBrk="1">
              <a:tabLst>
                <a:tab pos="723900" algn="l"/>
                <a:tab pos="1447800" algn="l"/>
                <a:tab pos="2171700" algn="l"/>
                <a:tab pos="2895600" algn="l"/>
                <a:tab pos="3619500" algn="l"/>
                <a:tab pos="4343400" algn="l"/>
              </a:tabLst>
            </a:pPr>
            <a:r>
              <a:rPr lang="cs-CZ" altLang="cs-CZ"/>
              <a:t>safe 30%</a:t>
            </a:r>
          </a:p>
          <a:p>
            <a:pPr eaLnBrk="1">
              <a:tabLst>
                <a:tab pos="723900" algn="l"/>
                <a:tab pos="1447800" algn="l"/>
                <a:tab pos="2171700" algn="l"/>
                <a:tab pos="2895600" algn="l"/>
                <a:tab pos="3619500" algn="l"/>
                <a:tab pos="4343400" algn="l"/>
              </a:tabLst>
            </a:pPr>
            <a:r>
              <a:rPr lang="cs-CZ" altLang="cs-CZ"/>
              <a:t>usualy : up to 60%</a:t>
            </a:r>
          </a:p>
          <a:p>
            <a:pPr eaLnBrk="1">
              <a:tabLst>
                <a:tab pos="723900" algn="l"/>
                <a:tab pos="1447800" algn="l"/>
                <a:tab pos="2171700" algn="l"/>
                <a:tab pos="2895600" algn="l"/>
                <a:tab pos="3619500" algn="l"/>
                <a:tab pos="4343400" algn="l"/>
              </a:tabLst>
            </a:pPr>
            <a:r>
              <a:rPr lang="cs-CZ" altLang="cs-CZ"/>
              <a:t>in case of hypoxy: 100%</a:t>
            </a:r>
          </a:p>
          <a:p>
            <a:pPr eaLnBrk="1">
              <a:tabLst>
                <a:tab pos="723900" algn="l"/>
                <a:tab pos="1447800" algn="l"/>
                <a:tab pos="2171700" algn="l"/>
                <a:tab pos="2895600" algn="l"/>
                <a:tab pos="3619500" algn="l"/>
                <a:tab pos="4343400" algn="l"/>
              </a:tabLst>
            </a:pPr>
            <a:r>
              <a:rPr lang="cs-CZ" altLang="cs-CZ"/>
              <a:t>preoxygenation: 100%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a:extLst>
              <a:ext uri="{FF2B5EF4-FFF2-40B4-BE49-F238E27FC236}">
                <a16:creationId xmlns:a16="http://schemas.microsoft.com/office/drawing/2014/main" id="{3560F0F5-2F8F-4DE7-B812-BA633206B6A8}"/>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Capnometr, Capnograph</a:t>
            </a:r>
          </a:p>
        </p:txBody>
      </p:sp>
      <p:sp>
        <p:nvSpPr>
          <p:cNvPr id="143363" name="Rectangle 2">
            <a:extLst>
              <a:ext uri="{FF2B5EF4-FFF2-40B4-BE49-F238E27FC236}">
                <a16:creationId xmlns:a16="http://schemas.microsoft.com/office/drawing/2014/main" id="{98D39A8E-0882-4BB6-BC0C-EAB68CFE626B}"/>
              </a:ext>
            </a:extLst>
          </p:cNvPr>
          <p:cNvSpPr>
            <a:spLocks noGrp="1" noChangeArrowheads="1"/>
          </p:cNvSpPr>
          <p:nvPr>
            <p:ph type="body" idx="1"/>
          </p:nvPr>
        </p:nvSpPr>
        <p:spPr>
          <a:xfrm>
            <a:off x="766763" y="6132513"/>
            <a:ext cx="8772525" cy="708025"/>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Infra-red Spectrography</a:t>
            </a:r>
          </a:p>
        </p:txBody>
      </p:sp>
      <p:pic>
        <p:nvPicPr>
          <p:cNvPr id="143364" name="Picture 3">
            <a:extLst>
              <a:ext uri="{FF2B5EF4-FFF2-40B4-BE49-F238E27FC236}">
                <a16:creationId xmlns:a16="http://schemas.microsoft.com/office/drawing/2014/main" id="{07DF65AF-F5C4-48DE-8C78-5C91DCE5B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06" t="17967" r="25488" b="12144"/>
          <a:stretch>
            <a:fillRect/>
          </a:stretch>
        </p:blipFill>
        <p:spPr bwMode="auto">
          <a:xfrm>
            <a:off x="2519363" y="1979613"/>
            <a:ext cx="5040312" cy="3959225"/>
          </a:xfrm>
          <a:prstGeom prst="rect">
            <a:avLst/>
          </a:prstGeom>
          <a:noFill/>
          <a:ln>
            <a:noFill/>
          </a:ln>
          <a:effectLst/>
          <a:extLst>
            <a:ext uri="{909E8E84-426E-40DD-AFC4-6F175D3DCCD1}">
              <a14:hiddenFill xmlns:a14="http://schemas.microsoft.com/office/drawing/2010/main">
                <a:blipFill dpi="0" rotWithShape="0">
                  <a:blip/>
                  <a:srcRect l="24506" t="17967" r="25488" b="1214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65" name="Text Box 4">
            <a:extLst>
              <a:ext uri="{FF2B5EF4-FFF2-40B4-BE49-F238E27FC236}">
                <a16:creationId xmlns:a16="http://schemas.microsoft.com/office/drawing/2014/main" id="{5AA2389A-E8A8-454D-8815-1965E0C893E1}"/>
              </a:ext>
            </a:extLst>
          </p:cNvPr>
          <p:cNvSpPr txBox="1">
            <a:spLocks noChangeArrowheads="1"/>
          </p:cNvSpPr>
          <p:nvPr/>
        </p:nvSpPr>
        <p:spPr bwMode="auto">
          <a:xfrm>
            <a:off x="3240088" y="6480175"/>
            <a:ext cx="60372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S Gothic" panose="020B0609070205080204" pitchFamily="49" charset="-128"/>
              </a:defRPr>
            </a:lvl9pPr>
          </a:lstStyle>
          <a:p>
            <a:pPr eaLnBrk="1"/>
            <a:r>
              <a:rPr lang="cs-CZ" altLang="cs-CZ">
                <a:solidFill>
                  <a:srgbClr val="000000"/>
                </a:solidFill>
              </a:rPr>
              <a:t>http://www.capnography.com/Physics/Physicsphysical.htm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a:extLst>
              <a:ext uri="{FF2B5EF4-FFF2-40B4-BE49-F238E27FC236}">
                <a16:creationId xmlns:a16="http://schemas.microsoft.com/office/drawing/2014/main" id="{9DB72EFB-0796-4DB2-B9A0-D907000A78D7}"/>
              </a:ext>
            </a:extLst>
          </p:cNvPr>
          <p:cNvSpPr>
            <a:spLocks noGrp="1" noChangeArrowheads="1"/>
          </p:cNvSpPr>
          <p:nvPr>
            <p:ph type="title"/>
          </p:nvPr>
        </p:nvSpPr>
        <p:spPr>
          <a:xfrm>
            <a:off x="741363" y="327025"/>
            <a:ext cx="8609012" cy="1173163"/>
          </a:xfrm>
        </p:spPr>
        <p:txBody>
          <a:bodyPr tIns="35280"/>
          <a:lstStyle/>
          <a:p>
            <a:pPr eaLnBrk="1"/>
            <a:endParaRPr lang="cs-CZ" altLang="cs-CZ"/>
          </a:p>
        </p:txBody>
      </p:sp>
      <p:sp>
        <p:nvSpPr>
          <p:cNvPr id="145411" name="Rectangle 2">
            <a:extLst>
              <a:ext uri="{FF2B5EF4-FFF2-40B4-BE49-F238E27FC236}">
                <a16:creationId xmlns:a16="http://schemas.microsoft.com/office/drawing/2014/main" id="{CC4B6B73-6720-47EB-8BD7-D3539CD5F23C}"/>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145412" name="Picture 3">
            <a:extLst>
              <a:ext uri="{FF2B5EF4-FFF2-40B4-BE49-F238E27FC236}">
                <a16:creationId xmlns:a16="http://schemas.microsoft.com/office/drawing/2014/main" id="{32828BD5-AC50-434C-A6FC-881067066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06" t="17967" r="25488" b="12144"/>
          <a:stretch>
            <a:fillRect/>
          </a:stretch>
        </p:blipFill>
        <p:spPr bwMode="auto">
          <a:xfrm>
            <a:off x="2519363" y="1979613"/>
            <a:ext cx="5040312" cy="3959225"/>
          </a:xfrm>
          <a:prstGeom prst="rect">
            <a:avLst/>
          </a:prstGeom>
          <a:noFill/>
          <a:ln>
            <a:noFill/>
          </a:ln>
          <a:effectLst/>
          <a:extLst>
            <a:ext uri="{909E8E84-426E-40DD-AFC4-6F175D3DCCD1}">
              <a14:hiddenFill xmlns:a14="http://schemas.microsoft.com/office/drawing/2010/main">
                <a:blipFill dpi="0" rotWithShape="0">
                  <a:blip/>
                  <a:srcRect l="24506" t="17967" r="25488" b="1214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a:extLst>
              <a:ext uri="{FF2B5EF4-FFF2-40B4-BE49-F238E27FC236}">
                <a16:creationId xmlns:a16="http://schemas.microsoft.com/office/drawing/2014/main" id="{150126D5-D26A-4DC7-B611-C03C963E3005}"/>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CO2  emits IR radiation</a:t>
            </a:r>
          </a:p>
        </p:txBody>
      </p:sp>
      <p:sp>
        <p:nvSpPr>
          <p:cNvPr id="147459" name="Rectangle 2">
            <a:extLst>
              <a:ext uri="{FF2B5EF4-FFF2-40B4-BE49-F238E27FC236}">
                <a16:creationId xmlns:a16="http://schemas.microsoft.com/office/drawing/2014/main" id="{141CC26F-82E9-4A76-9C20-D644FA338BB7}"/>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147460" name="Picture 3">
            <a:extLst>
              <a:ext uri="{FF2B5EF4-FFF2-40B4-BE49-F238E27FC236}">
                <a16:creationId xmlns:a16="http://schemas.microsoft.com/office/drawing/2014/main" id="{6DCFBB5D-313D-4396-9CA2-FC0475773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979613"/>
            <a:ext cx="8099425" cy="4859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a:extLst>
              <a:ext uri="{FF2B5EF4-FFF2-40B4-BE49-F238E27FC236}">
                <a16:creationId xmlns:a16="http://schemas.microsoft.com/office/drawing/2014/main" id="{514F2122-4417-4521-A904-E8C997886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8" y="444500"/>
            <a:ext cx="5265737" cy="524986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9507" name="Text Box 2">
            <a:extLst>
              <a:ext uri="{FF2B5EF4-FFF2-40B4-BE49-F238E27FC236}">
                <a16:creationId xmlns:a16="http://schemas.microsoft.com/office/drawing/2014/main" id="{F72959C0-E368-45E2-803C-C1A8D7118EA4}"/>
              </a:ext>
            </a:extLst>
          </p:cNvPr>
          <p:cNvSpPr txBox="1">
            <a:spLocks noChangeArrowheads="1"/>
          </p:cNvSpPr>
          <p:nvPr/>
        </p:nvSpPr>
        <p:spPr bwMode="auto">
          <a:xfrm>
            <a:off x="673100" y="5578475"/>
            <a:ext cx="8651875" cy="1981200"/>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36-18 Examples of capnograph waves. A, Normal spontaneous breathing. B, Normal mechanical ventilation. C, Prolonged exhalation during spontaneous breathing. As CO2 diffuses from the mixed venous blood into the alveoli, its concentration progressively rises (see Fig. 36-19). D, Increased slope of phase III in a mechanically ventilated patient with emphysema. E, Added dead space during spontaneous ventilation. F, Dual plateau (i.e. tails-up pattern) caused by a leak in the sample line.325 The alveolar plateau is artifactually low because of dilution of exhaled gas with air leaking inward. During each mechanical breath, the leak is reduced because of higher pressure within the airway and tubing, explaining the rise in the CO2 concentration at the end of the alveolar plateau. This pattern is not seen during spontaneous ventilation because the required increase in airway pressure is absent. G, Exhausted CO2 absorbent produces an inhaled CO2 concentration greater than zero. H, Double peak for a patient with a single lung transplant. The first peak represents CO2 from the transplanted (normal) lung. CO2 exhalation from the remaining (obstructed) lung is delayed, producing the second peak. I, Inspiratory valve stuck open during spontaneous breathing. Some backflow into the inspired limb of the circuit causes a rise in the level of inspired CO2. J, Inspiratory valve stuck open during mechanical ventilation. The "slurred" downslope during inspiration represents a small amount of inspired CO2 in the inspired limb of the circuit. K and L, Expiratory valve stuck open during spontaneous breathing or mechanical ventilation. Inhalation of exhaled gas causes an increase in inspired CO2. M, Cardiogenic oscillations, when seen, usually occur with sidestream capnographs for spontaneously breathing patients at the end of each exhalation. Cardiac action causes to-and-fro movement of the interface between exhaled and fresh gas. The CO2 concentration in gas entering the sampling line therefore alternates between high and low values. N, Electrical noise resulting from a malfunctioning component. The seemingly random nature of the signal perturbations (about three per second) implies a nonbiologic cause.</a:t>
            </a:r>
          </a:p>
        </p:txBody>
      </p:sp>
      <p:sp>
        <p:nvSpPr>
          <p:cNvPr id="149508" name="Text Box 3">
            <a:extLst>
              <a:ext uri="{FF2B5EF4-FFF2-40B4-BE49-F238E27FC236}">
                <a16:creationId xmlns:a16="http://schemas.microsoft.com/office/drawing/2014/main" id="{4B18DDE1-BBC8-4CE9-9F9C-5BDF7715C7B7}"/>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49509" name="Text Box 4">
            <a:extLst>
              <a:ext uri="{FF2B5EF4-FFF2-40B4-BE49-F238E27FC236}">
                <a16:creationId xmlns:a16="http://schemas.microsoft.com/office/drawing/2014/main" id="{BBF62C32-9DE0-44BD-AE92-92088A2EEC63}"/>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49510" name="Picture 5">
            <a:extLst>
              <a:ext uri="{FF2B5EF4-FFF2-40B4-BE49-F238E27FC236}">
                <a16:creationId xmlns:a16="http://schemas.microsoft.com/office/drawing/2014/main" id="{24B6E239-8060-4595-A0E4-1754E59F0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
            <a:extLst>
              <a:ext uri="{FF2B5EF4-FFF2-40B4-BE49-F238E27FC236}">
                <a16:creationId xmlns:a16="http://schemas.microsoft.com/office/drawing/2014/main" id="{5D624B6F-FDCC-48BC-9FF4-8F6107CB7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5132"/>
          <a:stretch>
            <a:fillRect/>
          </a:stretch>
        </p:blipFill>
        <p:spPr bwMode="auto">
          <a:xfrm>
            <a:off x="720725" y="1739900"/>
            <a:ext cx="8640763" cy="186055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b="85132"/>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55" name="Text Box 2">
            <a:extLst>
              <a:ext uri="{FF2B5EF4-FFF2-40B4-BE49-F238E27FC236}">
                <a16:creationId xmlns:a16="http://schemas.microsoft.com/office/drawing/2014/main" id="{E878460B-C25F-463A-A4EC-E91641DFD1E4}"/>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51556" name="Text Box 3">
            <a:extLst>
              <a:ext uri="{FF2B5EF4-FFF2-40B4-BE49-F238E27FC236}">
                <a16:creationId xmlns:a16="http://schemas.microsoft.com/office/drawing/2014/main" id="{55AEA7C8-8030-4919-8949-C0A5CF301E12}"/>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sp>
        <p:nvSpPr>
          <p:cNvPr id="151557" name="Rectangle 4">
            <a:extLst>
              <a:ext uri="{FF2B5EF4-FFF2-40B4-BE49-F238E27FC236}">
                <a16:creationId xmlns:a16="http://schemas.microsoft.com/office/drawing/2014/main" id="{3F749CF9-797A-4EC5-8429-B8F6650606EC}"/>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Normal ventilation </a:t>
            </a:r>
            <a:br>
              <a:rPr lang="cs-CZ" altLang="cs-CZ"/>
            </a:br>
            <a:r>
              <a:rPr lang="cs-CZ" altLang="cs-CZ"/>
              <a:t> spont. 						 mandatory</a:t>
            </a:r>
          </a:p>
        </p:txBody>
      </p:sp>
      <p:pic>
        <p:nvPicPr>
          <p:cNvPr id="151558" name="Picture 5">
            <a:extLst>
              <a:ext uri="{FF2B5EF4-FFF2-40B4-BE49-F238E27FC236}">
                <a16:creationId xmlns:a16="http://schemas.microsoft.com/office/drawing/2014/main" id="{9786ADBA-740A-444E-985C-56E5BD71F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3952875"/>
            <a:ext cx="4295775" cy="3067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557EFEDB-EAF7-4BEC-8FFA-1568076D3009}"/>
              </a:ext>
            </a:extLst>
          </p:cNvPr>
          <p:cNvSpPr>
            <a:spLocks noGrp="1" noChangeArrowheads="1"/>
          </p:cNvSpPr>
          <p:nvPr>
            <p:ph type="title"/>
          </p:nvPr>
        </p:nvSpPr>
        <p:spPr>
          <a:xfrm>
            <a:off x="741363" y="327025"/>
            <a:ext cx="8609012" cy="1173163"/>
          </a:xfrm>
        </p:spPr>
        <p:txBody>
          <a:bodyPr tIns="35280"/>
          <a:lstStyle/>
          <a:p>
            <a:pPr eaLnBrk="1"/>
            <a:endParaRPr lang="cs-CZ" altLang="cs-CZ"/>
          </a:p>
        </p:txBody>
      </p:sp>
      <p:pic>
        <p:nvPicPr>
          <p:cNvPr id="153603" name="Picture 2">
            <a:extLst>
              <a:ext uri="{FF2B5EF4-FFF2-40B4-BE49-F238E27FC236}">
                <a16:creationId xmlns:a16="http://schemas.microsoft.com/office/drawing/2014/main" id="{73D3609E-8034-480B-81C7-32B3F5C95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979613"/>
            <a:ext cx="4295775"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4" name="Picture 3">
            <a:extLst>
              <a:ext uri="{FF2B5EF4-FFF2-40B4-BE49-F238E27FC236}">
                <a16:creationId xmlns:a16="http://schemas.microsoft.com/office/drawing/2014/main" id="{52985A02-0E7A-41BF-B43B-BE2A62FA0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3897313"/>
            <a:ext cx="4343400" cy="2943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5" name="Picture 4">
            <a:extLst>
              <a:ext uri="{FF2B5EF4-FFF2-40B4-BE49-F238E27FC236}">
                <a16:creationId xmlns:a16="http://schemas.microsoft.com/office/drawing/2014/main" id="{1076704D-F802-4BB8-B6A8-9BCC029FA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675" y="2157413"/>
            <a:ext cx="4305300" cy="396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a:extLst>
              <a:ext uri="{FF2B5EF4-FFF2-40B4-BE49-F238E27FC236}">
                <a16:creationId xmlns:a16="http://schemas.microsoft.com/office/drawing/2014/main" id="{2F350F57-6207-453E-8B75-F9430C778B8A}"/>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obstruction of airway</a:t>
            </a:r>
          </a:p>
        </p:txBody>
      </p:sp>
      <p:pic>
        <p:nvPicPr>
          <p:cNvPr id="155651" name="Picture 2">
            <a:extLst>
              <a:ext uri="{FF2B5EF4-FFF2-40B4-BE49-F238E27FC236}">
                <a16:creationId xmlns:a16="http://schemas.microsoft.com/office/drawing/2014/main" id="{AEEF885F-A6BE-41CE-91D9-830CD893A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2349500"/>
            <a:ext cx="3543300" cy="179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2" name="Line 3">
            <a:extLst>
              <a:ext uri="{FF2B5EF4-FFF2-40B4-BE49-F238E27FC236}">
                <a16:creationId xmlns:a16="http://schemas.microsoft.com/office/drawing/2014/main" id="{A289565D-DCA5-4100-AEF0-0E3691827437}"/>
              </a:ext>
            </a:extLst>
          </p:cNvPr>
          <p:cNvSpPr>
            <a:spLocks noChangeShapeType="1"/>
          </p:cNvSpPr>
          <p:nvPr/>
        </p:nvSpPr>
        <p:spPr bwMode="auto">
          <a:xfrm flipV="1">
            <a:off x="3024188" y="2517775"/>
            <a:ext cx="1079500" cy="1263650"/>
          </a:xfrm>
          <a:prstGeom prst="line">
            <a:avLst/>
          </a:prstGeom>
          <a:noFill/>
          <a:ln w="720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5653" name="Line 4">
            <a:extLst>
              <a:ext uri="{FF2B5EF4-FFF2-40B4-BE49-F238E27FC236}">
                <a16:creationId xmlns:a16="http://schemas.microsoft.com/office/drawing/2014/main" id="{0362E45F-8C2B-4465-928F-A37D82C32ADD}"/>
              </a:ext>
            </a:extLst>
          </p:cNvPr>
          <p:cNvSpPr>
            <a:spLocks noChangeShapeType="1"/>
          </p:cNvSpPr>
          <p:nvPr/>
        </p:nvSpPr>
        <p:spPr bwMode="auto">
          <a:xfrm flipV="1">
            <a:off x="1077418" y="3216248"/>
            <a:ext cx="1295400" cy="296719"/>
          </a:xfrm>
          <a:prstGeom prst="line">
            <a:avLst/>
          </a:prstGeom>
          <a:noFill/>
          <a:ln w="720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pic>
        <p:nvPicPr>
          <p:cNvPr id="155654" name="Picture 5">
            <a:extLst>
              <a:ext uri="{FF2B5EF4-FFF2-40B4-BE49-F238E27FC236}">
                <a16:creationId xmlns:a16="http://schemas.microsoft.com/office/drawing/2014/main" id="{1BA85B12-612F-45A6-B3E4-2E5993743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2454275"/>
            <a:ext cx="3543300" cy="168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5" name="Rectangle 6">
            <a:extLst>
              <a:ext uri="{FF2B5EF4-FFF2-40B4-BE49-F238E27FC236}">
                <a16:creationId xmlns:a16="http://schemas.microsoft.com/office/drawing/2014/main" id="{B69533BD-DB97-49D2-85BA-99435428EDA4}"/>
              </a:ext>
            </a:extLst>
          </p:cNvPr>
          <p:cNvSpPr>
            <a:spLocks noGrp="1" noChangeArrowheads="1"/>
          </p:cNvSpPr>
          <p:nvPr>
            <p:ph type="body" idx="1"/>
          </p:nvPr>
        </p:nvSpPr>
        <p:spPr>
          <a:xfrm>
            <a:off x="741363" y="1963738"/>
            <a:ext cx="4281487" cy="4846637"/>
          </a:xfrm>
        </p:spPr>
        <p:txBody>
          <a:bodyPr/>
          <a:lstStyle/>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r>
              <a:rPr lang="cs-CZ" altLang="cs-CZ"/>
              <a:t>expirium</a:t>
            </a:r>
          </a:p>
        </p:txBody>
      </p:sp>
      <p:sp>
        <p:nvSpPr>
          <p:cNvPr id="155656" name="Rectangle 7">
            <a:extLst>
              <a:ext uri="{FF2B5EF4-FFF2-40B4-BE49-F238E27FC236}">
                <a16:creationId xmlns:a16="http://schemas.microsoft.com/office/drawing/2014/main" id="{E9A6B0B5-F6CB-4622-ABE3-C91C2B69A909}"/>
              </a:ext>
            </a:extLst>
          </p:cNvPr>
          <p:cNvSpPr>
            <a:spLocks noGrp="1" noChangeArrowheads="1"/>
          </p:cNvSpPr>
          <p:nvPr>
            <p:ph type="body" idx="2"/>
          </p:nvPr>
        </p:nvSpPr>
        <p:spPr>
          <a:xfrm>
            <a:off x="5235575" y="1963738"/>
            <a:ext cx="4281488" cy="4846637"/>
          </a:xfrm>
        </p:spPr>
        <p:txBody>
          <a:bodyPr/>
          <a:lstStyle/>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endParaRPr lang="cs-CZ" altLang="cs-CZ"/>
          </a:p>
          <a:p>
            <a:pPr eaLnBrk="1">
              <a:tabLst>
                <a:tab pos="723900" algn="l"/>
                <a:tab pos="1447800" algn="l"/>
                <a:tab pos="2171700" algn="l"/>
                <a:tab pos="2895600" algn="l"/>
                <a:tab pos="3619500" algn="l"/>
              </a:tabLst>
            </a:pPr>
            <a:r>
              <a:rPr lang="cs-CZ" altLang="cs-CZ"/>
              <a:t>inspirium</a:t>
            </a:r>
          </a:p>
        </p:txBody>
      </p:sp>
      <p:sp>
        <p:nvSpPr>
          <p:cNvPr id="155657" name="Line 8">
            <a:extLst>
              <a:ext uri="{FF2B5EF4-FFF2-40B4-BE49-F238E27FC236}">
                <a16:creationId xmlns:a16="http://schemas.microsoft.com/office/drawing/2014/main" id="{037AC173-9CA2-40D9-B9A3-14FD52C2DA19}"/>
              </a:ext>
            </a:extLst>
          </p:cNvPr>
          <p:cNvSpPr>
            <a:spLocks noChangeShapeType="1"/>
          </p:cNvSpPr>
          <p:nvPr/>
        </p:nvSpPr>
        <p:spPr bwMode="auto">
          <a:xfrm>
            <a:off x="7818228" y="3019585"/>
            <a:ext cx="936625" cy="936625"/>
          </a:xfrm>
          <a:prstGeom prst="line">
            <a:avLst/>
          </a:prstGeom>
          <a:noFill/>
          <a:ln w="720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1">
            <a:extLst>
              <a:ext uri="{FF2B5EF4-FFF2-40B4-BE49-F238E27FC236}">
                <a16:creationId xmlns:a16="http://schemas.microsoft.com/office/drawing/2014/main" id="{33FA8F62-21C4-465D-9690-FDB00AB40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444500"/>
            <a:ext cx="6418262" cy="524986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7699" name="Text Box 2">
            <a:extLst>
              <a:ext uri="{FF2B5EF4-FFF2-40B4-BE49-F238E27FC236}">
                <a16:creationId xmlns:a16="http://schemas.microsoft.com/office/drawing/2014/main" id="{FAF51AB5-0243-40C0-A412-529BC78F3F56}"/>
              </a:ext>
            </a:extLst>
          </p:cNvPr>
          <p:cNvSpPr txBox="1">
            <a:spLocks noChangeArrowheads="1"/>
          </p:cNvSpPr>
          <p:nvPr/>
        </p:nvSpPr>
        <p:spPr bwMode="auto">
          <a:xfrm>
            <a:off x="673100" y="6076950"/>
            <a:ext cx="8651875" cy="104298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36-19 Mechanisms of airways obstruction producing an upsloping phase III capnogram. In a normal, healthy person (upper panel), there is a narrow range of [Vdot]a/[Qdot] ratios with values close to 1. Gas exchange units therefore have similar Pco2 and tend to empty synchronously, and the expired Pco2 remains relatively constant. During the course of exhalation, the alveolar Pco2 slowly rises as CO2 continuously diffuses from the blood. This causes a slight increase in Pco2 toward the end of expiration, and this increase can be pronounced if the exhalation is prolonged (see Fig. 36-18C). In a patient with diffuse airways obstruction (lower panel), the airway pathology is heterogeneous, with gas exchange units having a wide range of [Vdot]a/[Qdot] ratios. Well-ventilated gas exchange units, with gas containing a lower Pco2, empty first; poorly ventilated units, with a higher Pco2, empty last. In addition to the continuous rise in Pco2 mentioned previously, there is a progressive increase caused by asynchronous exhalation.</a:t>
            </a:r>
          </a:p>
        </p:txBody>
      </p:sp>
      <p:sp>
        <p:nvSpPr>
          <p:cNvPr id="157700" name="Text Box 3">
            <a:extLst>
              <a:ext uri="{FF2B5EF4-FFF2-40B4-BE49-F238E27FC236}">
                <a16:creationId xmlns:a16="http://schemas.microsoft.com/office/drawing/2014/main" id="{516FB7F1-54C1-4B80-AC66-010BB96B4052}"/>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57701" name="Text Box 4">
            <a:extLst>
              <a:ext uri="{FF2B5EF4-FFF2-40B4-BE49-F238E27FC236}">
                <a16:creationId xmlns:a16="http://schemas.microsoft.com/office/drawing/2014/main" id="{039669F0-23D3-4C30-A83E-5F9837CBBEC1}"/>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57702" name="Picture 5">
            <a:extLst>
              <a:ext uri="{FF2B5EF4-FFF2-40B4-BE49-F238E27FC236}">
                <a16:creationId xmlns:a16="http://schemas.microsoft.com/office/drawing/2014/main" id="{8A268C98-B35E-4A61-A960-26131122C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48B9A11F-2247-496E-9B2E-410886E3000D}"/>
              </a:ext>
            </a:extLst>
          </p:cNvPr>
          <p:cNvSpPr>
            <a:spLocks noGrp="1" noChangeArrowheads="1"/>
          </p:cNvSpPr>
          <p:nvPr>
            <p:ph type="title"/>
          </p:nvPr>
        </p:nvSpPr>
        <p:spPr>
          <a:xfrm>
            <a:off x="741363" y="327025"/>
            <a:ext cx="8609012" cy="1173163"/>
          </a:xfrm>
        </p:spPr>
        <p:txBody>
          <a:bodyPr tIns="35280"/>
          <a:lstStyle/>
          <a:p>
            <a:pPr eaLnBrk="1"/>
            <a:endParaRPr lang="cs-CZ" altLang="cs-CZ"/>
          </a:p>
        </p:txBody>
      </p:sp>
      <p:pic>
        <p:nvPicPr>
          <p:cNvPr id="15363" name="Picture 2">
            <a:extLst>
              <a:ext uri="{FF2B5EF4-FFF2-40B4-BE49-F238E27FC236}">
                <a16:creationId xmlns:a16="http://schemas.microsoft.com/office/drawing/2014/main" id="{AE81F581-3614-4989-BB12-B7140F738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100917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1">
            <a:extLst>
              <a:ext uri="{FF2B5EF4-FFF2-40B4-BE49-F238E27FC236}">
                <a16:creationId xmlns:a16="http://schemas.microsoft.com/office/drawing/2014/main" id="{58037082-E3E3-48C4-A693-F37719AD4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306513"/>
            <a:ext cx="6999288" cy="4821237"/>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9747" name="Text Box 2">
            <a:extLst>
              <a:ext uri="{FF2B5EF4-FFF2-40B4-BE49-F238E27FC236}">
                <a16:creationId xmlns:a16="http://schemas.microsoft.com/office/drawing/2014/main" id="{EFEFB1BE-33EB-4028-B501-D2065795B815}"/>
              </a:ext>
            </a:extLst>
          </p:cNvPr>
          <p:cNvSpPr txBox="1">
            <a:spLocks noChangeArrowheads="1"/>
          </p:cNvSpPr>
          <p:nvPr/>
        </p:nvSpPr>
        <p:spPr bwMode="auto">
          <a:xfrm>
            <a:off x="673100" y="6323013"/>
            <a:ext cx="8651875" cy="550862"/>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57-2 </a:t>
            </a:r>
            <a:r>
              <a:rPr lang="cs-CZ" altLang="cs-CZ" sz="1600">
                <a:solidFill>
                  <a:srgbClr val="000000"/>
                </a:solidFill>
              </a:rPr>
              <a:t>Ventilatory changes (pH, Paco2, and PetCO2) during CO2 pneumoperitoneum</a:t>
            </a:r>
            <a:r>
              <a:rPr lang="cs-CZ" altLang="cs-CZ" sz="800">
                <a:solidFill>
                  <a:srgbClr val="000000"/>
                </a:solidFill>
              </a:rPr>
              <a:t> for laparoscopic cholecystectomy. For 13 American Society of Anesthesiologists (ASA) class I and II patients, minute ventilation was kept constant at 100 mL/kg/min with a respiratory rate of 12 per minute during the study. Intra-abdominal pressure was 14 mm Hg. Data are given as the mean &amp;#177; SEM.*, P  .05 compared with time 0.</a:t>
            </a:r>
          </a:p>
        </p:txBody>
      </p:sp>
      <p:sp>
        <p:nvSpPr>
          <p:cNvPr id="159748" name="Text Box 3">
            <a:extLst>
              <a:ext uri="{FF2B5EF4-FFF2-40B4-BE49-F238E27FC236}">
                <a16:creationId xmlns:a16="http://schemas.microsoft.com/office/drawing/2014/main" id="{721CAF08-7844-45B7-9790-802840822A2D}"/>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59749" name="Text Box 4">
            <a:extLst>
              <a:ext uri="{FF2B5EF4-FFF2-40B4-BE49-F238E27FC236}">
                <a16:creationId xmlns:a16="http://schemas.microsoft.com/office/drawing/2014/main" id="{DA408743-E33B-4298-8112-EBA26E3375A6}"/>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59750" name="Picture 5">
            <a:extLst>
              <a:ext uri="{FF2B5EF4-FFF2-40B4-BE49-F238E27FC236}">
                <a16:creationId xmlns:a16="http://schemas.microsoft.com/office/drawing/2014/main" id="{A9EEB261-8C95-4F59-9A3F-AFACFBBF7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9751" name="Rectangle 6">
            <a:extLst>
              <a:ext uri="{FF2B5EF4-FFF2-40B4-BE49-F238E27FC236}">
                <a16:creationId xmlns:a16="http://schemas.microsoft.com/office/drawing/2014/main" id="{7627F8B2-C55F-4E9F-B2A8-0325BDA7A6FE}"/>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CO2  during  Capnoperitoneum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a:extLst>
              <a:ext uri="{FF2B5EF4-FFF2-40B4-BE49-F238E27FC236}">
                <a16:creationId xmlns:a16="http://schemas.microsoft.com/office/drawing/2014/main" id="{2F444910-B713-40B5-ACC2-8C9BAE6C5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444500"/>
            <a:ext cx="6184900" cy="524986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5" name="Text Box 2">
            <a:extLst>
              <a:ext uri="{FF2B5EF4-FFF2-40B4-BE49-F238E27FC236}">
                <a16:creationId xmlns:a16="http://schemas.microsoft.com/office/drawing/2014/main" id="{6593F7D4-D3E7-44DE-A1E0-7FB220F6F013}"/>
              </a:ext>
            </a:extLst>
          </p:cNvPr>
          <p:cNvSpPr txBox="1">
            <a:spLocks noChangeArrowheads="1"/>
          </p:cNvSpPr>
          <p:nvPr/>
        </p:nvSpPr>
        <p:spPr bwMode="auto">
          <a:xfrm>
            <a:off x="673100" y="6380163"/>
            <a:ext cx="8651875" cy="434975"/>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56"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800">
                <a:solidFill>
                  <a:srgbClr val="000000"/>
                </a:solidFill>
              </a:rPr>
              <a:t>Figure 36-20 The </a:t>
            </a:r>
            <a:r>
              <a:rPr lang="cs-CZ" altLang="cs-CZ" sz="1600">
                <a:solidFill>
                  <a:srgbClr val="000000"/>
                </a:solidFill>
              </a:rPr>
              <a:t>effect ofNaHCO3-</a:t>
            </a:r>
            <a:r>
              <a:rPr lang="cs-CZ" altLang="cs-CZ" sz="800">
                <a:solidFill>
                  <a:srgbClr val="000000"/>
                </a:solidFill>
              </a:rPr>
              <a:t> administration on end-tidal Pco2. A continuous tracing of end-tidal Pco2 is shown as a function of time. Intravenous administration of 50 mEq followed by 30 mEq of NaHCO3 results in an abrupt increase in expired CO2 because of neutralization of bicarbonate by hydrogen ions.</a:t>
            </a:r>
          </a:p>
        </p:txBody>
      </p:sp>
      <p:sp>
        <p:nvSpPr>
          <p:cNvPr id="161796" name="Text Box 3">
            <a:extLst>
              <a:ext uri="{FF2B5EF4-FFF2-40B4-BE49-F238E27FC236}">
                <a16:creationId xmlns:a16="http://schemas.microsoft.com/office/drawing/2014/main" id="{F626D9ED-4E1F-41FB-BBD0-AD7FCE43C99C}"/>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61797" name="Text Box 4">
            <a:extLst>
              <a:ext uri="{FF2B5EF4-FFF2-40B4-BE49-F238E27FC236}">
                <a16:creationId xmlns:a16="http://schemas.microsoft.com/office/drawing/2014/main" id="{5AD5FC01-1BDA-4CD5-8853-CB11F863CD5B}"/>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61798" name="Picture 5">
            <a:extLst>
              <a:ext uri="{FF2B5EF4-FFF2-40B4-BE49-F238E27FC236}">
                <a16:creationId xmlns:a16="http://schemas.microsoft.com/office/drawing/2014/main" id="{664AE03D-C17A-43DB-A470-34861B114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
            <a:extLst>
              <a:ext uri="{FF2B5EF4-FFF2-40B4-BE49-F238E27FC236}">
                <a16:creationId xmlns:a16="http://schemas.microsoft.com/office/drawing/2014/main" id="{DD109ECF-5E7F-47BD-8CAA-3FA95B1B1F05}"/>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Capnograph</a:t>
            </a:r>
          </a:p>
        </p:txBody>
      </p:sp>
      <p:sp>
        <p:nvSpPr>
          <p:cNvPr id="163843" name="Rectangle 2">
            <a:extLst>
              <a:ext uri="{FF2B5EF4-FFF2-40B4-BE49-F238E27FC236}">
                <a16:creationId xmlns:a16="http://schemas.microsoft.com/office/drawing/2014/main" id="{601A4F4D-7199-48B8-B6CD-11BF17106CAD}"/>
              </a:ext>
            </a:extLst>
          </p:cNvPr>
          <p:cNvSpPr>
            <a:spLocks noGrp="1" noChangeArrowheads="1"/>
          </p:cNvSpPr>
          <p:nvPr>
            <p:ph type="body" idx="1"/>
          </p:nvPr>
        </p:nvSpPr>
        <p:spPr>
          <a:xfrm>
            <a:off x="741363" y="1566863"/>
            <a:ext cx="8772525" cy="5418137"/>
          </a:xfrm>
        </p:spPr>
        <p:txBody>
          <a:bodyPr/>
          <a:lstStyle/>
          <a:p>
            <a:pPr marL="431800" indent="-323850"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Sudden fall  to 0:</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no ventilation - obstruction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error</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gradual decrease:</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partial obstruction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hyperventilation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decrease of  metabolism</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decrease of perfusion of the lung</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0 etCO2</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intubation to oesophagus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
            <a:extLst>
              <a:ext uri="{FF2B5EF4-FFF2-40B4-BE49-F238E27FC236}">
                <a16:creationId xmlns:a16="http://schemas.microsoft.com/office/drawing/2014/main" id="{574804A3-4FBB-40B5-B6D2-F08D8C95B3C3}"/>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Body temperature</a:t>
            </a:r>
          </a:p>
        </p:txBody>
      </p:sp>
      <p:sp>
        <p:nvSpPr>
          <p:cNvPr id="165891" name="Rectangle 2">
            <a:extLst>
              <a:ext uri="{FF2B5EF4-FFF2-40B4-BE49-F238E27FC236}">
                <a16:creationId xmlns:a16="http://schemas.microsoft.com/office/drawing/2014/main" id="{181A999D-56C4-40F7-9AC8-9070B5D56BCF}"/>
              </a:ext>
            </a:extLst>
          </p:cNvPr>
          <p:cNvSpPr>
            <a:spLocks noGrp="1" noChangeArrowheads="1"/>
          </p:cNvSpPr>
          <p:nvPr>
            <p:ph type="body" idx="1"/>
          </p:nvPr>
        </p:nvSpPr>
        <p:spPr>
          <a:xfrm>
            <a:off x="741363" y="1963738"/>
            <a:ext cx="8772525" cy="4937125"/>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ea typeface="Arial Unicode MS"/>
              </a:rPr>
              <a:t>&gt; 60 minut in </a:t>
            </a:r>
            <a:r>
              <a:rPr lang="cs-CZ" altLang="cs-CZ" dirty="0" err="1">
                <a:ea typeface="Arial Unicode MS"/>
              </a:rPr>
              <a:t>anesthesia</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children</a:t>
            </a:r>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ea typeface="Arial Unicode MS"/>
              </a:rPr>
              <a:t>active</a:t>
            </a:r>
            <a:r>
              <a:rPr lang="cs-CZ" altLang="cs-CZ" dirty="0">
                <a:ea typeface="Arial Unicode MS"/>
              </a:rPr>
              <a:t> </a:t>
            </a:r>
            <a:r>
              <a:rPr lang="cs-CZ" altLang="cs-CZ" dirty="0" err="1">
                <a:ea typeface="Arial Unicode MS"/>
              </a:rPr>
              <a:t>warming</a:t>
            </a:r>
            <a:r>
              <a:rPr lang="cs-CZ" altLang="cs-CZ" dirty="0">
                <a:ea typeface="Arial Unicode MS"/>
              </a:rPr>
              <a:t>  – </a:t>
            </a:r>
            <a:r>
              <a:rPr lang="cs-CZ" altLang="cs-CZ" dirty="0" err="1">
                <a:ea typeface="Arial Unicode MS"/>
              </a:rPr>
              <a:t>bed</a:t>
            </a:r>
            <a:r>
              <a:rPr lang="cs-CZ" altLang="cs-CZ" dirty="0">
                <a:ea typeface="Arial Unicode MS"/>
              </a:rPr>
              <a:t>, </a:t>
            </a:r>
            <a:r>
              <a:rPr lang="cs-CZ" altLang="cs-CZ" dirty="0" err="1">
                <a:ea typeface="Arial Unicode MS"/>
              </a:rPr>
              <a:t>warm</a:t>
            </a:r>
            <a:r>
              <a:rPr lang="cs-CZ" altLang="cs-CZ" dirty="0">
                <a:ea typeface="Arial Unicode MS"/>
              </a:rPr>
              <a:t> air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
            <a:extLst>
              <a:ext uri="{FF2B5EF4-FFF2-40B4-BE49-F238E27FC236}">
                <a16:creationId xmlns:a16="http://schemas.microsoft.com/office/drawing/2014/main" id="{9C6BC00E-C935-457C-BECF-FCA14F90E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664" y="469847"/>
            <a:ext cx="6821487" cy="524986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39" name="Text Box 2">
            <a:extLst>
              <a:ext uri="{FF2B5EF4-FFF2-40B4-BE49-F238E27FC236}">
                <a16:creationId xmlns:a16="http://schemas.microsoft.com/office/drawing/2014/main" id="{C11B6964-EBBC-4AA7-9889-E5AD21141361}"/>
              </a:ext>
            </a:extLst>
          </p:cNvPr>
          <p:cNvSpPr txBox="1">
            <a:spLocks noChangeArrowheads="1"/>
          </p:cNvSpPr>
          <p:nvPr/>
        </p:nvSpPr>
        <p:spPr bwMode="auto">
          <a:xfrm>
            <a:off x="673100" y="6010275"/>
            <a:ext cx="8651875" cy="1174750"/>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38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1200">
                <a:solidFill>
                  <a:srgbClr val="000000"/>
                </a:solidFill>
              </a:rPr>
              <a:t>Figure 40-7 </a:t>
            </a:r>
            <a:r>
              <a:rPr lang="cs-CZ" altLang="cs-CZ" sz="1600">
                <a:solidFill>
                  <a:srgbClr val="000000"/>
                </a:solidFill>
              </a:rPr>
              <a:t>Hypothermia during general anesthesia</a:t>
            </a:r>
            <a:r>
              <a:rPr lang="cs-CZ" altLang="cs-CZ" sz="1200">
                <a:solidFill>
                  <a:srgbClr val="000000"/>
                </a:solidFill>
              </a:rPr>
              <a:t> develops with a characteristic pattern. An initial rapid decrease in core temperature results from a core-to-peripheral redistribution of body heat. This redistribution is followed by a slow, linear reduction in core temperature that results simply from heat loss exceeding heat production. Finally, core temperature stabilizes and subsequently remains virtually unchanged. This plateau phase may be a passive thermal steady state or might result when sufficient hypothermia triggers thermoregulatory vasoconstriction. Results are presented as means &amp;#177; SD.</a:t>
            </a:r>
          </a:p>
        </p:txBody>
      </p:sp>
      <p:sp>
        <p:nvSpPr>
          <p:cNvPr id="167940" name="Text Box 3">
            <a:extLst>
              <a:ext uri="{FF2B5EF4-FFF2-40B4-BE49-F238E27FC236}">
                <a16:creationId xmlns:a16="http://schemas.microsoft.com/office/drawing/2014/main" id="{8279DA12-3792-4576-8A75-72B87407647E}"/>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67941" name="Text Box 4">
            <a:extLst>
              <a:ext uri="{FF2B5EF4-FFF2-40B4-BE49-F238E27FC236}">
                <a16:creationId xmlns:a16="http://schemas.microsoft.com/office/drawing/2014/main" id="{35CA1E89-0890-4FA3-A20E-2C8341A2D41D}"/>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67942" name="Picture 5">
            <a:extLst>
              <a:ext uri="{FF2B5EF4-FFF2-40B4-BE49-F238E27FC236}">
                <a16:creationId xmlns:a16="http://schemas.microsoft.com/office/drawing/2014/main" id="{18832E8D-72B0-471C-8FA0-15D711418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43" name="Text Box 6">
            <a:extLst>
              <a:ext uri="{FF2B5EF4-FFF2-40B4-BE49-F238E27FC236}">
                <a16:creationId xmlns:a16="http://schemas.microsoft.com/office/drawing/2014/main" id="{E45B1E13-2104-4BD3-91AC-2A609D2B3FB1}"/>
              </a:ext>
            </a:extLst>
          </p:cNvPr>
          <p:cNvSpPr txBox="1">
            <a:spLocks noChangeArrowheads="1"/>
          </p:cNvSpPr>
          <p:nvPr/>
        </p:nvSpPr>
        <p:spPr bwMode="auto">
          <a:xfrm>
            <a:off x="5219700" y="539750"/>
            <a:ext cx="2411413"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t"/>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9pPr>
          </a:lstStyle>
          <a:p>
            <a:pPr eaLnBrk="1"/>
            <a:r>
              <a:rPr lang="cs-CZ" altLang="cs-CZ" dirty="0" err="1">
                <a:solidFill>
                  <a:srgbClr val="000000"/>
                </a:solidFill>
                <a:latin typeface="Arial"/>
                <a:ea typeface="MS Gothic"/>
              </a:rPr>
              <a:t>Redistribution</a:t>
            </a:r>
            <a:r>
              <a:rPr lang="cs-CZ" altLang="cs-CZ" dirty="0">
                <a:solidFill>
                  <a:srgbClr val="000000"/>
                </a:solidFill>
                <a:latin typeface="Arial"/>
                <a:ea typeface="MS Gothic"/>
              </a:rPr>
              <a:t> </a:t>
            </a:r>
            <a:r>
              <a:rPr lang="cs-CZ" altLang="cs-CZ" dirty="0" err="1">
                <a:solidFill>
                  <a:srgbClr val="000000"/>
                </a:solidFill>
                <a:latin typeface="Arial"/>
                <a:ea typeface="MS Gothic"/>
              </a:rPr>
              <a:t>of</a:t>
            </a:r>
            <a:r>
              <a:rPr lang="cs-CZ" altLang="cs-CZ" dirty="0">
                <a:solidFill>
                  <a:srgbClr val="000000"/>
                </a:solidFill>
                <a:latin typeface="Arial"/>
                <a:ea typeface="MS Gothic"/>
              </a:rPr>
              <a:t> </a:t>
            </a:r>
            <a:r>
              <a:rPr lang="cs-CZ" altLang="cs-CZ" dirty="0" err="1">
                <a:solidFill>
                  <a:srgbClr val="000000"/>
                </a:solidFill>
                <a:latin typeface="Arial"/>
                <a:ea typeface="MS Gothic"/>
              </a:rPr>
              <a:t>heat</a:t>
            </a:r>
            <a:r>
              <a:rPr lang="cs-CZ" altLang="cs-CZ" dirty="0">
                <a:solidFill>
                  <a:srgbClr val="000000"/>
                </a:solidFill>
                <a:latin typeface="Arial"/>
                <a:ea typeface="MS Gothic"/>
              </a:rPr>
              <a:t> </a:t>
            </a:r>
            <a:br>
              <a:rPr lang="cs-CZ" altLang="cs-CZ" dirty="0"/>
            </a:br>
            <a:r>
              <a:rPr lang="cs-CZ" altLang="cs-CZ" dirty="0">
                <a:solidFill>
                  <a:srgbClr val="000000"/>
                </a:solidFill>
                <a:latin typeface="Arial"/>
                <a:ea typeface="MS Gothic"/>
              </a:rPr>
              <a:t> </a:t>
            </a:r>
            <a:r>
              <a:rPr lang="cs-CZ" altLang="cs-CZ" dirty="0" err="1">
                <a:solidFill>
                  <a:srgbClr val="000000"/>
                </a:solidFill>
                <a:latin typeface="Arial"/>
                <a:ea typeface="MS Gothic"/>
              </a:rPr>
              <a:t>peripheral</a:t>
            </a:r>
            <a:r>
              <a:rPr lang="cs-CZ" altLang="cs-CZ" dirty="0">
                <a:solidFill>
                  <a:srgbClr val="000000"/>
                </a:solidFill>
                <a:latin typeface="Arial"/>
                <a:ea typeface="MS Gothic"/>
              </a:rPr>
              <a:t> </a:t>
            </a:r>
            <a:r>
              <a:rPr lang="cs-CZ" altLang="cs-CZ" dirty="0" err="1">
                <a:solidFill>
                  <a:srgbClr val="000000"/>
                </a:solidFill>
                <a:latin typeface="Arial"/>
                <a:ea typeface="MS Gothic"/>
              </a:rPr>
              <a:t>vasodilatation</a:t>
            </a:r>
          </a:p>
        </p:txBody>
      </p:sp>
      <p:sp>
        <p:nvSpPr>
          <p:cNvPr id="167944" name="Text Box 7">
            <a:extLst>
              <a:ext uri="{FF2B5EF4-FFF2-40B4-BE49-F238E27FC236}">
                <a16:creationId xmlns:a16="http://schemas.microsoft.com/office/drawing/2014/main" id="{5A7A0996-499A-4888-BE2A-6E1C93696192}"/>
              </a:ext>
            </a:extLst>
          </p:cNvPr>
          <p:cNvSpPr txBox="1">
            <a:spLocks noChangeArrowheads="1"/>
          </p:cNvSpPr>
          <p:nvPr/>
        </p:nvSpPr>
        <p:spPr bwMode="auto">
          <a:xfrm>
            <a:off x="5542055" y="1836312"/>
            <a:ext cx="2779712"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t"/>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S Gothic" panose="020B0609070205080204" pitchFamily="49" charset="-128"/>
              </a:defRPr>
            </a:lvl9pPr>
          </a:lstStyle>
          <a:p>
            <a:pPr eaLnBrk="1"/>
            <a:r>
              <a:rPr lang="cs-CZ" altLang="cs-CZ" dirty="0" err="1">
                <a:solidFill>
                  <a:srgbClr val="000000"/>
                </a:solidFill>
                <a:latin typeface="Arial"/>
                <a:ea typeface="MS Gothic"/>
              </a:rPr>
              <a:t>Lower</a:t>
            </a:r>
            <a:r>
              <a:rPr lang="cs-CZ" altLang="cs-CZ" dirty="0">
                <a:solidFill>
                  <a:srgbClr val="000000"/>
                </a:solidFill>
                <a:latin typeface="Arial"/>
                <a:ea typeface="MS Gothic"/>
              </a:rPr>
              <a:t> </a:t>
            </a:r>
            <a:r>
              <a:rPr lang="cs-CZ" altLang="cs-CZ" dirty="0" err="1">
                <a:solidFill>
                  <a:srgbClr val="000000"/>
                </a:solidFill>
                <a:latin typeface="Arial"/>
                <a:ea typeface="MS Gothic"/>
              </a:rPr>
              <a:t>generation</a:t>
            </a:r>
            <a:r>
              <a:rPr lang="cs-CZ" altLang="cs-CZ" dirty="0">
                <a:solidFill>
                  <a:srgbClr val="000000"/>
                </a:solidFill>
                <a:latin typeface="Arial"/>
                <a:ea typeface="MS Gothic"/>
              </a:rPr>
              <a:t> </a:t>
            </a:r>
            <a:r>
              <a:rPr lang="cs-CZ" altLang="cs-CZ" dirty="0" err="1">
                <a:solidFill>
                  <a:srgbClr val="000000"/>
                </a:solidFill>
                <a:latin typeface="Arial"/>
                <a:ea typeface="MS Gothic"/>
              </a:rPr>
              <a:t>of</a:t>
            </a:r>
            <a:r>
              <a:rPr lang="cs-CZ" altLang="cs-CZ" dirty="0">
                <a:solidFill>
                  <a:srgbClr val="000000"/>
                </a:solidFill>
                <a:latin typeface="Arial"/>
                <a:ea typeface="MS Gothic"/>
              </a:rPr>
              <a:t> </a:t>
            </a:r>
            <a:r>
              <a:rPr lang="cs-CZ" altLang="cs-CZ" dirty="0" err="1">
                <a:solidFill>
                  <a:srgbClr val="000000"/>
                </a:solidFill>
                <a:latin typeface="Arial"/>
                <a:ea typeface="MS Gothic"/>
              </a:rPr>
              <a:t>heat</a:t>
            </a:r>
            <a:br>
              <a:rPr lang="en-US" dirty="0"/>
            </a:br>
            <a:r>
              <a:rPr lang="cs-CZ" altLang="cs-CZ" dirty="0" err="1">
                <a:solidFill>
                  <a:srgbClr val="000000"/>
                </a:solidFill>
                <a:latin typeface="Arial"/>
                <a:ea typeface="MS Gothic"/>
              </a:rPr>
              <a:t>constant</a:t>
            </a:r>
            <a:r>
              <a:rPr lang="cs-CZ" altLang="cs-CZ" dirty="0">
                <a:solidFill>
                  <a:srgbClr val="000000"/>
                </a:solidFill>
                <a:latin typeface="Arial"/>
                <a:ea typeface="MS Gothic"/>
              </a:rPr>
              <a:t> </a:t>
            </a:r>
            <a:r>
              <a:rPr lang="cs-CZ" altLang="cs-CZ" dirty="0" err="1">
                <a:solidFill>
                  <a:srgbClr val="000000"/>
                </a:solidFill>
                <a:latin typeface="Arial"/>
                <a:ea typeface="MS Gothic"/>
              </a:rPr>
              <a:t>heat</a:t>
            </a:r>
            <a:r>
              <a:rPr lang="cs-CZ" altLang="cs-CZ" dirty="0">
                <a:solidFill>
                  <a:srgbClr val="000000"/>
                </a:solidFill>
                <a:latin typeface="Arial"/>
                <a:ea typeface="MS Gothic"/>
              </a:rPr>
              <a:t> </a:t>
            </a:r>
            <a:r>
              <a:rPr lang="cs-CZ" altLang="cs-CZ" dirty="0" err="1">
                <a:solidFill>
                  <a:srgbClr val="000000"/>
                </a:solidFill>
                <a:latin typeface="Arial"/>
                <a:ea typeface="MS Gothic"/>
              </a:rPr>
              <a:t>loss</a:t>
            </a:r>
            <a:endParaRPr lang="cs-CZ" altLang="cs-CZ" dirty="0">
              <a:solidFill>
                <a:srgbClr val="000000"/>
              </a:solidFill>
              <a:latin typeface="Arial"/>
              <a:ea typeface="MS Gothic"/>
            </a:endParaRPr>
          </a:p>
        </p:txBody>
      </p:sp>
      <p:sp>
        <p:nvSpPr>
          <p:cNvPr id="167945" name="Text Box 8">
            <a:extLst>
              <a:ext uri="{FF2B5EF4-FFF2-40B4-BE49-F238E27FC236}">
                <a16:creationId xmlns:a16="http://schemas.microsoft.com/office/drawing/2014/main" id="{B762DD76-CC80-4652-BD18-88216F7212A7}"/>
              </a:ext>
            </a:extLst>
          </p:cNvPr>
          <p:cNvSpPr txBox="1">
            <a:spLocks noChangeArrowheads="1"/>
          </p:cNvSpPr>
          <p:nvPr/>
        </p:nvSpPr>
        <p:spPr bwMode="auto">
          <a:xfrm>
            <a:off x="6257747" y="3048027"/>
            <a:ext cx="15128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nchor="t"/>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S Gothic" panose="020B0609070205080204" pitchFamily="49" charset="-128"/>
              </a:defRPr>
            </a:lvl9pPr>
          </a:lstStyle>
          <a:p>
            <a:r>
              <a:rPr lang="cs-CZ" altLang="cs-CZ" dirty="0">
                <a:solidFill>
                  <a:srgbClr val="000000"/>
                </a:solidFill>
                <a:latin typeface="Arial"/>
                <a:ea typeface="MS Gothic"/>
              </a:rPr>
              <a:t>New </a:t>
            </a:r>
            <a:r>
              <a:rPr lang="cs-CZ" altLang="cs-CZ" dirty="0" err="1">
                <a:solidFill>
                  <a:srgbClr val="000000"/>
                </a:solidFill>
                <a:latin typeface="Arial"/>
                <a:ea typeface="MS Gothic"/>
              </a:rPr>
              <a:t>steady</a:t>
            </a:r>
            <a:r>
              <a:rPr lang="cs-CZ" altLang="cs-CZ" dirty="0">
                <a:solidFill>
                  <a:srgbClr val="000000"/>
                </a:solidFill>
                <a:latin typeface="Arial"/>
                <a:ea typeface="MS Gothic"/>
              </a:rPr>
              <a:t> </a:t>
            </a:r>
            <a:r>
              <a:rPr lang="cs-CZ" altLang="cs-CZ" dirty="0" err="1">
                <a:solidFill>
                  <a:srgbClr val="000000"/>
                </a:solidFill>
                <a:latin typeface="Arial"/>
                <a:ea typeface="MS Gothic"/>
              </a:rPr>
              <a:t>state</a:t>
            </a:r>
            <a:endParaRPr lang="cs-CZ" dirty="0" err="1"/>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1">
            <a:extLst>
              <a:ext uri="{FF2B5EF4-FFF2-40B4-BE49-F238E27FC236}">
                <a16:creationId xmlns:a16="http://schemas.microsoft.com/office/drawing/2014/main" id="{40443A4A-F42E-4DDD-8438-7A4E7E6E7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482520"/>
            <a:ext cx="6945313" cy="5249863"/>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9987" name="Text Box 2">
            <a:extLst>
              <a:ext uri="{FF2B5EF4-FFF2-40B4-BE49-F238E27FC236}">
                <a16:creationId xmlns:a16="http://schemas.microsoft.com/office/drawing/2014/main" id="{3469396D-12E0-4925-8BE3-591BA222BBB5}"/>
              </a:ext>
            </a:extLst>
          </p:cNvPr>
          <p:cNvSpPr txBox="1">
            <a:spLocks noChangeArrowheads="1"/>
          </p:cNvSpPr>
          <p:nvPr/>
        </p:nvSpPr>
        <p:spPr bwMode="auto">
          <a:xfrm>
            <a:off x="673100" y="5998434"/>
            <a:ext cx="8664555" cy="906703"/>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5738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S Gothic" panose="020B0609070205080204" pitchFamily="49" charset="-128"/>
              </a:defRPr>
            </a:lvl9pPr>
          </a:lstStyle>
          <a:p>
            <a:pPr algn="ctr" eaLnBrk="1"/>
            <a:r>
              <a:rPr lang="cs-CZ" altLang="cs-CZ" sz="1400" dirty="0">
                <a:solidFill>
                  <a:srgbClr val="000000"/>
                </a:solidFill>
                <a:latin typeface="Arial"/>
                <a:ea typeface="MS Gothic"/>
              </a:rPr>
              <a:t>15 </a:t>
            </a:r>
            <a:r>
              <a:rPr lang="cs-CZ" altLang="cs-CZ" sz="1400" dirty="0" err="1">
                <a:solidFill>
                  <a:srgbClr val="000000"/>
                </a:solidFill>
                <a:latin typeface="Arial"/>
                <a:ea typeface="MS Gothic"/>
              </a:rPr>
              <a:t>minutes</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after</a:t>
            </a:r>
            <a:r>
              <a:rPr lang="cs-CZ" altLang="cs-CZ" sz="1400" dirty="0">
                <a:solidFill>
                  <a:srgbClr val="000000"/>
                </a:solidFill>
                <a:latin typeface="Arial"/>
                <a:ea typeface="MS Gothic"/>
              </a:rPr>
              <a:t> EPI </a:t>
            </a:r>
            <a:r>
              <a:rPr lang="cs-CZ" altLang="cs-CZ" sz="1400" dirty="0" err="1">
                <a:solidFill>
                  <a:srgbClr val="000000"/>
                </a:solidFill>
                <a:latin typeface="Arial"/>
                <a:ea typeface="MS Gothic"/>
              </a:rPr>
              <a:t>anestesia</a:t>
            </a:r>
            <a:r>
              <a:rPr lang="cs-CZ" altLang="cs-CZ" sz="1400" dirty="0">
                <a:solidFill>
                  <a:srgbClr val="000000"/>
                </a:solidFill>
                <a:latin typeface="Arial"/>
                <a:ea typeface="MS Gothic"/>
              </a:rPr>
              <a:t>: </a:t>
            </a:r>
            <a:r>
              <a:rPr lang="cs-CZ" sz="1400" dirty="0" err="1">
                <a:latin typeface="Arial"/>
                <a:ea typeface="MS Gothic"/>
                <a:cs typeface="Arial"/>
              </a:rPr>
              <a:t>decrease</a:t>
            </a:r>
            <a:r>
              <a:rPr lang="cs-CZ" sz="1400" dirty="0">
                <a:latin typeface="Arial"/>
                <a:ea typeface="MS Gothic"/>
                <a:cs typeface="Arial"/>
              </a:rPr>
              <a:t> in </a:t>
            </a:r>
            <a:r>
              <a:rPr lang="cs-CZ" sz="1400" dirty="0" err="1">
                <a:latin typeface="Arial"/>
                <a:ea typeface="MS Gothic"/>
                <a:cs typeface="Arial"/>
              </a:rPr>
              <a:t>core</a:t>
            </a:r>
            <a:r>
              <a:rPr lang="cs-CZ" sz="1400" dirty="0">
                <a:latin typeface="Arial"/>
                <a:ea typeface="MS Gothic"/>
                <a:cs typeface="Arial"/>
              </a:rPr>
              <a:t> </a:t>
            </a:r>
            <a:r>
              <a:rPr lang="cs-CZ" sz="1400" dirty="0" err="1">
                <a:latin typeface="Arial"/>
                <a:ea typeface="MS Gothic"/>
                <a:cs typeface="Arial"/>
              </a:rPr>
              <a:t>temperature</a:t>
            </a:r>
            <a:r>
              <a:rPr lang="cs-CZ" sz="1400" dirty="0">
                <a:latin typeface="Arial"/>
                <a:ea typeface="MS Gothic"/>
                <a:cs typeface="Arial"/>
              </a:rPr>
              <a:t>, </a:t>
            </a:r>
            <a:r>
              <a:rPr lang="cs-CZ" sz="1400" dirty="0" err="1">
                <a:latin typeface="Arial"/>
                <a:ea typeface="MS Gothic"/>
                <a:cs typeface="Arial"/>
              </a:rPr>
              <a:t>increase</a:t>
            </a:r>
            <a:r>
              <a:rPr lang="cs-CZ" sz="1400" dirty="0">
                <a:latin typeface="Arial"/>
                <a:ea typeface="MS Gothic"/>
                <a:cs typeface="Arial"/>
              </a:rPr>
              <a:t> in feeling </a:t>
            </a:r>
            <a:r>
              <a:rPr lang="cs-CZ" sz="1400" dirty="0" err="1">
                <a:latin typeface="Arial"/>
                <a:ea typeface="MS Gothic"/>
                <a:cs typeface="Arial"/>
              </a:rPr>
              <a:t>of</a:t>
            </a:r>
            <a:r>
              <a:rPr lang="cs-CZ" sz="1400" dirty="0">
                <a:latin typeface="Arial"/>
                <a:ea typeface="MS Gothic"/>
                <a:cs typeface="Arial"/>
              </a:rPr>
              <a:t> </a:t>
            </a:r>
            <a:r>
              <a:rPr lang="cs-CZ" sz="1400" dirty="0" err="1">
                <a:latin typeface="Arial"/>
                <a:ea typeface="MS Gothic"/>
                <a:cs typeface="Arial"/>
              </a:rPr>
              <a:t>thermal</a:t>
            </a:r>
            <a:r>
              <a:rPr lang="cs-CZ" sz="1400" dirty="0">
                <a:latin typeface="Arial"/>
                <a:ea typeface="MS Gothic"/>
                <a:cs typeface="Arial"/>
              </a:rPr>
              <a:t> </a:t>
            </a:r>
            <a:r>
              <a:rPr lang="cs-CZ" sz="1400" dirty="0" err="1">
                <a:latin typeface="Arial"/>
                <a:ea typeface="MS Gothic"/>
                <a:cs typeface="Arial"/>
              </a:rPr>
              <a:t>comfort</a:t>
            </a:r>
            <a:r>
              <a:rPr lang="cs-CZ" sz="1400" dirty="0">
                <a:solidFill>
                  <a:srgbClr val="000000"/>
                </a:solidFill>
                <a:latin typeface="Arial"/>
                <a:ea typeface="MS Gothic"/>
                <a:cs typeface="Arial"/>
              </a:rPr>
              <a:t> </a:t>
            </a:r>
            <a:r>
              <a:rPr lang="cs-CZ" altLang="cs-CZ" sz="1400" dirty="0">
                <a:solidFill>
                  <a:srgbClr val="000000"/>
                </a:solidFill>
                <a:latin typeface="Arial"/>
                <a:ea typeface="MS Gothic"/>
              </a:rPr>
              <a:t>(</a:t>
            </a:r>
            <a:r>
              <a:rPr lang="cs-CZ" altLang="cs-CZ" sz="1400" dirty="0" err="1">
                <a:solidFill>
                  <a:srgbClr val="000000"/>
                </a:solidFill>
                <a:latin typeface="Arial"/>
                <a:ea typeface="MS Gothic"/>
              </a:rPr>
              <a:t>visual</a:t>
            </a:r>
            <a:r>
              <a:rPr lang="cs-CZ" altLang="cs-CZ" sz="1400" dirty="0">
                <a:solidFill>
                  <a:srgbClr val="000000"/>
                </a:solidFill>
                <a:latin typeface="Arial"/>
                <a:ea typeface="MS Gothic"/>
              </a:rPr>
              <a:t> analog </a:t>
            </a:r>
            <a:r>
              <a:rPr lang="cs-CZ" altLang="cs-CZ" sz="1400" dirty="0" err="1">
                <a:solidFill>
                  <a:srgbClr val="000000"/>
                </a:solidFill>
                <a:latin typeface="Arial"/>
                <a:ea typeface="MS Gothic"/>
              </a:rPr>
              <a:t>scale</a:t>
            </a:r>
            <a:r>
              <a:rPr lang="cs-CZ" altLang="cs-CZ" sz="1400" dirty="0">
                <a:solidFill>
                  <a:srgbClr val="000000"/>
                </a:solidFill>
                <a:latin typeface="Arial"/>
                <a:ea typeface="MS Gothic"/>
              </a:rPr>
              <a:t> -VAS). </a:t>
            </a:r>
            <a:r>
              <a:rPr lang="cs-CZ" altLang="cs-CZ" sz="1400" dirty="0" err="1">
                <a:solidFill>
                  <a:srgbClr val="000000"/>
                </a:solidFill>
                <a:latin typeface="Arial"/>
                <a:ea typeface="MS Gothic"/>
              </a:rPr>
              <a:t>Interestingly</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however</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maximal</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thermal</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comfort</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coincided</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with</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the</a:t>
            </a:r>
            <a:r>
              <a:rPr lang="cs-CZ" altLang="cs-CZ" sz="1400" dirty="0">
                <a:solidFill>
                  <a:srgbClr val="000000"/>
                </a:solidFill>
                <a:latin typeface="Arial"/>
                <a:ea typeface="MS Gothic"/>
              </a:rPr>
              <a:t> minimum </a:t>
            </a:r>
            <a:r>
              <a:rPr lang="cs-CZ" altLang="cs-CZ" sz="1400" dirty="0" err="1">
                <a:solidFill>
                  <a:srgbClr val="000000"/>
                </a:solidFill>
                <a:latin typeface="Arial"/>
                <a:ea typeface="MS Gothic"/>
              </a:rPr>
              <a:t>core</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temperature</a:t>
            </a:r>
            <a:r>
              <a:rPr lang="cs-CZ" altLang="cs-CZ" sz="1400" dirty="0">
                <a:solidFill>
                  <a:srgbClr val="000000"/>
                </a:solidFill>
                <a:latin typeface="Arial"/>
                <a:ea typeface="MS Gothic"/>
              </a:rPr>
              <a:t>. </a:t>
            </a:r>
            <a:r>
              <a:rPr lang="cs-CZ" sz="1400" dirty="0" err="1">
                <a:latin typeface="Arial"/>
                <a:ea typeface="MS Gothic"/>
                <a:cs typeface="Arial"/>
              </a:rPr>
              <a:t>Tympanally</a:t>
            </a:r>
            <a:r>
              <a:rPr lang="cs-CZ" sz="1400" dirty="0">
                <a:latin typeface="Arial"/>
                <a:ea typeface="MS Gothic"/>
                <a:cs typeface="Arial"/>
              </a:rPr>
              <a:t> </a:t>
            </a:r>
            <a:r>
              <a:rPr lang="cs-CZ" sz="1400" dirty="0" err="1">
                <a:latin typeface="Arial"/>
                <a:ea typeface="MS Gothic"/>
                <a:cs typeface="Arial"/>
              </a:rPr>
              <a:t>measured</a:t>
            </a:r>
            <a:r>
              <a:rPr lang="cs-CZ" sz="1400" dirty="0">
                <a:latin typeface="Arial"/>
                <a:ea typeface="MS Gothic"/>
                <a:cs typeface="Arial"/>
              </a:rPr>
              <a:t> </a:t>
            </a:r>
            <a:r>
              <a:rPr lang="cs-CZ" sz="1400" dirty="0" err="1">
                <a:latin typeface="Arial"/>
                <a:ea typeface="MS Gothic"/>
                <a:cs typeface="Arial"/>
              </a:rPr>
              <a:t>temperature</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Redrawn</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with</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modification</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from</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Sessler</a:t>
            </a:r>
            <a:r>
              <a:rPr lang="cs-CZ" altLang="cs-CZ" sz="1400" dirty="0">
                <a:solidFill>
                  <a:srgbClr val="000000"/>
                </a:solidFill>
                <a:latin typeface="Arial"/>
                <a:ea typeface="MS Gothic"/>
              </a:rPr>
              <a:t> DI, Ponte J: </a:t>
            </a:r>
            <a:r>
              <a:rPr lang="cs-CZ" altLang="cs-CZ" sz="1400" dirty="0" err="1">
                <a:solidFill>
                  <a:srgbClr val="000000"/>
                </a:solidFill>
                <a:latin typeface="Arial"/>
                <a:ea typeface="MS Gothic"/>
              </a:rPr>
              <a:t>Shivering</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during</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epidural</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anesthesia</a:t>
            </a:r>
            <a:r>
              <a:rPr lang="cs-CZ" altLang="cs-CZ" sz="1400" dirty="0">
                <a:solidFill>
                  <a:srgbClr val="000000"/>
                </a:solidFill>
                <a:latin typeface="Arial"/>
                <a:ea typeface="MS Gothic"/>
              </a:rPr>
              <a:t>. </a:t>
            </a:r>
            <a:r>
              <a:rPr lang="cs-CZ" altLang="cs-CZ" sz="1400" dirty="0" err="1">
                <a:solidFill>
                  <a:srgbClr val="000000"/>
                </a:solidFill>
                <a:latin typeface="Arial"/>
                <a:ea typeface="MS Gothic"/>
              </a:rPr>
              <a:t>Anesthesiology</a:t>
            </a:r>
            <a:r>
              <a:rPr lang="cs-CZ" altLang="cs-CZ" sz="1400" dirty="0">
                <a:solidFill>
                  <a:srgbClr val="000000"/>
                </a:solidFill>
                <a:latin typeface="Arial"/>
                <a:ea typeface="MS Gothic"/>
              </a:rPr>
              <a:t> 72:816-821, 1990.)</a:t>
            </a:r>
          </a:p>
        </p:txBody>
      </p:sp>
      <p:sp>
        <p:nvSpPr>
          <p:cNvPr id="169988" name="Text Box 3">
            <a:extLst>
              <a:ext uri="{FF2B5EF4-FFF2-40B4-BE49-F238E27FC236}">
                <a16:creationId xmlns:a16="http://schemas.microsoft.com/office/drawing/2014/main" id="{87D9EDFE-5D62-4973-AF68-7A0C18B03466}"/>
              </a:ext>
            </a:extLst>
          </p:cNvPr>
          <p:cNvSpPr txBox="1">
            <a:spLocks noChangeArrowheads="1"/>
          </p:cNvSpPr>
          <p:nvPr/>
        </p:nvSpPr>
        <p:spPr bwMode="auto">
          <a:xfrm>
            <a:off x="4414838" y="7183438"/>
            <a:ext cx="492125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cs-CZ" altLang="cs-CZ" sz="700" i="1">
                <a:solidFill>
                  <a:srgbClr val="000000"/>
                </a:solidFill>
              </a:rPr>
              <a:t>Downloaded from: Miller's Anesthesia (on 19 March 2009 11:18 PM)</a:t>
            </a:r>
          </a:p>
        </p:txBody>
      </p:sp>
      <p:sp>
        <p:nvSpPr>
          <p:cNvPr id="169989" name="Text Box 4">
            <a:extLst>
              <a:ext uri="{FF2B5EF4-FFF2-40B4-BE49-F238E27FC236}">
                <a16:creationId xmlns:a16="http://schemas.microsoft.com/office/drawing/2014/main" id="{C76718A7-EED4-4A29-8ECA-8EC4532B39C6}"/>
              </a:ext>
            </a:extLst>
          </p:cNvPr>
          <p:cNvSpPr txBox="1">
            <a:spLocks noChangeArrowheads="1"/>
          </p:cNvSpPr>
          <p:nvPr/>
        </p:nvSpPr>
        <p:spPr bwMode="auto">
          <a:xfrm>
            <a:off x="4410075" y="7324725"/>
            <a:ext cx="492125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974"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spcBef>
                <a:spcPts val="438"/>
              </a:spcBef>
            </a:pPr>
            <a:r>
              <a:rPr lang="en-US" altLang="cs-CZ" sz="700" i="1">
                <a:solidFill>
                  <a:srgbClr val="000000"/>
                </a:solidFill>
              </a:rPr>
              <a:t>© 2007 Elsevier </a:t>
            </a:r>
          </a:p>
        </p:txBody>
      </p:sp>
      <p:pic>
        <p:nvPicPr>
          <p:cNvPr id="169990" name="Picture 5">
            <a:extLst>
              <a:ext uri="{FF2B5EF4-FFF2-40B4-BE49-F238E27FC236}">
                <a16:creationId xmlns:a16="http://schemas.microsoft.com/office/drawing/2014/main" id="{D05C5958-A60E-4F40-BC7D-6ACBCCA59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27000"/>
            <a:ext cx="1092200" cy="34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a:extLst>
              <a:ext uri="{FF2B5EF4-FFF2-40B4-BE49-F238E27FC236}">
                <a16:creationId xmlns:a16="http://schemas.microsoft.com/office/drawing/2014/main" id="{A6BC5B51-F7A3-406E-AABE-C192664C1EAE}"/>
              </a:ext>
            </a:extLst>
          </p:cNvPr>
          <p:cNvSpPr>
            <a:spLocks noGrp="1" noChangeArrowheads="1"/>
          </p:cNvSpPr>
          <p:nvPr>
            <p:ph type="title"/>
          </p:nvPr>
        </p:nvSpPr>
        <p:spPr>
          <a:xfrm>
            <a:off x="360363" y="360363"/>
            <a:ext cx="6480175" cy="1285875"/>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Lst>
            </a:pPr>
            <a:r>
              <a:rPr lang="en-US" altLang="cs-CZ"/>
              <a:t>Monitoring of muscle block</a:t>
            </a:r>
          </a:p>
        </p:txBody>
      </p:sp>
      <p:sp>
        <p:nvSpPr>
          <p:cNvPr id="172035" name="Rectangle 2">
            <a:extLst>
              <a:ext uri="{FF2B5EF4-FFF2-40B4-BE49-F238E27FC236}">
                <a16:creationId xmlns:a16="http://schemas.microsoft.com/office/drawing/2014/main" id="{D48988FC-0857-49F1-8FA3-FFEB51A77171}"/>
              </a:ext>
            </a:extLst>
          </p:cNvPr>
          <p:cNvSpPr>
            <a:spLocks noGrp="1" noChangeArrowheads="1"/>
          </p:cNvSpPr>
          <p:nvPr>
            <p:ph type="body" idx="1"/>
          </p:nvPr>
        </p:nvSpPr>
        <p:spPr>
          <a:xfrm>
            <a:off x="900113" y="2339975"/>
            <a:ext cx="8280400" cy="4230688"/>
          </a:xfrm>
        </p:spPr>
        <p:txBody>
          <a:bodyPr tIns="76464"/>
          <a:lstStyle/>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single-twitch</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train-of-four (TOF)</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tetanic, post-tetanic count (PTC)</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double-burst stimulation (DBS)</a:t>
            </a:r>
          </a:p>
        </p:txBody>
      </p:sp>
      <p:pic>
        <p:nvPicPr>
          <p:cNvPr id="172036" name="Picture 3">
            <a:extLst>
              <a:ext uri="{FF2B5EF4-FFF2-40B4-BE49-F238E27FC236}">
                <a16:creationId xmlns:a16="http://schemas.microsoft.com/office/drawing/2014/main" id="{0C0D96FE-FC5B-4B1D-967A-0A0EB9C48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58738"/>
            <a:ext cx="2571750" cy="1562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
            <a:extLst>
              <a:ext uri="{FF2B5EF4-FFF2-40B4-BE49-F238E27FC236}">
                <a16:creationId xmlns:a16="http://schemas.microsoft.com/office/drawing/2014/main" id="{DC67AEEC-87A1-42C7-992B-EBB5666C265A}"/>
              </a:ext>
            </a:extLst>
          </p:cNvPr>
          <p:cNvSpPr>
            <a:spLocks noGrp="1" noChangeArrowheads="1"/>
          </p:cNvSpPr>
          <p:nvPr>
            <p:ph type="title"/>
          </p:nvPr>
        </p:nvSpPr>
        <p:spPr>
          <a:xfrm>
            <a:off x="900113" y="981075"/>
            <a:ext cx="8280400" cy="1169988"/>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Single-twitch</a:t>
            </a:r>
          </a:p>
        </p:txBody>
      </p:sp>
      <p:sp>
        <p:nvSpPr>
          <p:cNvPr id="174083" name="Rectangle 2">
            <a:extLst>
              <a:ext uri="{FF2B5EF4-FFF2-40B4-BE49-F238E27FC236}">
                <a16:creationId xmlns:a16="http://schemas.microsoft.com/office/drawing/2014/main" id="{0D878D7A-FC69-4943-BC6C-ADEA9607E3E2}"/>
              </a:ext>
            </a:extLst>
          </p:cNvPr>
          <p:cNvSpPr>
            <a:spLocks noGrp="1" noChangeArrowheads="1"/>
          </p:cNvSpPr>
          <p:nvPr>
            <p:ph type="body" idx="1"/>
          </p:nvPr>
        </p:nvSpPr>
        <p:spPr>
          <a:xfrm>
            <a:off x="900113" y="2339975"/>
            <a:ext cx="8280400" cy="4230688"/>
          </a:xfrm>
        </p:spPr>
        <p:txBody>
          <a:bodyPr tIns="76464"/>
          <a:lstStyle/>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1Hz .. 0,1Hz, continually</a:t>
            </a:r>
          </a:p>
        </p:txBody>
      </p:sp>
      <p:pic>
        <p:nvPicPr>
          <p:cNvPr id="174084" name="Picture 3">
            <a:extLst>
              <a:ext uri="{FF2B5EF4-FFF2-40B4-BE49-F238E27FC236}">
                <a16:creationId xmlns:a16="http://schemas.microsoft.com/office/drawing/2014/main" id="{E1B26B38-96B3-43AF-813C-4AFC4AA54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2816225"/>
            <a:ext cx="4656138" cy="47625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085" name="Text Box 4">
            <a:extLst>
              <a:ext uri="{FF2B5EF4-FFF2-40B4-BE49-F238E27FC236}">
                <a16:creationId xmlns:a16="http://schemas.microsoft.com/office/drawing/2014/main" id="{5AAC1233-79C0-496A-885A-AF12D5BE229B}"/>
              </a:ext>
            </a:extLst>
          </p:cNvPr>
          <p:cNvSpPr txBox="1">
            <a:spLocks noChangeArrowheads="1"/>
          </p:cNvSpPr>
          <p:nvPr/>
        </p:nvSpPr>
        <p:spPr bwMode="auto">
          <a:xfrm>
            <a:off x="6840538" y="5940425"/>
            <a:ext cx="3060700" cy="85248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39-1 Pattern of electrical stimulation and evoked muscle responses to single-twitch nerve stimulation (at frequencies of 0.1 to 1.0 Hz) after injection of nondepolarizing (Non-dep) and depolarizing (Dep) neuromuscular blocking drugs (arrows). Note that except for the difference in time factors, no differences in the strength of the evoked responses exist between the two types of block.</a:t>
            </a:r>
          </a:p>
        </p:txBody>
      </p:sp>
      <p:sp>
        <p:nvSpPr>
          <p:cNvPr id="174086" name="Text Box 5">
            <a:extLst>
              <a:ext uri="{FF2B5EF4-FFF2-40B4-BE49-F238E27FC236}">
                <a16:creationId xmlns:a16="http://schemas.microsoft.com/office/drawing/2014/main" id="{D2C172A9-13CE-4295-ADA6-54A618E68409}"/>
              </a:ext>
            </a:extLst>
          </p:cNvPr>
          <p:cNvSpPr txBox="1">
            <a:spLocks noChangeArrowheads="1"/>
          </p:cNvSpPr>
          <p:nvPr/>
        </p:nvSpPr>
        <p:spPr bwMode="auto">
          <a:xfrm>
            <a:off x="5435600" y="73802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08:46 PM)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
            <a:extLst>
              <a:ext uri="{FF2B5EF4-FFF2-40B4-BE49-F238E27FC236}">
                <a16:creationId xmlns:a16="http://schemas.microsoft.com/office/drawing/2014/main" id="{C0AC576C-4E33-4896-9C4D-2CC07D9985C7}"/>
              </a:ext>
            </a:extLst>
          </p:cNvPr>
          <p:cNvSpPr>
            <a:spLocks noGrp="1" noChangeArrowheads="1"/>
          </p:cNvSpPr>
          <p:nvPr>
            <p:ph type="title"/>
          </p:nvPr>
        </p:nvSpPr>
        <p:spPr>
          <a:xfrm>
            <a:off x="900113" y="981075"/>
            <a:ext cx="8280400" cy="1169988"/>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TOF</a:t>
            </a:r>
          </a:p>
        </p:txBody>
      </p:sp>
      <p:sp>
        <p:nvSpPr>
          <p:cNvPr id="176131" name="Rectangle 2">
            <a:extLst>
              <a:ext uri="{FF2B5EF4-FFF2-40B4-BE49-F238E27FC236}">
                <a16:creationId xmlns:a16="http://schemas.microsoft.com/office/drawing/2014/main" id="{36FE5136-388C-4984-8699-37CF54AF57AC}"/>
              </a:ext>
            </a:extLst>
          </p:cNvPr>
          <p:cNvSpPr>
            <a:spLocks noGrp="1" noChangeArrowheads="1"/>
          </p:cNvSpPr>
          <p:nvPr>
            <p:ph type="body" idx="1"/>
          </p:nvPr>
        </p:nvSpPr>
        <p:spPr>
          <a:xfrm>
            <a:off x="900113" y="2339975"/>
            <a:ext cx="8280400" cy="4230688"/>
          </a:xfrm>
        </p:spPr>
        <p:txBody>
          <a:bodyPr tIns="76464"/>
          <a:lstStyle/>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4 stimuls á 0,5s (2Hz)</a:t>
            </a:r>
          </a:p>
        </p:txBody>
      </p:sp>
      <p:sp>
        <p:nvSpPr>
          <p:cNvPr id="176132" name="Text Box 3">
            <a:extLst>
              <a:ext uri="{FF2B5EF4-FFF2-40B4-BE49-F238E27FC236}">
                <a16:creationId xmlns:a16="http://schemas.microsoft.com/office/drawing/2014/main" id="{91852505-E603-48F4-9A70-AADAD3A6598F}"/>
              </a:ext>
            </a:extLst>
          </p:cNvPr>
          <p:cNvSpPr txBox="1">
            <a:spLocks noChangeArrowheads="1"/>
          </p:cNvSpPr>
          <p:nvPr/>
        </p:nvSpPr>
        <p:spPr bwMode="auto">
          <a:xfrm>
            <a:off x="5616575" y="73802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08:46 PM)</a:t>
            </a:r>
          </a:p>
        </p:txBody>
      </p:sp>
      <p:pic>
        <p:nvPicPr>
          <p:cNvPr id="176133" name="Picture 4">
            <a:extLst>
              <a:ext uri="{FF2B5EF4-FFF2-40B4-BE49-F238E27FC236}">
                <a16:creationId xmlns:a16="http://schemas.microsoft.com/office/drawing/2014/main" id="{68E17167-81A0-46E0-90A5-885FD384A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 y="2794669"/>
            <a:ext cx="5880100" cy="47625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6134" name="Text Box 5">
            <a:extLst>
              <a:ext uri="{FF2B5EF4-FFF2-40B4-BE49-F238E27FC236}">
                <a16:creationId xmlns:a16="http://schemas.microsoft.com/office/drawing/2014/main" id="{E4DBF6D0-9AE2-45D3-9186-8FE5A95541DB}"/>
              </a:ext>
            </a:extLst>
          </p:cNvPr>
          <p:cNvSpPr txBox="1">
            <a:spLocks noChangeArrowheads="1"/>
          </p:cNvSpPr>
          <p:nvPr/>
        </p:nvSpPr>
        <p:spPr bwMode="auto">
          <a:xfrm>
            <a:off x="6480175" y="5559425"/>
            <a:ext cx="3240088" cy="85248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39-2 Pattern of electrical stimulation and evoked muscle responses to TOF nerve stimulation before and after injection of nondepolarizing (Non-dep) and depolarizing (Dep) neuromuscular blocking drugs (arrows).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a:extLst>
              <a:ext uri="{FF2B5EF4-FFF2-40B4-BE49-F238E27FC236}">
                <a16:creationId xmlns:a16="http://schemas.microsoft.com/office/drawing/2014/main" id="{D94A27DB-B683-489F-B68E-8B7D9A42253F}"/>
              </a:ext>
            </a:extLst>
          </p:cNvPr>
          <p:cNvSpPr>
            <a:spLocks noGrp="1" noChangeArrowheads="1"/>
          </p:cNvSpPr>
          <p:nvPr>
            <p:ph type="title"/>
          </p:nvPr>
        </p:nvSpPr>
        <p:spPr>
          <a:xfrm>
            <a:off x="900113" y="981075"/>
            <a:ext cx="8280400" cy="1169988"/>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Tetanic stimulation</a:t>
            </a:r>
          </a:p>
        </p:txBody>
      </p:sp>
      <p:sp>
        <p:nvSpPr>
          <p:cNvPr id="178179" name="Rectangle 2">
            <a:extLst>
              <a:ext uri="{FF2B5EF4-FFF2-40B4-BE49-F238E27FC236}">
                <a16:creationId xmlns:a16="http://schemas.microsoft.com/office/drawing/2014/main" id="{DE0DB6E8-517C-43E6-B5C7-580D7F57352B}"/>
              </a:ext>
            </a:extLst>
          </p:cNvPr>
          <p:cNvSpPr>
            <a:spLocks noGrp="1" noChangeArrowheads="1"/>
          </p:cNvSpPr>
          <p:nvPr>
            <p:ph type="body" idx="1"/>
          </p:nvPr>
        </p:nvSpPr>
        <p:spPr>
          <a:xfrm>
            <a:off x="900113" y="2339975"/>
            <a:ext cx="8280400" cy="4230688"/>
          </a:xfrm>
        </p:spPr>
        <p:txBody>
          <a:bodyPr tIns="76464"/>
          <a:lstStyle/>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painfull;</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50Hz na 5s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717281A1-75D8-4500-BCAA-522D8963F51C}"/>
              </a:ext>
            </a:extLst>
          </p:cNvPr>
          <p:cNvSpPr>
            <a:spLocks noGrp="1" noChangeArrowheads="1"/>
          </p:cNvSpPr>
          <p:nvPr>
            <p:ph type="title"/>
          </p:nvPr>
        </p:nvSpPr>
        <p:spPr>
          <a:xfrm>
            <a:off x="741363" y="282575"/>
            <a:ext cx="8609012" cy="1263650"/>
          </a:xfrm>
        </p:spPr>
        <p:txBody>
          <a:bodyPr tIns="6552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cs-CZ"/>
              <a:t>High pressure system</a:t>
            </a:r>
          </a:p>
        </p:txBody>
      </p:sp>
      <p:sp>
        <p:nvSpPr>
          <p:cNvPr id="17411" name="Rectangle 2">
            <a:extLst>
              <a:ext uri="{FF2B5EF4-FFF2-40B4-BE49-F238E27FC236}">
                <a16:creationId xmlns:a16="http://schemas.microsoft.com/office/drawing/2014/main" id="{84CFAA09-749D-4A27-A603-C525180FFF57}"/>
              </a:ext>
            </a:extLst>
          </p:cNvPr>
          <p:cNvSpPr>
            <a:spLocks noGrp="1" noChangeArrowheads="1"/>
          </p:cNvSpPr>
          <p:nvPr>
            <p:ph type="body" idx="1"/>
          </p:nvPr>
        </p:nvSpPr>
        <p:spPr>
          <a:xfrm>
            <a:off x="741363" y="1963738"/>
            <a:ext cx="8772525" cy="4937125"/>
          </a:xfrm>
        </p:spPr>
        <p:txBody>
          <a:bodyPr tIns="40320"/>
          <a:lstStyle/>
          <a:p>
            <a:pPr marL="427038" indent="-322263" eaLnBrk="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Compressed gas</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Cylinder Supply</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Pipeline Supply</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Oxygen Supply Pressure Failure Safety  </a:t>
            </a:r>
            <a:br>
              <a:rPr lang="en-GB" altLang="cs-CZ"/>
            </a:br>
            <a:r>
              <a:rPr lang="en-GB" altLang="cs-CZ"/>
              <a:t>pO2 &gt; pN2O</a:t>
            </a:r>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Pressures regulator</a:t>
            </a:r>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cs-CZ"/>
          </a:p>
          <a:p>
            <a:pPr marL="427038" indent="-322263" eaLnBrk="1">
              <a:lnSpc>
                <a:spcPct val="90000"/>
              </a:lnSpc>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manometr 			</a:t>
            </a:r>
          </a:p>
          <a:p>
            <a:pPr marL="427038" indent="-322263" eaLnBrk="1">
              <a:lnSpc>
                <a:spcPct val="9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cs-CZ"/>
              <a:t> 						</a:t>
            </a:r>
          </a:p>
        </p:txBody>
      </p:sp>
      <p:pic>
        <p:nvPicPr>
          <p:cNvPr id="17412" name="Picture 3">
            <a:extLst>
              <a:ext uri="{FF2B5EF4-FFF2-40B4-BE49-F238E27FC236}">
                <a16:creationId xmlns:a16="http://schemas.microsoft.com/office/drawing/2014/main" id="{1CE0D30D-FA67-4748-98F9-2D90E72EB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38" y="3959225"/>
            <a:ext cx="2755900"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1">
            <a:extLst>
              <a:ext uri="{FF2B5EF4-FFF2-40B4-BE49-F238E27FC236}">
                <a16:creationId xmlns:a16="http://schemas.microsoft.com/office/drawing/2014/main" id="{49037564-FB48-4BC1-A939-B9473DBB0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403225"/>
            <a:ext cx="4152900" cy="47625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0227" name="Text Box 2">
            <a:extLst>
              <a:ext uri="{FF2B5EF4-FFF2-40B4-BE49-F238E27FC236}">
                <a16:creationId xmlns:a16="http://schemas.microsoft.com/office/drawing/2014/main" id="{3386BA32-4F8F-44E9-87C9-0E32A1BCA5D8}"/>
              </a:ext>
            </a:extLst>
          </p:cNvPr>
          <p:cNvSpPr txBox="1">
            <a:spLocks noChangeArrowheads="1"/>
          </p:cNvSpPr>
          <p:nvPr/>
        </p:nvSpPr>
        <p:spPr bwMode="auto">
          <a:xfrm>
            <a:off x="611188" y="5708650"/>
            <a:ext cx="7848600" cy="55403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39-3 Pattern of stimulation and evoked muscle responses to tetanic (50-Hz) nerve stimulation for 5 seconds (Te) and post-tetanic stimulation (1.0-Hz) twitch. Stimulation was applied before injection of neuromuscular blocking drugs and during moderate nondepolarizing and depolarizing blocks. Note fade in the response to tetanic stimulation, plus post-tetanic facilitation of transmission during nondepolarizing blockade. During depolarizing blockade, the tetanic response is well sustained and no post-tetanic facilitation of transmission occurs.</a:t>
            </a:r>
          </a:p>
        </p:txBody>
      </p:sp>
      <p:sp>
        <p:nvSpPr>
          <p:cNvPr id="180228" name="Text Box 3">
            <a:extLst>
              <a:ext uri="{FF2B5EF4-FFF2-40B4-BE49-F238E27FC236}">
                <a16:creationId xmlns:a16="http://schemas.microsoft.com/office/drawing/2014/main" id="{15F2D621-28EE-44D8-9993-870C211FDD16}"/>
              </a:ext>
            </a:extLst>
          </p:cNvPr>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08:46 PM)</a:t>
            </a:r>
          </a:p>
        </p:txBody>
      </p:sp>
      <p:sp>
        <p:nvSpPr>
          <p:cNvPr id="180229" name="Text Box 4">
            <a:extLst>
              <a:ext uri="{FF2B5EF4-FFF2-40B4-BE49-F238E27FC236}">
                <a16:creationId xmlns:a16="http://schemas.microsoft.com/office/drawing/2014/main" id="{320921F4-10B9-4DF7-8A2D-3267E58EF5AE}"/>
              </a:ext>
            </a:extLst>
          </p:cNvPr>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 2007 Elsevier </a:t>
            </a:r>
          </a:p>
        </p:txBody>
      </p:sp>
      <p:pic>
        <p:nvPicPr>
          <p:cNvPr id="180230" name="Picture 5">
            <a:extLst>
              <a:ext uri="{FF2B5EF4-FFF2-40B4-BE49-F238E27FC236}">
                <a16:creationId xmlns:a16="http://schemas.microsoft.com/office/drawing/2014/main" id="{847F7405-57EA-4A9B-BC57-5AB801A99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0231" name="Text Box 6">
            <a:extLst>
              <a:ext uri="{FF2B5EF4-FFF2-40B4-BE49-F238E27FC236}">
                <a16:creationId xmlns:a16="http://schemas.microsoft.com/office/drawing/2014/main" id="{81165339-AB28-42C5-8D03-2EE8D60D9843}"/>
              </a:ext>
            </a:extLst>
          </p:cNvPr>
          <p:cNvSpPr txBox="1">
            <a:spLocks noChangeArrowheads="1"/>
          </p:cNvSpPr>
          <p:nvPr/>
        </p:nvSpPr>
        <p:spPr bwMode="auto">
          <a:xfrm>
            <a:off x="6872288" y="2838450"/>
            <a:ext cx="3027362"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04" rIns="90000" bIns="45000" anchor="t"/>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S Gothic" panose="020B0609070205080204" pitchFamily="49" charset="-128"/>
              </a:defRPr>
            </a:lvl9pPr>
          </a:lstStyle>
          <a:p>
            <a:pPr eaLnBrk="1"/>
            <a:r>
              <a:rPr lang="cs-CZ" altLang="cs-CZ" sz="2200" dirty="0" err="1">
                <a:solidFill>
                  <a:srgbClr val="000000"/>
                </a:solidFill>
                <a:latin typeface="Arial"/>
                <a:ea typeface="MS Gothic"/>
              </a:rPr>
              <a:t>Posttetanic</a:t>
            </a:r>
            <a:r>
              <a:rPr lang="cs-CZ" altLang="cs-CZ" sz="2200" dirty="0">
                <a:solidFill>
                  <a:srgbClr val="000000"/>
                </a:solidFill>
                <a:latin typeface="Arial"/>
                <a:ea typeface="MS Gothic"/>
              </a:rPr>
              <a:t> </a:t>
            </a:r>
            <a:r>
              <a:rPr lang="cs-CZ" altLang="cs-CZ" sz="2200" dirty="0" err="1">
                <a:solidFill>
                  <a:srgbClr val="000000"/>
                </a:solidFill>
                <a:latin typeface="Arial"/>
                <a:ea typeface="MS Gothic"/>
              </a:rPr>
              <a:t>facilitation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1">
            <a:extLst>
              <a:ext uri="{FF2B5EF4-FFF2-40B4-BE49-F238E27FC236}">
                <a16:creationId xmlns:a16="http://schemas.microsoft.com/office/drawing/2014/main" id="{B3648D30-0771-4685-851A-CA58EF044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293813"/>
            <a:ext cx="8877300" cy="41656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2275" name="Text Box 2">
            <a:extLst>
              <a:ext uri="{FF2B5EF4-FFF2-40B4-BE49-F238E27FC236}">
                <a16:creationId xmlns:a16="http://schemas.microsoft.com/office/drawing/2014/main" id="{85727112-E340-479C-9CEE-679B356228B3}"/>
              </a:ext>
            </a:extLst>
          </p:cNvPr>
          <p:cNvSpPr txBox="1">
            <a:spLocks noChangeArrowheads="1"/>
          </p:cNvSpPr>
          <p:nvPr/>
        </p:nvSpPr>
        <p:spPr bwMode="auto">
          <a:xfrm>
            <a:off x="611188" y="5651500"/>
            <a:ext cx="7848600" cy="666750"/>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39-4 Pattern of electrical stimulation and evoked muscle responses to TOF nerve stimulation, 50-Hz tetanic nerve stimulation for 5 seconds (TE), and 1.0-Hz post-tetanic twitch stimulation (PTS) during four different levels of nondepolarizing neuromuscular blockade. During very intense blockade of the peripheral muscles (A), no response to any of the forms of stimulation occurs. During less pronounced blockade (B and C), there is still no response to stimulation, but post-tetanic facilitation of transmission is present. During surgical block (D), the first response to TOF appears and post-tetanic facilitation increases further. The post-tetanic count (see text) is 1 during intense block (B), 3 during less intense block (C), and 8 during surgical block (D).</a:t>
            </a:r>
          </a:p>
        </p:txBody>
      </p:sp>
      <p:sp>
        <p:nvSpPr>
          <p:cNvPr id="182276" name="Text Box 3">
            <a:extLst>
              <a:ext uri="{FF2B5EF4-FFF2-40B4-BE49-F238E27FC236}">
                <a16:creationId xmlns:a16="http://schemas.microsoft.com/office/drawing/2014/main" id="{235559E4-C928-4381-BE4E-ED231E8CB3AC}"/>
              </a:ext>
            </a:extLst>
          </p:cNvPr>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08:46 PM)</a:t>
            </a:r>
          </a:p>
        </p:txBody>
      </p:sp>
      <p:sp>
        <p:nvSpPr>
          <p:cNvPr id="182277" name="Text Box 4">
            <a:extLst>
              <a:ext uri="{FF2B5EF4-FFF2-40B4-BE49-F238E27FC236}">
                <a16:creationId xmlns:a16="http://schemas.microsoft.com/office/drawing/2014/main" id="{84661A6E-25AC-4821-9263-EE69F0914A9C}"/>
              </a:ext>
            </a:extLst>
          </p:cNvPr>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 2007 Elsevier </a:t>
            </a:r>
          </a:p>
        </p:txBody>
      </p:sp>
      <p:pic>
        <p:nvPicPr>
          <p:cNvPr id="182278" name="Picture 5">
            <a:extLst>
              <a:ext uri="{FF2B5EF4-FFF2-40B4-BE49-F238E27FC236}">
                <a16:creationId xmlns:a16="http://schemas.microsoft.com/office/drawing/2014/main" id="{6CC47DF0-3CAE-4657-BC0F-D1C495934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
            <a:extLst>
              <a:ext uri="{FF2B5EF4-FFF2-40B4-BE49-F238E27FC236}">
                <a16:creationId xmlns:a16="http://schemas.microsoft.com/office/drawing/2014/main" id="{C410758E-9464-4878-BFE9-83A561548D48}"/>
              </a:ext>
            </a:extLst>
          </p:cNvPr>
          <p:cNvSpPr>
            <a:spLocks noGrp="1" noChangeArrowheads="1"/>
          </p:cNvSpPr>
          <p:nvPr>
            <p:ph type="title"/>
          </p:nvPr>
        </p:nvSpPr>
        <p:spPr>
          <a:xfrm>
            <a:off x="900113" y="981075"/>
            <a:ext cx="8280400" cy="1169988"/>
          </a:xfrm>
        </p:spPr>
        <p:txBody>
          <a:bodyPr tIns="104400"/>
          <a:lstStyle/>
          <a:p>
            <a:pPr eaLnBrk="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Double-burst stimulation</a:t>
            </a:r>
          </a:p>
        </p:txBody>
      </p:sp>
      <p:sp>
        <p:nvSpPr>
          <p:cNvPr id="184323" name="Rectangle 2">
            <a:extLst>
              <a:ext uri="{FF2B5EF4-FFF2-40B4-BE49-F238E27FC236}">
                <a16:creationId xmlns:a16="http://schemas.microsoft.com/office/drawing/2014/main" id="{3A732C90-A2F5-4E88-8D23-17123D484166}"/>
              </a:ext>
            </a:extLst>
          </p:cNvPr>
          <p:cNvSpPr>
            <a:spLocks noGrp="1" noChangeArrowheads="1"/>
          </p:cNvSpPr>
          <p:nvPr>
            <p:ph type="body" idx="1"/>
          </p:nvPr>
        </p:nvSpPr>
        <p:spPr>
          <a:xfrm>
            <a:off x="900113" y="2339975"/>
            <a:ext cx="8280400" cy="4230688"/>
          </a:xfrm>
        </p:spPr>
        <p:txBody>
          <a:bodyPr tIns="76464"/>
          <a:lstStyle/>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2 short sequences of 50-Hz tetanic stimulation, separated by 750 ms pause</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nonrelaxed muscle – 2 equal contractions</a:t>
            </a:r>
          </a:p>
          <a:p>
            <a:pPr marL="428625" indent="-323850" eaLnBrk="1">
              <a:lnSpc>
                <a:spcPct val="88000"/>
              </a:lnSpc>
              <a:spcAft>
                <a:spcPts val="1413"/>
              </a:spcAft>
              <a:buSzPct val="59000"/>
              <a:buFont typeface="Times New Roman" panose="02020603050405020304" pitchFamily="18"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cs-CZ"/>
              <a:t>patialy relaxed m. – 2</a:t>
            </a:r>
            <a:r>
              <a:rPr lang="en-US" altLang="cs-CZ" baseline="33000"/>
              <a:t>nd</a:t>
            </a:r>
            <a:r>
              <a:rPr lang="en-US" altLang="cs-CZ"/>
              <a:t> contr. is weaker</a:t>
            </a:r>
          </a:p>
          <a:p>
            <a:pPr marL="428625" indent="-323850" eaLnBrk="1">
              <a:lnSpc>
                <a:spcPct val="88000"/>
              </a:lnSpc>
              <a:spcAft>
                <a:spcPts val="1413"/>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1">
            <a:extLst>
              <a:ext uri="{FF2B5EF4-FFF2-40B4-BE49-F238E27FC236}">
                <a16:creationId xmlns:a16="http://schemas.microsoft.com/office/drawing/2014/main" id="{35D3798B-55FD-4D93-9297-E4D4A2D47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403225"/>
            <a:ext cx="6038850" cy="47625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6371" name="Text Box 2">
            <a:extLst>
              <a:ext uri="{FF2B5EF4-FFF2-40B4-BE49-F238E27FC236}">
                <a16:creationId xmlns:a16="http://schemas.microsoft.com/office/drawing/2014/main" id="{1264E464-350E-4EF9-B2C8-40AB15602246}"/>
              </a:ext>
            </a:extLst>
          </p:cNvPr>
          <p:cNvSpPr txBox="1">
            <a:spLocks noChangeArrowheads="1"/>
          </p:cNvSpPr>
          <p:nvPr/>
        </p:nvSpPr>
        <p:spPr bwMode="auto">
          <a:xfrm>
            <a:off x="611188" y="5708650"/>
            <a:ext cx="7848600" cy="554038"/>
          </a:xfrm>
          <a:prstGeom prst="rect">
            <a:avLst/>
          </a:prstGeom>
          <a:solidFill>
            <a:srgbClr val="FFFFFF">
              <a:alpha val="3803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7104" rIns="90000" bIns="46800" anchor="ctr">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Gothic" panose="020B0609070205080204" pitchFamily="49" charset="-128"/>
              </a:defRPr>
            </a:lvl9pPr>
          </a:lstStyle>
          <a:p>
            <a:pPr algn="ctr" eaLnBrk="1">
              <a:lnSpc>
                <a:spcPct val="87000"/>
              </a:lnSpc>
            </a:pPr>
            <a:r>
              <a:rPr lang="en-US" altLang="cs-CZ" sz="800">
                <a:solidFill>
                  <a:srgbClr val="000000"/>
                </a:solidFill>
              </a:rPr>
              <a:t>Figure 39-7 Pattern of electrical stimulation and evoked muscle responses to TOF nerve stimulation and double-burst nerve stimulation (i.e., three impulses in each of two tetanic bursts, DBS3,3) before injection of muscle relaxants (control) and during recovery from nondepolarizing neuromuscular blockade. TOF ratio is the amplitude of the fourth response to TOF divided by the amplitude of the first response. DBS3,3 ratio is the amplitude of the second response to DBS3,3 divided by the amplitude of the first response. (See text for further explanation.)</a:t>
            </a:r>
          </a:p>
        </p:txBody>
      </p:sp>
      <p:sp>
        <p:nvSpPr>
          <p:cNvPr id="186372" name="Text Box 3">
            <a:extLst>
              <a:ext uri="{FF2B5EF4-FFF2-40B4-BE49-F238E27FC236}">
                <a16:creationId xmlns:a16="http://schemas.microsoft.com/office/drawing/2014/main" id="{5006F98A-7A7E-4E78-A756-387FDE1C5F48}"/>
              </a:ext>
            </a:extLst>
          </p:cNvPr>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Downloaded from: Miller's Anesthesia (on 12 March 2009 09:47 PM)</a:t>
            </a:r>
          </a:p>
        </p:txBody>
      </p:sp>
      <p:sp>
        <p:nvSpPr>
          <p:cNvPr id="186373" name="Text Box 4">
            <a:extLst>
              <a:ext uri="{FF2B5EF4-FFF2-40B4-BE49-F238E27FC236}">
                <a16:creationId xmlns:a16="http://schemas.microsoft.com/office/drawing/2014/main" id="{9F659FE2-D01C-41EC-8E9F-5F01D773A2B1}"/>
              </a:ext>
            </a:extLst>
          </p:cNvPr>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386" rIns="90000" bIns="46800">
            <a:spAutoFit/>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S Gothic" panose="020B0609070205080204" pitchFamily="49" charset="-128"/>
              </a:defRPr>
            </a:lvl9pPr>
          </a:lstStyle>
          <a:p>
            <a:pPr algn="r" eaLnBrk="1">
              <a:lnSpc>
                <a:spcPct val="87000"/>
              </a:lnSpc>
              <a:spcBef>
                <a:spcPts val="438"/>
              </a:spcBef>
            </a:pPr>
            <a:r>
              <a:rPr lang="en-US" altLang="cs-CZ" sz="700" i="1">
                <a:solidFill>
                  <a:srgbClr val="000000"/>
                </a:solidFill>
              </a:rPr>
              <a:t>© 2007 Elsevier </a:t>
            </a:r>
          </a:p>
        </p:txBody>
      </p:sp>
      <p:pic>
        <p:nvPicPr>
          <p:cNvPr id="186374" name="Picture 5">
            <a:extLst>
              <a:ext uri="{FF2B5EF4-FFF2-40B4-BE49-F238E27FC236}">
                <a16:creationId xmlns:a16="http://schemas.microsoft.com/office/drawing/2014/main" id="{824EE1B9-8CE9-46FB-854C-3AF57D88C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a:extLst>
              <a:ext uri="{FF2B5EF4-FFF2-40B4-BE49-F238E27FC236}">
                <a16:creationId xmlns:a16="http://schemas.microsoft.com/office/drawing/2014/main" id="{A5C65020-6BF3-4749-8E7D-CF30CC6840CA}"/>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a:t>Awarrenes during GA</a:t>
            </a:r>
          </a:p>
        </p:txBody>
      </p:sp>
      <p:sp>
        <p:nvSpPr>
          <p:cNvPr id="190467" name="Rectangle 2">
            <a:extLst>
              <a:ext uri="{FF2B5EF4-FFF2-40B4-BE49-F238E27FC236}">
                <a16:creationId xmlns:a16="http://schemas.microsoft.com/office/drawing/2014/main" id="{3AB5C0E8-B2E0-4453-BD17-646443FA521A}"/>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to remember moments of GA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0,1 – 0,2% population (1:800)</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Extracorporal circulation</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Caesarean operation</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trauma</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report: </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filling of weakness, unable to move</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conversation</a:t>
            </a:r>
          </a:p>
          <a:p>
            <a:pPr marL="863600" lvl="1" indent="-573088" eaLnBrk="1">
              <a:buClr>
                <a:srgbClr val="E6E6E6"/>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anxiety, pain, powerlessness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
            <a:extLst>
              <a:ext uri="{FF2B5EF4-FFF2-40B4-BE49-F238E27FC236}">
                <a16:creationId xmlns:a16="http://schemas.microsoft.com/office/drawing/2014/main" id="{5E25A049-F9F1-483A-BF4C-C46DB3682D4F}"/>
              </a:ext>
            </a:extLst>
          </p:cNvPr>
          <p:cNvSpPr>
            <a:spLocks noGrp="1" noChangeArrowheads="1"/>
          </p:cNvSpPr>
          <p:nvPr>
            <p:ph type="title"/>
          </p:nvPr>
        </p:nvSpPr>
        <p:spPr>
          <a:xfrm>
            <a:off x="741363" y="327025"/>
            <a:ext cx="8609012" cy="1173163"/>
          </a:xfrm>
        </p:spPr>
        <p:txBody>
          <a:bodyPr tIns="35280"/>
          <a:lstStyle/>
          <a:p>
            <a:pPr eaLnBrk="1"/>
            <a:endParaRPr lang="cs-CZ" altLang="cs-CZ"/>
          </a:p>
        </p:txBody>
      </p:sp>
      <p:sp>
        <p:nvSpPr>
          <p:cNvPr id="192515" name="Rectangle 2">
            <a:extLst>
              <a:ext uri="{FF2B5EF4-FFF2-40B4-BE49-F238E27FC236}">
                <a16:creationId xmlns:a16="http://schemas.microsoft.com/office/drawing/2014/main" id="{71DFA956-B693-44D6-8715-143048194734}"/>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192516" name="Picture 3">
            <a:extLst>
              <a:ext uri="{FF2B5EF4-FFF2-40B4-BE49-F238E27FC236}">
                <a16:creationId xmlns:a16="http://schemas.microsoft.com/office/drawing/2014/main" id="{75478CF2-5BBE-4021-9118-C51E32FB7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63"/>
          <a:stretch>
            <a:fillRect/>
          </a:stretch>
        </p:blipFill>
        <p:spPr bwMode="auto">
          <a:xfrm>
            <a:off x="-720725" y="3563938"/>
            <a:ext cx="11220450" cy="849312"/>
          </a:xfrm>
          <a:prstGeom prst="rect">
            <a:avLst/>
          </a:prstGeom>
          <a:noFill/>
          <a:ln>
            <a:noFill/>
          </a:ln>
          <a:effectLst/>
          <a:extLst>
            <a:ext uri="{909E8E84-426E-40DD-AFC4-6F175D3DCCD1}">
              <a14:hiddenFill xmlns:a14="http://schemas.microsoft.com/office/drawing/2010/main">
                <a:blipFill dpi="0" rotWithShape="0">
                  <a:blip/>
                  <a:srcRect l="486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2517" name="Picture 4">
            <a:extLst>
              <a:ext uri="{FF2B5EF4-FFF2-40B4-BE49-F238E27FC236}">
                <a16:creationId xmlns:a16="http://schemas.microsoft.com/office/drawing/2014/main" id="{93EDA562-6F22-4900-8DE2-6D8DE9F1E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75" y="2687638"/>
            <a:ext cx="7507288" cy="34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2518" name="Picture 5">
            <a:extLst>
              <a:ext uri="{FF2B5EF4-FFF2-40B4-BE49-F238E27FC236}">
                <a16:creationId xmlns:a16="http://schemas.microsoft.com/office/drawing/2014/main" id="{C5FD6ECC-68DF-4534-A31C-A7E7D0BEB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1395413"/>
            <a:ext cx="9945687" cy="105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2519" name="Picture 6">
            <a:extLst>
              <a:ext uri="{FF2B5EF4-FFF2-40B4-BE49-F238E27FC236}">
                <a16:creationId xmlns:a16="http://schemas.microsoft.com/office/drawing/2014/main" id="{A24863E3-52D8-4F72-B015-653D16EE3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988" y="3024188"/>
            <a:ext cx="4916487" cy="31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2520" name="Picture 7">
            <a:extLst>
              <a:ext uri="{FF2B5EF4-FFF2-40B4-BE49-F238E27FC236}">
                <a16:creationId xmlns:a16="http://schemas.microsoft.com/office/drawing/2014/main" id="{32E6B101-81C8-4BDA-8AB4-DE01102FFE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0" y="4792663"/>
            <a:ext cx="5373688" cy="1676400"/>
          </a:xfrm>
          <a:prstGeom prst="rect">
            <a:avLst/>
          </a:prstGeom>
          <a:noFill/>
          <a:ln w="36000">
            <a:solidFill>
              <a:srgbClr val="8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
            <a:extLst>
              <a:ext uri="{FF2B5EF4-FFF2-40B4-BE49-F238E27FC236}">
                <a16:creationId xmlns:a16="http://schemas.microsoft.com/office/drawing/2014/main" id="{3430228A-8ADE-4DF3-B9B3-6BE035A975FA}"/>
              </a:ext>
            </a:extLst>
          </p:cNvPr>
          <p:cNvSpPr>
            <a:spLocks noGrp="1" noChangeArrowheads="1"/>
          </p:cNvSpPr>
          <p:nvPr>
            <p:ph type="title"/>
          </p:nvPr>
        </p:nvSpPr>
        <p:spPr>
          <a:xfrm>
            <a:off x="741363" y="327025"/>
            <a:ext cx="8609012" cy="1173163"/>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dirty="0">
                <a:ea typeface="Arial Unicode MS"/>
              </a:rPr>
              <a:t>Monitoring </a:t>
            </a:r>
            <a:r>
              <a:rPr lang="cs-CZ" altLang="cs-CZ" dirty="0" err="1">
                <a:ea typeface="Arial Unicode MS"/>
              </a:rPr>
              <a:t>of</a:t>
            </a:r>
            <a:r>
              <a:rPr lang="cs-CZ" altLang="cs-CZ" dirty="0">
                <a:ea typeface="Arial Unicode MS"/>
              </a:rPr>
              <a:t> </a:t>
            </a:r>
            <a:r>
              <a:rPr lang="cs-CZ" altLang="cs-CZ" dirty="0" err="1">
                <a:ea typeface="Arial Unicode MS"/>
              </a:rPr>
              <a:t>depth</a:t>
            </a:r>
            <a:r>
              <a:rPr lang="cs-CZ" altLang="cs-CZ" dirty="0">
                <a:ea typeface="Arial Unicode MS"/>
              </a:rPr>
              <a:t> </a:t>
            </a:r>
            <a:r>
              <a:rPr lang="cs-CZ" altLang="cs-CZ" dirty="0" err="1">
                <a:ea typeface="Arial Unicode MS"/>
              </a:rPr>
              <a:t>of</a:t>
            </a:r>
            <a:r>
              <a:rPr lang="cs-CZ" altLang="cs-CZ" dirty="0">
                <a:ea typeface="Arial Unicode MS"/>
              </a:rPr>
              <a:t> </a:t>
            </a:r>
            <a:r>
              <a:rPr lang="cs-CZ" altLang="cs-CZ" dirty="0" err="1">
                <a:ea typeface="Arial Unicode MS"/>
              </a:rPr>
              <a:t>anaesthesia</a:t>
            </a:r>
          </a:p>
        </p:txBody>
      </p:sp>
      <p:sp>
        <p:nvSpPr>
          <p:cNvPr id="194563" name="Rectangle 2">
            <a:extLst>
              <a:ext uri="{FF2B5EF4-FFF2-40B4-BE49-F238E27FC236}">
                <a16:creationId xmlns:a16="http://schemas.microsoft.com/office/drawing/2014/main" id="{53B8D142-B753-4117-880A-600911E6B303}"/>
              </a:ext>
            </a:extLst>
          </p:cNvPr>
          <p:cNvSpPr>
            <a:spLocks noGrp="1" noChangeArrowheads="1"/>
          </p:cNvSpPr>
          <p:nvPr>
            <p:ph type="body" idx="1"/>
          </p:nvPr>
        </p:nvSpPr>
        <p:spPr>
          <a:xfrm>
            <a:off x="741363" y="1963738"/>
            <a:ext cx="8772525" cy="4846637"/>
          </a:xfrm>
        </p:spPr>
        <p:txBody>
          <a:bodyPr/>
          <a:lstStyle/>
          <a:p>
            <a:pPr marL="431800" indent="-323850" eaLnBrk="1">
              <a:buClr>
                <a:srgbClr val="E6E6E6"/>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EEG  – matematics → </a:t>
            </a:r>
            <a:br>
              <a:rPr lang="cs-CZ" altLang="cs-CZ"/>
            </a:br>
            <a:r>
              <a:rPr lang="cs-CZ" altLang="cs-CZ"/>
              <a:t>BIS .. Level of</a:t>
            </a:r>
            <a:br>
              <a:rPr lang="cs-CZ" altLang="cs-CZ"/>
            </a:br>
            <a:r>
              <a:rPr lang="cs-CZ" altLang="cs-CZ"/>
              <a:t> awareness  100 .. 0</a:t>
            </a:r>
          </a:p>
        </p:txBody>
      </p:sp>
      <p:pic>
        <p:nvPicPr>
          <p:cNvPr id="194564" name="Picture 3">
            <a:extLst>
              <a:ext uri="{FF2B5EF4-FFF2-40B4-BE49-F238E27FC236}">
                <a16:creationId xmlns:a16="http://schemas.microsoft.com/office/drawing/2014/main" id="{B5850293-F072-43E8-970A-96D970926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1692275"/>
            <a:ext cx="3849687" cy="280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65" name="Picture 4">
            <a:extLst>
              <a:ext uri="{FF2B5EF4-FFF2-40B4-BE49-F238E27FC236}">
                <a16:creationId xmlns:a16="http://schemas.microsoft.com/office/drawing/2014/main" id="{7F254DFE-1B46-4CC5-A13F-4ABF862E1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3995738"/>
            <a:ext cx="3849688" cy="2832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
            <a:extLst>
              <a:ext uri="{FF2B5EF4-FFF2-40B4-BE49-F238E27FC236}">
                <a16:creationId xmlns:a16="http://schemas.microsoft.com/office/drawing/2014/main" id="{3B85AAA1-B1A7-4101-AE97-AF6286FD310E}"/>
              </a:ext>
            </a:extLst>
          </p:cNvPr>
          <p:cNvSpPr>
            <a:spLocks noGrp="1" noChangeArrowheads="1"/>
          </p:cNvSpPr>
          <p:nvPr>
            <p:ph type="title"/>
          </p:nvPr>
        </p:nvSpPr>
        <p:spPr>
          <a:xfrm>
            <a:off x="741363" y="327025"/>
            <a:ext cx="8609012" cy="1173163"/>
          </a:xfrm>
        </p:spPr>
        <p:txBody>
          <a:bodyPr tIns="35280"/>
          <a:lstStyle/>
          <a:p>
            <a:pPr eaLnBrk="1"/>
            <a:endParaRPr lang="cs-CZ" altLang="cs-CZ"/>
          </a:p>
        </p:txBody>
      </p:sp>
      <p:sp>
        <p:nvSpPr>
          <p:cNvPr id="196611" name="Rectangle 2">
            <a:extLst>
              <a:ext uri="{FF2B5EF4-FFF2-40B4-BE49-F238E27FC236}">
                <a16:creationId xmlns:a16="http://schemas.microsoft.com/office/drawing/2014/main" id="{5A983E81-C684-41E8-9405-EFD7C679272E}"/>
              </a:ext>
            </a:extLst>
          </p:cNvPr>
          <p:cNvSpPr>
            <a:spLocks noGrp="1" noChangeArrowheads="1"/>
          </p:cNvSpPr>
          <p:nvPr>
            <p:ph type="body" idx="1"/>
          </p:nvPr>
        </p:nvSpPr>
        <p:spPr>
          <a:xfrm>
            <a:off x="741363" y="1963738"/>
            <a:ext cx="8772525" cy="4846637"/>
          </a:xfrm>
        </p:spPr>
        <p:txBody>
          <a:bodyPr/>
          <a:lstStyle/>
          <a:p>
            <a:pPr eaLnBrk="1"/>
            <a:endParaRPr lang="cs-CZ" altLang="cs-CZ"/>
          </a:p>
        </p:txBody>
      </p:sp>
      <p:pic>
        <p:nvPicPr>
          <p:cNvPr id="196612" name="Picture 3">
            <a:extLst>
              <a:ext uri="{FF2B5EF4-FFF2-40B4-BE49-F238E27FC236}">
                <a16:creationId xmlns:a16="http://schemas.microsoft.com/office/drawing/2014/main" id="{0F159B4C-21E5-4F46-9C1F-1AB8A11CB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27025"/>
            <a:ext cx="9894888" cy="6288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6613" name="Picture 4">
            <a:extLst>
              <a:ext uri="{FF2B5EF4-FFF2-40B4-BE49-F238E27FC236}">
                <a16:creationId xmlns:a16="http://schemas.microsoft.com/office/drawing/2014/main" id="{1E1D54D4-C1E7-4B80-BE54-F05E79B10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6659563"/>
            <a:ext cx="5775325" cy="900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
            <a:extLst>
              <a:ext uri="{FF2B5EF4-FFF2-40B4-BE49-F238E27FC236}">
                <a16:creationId xmlns:a16="http://schemas.microsoft.com/office/drawing/2014/main" id="{513E3EE6-5B05-42E6-890F-561FE8389313}"/>
              </a:ext>
            </a:extLst>
          </p:cNvPr>
          <p:cNvSpPr>
            <a:spLocks noGrp="1" noChangeArrowheads="1"/>
          </p:cNvSpPr>
          <p:nvPr>
            <p:ph type="title"/>
          </p:nvPr>
        </p:nvSpPr>
        <p:spPr>
          <a:xfrm>
            <a:off x="741363" y="282575"/>
            <a:ext cx="8609012" cy="1263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cs-CZ" altLang="cs-CZ" dirty="0">
                <a:ea typeface="Arial Unicode MS"/>
              </a:rPr>
              <a:t> </a:t>
            </a:r>
            <a:r>
              <a:rPr lang="cs-CZ" altLang="cs-CZ" dirty="0" err="1">
                <a:ea typeface="Arial Unicode MS"/>
              </a:rPr>
              <a:t>Next</a:t>
            </a:r>
            <a:r>
              <a:rPr lang="cs-CZ" altLang="cs-CZ" dirty="0">
                <a:ea typeface="Arial Unicode MS"/>
              </a:rPr>
              <a:t>? ... </a:t>
            </a:r>
            <a:r>
              <a:rPr lang="cs-CZ" altLang="cs-CZ" dirty="0" err="1">
                <a:ea typeface="Arial Unicode MS"/>
              </a:rPr>
              <a:t>pharmacology</a:t>
            </a:r>
            <a:endParaRPr lang="cs-CZ" altLang="cs-CZ" dirty="0" err="1"/>
          </a:p>
        </p:txBody>
      </p:sp>
      <p:pic>
        <p:nvPicPr>
          <p:cNvPr id="198659" name="Picture 2">
            <a:extLst>
              <a:ext uri="{FF2B5EF4-FFF2-40B4-BE49-F238E27FC236}">
                <a16:creationId xmlns:a16="http://schemas.microsoft.com/office/drawing/2014/main" id="{5173CBB0-05B2-448F-BBDD-DCD14771C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555875"/>
            <a:ext cx="4648200" cy="3103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Office">
      <a:majorFont>
        <a:latin typeface="Arial"/>
        <a:ea typeface=""/>
        <a:cs typeface="Arial Unicode MS"/>
      </a:majorFont>
      <a:minorFont>
        <a:latin typeface="Times New Roman"/>
        <a:ea typeface=""/>
        <a:cs typeface="Arial Unicode MS"/>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effectLst/>
            <a:latin typeface="Arial" panose="020B0604020202020204" pitchFamily="34" charset="0"/>
            <a:ea typeface="MS Gothic" panose="020B0609070205080204" pitchFamily="49" charset="-128"/>
          </a:defRPr>
        </a:defPPr>
      </a:lstStyle>
    </a:lnDef>
  </a:objectDefaults>
  <a:extraClrSchemeLst>
    <a:extraClrScheme>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DB01E6CE1DC5468F8225EEE4ED8574" ma:contentTypeVersion="2" ma:contentTypeDescription="Vytvoří nový dokument" ma:contentTypeScope="" ma:versionID="4653fb039ad7ff4ef05db4bfde78e6c7">
  <xsd:schema xmlns:xsd="http://www.w3.org/2001/XMLSchema" xmlns:xs="http://www.w3.org/2001/XMLSchema" xmlns:p="http://schemas.microsoft.com/office/2006/metadata/properties" xmlns:ns2="76cd1474-5f27-4464-8c63-f60cba385fea" targetNamespace="http://schemas.microsoft.com/office/2006/metadata/properties" ma:root="true" ma:fieldsID="263ee1ee73d7da74e9d6adda84c6a312" ns2:_="">
    <xsd:import namespace="76cd1474-5f27-4464-8c63-f60cba385fe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d1474-5f27-4464-8c63-f60cba38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79E104-7474-430E-BBBD-5CAC3F0BD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d1474-5f27-4464-8c63-f60cba385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2EF9F-559B-4763-BF86-E0CA2D5A9F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6012</TotalTime>
  <Words>5269</Words>
  <Application>Microsoft Office PowerPoint</Application>
  <PresentationFormat>Vlastní</PresentationFormat>
  <Paragraphs>395</Paragraphs>
  <Slides>98</Slides>
  <Notes>96</Notes>
  <HiddenSlides>2</HiddenSlides>
  <MMClips>0</MMClips>
  <ScaleCrop>false</ScaleCrop>
  <HeadingPairs>
    <vt:vector size="4" baseType="variant">
      <vt:variant>
        <vt:lpstr>Motiv</vt:lpstr>
      </vt:variant>
      <vt:variant>
        <vt:i4>1</vt:i4>
      </vt:variant>
      <vt:variant>
        <vt:lpstr>Nadpisy snímků</vt:lpstr>
      </vt:variant>
      <vt:variant>
        <vt:i4>98</vt:i4>
      </vt:variant>
    </vt:vector>
  </HeadingPairs>
  <TitlesOfParts>
    <vt:vector size="99" baseType="lpstr">
      <vt:lpstr>Motiv Office</vt:lpstr>
      <vt:lpstr>Anaesthesia Machine, Monitoring</vt:lpstr>
      <vt:lpstr>Anaesthesia Machine</vt:lpstr>
      <vt:lpstr>O2</vt:lpstr>
      <vt:lpstr>Gas –  ISO norm</vt:lpstr>
      <vt:lpstr>N2O</vt:lpstr>
      <vt:lpstr>Anesthesia Machine</vt:lpstr>
      <vt:lpstr>Parts of anesth. machine</vt:lpstr>
      <vt:lpstr>Prezentace aplikace PowerPoint</vt:lpstr>
      <vt:lpstr>High pressure system</vt:lpstr>
      <vt:lpstr>Low pressure system</vt:lpstr>
      <vt:lpstr>Flow of Anest. gasses</vt:lpstr>
      <vt:lpstr>Vaporizer – easy model</vt:lpstr>
      <vt:lpstr>Vaporizers</vt:lpstr>
      <vt:lpstr>Totaly different one … Desfluran</vt:lpstr>
      <vt:lpstr>Breathing Circuit</vt:lpstr>
      <vt:lpstr>Prezentace aplikace PowerPoint</vt:lpstr>
      <vt:lpstr>inspiratory + exp. valve</vt:lpstr>
      <vt:lpstr>manometr</vt:lpstr>
      <vt:lpstr>Y connector, filter, tubing</vt:lpstr>
      <vt:lpstr>ISO</vt:lpstr>
      <vt:lpstr>volumetr</vt:lpstr>
      <vt:lpstr>CO2 absorber</vt:lpstr>
      <vt:lpstr>tubing</vt:lpstr>
      <vt:lpstr>APL</vt:lpstr>
      <vt:lpstr>Adjustable Pressure Limiting valve</vt:lpstr>
      <vt:lpstr>Breathing Circuit</vt:lpstr>
      <vt:lpstr>Ventilation system</vt:lpstr>
      <vt:lpstr>Ventilation system</vt:lpstr>
      <vt:lpstr>Bellow</vt:lpstr>
      <vt:lpstr>Scavenging system</vt:lpstr>
      <vt:lpstr>Scavenging system</vt:lpstr>
      <vt:lpstr>Non rebreathing systems (do not learn)</vt:lpstr>
      <vt:lpstr>Prezentace aplikace PowerPoint</vt:lpstr>
      <vt:lpstr>Monitoring system</vt:lpstr>
      <vt:lpstr>Optical illusions</vt:lpstr>
      <vt:lpstr>Monitoring</vt:lpstr>
      <vt:lpstr>&gt;&gt;&gt;&gt; Alarm &lt;&lt;&lt;&lt;</vt:lpstr>
      <vt:lpstr>Auscultator</vt:lpstr>
      <vt:lpstr>Manometr</vt:lpstr>
      <vt:lpstr>ECG</vt:lpstr>
      <vt:lpstr>Prezentace aplikace PowerPoint</vt:lpstr>
      <vt:lpstr>Positioning of electrodes</vt:lpstr>
      <vt:lpstr>sinus rythm</vt:lpstr>
      <vt:lpstr>Fibrilation of Atrii</vt:lpstr>
      <vt:lpstr>Ventricular rythm</vt:lpstr>
      <vt:lpstr>Stimulation</vt:lpstr>
      <vt:lpstr>ECG  … Heart frequency</vt:lpstr>
      <vt:lpstr>ECG – complication of monitoring</vt:lpstr>
      <vt:lpstr>Prezentace aplikace PowerPoint</vt:lpstr>
      <vt:lpstr>Prezentace aplikace PowerPoint</vt:lpstr>
      <vt:lpstr>NIBP</vt:lpstr>
      <vt:lpstr>IBP, Canylation of artery</vt:lpstr>
      <vt:lpstr>Prezentace aplikace PowerPoint</vt:lpstr>
      <vt:lpstr>Invasive Pressure</vt:lpstr>
      <vt:lpstr>!!Alarm!!  Low BP</vt:lpstr>
      <vt:lpstr>HR: 49/min,  ECG: AV blok III</vt:lpstr>
      <vt:lpstr>O2 in the body</vt:lpstr>
      <vt:lpstr>Oxygenation of tissues</vt:lpstr>
      <vt:lpstr>Saturation, SpO2 </vt:lpstr>
      <vt:lpstr>Principle of pulse oximetry</vt:lpstr>
      <vt:lpstr>2 wavelength , 2 absorptions   for  Hb a HbO2</vt:lpstr>
      <vt:lpstr>SpO2  =  HbO2  = O2 in the tissue</vt:lpstr>
      <vt:lpstr>SpO2 and low temperature</vt:lpstr>
      <vt:lpstr>Ventilation</vt:lpstr>
      <vt:lpstr>Flow </vt:lpstr>
      <vt:lpstr>Prezentace aplikace PowerPoint</vt:lpstr>
      <vt:lpstr>PV curve during capnoperitoneum</vt:lpstr>
      <vt:lpstr>Flow in time</vt:lpstr>
      <vt:lpstr>Gas analyzers</vt:lpstr>
      <vt:lpstr>Monitoring of gas</vt:lpstr>
      <vt:lpstr>O2 paramagnetic gas  (side stream monitor)</vt:lpstr>
      <vt:lpstr>Capnometr, Capnograph</vt:lpstr>
      <vt:lpstr>Prezentace aplikace PowerPoint</vt:lpstr>
      <vt:lpstr>CO2  emits IR radiation</vt:lpstr>
      <vt:lpstr>Prezentace aplikace PowerPoint</vt:lpstr>
      <vt:lpstr>Normal ventilation   spont.        mandatory</vt:lpstr>
      <vt:lpstr>Prezentace aplikace PowerPoint</vt:lpstr>
      <vt:lpstr>obstruction of airway</vt:lpstr>
      <vt:lpstr>Prezentace aplikace PowerPoint</vt:lpstr>
      <vt:lpstr>CO2  during  Capnoperitoneum</vt:lpstr>
      <vt:lpstr>Prezentace aplikace PowerPoint</vt:lpstr>
      <vt:lpstr>Capnograph</vt:lpstr>
      <vt:lpstr>Body temperature</vt:lpstr>
      <vt:lpstr>Prezentace aplikace PowerPoint</vt:lpstr>
      <vt:lpstr>Prezentace aplikace PowerPoint</vt:lpstr>
      <vt:lpstr>Monitoring of muscle block</vt:lpstr>
      <vt:lpstr>Single-twitch</vt:lpstr>
      <vt:lpstr>TOF</vt:lpstr>
      <vt:lpstr>Tetanic stimulation</vt:lpstr>
      <vt:lpstr>Prezentace aplikace PowerPoint</vt:lpstr>
      <vt:lpstr>Prezentace aplikace PowerPoint</vt:lpstr>
      <vt:lpstr>Double-burst stimulation</vt:lpstr>
      <vt:lpstr>Prezentace aplikace PowerPoint</vt:lpstr>
      <vt:lpstr>Awarrenes during GA</vt:lpstr>
      <vt:lpstr>Prezentace aplikace PowerPoint</vt:lpstr>
      <vt:lpstr>Monitoring of depth of anaesthesia</vt:lpstr>
      <vt:lpstr>Prezentace aplikace PowerPoint</vt:lpstr>
      <vt:lpstr> Next? ... pharmacology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Machine, Monitoring</dc:title>
  <dc:creator>Lukáš Dadák</dc:creator>
  <cp:lastModifiedBy>Lektor</cp:lastModifiedBy>
  <cp:revision>353</cp:revision>
  <cp:lastPrinted>1601-01-01T00:00:00Z</cp:lastPrinted>
  <dcterms:created xsi:type="dcterms:W3CDTF">2010-03-06T18:20:34Z</dcterms:created>
  <dcterms:modified xsi:type="dcterms:W3CDTF">2020-10-20T09:10:21Z</dcterms:modified>
</cp:coreProperties>
</file>