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71" r:id="rId2"/>
    <p:sldId id="257" r:id="rId3"/>
    <p:sldId id="372" r:id="rId4"/>
    <p:sldId id="361" r:id="rId5"/>
    <p:sldId id="383" r:id="rId6"/>
    <p:sldId id="384" r:id="rId7"/>
    <p:sldId id="385" r:id="rId8"/>
    <p:sldId id="379" r:id="rId9"/>
    <p:sldId id="380" r:id="rId10"/>
    <p:sldId id="396" r:id="rId11"/>
    <p:sldId id="389" r:id="rId12"/>
    <p:sldId id="364" r:id="rId13"/>
    <p:sldId id="373" r:id="rId14"/>
    <p:sldId id="328" r:id="rId15"/>
    <p:sldId id="375" r:id="rId16"/>
    <p:sldId id="363" r:id="rId17"/>
    <p:sldId id="362" r:id="rId18"/>
    <p:sldId id="374" r:id="rId19"/>
    <p:sldId id="366" r:id="rId20"/>
    <p:sldId id="393" r:id="rId21"/>
    <p:sldId id="394" r:id="rId22"/>
    <p:sldId id="382" r:id="rId23"/>
    <p:sldId id="395" r:id="rId24"/>
    <p:sldId id="390" r:id="rId25"/>
    <p:sldId id="391" r:id="rId26"/>
    <p:sldId id="388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75C4"/>
    <a:srgbClr val="3F8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3AE51-3308-414E-8C18-CE079A337AAD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93D06-41BA-4C7F-B9EE-859308FB18F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6485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79E98-F85E-4429-8E15-2A6778634138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7C36F-C87F-4084-8206-FF8076970A4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60765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3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36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INFLAMATORNÍ MYOFIBROBLASTICKÝ TUMOR JÍCNU V DĚTSKÉM VĚKU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6</a:t>
            </a:fld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2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6.4.2017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tiff"/><Relationship Id="rId7" Type="http://schemas.openxmlformats.org/officeDocument/2006/relationships/image" Target="../media/image49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57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tiff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66.jpeg"/><Relationship Id="rId10" Type="http://schemas.microsoft.com/office/2007/relationships/hdphoto" Target="../media/hdphoto12.wdp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hyperlink" Target="http://www.google.cz/url?sa=i&amp;rct=j&amp;q=&amp;esrc=s&amp;source=images&amp;cd=&amp;cad=rja&amp;uact=8&amp;ved=0CAcQjRxqFQoTCPLXr6PPuMgCFcbXFAodcrgCcQ&amp;url=http://www.webmd.com/women/endometriosis/ss/slideshow-endometriosis-overview&amp;bvm=bv.104819420,d.d24&amp;psig=AFQjCNGPJF8F44Nd2nEaTFSefimgQak3kw&amp;ust=1444591017951509" TargetMode="External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hyperlink" Target="http://www.google.cz/url?sa=i&amp;rct=j&amp;q=&amp;esrc=s&amp;source=images&amp;cd=&amp;cad=rja&amp;uact=8&amp;ved=0CAcQjRxqFQoTCMex7Y7duMgCFQGTFAod4egOWg&amp;url=http://fineartamerica.com/featured/smile-tim-nyberg.html&amp;bvm=bv.104819420,d.d24&amp;psig=AFQjCNGwb0YIDRfVGh56pcHW4ZEMdISv5g&amp;ust=144459468759999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ved=0CAcQjRxqFQoTCPnOrKyaucgCFYNEFAodMnEE6A&amp;url=http://www.youtube.com/watch?v=J67f9uI0Y6Q&amp;bvm=bv.104819420,d.d24&amp;psig=AFQjCNGD6N36kCNwOfcmutNUEzuuCY2rWw&amp;ust=1444611226670055" TargetMode="External"/><Relationship Id="rId5" Type="http://schemas.microsoft.com/office/2007/relationships/hdphoto" Target="../media/hdphoto13.wdp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16.wdp"/><Relationship Id="rId18" Type="http://schemas.openxmlformats.org/officeDocument/2006/relationships/image" Target="../media/image97.jpeg"/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12" Type="http://schemas.openxmlformats.org/officeDocument/2006/relationships/image" Target="../media/image93.jpeg"/><Relationship Id="rId17" Type="http://schemas.openxmlformats.org/officeDocument/2006/relationships/image" Target="../media/image96.jpeg"/><Relationship Id="rId2" Type="http://schemas.openxmlformats.org/officeDocument/2006/relationships/image" Target="../media/image85.jpe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2.jpeg"/><Relationship Id="rId5" Type="http://schemas.openxmlformats.org/officeDocument/2006/relationships/image" Target="../media/image87.png"/><Relationship Id="rId15" Type="http://schemas.openxmlformats.org/officeDocument/2006/relationships/image" Target="../media/image94.png"/><Relationship Id="rId10" Type="http://schemas.microsoft.com/office/2007/relationships/hdphoto" Target="../media/hdphoto15.wdp"/><Relationship Id="rId4" Type="http://schemas.microsoft.com/office/2007/relationships/hdphoto" Target="../media/hdphoto14.wdp"/><Relationship Id="rId9" Type="http://schemas.openxmlformats.org/officeDocument/2006/relationships/image" Target="../media/image91.png"/><Relationship Id="rId1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84.png"/><Relationship Id="rId18" Type="http://schemas.openxmlformats.org/officeDocument/2006/relationships/image" Target="../media/image104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7.gif"/><Relationship Id="rId7" Type="http://schemas.openxmlformats.org/officeDocument/2006/relationships/image" Target="../media/image90.png"/><Relationship Id="rId12" Type="http://schemas.microsoft.com/office/2007/relationships/hdphoto" Target="../media/hdphoto16.wdp"/><Relationship Id="rId17" Type="http://schemas.openxmlformats.org/officeDocument/2006/relationships/image" Target="../media/image103.jpeg"/><Relationship Id="rId2" Type="http://schemas.openxmlformats.org/officeDocument/2006/relationships/video" Target="../media/media1.avi"/><Relationship Id="rId16" Type="http://schemas.openxmlformats.org/officeDocument/2006/relationships/image" Target="../media/image102.jpeg"/><Relationship Id="rId20" Type="http://schemas.openxmlformats.org/officeDocument/2006/relationships/image" Target="../media/image106.jpeg"/><Relationship Id="rId1" Type="http://schemas.microsoft.com/office/2007/relationships/media" Target="../media/media1.avi"/><Relationship Id="rId6" Type="http://schemas.microsoft.com/office/2007/relationships/hdphoto" Target="../media/hdphoto14.wdp"/><Relationship Id="rId11" Type="http://schemas.openxmlformats.org/officeDocument/2006/relationships/image" Target="../media/image93.jpeg"/><Relationship Id="rId5" Type="http://schemas.openxmlformats.org/officeDocument/2006/relationships/image" Target="../media/image86.jpeg"/><Relationship Id="rId15" Type="http://schemas.openxmlformats.org/officeDocument/2006/relationships/image" Target="../media/image101.png"/><Relationship Id="rId10" Type="http://schemas.microsoft.com/office/2007/relationships/hdphoto" Target="../media/hdphoto17.wdp"/><Relationship Id="rId19" Type="http://schemas.openxmlformats.org/officeDocument/2006/relationships/image" Target="../media/image105.tiff"/><Relationship Id="rId4" Type="http://schemas.openxmlformats.org/officeDocument/2006/relationships/image" Target="../media/image85.jpeg"/><Relationship Id="rId9" Type="http://schemas.openxmlformats.org/officeDocument/2006/relationships/image" Target="../media/image99.jpe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12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tiff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tiff"/><Relationship Id="rId10" Type="http://schemas.openxmlformats.org/officeDocument/2006/relationships/image" Target="../media/image9.tiff"/><Relationship Id="rId4" Type="http://schemas.microsoft.com/office/2007/relationships/hdphoto" Target="../media/hdphoto2.wdp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jpeg"/><Relationship Id="rId7" Type="http://schemas.openxmlformats.org/officeDocument/2006/relationships/image" Target="../media/image14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21183\Desktop\OPER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25144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PEDIATRIC ONCOSURGERY</a:t>
            </a:r>
          </a:p>
        </p:txBody>
      </p:sp>
    </p:spTree>
    <p:extLst>
      <p:ext uri="{BB962C8B-B14F-4D97-AF65-F5344CB8AC3E}">
        <p14:creationId xmlns:p14="http://schemas.microsoft.com/office/powerpoint/2010/main" val="20633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21183\Desktop\tumory-patol\hepatoblastom-epitelovy\15-11-04-1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56461"/>
          <a:stretch/>
        </p:blipFill>
        <p:spPr bwMode="auto">
          <a:xfrm>
            <a:off x="-13329" y="-41525"/>
            <a:ext cx="9153079" cy="24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460375" y="1938536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3074" name="Picture 2" descr="C:\Users\21183\Desktop\hemoperitone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25"/>
            <a:ext cx="9144000" cy="69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marep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" y="-41525"/>
            <a:ext cx="6457676" cy="694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D:\ROBIN\DATABÁZE\2016\MAREŠOVÁ\P12656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-41526"/>
            <a:ext cx="5080396" cy="38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ROBIN\DATABÁZE\2016\MAREŠOVÁ\P12656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0" b="18809"/>
          <a:stretch/>
        </p:blipFill>
        <p:spPr bwMode="auto">
          <a:xfrm>
            <a:off x="4067945" y="3446419"/>
            <a:ext cx="5071806" cy="34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21183\Desktop\hcc dudek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" b="5014"/>
          <a:stretch/>
        </p:blipFill>
        <p:spPr bwMode="auto">
          <a:xfrm>
            <a:off x="3862558" y="2564905"/>
            <a:ext cx="546132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cs-CZ" dirty="0" smtClean="0"/>
              <a:t>HEPATOBLASTOMA</a:t>
            </a:r>
            <a:endParaRPr lang="cs-CZ" dirty="0"/>
          </a:p>
        </p:txBody>
      </p:sp>
      <p:pic>
        <p:nvPicPr>
          <p:cNvPr id="5122" name="Picture 2" descr="C:\Users\21183\Desktop\játra molnár 200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64904"/>
            <a:ext cx="3862559" cy="42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4427984" y="764704"/>
            <a:ext cx="4249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dirty="0" smtClean="0">
                <a:latin typeface="+mj-lt"/>
              </a:rPr>
              <a:t>HEPATOCELLULAR</a:t>
            </a:r>
          </a:p>
          <a:p>
            <a:pPr algn="ctr"/>
            <a:r>
              <a:rPr lang="cs-CZ" sz="4400" dirty="0" smtClean="0"/>
              <a:t>CARCINOMA</a:t>
            </a:r>
            <a:endParaRPr lang="cs-CZ" sz="4400" dirty="0"/>
          </a:p>
        </p:txBody>
      </p:sp>
      <p:pic>
        <p:nvPicPr>
          <p:cNvPr id="6147" name="Picture 3" descr="C:\Users\21183\Desktop\HBL O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 b="19916"/>
          <a:stretch/>
        </p:blipFill>
        <p:spPr bwMode="auto">
          <a:xfrm>
            <a:off x="-1" y="4677192"/>
            <a:ext cx="3862559" cy="218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21183\Desktop\RULLER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42"/>
          <a:stretch/>
        </p:blipFill>
        <p:spPr bwMode="auto">
          <a:xfrm>
            <a:off x="-180528" y="2254671"/>
            <a:ext cx="10585177" cy="3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1"/>
          <p:cNvSpPr/>
          <p:nvPr/>
        </p:nvSpPr>
        <p:spPr>
          <a:xfrm>
            <a:off x="99264" y="2251956"/>
            <a:ext cx="1832014" cy="378262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4427984" y="2251956"/>
            <a:ext cx="4895898" cy="380978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Picture 7" descr="K:\FOTO ARCHIV\6. ONKOCHIRURGIE\Hepatoblastom resekce 0501137494 Marek Pospisil\P10003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4350" r="10262" b="2490"/>
          <a:stretch>
            <a:fillRect/>
          </a:stretch>
        </p:blipFill>
        <p:spPr bwMode="auto">
          <a:xfrm>
            <a:off x="4932040" y="3124200"/>
            <a:ext cx="3657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15000"/>
                    </a14:imgEffect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37"/>
          <a:stretch/>
        </p:blipFill>
        <p:spPr>
          <a:xfrm>
            <a:off x="1574128" y="908720"/>
            <a:ext cx="5681695" cy="550102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3059832" y="1916832"/>
            <a:ext cx="413863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INCIDENCE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AGE DISTRIBUTION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TUMOUR TYPES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ETIOLOGY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BIOLOGICAL BEHAVIOUR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RESPONSE TO THE TREATMENT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PROGNOSIS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6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6771 0.03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2" grpId="0" animBg="1"/>
      <p:bldP spid="2" grpId="1" animBg="1"/>
      <p:bldP spid="17" grpId="0" animBg="1"/>
      <p:bldP spid="17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1183\Desktop\tumory-patol\burkitt-lymfom-streva\15-11-04-1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54"/>
            <a:ext cx="9135048" cy="687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192688" cy="113813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LYMPHOMA MEDIASTINUM</a:t>
            </a:r>
            <a:endParaRPr lang="cs-CZ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21127"/>
          <a:stretch/>
        </p:blipFill>
        <p:spPr bwMode="auto">
          <a:xfrm>
            <a:off x="0" y="3140967"/>
            <a:ext cx="2596283" cy="37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5" t="12442" r="25302" b="10313"/>
          <a:stretch/>
        </p:blipFill>
        <p:spPr bwMode="auto">
          <a:xfrm>
            <a:off x="2578378" y="3147823"/>
            <a:ext cx="2596283" cy="371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4" t="4489" r="18667" b="17587"/>
          <a:stretch/>
        </p:blipFill>
        <p:spPr bwMode="auto">
          <a:xfrm>
            <a:off x="2578378" y="1415269"/>
            <a:ext cx="3931920" cy="373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355160" cy="3886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800" dirty="0" smtClean="0"/>
              <a:t>a girl (14)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progressive</a:t>
            </a:r>
            <a:r>
              <a:rPr lang="cs-CZ" sz="1800" dirty="0" smtClean="0"/>
              <a:t> </a:t>
            </a:r>
            <a:r>
              <a:rPr lang="cs-CZ" sz="1800" dirty="0" err="1" smtClean="0"/>
              <a:t>breathlessness</a:t>
            </a:r>
            <a:r>
              <a:rPr lang="cs-CZ" sz="1800" dirty="0" smtClean="0"/>
              <a:t>, </a:t>
            </a:r>
            <a:r>
              <a:rPr lang="cs-CZ" sz="1800" dirty="0" err="1" smtClean="0"/>
              <a:t>cought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head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neck</a:t>
            </a:r>
            <a:r>
              <a:rPr lang="cs-CZ" sz="1800" dirty="0" smtClean="0"/>
              <a:t> </a:t>
            </a:r>
            <a:r>
              <a:rPr lang="cs-CZ" sz="1800" dirty="0" err="1" smtClean="0"/>
              <a:t>swelling</a:t>
            </a:r>
            <a:r>
              <a:rPr lang="cs-CZ" sz="1800" dirty="0" smtClean="0"/>
              <a:t> 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67544" y="1916832"/>
            <a:ext cx="4978896" cy="208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head</a:t>
            </a:r>
            <a:r>
              <a:rPr lang="cs-CZ" sz="1800" dirty="0" smtClean="0"/>
              <a:t>, </a:t>
            </a:r>
            <a:r>
              <a:rPr lang="cs-CZ" sz="1800" dirty="0" err="1" smtClean="0"/>
              <a:t>neck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upper</a:t>
            </a:r>
            <a:r>
              <a:rPr lang="cs-CZ" sz="1800" dirty="0" smtClean="0"/>
              <a:t> </a:t>
            </a:r>
            <a:r>
              <a:rPr lang="cs-CZ" sz="1800" dirty="0" err="1" smtClean="0"/>
              <a:t>limbs</a:t>
            </a:r>
            <a:r>
              <a:rPr lang="cs-CZ" sz="1800" dirty="0" smtClean="0"/>
              <a:t> </a:t>
            </a:r>
            <a:r>
              <a:rPr lang="cs-CZ" sz="1800" dirty="0" err="1" smtClean="0"/>
              <a:t>swelling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dilatation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subcutaneous</a:t>
            </a:r>
            <a:r>
              <a:rPr lang="cs-CZ" sz="1800" dirty="0" smtClean="0"/>
              <a:t> </a:t>
            </a:r>
            <a:r>
              <a:rPr lang="cs-CZ" sz="1800" dirty="0" err="1" smtClean="0"/>
              <a:t>veins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upper</a:t>
            </a:r>
            <a:r>
              <a:rPr lang="cs-CZ" sz="1800" dirty="0" smtClean="0"/>
              <a:t> body</a:t>
            </a:r>
          </a:p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conjuctiva</a:t>
            </a:r>
            <a:r>
              <a:rPr lang="cs-CZ" sz="1800" dirty="0" smtClean="0"/>
              <a:t> </a:t>
            </a:r>
            <a:r>
              <a:rPr lang="cs-CZ" sz="1800" dirty="0" err="1" smtClean="0"/>
              <a:t>congestion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6" name="Picture 3" descr="C:\Users\21183\Desktop\C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61" y="3116563"/>
            <a:ext cx="3627823" cy="37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63889" y="5445225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SUPERIOR VENA CAVA SYMPTOM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55776" y="1484784"/>
            <a:ext cx="55296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UPPER BODY ELEVATION</a:t>
            </a:r>
          </a:p>
          <a:p>
            <a:endParaRPr lang="cs-CZ" sz="2400" dirty="0"/>
          </a:p>
          <a:p>
            <a:r>
              <a:rPr lang="cs-CZ" sz="2400" dirty="0" smtClean="0"/>
              <a:t>OXYGEN THERAPY</a:t>
            </a:r>
          </a:p>
          <a:p>
            <a:endParaRPr lang="cs-CZ" sz="2400" dirty="0" smtClean="0"/>
          </a:p>
          <a:p>
            <a:r>
              <a:rPr lang="cs-CZ" sz="2400" dirty="0" smtClean="0"/>
              <a:t>CORTICOIDS</a:t>
            </a:r>
          </a:p>
          <a:p>
            <a:endParaRPr lang="cs-CZ" sz="2400" dirty="0"/>
          </a:p>
          <a:p>
            <a:r>
              <a:rPr lang="cs-CZ" sz="2400" dirty="0" smtClean="0"/>
              <a:t>DIURETIC</a:t>
            </a:r>
            <a:endParaRPr lang="cs-CZ" sz="2400" dirty="0"/>
          </a:p>
          <a:p>
            <a:endParaRPr lang="cs-CZ" sz="2400" dirty="0" smtClean="0"/>
          </a:p>
          <a:p>
            <a:r>
              <a:rPr lang="cs-CZ" sz="2400" dirty="0" smtClean="0"/>
              <a:t>URGENT BIOPSY</a:t>
            </a:r>
          </a:p>
          <a:p>
            <a:endParaRPr lang="cs-CZ" sz="2400" dirty="0" smtClean="0"/>
          </a:p>
          <a:p>
            <a:r>
              <a:rPr lang="cs-CZ" sz="2400" dirty="0" smtClean="0"/>
              <a:t>CHEMOTHERAPY</a:t>
            </a:r>
            <a:endParaRPr lang="cs-CZ" sz="2400" dirty="0"/>
          </a:p>
        </p:txBody>
      </p:sp>
      <p:sp>
        <p:nvSpPr>
          <p:cNvPr id="5" name="Obdélník 4"/>
          <p:cNvSpPr/>
          <p:nvPr/>
        </p:nvSpPr>
        <p:spPr>
          <a:xfrm>
            <a:off x="8952" y="3140967"/>
            <a:ext cx="5174661" cy="370674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7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build="p"/>
      <p:bldP spid="14" grpId="1" build="p"/>
      <p:bldP spid="15" grpId="0"/>
      <p:bldP spid="15" grpId="1"/>
      <p:bldP spid="2" grpId="0"/>
      <p:bldP spid="2" grpId="1"/>
      <p:bldP spid="4" grpId="0"/>
      <p:bldP spid="4" grpId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4978896" cy="1540767"/>
          </a:xfrm>
        </p:spPr>
        <p:txBody>
          <a:bodyPr>
            <a:normAutofit/>
          </a:bodyPr>
          <a:lstStyle/>
          <a:p>
            <a:endParaRPr lang="cs-CZ" sz="1800" dirty="0"/>
          </a:p>
        </p:txBody>
      </p:sp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2" name="Picture 4" descr="C:\Users\21183\Desktop\Jaša - ALC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8108"/>
            <a:ext cx="5886028" cy="28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21183\Desktop\petechi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97524" y="1157864"/>
            <a:ext cx="6895040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21183\Desktop\leukemia cutis 201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"/>
            <a:ext cx="6012160" cy="40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T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3186698" cy="46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1183\Desktop\tumory-patol\rhabdomyosarkom-alveolarni\15-11-04-1-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24" b="1"/>
          <a:stretch/>
        </p:blipFill>
        <p:spPr bwMode="auto">
          <a:xfrm>
            <a:off x="-53402" y="0"/>
            <a:ext cx="9197402" cy="28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 girl (10)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lower</a:t>
            </a:r>
            <a:r>
              <a:rPr lang="cs-CZ" sz="1800" dirty="0" smtClean="0"/>
              <a:t> </a:t>
            </a:r>
            <a:r>
              <a:rPr lang="cs-CZ" sz="1800" dirty="0" err="1" smtClean="0"/>
              <a:t>left</a:t>
            </a:r>
            <a:r>
              <a:rPr lang="cs-CZ" sz="1800" dirty="0" smtClean="0"/>
              <a:t> limb </a:t>
            </a:r>
            <a:r>
              <a:rPr lang="cs-CZ" sz="1800" dirty="0" err="1" smtClean="0"/>
              <a:t>swelling</a:t>
            </a:r>
            <a:r>
              <a:rPr lang="cs-CZ" sz="1800" dirty="0" smtClean="0"/>
              <a:t>, no </a:t>
            </a:r>
            <a:r>
              <a:rPr lang="cs-CZ" sz="1800" dirty="0" err="1" smtClean="0"/>
              <a:t>urinate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20 </a:t>
            </a:r>
            <a:r>
              <a:rPr lang="cs-CZ" sz="1800" dirty="0" err="1" smtClean="0"/>
              <a:t>hours</a:t>
            </a:r>
            <a:r>
              <a:rPr lang="cs-CZ" sz="1800" dirty="0" smtClean="0"/>
              <a:t> 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 descr="C:\Users\21183\Desktop\swel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43" y="2528704"/>
            <a:ext cx="2742133" cy="43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113813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RHABDOMYOSARCOMA OF PELVIS</a:t>
            </a:r>
            <a:endParaRPr lang="cs-CZ" dirty="0"/>
          </a:p>
        </p:txBody>
      </p:sp>
      <p:pic>
        <p:nvPicPr>
          <p:cNvPr id="1028" name="Picture 4" descr="C:\Users\21183\Desktop\břicho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704"/>
            <a:ext cx="4499992" cy="432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460375" y="1958400"/>
            <a:ext cx="4978896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soft </a:t>
            </a:r>
            <a:r>
              <a:rPr lang="cs-CZ" sz="1800" dirty="0" err="1" smtClean="0"/>
              <a:t>swelling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LLL, </a:t>
            </a:r>
            <a:r>
              <a:rPr lang="cs-CZ" sz="1800" dirty="0" err="1" smtClean="0"/>
              <a:t>great</a:t>
            </a:r>
            <a:r>
              <a:rPr lang="cs-CZ" sz="1800" dirty="0" smtClean="0"/>
              <a:t> abdomen </a:t>
            </a:r>
            <a:r>
              <a:rPr lang="cs-CZ" sz="1800" dirty="0" err="1" smtClean="0"/>
              <a:t>resistance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16095" r="23882" b="9085"/>
          <a:stretch>
            <a:fillRect/>
          </a:stretch>
        </p:blipFill>
        <p:spPr bwMode="auto">
          <a:xfrm>
            <a:off x="4044893" y="2865271"/>
            <a:ext cx="3744416" cy="402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10" grpId="2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C:\Users\21183\Desktop\ledov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r="16568"/>
          <a:stretch/>
        </p:blipFill>
        <p:spPr bwMode="auto">
          <a:xfrm>
            <a:off x="0" y="2406102"/>
            <a:ext cx="9144000" cy="44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1183\Desktop\mr sc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r="3475"/>
          <a:stretch/>
        </p:blipFill>
        <p:spPr bwMode="auto">
          <a:xfrm>
            <a:off x="4932040" y="2432944"/>
            <a:ext cx="4211960" cy="44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21183\Desktop\vent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32944"/>
            <a:ext cx="4211960" cy="3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75"/>
                    </a14:imgEffect>
                    <a14:imgEffect>
                      <a14:saturation sat="205000"/>
                    </a14:imgEffect>
                    <a14:imgEffect>
                      <a14:brightnessContrast bright="-1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0" r="15826"/>
          <a:stretch/>
        </p:blipFill>
        <p:spPr bwMode="auto">
          <a:xfrm>
            <a:off x="5341160" y="2406102"/>
            <a:ext cx="3802840" cy="44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21183\Desktop\ledov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8" b="64916"/>
          <a:stretch/>
        </p:blipFill>
        <p:spPr bwMode="auto">
          <a:xfrm>
            <a:off x="1" y="0"/>
            <a:ext cx="9144000" cy="240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SACROCOCCYGEAL TERATOMA</a:t>
            </a:r>
            <a:endParaRPr lang="cs-CZ" dirty="0"/>
          </a:p>
        </p:txBody>
      </p:sp>
      <p:pic>
        <p:nvPicPr>
          <p:cNvPr id="2052" name="Picture 4" descr="C:\Users\21183\Desktop\sct uvnitř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06102"/>
            <a:ext cx="4932039" cy="44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2"/>
          <p:cNvSpPr>
            <a:spLocks noGrp="1"/>
          </p:cNvSpPr>
          <p:nvPr>
            <p:ph idx="1"/>
          </p:nvPr>
        </p:nvSpPr>
        <p:spPr>
          <a:xfrm>
            <a:off x="755576" y="2551562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novorozená dívka</a:t>
            </a:r>
            <a:endParaRPr lang="cs-CZ" sz="18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755576" y="2870606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ventrální dislokace </a:t>
            </a:r>
            <a:r>
              <a:rPr lang="cs-CZ" sz="1800" dirty="0" err="1" smtClean="0"/>
              <a:t>anu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755576" y="3239443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elastická rezistence </a:t>
            </a:r>
            <a:r>
              <a:rPr lang="cs-CZ" sz="1800" dirty="0" err="1" smtClean="0"/>
              <a:t>intergluteálně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22" name="Picture 2" descr="C:\Users\21183\Desktop\ALTMA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/>
          <a:stretch/>
        </p:blipFill>
        <p:spPr bwMode="auto">
          <a:xfrm>
            <a:off x="6886407" y="3243003"/>
            <a:ext cx="2257592" cy="36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21183\Desktop\tumory-patol\sc-teratom\15-11-04-1-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" r="32233"/>
          <a:stretch/>
        </p:blipFill>
        <p:spPr bwMode="auto">
          <a:xfrm rot="5400000">
            <a:off x="253488" y="2179453"/>
            <a:ext cx="4425057" cy="49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2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build="p"/>
      <p:bldP spid="19" grpId="1" build="p"/>
      <p:bldP spid="20" grpId="0"/>
      <p:bldP spid="20" grpId="1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34097" y="1268701"/>
            <a:ext cx="9069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DALŠÍ TYPY </a:t>
            </a:r>
            <a:r>
              <a:rPr lang="cs-CZ" sz="3600" dirty="0" err="1" smtClean="0"/>
              <a:t>SAKROKOKCYGEÁLNÍHO</a:t>
            </a:r>
            <a:r>
              <a:rPr lang="cs-CZ" sz="3600" dirty="0" smtClean="0"/>
              <a:t> TERATOMU</a:t>
            </a:r>
            <a:endParaRPr lang="cs-CZ" sz="3600" dirty="0"/>
          </a:p>
        </p:txBody>
      </p:sp>
      <p:pic>
        <p:nvPicPr>
          <p:cNvPr id="14" name="Picture 2" descr="C:\Users\21183\Desktop\ALTM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8"/>
          <a:stretch/>
        </p:blipFill>
        <p:spPr bwMode="auto">
          <a:xfrm>
            <a:off x="6886407" y="3243003"/>
            <a:ext cx="2257592" cy="36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21183\Desktop\ALTM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3"/>
          <a:stretch/>
        </p:blipFill>
        <p:spPr bwMode="auto">
          <a:xfrm>
            <a:off x="-1" y="3243002"/>
            <a:ext cx="6886407" cy="36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3" name="Picture 5" descr="C:\Users\21183\Desktop\sct 2009 danihelová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6" y="2625122"/>
            <a:ext cx="5764425" cy="42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21183\Desktop\sct vranova veronika 2009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70" y="3732783"/>
            <a:ext cx="3394586" cy="31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21183\Desktop\sct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11184"/>
          <a:stretch/>
        </p:blipFill>
        <p:spPr bwMode="auto">
          <a:xfrm rot="16200000">
            <a:off x="966983" y="-976663"/>
            <a:ext cx="2634802" cy="45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21183\Desktop\sct 2010 čupalka daniel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19" y="0"/>
            <a:ext cx="4681835" cy="37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FAMILIAL COLON POLYPOSIS</a:t>
            </a:r>
            <a:endParaRPr lang="cs-CZ" dirty="0"/>
          </a:p>
        </p:txBody>
      </p:sp>
      <p:pic>
        <p:nvPicPr>
          <p:cNvPr id="10" name="Picture 5" descr="~64008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88" y="1503194"/>
            <a:ext cx="4250531" cy="535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img.webmd.com/dtmcms/live/webmd/consumer_assets/site_images/articles/health_tools/endometriosis_overview_slideshow/photolibrary_rm_photo_of_woman-_holding_stomac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70" y="1628800"/>
            <a:ext cx="370894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2260028" cy="32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21183\Desktop\POLY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656"/>
            <a:ext cx="3131840" cy="375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RA: </a:t>
            </a:r>
            <a:r>
              <a:rPr lang="cs-CZ" sz="1800" dirty="0" err="1" smtClean="0"/>
              <a:t>father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uncle</a:t>
            </a:r>
            <a:r>
              <a:rPr lang="cs-CZ" sz="1800" dirty="0" smtClean="0"/>
              <a:t> </a:t>
            </a:r>
            <a:r>
              <a:rPr lang="cs-CZ" sz="1800" dirty="0" err="1" smtClean="0"/>
              <a:t>died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CRC </a:t>
            </a:r>
            <a:r>
              <a:rPr lang="cs-CZ" sz="1800" dirty="0" err="1" smtClean="0"/>
              <a:t>up</a:t>
            </a:r>
            <a:r>
              <a:rPr lang="cs-CZ" sz="1800" dirty="0" smtClean="0"/>
              <a:t> to 30 </a:t>
            </a:r>
            <a:r>
              <a:rPr lang="cs-CZ" sz="1800" dirty="0" err="1" smtClean="0"/>
              <a:t>years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60375" y="1958400"/>
            <a:ext cx="4978896" cy="67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a girl (15)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occasional</a:t>
            </a:r>
            <a:r>
              <a:rPr lang="cs-CZ" sz="1800" dirty="0" smtClean="0"/>
              <a:t> </a:t>
            </a:r>
            <a:r>
              <a:rPr lang="cs-CZ" sz="1800" dirty="0" err="1" smtClean="0"/>
              <a:t>stomach</a:t>
            </a:r>
            <a:r>
              <a:rPr lang="cs-CZ" sz="1800" dirty="0" smtClean="0"/>
              <a:t> </a:t>
            </a:r>
            <a:r>
              <a:rPr lang="cs-CZ" sz="1800" dirty="0" err="1" smtClean="0"/>
              <a:t>ache</a:t>
            </a:r>
            <a:r>
              <a:rPr lang="cs-CZ" sz="1800" dirty="0" smtClean="0"/>
              <a:t>, </a:t>
            </a:r>
            <a:r>
              <a:rPr lang="cs-CZ" sz="1800" dirty="0" err="1" smtClean="0"/>
              <a:t>mucus</a:t>
            </a:r>
            <a:r>
              <a:rPr lang="cs-CZ" sz="1800" dirty="0" smtClean="0"/>
              <a:t>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bleeding</a:t>
            </a:r>
            <a:r>
              <a:rPr lang="cs-CZ" sz="1800" dirty="0" smtClean="0"/>
              <a:t> </a:t>
            </a:r>
            <a:r>
              <a:rPr lang="cs-CZ" sz="1800" dirty="0" err="1" smtClean="0"/>
              <a:t>stool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0375" y="2564904"/>
            <a:ext cx="4978896" cy="67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OA: 2x </a:t>
            </a:r>
            <a:r>
              <a:rPr lang="cs-CZ" sz="1800" dirty="0" err="1" smtClean="0"/>
              <a:t>hospitalized</a:t>
            </a:r>
            <a:r>
              <a:rPr lang="cs-CZ" sz="1800" dirty="0" smtClean="0"/>
              <a:t> pro </a:t>
            </a:r>
            <a:r>
              <a:rPr lang="cs-CZ" sz="1800" dirty="0" err="1" smtClean="0"/>
              <a:t>colocolic</a:t>
            </a:r>
            <a:r>
              <a:rPr lang="cs-CZ" sz="1800" dirty="0" smtClean="0"/>
              <a:t> </a:t>
            </a:r>
            <a:r>
              <a:rPr lang="cs-CZ" sz="1800" dirty="0" err="1" smtClean="0"/>
              <a:t>invagination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7" name="Picture 6" descr="K:\FOTO ARCHIV\1. CHIRURGIE\FAP\Štivarová 9556165663\PB3022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19810" r="32155" b="12885"/>
          <a:stretch/>
        </p:blipFill>
        <p:spPr bwMode="auto">
          <a:xfrm>
            <a:off x="3131840" y="3730469"/>
            <a:ext cx="3646711" cy="313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549694" y="3212976"/>
            <a:ext cx="6594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PROCTOCOLECTOMY – PREVENTIVE INTERVENTION</a:t>
            </a:r>
            <a:endParaRPr lang="cs-CZ" sz="24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72989" y="5916357"/>
            <a:ext cx="469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ILLEAL-POUCH-ANAL ANASTOMOSIS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23528" y="1844824"/>
            <a:ext cx="514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HOW TO ATTACH THE REST OF THE GIT?</a:t>
            </a:r>
            <a:endParaRPr lang="cs-CZ" sz="2400" dirty="0"/>
          </a:p>
        </p:txBody>
      </p:sp>
      <p:pic>
        <p:nvPicPr>
          <p:cNvPr id="1026" name="Picture 2" descr="C:\Users\21183\Desktop\tumory-patol\FAP-adenomovy-polyp\15-11-04-1-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9617" y="4109401"/>
            <a:ext cx="3127531" cy="23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3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build="p"/>
      <p:bldP spid="14" grpId="1" build="p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0" name="Picture 2" descr="http://www.regionalderm.com/Regional_Derm/RD_Large/PeutzJeghersG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r="6369"/>
          <a:stretch/>
        </p:blipFill>
        <p:spPr bwMode="auto">
          <a:xfrm>
            <a:off x="0" y="-73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980728"/>
            <a:ext cx="7934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LIP, ORAL CAVITY, FINGER PIGMENTATION</a:t>
            </a:r>
            <a:endParaRPr lang="cs-CZ" sz="36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55576" y="5589240"/>
            <a:ext cx="7442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PEUTZ-JEGHERS SYNDROME (NOT FAP)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7221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-111663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PULMONARY </a:t>
            </a:r>
            <a:br>
              <a:rPr lang="cs-CZ" dirty="0" smtClean="0"/>
            </a:br>
            <a:r>
              <a:rPr lang="cs-CZ" dirty="0" smtClean="0"/>
              <a:t>METASTASIS</a:t>
            </a:r>
            <a:endParaRPr lang="cs-CZ" dirty="0"/>
          </a:p>
        </p:txBody>
      </p:sp>
      <p:pic>
        <p:nvPicPr>
          <p:cNvPr id="10242" name="Picture 2" descr="http://fineartamerica.com/images/artworkimages/medium/1/smile-tim-nyber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6" t="10140" r="9900" b="10926"/>
          <a:stretch/>
        </p:blipFill>
        <p:spPr bwMode="auto">
          <a:xfrm>
            <a:off x="6814087" y="-15133"/>
            <a:ext cx="2344150" cy="41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ineartamerica.com/images/artworkimages/medium/1/smile-tim-nyberg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10140" r="53908" b="10926"/>
          <a:stretch/>
        </p:blipFill>
        <p:spPr bwMode="auto">
          <a:xfrm>
            <a:off x="4931081" y="-23538"/>
            <a:ext cx="1883006" cy="41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 smtClean="0"/>
              <a:t>subjectively</a:t>
            </a:r>
            <a:r>
              <a:rPr lang="cs-CZ" sz="1800" dirty="0" smtClean="0"/>
              <a:t> </a:t>
            </a:r>
            <a:r>
              <a:rPr lang="cs-CZ" sz="1800" dirty="0" err="1" smtClean="0"/>
              <a:t>without</a:t>
            </a:r>
            <a:r>
              <a:rPr lang="cs-CZ" sz="1800" dirty="0" smtClean="0"/>
              <a:t> </a:t>
            </a:r>
            <a:r>
              <a:rPr lang="cs-CZ" sz="1800" dirty="0" err="1" smtClean="0"/>
              <a:t>complication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67544" y="1916832"/>
            <a:ext cx="4499992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objective</a:t>
            </a:r>
            <a:r>
              <a:rPr lang="cs-CZ" sz="1800" dirty="0" smtClean="0"/>
              <a:t> </a:t>
            </a:r>
            <a:r>
              <a:rPr lang="cs-CZ" sz="1800" dirty="0" err="1" smtClean="0"/>
              <a:t>physiological</a:t>
            </a:r>
            <a:r>
              <a:rPr lang="cs-CZ" sz="1800" dirty="0" smtClean="0"/>
              <a:t> </a:t>
            </a:r>
            <a:r>
              <a:rPr lang="cs-CZ" sz="1800" dirty="0" err="1" smtClean="0"/>
              <a:t>clinical</a:t>
            </a:r>
            <a:r>
              <a:rPr lang="cs-CZ" sz="1800" dirty="0" smtClean="0"/>
              <a:t> </a:t>
            </a:r>
            <a:r>
              <a:rPr lang="cs-CZ" sz="1800" dirty="0" err="1" smtClean="0"/>
              <a:t>finding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torso</a:t>
            </a:r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467544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 smtClean="0"/>
              <a:t>calm</a:t>
            </a:r>
            <a:r>
              <a:rPr lang="cs-CZ" dirty="0" smtClean="0"/>
              <a:t> </a:t>
            </a:r>
            <a:r>
              <a:rPr lang="cs-CZ" dirty="0" err="1" smtClean="0"/>
              <a:t>scar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shin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resection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Ewing</a:t>
            </a:r>
            <a:r>
              <a:rPr lang="cs-CZ" dirty="0" smtClean="0"/>
              <a:t>´s </a:t>
            </a:r>
            <a:r>
              <a:rPr lang="cs-CZ" dirty="0" err="1" smtClean="0"/>
              <a:t>sarcoma</a:t>
            </a:r>
            <a:r>
              <a:rPr lang="cs-CZ" dirty="0" smtClean="0"/>
              <a:t> </a:t>
            </a:r>
            <a:r>
              <a:rPr lang="cs-CZ" dirty="0"/>
              <a:t>a.a.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7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34453" r="29532" b="22148"/>
          <a:stretch>
            <a:fillRect/>
          </a:stretch>
        </p:blipFill>
        <p:spPr>
          <a:xfrm>
            <a:off x="5244261" y="4136942"/>
            <a:ext cx="3913976" cy="2721058"/>
          </a:xfrm>
          <a:prstGeom prst="rect">
            <a:avLst/>
          </a:prstGeom>
          <a:noFill/>
        </p:spPr>
      </p:pic>
      <p:pic>
        <p:nvPicPr>
          <p:cNvPr id="10244" name="Picture 4" descr="http://i.ytimg.com/vi/J67f9uI0Y6Q/maxresdefault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7389"/>
          <a:stretch/>
        </p:blipFill>
        <p:spPr bwMode="auto">
          <a:xfrm>
            <a:off x="0" y="3212976"/>
            <a:ext cx="538658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93" y="1904069"/>
            <a:ext cx="5739497" cy="465486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4644008" y="2420888"/>
            <a:ext cx="19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DISPENSARIZATION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499992" y="2996952"/>
            <a:ext cx="219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LOCAL RECURRENCES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788024" y="3429000"/>
            <a:ext cx="2304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METACHRONOUS MTS</a:t>
            </a:r>
            <a:endParaRPr lang="cs-CZ" sz="16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79712" y="4221088"/>
            <a:ext cx="381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COMPLICATION AND CONSEQUENCES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7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  <p:bldP spid="10" grpId="1" build="p"/>
      <p:bldP spid="11" grpId="0"/>
      <p:bldP spid="11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21183\Desktop\OPER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21183\Desktop\nefrektomie tomáš pavlík.tif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31" y="692696"/>
            <a:ext cx="5088566" cy="38164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725144"/>
            <a:ext cx="7772400" cy="1470025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PEDIATRIC ONCOSURGERY</a:t>
            </a:r>
          </a:p>
        </p:txBody>
      </p:sp>
      <p:pic>
        <p:nvPicPr>
          <p:cNvPr id="5" name="Picture 3" descr="C:\Users\21183\Desktop\nefrektomie tomáš pavlík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31" y="845096"/>
            <a:ext cx="5088566" cy="38164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ROBIN\DATABÁZE\2016\DANIEL NBL Horner\IMG_58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ROBIN\DATABÁZE\2016\DANIEL NBL Horner\IMG_58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olný tvar 4"/>
          <p:cNvSpPr/>
          <p:nvPr/>
        </p:nvSpPr>
        <p:spPr>
          <a:xfrm>
            <a:off x="4067944" y="90760"/>
            <a:ext cx="685215" cy="720080"/>
          </a:xfrm>
          <a:custGeom>
            <a:avLst/>
            <a:gdLst>
              <a:gd name="connsiteX0" fmla="*/ 2493818 w 3962717"/>
              <a:gd name="connsiteY0" fmla="*/ 35626 h 4001984"/>
              <a:gd name="connsiteX1" fmla="*/ 2434441 w 3962717"/>
              <a:gd name="connsiteY1" fmla="*/ 71252 h 4001984"/>
              <a:gd name="connsiteX2" fmla="*/ 2363190 w 3962717"/>
              <a:gd name="connsiteY2" fmla="*/ 118753 h 4001984"/>
              <a:gd name="connsiteX3" fmla="*/ 2339439 w 3962717"/>
              <a:gd name="connsiteY3" fmla="*/ 154379 h 4001984"/>
              <a:gd name="connsiteX4" fmla="*/ 2268187 w 3962717"/>
              <a:gd name="connsiteY4" fmla="*/ 201880 h 4001984"/>
              <a:gd name="connsiteX5" fmla="*/ 2232561 w 3962717"/>
              <a:gd name="connsiteY5" fmla="*/ 225631 h 4001984"/>
              <a:gd name="connsiteX6" fmla="*/ 2161309 w 3962717"/>
              <a:gd name="connsiteY6" fmla="*/ 273132 h 4001984"/>
              <a:gd name="connsiteX7" fmla="*/ 2125683 w 3962717"/>
              <a:gd name="connsiteY7" fmla="*/ 308758 h 4001984"/>
              <a:gd name="connsiteX8" fmla="*/ 2054431 w 3962717"/>
              <a:gd name="connsiteY8" fmla="*/ 356259 h 4001984"/>
              <a:gd name="connsiteX9" fmla="*/ 1959428 w 3962717"/>
              <a:gd name="connsiteY9" fmla="*/ 439387 h 4001984"/>
              <a:gd name="connsiteX10" fmla="*/ 1888177 w 3962717"/>
              <a:gd name="connsiteY10" fmla="*/ 498763 h 4001984"/>
              <a:gd name="connsiteX11" fmla="*/ 1864426 w 3962717"/>
              <a:gd name="connsiteY11" fmla="*/ 534389 h 4001984"/>
              <a:gd name="connsiteX12" fmla="*/ 1828800 w 3962717"/>
              <a:gd name="connsiteY12" fmla="*/ 558140 h 4001984"/>
              <a:gd name="connsiteX13" fmla="*/ 1781299 w 3962717"/>
              <a:gd name="connsiteY13" fmla="*/ 617517 h 4001984"/>
              <a:gd name="connsiteX14" fmla="*/ 1733797 w 3962717"/>
              <a:gd name="connsiteY14" fmla="*/ 688769 h 4001984"/>
              <a:gd name="connsiteX15" fmla="*/ 1710047 w 3962717"/>
              <a:gd name="connsiteY15" fmla="*/ 724395 h 4001984"/>
              <a:gd name="connsiteX16" fmla="*/ 1674421 w 3962717"/>
              <a:gd name="connsiteY16" fmla="*/ 736270 h 4001984"/>
              <a:gd name="connsiteX17" fmla="*/ 1626919 w 3962717"/>
              <a:gd name="connsiteY17" fmla="*/ 795646 h 4001984"/>
              <a:gd name="connsiteX18" fmla="*/ 1579418 w 3962717"/>
              <a:gd name="connsiteY18" fmla="*/ 855023 h 4001984"/>
              <a:gd name="connsiteX19" fmla="*/ 1531917 w 3962717"/>
              <a:gd name="connsiteY19" fmla="*/ 914400 h 4001984"/>
              <a:gd name="connsiteX20" fmla="*/ 1448790 w 3962717"/>
              <a:gd name="connsiteY20" fmla="*/ 997527 h 4001984"/>
              <a:gd name="connsiteX21" fmla="*/ 1365662 w 3962717"/>
              <a:gd name="connsiteY21" fmla="*/ 1080654 h 4001984"/>
              <a:gd name="connsiteX22" fmla="*/ 1306286 w 3962717"/>
              <a:gd name="connsiteY22" fmla="*/ 1140031 h 4001984"/>
              <a:gd name="connsiteX23" fmla="*/ 1270660 w 3962717"/>
              <a:gd name="connsiteY23" fmla="*/ 1163782 h 4001984"/>
              <a:gd name="connsiteX24" fmla="*/ 1246909 w 3962717"/>
              <a:gd name="connsiteY24" fmla="*/ 1199408 h 4001984"/>
              <a:gd name="connsiteX25" fmla="*/ 1175657 w 3962717"/>
              <a:gd name="connsiteY25" fmla="*/ 1258784 h 4001984"/>
              <a:gd name="connsiteX26" fmla="*/ 1128156 w 3962717"/>
              <a:gd name="connsiteY26" fmla="*/ 1330036 h 4001984"/>
              <a:gd name="connsiteX27" fmla="*/ 1068779 w 3962717"/>
              <a:gd name="connsiteY27" fmla="*/ 1401288 h 4001984"/>
              <a:gd name="connsiteX28" fmla="*/ 997527 w 3962717"/>
              <a:gd name="connsiteY28" fmla="*/ 1448789 h 4001984"/>
              <a:gd name="connsiteX29" fmla="*/ 985652 w 3962717"/>
              <a:gd name="connsiteY29" fmla="*/ 1484415 h 4001984"/>
              <a:gd name="connsiteX30" fmla="*/ 961901 w 3962717"/>
              <a:gd name="connsiteY30" fmla="*/ 1520041 h 4001984"/>
              <a:gd name="connsiteX31" fmla="*/ 950026 w 3962717"/>
              <a:gd name="connsiteY31" fmla="*/ 1579418 h 4001984"/>
              <a:gd name="connsiteX32" fmla="*/ 961901 w 3962717"/>
              <a:gd name="connsiteY32" fmla="*/ 1721922 h 4001984"/>
              <a:gd name="connsiteX33" fmla="*/ 1021278 w 3962717"/>
              <a:gd name="connsiteY33" fmla="*/ 1828800 h 4001984"/>
              <a:gd name="connsiteX34" fmla="*/ 1068779 w 3962717"/>
              <a:gd name="connsiteY34" fmla="*/ 1900052 h 4001984"/>
              <a:gd name="connsiteX35" fmla="*/ 1104405 w 3962717"/>
              <a:gd name="connsiteY35" fmla="*/ 1923802 h 4001984"/>
              <a:gd name="connsiteX36" fmla="*/ 1187532 w 3962717"/>
              <a:gd name="connsiteY36" fmla="*/ 2006930 h 4001984"/>
              <a:gd name="connsiteX37" fmla="*/ 1223158 w 3962717"/>
              <a:gd name="connsiteY37" fmla="*/ 2030680 h 4001984"/>
              <a:gd name="connsiteX38" fmla="*/ 1223158 w 3962717"/>
              <a:gd name="connsiteY38" fmla="*/ 2149433 h 4001984"/>
              <a:gd name="connsiteX39" fmla="*/ 1187532 w 3962717"/>
              <a:gd name="connsiteY39" fmla="*/ 2161309 h 4001984"/>
              <a:gd name="connsiteX40" fmla="*/ 1116280 w 3962717"/>
              <a:gd name="connsiteY40" fmla="*/ 2208810 h 4001984"/>
              <a:gd name="connsiteX41" fmla="*/ 1080654 w 3962717"/>
              <a:gd name="connsiteY41" fmla="*/ 2232561 h 4001984"/>
              <a:gd name="connsiteX42" fmla="*/ 1045028 w 3962717"/>
              <a:gd name="connsiteY42" fmla="*/ 2244436 h 4001984"/>
              <a:gd name="connsiteX43" fmla="*/ 1021278 w 3962717"/>
              <a:gd name="connsiteY43" fmla="*/ 2280062 h 4001984"/>
              <a:gd name="connsiteX44" fmla="*/ 843148 w 3962717"/>
              <a:gd name="connsiteY44" fmla="*/ 2256311 h 4001984"/>
              <a:gd name="connsiteX45" fmla="*/ 807522 w 3962717"/>
              <a:gd name="connsiteY45" fmla="*/ 2232561 h 4001984"/>
              <a:gd name="connsiteX46" fmla="*/ 736270 w 3962717"/>
              <a:gd name="connsiteY46" fmla="*/ 2208810 h 4001984"/>
              <a:gd name="connsiteX47" fmla="*/ 629392 w 3962717"/>
              <a:gd name="connsiteY47" fmla="*/ 2268187 h 4001984"/>
              <a:gd name="connsiteX48" fmla="*/ 593766 w 3962717"/>
              <a:gd name="connsiteY48" fmla="*/ 2291937 h 4001984"/>
              <a:gd name="connsiteX49" fmla="*/ 546265 w 3962717"/>
              <a:gd name="connsiteY49" fmla="*/ 2339439 h 4001984"/>
              <a:gd name="connsiteX50" fmla="*/ 475013 w 3962717"/>
              <a:gd name="connsiteY50" fmla="*/ 2386940 h 4001984"/>
              <a:gd name="connsiteX51" fmla="*/ 463138 w 3962717"/>
              <a:gd name="connsiteY51" fmla="*/ 2422566 h 4001984"/>
              <a:gd name="connsiteX52" fmla="*/ 415636 w 3962717"/>
              <a:gd name="connsiteY52" fmla="*/ 2493818 h 4001984"/>
              <a:gd name="connsiteX53" fmla="*/ 391886 w 3962717"/>
              <a:gd name="connsiteY53" fmla="*/ 2529444 h 4001984"/>
              <a:gd name="connsiteX54" fmla="*/ 356260 w 3962717"/>
              <a:gd name="connsiteY54" fmla="*/ 2565070 h 4001984"/>
              <a:gd name="connsiteX55" fmla="*/ 332509 w 3962717"/>
              <a:gd name="connsiteY55" fmla="*/ 2636322 h 4001984"/>
              <a:gd name="connsiteX56" fmla="*/ 285008 w 3962717"/>
              <a:gd name="connsiteY56" fmla="*/ 2707574 h 4001984"/>
              <a:gd name="connsiteX57" fmla="*/ 296883 w 3962717"/>
              <a:gd name="connsiteY57" fmla="*/ 2850078 h 4001984"/>
              <a:gd name="connsiteX58" fmla="*/ 320634 w 3962717"/>
              <a:gd name="connsiteY58" fmla="*/ 2933205 h 4001984"/>
              <a:gd name="connsiteX59" fmla="*/ 332509 w 3962717"/>
              <a:gd name="connsiteY59" fmla="*/ 2980706 h 4001984"/>
              <a:gd name="connsiteX60" fmla="*/ 296883 w 3962717"/>
              <a:gd name="connsiteY60" fmla="*/ 3158836 h 4001984"/>
              <a:gd name="connsiteX61" fmla="*/ 261257 w 3962717"/>
              <a:gd name="connsiteY61" fmla="*/ 3182587 h 4001984"/>
              <a:gd name="connsiteX62" fmla="*/ 178130 w 3962717"/>
              <a:gd name="connsiteY62" fmla="*/ 3277589 h 4001984"/>
              <a:gd name="connsiteX63" fmla="*/ 142504 w 3962717"/>
              <a:gd name="connsiteY63" fmla="*/ 3348841 h 4001984"/>
              <a:gd name="connsiteX64" fmla="*/ 130628 w 3962717"/>
              <a:gd name="connsiteY64" fmla="*/ 3384467 h 4001984"/>
              <a:gd name="connsiteX65" fmla="*/ 83127 w 3962717"/>
              <a:gd name="connsiteY65" fmla="*/ 3455719 h 4001984"/>
              <a:gd name="connsiteX66" fmla="*/ 59377 w 3962717"/>
              <a:gd name="connsiteY66" fmla="*/ 3491345 h 4001984"/>
              <a:gd name="connsiteX67" fmla="*/ 23751 w 3962717"/>
              <a:gd name="connsiteY67" fmla="*/ 3598223 h 4001984"/>
              <a:gd name="connsiteX68" fmla="*/ 11875 w 3962717"/>
              <a:gd name="connsiteY68" fmla="*/ 3633849 h 4001984"/>
              <a:gd name="connsiteX69" fmla="*/ 0 w 3962717"/>
              <a:gd name="connsiteY69" fmla="*/ 3669475 h 4001984"/>
              <a:gd name="connsiteX70" fmla="*/ 11875 w 3962717"/>
              <a:gd name="connsiteY70" fmla="*/ 3811979 h 4001984"/>
              <a:gd name="connsiteX71" fmla="*/ 35626 w 3962717"/>
              <a:gd name="connsiteY71" fmla="*/ 3883231 h 4001984"/>
              <a:gd name="connsiteX72" fmla="*/ 142504 w 3962717"/>
              <a:gd name="connsiteY72" fmla="*/ 3954483 h 4001984"/>
              <a:gd name="connsiteX73" fmla="*/ 178130 w 3962717"/>
              <a:gd name="connsiteY73" fmla="*/ 3978233 h 4001984"/>
              <a:gd name="connsiteX74" fmla="*/ 249382 w 3962717"/>
              <a:gd name="connsiteY74" fmla="*/ 4001984 h 4001984"/>
              <a:gd name="connsiteX75" fmla="*/ 332509 w 3962717"/>
              <a:gd name="connsiteY75" fmla="*/ 3978233 h 4001984"/>
              <a:gd name="connsiteX76" fmla="*/ 380010 w 3962717"/>
              <a:gd name="connsiteY76" fmla="*/ 3966358 h 4001984"/>
              <a:gd name="connsiteX77" fmla="*/ 451262 w 3962717"/>
              <a:gd name="connsiteY77" fmla="*/ 3942608 h 4001984"/>
              <a:gd name="connsiteX78" fmla="*/ 522514 w 3962717"/>
              <a:gd name="connsiteY78" fmla="*/ 3895106 h 4001984"/>
              <a:gd name="connsiteX79" fmla="*/ 629392 w 3962717"/>
              <a:gd name="connsiteY79" fmla="*/ 3811979 h 4001984"/>
              <a:gd name="connsiteX80" fmla="*/ 665018 w 3962717"/>
              <a:gd name="connsiteY80" fmla="*/ 3800104 h 4001984"/>
              <a:gd name="connsiteX81" fmla="*/ 700644 w 3962717"/>
              <a:gd name="connsiteY81" fmla="*/ 3776353 h 4001984"/>
              <a:gd name="connsiteX82" fmla="*/ 736270 w 3962717"/>
              <a:gd name="connsiteY82" fmla="*/ 3764478 h 4001984"/>
              <a:gd name="connsiteX83" fmla="*/ 760021 w 3962717"/>
              <a:gd name="connsiteY83" fmla="*/ 3728852 h 4001984"/>
              <a:gd name="connsiteX84" fmla="*/ 831273 w 3962717"/>
              <a:gd name="connsiteY84" fmla="*/ 3681350 h 4001984"/>
              <a:gd name="connsiteX85" fmla="*/ 878774 w 3962717"/>
              <a:gd name="connsiteY85" fmla="*/ 3621974 h 4001984"/>
              <a:gd name="connsiteX86" fmla="*/ 902525 w 3962717"/>
              <a:gd name="connsiteY86" fmla="*/ 3586348 h 4001984"/>
              <a:gd name="connsiteX87" fmla="*/ 973777 w 3962717"/>
              <a:gd name="connsiteY87" fmla="*/ 3550722 h 4001984"/>
              <a:gd name="connsiteX88" fmla="*/ 1068779 w 3962717"/>
              <a:gd name="connsiteY88" fmla="*/ 3562597 h 4001984"/>
              <a:gd name="connsiteX89" fmla="*/ 1116280 w 3962717"/>
              <a:gd name="connsiteY89" fmla="*/ 3586348 h 4001984"/>
              <a:gd name="connsiteX90" fmla="*/ 1151906 w 3962717"/>
              <a:gd name="connsiteY90" fmla="*/ 3598223 h 4001984"/>
              <a:gd name="connsiteX91" fmla="*/ 1258784 w 3962717"/>
              <a:gd name="connsiteY91" fmla="*/ 3645724 h 4001984"/>
              <a:gd name="connsiteX92" fmla="*/ 1294410 w 3962717"/>
              <a:gd name="connsiteY92" fmla="*/ 3657600 h 4001984"/>
              <a:gd name="connsiteX93" fmla="*/ 1401288 w 3962717"/>
              <a:gd name="connsiteY93" fmla="*/ 3645724 h 4001984"/>
              <a:gd name="connsiteX94" fmla="*/ 1472540 w 3962717"/>
              <a:gd name="connsiteY94" fmla="*/ 3621974 h 4001984"/>
              <a:gd name="connsiteX95" fmla="*/ 1543792 w 3962717"/>
              <a:gd name="connsiteY95" fmla="*/ 3562597 h 4001984"/>
              <a:gd name="connsiteX96" fmla="*/ 1579418 w 3962717"/>
              <a:gd name="connsiteY96" fmla="*/ 3538846 h 4001984"/>
              <a:gd name="connsiteX97" fmla="*/ 1638795 w 3962717"/>
              <a:gd name="connsiteY97" fmla="*/ 3467595 h 4001984"/>
              <a:gd name="connsiteX98" fmla="*/ 1674421 w 3962717"/>
              <a:gd name="connsiteY98" fmla="*/ 3443844 h 4001984"/>
              <a:gd name="connsiteX99" fmla="*/ 1721922 w 3962717"/>
              <a:gd name="connsiteY99" fmla="*/ 3372592 h 4001984"/>
              <a:gd name="connsiteX100" fmla="*/ 1733797 w 3962717"/>
              <a:gd name="connsiteY100" fmla="*/ 3336966 h 4001984"/>
              <a:gd name="connsiteX101" fmla="*/ 1757548 w 3962717"/>
              <a:gd name="connsiteY101" fmla="*/ 3301340 h 4001984"/>
              <a:gd name="connsiteX102" fmla="*/ 1769423 w 3962717"/>
              <a:gd name="connsiteY102" fmla="*/ 3265714 h 4001984"/>
              <a:gd name="connsiteX103" fmla="*/ 1769423 w 3962717"/>
              <a:gd name="connsiteY103" fmla="*/ 3028208 h 4001984"/>
              <a:gd name="connsiteX104" fmla="*/ 1757548 w 3962717"/>
              <a:gd name="connsiteY104" fmla="*/ 2992582 h 4001984"/>
              <a:gd name="connsiteX105" fmla="*/ 1721922 w 3962717"/>
              <a:gd name="connsiteY105" fmla="*/ 2968831 h 4001984"/>
              <a:gd name="connsiteX106" fmla="*/ 1710047 w 3962717"/>
              <a:gd name="connsiteY106" fmla="*/ 2933205 h 4001984"/>
              <a:gd name="connsiteX107" fmla="*/ 1721922 w 3962717"/>
              <a:gd name="connsiteY107" fmla="*/ 2826327 h 4001984"/>
              <a:gd name="connsiteX108" fmla="*/ 1828800 w 3962717"/>
              <a:gd name="connsiteY108" fmla="*/ 2766950 h 4001984"/>
              <a:gd name="connsiteX109" fmla="*/ 1876301 w 3962717"/>
              <a:gd name="connsiteY109" fmla="*/ 2755075 h 4001984"/>
              <a:gd name="connsiteX110" fmla="*/ 1911927 w 3962717"/>
              <a:gd name="connsiteY110" fmla="*/ 2743200 h 4001984"/>
              <a:gd name="connsiteX111" fmla="*/ 2054431 w 3962717"/>
              <a:gd name="connsiteY111" fmla="*/ 2766950 h 4001984"/>
              <a:gd name="connsiteX112" fmla="*/ 2125683 w 3962717"/>
              <a:gd name="connsiteY112" fmla="*/ 2814452 h 4001984"/>
              <a:gd name="connsiteX113" fmla="*/ 2161309 w 3962717"/>
              <a:gd name="connsiteY113" fmla="*/ 2838202 h 4001984"/>
              <a:gd name="connsiteX114" fmla="*/ 2196935 w 3962717"/>
              <a:gd name="connsiteY114" fmla="*/ 2861953 h 4001984"/>
              <a:gd name="connsiteX115" fmla="*/ 2232561 w 3962717"/>
              <a:gd name="connsiteY115" fmla="*/ 2873828 h 4001984"/>
              <a:gd name="connsiteX116" fmla="*/ 2339439 w 3962717"/>
              <a:gd name="connsiteY116" fmla="*/ 2921330 h 4001984"/>
              <a:gd name="connsiteX117" fmla="*/ 2375065 w 3962717"/>
              <a:gd name="connsiteY117" fmla="*/ 2933205 h 4001984"/>
              <a:gd name="connsiteX118" fmla="*/ 2612571 w 3962717"/>
              <a:gd name="connsiteY118" fmla="*/ 2873828 h 4001984"/>
              <a:gd name="connsiteX119" fmla="*/ 2683823 w 3962717"/>
              <a:gd name="connsiteY119" fmla="*/ 2826327 h 4001984"/>
              <a:gd name="connsiteX120" fmla="*/ 2719449 w 3962717"/>
              <a:gd name="connsiteY120" fmla="*/ 2802576 h 4001984"/>
              <a:gd name="connsiteX121" fmla="*/ 2814452 w 3962717"/>
              <a:gd name="connsiteY121" fmla="*/ 2695698 h 4001984"/>
              <a:gd name="connsiteX122" fmla="*/ 2850078 w 3962717"/>
              <a:gd name="connsiteY122" fmla="*/ 2660072 h 4001984"/>
              <a:gd name="connsiteX123" fmla="*/ 2921330 w 3962717"/>
              <a:gd name="connsiteY123" fmla="*/ 2600696 h 4001984"/>
              <a:gd name="connsiteX124" fmla="*/ 2945080 w 3962717"/>
              <a:gd name="connsiteY124" fmla="*/ 2565070 h 4001984"/>
              <a:gd name="connsiteX125" fmla="*/ 3016332 w 3962717"/>
              <a:gd name="connsiteY125" fmla="*/ 2517569 h 4001984"/>
              <a:gd name="connsiteX126" fmla="*/ 3075709 w 3962717"/>
              <a:gd name="connsiteY126" fmla="*/ 2446317 h 4001984"/>
              <a:gd name="connsiteX127" fmla="*/ 3099460 w 3962717"/>
              <a:gd name="connsiteY127" fmla="*/ 2410691 h 4001984"/>
              <a:gd name="connsiteX128" fmla="*/ 3135086 w 3962717"/>
              <a:gd name="connsiteY128" fmla="*/ 2398815 h 4001984"/>
              <a:gd name="connsiteX129" fmla="*/ 3218213 w 3962717"/>
              <a:gd name="connsiteY129" fmla="*/ 2291937 h 4001984"/>
              <a:gd name="connsiteX130" fmla="*/ 3301340 w 3962717"/>
              <a:gd name="connsiteY130" fmla="*/ 2196935 h 4001984"/>
              <a:gd name="connsiteX131" fmla="*/ 3384467 w 3962717"/>
              <a:gd name="connsiteY131" fmla="*/ 2101932 h 4001984"/>
              <a:gd name="connsiteX132" fmla="*/ 3408218 w 3962717"/>
              <a:gd name="connsiteY132" fmla="*/ 2066306 h 4001984"/>
              <a:gd name="connsiteX133" fmla="*/ 3420093 w 3962717"/>
              <a:gd name="connsiteY133" fmla="*/ 2030680 h 4001984"/>
              <a:gd name="connsiteX134" fmla="*/ 3491345 w 3962717"/>
              <a:gd name="connsiteY134" fmla="*/ 1983179 h 4001984"/>
              <a:gd name="connsiteX135" fmla="*/ 3526971 w 3962717"/>
              <a:gd name="connsiteY135" fmla="*/ 1959428 h 4001984"/>
              <a:gd name="connsiteX136" fmla="*/ 3550722 w 3962717"/>
              <a:gd name="connsiteY136" fmla="*/ 1923802 h 4001984"/>
              <a:gd name="connsiteX137" fmla="*/ 3586348 w 3962717"/>
              <a:gd name="connsiteY137" fmla="*/ 1911927 h 4001984"/>
              <a:gd name="connsiteX138" fmla="*/ 3657600 w 3962717"/>
              <a:gd name="connsiteY138" fmla="*/ 1864426 h 4001984"/>
              <a:gd name="connsiteX139" fmla="*/ 3693226 w 3962717"/>
              <a:gd name="connsiteY139" fmla="*/ 1840675 h 4001984"/>
              <a:gd name="connsiteX140" fmla="*/ 3728852 w 3962717"/>
              <a:gd name="connsiteY140" fmla="*/ 1816924 h 4001984"/>
              <a:gd name="connsiteX141" fmla="*/ 3752603 w 3962717"/>
              <a:gd name="connsiteY141" fmla="*/ 1781298 h 4001984"/>
              <a:gd name="connsiteX142" fmla="*/ 3823854 w 3962717"/>
              <a:gd name="connsiteY142" fmla="*/ 1733797 h 4001984"/>
              <a:gd name="connsiteX143" fmla="*/ 3871356 w 3962717"/>
              <a:gd name="connsiteY143" fmla="*/ 1674420 h 4001984"/>
              <a:gd name="connsiteX144" fmla="*/ 3918857 w 3962717"/>
              <a:gd name="connsiteY144" fmla="*/ 1603169 h 4001984"/>
              <a:gd name="connsiteX145" fmla="*/ 3942608 w 3962717"/>
              <a:gd name="connsiteY145" fmla="*/ 1567543 h 4001984"/>
              <a:gd name="connsiteX146" fmla="*/ 3942608 w 3962717"/>
              <a:gd name="connsiteY146" fmla="*/ 1318161 h 4001984"/>
              <a:gd name="connsiteX147" fmla="*/ 3930732 w 3962717"/>
              <a:gd name="connsiteY147" fmla="*/ 1282535 h 4001984"/>
              <a:gd name="connsiteX148" fmla="*/ 3906982 w 3962717"/>
              <a:gd name="connsiteY148" fmla="*/ 1246909 h 4001984"/>
              <a:gd name="connsiteX149" fmla="*/ 3859480 w 3962717"/>
              <a:gd name="connsiteY149" fmla="*/ 1187532 h 4001984"/>
              <a:gd name="connsiteX150" fmla="*/ 3835730 w 3962717"/>
              <a:gd name="connsiteY150" fmla="*/ 1151906 h 4001984"/>
              <a:gd name="connsiteX151" fmla="*/ 3800104 w 3962717"/>
              <a:gd name="connsiteY151" fmla="*/ 1128156 h 4001984"/>
              <a:gd name="connsiteX152" fmla="*/ 3716977 w 3962717"/>
              <a:gd name="connsiteY152" fmla="*/ 1045028 h 4001984"/>
              <a:gd name="connsiteX153" fmla="*/ 3669475 w 3962717"/>
              <a:gd name="connsiteY153" fmla="*/ 997527 h 4001984"/>
              <a:gd name="connsiteX154" fmla="*/ 3610099 w 3962717"/>
              <a:gd name="connsiteY154" fmla="*/ 926275 h 4001984"/>
              <a:gd name="connsiteX155" fmla="*/ 3574473 w 3962717"/>
              <a:gd name="connsiteY155" fmla="*/ 890649 h 4001984"/>
              <a:gd name="connsiteX156" fmla="*/ 3538847 w 3962717"/>
              <a:gd name="connsiteY156" fmla="*/ 878774 h 4001984"/>
              <a:gd name="connsiteX157" fmla="*/ 3503221 w 3962717"/>
              <a:gd name="connsiteY157" fmla="*/ 843148 h 4001984"/>
              <a:gd name="connsiteX158" fmla="*/ 3467595 w 3962717"/>
              <a:gd name="connsiteY158" fmla="*/ 831272 h 4001984"/>
              <a:gd name="connsiteX159" fmla="*/ 3455719 w 3962717"/>
              <a:gd name="connsiteY159" fmla="*/ 795646 h 4001984"/>
              <a:gd name="connsiteX160" fmla="*/ 3396343 w 3962717"/>
              <a:gd name="connsiteY160" fmla="*/ 736270 h 4001984"/>
              <a:gd name="connsiteX161" fmla="*/ 3348841 w 3962717"/>
              <a:gd name="connsiteY161" fmla="*/ 665018 h 4001984"/>
              <a:gd name="connsiteX162" fmla="*/ 3313215 w 3962717"/>
              <a:gd name="connsiteY162" fmla="*/ 629392 h 4001984"/>
              <a:gd name="connsiteX163" fmla="*/ 3230088 w 3962717"/>
              <a:gd name="connsiteY163" fmla="*/ 534389 h 4001984"/>
              <a:gd name="connsiteX164" fmla="*/ 3206338 w 3962717"/>
              <a:gd name="connsiteY164" fmla="*/ 498763 h 4001984"/>
              <a:gd name="connsiteX165" fmla="*/ 3135086 w 3962717"/>
              <a:gd name="connsiteY165" fmla="*/ 439387 h 4001984"/>
              <a:gd name="connsiteX166" fmla="*/ 3051958 w 3962717"/>
              <a:gd name="connsiteY166" fmla="*/ 344384 h 4001984"/>
              <a:gd name="connsiteX167" fmla="*/ 3004457 w 3962717"/>
              <a:gd name="connsiteY167" fmla="*/ 285008 h 4001984"/>
              <a:gd name="connsiteX168" fmla="*/ 2980706 w 3962717"/>
              <a:gd name="connsiteY168" fmla="*/ 249382 h 4001984"/>
              <a:gd name="connsiteX169" fmla="*/ 2945080 w 3962717"/>
              <a:gd name="connsiteY169" fmla="*/ 237506 h 4001984"/>
              <a:gd name="connsiteX170" fmla="*/ 2873828 w 3962717"/>
              <a:gd name="connsiteY170" fmla="*/ 201880 h 4001984"/>
              <a:gd name="connsiteX171" fmla="*/ 2814452 w 3962717"/>
              <a:gd name="connsiteY171" fmla="*/ 154379 h 4001984"/>
              <a:gd name="connsiteX172" fmla="*/ 2778826 w 3962717"/>
              <a:gd name="connsiteY172" fmla="*/ 118753 h 4001984"/>
              <a:gd name="connsiteX173" fmla="*/ 2707574 w 3962717"/>
              <a:gd name="connsiteY173" fmla="*/ 71252 h 4001984"/>
              <a:gd name="connsiteX174" fmla="*/ 2671948 w 3962717"/>
              <a:gd name="connsiteY174" fmla="*/ 47501 h 4001984"/>
              <a:gd name="connsiteX175" fmla="*/ 2588821 w 3962717"/>
              <a:gd name="connsiteY175" fmla="*/ 23750 h 4001984"/>
              <a:gd name="connsiteX176" fmla="*/ 2553195 w 3962717"/>
              <a:gd name="connsiteY176" fmla="*/ 11875 h 4001984"/>
              <a:gd name="connsiteX177" fmla="*/ 2458192 w 3962717"/>
              <a:gd name="connsiteY177" fmla="*/ 0 h 400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962717" h="4001984">
                <a:moveTo>
                  <a:pt x="2493818" y="35626"/>
                </a:moveTo>
                <a:cubicBezTo>
                  <a:pt x="2474026" y="47501"/>
                  <a:pt x="2453914" y="58860"/>
                  <a:pt x="2434441" y="71252"/>
                </a:cubicBezTo>
                <a:cubicBezTo>
                  <a:pt x="2410359" y="86577"/>
                  <a:pt x="2363190" y="118753"/>
                  <a:pt x="2363190" y="118753"/>
                </a:cubicBezTo>
                <a:cubicBezTo>
                  <a:pt x="2355273" y="130628"/>
                  <a:pt x="2350180" y="144981"/>
                  <a:pt x="2339439" y="154379"/>
                </a:cubicBezTo>
                <a:cubicBezTo>
                  <a:pt x="2317957" y="173176"/>
                  <a:pt x="2291938" y="186046"/>
                  <a:pt x="2268187" y="201880"/>
                </a:cubicBezTo>
                <a:cubicBezTo>
                  <a:pt x="2256312" y="209797"/>
                  <a:pt x="2242653" y="215539"/>
                  <a:pt x="2232561" y="225631"/>
                </a:cubicBezTo>
                <a:cubicBezTo>
                  <a:pt x="2188084" y="270108"/>
                  <a:pt x="2212867" y="255946"/>
                  <a:pt x="2161309" y="273132"/>
                </a:cubicBezTo>
                <a:cubicBezTo>
                  <a:pt x="2149434" y="285007"/>
                  <a:pt x="2138940" y="298447"/>
                  <a:pt x="2125683" y="308758"/>
                </a:cubicBezTo>
                <a:cubicBezTo>
                  <a:pt x="2103151" y="326283"/>
                  <a:pt x="2054431" y="356259"/>
                  <a:pt x="2054431" y="356259"/>
                </a:cubicBezTo>
                <a:cubicBezTo>
                  <a:pt x="1987133" y="457205"/>
                  <a:pt x="2097982" y="300829"/>
                  <a:pt x="1959428" y="439387"/>
                </a:cubicBezTo>
                <a:cubicBezTo>
                  <a:pt x="1913711" y="485105"/>
                  <a:pt x="1937777" y="465698"/>
                  <a:pt x="1888177" y="498763"/>
                </a:cubicBezTo>
                <a:cubicBezTo>
                  <a:pt x="1880260" y="510638"/>
                  <a:pt x="1874518" y="524297"/>
                  <a:pt x="1864426" y="534389"/>
                </a:cubicBezTo>
                <a:cubicBezTo>
                  <a:pt x="1854334" y="544481"/>
                  <a:pt x="1837716" y="546995"/>
                  <a:pt x="1828800" y="558140"/>
                </a:cubicBezTo>
                <a:cubicBezTo>
                  <a:pt x="1763246" y="640084"/>
                  <a:pt x="1883399" y="549450"/>
                  <a:pt x="1781299" y="617517"/>
                </a:cubicBezTo>
                <a:lnTo>
                  <a:pt x="1733797" y="688769"/>
                </a:lnTo>
                <a:cubicBezTo>
                  <a:pt x="1725880" y="700644"/>
                  <a:pt x="1723587" y="719882"/>
                  <a:pt x="1710047" y="724395"/>
                </a:cubicBezTo>
                <a:lnTo>
                  <a:pt x="1674421" y="736270"/>
                </a:lnTo>
                <a:cubicBezTo>
                  <a:pt x="1644569" y="825820"/>
                  <a:pt x="1688309" y="718908"/>
                  <a:pt x="1626919" y="795646"/>
                </a:cubicBezTo>
                <a:cubicBezTo>
                  <a:pt x="1561362" y="877591"/>
                  <a:pt x="1681520" y="786954"/>
                  <a:pt x="1579418" y="855023"/>
                </a:cubicBezTo>
                <a:cubicBezTo>
                  <a:pt x="1552677" y="935249"/>
                  <a:pt x="1589763" y="848291"/>
                  <a:pt x="1531917" y="914400"/>
                </a:cubicBezTo>
                <a:cubicBezTo>
                  <a:pt x="1453452" y="1004073"/>
                  <a:pt x="1522028" y="973114"/>
                  <a:pt x="1448790" y="997527"/>
                </a:cubicBezTo>
                <a:cubicBezTo>
                  <a:pt x="1394344" y="1079194"/>
                  <a:pt x="1428368" y="1059753"/>
                  <a:pt x="1365662" y="1080654"/>
                </a:cubicBezTo>
                <a:cubicBezTo>
                  <a:pt x="1270659" y="1143990"/>
                  <a:pt x="1385454" y="1060861"/>
                  <a:pt x="1306286" y="1140031"/>
                </a:cubicBezTo>
                <a:cubicBezTo>
                  <a:pt x="1296194" y="1150123"/>
                  <a:pt x="1282535" y="1155865"/>
                  <a:pt x="1270660" y="1163782"/>
                </a:cubicBezTo>
                <a:cubicBezTo>
                  <a:pt x="1262743" y="1175657"/>
                  <a:pt x="1256046" y="1188444"/>
                  <a:pt x="1246909" y="1199408"/>
                </a:cubicBezTo>
                <a:cubicBezTo>
                  <a:pt x="1218337" y="1233694"/>
                  <a:pt x="1210685" y="1235432"/>
                  <a:pt x="1175657" y="1258784"/>
                </a:cubicBezTo>
                <a:lnTo>
                  <a:pt x="1128156" y="1330036"/>
                </a:lnTo>
                <a:cubicBezTo>
                  <a:pt x="1107045" y="1361702"/>
                  <a:pt x="1100429" y="1376672"/>
                  <a:pt x="1068779" y="1401288"/>
                </a:cubicBezTo>
                <a:cubicBezTo>
                  <a:pt x="1046247" y="1418813"/>
                  <a:pt x="997527" y="1448789"/>
                  <a:pt x="997527" y="1448789"/>
                </a:cubicBezTo>
                <a:cubicBezTo>
                  <a:pt x="993569" y="1460664"/>
                  <a:pt x="991250" y="1473219"/>
                  <a:pt x="985652" y="1484415"/>
                </a:cubicBezTo>
                <a:cubicBezTo>
                  <a:pt x="979269" y="1497181"/>
                  <a:pt x="966912" y="1506677"/>
                  <a:pt x="961901" y="1520041"/>
                </a:cubicBezTo>
                <a:cubicBezTo>
                  <a:pt x="954814" y="1538940"/>
                  <a:pt x="953984" y="1559626"/>
                  <a:pt x="950026" y="1579418"/>
                </a:cubicBezTo>
                <a:cubicBezTo>
                  <a:pt x="953984" y="1626919"/>
                  <a:pt x="955601" y="1674674"/>
                  <a:pt x="961901" y="1721922"/>
                </a:cubicBezTo>
                <a:cubicBezTo>
                  <a:pt x="967126" y="1761111"/>
                  <a:pt x="1002584" y="1800759"/>
                  <a:pt x="1021278" y="1828800"/>
                </a:cubicBezTo>
                <a:lnTo>
                  <a:pt x="1068779" y="1900052"/>
                </a:lnTo>
                <a:lnTo>
                  <a:pt x="1104405" y="1923802"/>
                </a:lnTo>
                <a:cubicBezTo>
                  <a:pt x="1125306" y="1986508"/>
                  <a:pt x="1105865" y="1952485"/>
                  <a:pt x="1187532" y="2006930"/>
                </a:cubicBezTo>
                <a:lnTo>
                  <a:pt x="1223158" y="2030680"/>
                </a:lnTo>
                <a:cubicBezTo>
                  <a:pt x="1237783" y="2074553"/>
                  <a:pt x="1250450" y="2094849"/>
                  <a:pt x="1223158" y="2149433"/>
                </a:cubicBezTo>
                <a:cubicBezTo>
                  <a:pt x="1217560" y="2160629"/>
                  <a:pt x="1198474" y="2155230"/>
                  <a:pt x="1187532" y="2161309"/>
                </a:cubicBezTo>
                <a:cubicBezTo>
                  <a:pt x="1162579" y="2175172"/>
                  <a:pt x="1140031" y="2192976"/>
                  <a:pt x="1116280" y="2208810"/>
                </a:cubicBezTo>
                <a:cubicBezTo>
                  <a:pt x="1104405" y="2216727"/>
                  <a:pt x="1094194" y="2228048"/>
                  <a:pt x="1080654" y="2232561"/>
                </a:cubicBezTo>
                <a:lnTo>
                  <a:pt x="1045028" y="2244436"/>
                </a:lnTo>
                <a:cubicBezTo>
                  <a:pt x="1037111" y="2256311"/>
                  <a:pt x="1035407" y="2278044"/>
                  <a:pt x="1021278" y="2280062"/>
                </a:cubicBezTo>
                <a:cubicBezTo>
                  <a:pt x="1000632" y="2283011"/>
                  <a:pt x="888716" y="2279095"/>
                  <a:pt x="843148" y="2256311"/>
                </a:cubicBezTo>
                <a:cubicBezTo>
                  <a:pt x="830383" y="2249928"/>
                  <a:pt x="820564" y="2238357"/>
                  <a:pt x="807522" y="2232561"/>
                </a:cubicBezTo>
                <a:cubicBezTo>
                  <a:pt x="784644" y="2222393"/>
                  <a:pt x="736270" y="2208810"/>
                  <a:pt x="736270" y="2208810"/>
                </a:cubicBezTo>
                <a:cubicBezTo>
                  <a:pt x="673563" y="2229712"/>
                  <a:pt x="711062" y="2213741"/>
                  <a:pt x="629392" y="2268187"/>
                </a:cubicBezTo>
                <a:lnTo>
                  <a:pt x="593766" y="2291937"/>
                </a:lnTo>
                <a:cubicBezTo>
                  <a:pt x="571147" y="2359795"/>
                  <a:pt x="600552" y="2303247"/>
                  <a:pt x="546265" y="2339439"/>
                </a:cubicBezTo>
                <a:cubicBezTo>
                  <a:pt x="457314" y="2398740"/>
                  <a:pt x="559720" y="2358705"/>
                  <a:pt x="475013" y="2386940"/>
                </a:cubicBezTo>
                <a:cubicBezTo>
                  <a:pt x="471055" y="2398815"/>
                  <a:pt x="469217" y="2411624"/>
                  <a:pt x="463138" y="2422566"/>
                </a:cubicBezTo>
                <a:cubicBezTo>
                  <a:pt x="449275" y="2447519"/>
                  <a:pt x="431470" y="2470067"/>
                  <a:pt x="415636" y="2493818"/>
                </a:cubicBezTo>
                <a:cubicBezTo>
                  <a:pt x="407719" y="2505693"/>
                  <a:pt x="401978" y="2519352"/>
                  <a:pt x="391886" y="2529444"/>
                </a:cubicBezTo>
                <a:lnTo>
                  <a:pt x="356260" y="2565070"/>
                </a:lnTo>
                <a:cubicBezTo>
                  <a:pt x="348343" y="2588821"/>
                  <a:pt x="346396" y="2615491"/>
                  <a:pt x="332509" y="2636322"/>
                </a:cubicBezTo>
                <a:lnTo>
                  <a:pt x="285008" y="2707574"/>
                </a:lnTo>
                <a:cubicBezTo>
                  <a:pt x="288966" y="2755075"/>
                  <a:pt x="290971" y="2802780"/>
                  <a:pt x="296883" y="2850078"/>
                </a:cubicBezTo>
                <a:cubicBezTo>
                  <a:pt x="301009" y="2883085"/>
                  <a:pt x="311869" y="2902527"/>
                  <a:pt x="320634" y="2933205"/>
                </a:cubicBezTo>
                <a:cubicBezTo>
                  <a:pt x="325118" y="2948898"/>
                  <a:pt x="328551" y="2964872"/>
                  <a:pt x="332509" y="2980706"/>
                </a:cubicBezTo>
                <a:cubicBezTo>
                  <a:pt x="327068" y="3046005"/>
                  <a:pt x="344793" y="3110926"/>
                  <a:pt x="296883" y="3158836"/>
                </a:cubicBezTo>
                <a:cubicBezTo>
                  <a:pt x="286791" y="3168928"/>
                  <a:pt x="273132" y="3174670"/>
                  <a:pt x="261257" y="3182587"/>
                </a:cubicBezTo>
                <a:cubicBezTo>
                  <a:pt x="205839" y="3265714"/>
                  <a:pt x="237507" y="3238006"/>
                  <a:pt x="178130" y="3277589"/>
                </a:cubicBezTo>
                <a:cubicBezTo>
                  <a:pt x="148279" y="3367136"/>
                  <a:pt x="188546" y="3256758"/>
                  <a:pt x="142504" y="3348841"/>
                </a:cubicBezTo>
                <a:cubicBezTo>
                  <a:pt x="136906" y="3360037"/>
                  <a:pt x="136707" y="3373525"/>
                  <a:pt x="130628" y="3384467"/>
                </a:cubicBezTo>
                <a:cubicBezTo>
                  <a:pt x="116765" y="3409420"/>
                  <a:pt x="98961" y="3431968"/>
                  <a:pt x="83127" y="3455719"/>
                </a:cubicBezTo>
                <a:cubicBezTo>
                  <a:pt x="75210" y="3467594"/>
                  <a:pt x="63890" y="3477805"/>
                  <a:pt x="59377" y="3491345"/>
                </a:cubicBezTo>
                <a:lnTo>
                  <a:pt x="23751" y="3598223"/>
                </a:lnTo>
                <a:lnTo>
                  <a:pt x="11875" y="3633849"/>
                </a:lnTo>
                <a:lnTo>
                  <a:pt x="0" y="3669475"/>
                </a:lnTo>
                <a:cubicBezTo>
                  <a:pt x="3958" y="3716976"/>
                  <a:pt x="4039" y="3764962"/>
                  <a:pt x="11875" y="3811979"/>
                </a:cubicBezTo>
                <a:cubicBezTo>
                  <a:pt x="15991" y="3836674"/>
                  <a:pt x="14795" y="3869344"/>
                  <a:pt x="35626" y="3883231"/>
                </a:cubicBezTo>
                <a:lnTo>
                  <a:pt x="142504" y="3954483"/>
                </a:lnTo>
                <a:cubicBezTo>
                  <a:pt x="154379" y="3962400"/>
                  <a:pt x="164590" y="3973720"/>
                  <a:pt x="178130" y="3978233"/>
                </a:cubicBezTo>
                <a:lnTo>
                  <a:pt x="249382" y="4001984"/>
                </a:lnTo>
                <a:cubicBezTo>
                  <a:pt x="397876" y="3964861"/>
                  <a:pt x="213254" y="4012306"/>
                  <a:pt x="332509" y="3978233"/>
                </a:cubicBezTo>
                <a:cubicBezTo>
                  <a:pt x="348202" y="3973749"/>
                  <a:pt x="364377" y="3971048"/>
                  <a:pt x="380010" y="3966358"/>
                </a:cubicBezTo>
                <a:cubicBezTo>
                  <a:pt x="403990" y="3959164"/>
                  <a:pt x="451262" y="3942608"/>
                  <a:pt x="451262" y="3942608"/>
                </a:cubicBezTo>
                <a:cubicBezTo>
                  <a:pt x="475013" y="3926774"/>
                  <a:pt x="502330" y="3915290"/>
                  <a:pt x="522514" y="3895106"/>
                </a:cubicBezTo>
                <a:cubicBezTo>
                  <a:pt x="553253" y="3864367"/>
                  <a:pt x="586779" y="3826183"/>
                  <a:pt x="629392" y="3811979"/>
                </a:cubicBezTo>
                <a:lnTo>
                  <a:pt x="665018" y="3800104"/>
                </a:lnTo>
                <a:cubicBezTo>
                  <a:pt x="676893" y="3792187"/>
                  <a:pt x="687878" y="3782736"/>
                  <a:pt x="700644" y="3776353"/>
                </a:cubicBezTo>
                <a:cubicBezTo>
                  <a:pt x="711840" y="3770755"/>
                  <a:pt x="726495" y="3772298"/>
                  <a:pt x="736270" y="3764478"/>
                </a:cubicBezTo>
                <a:cubicBezTo>
                  <a:pt x="747415" y="3755562"/>
                  <a:pt x="749280" y="3738250"/>
                  <a:pt x="760021" y="3728852"/>
                </a:cubicBezTo>
                <a:cubicBezTo>
                  <a:pt x="781503" y="3710055"/>
                  <a:pt x="831273" y="3681350"/>
                  <a:pt x="831273" y="3681350"/>
                </a:cubicBezTo>
                <a:cubicBezTo>
                  <a:pt x="854391" y="3611994"/>
                  <a:pt x="825059" y="3675688"/>
                  <a:pt x="878774" y="3621974"/>
                </a:cubicBezTo>
                <a:cubicBezTo>
                  <a:pt x="888866" y="3611882"/>
                  <a:pt x="892433" y="3596440"/>
                  <a:pt x="902525" y="3586348"/>
                </a:cubicBezTo>
                <a:cubicBezTo>
                  <a:pt x="925547" y="3563326"/>
                  <a:pt x="944800" y="3560381"/>
                  <a:pt x="973777" y="3550722"/>
                </a:cubicBezTo>
                <a:cubicBezTo>
                  <a:pt x="1005444" y="3554680"/>
                  <a:pt x="1037818" y="3554857"/>
                  <a:pt x="1068779" y="3562597"/>
                </a:cubicBezTo>
                <a:cubicBezTo>
                  <a:pt x="1085953" y="3566891"/>
                  <a:pt x="1100009" y="3579375"/>
                  <a:pt x="1116280" y="3586348"/>
                </a:cubicBezTo>
                <a:cubicBezTo>
                  <a:pt x="1127786" y="3591279"/>
                  <a:pt x="1140031" y="3594265"/>
                  <a:pt x="1151906" y="3598223"/>
                </a:cubicBezTo>
                <a:cubicBezTo>
                  <a:pt x="1208364" y="3635862"/>
                  <a:pt x="1173990" y="3617459"/>
                  <a:pt x="1258784" y="3645724"/>
                </a:cubicBezTo>
                <a:lnTo>
                  <a:pt x="1294410" y="3657600"/>
                </a:lnTo>
                <a:cubicBezTo>
                  <a:pt x="1330036" y="3653641"/>
                  <a:pt x="1366139" y="3652754"/>
                  <a:pt x="1401288" y="3645724"/>
                </a:cubicBezTo>
                <a:cubicBezTo>
                  <a:pt x="1425837" y="3640814"/>
                  <a:pt x="1472540" y="3621974"/>
                  <a:pt x="1472540" y="3621974"/>
                </a:cubicBezTo>
                <a:cubicBezTo>
                  <a:pt x="1560993" y="3563005"/>
                  <a:pt x="1452356" y="3638794"/>
                  <a:pt x="1543792" y="3562597"/>
                </a:cubicBezTo>
                <a:cubicBezTo>
                  <a:pt x="1554756" y="3553460"/>
                  <a:pt x="1568454" y="3547983"/>
                  <a:pt x="1579418" y="3538846"/>
                </a:cubicBezTo>
                <a:cubicBezTo>
                  <a:pt x="1696149" y="3441570"/>
                  <a:pt x="1545379" y="3561009"/>
                  <a:pt x="1638795" y="3467595"/>
                </a:cubicBezTo>
                <a:cubicBezTo>
                  <a:pt x="1648887" y="3457503"/>
                  <a:pt x="1662546" y="3451761"/>
                  <a:pt x="1674421" y="3443844"/>
                </a:cubicBezTo>
                <a:cubicBezTo>
                  <a:pt x="1702657" y="3359134"/>
                  <a:pt x="1662619" y="3461547"/>
                  <a:pt x="1721922" y="3372592"/>
                </a:cubicBezTo>
                <a:cubicBezTo>
                  <a:pt x="1728866" y="3362177"/>
                  <a:pt x="1728199" y="3348162"/>
                  <a:pt x="1733797" y="3336966"/>
                </a:cubicBezTo>
                <a:cubicBezTo>
                  <a:pt x="1740180" y="3324200"/>
                  <a:pt x="1749631" y="3313215"/>
                  <a:pt x="1757548" y="3301340"/>
                </a:cubicBezTo>
                <a:cubicBezTo>
                  <a:pt x="1761506" y="3289465"/>
                  <a:pt x="1766708" y="3277934"/>
                  <a:pt x="1769423" y="3265714"/>
                </a:cubicBezTo>
                <a:cubicBezTo>
                  <a:pt x="1790365" y="3171474"/>
                  <a:pt x="1783171" y="3145067"/>
                  <a:pt x="1769423" y="3028208"/>
                </a:cubicBezTo>
                <a:cubicBezTo>
                  <a:pt x="1767960" y="3015776"/>
                  <a:pt x="1765368" y="3002357"/>
                  <a:pt x="1757548" y="2992582"/>
                </a:cubicBezTo>
                <a:cubicBezTo>
                  <a:pt x="1748632" y="2981437"/>
                  <a:pt x="1733797" y="2976748"/>
                  <a:pt x="1721922" y="2968831"/>
                </a:cubicBezTo>
                <a:cubicBezTo>
                  <a:pt x="1717964" y="2956956"/>
                  <a:pt x="1710047" y="2945723"/>
                  <a:pt x="1710047" y="2933205"/>
                </a:cubicBezTo>
                <a:cubicBezTo>
                  <a:pt x="1710047" y="2897360"/>
                  <a:pt x="1704928" y="2857888"/>
                  <a:pt x="1721922" y="2826327"/>
                </a:cubicBezTo>
                <a:cubicBezTo>
                  <a:pt x="1737385" y="2797609"/>
                  <a:pt x="1795127" y="2776571"/>
                  <a:pt x="1828800" y="2766950"/>
                </a:cubicBezTo>
                <a:cubicBezTo>
                  <a:pt x="1844493" y="2762466"/>
                  <a:pt x="1860608" y="2759559"/>
                  <a:pt x="1876301" y="2755075"/>
                </a:cubicBezTo>
                <a:cubicBezTo>
                  <a:pt x="1888337" y="2751636"/>
                  <a:pt x="1900052" y="2747158"/>
                  <a:pt x="1911927" y="2743200"/>
                </a:cubicBezTo>
                <a:cubicBezTo>
                  <a:pt x="1931544" y="2745380"/>
                  <a:pt x="2019617" y="2747609"/>
                  <a:pt x="2054431" y="2766950"/>
                </a:cubicBezTo>
                <a:cubicBezTo>
                  <a:pt x="2079384" y="2780813"/>
                  <a:pt x="2101932" y="2798618"/>
                  <a:pt x="2125683" y="2814452"/>
                </a:cubicBezTo>
                <a:lnTo>
                  <a:pt x="2161309" y="2838202"/>
                </a:lnTo>
                <a:cubicBezTo>
                  <a:pt x="2173184" y="2846119"/>
                  <a:pt x="2183395" y="2857440"/>
                  <a:pt x="2196935" y="2861953"/>
                </a:cubicBezTo>
                <a:lnTo>
                  <a:pt x="2232561" y="2873828"/>
                </a:lnTo>
                <a:cubicBezTo>
                  <a:pt x="2289017" y="2911466"/>
                  <a:pt x="2254648" y="2893066"/>
                  <a:pt x="2339439" y="2921330"/>
                </a:cubicBezTo>
                <a:lnTo>
                  <a:pt x="2375065" y="2933205"/>
                </a:lnTo>
                <a:cubicBezTo>
                  <a:pt x="2569795" y="2919296"/>
                  <a:pt x="2495089" y="2952149"/>
                  <a:pt x="2612571" y="2873828"/>
                </a:cubicBezTo>
                <a:lnTo>
                  <a:pt x="2683823" y="2826327"/>
                </a:lnTo>
                <a:lnTo>
                  <a:pt x="2719449" y="2802576"/>
                </a:lnTo>
                <a:cubicBezTo>
                  <a:pt x="2761832" y="2739003"/>
                  <a:pt x="2733108" y="2777042"/>
                  <a:pt x="2814452" y="2695698"/>
                </a:cubicBezTo>
                <a:cubicBezTo>
                  <a:pt x="2826327" y="2683823"/>
                  <a:pt x="2836104" y="2669388"/>
                  <a:pt x="2850078" y="2660072"/>
                </a:cubicBezTo>
                <a:cubicBezTo>
                  <a:pt x="2885108" y="2636719"/>
                  <a:pt x="2892756" y="2634985"/>
                  <a:pt x="2921330" y="2600696"/>
                </a:cubicBezTo>
                <a:cubicBezTo>
                  <a:pt x="2930467" y="2589732"/>
                  <a:pt x="2934339" y="2574468"/>
                  <a:pt x="2945080" y="2565070"/>
                </a:cubicBezTo>
                <a:cubicBezTo>
                  <a:pt x="2966562" y="2546273"/>
                  <a:pt x="3016332" y="2517569"/>
                  <a:pt x="3016332" y="2517569"/>
                </a:cubicBezTo>
                <a:cubicBezTo>
                  <a:pt x="3075301" y="2429116"/>
                  <a:pt x="2999512" y="2537753"/>
                  <a:pt x="3075709" y="2446317"/>
                </a:cubicBezTo>
                <a:cubicBezTo>
                  <a:pt x="3084846" y="2435353"/>
                  <a:pt x="3088315" y="2419607"/>
                  <a:pt x="3099460" y="2410691"/>
                </a:cubicBezTo>
                <a:cubicBezTo>
                  <a:pt x="3109235" y="2402871"/>
                  <a:pt x="3123211" y="2402774"/>
                  <a:pt x="3135086" y="2398815"/>
                </a:cubicBezTo>
                <a:cubicBezTo>
                  <a:pt x="3167533" y="2301471"/>
                  <a:pt x="3111409" y="2452144"/>
                  <a:pt x="3218213" y="2291937"/>
                </a:cubicBezTo>
                <a:cubicBezTo>
                  <a:pt x="3273631" y="2208810"/>
                  <a:pt x="3241963" y="2236518"/>
                  <a:pt x="3301340" y="2196935"/>
                </a:cubicBezTo>
                <a:cubicBezTo>
                  <a:pt x="3356758" y="2113808"/>
                  <a:pt x="3325090" y="2141517"/>
                  <a:pt x="3384467" y="2101932"/>
                </a:cubicBezTo>
                <a:cubicBezTo>
                  <a:pt x="3392384" y="2090057"/>
                  <a:pt x="3401835" y="2079072"/>
                  <a:pt x="3408218" y="2066306"/>
                </a:cubicBezTo>
                <a:cubicBezTo>
                  <a:pt x="3413816" y="2055110"/>
                  <a:pt x="3411242" y="2039531"/>
                  <a:pt x="3420093" y="2030680"/>
                </a:cubicBezTo>
                <a:cubicBezTo>
                  <a:pt x="3440277" y="2010496"/>
                  <a:pt x="3467594" y="1999013"/>
                  <a:pt x="3491345" y="1983179"/>
                </a:cubicBezTo>
                <a:lnTo>
                  <a:pt x="3526971" y="1959428"/>
                </a:lnTo>
                <a:cubicBezTo>
                  <a:pt x="3534888" y="1947553"/>
                  <a:pt x="3539577" y="1932718"/>
                  <a:pt x="3550722" y="1923802"/>
                </a:cubicBezTo>
                <a:cubicBezTo>
                  <a:pt x="3560497" y="1915982"/>
                  <a:pt x="3575406" y="1918006"/>
                  <a:pt x="3586348" y="1911927"/>
                </a:cubicBezTo>
                <a:cubicBezTo>
                  <a:pt x="3611301" y="1898065"/>
                  <a:pt x="3633849" y="1880260"/>
                  <a:pt x="3657600" y="1864426"/>
                </a:cubicBezTo>
                <a:lnTo>
                  <a:pt x="3693226" y="1840675"/>
                </a:lnTo>
                <a:lnTo>
                  <a:pt x="3728852" y="1816924"/>
                </a:lnTo>
                <a:cubicBezTo>
                  <a:pt x="3736769" y="1805049"/>
                  <a:pt x="3741862" y="1790696"/>
                  <a:pt x="3752603" y="1781298"/>
                </a:cubicBezTo>
                <a:cubicBezTo>
                  <a:pt x="3774085" y="1762501"/>
                  <a:pt x="3823854" y="1733797"/>
                  <a:pt x="3823854" y="1733797"/>
                </a:cubicBezTo>
                <a:cubicBezTo>
                  <a:pt x="3850598" y="1653569"/>
                  <a:pt x="3813508" y="1740531"/>
                  <a:pt x="3871356" y="1674420"/>
                </a:cubicBezTo>
                <a:cubicBezTo>
                  <a:pt x="3890153" y="1652938"/>
                  <a:pt x="3903023" y="1626919"/>
                  <a:pt x="3918857" y="1603169"/>
                </a:cubicBezTo>
                <a:lnTo>
                  <a:pt x="3942608" y="1567543"/>
                </a:lnTo>
                <a:cubicBezTo>
                  <a:pt x="3975824" y="1467892"/>
                  <a:pt x="3962161" y="1523464"/>
                  <a:pt x="3942608" y="1318161"/>
                </a:cubicBezTo>
                <a:cubicBezTo>
                  <a:pt x="3941421" y="1305700"/>
                  <a:pt x="3936330" y="1293731"/>
                  <a:pt x="3930732" y="1282535"/>
                </a:cubicBezTo>
                <a:cubicBezTo>
                  <a:pt x="3924349" y="1269770"/>
                  <a:pt x="3913365" y="1259674"/>
                  <a:pt x="3906982" y="1246909"/>
                </a:cubicBezTo>
                <a:cubicBezTo>
                  <a:pt x="3878302" y="1189549"/>
                  <a:pt x="3919534" y="1227569"/>
                  <a:pt x="3859480" y="1187532"/>
                </a:cubicBezTo>
                <a:cubicBezTo>
                  <a:pt x="3851563" y="1175657"/>
                  <a:pt x="3845822" y="1161998"/>
                  <a:pt x="3835730" y="1151906"/>
                </a:cubicBezTo>
                <a:cubicBezTo>
                  <a:pt x="3825638" y="1141814"/>
                  <a:pt x="3809502" y="1138897"/>
                  <a:pt x="3800104" y="1128156"/>
                </a:cubicBezTo>
                <a:cubicBezTo>
                  <a:pt x="3721638" y="1038481"/>
                  <a:pt x="3790217" y="1069443"/>
                  <a:pt x="3716977" y="1045028"/>
                </a:cubicBezTo>
                <a:cubicBezTo>
                  <a:pt x="3694356" y="977168"/>
                  <a:pt x="3723763" y="1033719"/>
                  <a:pt x="3669475" y="997527"/>
                </a:cubicBezTo>
                <a:cubicBezTo>
                  <a:pt x="3630443" y="971506"/>
                  <a:pt x="3637483" y="959136"/>
                  <a:pt x="3610099" y="926275"/>
                </a:cubicBezTo>
                <a:cubicBezTo>
                  <a:pt x="3599348" y="913373"/>
                  <a:pt x="3588447" y="899965"/>
                  <a:pt x="3574473" y="890649"/>
                </a:cubicBezTo>
                <a:cubicBezTo>
                  <a:pt x="3564058" y="883705"/>
                  <a:pt x="3550722" y="882732"/>
                  <a:pt x="3538847" y="878774"/>
                </a:cubicBezTo>
                <a:cubicBezTo>
                  <a:pt x="3526972" y="866899"/>
                  <a:pt x="3517195" y="852464"/>
                  <a:pt x="3503221" y="843148"/>
                </a:cubicBezTo>
                <a:cubicBezTo>
                  <a:pt x="3492806" y="836204"/>
                  <a:pt x="3476446" y="840123"/>
                  <a:pt x="3467595" y="831272"/>
                </a:cubicBezTo>
                <a:cubicBezTo>
                  <a:pt x="3458744" y="822421"/>
                  <a:pt x="3461317" y="806842"/>
                  <a:pt x="3455719" y="795646"/>
                </a:cubicBezTo>
                <a:cubicBezTo>
                  <a:pt x="3435926" y="756060"/>
                  <a:pt x="3431970" y="760021"/>
                  <a:pt x="3396343" y="736270"/>
                </a:cubicBezTo>
                <a:cubicBezTo>
                  <a:pt x="3380509" y="712519"/>
                  <a:pt x="3369025" y="685202"/>
                  <a:pt x="3348841" y="665018"/>
                </a:cubicBezTo>
                <a:cubicBezTo>
                  <a:pt x="3336966" y="653143"/>
                  <a:pt x="3323526" y="642649"/>
                  <a:pt x="3313215" y="629392"/>
                </a:cubicBezTo>
                <a:cubicBezTo>
                  <a:pt x="3238613" y="533475"/>
                  <a:pt x="3299056" y="580369"/>
                  <a:pt x="3230088" y="534389"/>
                </a:cubicBezTo>
                <a:cubicBezTo>
                  <a:pt x="3222171" y="522514"/>
                  <a:pt x="3216430" y="508855"/>
                  <a:pt x="3206338" y="498763"/>
                </a:cubicBezTo>
                <a:cubicBezTo>
                  <a:pt x="3137719" y="430144"/>
                  <a:pt x="3203184" y="526941"/>
                  <a:pt x="3135086" y="439387"/>
                </a:cubicBezTo>
                <a:cubicBezTo>
                  <a:pt x="3060484" y="343471"/>
                  <a:pt x="3120926" y="390363"/>
                  <a:pt x="3051958" y="344384"/>
                </a:cubicBezTo>
                <a:cubicBezTo>
                  <a:pt x="3028840" y="275028"/>
                  <a:pt x="3058172" y="338722"/>
                  <a:pt x="3004457" y="285008"/>
                </a:cubicBezTo>
                <a:cubicBezTo>
                  <a:pt x="2994365" y="274916"/>
                  <a:pt x="2991851" y="258298"/>
                  <a:pt x="2980706" y="249382"/>
                </a:cubicBezTo>
                <a:cubicBezTo>
                  <a:pt x="2970931" y="241562"/>
                  <a:pt x="2956276" y="243104"/>
                  <a:pt x="2945080" y="237506"/>
                </a:cubicBezTo>
                <a:cubicBezTo>
                  <a:pt x="2852997" y="191464"/>
                  <a:pt x="2963375" y="231731"/>
                  <a:pt x="2873828" y="201880"/>
                </a:cubicBezTo>
                <a:cubicBezTo>
                  <a:pt x="2820713" y="122205"/>
                  <a:pt x="2883283" y="200266"/>
                  <a:pt x="2814452" y="154379"/>
                </a:cubicBezTo>
                <a:cubicBezTo>
                  <a:pt x="2800478" y="145063"/>
                  <a:pt x="2792083" y="129064"/>
                  <a:pt x="2778826" y="118753"/>
                </a:cubicBezTo>
                <a:cubicBezTo>
                  <a:pt x="2756294" y="101228"/>
                  <a:pt x="2731325" y="87086"/>
                  <a:pt x="2707574" y="71252"/>
                </a:cubicBezTo>
                <a:cubicBezTo>
                  <a:pt x="2695699" y="63335"/>
                  <a:pt x="2685488" y="52014"/>
                  <a:pt x="2671948" y="47501"/>
                </a:cubicBezTo>
                <a:cubicBezTo>
                  <a:pt x="2586529" y="19029"/>
                  <a:pt x="2693200" y="53573"/>
                  <a:pt x="2588821" y="23750"/>
                </a:cubicBezTo>
                <a:cubicBezTo>
                  <a:pt x="2576785" y="20311"/>
                  <a:pt x="2565511" y="14114"/>
                  <a:pt x="2553195" y="11875"/>
                </a:cubicBezTo>
                <a:cubicBezTo>
                  <a:pt x="2521796" y="6166"/>
                  <a:pt x="2458192" y="0"/>
                  <a:pt x="2458192" y="0"/>
                </a:cubicBezTo>
              </a:path>
            </a:pathLst>
          </a:custGeom>
          <a:noFill/>
          <a:ln w="92075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31" y="141277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HORNERŮV</a:t>
            </a:r>
            <a:r>
              <a:rPr lang="cs-CZ" sz="3600" dirty="0" smtClean="0"/>
              <a:t> SYNDROM</a:t>
            </a:r>
            <a:endParaRPr lang="cs-CZ" sz="3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31" y="209203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OBJEDNÁN K </a:t>
            </a:r>
            <a:r>
              <a:rPr lang="cs-CZ" sz="3600" dirty="0" err="1" smtClean="0"/>
              <a:t>MR</a:t>
            </a:r>
            <a:r>
              <a:rPr lang="cs-CZ" sz="3600" dirty="0" smtClean="0"/>
              <a:t> MOZKU</a:t>
            </a:r>
            <a:endParaRPr lang="cs-CZ" sz="3600" dirty="0"/>
          </a:p>
        </p:txBody>
      </p:sp>
      <p:pic>
        <p:nvPicPr>
          <p:cNvPr id="6" name="Picture 3" descr="D:\ROBIN\DATABÁZE\2016\DANIEL NBL Horner\MR mozku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t="7795" r="9800"/>
          <a:stretch/>
        </p:blipFill>
        <p:spPr bwMode="auto">
          <a:xfrm>
            <a:off x="3726630" y="2415200"/>
            <a:ext cx="5257265" cy="432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>
            <a:off x="2267744" y="4149080"/>
            <a:ext cx="963570" cy="576063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E:\DANIEL NBL Horner\UZ uzl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3" y="1429556"/>
            <a:ext cx="3556896" cy="26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DANIEL NBL Horner\rtg plic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7038"/>
          <a:stretch/>
        </p:blipFill>
        <p:spPr bwMode="auto">
          <a:xfrm>
            <a:off x="-1" y="1364852"/>
            <a:ext cx="4753159" cy="54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ANIEL NBL Horner\MR vstupni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/>
          <a:stretch/>
        </p:blipFill>
        <p:spPr bwMode="auto">
          <a:xfrm>
            <a:off x="-2" y="1364853"/>
            <a:ext cx="4753159" cy="54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DANIEL NBL Horner\horn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06" y="1364850"/>
            <a:ext cx="4383594" cy="549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/>
          <a:stretch/>
        </p:blipFill>
        <p:spPr bwMode="auto">
          <a:xfrm rot="16200000">
            <a:off x="4196646" y="1921361"/>
            <a:ext cx="5493150" cy="438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940048" y="1514234"/>
            <a:ext cx="3805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smtClean="0"/>
              <a:t>BIOPSIE KRČNÍCH             UZLIN   </a:t>
            </a:r>
            <a:endParaRPr lang="cs-CZ" sz="3600" dirty="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899592" y="274638"/>
            <a:ext cx="7344816" cy="11430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NEUROBLASTOM</a:t>
            </a:r>
            <a:endParaRPr lang="cs-CZ" dirty="0"/>
          </a:p>
        </p:txBody>
      </p:sp>
      <p:pic>
        <p:nvPicPr>
          <p:cNvPr id="19" name="Picture 2" descr="C:\Users\21183\Desktop\tumory-patol\neruoblastom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000"/>
                    </a14:imgEffect>
                    <a14:imgEffect>
                      <a14:saturation sat="90000"/>
                    </a14:imgEffect>
                    <a14:imgEffect>
                      <a14:brightnessContrast bright="1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3" t="18323" r="39822" b="17803"/>
          <a:stretch/>
        </p:blipFill>
        <p:spPr bwMode="auto">
          <a:xfrm rot="16200000">
            <a:off x="4105198" y="1995196"/>
            <a:ext cx="5658436" cy="43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5" y="274638"/>
            <a:ext cx="8251529" cy="625070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1" name="Picture 2" descr="C:\Users\21183\Desktop\nb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3" y="274639"/>
            <a:ext cx="8251530" cy="625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DANIEL NBL Horner\mibg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69" y="267889"/>
            <a:ext cx="2235708" cy="625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ANIEL NBL Horner\CDR756627-750[1]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3" y="267889"/>
            <a:ext cx="3285836" cy="36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ANIEL NBL Horner\B9781455743339000665_f066-003-9781455743339[1]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28" y="2938099"/>
            <a:ext cx="3704341" cy="35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2627784" y="284168"/>
            <a:ext cx="37289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NEUROBLASTOMA</a:t>
            </a:r>
            <a:endParaRPr lang="cs-CZ" sz="36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4357115" y="1043444"/>
            <a:ext cx="122413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err="1" smtClean="0"/>
              <a:t>IDRF</a:t>
            </a: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dirty="0" err="1" smtClean="0"/>
              <a:t>INRGSS</a:t>
            </a: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dirty="0" err="1" smtClean="0"/>
              <a:t>nMYC</a:t>
            </a:r>
            <a:endParaRPr lang="cs-CZ" sz="20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518269" y="4869160"/>
            <a:ext cx="326164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/>
              <a:t>NEUROBLASTOMA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GANGLIONEUROBLASTOMA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GANGLIONEUROMA</a:t>
            </a:r>
            <a:endParaRPr lang="cs-CZ" sz="2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236296" y="5816547"/>
            <a:ext cx="122413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err="1" smtClean="0">
                <a:solidFill>
                  <a:schemeClr val="bg1"/>
                </a:solidFill>
              </a:rPr>
              <a:t>MIBG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5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  <p:bldP spid="8" grpId="1"/>
      <p:bldP spid="11" grpId="0"/>
      <p:bldP spid="11" grpId="1"/>
      <p:bldP spid="17" grpId="0"/>
      <p:bldP spid="17" grpId="1"/>
      <p:bldP spid="18" grpId="0"/>
      <p:bldP spid="18" grpId="1"/>
      <p:bldP spid="23" grpId="0" animBg="1"/>
      <p:bldP spid="24" grpId="0" animBg="1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ROBIN\DATABÁZE\2016\DANIEL NBL Horner\IMG_58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ROBIN\DATABÁZE\2016\DANIEL NBL Horner\IMG_58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DANIEL NBL Horner\MR vstupn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/>
          <a:stretch/>
        </p:blipFill>
        <p:spPr bwMode="auto">
          <a:xfrm>
            <a:off x="0" y="1364851"/>
            <a:ext cx="4753159" cy="549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DANIEL NBL Horner\MR po CH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15829" r="9106"/>
          <a:stretch/>
        </p:blipFill>
        <p:spPr bwMode="auto">
          <a:xfrm>
            <a:off x="4733852" y="1364851"/>
            <a:ext cx="4410147" cy="548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99592" y="274638"/>
            <a:ext cx="7344816" cy="11430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NEUROBLASTOM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20072" y="1417638"/>
            <a:ext cx="3312368" cy="954107"/>
          </a:xfrm>
          <a:prstGeom prst="rect">
            <a:avLst/>
          </a:prstGeom>
          <a:solidFill>
            <a:schemeClr val="bg2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smtClean="0"/>
              <a:t>PO NEOADJUVANTNÍ CHEMOTERAPII</a:t>
            </a:r>
            <a:endParaRPr lang="cs-CZ" sz="2800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5569182" y="4179892"/>
            <a:ext cx="387506" cy="40231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6534343" y="4381050"/>
            <a:ext cx="404582" cy="39881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5771508" y="5352901"/>
            <a:ext cx="387506" cy="32866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6688588" y="5517232"/>
            <a:ext cx="475700" cy="28803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E:\DANIEL NBL Horner\Daniel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5" r="26609"/>
          <a:stretch/>
        </p:blipFill>
        <p:spPr bwMode="auto">
          <a:xfrm>
            <a:off x="0" y="1362834"/>
            <a:ext cx="4753159" cy="54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/>
          <p:cNvCxnSpPr/>
          <p:nvPr/>
        </p:nvCxnSpPr>
        <p:spPr>
          <a:xfrm>
            <a:off x="2627784" y="3429000"/>
            <a:ext cx="542546" cy="2880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 flipV="1">
            <a:off x="3707904" y="4111424"/>
            <a:ext cx="504056" cy="33031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21183\Desktop\tumory-patol\neruoblastom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000"/>
                    </a14:imgEffect>
                    <a14:imgEffect>
                      <a14:saturation sat="90000"/>
                    </a14:imgEffect>
                    <a14:imgEffect>
                      <a14:brightnessContrast bright="1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3" t="18323" r="39822" b="17803"/>
          <a:stretch/>
        </p:blipFill>
        <p:spPr bwMode="auto">
          <a:xfrm rot="16200000">
            <a:off x="4105198" y="1995196"/>
            <a:ext cx="5658436" cy="439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34" y="274638"/>
            <a:ext cx="8251529" cy="625070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1027" name="Picture 3" descr="C:\Users\21183\Desktop\kli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3" y="274637"/>
            <a:ext cx="8251529" cy="625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klin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6" y="274637"/>
            <a:ext cx="8251528" cy="34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DANIEL NBL Horner\filmovani-postriziny-cb14-17_galerie-980[1]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74296" b="51925"/>
          <a:stretch/>
        </p:blipFill>
        <p:spPr bwMode="auto">
          <a:xfrm>
            <a:off x="446236" y="3732640"/>
            <a:ext cx="2181548" cy="27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ANIEL NBL Horner\6a00d8341c5e0053ef0147e1c60484970b-800wi[1]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-345" r="4724" b="345"/>
          <a:stretch/>
        </p:blipFill>
        <p:spPr bwMode="auto">
          <a:xfrm>
            <a:off x="2489233" y="3717033"/>
            <a:ext cx="294139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ANIEL NBL Horner\tumblr_m78nalDG8K1qlqqhoo1_1280[1]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r="15313"/>
          <a:stretch/>
        </p:blipFill>
        <p:spPr bwMode="auto">
          <a:xfrm>
            <a:off x="5306899" y="3748247"/>
            <a:ext cx="3390865" cy="27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DANIEL NBL Horner\NBL oči.t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99" y="4033803"/>
            <a:ext cx="3390865" cy="15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5607588" y="3957928"/>
            <a:ext cx="2263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RACOON</a:t>
            </a:r>
            <a:r>
              <a:rPr lang="cs-CZ" sz="2800" dirty="0" smtClean="0"/>
              <a:t> </a:t>
            </a:r>
            <a:r>
              <a:rPr lang="cs-CZ" sz="2800" dirty="0" err="1" smtClean="0"/>
              <a:t>EYES</a:t>
            </a:r>
            <a:endParaRPr lang="cs-CZ" sz="2800" dirty="0"/>
          </a:p>
        </p:txBody>
      </p:sp>
      <p:pic>
        <p:nvPicPr>
          <p:cNvPr id="1031" name="Picture 7" descr="D:\ROBIN\DATABÁZE\2016\DANIEL NBL Horner\blueberry_muffin_syndrome8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114"/>
          <a:stretch/>
        </p:blipFill>
        <p:spPr bwMode="auto">
          <a:xfrm rot="5400000">
            <a:off x="1443272" y="-729146"/>
            <a:ext cx="6257457" cy="82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233" y="2861992"/>
            <a:ext cx="5377655" cy="3595710"/>
          </a:xfrm>
          <a:prstGeom prst="rect">
            <a:avLst/>
          </a:prstGeom>
          <a:noFill/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PS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446233" y="267888"/>
            <a:ext cx="8251526" cy="6257456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1421484" y="404664"/>
            <a:ext cx="6624736" cy="523220"/>
          </a:xfrm>
          <a:prstGeom prst="rect">
            <a:avLst/>
          </a:prstGeom>
          <a:solidFill>
            <a:schemeClr val="bg2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DALŠÍ KLINICKÉ PROJEVY NEUROBLASTOMU</a:t>
            </a:r>
            <a:endParaRPr lang="cs-CZ" sz="28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1650828" y="5807492"/>
            <a:ext cx="5842343" cy="523220"/>
          </a:xfrm>
          <a:prstGeom prst="rect">
            <a:avLst/>
          </a:prstGeom>
          <a:solidFill>
            <a:schemeClr val="bg2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OPSOCLONUS</a:t>
            </a:r>
            <a:r>
              <a:rPr lang="cs-CZ" sz="2800" dirty="0" smtClean="0"/>
              <a:t>/</a:t>
            </a:r>
            <a:r>
              <a:rPr lang="cs-CZ" sz="2800" dirty="0" err="1" smtClean="0"/>
              <a:t>MYOCLONUS</a:t>
            </a:r>
            <a:r>
              <a:rPr lang="cs-CZ" sz="2800" dirty="0" smtClean="0"/>
              <a:t> SYNDROM</a:t>
            </a:r>
            <a:endParaRPr lang="cs-CZ" sz="2800" dirty="0"/>
          </a:p>
        </p:txBody>
      </p:sp>
      <p:pic>
        <p:nvPicPr>
          <p:cNvPr id="34" name="Picture 2" descr="D:\ROBIN\DATABÁZE\2016\DANIEL NBL Horner\IMG_58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-1071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7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5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49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99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/>
      <p:bldP spid="6" grpId="0" animBg="1"/>
      <p:bldP spid="6" grpId="1" animBg="1"/>
      <p:bldP spid="27" grpId="0"/>
      <p:bldP spid="28" grpId="0" animBg="1"/>
      <p:bldP spid="28" grpId="1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21183\Desktop\DOK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6" b="46874"/>
          <a:stretch/>
        </p:blipFill>
        <p:spPr bwMode="auto">
          <a:xfrm>
            <a:off x="1" y="-24831"/>
            <a:ext cx="9143999" cy="6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68648" y="751816"/>
            <a:ext cx="4388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EVEN CHILDREN CAN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8648" y="2636912"/>
            <a:ext cx="403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OFTEN LIFE THREATENING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547664" y="4103478"/>
            <a:ext cx="655013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EARLY DIAGNOSIS</a:t>
            </a:r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124832" y="4581128"/>
            <a:ext cx="655013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IMPROVES PROGNOSIS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9552" y="1196753"/>
            <a:ext cx="2733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HAVE TUMOUR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1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5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21183\Desktop\POUŽITÉ ONKOCHIR\podvaz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9768" r="4127" b="40630"/>
          <a:stretch/>
        </p:blipFill>
        <p:spPr bwMode="auto">
          <a:xfrm>
            <a:off x="395536" y="4077072"/>
            <a:ext cx="7224038" cy="26369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1183\Desktop\POUŽITÉ ONKOCHIR\horner 201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0664"/>
            <a:ext cx="5580112" cy="167815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21183\Desktop\stellat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332"/>
            <a:ext cx="3766049" cy="37170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21183\Desktop\POUŽITÉ ONKOCHIR\TV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2711900" cy="25349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419872" y="4005064"/>
            <a:ext cx="1659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ARTERY LIGATION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48264" y="4221088"/>
            <a:ext cx="142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VEIN LIGATION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886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21183\Desktop\liver segme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032299" cy="31220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21183\Desktop\Intestine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r="8501"/>
          <a:stretch/>
        </p:blipFill>
        <p:spPr bwMode="auto">
          <a:xfrm>
            <a:off x="3331469" y="2972938"/>
            <a:ext cx="3040731" cy="381820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1183\Desktop\POUŽITÉ ONKOCHIR\T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54" y="2945634"/>
            <a:ext cx="2662254" cy="38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21183\Desktop\lobectomy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" t="8067" r="5578" b="5881"/>
          <a:stretch/>
        </p:blipFill>
        <p:spPr bwMode="auto">
          <a:xfrm>
            <a:off x="107504" y="3140968"/>
            <a:ext cx="3649726" cy="249376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1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21183\Desktop\tumory-patol\neruoblast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00"/>
                    </a14:imgEffect>
                    <a14:imgEffect>
                      <a14:saturation sat="90000"/>
                    </a14:imgEffect>
                    <a14:imgEffect>
                      <a14:brightnessContrast bright="1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548"/>
          <a:stretch/>
        </p:blipFill>
        <p:spPr bwMode="auto">
          <a:xfrm>
            <a:off x="0" y="0"/>
            <a:ext cx="9144000" cy="333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67544" y="1772816"/>
            <a:ext cx="670708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 boy (2), </a:t>
            </a:r>
            <a:r>
              <a:rPr lang="cs-CZ" sz="1800" dirty="0" err="1" smtClean="0"/>
              <a:t>tiredness</a:t>
            </a:r>
            <a:r>
              <a:rPr lang="cs-CZ" sz="1800" dirty="0" smtClean="0"/>
              <a:t>, </a:t>
            </a:r>
            <a:r>
              <a:rPr lang="cs-CZ" sz="1800" dirty="0" err="1" smtClean="0"/>
              <a:t>irritation</a:t>
            </a:r>
            <a:r>
              <a:rPr lang="cs-CZ" sz="1800" dirty="0" smtClean="0"/>
              <a:t>, </a:t>
            </a:r>
            <a:r>
              <a:rPr lang="cs-CZ" sz="1800" dirty="0" err="1" smtClean="0"/>
              <a:t>loss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appetite</a:t>
            </a:r>
            <a:r>
              <a:rPr lang="cs-CZ" sz="1800" dirty="0" smtClean="0"/>
              <a:t>, </a:t>
            </a:r>
            <a:r>
              <a:rPr lang="cs-CZ" sz="1800" dirty="0" err="1" smtClean="0"/>
              <a:t>loss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weight</a:t>
            </a:r>
            <a:endParaRPr lang="cs-CZ" sz="1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0375" y="1958400"/>
            <a:ext cx="4831705" cy="60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great</a:t>
            </a:r>
            <a:r>
              <a:rPr lang="cs-CZ" sz="1800" dirty="0" smtClean="0"/>
              <a:t> </a:t>
            </a:r>
            <a:r>
              <a:rPr lang="cs-CZ" sz="1800" dirty="0" err="1" smtClean="0"/>
              <a:t>resistance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right</a:t>
            </a:r>
            <a:r>
              <a:rPr lang="cs-CZ" sz="1800" dirty="0" smtClean="0"/>
              <a:t> </a:t>
            </a:r>
            <a:r>
              <a:rPr lang="cs-CZ" sz="1800" dirty="0" err="1" smtClean="0"/>
              <a:t>side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abdomen</a:t>
            </a:r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04448" cy="113813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NEUROBLASTOMA OF ADRENAL GLAND</a:t>
            </a:r>
            <a:endParaRPr lang="cs-CZ" dirty="0"/>
          </a:p>
        </p:txBody>
      </p:sp>
      <p:pic>
        <p:nvPicPr>
          <p:cNvPr id="1026" name="Picture 2" descr="E:\nbluz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4" r="15321"/>
          <a:stretch/>
        </p:blipFill>
        <p:spPr bwMode="auto">
          <a:xfrm>
            <a:off x="-1" y="3335926"/>
            <a:ext cx="3045059" cy="35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nblop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35872"/>
            <a:ext cx="2987824" cy="352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nblc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59" y="3335926"/>
            <a:ext cx="3111117" cy="35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739497" cy="520317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2987824" y="1556792"/>
            <a:ext cx="1928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EXPANSIVE GROWTH</a:t>
            </a:r>
            <a:endParaRPr lang="cs-CZ" sz="16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31840" y="5085184"/>
            <a:ext cx="1789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INVASIVE GROWTH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130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6" grpId="0"/>
      <p:bldP spid="6" grpId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8" t="19687" r="33779" b="14766"/>
          <a:stretch/>
        </p:blipFill>
        <p:spPr bwMode="auto">
          <a:xfrm>
            <a:off x="1" y="2779861"/>
            <a:ext cx="3111732" cy="407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21183\Desktop\tumory-patol\wilms-tumor\15-11-04-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3205" y="3263063"/>
            <a:ext cx="4078139" cy="311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 smtClean="0"/>
              <a:t>NEPHROBLASTOMA</a:t>
            </a:r>
            <a:endParaRPr lang="cs-CZ" dirty="0"/>
          </a:p>
        </p:txBody>
      </p:sp>
      <p:pic>
        <p:nvPicPr>
          <p:cNvPr id="6149" name="Picture 5" descr="C:\Users\21183\Desktop\ganglioneurom mahala 2008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234002"/>
            <a:ext cx="2843808" cy="56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 boy (3), </a:t>
            </a:r>
            <a:r>
              <a:rPr lang="cs-CZ" sz="1800" dirty="0" err="1" smtClean="0"/>
              <a:t>parents</a:t>
            </a:r>
            <a:r>
              <a:rPr lang="cs-CZ" sz="1800" dirty="0" smtClean="0"/>
              <a:t> </a:t>
            </a:r>
            <a:r>
              <a:rPr lang="cs-CZ" sz="1800" dirty="0" err="1" smtClean="0"/>
              <a:t>found</a:t>
            </a:r>
            <a:r>
              <a:rPr lang="cs-CZ" sz="1800" dirty="0" smtClean="0"/>
              <a:t> a „</a:t>
            </a:r>
            <a:r>
              <a:rPr lang="cs-CZ" sz="1800" dirty="0" err="1" smtClean="0"/>
              <a:t>huge</a:t>
            </a:r>
            <a:r>
              <a:rPr lang="cs-CZ" sz="1800" dirty="0" smtClean="0"/>
              <a:t> abdomen“ </a:t>
            </a:r>
            <a:r>
              <a:rPr lang="cs-CZ" sz="1800" dirty="0" err="1" smtClean="0"/>
              <a:t>while</a:t>
            </a:r>
            <a:r>
              <a:rPr lang="cs-CZ" sz="1800" dirty="0" smtClean="0"/>
              <a:t> </a:t>
            </a:r>
            <a:r>
              <a:rPr lang="cs-CZ" sz="1800" dirty="0" err="1" smtClean="0"/>
              <a:t>bathing</a:t>
            </a:r>
            <a:r>
              <a:rPr lang="cs-CZ" sz="1800" dirty="0" smtClean="0"/>
              <a:t> 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1916832"/>
            <a:ext cx="4978896" cy="894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large</a:t>
            </a:r>
            <a:r>
              <a:rPr lang="cs-CZ" sz="1800" dirty="0" smtClean="0"/>
              <a:t> </a:t>
            </a:r>
            <a:r>
              <a:rPr lang="cs-CZ" sz="1800" dirty="0" err="1" smtClean="0"/>
              <a:t>resistance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right</a:t>
            </a:r>
            <a:r>
              <a:rPr lang="cs-CZ" sz="1800" dirty="0" smtClean="0"/>
              <a:t> </a:t>
            </a:r>
            <a:r>
              <a:rPr lang="cs-CZ" sz="1800" dirty="0" err="1" smtClean="0"/>
              <a:t>side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the</a:t>
            </a:r>
            <a:r>
              <a:rPr lang="cs-CZ" sz="1800" dirty="0" smtClean="0"/>
              <a:t> abdomen</a:t>
            </a:r>
          </a:p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hypertension</a:t>
            </a:r>
            <a:r>
              <a:rPr lang="cs-CZ" sz="1800" dirty="0" smtClean="0"/>
              <a:t>, </a:t>
            </a:r>
            <a:r>
              <a:rPr lang="cs-CZ" sz="1800" dirty="0" err="1" smtClean="0"/>
              <a:t>microscopic</a:t>
            </a:r>
            <a:r>
              <a:rPr lang="cs-CZ" sz="1800" dirty="0" smtClean="0"/>
              <a:t> </a:t>
            </a:r>
            <a:r>
              <a:rPr lang="cs-CZ" sz="1800" dirty="0" err="1" smtClean="0"/>
              <a:t>hematuria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10" name="Picture 5" descr="PA19145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2" t="15865" r="23531" b="13960"/>
          <a:stretch/>
        </p:blipFill>
        <p:spPr bwMode="auto">
          <a:xfrm>
            <a:off x="3111733" y="2779860"/>
            <a:ext cx="3188460" cy="407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635897" y="368992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CHEMOTERAPIE</a:t>
            </a:r>
            <a:endParaRPr lang="cs-CZ" sz="2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804818" y="5013176"/>
            <a:ext cx="20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NEFREKTOMIE</a:t>
            </a:r>
            <a:endParaRPr lang="cs-CZ" sz="2400" dirty="0"/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3347864" y="4509120"/>
            <a:ext cx="914400" cy="4320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3347864" y="4178698"/>
            <a:ext cx="914400" cy="3304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0" y="2348412"/>
            <a:ext cx="8208914" cy="341323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8212177" cy="340109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" b="36031"/>
          <a:stretch/>
        </p:blipFill>
        <p:spPr>
          <a:xfrm>
            <a:off x="467544" y="2348880"/>
            <a:ext cx="8212177" cy="341323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8" name="TextovéPole 17"/>
          <p:cNvSpPr txBox="1"/>
          <p:nvPr/>
        </p:nvSpPr>
        <p:spPr>
          <a:xfrm>
            <a:off x="3851920" y="2708920"/>
            <a:ext cx="1839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ARTERY LIGATION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372200" y="2708920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VEIN LIGATION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903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 build="p"/>
      <p:bldP spid="15" grpId="1" build="p"/>
      <p:bldP spid="16" grpId="0"/>
      <p:bldP spid="16" grpId="1"/>
      <p:bldP spid="11" grpId="0"/>
      <p:bldP spid="11" grpId="1"/>
      <p:bldP spid="11" grpId="2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 descr="C:\Users\21183\Desktop\keclík břich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34"/>
            <a:ext cx="4932040" cy="69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21183\Desktop\ct obrovsky wilm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132" y="0"/>
            <a:ext cx="5220073" cy="696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21183\Desktop\keclík perop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 b="17796"/>
          <a:stretch/>
        </p:blipFill>
        <p:spPr bwMode="auto">
          <a:xfrm>
            <a:off x="155575" y="3573016"/>
            <a:ext cx="4903713" cy="31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04048" y="134076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WILMS´ TUMOUR</a:t>
            </a:r>
          </a:p>
          <a:p>
            <a:endParaRPr lang="cs-CZ" sz="2800" dirty="0" smtClean="0"/>
          </a:p>
          <a:p>
            <a:r>
              <a:rPr lang="cs-CZ" sz="2800" dirty="0"/>
              <a:t>	</a:t>
            </a:r>
            <a:r>
              <a:rPr lang="cs-CZ" sz="2800" dirty="0" smtClean="0"/>
              <a:t>-   ANOTHER PATIENT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6730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21183\Desktop\tumory-patol\paragangliom-feochromocyt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b="45779"/>
          <a:stretch/>
        </p:blipFill>
        <p:spPr bwMode="auto">
          <a:xfrm>
            <a:off x="0" y="0"/>
            <a:ext cx="9144000" cy="28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472608" cy="113813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PHEOCHROMOCYTOMA</a:t>
            </a:r>
            <a:endParaRPr lang="cs-CZ" dirty="0"/>
          </a:p>
        </p:txBody>
      </p:sp>
      <p:sp>
        <p:nvSpPr>
          <p:cNvPr id="2" name="AutoShape 2" descr="Výsledek obrázku pro headache sweating pictur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headache sweating picture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1" name="Picture 5" descr="C:\Users\21183\Desktop\fe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4314" r="7330" b="4232"/>
          <a:stretch/>
        </p:blipFill>
        <p:spPr bwMode="auto">
          <a:xfrm>
            <a:off x="0" y="2804429"/>
            <a:ext cx="2974929" cy="40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21183\Desktop\DSC03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3" y="2798616"/>
            <a:ext cx="3171912" cy="40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6491064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a boy (16), </a:t>
            </a:r>
            <a:r>
              <a:rPr lang="cs-CZ" sz="1800" dirty="0" err="1" smtClean="0"/>
              <a:t>seizures</a:t>
            </a:r>
            <a:r>
              <a:rPr lang="cs-CZ" sz="1800" dirty="0" smtClean="0"/>
              <a:t> - </a:t>
            </a:r>
            <a:r>
              <a:rPr lang="cs-CZ" sz="1800" dirty="0" err="1" smtClean="0"/>
              <a:t>headaches</a:t>
            </a:r>
            <a:r>
              <a:rPr lang="cs-CZ" sz="1800" dirty="0" smtClean="0"/>
              <a:t>, </a:t>
            </a:r>
            <a:r>
              <a:rPr lang="cs-CZ" sz="1800" dirty="0" err="1" smtClean="0"/>
              <a:t>palpitation</a:t>
            </a:r>
            <a:r>
              <a:rPr lang="cs-CZ" sz="1800" dirty="0" smtClean="0"/>
              <a:t>, </a:t>
            </a:r>
            <a:r>
              <a:rPr lang="cs-CZ" sz="1800" dirty="0" err="1" smtClean="0"/>
              <a:t>sweating</a:t>
            </a:r>
            <a:r>
              <a:rPr lang="cs-CZ" sz="1800" dirty="0" smtClean="0"/>
              <a:t>, </a:t>
            </a:r>
            <a:r>
              <a:rPr lang="cs-CZ" sz="1800" dirty="0" err="1" smtClean="0"/>
              <a:t>anxiety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460375" y="1958400"/>
            <a:ext cx="5598462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hypertension</a:t>
            </a:r>
            <a:r>
              <a:rPr lang="cs-CZ" sz="1800" dirty="0" smtClean="0"/>
              <a:t>, </a:t>
            </a:r>
            <a:r>
              <a:rPr lang="cs-CZ" sz="1800" dirty="0" err="1" smtClean="0"/>
              <a:t>paleness</a:t>
            </a:r>
            <a:r>
              <a:rPr lang="cs-CZ" sz="1800" dirty="0" smtClean="0"/>
              <a:t>, </a:t>
            </a:r>
            <a:r>
              <a:rPr lang="cs-CZ" sz="1800" dirty="0" err="1" smtClean="0"/>
              <a:t>hyperglycemia</a:t>
            </a:r>
            <a:r>
              <a:rPr lang="cs-CZ" sz="1800" dirty="0" smtClean="0"/>
              <a:t>, </a:t>
            </a:r>
            <a:r>
              <a:rPr lang="cs-CZ" sz="1800" dirty="0" err="1" smtClean="0"/>
              <a:t>loss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weight</a:t>
            </a:r>
            <a:endParaRPr lang="cs-CZ" sz="1800" dirty="0" smtClean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57200" y="2322550"/>
            <a:ext cx="5598462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prove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metabolites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catecholamines</a:t>
            </a:r>
            <a:endParaRPr lang="cs-CZ" sz="1800" dirty="0" smtClean="0"/>
          </a:p>
        </p:txBody>
      </p:sp>
      <p:pic>
        <p:nvPicPr>
          <p:cNvPr id="3074" name="Picture 2" descr="C:\Users\21183\Desktop\aorta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1" b="12313"/>
          <a:stretch/>
        </p:blipFill>
        <p:spPr bwMode="auto">
          <a:xfrm>
            <a:off x="6138435" y="2790789"/>
            <a:ext cx="3005565" cy="40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5364088" y="3212975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- MALIGNANT</a:t>
            </a:r>
          </a:p>
          <a:p>
            <a:r>
              <a:rPr lang="cs-CZ" sz="2800" dirty="0" smtClean="0"/>
              <a:t>- BILATERAL</a:t>
            </a:r>
          </a:p>
          <a:p>
            <a:r>
              <a:rPr lang="cs-CZ" sz="2800" dirty="0" smtClean="0"/>
              <a:t>- EXTRA ADRENAL</a:t>
            </a:r>
            <a:endParaRPr lang="cs-CZ" sz="2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160248" y="3120643"/>
            <a:ext cx="2347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dirty="0" smtClean="0">
                <a:solidFill>
                  <a:srgbClr val="FF0000"/>
                </a:solidFill>
              </a:rPr>
              <a:t>10%</a:t>
            </a:r>
            <a:endParaRPr lang="cs-CZ" sz="9600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131840" y="5399638"/>
            <a:ext cx="6012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RISK OF PEROPERATIVE HYPERTENSION</a:t>
            </a:r>
            <a:endParaRPr lang="cs-CZ" sz="2800" dirty="0"/>
          </a:p>
        </p:txBody>
      </p:sp>
      <p:sp>
        <p:nvSpPr>
          <p:cNvPr id="6" name="Zaoblený obdélník 5"/>
          <p:cNvSpPr/>
          <p:nvPr/>
        </p:nvSpPr>
        <p:spPr>
          <a:xfrm>
            <a:off x="3180651" y="3212975"/>
            <a:ext cx="5766936" cy="14773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209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uild="p"/>
      <p:bldP spid="11" grpId="1" build="p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21183\Desktop\tumory-patol\paragangliom-feochromocyto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9" b="45779"/>
          <a:stretch/>
        </p:blipFill>
        <p:spPr bwMode="auto">
          <a:xfrm>
            <a:off x="0" y="0"/>
            <a:ext cx="9144000" cy="28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21183\Desktop\aorta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1" b="12313"/>
          <a:stretch/>
        </p:blipFill>
        <p:spPr bwMode="auto">
          <a:xfrm>
            <a:off x="6138435" y="2790789"/>
            <a:ext cx="3005565" cy="408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21183\Desktop\DSC035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3" y="2798616"/>
            <a:ext cx="3171912" cy="407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21183\Desktop\feo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4314" r="7330" b="4232"/>
          <a:stretch/>
        </p:blipFill>
        <p:spPr bwMode="auto">
          <a:xfrm>
            <a:off x="0" y="2804429"/>
            <a:ext cx="2974929" cy="40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7991674" cy="591575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1026" name="Picture 2" descr="C:\Users\21183\Desktop\rozsa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18" y="424494"/>
            <a:ext cx="2664295" cy="25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21183\Desktop\v prax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77" y="633815"/>
            <a:ext cx="1375374" cy="19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027" name="Picture 3" descr="C:\Users\21183\Desktop\biopsi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78" y="984674"/>
            <a:ext cx="442468" cy="46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resekc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89" y="818310"/>
            <a:ext cx="767246" cy="16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1183\Desktop\exstirpac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0" y="826409"/>
            <a:ext cx="994745" cy="16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21183\Desktop\exc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77" y="653237"/>
            <a:ext cx="1375375" cy="197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940152" y="1844824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RESECTION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156176" y="98072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BIOPSY</a:t>
            </a:r>
            <a:endParaRPr lang="cs-CZ" sz="28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649807" y="3284984"/>
            <a:ext cx="214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EXSTIRPACE</a:t>
            </a:r>
            <a:endParaRPr lang="cs-CZ" sz="2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987824" y="4509120"/>
            <a:ext cx="2955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RADICAL EXCISION</a:t>
            </a:r>
            <a:endParaRPr lang="cs-CZ" sz="2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115616" y="551723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EXCISION IN PRACTICE – WITHOUT MUTILATION</a:t>
            </a:r>
            <a:endParaRPr lang="cs-CZ" sz="2800" dirty="0"/>
          </a:p>
        </p:txBody>
      </p:sp>
      <p:sp>
        <p:nvSpPr>
          <p:cNvPr id="18" name="Ovál 17"/>
          <p:cNvSpPr/>
          <p:nvPr/>
        </p:nvSpPr>
        <p:spPr>
          <a:xfrm>
            <a:off x="6804248" y="836712"/>
            <a:ext cx="1584176" cy="12679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/>
          <p:cNvSpPr/>
          <p:nvPr/>
        </p:nvSpPr>
        <p:spPr>
          <a:xfrm>
            <a:off x="6798179" y="2748381"/>
            <a:ext cx="1584176" cy="12679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vál 19"/>
          <p:cNvSpPr/>
          <p:nvPr/>
        </p:nvSpPr>
        <p:spPr>
          <a:xfrm>
            <a:off x="6798179" y="4643222"/>
            <a:ext cx="1584176" cy="12679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7092280" y="971212"/>
            <a:ext cx="145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chemeClr val="bg1"/>
                </a:solidFill>
              </a:rPr>
              <a:t>R 2</a:t>
            </a: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046762" y="4815548"/>
            <a:ext cx="145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chemeClr val="bg1"/>
                </a:solidFill>
              </a:rPr>
              <a:t>R 0</a:t>
            </a:r>
            <a:endParaRPr lang="cs-CZ" sz="5400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7062811" y="2920707"/>
            <a:ext cx="145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chemeClr val="bg1"/>
                </a:solidFill>
              </a:rPr>
              <a:t>R 1</a:t>
            </a:r>
            <a:endParaRPr lang="cs-CZ" sz="5400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21183\Desktop\TumorMarginIllustrationne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54" y="4550246"/>
            <a:ext cx="21717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1183\Desktop\TumorMarginIllustrationpo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48" y="2529776"/>
            <a:ext cx="19621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/>
          <p:cNvCxnSpPr/>
          <p:nvPr/>
        </p:nvCxnSpPr>
        <p:spPr>
          <a:xfrm>
            <a:off x="4139952" y="4509120"/>
            <a:ext cx="627472" cy="3969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V="1">
            <a:off x="4134330" y="3844037"/>
            <a:ext cx="633094" cy="3954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2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6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8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42483 0.0027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8889E-6 0 L 0.31493 0.06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31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3.33333E-6 L 0.19688 0.210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05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0 L 0.05816 0.400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 L -0.1102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93 0.06296 L 0.26024 -0.0333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-481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0.39908 L 0.00486 0.41806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82 0.00278 L 0.35469 0.0076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23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88 0.21019 L 0.11511 0.4057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976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24 0.51459 L -0.12118 0.4208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469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067128" cy="3886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1800" dirty="0" smtClean="0"/>
              <a:t>a girl (5)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stomach</a:t>
            </a:r>
            <a:r>
              <a:rPr lang="cs-CZ" sz="1800" dirty="0" smtClean="0"/>
              <a:t> </a:t>
            </a:r>
            <a:r>
              <a:rPr lang="cs-CZ" sz="1800" dirty="0" err="1" smtClean="0"/>
              <a:t>ache</a:t>
            </a:r>
            <a:r>
              <a:rPr lang="cs-CZ" sz="1800" dirty="0" smtClean="0"/>
              <a:t>, </a:t>
            </a:r>
            <a:r>
              <a:rPr lang="cs-CZ" sz="1800" dirty="0" err="1" smtClean="0"/>
              <a:t>according</a:t>
            </a:r>
            <a:r>
              <a:rPr lang="cs-CZ" sz="1800" dirty="0" smtClean="0"/>
              <a:t> to a </a:t>
            </a:r>
            <a:r>
              <a:rPr lang="cs-CZ" sz="1800" dirty="0" err="1" smtClean="0"/>
              <a:t>nurse</a:t>
            </a:r>
            <a:r>
              <a:rPr lang="cs-CZ" sz="1800" dirty="0" smtClean="0"/>
              <a:t>, </a:t>
            </a:r>
            <a:r>
              <a:rPr lang="cs-CZ" sz="1800" dirty="0" err="1" smtClean="0"/>
              <a:t>after</a:t>
            </a:r>
            <a:r>
              <a:rPr lang="cs-CZ" sz="1800" dirty="0" smtClean="0"/>
              <a:t> </a:t>
            </a:r>
            <a:r>
              <a:rPr lang="cs-CZ" sz="1800" dirty="0" err="1" smtClean="0"/>
              <a:t>fall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tricycle</a:t>
            </a:r>
            <a:r>
              <a:rPr lang="cs-CZ" sz="1800" dirty="0" smtClean="0"/>
              <a:t>  in a </a:t>
            </a:r>
            <a:r>
              <a:rPr lang="cs-CZ" sz="1800" dirty="0" err="1" smtClean="0"/>
              <a:t>full</a:t>
            </a:r>
            <a:r>
              <a:rPr lang="cs-CZ" sz="1800" dirty="0" smtClean="0"/>
              <a:t> </a:t>
            </a:r>
            <a:r>
              <a:rPr lang="cs-CZ" sz="1800" dirty="0" err="1" smtClean="0"/>
              <a:t>waiting</a:t>
            </a:r>
            <a:r>
              <a:rPr lang="cs-CZ" sz="1800" dirty="0" smtClean="0"/>
              <a:t> </a:t>
            </a:r>
            <a:r>
              <a:rPr lang="cs-CZ" sz="1800" dirty="0" err="1" smtClean="0"/>
              <a:t>room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1027" name="Picture 3" descr="C:\Users\21183\Desktop\falling-s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5" b="9255"/>
          <a:stretch/>
        </p:blipFill>
        <p:spPr bwMode="auto">
          <a:xfrm>
            <a:off x="-11441" y="2327175"/>
            <a:ext cx="9155441" cy="45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1312355" y="3827306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PREFERENTIAL TREATMENT</a:t>
            </a:r>
            <a:endParaRPr lang="cs-CZ" sz="28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460375" y="1938536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60374" y="1922944"/>
            <a:ext cx="7351985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fall</a:t>
            </a:r>
            <a:r>
              <a:rPr lang="cs-CZ" sz="1800" dirty="0" smtClean="0"/>
              <a:t> on </a:t>
            </a:r>
            <a:r>
              <a:rPr lang="cs-CZ" sz="1800" dirty="0" err="1" smtClean="0"/>
              <a:t>the</a:t>
            </a:r>
            <a:r>
              <a:rPr lang="cs-CZ" sz="1800" dirty="0" smtClean="0"/>
              <a:t> </a:t>
            </a:r>
            <a:r>
              <a:rPr lang="cs-CZ" sz="1800" dirty="0" err="1" smtClean="0"/>
              <a:t>side</a:t>
            </a:r>
            <a:r>
              <a:rPr lang="cs-CZ" sz="1800" dirty="0" smtClean="0"/>
              <a:t>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kerb</a:t>
            </a:r>
            <a:r>
              <a:rPr lang="cs-CZ" sz="1800" dirty="0" smtClean="0"/>
              <a:t>; </a:t>
            </a:r>
            <a:r>
              <a:rPr lang="cs-CZ" sz="1800" dirty="0" err="1" smtClean="0"/>
              <a:t>weakness</a:t>
            </a:r>
            <a:r>
              <a:rPr lang="cs-CZ" sz="1800" dirty="0" smtClean="0"/>
              <a:t>, </a:t>
            </a:r>
            <a:r>
              <a:rPr lang="cs-CZ" sz="1800" dirty="0" err="1" smtClean="0"/>
              <a:t>tiredness</a:t>
            </a:r>
            <a:r>
              <a:rPr lang="cs-CZ" sz="1800" dirty="0" smtClean="0"/>
              <a:t>, </a:t>
            </a:r>
            <a:r>
              <a:rPr lang="cs-CZ" sz="1800" dirty="0" err="1" smtClean="0"/>
              <a:t>breathlessness</a:t>
            </a:r>
            <a:r>
              <a:rPr lang="cs-CZ" sz="1800" dirty="0" smtClean="0"/>
              <a:t>, </a:t>
            </a:r>
            <a:r>
              <a:rPr lang="cs-CZ" sz="1800" dirty="0" err="1" smtClean="0"/>
              <a:t>stomach</a:t>
            </a:r>
            <a:r>
              <a:rPr lang="cs-CZ" sz="1800" dirty="0" smtClean="0"/>
              <a:t> </a:t>
            </a:r>
            <a:r>
              <a:rPr lang="cs-CZ" sz="1800" dirty="0" err="1" smtClean="0"/>
              <a:t>ache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60374" y="2275410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pale, </a:t>
            </a:r>
            <a:r>
              <a:rPr lang="cs-CZ" sz="1800" dirty="0" err="1" smtClean="0"/>
              <a:t>sweaty</a:t>
            </a:r>
            <a:r>
              <a:rPr lang="cs-CZ" sz="1800" dirty="0" smtClean="0"/>
              <a:t>, </a:t>
            </a:r>
            <a:r>
              <a:rPr lang="cs-CZ" sz="1800" dirty="0" err="1" smtClean="0"/>
              <a:t>bp</a:t>
            </a:r>
            <a:r>
              <a:rPr lang="cs-CZ" sz="1800" dirty="0" smtClean="0"/>
              <a:t> 90/50, p 135 </a:t>
            </a:r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7544" y="2564904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sensitivity in PHK , </a:t>
            </a:r>
            <a:r>
              <a:rPr lang="cs-CZ" sz="1800" dirty="0" err="1" smtClean="0"/>
              <a:t>phrenic</a:t>
            </a:r>
            <a:r>
              <a:rPr lang="cs-CZ" sz="1800" dirty="0" smtClean="0"/>
              <a:t> </a:t>
            </a:r>
            <a:r>
              <a:rPr lang="cs-CZ" sz="1800" dirty="0" err="1" smtClean="0"/>
              <a:t>symptoms</a:t>
            </a:r>
            <a:r>
              <a:rPr lang="cs-CZ" sz="1800" dirty="0" smtClean="0"/>
              <a:t>, </a:t>
            </a:r>
            <a:r>
              <a:rPr lang="cs-CZ" sz="1800" dirty="0" err="1" smtClean="0"/>
              <a:t>brusising</a:t>
            </a:r>
            <a:r>
              <a:rPr lang="cs-CZ" sz="1800" dirty="0" smtClean="0"/>
              <a:t> </a:t>
            </a:r>
            <a:r>
              <a:rPr lang="cs-CZ" sz="1800" dirty="0" err="1" smtClean="0"/>
              <a:t>symptoms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059832" y="4941168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HEMORRHAGIC SHOCK SUSPICION </a:t>
            </a:r>
            <a:endParaRPr lang="cs-CZ" sz="2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460374" y="705021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BASIC SANITATION </a:t>
            </a:r>
            <a:endParaRPr lang="cs-CZ" sz="28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1649" y="1596805"/>
            <a:ext cx="3925716" cy="47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826" y="2405134"/>
            <a:ext cx="1243013" cy="13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Přímá spojnice 22"/>
          <p:cNvCxnSpPr/>
          <p:nvPr/>
        </p:nvCxnSpPr>
        <p:spPr>
          <a:xfrm>
            <a:off x="4925654" y="3232245"/>
            <a:ext cx="174575" cy="240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366" y="3827306"/>
            <a:ext cx="1362075" cy="156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24"/>
          <p:cNvCxnSpPr/>
          <p:nvPr/>
        </p:nvCxnSpPr>
        <p:spPr>
          <a:xfrm flipV="1">
            <a:off x="4925654" y="4221088"/>
            <a:ext cx="119843" cy="202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2101" y="1403662"/>
            <a:ext cx="1216294" cy="1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5571" y="655267"/>
            <a:ext cx="2664089" cy="615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2636912"/>
            <a:ext cx="1602008" cy="387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9556E-7 L -0.28455 -0.00254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 build="p"/>
      <p:bldP spid="19" grpId="0"/>
      <p:bldP spid="19" grpId="1"/>
      <p:bldP spid="19" grpId="2"/>
      <p:bldP spid="11" grpId="0"/>
      <p:bldP spid="11" grpId="1"/>
      <p:bldP spid="15" grpId="0" build="p"/>
      <p:bldP spid="15" grpId="1" build="allAtOnce"/>
      <p:bldP spid="16" grpId="0" build="p"/>
      <p:bldP spid="16" grpId="1" build="allAtOnce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460375" y="1938536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2060" name="Picture 8" descr="C:\Users\21183\Desktop\u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6330"/>
          <a:stretch/>
        </p:blipFill>
        <p:spPr bwMode="auto">
          <a:xfrm>
            <a:off x="4397723" y="2924945"/>
            <a:ext cx="4746277" cy="395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ástupný symbol pro obsah 2"/>
          <p:cNvSpPr txBox="1">
            <a:spLocks/>
          </p:cNvSpPr>
          <p:nvPr/>
        </p:nvSpPr>
        <p:spPr>
          <a:xfrm>
            <a:off x="460374" y="2275410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pale, </a:t>
            </a:r>
            <a:r>
              <a:rPr lang="cs-CZ" sz="1800" dirty="0" err="1" smtClean="0"/>
              <a:t>somnolent</a:t>
            </a:r>
            <a:r>
              <a:rPr lang="cs-CZ" sz="1800" dirty="0" smtClean="0"/>
              <a:t>, non </a:t>
            </a:r>
            <a:r>
              <a:rPr lang="cs-CZ" sz="1800" dirty="0" err="1" smtClean="0"/>
              <a:t>measurable</a:t>
            </a:r>
            <a:r>
              <a:rPr lang="cs-CZ" sz="1800" dirty="0" smtClean="0"/>
              <a:t> </a:t>
            </a:r>
            <a:r>
              <a:rPr lang="cs-CZ" sz="1800" dirty="0" err="1" smtClean="0"/>
              <a:t>bp</a:t>
            </a:r>
            <a:r>
              <a:rPr lang="cs-CZ" sz="1800" dirty="0" smtClean="0"/>
              <a:t>, p 160 </a:t>
            </a:r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1084219" y="1415316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AT HOSPITAL ADMISSION</a:t>
            </a:r>
            <a:endParaRPr lang="cs-CZ" sz="2800" dirty="0"/>
          </a:p>
        </p:txBody>
      </p:sp>
      <p:cxnSp>
        <p:nvCxnSpPr>
          <p:cNvPr id="2063" name="Přímá spojnice 2062"/>
          <p:cNvCxnSpPr/>
          <p:nvPr/>
        </p:nvCxnSpPr>
        <p:spPr>
          <a:xfrm>
            <a:off x="155575" y="4598992"/>
            <a:ext cx="375265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ovéPole 53"/>
          <p:cNvSpPr txBox="1"/>
          <p:nvPr/>
        </p:nvSpPr>
        <p:spPr>
          <a:xfrm>
            <a:off x="0" y="5301208"/>
            <a:ext cx="359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(WE DO NOT WAIT FOR THE RESULT)</a:t>
            </a:r>
            <a:endParaRPr lang="cs-CZ" dirty="0"/>
          </a:p>
        </p:txBody>
      </p:sp>
      <p:sp>
        <p:nvSpPr>
          <p:cNvPr id="2061" name="Ovál 2060"/>
          <p:cNvSpPr/>
          <p:nvPr/>
        </p:nvSpPr>
        <p:spPr>
          <a:xfrm>
            <a:off x="460375" y="4365104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1619672" y="4365104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2771800" y="4365104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/>
          <p:cNvSpPr txBox="1"/>
          <p:nvPr/>
        </p:nvSpPr>
        <p:spPr>
          <a:xfrm>
            <a:off x="546092" y="4429715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Leu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1737353" y="4429848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</a:rPr>
              <a:t>Hb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2873320" y="4423216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</a:rPr>
              <a:t>Hct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2873320" y="3573016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UNSTABLE CIRCULATORY</a:t>
            </a:r>
            <a:endParaRPr lang="cs-CZ" sz="2800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3908229" y="5142305"/>
            <a:ext cx="564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URGENT LAPAROTOMY</a:t>
            </a:r>
            <a:endParaRPr lang="cs-CZ" sz="2800" dirty="0"/>
          </a:p>
        </p:txBody>
      </p:sp>
      <p:cxnSp>
        <p:nvCxnSpPr>
          <p:cNvPr id="2067" name="Přímá spojnice se šipkou 2066"/>
          <p:cNvCxnSpPr/>
          <p:nvPr/>
        </p:nvCxnSpPr>
        <p:spPr>
          <a:xfrm>
            <a:off x="3462417" y="2780929"/>
            <a:ext cx="531522" cy="5760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>
            <a:off x="4860032" y="4349504"/>
            <a:ext cx="531522" cy="5760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0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9861E-6 L -0.00399 -0.149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47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48854E-7 L -3.05556E-6 0.0208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9861E-6 L -0.00139 -0.149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4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0312 0.018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4" grpId="0"/>
      <p:bldP spid="54" grpId="1"/>
      <p:bldP spid="2061" grpId="0" animBg="1"/>
      <p:bldP spid="2061" grpId="1" animBg="1"/>
      <p:bldP spid="2061" grpId="2" animBg="1"/>
      <p:bldP spid="51" grpId="0" animBg="1"/>
      <p:bldP spid="51" grpId="1" animBg="1"/>
      <p:bldP spid="51" grpId="2" animBg="1"/>
      <p:bldP spid="49" grpId="0" animBg="1"/>
      <p:bldP spid="49" grpId="1" animBg="1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21183\Desktop\tumory-patol\hepatoblastom-epitelovy\15-11-04-1-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56461"/>
          <a:stretch/>
        </p:blipFill>
        <p:spPr bwMode="auto">
          <a:xfrm>
            <a:off x="-13329" y="-41525"/>
            <a:ext cx="9153079" cy="24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460375" y="1938536"/>
            <a:ext cx="706712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3074" name="Picture 2" descr="C:\Users\21183\Desktop\hemoperitone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25"/>
            <a:ext cx="9144000" cy="693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21183\Desktop\marešová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0"/>
            <a:ext cx="6001078" cy="45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21183\Desktop\ct hb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82" y="2397131"/>
            <a:ext cx="4081718" cy="45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21183\Desktop\ct hbl barevně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82" y="2401820"/>
            <a:ext cx="4077469" cy="45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2411759" y="274638"/>
            <a:ext cx="4536505" cy="1143000"/>
          </a:xfrm>
          <a:solidFill>
            <a:schemeClr val="bg2"/>
          </a:solidFill>
        </p:spPr>
        <p:txBody>
          <a:bodyPr/>
          <a:lstStyle/>
          <a:p>
            <a:r>
              <a:rPr lang="cs-CZ" dirty="0" smtClean="0"/>
              <a:t>HEPATOBLASTOMA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45" y="1904069"/>
            <a:ext cx="4979393" cy="465486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33" y="1904069"/>
            <a:ext cx="4979817" cy="465486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6" name="TextovéPole 15"/>
          <p:cNvSpPr txBox="1"/>
          <p:nvPr/>
        </p:nvSpPr>
        <p:spPr>
          <a:xfrm>
            <a:off x="3131840" y="6073309"/>
            <a:ext cx="345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TOTAL VASCULAR OCCLUSION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779912" y="6093296"/>
            <a:ext cx="345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PRINGLE´S MANOEUVRE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31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/>
      <p:bldP spid="18" grpId="0"/>
      <p:bldP spid="18" grpId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6239</TotalTime>
  <Words>551</Words>
  <Application>Microsoft Office PowerPoint</Application>
  <PresentationFormat>Předvádění na obrazovce (4:3)</PresentationFormat>
  <Paragraphs>144</Paragraphs>
  <Slides>26</Slides>
  <Notes>5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PEDIATRIC ONCOSURGERY</vt:lpstr>
      <vt:lpstr>PEDIATRIC ONCOSURGERY</vt:lpstr>
      <vt:lpstr>NEPHROBLASTOMA</vt:lpstr>
      <vt:lpstr>Prezentace aplikace PowerPoint</vt:lpstr>
      <vt:lpstr>PHEOCHROMOCYTOMA</vt:lpstr>
      <vt:lpstr>Prezentace aplikace PowerPoint</vt:lpstr>
      <vt:lpstr>Prezentace aplikace PowerPoint</vt:lpstr>
      <vt:lpstr>Prezentace aplikace PowerPoint</vt:lpstr>
      <vt:lpstr>HEPATOBLASTOMA</vt:lpstr>
      <vt:lpstr>Prezentace aplikace PowerPoint</vt:lpstr>
      <vt:lpstr>HEPATOBLASTOMA</vt:lpstr>
      <vt:lpstr>LYMPHOMA MEDIASTINUM</vt:lpstr>
      <vt:lpstr>Prezentace aplikace PowerPoint</vt:lpstr>
      <vt:lpstr>RHABDOMYOSARCOMA OF PELVIS</vt:lpstr>
      <vt:lpstr>SACROCOCCYGEAL TERATOMA</vt:lpstr>
      <vt:lpstr>Prezentace aplikace PowerPoint</vt:lpstr>
      <vt:lpstr>FAMILIAL COLON POLYPOSIS</vt:lpstr>
      <vt:lpstr>Prezentace aplikace PowerPoint</vt:lpstr>
      <vt:lpstr>PULMONARY  METASTASIS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NEUROBLASTOMA OF ADRENAL GLAND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INFLAMATORNÍ MYOFIBROBLASTICKÝ TUMOR JÍCNU (KAZUISTIKA)</dc:title>
  <dc:creator>Dousek Robert</dc:creator>
  <cp:lastModifiedBy>Stankova Barbora</cp:lastModifiedBy>
  <cp:revision>331</cp:revision>
  <dcterms:created xsi:type="dcterms:W3CDTF">2013-04-03T19:03:52Z</dcterms:created>
  <dcterms:modified xsi:type="dcterms:W3CDTF">2017-04-06T06:45:50Z</dcterms:modified>
</cp:coreProperties>
</file>