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bookmarkIdSeed="2">
  <p:sldMasterIdLst>
    <p:sldMasterId id="2147483648" r:id="rId2"/>
  </p:sldMasterIdLst>
  <p:notesMasterIdLst>
    <p:notesMasterId r:id="rId32"/>
  </p:notesMasterIdLst>
  <p:handoutMasterIdLst>
    <p:handoutMasterId r:id="rId33"/>
  </p:handoutMasterIdLst>
  <p:sldIdLst>
    <p:sldId id="256" r:id="rId3"/>
    <p:sldId id="257" r:id="rId4"/>
    <p:sldId id="259" r:id="rId5"/>
    <p:sldId id="285" r:id="rId6"/>
    <p:sldId id="286" r:id="rId7"/>
    <p:sldId id="287" r:id="rId8"/>
    <p:sldId id="300" r:id="rId9"/>
    <p:sldId id="288" r:id="rId10"/>
    <p:sldId id="301" r:id="rId11"/>
    <p:sldId id="302" r:id="rId12"/>
    <p:sldId id="303" r:id="rId13"/>
    <p:sldId id="289" r:id="rId14"/>
    <p:sldId id="260" r:id="rId15"/>
    <p:sldId id="290" r:id="rId16"/>
    <p:sldId id="291" r:id="rId17"/>
    <p:sldId id="293" r:id="rId18"/>
    <p:sldId id="294" r:id="rId19"/>
    <p:sldId id="296" r:id="rId20"/>
    <p:sldId id="262" r:id="rId21"/>
    <p:sldId id="269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04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>
      <p:cViewPr varScale="1">
        <p:scale>
          <a:sx n="115" d="100"/>
          <a:sy n="115" d="100"/>
        </p:scale>
        <p:origin x="-1524" y="-102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4/27/2020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3520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4/27/2020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025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2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4/27/2020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0.wav"/><Relationship Id="rId7" Type="http://schemas.openxmlformats.org/officeDocument/2006/relationships/image" Target="../media/image15.pn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8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8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9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8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8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8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20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8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9.wav"/><Relationship Id="rId7" Type="http://schemas.openxmlformats.org/officeDocument/2006/relationships/image" Target="../media/image11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Tomáš Novotný</a:t>
            </a:r>
          </a:p>
          <a:p>
            <a:r>
              <a:rPr lang="cs-CZ" dirty="0" smtClean="0"/>
              <a:t>II. chirurgická klinika LF MU a FN u sv. Anny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Vascular trauma</a:t>
            </a:r>
            <a:endParaRPr lang="en-US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3"/>
    </mc:Choice>
    <mc:Fallback xmlns="">
      <p:transition spd="slow" advTm="7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37111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r>
              <a:rPr lang="en-US" dirty="0" smtClean="0"/>
              <a:t>contusion </a:t>
            </a:r>
          </a:p>
          <a:p>
            <a:endParaRPr lang="en-US" dirty="0" smtClean="0"/>
          </a:p>
          <a:p>
            <a:r>
              <a:rPr lang="en-US" dirty="0" smtClean="0"/>
              <a:t>compression/strangulation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Blunt injury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228999" cy="227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035" y="4149080"/>
            <a:ext cx="5279931" cy="227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7104" y="4149080"/>
            <a:ext cx="1296787" cy="227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6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4"/>
    </mc:Choice>
    <mc:Fallback xmlns="">
      <p:transition spd="slow" advTm="3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traction injury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deceleration injury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injury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136" y="2488524"/>
            <a:ext cx="2304257" cy="33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488523"/>
            <a:ext cx="2304256" cy="333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98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95"/>
    </mc:Choice>
    <mc:Fallback xmlns="">
      <p:transition spd="slow" advTm="6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has yet to be developed</a:t>
            </a:r>
          </a:p>
          <a:p>
            <a:endParaRPr lang="en-US" dirty="0" smtClean="0"/>
          </a:p>
          <a:p>
            <a:r>
              <a:rPr lang="en-US" dirty="0" smtClean="0"/>
              <a:t>Three-tier system</a:t>
            </a:r>
          </a:p>
          <a:p>
            <a:pPr lvl="1"/>
            <a:endParaRPr lang="cs-CZ" b="1" dirty="0" smtClean="0"/>
          </a:p>
          <a:p>
            <a:pPr lvl="1"/>
            <a:r>
              <a:rPr lang="en-US" b="1" dirty="0" smtClean="0"/>
              <a:t>tier 1</a:t>
            </a:r>
            <a:r>
              <a:rPr lang="en-US" dirty="0" smtClean="0"/>
              <a:t> (peripheral or extremity)</a:t>
            </a:r>
          </a:p>
          <a:p>
            <a:pPr lvl="2"/>
            <a:r>
              <a:rPr lang="en-US" dirty="0" smtClean="0"/>
              <a:t>distal to axillary of common femoral vessels</a:t>
            </a:r>
          </a:p>
          <a:p>
            <a:pPr lvl="1"/>
            <a:endParaRPr lang="cs-CZ" b="1" dirty="0" smtClean="0"/>
          </a:p>
          <a:p>
            <a:pPr lvl="1"/>
            <a:r>
              <a:rPr lang="en-US" b="1" dirty="0" smtClean="0"/>
              <a:t>tier 2</a:t>
            </a:r>
            <a:r>
              <a:rPr lang="en-US" dirty="0" smtClean="0"/>
              <a:t> (proximal groin or axillary wounds)</a:t>
            </a:r>
          </a:p>
          <a:p>
            <a:pPr lvl="2"/>
            <a:r>
              <a:rPr lang="en-US" dirty="0" smtClean="0"/>
              <a:t>junctional wounds</a:t>
            </a:r>
          </a:p>
          <a:p>
            <a:pPr lvl="1"/>
            <a:endParaRPr lang="cs-CZ" b="1" dirty="0" smtClean="0"/>
          </a:p>
          <a:p>
            <a:pPr lvl="1"/>
            <a:r>
              <a:rPr lang="en-US" b="1" dirty="0" smtClean="0"/>
              <a:t>tier 3</a:t>
            </a:r>
            <a:r>
              <a:rPr lang="en-US" dirty="0" smtClean="0"/>
              <a:t> (intracavitary wounds)</a:t>
            </a:r>
          </a:p>
          <a:p>
            <a:pPr lvl="2"/>
            <a:r>
              <a:rPr lang="en-US" dirty="0" smtClean="0"/>
              <a:t>thorax, abdomen, pelvis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Injury Classification and Scoring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047502"/>
            <a:ext cx="3771428" cy="3784127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32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39"/>
    </mc:Choice>
    <mc:Fallback xmlns="">
      <p:transition spd="slow" advTm="5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highly variable</a:t>
            </a:r>
          </a:p>
          <a:p>
            <a:pPr lvl="1"/>
            <a:r>
              <a:rPr lang="en-US" b="1" dirty="0" smtClean="0"/>
              <a:t>hard signs of vascular injury</a:t>
            </a:r>
          </a:p>
          <a:p>
            <a:pPr lvl="2"/>
            <a:r>
              <a:rPr lang="en-US" dirty="0" smtClean="0"/>
              <a:t>arterial bleeding</a:t>
            </a:r>
          </a:p>
          <a:p>
            <a:pPr lvl="2"/>
            <a:r>
              <a:rPr lang="en-US" dirty="0" smtClean="0"/>
              <a:t>pulsatile hematoma</a:t>
            </a:r>
          </a:p>
          <a:p>
            <a:pPr lvl="2"/>
            <a:r>
              <a:rPr lang="en-US" dirty="0" smtClean="0"/>
              <a:t>absence of pulses or limb ischemia</a:t>
            </a:r>
          </a:p>
          <a:p>
            <a:pPr lvl="2"/>
            <a:r>
              <a:rPr lang="en-US" dirty="0" smtClean="0"/>
              <a:t>bruit or thrill indicative of arteriovenous fistula</a:t>
            </a:r>
          </a:p>
          <a:p>
            <a:pPr lvl="1"/>
            <a:r>
              <a:rPr lang="en-US" b="1" dirty="0" smtClean="0"/>
              <a:t>soft signs</a:t>
            </a:r>
          </a:p>
          <a:p>
            <a:pPr lvl="2"/>
            <a:r>
              <a:rPr lang="en-US" dirty="0" smtClean="0"/>
              <a:t>non</a:t>
            </a:r>
            <a:r>
              <a:rPr lang="cs-CZ" dirty="0" smtClean="0"/>
              <a:t>-</a:t>
            </a:r>
            <a:r>
              <a:rPr lang="en-US" dirty="0" smtClean="0"/>
              <a:t>pulsatile hematoma</a:t>
            </a:r>
          </a:p>
          <a:p>
            <a:pPr lvl="2"/>
            <a:r>
              <a:rPr lang="en-US" dirty="0" smtClean="0"/>
              <a:t>decreased pulses or pressure index</a:t>
            </a:r>
          </a:p>
          <a:p>
            <a:pPr lvl="2"/>
            <a:r>
              <a:rPr lang="en-US" dirty="0" smtClean="0"/>
              <a:t>unexplained anemia or hypotension</a:t>
            </a:r>
          </a:p>
          <a:p>
            <a:pPr lvl="2"/>
            <a:r>
              <a:rPr lang="en-US" dirty="0" smtClean="0"/>
              <a:t>injury to closely associated structures (typically nerves)</a:t>
            </a:r>
          </a:p>
          <a:p>
            <a:pPr lvl="2"/>
            <a:r>
              <a:rPr lang="en-US" dirty="0" smtClean="0"/>
              <a:t>injury close to the vessel</a:t>
            </a:r>
          </a:p>
          <a:p>
            <a:pPr lvl="2"/>
            <a:endParaRPr lang="en-US" b="1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6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63"/>
    </mc:Choice>
    <mc:Fallback xmlns="">
      <p:transition spd="slow" advTm="83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 signs of vascular injury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100 % specific</a:t>
            </a:r>
            <a:r>
              <a:rPr lang="en-US" dirty="0" smtClean="0"/>
              <a:t>, particularly with penetrating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limb</a:t>
            </a:r>
            <a:r>
              <a:rPr lang="en-US" dirty="0" smtClean="0"/>
              <a:t> trauma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nearly 100 % specific </a:t>
            </a:r>
            <a:r>
              <a:rPr lang="en-US" dirty="0" smtClean="0"/>
              <a:t>in penetrating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neck</a:t>
            </a:r>
            <a:r>
              <a:rPr lang="en-US" dirty="0" smtClean="0"/>
              <a:t> trauma but present in only 20 % of patients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much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applicable </a:t>
            </a:r>
            <a:r>
              <a:rPr lang="en-US" b="1" dirty="0" smtClean="0"/>
              <a:t>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intracavitary </a:t>
            </a:r>
            <a:r>
              <a:rPr lang="en-US" dirty="0" smtClean="0"/>
              <a:t>vascular injury</a:t>
            </a:r>
            <a:endParaRPr lang="cs-CZ" dirty="0" smtClean="0"/>
          </a:p>
          <a:p>
            <a:pPr lvl="1"/>
            <a:r>
              <a:rPr lang="en-US" dirty="0" smtClean="0"/>
              <a:t>hypotension will be the primary indicator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are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in less than 10 % of vascular injuries</a:t>
            </a:r>
          </a:p>
          <a:p>
            <a:pPr lvl="1"/>
            <a:r>
              <a:rPr lang="en-US" dirty="0" smtClean="0"/>
              <a:t>majority will have soft signs, delayed presentation or be asymptomatic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3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62"/>
    </mc:Choice>
    <mc:Fallback xmlns="">
      <p:transition spd="slow" advTm="4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</a:p>
          <a:p>
            <a:pPr lvl="1"/>
            <a:r>
              <a:rPr lang="en-US" dirty="0" smtClean="0"/>
              <a:t>intracranial injury is typically a combination of vessel and brain parenchyma injury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</a:t>
            </a:r>
          </a:p>
          <a:p>
            <a:pPr lvl="1"/>
            <a:r>
              <a:rPr lang="en-US" dirty="0" smtClean="0"/>
              <a:t>penetrating injuries to branches of external carotid artery</a:t>
            </a:r>
          </a:p>
          <a:p>
            <a:pPr lvl="1"/>
            <a:r>
              <a:rPr lang="en-US" dirty="0" smtClean="0"/>
              <a:t>blunt trauma associated with major facial fractures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usually obvious with external or intraoral/intranasal bleeding</a:t>
            </a:r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4"/>
    </mc:Choice>
    <mc:Fallback xmlns="">
      <p:transition spd="slow" advTm="34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Vascular injury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</a:t>
            </a:r>
            <a:r>
              <a:rPr lang="en-US" dirty="0" smtClean="0"/>
              <a:t> is 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20 %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penetrating trauma </a:t>
            </a:r>
          </a:p>
          <a:p>
            <a:pPr lvl="1"/>
            <a:r>
              <a:rPr lang="en-US" dirty="0" smtClean="0"/>
              <a:t>clinical examination is very reliable</a:t>
            </a:r>
          </a:p>
          <a:p>
            <a:pPr lvl="1"/>
            <a:r>
              <a:rPr lang="en-US" dirty="0" smtClean="0"/>
              <a:t>missed injury rate 0.7 %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1 % in blunt trauma</a:t>
            </a:r>
          </a:p>
          <a:p>
            <a:pPr lvl="1"/>
            <a:r>
              <a:rPr lang="en-US" dirty="0" smtClean="0"/>
              <a:t>usually no hard signs</a:t>
            </a:r>
          </a:p>
          <a:p>
            <a:pPr lvl="1"/>
            <a:r>
              <a:rPr lang="en-US" dirty="0" smtClean="0"/>
              <a:t>immediate neurological deficits (up to 28 %)</a:t>
            </a:r>
          </a:p>
          <a:p>
            <a:pPr lvl="1"/>
            <a:r>
              <a:rPr lang="en-US" dirty="0" smtClean="0"/>
              <a:t>delayed neurological deficits (up to 78%)</a:t>
            </a:r>
          </a:p>
          <a:p>
            <a:pPr lvl="1"/>
            <a:r>
              <a:rPr lang="en-US" dirty="0" smtClean="0"/>
              <a:t>entirely asymptomatic (up to 40 %)</a:t>
            </a:r>
          </a:p>
          <a:p>
            <a:pPr lvl="1"/>
            <a:r>
              <a:rPr lang="en-US" b="1" dirty="0" smtClean="0"/>
              <a:t>CT angiography</a:t>
            </a:r>
            <a:r>
              <a:rPr lang="en-US" dirty="0" smtClean="0"/>
              <a:t> is study of choice</a:t>
            </a:r>
            <a:endParaRPr lang="en-US" b="1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 -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4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94"/>
    </mc:Choice>
    <mc:Fallback xmlns="">
      <p:transition spd="slow" advTm="4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Noncompressible truncal hemorrhage (NCTH)</a:t>
            </a:r>
          </a:p>
          <a:p>
            <a:pPr lvl="1"/>
            <a:r>
              <a:rPr lang="en-US" dirty="0" smtClean="0"/>
              <a:t>high associated mortality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Critical concepts for NCTH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minimize delays in transfer </a:t>
            </a:r>
            <a:r>
              <a:rPr lang="en-US" dirty="0" smtClean="0"/>
              <a:t>to operating room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permissive hypotension </a:t>
            </a:r>
            <a:r>
              <a:rPr lang="en-US" dirty="0" smtClean="0"/>
              <a:t>until vascular control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balanced resuscitation </a:t>
            </a:r>
            <a:r>
              <a:rPr lang="en-US" dirty="0" smtClean="0"/>
              <a:t>with early use of plasma</a:t>
            </a:r>
          </a:p>
          <a:p>
            <a:pPr lvl="1"/>
            <a:r>
              <a:rPr lang="en-US" dirty="0" smtClean="0"/>
              <a:t>use of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procoagulant drugs</a:t>
            </a:r>
          </a:p>
          <a:p>
            <a:pPr lvl="1"/>
            <a:r>
              <a:rPr lang="en-US" dirty="0" smtClean="0"/>
              <a:t>use of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 control surgery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r>
              <a:rPr lang="cs-CZ" dirty="0" smtClean="0"/>
              <a:t> -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torso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2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24"/>
    </mc:Choice>
    <mc:Fallback xmlns="">
      <p:transition spd="slow" advTm="5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Extremities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injury is common in penetrating or blunt mechanism</a:t>
            </a:r>
          </a:p>
          <a:p>
            <a:pPr lvl="1"/>
            <a:r>
              <a:rPr lang="en-US" dirty="0" smtClean="0"/>
              <a:t>incidence is 1 – 2 % of all trauma patients</a:t>
            </a:r>
          </a:p>
          <a:p>
            <a:pPr lvl="1"/>
            <a:r>
              <a:rPr lang="en-US" dirty="0" smtClean="0"/>
              <a:t>more common on lower (66 %) vs. upper (34 %) extremities</a:t>
            </a:r>
          </a:p>
          <a:p>
            <a:pPr lvl="1"/>
            <a:r>
              <a:rPr lang="en-US" dirty="0" smtClean="0"/>
              <a:t>clinical examination is very reliable in penetrating injuries</a:t>
            </a:r>
          </a:p>
          <a:p>
            <a:pPr lvl="1"/>
            <a:r>
              <a:rPr lang="en-US" dirty="0" smtClean="0"/>
              <a:t>missed injury rate is of 0.7 %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blunt trauma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 signs in 66 % of patients</a:t>
            </a:r>
            <a:r>
              <a:rPr lang="en-US" dirty="0" smtClean="0"/>
              <a:t>; mainly absent distal pulses / limb ischemia</a:t>
            </a:r>
          </a:p>
          <a:p>
            <a:pPr lvl="1"/>
            <a:r>
              <a:rPr lang="en-US" dirty="0" smtClean="0"/>
              <a:t>in 95 % associated bone fracture or dislocation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 angiography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is study of choice</a:t>
            </a:r>
            <a:endParaRPr lang="en-US" b="1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b="1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2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17"/>
    </mc:Choice>
    <mc:Fallback xmlns="">
      <p:transition spd="slow" advTm="51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mechanism of trauma</a:t>
            </a:r>
          </a:p>
          <a:p>
            <a:r>
              <a:rPr lang="en-US" dirty="0" smtClean="0"/>
              <a:t>time interval</a:t>
            </a:r>
          </a:p>
          <a:p>
            <a:r>
              <a:rPr lang="en-US" dirty="0" smtClean="0"/>
              <a:t>vascular symptoms</a:t>
            </a:r>
          </a:p>
          <a:p>
            <a:endParaRPr lang="en-US" dirty="0" smtClean="0"/>
          </a:p>
          <a:p>
            <a:r>
              <a:rPr lang="en-US" dirty="0" smtClean="0"/>
              <a:t>prior vascular injury</a:t>
            </a:r>
          </a:p>
          <a:p>
            <a:r>
              <a:rPr lang="en-US" dirty="0" smtClean="0"/>
              <a:t>anticoagulation therapy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findings</a:t>
            </a:r>
          </a:p>
          <a:p>
            <a:r>
              <a:rPr lang="en-US" dirty="0" smtClean="0"/>
              <a:t>hard and soft signs of vascular injury</a:t>
            </a:r>
            <a:endParaRPr lang="cs-CZ" dirty="0" smtClean="0"/>
          </a:p>
          <a:p>
            <a:r>
              <a:rPr lang="cs-CZ" dirty="0" smtClean="0"/>
              <a:t>ankle-brachial index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</a:p>
          <a:p>
            <a:r>
              <a:rPr lang="en-US" dirty="0" smtClean="0"/>
              <a:t>none</a:t>
            </a:r>
          </a:p>
          <a:p>
            <a:r>
              <a:rPr lang="en-US" dirty="0" smtClean="0"/>
              <a:t>CT angiography</a:t>
            </a:r>
            <a:endParaRPr lang="cs-CZ" dirty="0" smtClean="0"/>
          </a:p>
          <a:p>
            <a:r>
              <a:rPr lang="cs-CZ" dirty="0" smtClean="0"/>
              <a:t>duplex </a:t>
            </a:r>
            <a:r>
              <a:rPr lang="cs-CZ" dirty="0" err="1" smtClean="0"/>
              <a:t>ultrasound</a:t>
            </a:r>
            <a:endParaRPr lang="en-US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assessment</a:t>
            </a:r>
            <a:endParaRPr lang="en-US" dirty="0"/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0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54"/>
    </mc:Choice>
    <mc:Fallback xmlns="">
      <p:transition spd="slow" advTm="3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vascular diseases </a:t>
            </a:r>
            <a:r>
              <a:rPr lang="en-US" dirty="0" smtClean="0"/>
              <a:t>may be observed and treated during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prolonged periods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trauma is the opposite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short time intervals </a:t>
            </a:r>
            <a:r>
              <a:rPr lang="en-US" dirty="0" smtClean="0"/>
              <a:t>for diagnosis and intervention</a:t>
            </a:r>
            <a:endParaRPr lang="cs-CZ" dirty="0" smtClean="0"/>
          </a:p>
          <a:p>
            <a:endParaRPr lang="en-US" dirty="0" smtClean="0"/>
          </a:p>
          <a:p>
            <a:r>
              <a:rPr lang="en-US" dirty="0" smtClean="0"/>
              <a:t>often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incomplete and imperfect information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trauma</a:t>
            </a:r>
            <a:endParaRPr lang="en-US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5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78"/>
    </mc:Choice>
    <mc:Fallback xmlns="">
      <p:transition spd="slow" advTm="45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Conservative </a:t>
            </a:r>
            <a:r>
              <a:rPr lang="en-US" dirty="0" smtClean="0"/>
              <a:t>(observation + surveillance)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 repair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suture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patch repair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interposition graft / bypass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endovascular repair</a:t>
            </a:r>
          </a:p>
          <a:p>
            <a:endParaRPr lang="en-US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5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68"/>
    </mc:Choice>
    <mc:Fallback xmlns="">
      <p:transition spd="slow" advTm="62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suture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Vessel</a:t>
            </a:r>
            <a:r>
              <a:rPr lang="cs-CZ" dirty="0" smtClean="0"/>
              <a:t> </a:t>
            </a:r>
            <a:r>
              <a:rPr lang="cs-CZ" dirty="0" err="1" smtClean="0"/>
              <a:t>repair</a:t>
            </a:r>
            <a:endParaRPr lang="cs-CZ" dirty="0"/>
          </a:p>
        </p:txBody>
      </p:sp>
      <p:pic>
        <p:nvPicPr>
          <p:cNvPr id="1026" name="Picture 2" descr="R:\DistCOVID\pics\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4737" y="1556792"/>
            <a:ext cx="483452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9484" y="4605250"/>
            <a:ext cx="2352502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>
            <a:off x="4499992" y="1916832"/>
            <a:ext cx="144016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4851648" y="1844824"/>
            <a:ext cx="207640" cy="5676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1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6"/>
    </mc:Choice>
    <mc:Fallback xmlns="">
      <p:transition spd="slow" advTm="15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vein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patch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angioplasty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Vessel</a:t>
            </a:r>
            <a:r>
              <a:rPr lang="cs-CZ" dirty="0" smtClean="0"/>
              <a:t> </a:t>
            </a:r>
            <a:r>
              <a:rPr lang="cs-CZ" dirty="0" err="1" smtClean="0"/>
              <a:t>repair</a:t>
            </a:r>
            <a:endParaRPr lang="cs-CZ" dirty="0"/>
          </a:p>
        </p:txBody>
      </p:sp>
      <p:pic>
        <p:nvPicPr>
          <p:cNvPr id="2052" name="Picture 4" descr="R:\DistCOVID\pics\DSC_00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3628" y="2348880"/>
            <a:ext cx="6696744" cy="400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0270" y="4653136"/>
            <a:ext cx="233389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4"/>
    </mc:Choice>
    <mc:Fallback xmlns="">
      <p:transition spd="slow" advTm="1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interposition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graft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Vessel</a:t>
            </a:r>
            <a:r>
              <a:rPr lang="cs-CZ" dirty="0"/>
              <a:t> </a:t>
            </a:r>
            <a:r>
              <a:rPr lang="cs-CZ" dirty="0" err="1"/>
              <a:t>repair</a:t>
            </a:r>
            <a:endParaRPr lang="cs-CZ" dirty="0"/>
          </a:p>
        </p:txBody>
      </p:sp>
      <p:pic>
        <p:nvPicPr>
          <p:cNvPr id="3075" name="Picture 3" descr="R:\DistCOVID\pics\DSC_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1135" y="2275482"/>
            <a:ext cx="6361000" cy="425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:\DistCOVID\pics\DSC_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268285"/>
            <a:ext cx="3395159" cy="22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H="1">
            <a:off x="4860032" y="3901725"/>
            <a:ext cx="144016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5868144" y="3356992"/>
            <a:ext cx="207640" cy="5676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5"/>
    </mc:Choice>
    <mc:Fallback xmlns="">
      <p:transition spd="slow" advTm="2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DistCOVID\pics\FPBdistDistA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169" y="2178683"/>
            <a:ext cx="6423662" cy="43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bypass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Vessel</a:t>
            </a:r>
            <a:r>
              <a:rPr lang="cs-CZ" dirty="0"/>
              <a:t> </a:t>
            </a:r>
            <a:r>
              <a:rPr lang="cs-CZ" dirty="0" err="1"/>
              <a:t>repair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716016" y="3752912"/>
            <a:ext cx="144016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1691680" y="2766544"/>
            <a:ext cx="207640" cy="5676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2" descr="http://ars.els-cdn.com/content/image/1-s2.0-S0020138312002343-gr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9915" y="2744800"/>
            <a:ext cx="172073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 flipV="1">
            <a:off x="8045892" y="4502349"/>
            <a:ext cx="484370" cy="21529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8040638" y="3645343"/>
            <a:ext cx="484370" cy="2151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9"/>
    </mc:Choice>
    <mc:Fallback xmlns="">
      <p:transition spd="slow" advTm="1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temporary shunting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repair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es-ES" sz="800" dirty="0"/>
              <a:t>Cristián Salas, D. Trauma vascular, visión del cirujano vascular. https://doi.org/10.1016/S0716-8640(11)70481-3</a:t>
            </a:r>
            <a:endParaRPr lang="cs-CZ" sz="800" dirty="0"/>
          </a:p>
        </p:txBody>
      </p:sp>
      <p:pic>
        <p:nvPicPr>
          <p:cNvPr id="2050" name="Picture 2" descr="https://ars.els-cdn.com/content/image/1-s2.0-S0716864011704813-g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753" y="2204864"/>
            <a:ext cx="555849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3"/>
    </mc:Choice>
    <mc:Fallback xmlns="">
      <p:transition spd="slow" advTm="1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endovascular repair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repair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674" y="486140"/>
            <a:ext cx="4695794" cy="308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3667461"/>
            <a:ext cx="8424936" cy="277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2"/>
    </mc:Choice>
    <mc:Fallback xmlns="">
      <p:transition spd="slow" advTm="29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endovascular repair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repair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2539675"/>
            <a:ext cx="8424936" cy="355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0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2"/>
    </mc:Choice>
    <mc:Fallback xmlns="">
      <p:transition spd="slow" advTm="2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Conservative (observation)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 repair</a:t>
            </a:r>
          </a:p>
          <a:p>
            <a:pPr lvl="1"/>
            <a:r>
              <a:rPr lang="en-US" dirty="0" smtClean="0"/>
              <a:t>direct arterial repair (suture)</a:t>
            </a:r>
          </a:p>
          <a:p>
            <a:pPr lvl="1"/>
            <a:r>
              <a:rPr lang="en-US" dirty="0" smtClean="0"/>
              <a:t>patch repair</a:t>
            </a:r>
          </a:p>
          <a:p>
            <a:pPr lvl="1"/>
            <a:r>
              <a:rPr lang="en-US" dirty="0" smtClean="0"/>
              <a:t>interposition graft repair</a:t>
            </a:r>
          </a:p>
          <a:p>
            <a:pPr lvl="1"/>
            <a:r>
              <a:rPr lang="en-US" dirty="0" smtClean="0"/>
              <a:t>bypass repair</a:t>
            </a:r>
            <a:endParaRPr lang="cs-CZ" dirty="0" smtClean="0"/>
          </a:p>
          <a:p>
            <a:pPr lvl="1"/>
            <a:r>
              <a:rPr lang="en-US" dirty="0" smtClean="0"/>
              <a:t>endovascular</a:t>
            </a:r>
            <a:r>
              <a:rPr lang="cs-CZ" dirty="0" smtClean="0"/>
              <a:t> </a:t>
            </a:r>
            <a:r>
              <a:rPr lang="en-US" dirty="0" smtClean="0"/>
              <a:t>repair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 ligation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Amputation</a:t>
            </a:r>
          </a:p>
          <a:p>
            <a:endParaRPr lang="en-US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7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2"/>
    </mc:Choice>
    <mc:Fallback xmlns="">
      <p:transition spd="slow" advTm="2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6146" name="Picture 2" descr="R:\DistCOVID\pics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96" y="1628799"/>
            <a:ext cx="7272808" cy="486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5"/>
    </mc:Choice>
    <mc:Fallback xmlns="">
      <p:transition spd="slow" advTm="11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advances and developments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related to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major conflicts or war</a:t>
            </a:r>
          </a:p>
          <a:p>
            <a:endParaRPr lang="en-US" dirty="0" smtClean="0"/>
          </a:p>
          <a:p>
            <a:r>
              <a:rPr lang="en-US" dirty="0" smtClean="0"/>
              <a:t>vascular trauma is associated with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hemorrhage</a:t>
            </a:r>
          </a:p>
          <a:p>
            <a:pPr lvl="1"/>
            <a:r>
              <a:rPr lang="en-US" dirty="0" smtClean="0"/>
              <a:t>surgical practice evolved around 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of bleeding</a:t>
            </a:r>
          </a:p>
          <a:p>
            <a:pPr lvl="1"/>
            <a:endParaRPr lang="en-US" b="1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Ligation of both arterial and venous injuries</a:t>
            </a:r>
          </a:p>
          <a:p>
            <a:pPr lvl="1"/>
            <a:r>
              <a:rPr lang="en-US" dirty="0" smtClean="0"/>
              <a:t>the standard of care through World War II</a:t>
            </a:r>
          </a:p>
          <a:p>
            <a:pPr lvl="1"/>
            <a:r>
              <a:rPr lang="en-US" dirty="0" smtClean="0"/>
              <a:t>World War I - repair attempted 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3.2 %</a:t>
            </a:r>
            <a:r>
              <a:rPr lang="en-US" dirty="0" smtClean="0"/>
              <a:t> of injuries</a:t>
            </a:r>
          </a:p>
          <a:p>
            <a:pPr lvl="1"/>
            <a:r>
              <a:rPr lang="en-US" dirty="0" smtClean="0"/>
              <a:t>World War II - repair attempted 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5 %</a:t>
            </a:r>
            <a:r>
              <a:rPr lang="en-US" dirty="0" smtClean="0"/>
              <a:t> of injuries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trauma an its evolution</a:t>
            </a:r>
            <a:endParaRPr lang="en-US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6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9"/>
    </mc:Choice>
    <mc:Fallback xmlns="">
      <p:transition spd="slow" advTm="38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Korean War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88 %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of injuries undergoing 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repair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attempt</a:t>
            </a:r>
            <a:endParaRPr lang="en-US" baseline="30000" dirty="0" smtClean="0"/>
          </a:p>
          <a:p>
            <a:endParaRPr lang="cs-CZ" b="1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Vietnam War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 </a:t>
            </a:r>
            <a:r>
              <a:rPr lang="en-US" dirty="0" smtClean="0"/>
              <a:t>attempted 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93%</a:t>
            </a:r>
            <a:r>
              <a:rPr lang="en-US" dirty="0" smtClean="0"/>
              <a:t> of injuries</a:t>
            </a:r>
          </a:p>
          <a:p>
            <a:endParaRPr lang="cs-CZ" b="1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Iraq and Afghanistan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rate of extremity injury</a:t>
            </a:r>
            <a:r>
              <a:rPr lang="en-US" dirty="0" smtClean="0"/>
              <a:t> (53 %) 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decreased rate of major truncal injury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(15 %)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devastating nature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of the extremity injuries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dirty="0" smtClean="0"/>
              <a:t> the inclusion of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distal arterial injuries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probably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</a:t>
            </a:r>
            <a:r>
              <a:rPr lang="en-US" dirty="0" smtClean="0"/>
              <a:t> 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in vascular ligations</a:t>
            </a:r>
            <a:r>
              <a:rPr lang="en-US" dirty="0" smtClean="0"/>
              <a:t> (35 %)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trauma an its evolution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6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70"/>
    </mc:Choice>
    <mc:Fallback xmlns="">
      <p:transition spd="slow" advTm="6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historically</a:t>
            </a:r>
            <a:r>
              <a:rPr lang="en-US" dirty="0" smtClean="0"/>
              <a:t> relatively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rare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r>
              <a:rPr lang="en-US" dirty="0" smtClean="0"/>
              <a:t>the development of machinery and motorized vehicles</a:t>
            </a:r>
          </a:p>
          <a:p>
            <a:r>
              <a:rPr lang="en-US" dirty="0" smtClean="0"/>
              <a:t>the increase in urban violence and weaponry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incidence of civilian vascular trauma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 1-4% of all injuries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/>
              <a:t>(</a:t>
            </a:r>
            <a:r>
              <a:rPr lang="en-US" dirty="0" smtClean="0"/>
              <a:t>likely an underestimate</a:t>
            </a:r>
            <a:r>
              <a:rPr lang="cs-CZ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does not include patients who die at the trauma scene or before or immediately after hospital arrival</a:t>
            </a:r>
          </a:p>
          <a:p>
            <a:endParaRPr lang="en-US" b="1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majority of immediate deaths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from vessel disruption </a:t>
            </a:r>
            <a:r>
              <a:rPr lang="cs-CZ" dirty="0" smtClean="0"/>
              <a:t>are</a:t>
            </a:r>
            <a:r>
              <a:rPr lang="en-US" dirty="0" smtClean="0"/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aortic injury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(55%)</a:t>
            </a:r>
          </a:p>
          <a:p>
            <a:pPr lvl="1"/>
            <a:r>
              <a:rPr lang="en-US" dirty="0" smtClean="0"/>
              <a:t>78% leading to death within 15 minutes of injury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trauma in the civilian setting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/>
              <a:t>http://www.secondscount.org/heart-condition-centers/info-detail-2/cardiac-embolism-stroke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15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88"/>
    </mc:Choice>
    <mc:Fallback xmlns="">
      <p:transition spd="slow" advTm="61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trauma as a cause of death</a:t>
            </a:r>
            <a:r>
              <a:rPr lang="en-US" dirty="0" smtClean="0"/>
              <a:t> (USA 2010)</a:t>
            </a:r>
          </a:p>
          <a:p>
            <a:pPr lvl="1"/>
            <a:r>
              <a:rPr lang="en-US" dirty="0" smtClean="0"/>
              <a:t>63% of patients aged 1 – 24 years</a:t>
            </a:r>
          </a:p>
          <a:p>
            <a:pPr lvl="1"/>
            <a:r>
              <a:rPr lang="en-US" dirty="0" smtClean="0"/>
              <a:t>42 % of patients aged 25 – 44 years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 of vascular injury </a:t>
            </a:r>
          </a:p>
          <a:p>
            <a:pPr lvl="1"/>
            <a:r>
              <a:rPr lang="en-US" dirty="0" smtClean="0"/>
              <a:t>1.6 % for adults</a:t>
            </a:r>
          </a:p>
          <a:p>
            <a:pPr lvl="1"/>
            <a:r>
              <a:rPr lang="en-US" dirty="0" smtClean="0"/>
              <a:t>0.6 % for children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– 90 % due to penetrating mechanisms </a:t>
            </a:r>
            <a:r>
              <a:rPr lang="en-US" dirty="0" smtClean="0"/>
              <a:t>(mainly</a:t>
            </a:r>
            <a:r>
              <a:rPr lang="cs-CZ" dirty="0" smtClean="0"/>
              <a:t> </a:t>
            </a:r>
            <a:r>
              <a:rPr lang="en-US" dirty="0" smtClean="0"/>
              <a:t>guns)</a:t>
            </a:r>
          </a:p>
          <a:p>
            <a:pPr lvl="1"/>
            <a:r>
              <a:rPr lang="en-US" dirty="0" smtClean="0"/>
              <a:t>blunt vascular injuries are uncommon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iatrogenic injuries </a:t>
            </a:r>
          </a:p>
          <a:p>
            <a:pPr lvl="1"/>
            <a:r>
              <a:rPr lang="en-US" dirty="0" smtClean="0"/>
              <a:t>percutaneous endovascular procedures</a:t>
            </a:r>
          </a:p>
          <a:p>
            <a:pPr lvl="1"/>
            <a:r>
              <a:rPr lang="en-US" dirty="0" smtClean="0"/>
              <a:t>laparoscopy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Epidemiology of Vascular Injury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/>
              <a:t>http://www.secondscount.org/heart-condition-centers/info-detail-2/cardiac-embolism-stroke</a:t>
            </a: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6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42"/>
    </mc:Choice>
    <mc:Fallback xmlns="">
      <p:transition spd="slow" advTm="9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Epidemiologic trends</a:t>
            </a:r>
          </a:p>
          <a:p>
            <a:pPr lvl="1"/>
            <a:r>
              <a:rPr lang="en-US" dirty="0" smtClean="0"/>
              <a:t>The average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r>
              <a:rPr lang="en-US" dirty="0" smtClean="0"/>
              <a:t> of all trauma patients is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“young and healthy” trauma patient replaced with elderly patients with 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preexisting vascular disease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severely injured patients </a:t>
            </a:r>
            <a:r>
              <a:rPr lang="en-US" dirty="0" smtClean="0"/>
              <a:t>with major vascular injury reaching a hospital alive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damage control surgery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endovascular techniques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Epidemiology of Vascular Injury</a:t>
            </a:r>
            <a:endParaRPr lang="en-US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0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79"/>
    </mc:Choice>
    <mc:Fallback xmlns="">
      <p:transition spd="slow" advTm="8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</a:t>
            </a:r>
          </a:p>
          <a:p>
            <a:pPr lvl="1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/>
              <a:t>penetrating injury (sharp)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blunt injury</a:t>
            </a: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Indirect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/>
              <a:t>traction injury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deceleration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endParaRPr lang="en-US" dirty="0" smtClean="0"/>
          </a:p>
          <a:p>
            <a:pPr lvl="1"/>
            <a:endParaRPr lang="cs-CZ" dirty="0"/>
          </a:p>
          <a:p>
            <a:pPr lvl="1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Injury</a:t>
            </a:r>
            <a:endParaRPr lang="en-US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2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8"/>
    </mc:Choice>
    <mc:Fallback xmlns="">
      <p:transition spd="slow" advTm="3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37111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I</a:t>
            </a:r>
          </a:p>
          <a:p>
            <a:pPr lvl="1"/>
            <a:r>
              <a:rPr lang="en-US" dirty="0" smtClean="0"/>
              <a:t>no bleeding</a:t>
            </a:r>
          </a:p>
          <a:p>
            <a:pPr lvl="1"/>
            <a:r>
              <a:rPr lang="en-US" dirty="0" smtClean="0"/>
              <a:t>no peripheral ischemia</a:t>
            </a:r>
          </a:p>
          <a:p>
            <a:pPr lvl="1"/>
            <a:r>
              <a:rPr lang="en-US" dirty="0" smtClean="0"/>
              <a:t>aneurysm might develop</a:t>
            </a:r>
          </a:p>
          <a:p>
            <a:pPr lvl="1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II</a:t>
            </a:r>
          </a:p>
          <a:p>
            <a:pPr lvl="1"/>
            <a:r>
              <a:rPr lang="en-US" dirty="0" smtClean="0"/>
              <a:t>bleeding </a:t>
            </a:r>
          </a:p>
          <a:p>
            <a:pPr lvl="1"/>
            <a:r>
              <a:rPr lang="en-US" dirty="0" smtClean="0"/>
              <a:t>pseudoaneurysm formation</a:t>
            </a:r>
          </a:p>
          <a:p>
            <a:pPr lvl="1"/>
            <a:r>
              <a:rPr lang="en-US" dirty="0" smtClean="0"/>
              <a:t>with or without peripheral ischemia</a:t>
            </a:r>
          </a:p>
          <a:p>
            <a:pPr lvl="1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III</a:t>
            </a:r>
          </a:p>
          <a:p>
            <a:pPr lvl="1"/>
            <a:r>
              <a:rPr lang="en-US" dirty="0" smtClean="0"/>
              <a:t>bleeding</a:t>
            </a:r>
          </a:p>
          <a:p>
            <a:pPr lvl="1"/>
            <a:r>
              <a:rPr lang="en-US" dirty="0" smtClean="0"/>
              <a:t>peripheral ischemia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Penetrating injury (sharp)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802" y="1556792"/>
            <a:ext cx="898709" cy="154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803" y="3256671"/>
            <a:ext cx="898710" cy="154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803" y="4984081"/>
            <a:ext cx="898710" cy="154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3931" y="3256672"/>
            <a:ext cx="1150517" cy="154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6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0"/>
    </mc:Choice>
    <mc:Fallback xmlns="">
      <p:transition spd="slow" advTm="4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5|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0.1|11.2|1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1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1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7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6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2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1.7|2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25.3|2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7.5|15.4|1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7.5"/>
</p:tagLst>
</file>

<file path=ppt/theme/theme1.xml><?xml version="1.0" encoding="utf-8"?>
<a:theme xmlns:a="http://schemas.openxmlformats.org/drawingml/2006/main" name="DesignTemplat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329A1A-65F1-45C2-8F63-031A9D9342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DesignTemplate</Template>
  <TotalTime>0</TotalTime>
  <Words>984</Words>
  <Application>Microsoft Office PowerPoint</Application>
  <PresentationFormat>Předvádění na obrazovce (4:3)</PresentationFormat>
  <Paragraphs>250</Paragraphs>
  <Slides>29</Slides>
  <Notes>1</Notes>
  <HiddenSlides>0</HiddenSlides>
  <MMClips>29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DesignTemplate</vt:lpstr>
      <vt:lpstr>Vascular trauma</vt:lpstr>
      <vt:lpstr>Vascular trauma</vt:lpstr>
      <vt:lpstr>Vascular trauma an its evolution</vt:lpstr>
      <vt:lpstr>Vascular trauma an its evolution</vt:lpstr>
      <vt:lpstr>Vascular trauma in the civilian setting</vt:lpstr>
      <vt:lpstr>Current Epidemiology of Vascular Injury</vt:lpstr>
      <vt:lpstr>Current Epidemiology of Vascular Injury</vt:lpstr>
      <vt:lpstr>Mechanism of Injury</vt:lpstr>
      <vt:lpstr>Penetrating injury (sharp)</vt:lpstr>
      <vt:lpstr>Blunt injury</vt:lpstr>
      <vt:lpstr>Indirect injury</vt:lpstr>
      <vt:lpstr>Vascular Injury Classification and Scoring</vt:lpstr>
      <vt:lpstr>Clinical presentation</vt:lpstr>
      <vt:lpstr>Clinical presentation</vt:lpstr>
      <vt:lpstr>Clinical presentation</vt:lpstr>
      <vt:lpstr>Clinical presentation - neck</vt:lpstr>
      <vt:lpstr>Clinical presentation - torso</vt:lpstr>
      <vt:lpstr>Clinical presentation</vt:lpstr>
      <vt:lpstr>Clinical assessment</vt:lpstr>
      <vt:lpstr>Treatment</vt:lpstr>
      <vt:lpstr>Vessel repair</vt:lpstr>
      <vt:lpstr>Vessel repair</vt:lpstr>
      <vt:lpstr>Vessel repair</vt:lpstr>
      <vt:lpstr>Vessel repair</vt:lpstr>
      <vt:lpstr>Vessel repair</vt:lpstr>
      <vt:lpstr>Vessel repair</vt:lpstr>
      <vt:lpstr>Vessel repair</vt:lpstr>
      <vt:lpstr>Treatment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2020-04-13T13:28:34Z</dcterms:created>
  <dcterms:modified xsi:type="dcterms:W3CDTF">2020-04-27T00:43:15Z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