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70" r:id="rId10"/>
    <p:sldId id="265" r:id="rId11"/>
    <p:sldId id="266" r:id="rId12"/>
    <p:sldId id="267" r:id="rId13"/>
    <p:sldId id="268" r:id="rId14"/>
    <p:sldId id="269" r:id="rId15"/>
    <p:sldId id="271" r:id="rId1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314" y="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8EF9A38-D6F8-451F-92A6-DA3CDC7884BD}" type="datetimeFigureOut">
              <a:rPr lang="cs-CZ" smtClean="0"/>
              <a:t>20. 3. 2016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EF9A38-D6F8-451F-92A6-DA3CDC7884BD}" type="datetimeFigureOut">
              <a:rPr lang="cs-CZ" smtClean="0"/>
              <a:t>20. 3. 2016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EF9A38-D6F8-451F-92A6-DA3CDC7884BD}" type="datetimeFigureOut">
              <a:rPr lang="cs-CZ" smtClean="0"/>
              <a:t>20. 3. 2016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8EF9A38-D6F8-451F-92A6-DA3CDC7884BD}" type="datetimeFigureOut">
              <a:rPr lang="cs-CZ" smtClean="0"/>
              <a:t>20. 3. 2016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8EF9A38-D6F8-451F-92A6-DA3CDC7884BD}" type="datetimeFigureOut">
              <a:rPr lang="cs-CZ" smtClean="0"/>
              <a:t>20. 3. 2016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8EF9A38-D6F8-451F-92A6-DA3CDC7884BD}" type="datetimeFigureOut">
              <a:rPr lang="cs-CZ" smtClean="0"/>
              <a:t>20. 3. 2016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8EF9A38-D6F8-451F-92A6-DA3CDC7884BD}" type="datetimeFigureOut">
              <a:rPr lang="cs-CZ" smtClean="0"/>
              <a:t>20. 3. 2016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8EF9A38-D6F8-451F-92A6-DA3CDC7884BD}" type="datetimeFigureOut">
              <a:rPr lang="cs-CZ" smtClean="0"/>
              <a:t>20. 3. 2016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8EF9A38-D6F8-451F-92A6-DA3CDC7884BD}" type="datetimeFigureOut">
              <a:rPr lang="cs-CZ" smtClean="0"/>
              <a:t>20. 3. 2016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8EF9A38-D6F8-451F-92A6-DA3CDC7884BD}" type="datetimeFigureOut">
              <a:rPr lang="cs-CZ" smtClean="0"/>
              <a:t>20. 3. 2016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8EF9A38-D6F8-451F-92A6-DA3CDC7884BD}" type="datetimeFigureOut">
              <a:rPr lang="cs-CZ" smtClean="0"/>
              <a:t>20. 3. 2016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58D1E71-3BFD-4C29-AD35-A548432614FF}"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F9A38-D6F8-451F-92A6-DA3CDC7884BD}" type="datetimeFigureOut">
              <a:rPr lang="cs-CZ" smtClean="0"/>
              <a:t>20. 3. 2016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D1E71-3BFD-4C29-AD35-A548432614FF}"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ctrTitle"/>
          </p:nvPr>
        </p:nvSpPr>
        <p:spPr>
          <a:xfrm>
            <a:off x="2735288" y="590823"/>
            <a:ext cx="6408712" cy="1470025"/>
          </a:xfrm>
        </p:spPr>
        <p:txBody>
          <a:bodyPr>
            <a:normAutofit fontScale="90000"/>
          </a:bodyPr>
          <a:lstStyle/>
          <a:p>
            <a:r>
              <a:rPr lang="cs-CZ" sz="4800" b="1" dirty="0" smtClean="0">
                <a:solidFill>
                  <a:srgbClr val="FF0000"/>
                </a:solidFill>
              </a:rPr>
              <a:t> </a:t>
            </a:r>
            <a:r>
              <a:rPr lang="cs-CZ" b="1" dirty="0" smtClean="0">
                <a:solidFill>
                  <a:srgbClr val="FF0000"/>
                </a:solidFill>
              </a:rPr>
              <a:t> Vagus nerve </a:t>
            </a:r>
            <a:r>
              <a:rPr lang="cs-CZ" b="1" err="1" smtClean="0">
                <a:solidFill>
                  <a:srgbClr val="FF0000"/>
                </a:solidFill>
              </a:rPr>
              <a:t>stimulation</a:t>
            </a:r>
            <a:r>
              <a:rPr lang="cs-CZ" b="1" smtClean="0">
                <a:solidFill>
                  <a:srgbClr val="FF0000"/>
                </a:solidFill>
              </a:rPr>
              <a:t> </a:t>
            </a:r>
            <a:r>
              <a:rPr lang="cs-CZ" sz="4000" b="1" smtClean="0">
                <a:solidFill>
                  <a:srgbClr val="FF0000"/>
                </a:solidFill>
              </a:rPr>
              <a:t>-</a:t>
            </a:r>
            <a:br>
              <a:rPr lang="cs-CZ" sz="4000" b="1" smtClean="0">
                <a:solidFill>
                  <a:srgbClr val="FF0000"/>
                </a:solidFill>
              </a:rPr>
            </a:br>
            <a:r>
              <a:rPr lang="cs-CZ" sz="4000" b="1" smtClean="0">
                <a:solidFill>
                  <a:srgbClr val="FF0000"/>
                </a:solidFill>
              </a:rPr>
              <a:t>- intractable </a:t>
            </a:r>
            <a:r>
              <a:rPr lang="cs-CZ" sz="4000" b="1">
                <a:solidFill>
                  <a:srgbClr val="FF0000"/>
                </a:solidFill>
              </a:rPr>
              <a:t>epilepsy therapy  </a:t>
            </a:r>
            <a:r>
              <a:rPr lang="cs-CZ" sz="4000" dirty="0"/>
              <a:t/>
            </a:r>
            <a:br>
              <a:rPr lang="cs-CZ" sz="4000" dirty="0"/>
            </a:br>
            <a:endParaRPr lang="cs-CZ" altLang="cs-CZ" sz="4000" dirty="0" smtClean="0"/>
          </a:p>
        </p:txBody>
      </p:sp>
      <p:sp>
        <p:nvSpPr>
          <p:cNvPr id="13315" name="Podnadpis 2"/>
          <p:cNvSpPr>
            <a:spLocks noGrp="1"/>
          </p:cNvSpPr>
          <p:nvPr>
            <p:ph type="subTitle" idx="1"/>
          </p:nvPr>
        </p:nvSpPr>
        <p:spPr>
          <a:xfrm>
            <a:off x="2843808" y="2972544"/>
            <a:ext cx="6120680" cy="600472"/>
          </a:xfrm>
        </p:spPr>
        <p:txBody>
          <a:bodyPr>
            <a:normAutofit/>
          </a:bodyPr>
          <a:lstStyle/>
          <a:p>
            <a:r>
              <a:rPr lang="cs-CZ" sz="2800" b="1" dirty="0">
                <a:solidFill>
                  <a:schemeClr val="tx1">
                    <a:lumMod val="95000"/>
                    <a:lumOff val="5000"/>
                  </a:schemeClr>
                </a:solidFill>
              </a:rPr>
              <a:t>D</a:t>
            </a:r>
            <a:r>
              <a:rPr lang="cs-CZ" sz="2800" b="1" dirty="0" smtClean="0">
                <a:solidFill>
                  <a:schemeClr val="tx1">
                    <a:lumMod val="95000"/>
                    <a:lumOff val="5000"/>
                  </a:schemeClr>
                </a:solidFill>
              </a:rPr>
              <a:t>oc</a:t>
            </a:r>
            <a:r>
              <a:rPr lang="cs-CZ" sz="2800" b="1" dirty="0">
                <a:solidFill>
                  <a:schemeClr val="tx1">
                    <a:lumMod val="95000"/>
                    <a:lumOff val="5000"/>
                  </a:schemeClr>
                </a:solidFill>
              </a:rPr>
              <a:t>. MUDr. Eva </a:t>
            </a:r>
            <a:r>
              <a:rPr lang="cs-CZ" sz="2800" b="1" dirty="0" err="1">
                <a:solidFill>
                  <a:schemeClr val="tx1">
                    <a:lumMod val="95000"/>
                    <a:lumOff val="5000"/>
                  </a:schemeClr>
                </a:solidFill>
              </a:rPr>
              <a:t>Brichtová</a:t>
            </a:r>
            <a:r>
              <a:rPr lang="cs-CZ" sz="2800" b="1" dirty="0">
                <a:solidFill>
                  <a:schemeClr val="tx1">
                    <a:lumMod val="95000"/>
                    <a:lumOff val="5000"/>
                  </a:schemeClr>
                </a:solidFill>
              </a:rPr>
              <a:t>, Ph.D</a:t>
            </a:r>
            <a:r>
              <a:rPr lang="cs-CZ" sz="2800" b="1" dirty="0" smtClean="0">
                <a:solidFill>
                  <a:schemeClr val="tx1">
                    <a:lumMod val="95000"/>
                    <a:lumOff val="5000"/>
                  </a:schemeClr>
                </a:solidFill>
              </a:rPr>
              <a:t>.</a:t>
            </a:r>
          </a:p>
          <a:p>
            <a:endParaRPr lang="cs-CZ" altLang="cs-CZ" dirty="0" smtClean="0">
              <a:solidFill>
                <a:schemeClr val="tx1">
                  <a:lumMod val="95000"/>
                  <a:lumOff val="5000"/>
                </a:schemeClr>
              </a:solidFill>
            </a:endParaRPr>
          </a:p>
        </p:txBody>
      </p:sp>
      <p:sp>
        <p:nvSpPr>
          <p:cNvPr id="4" name="TextovéPole 3"/>
          <p:cNvSpPr txBox="1"/>
          <p:nvPr/>
        </p:nvSpPr>
        <p:spPr>
          <a:xfrm>
            <a:off x="7452320" y="6273225"/>
            <a:ext cx="184731" cy="338554"/>
          </a:xfrm>
          <a:prstGeom prst="rect">
            <a:avLst/>
          </a:prstGeom>
          <a:noFill/>
        </p:spPr>
        <p:txBody>
          <a:bodyPr wrap="none" rtlCol="0">
            <a:spAutoFit/>
          </a:bodyPr>
          <a:lstStyle/>
          <a:p>
            <a:endParaRPr lang="cs-CZ" sz="1600" dirty="0"/>
          </a:p>
        </p:txBody>
      </p:sp>
      <p:sp>
        <p:nvSpPr>
          <p:cNvPr id="6" name="TextovéPole 5"/>
          <p:cNvSpPr txBox="1"/>
          <p:nvPr/>
        </p:nvSpPr>
        <p:spPr>
          <a:xfrm>
            <a:off x="3516079" y="3998674"/>
            <a:ext cx="4608512" cy="1785104"/>
          </a:xfrm>
          <a:prstGeom prst="rect">
            <a:avLst/>
          </a:prstGeom>
          <a:noFill/>
        </p:spPr>
        <p:txBody>
          <a:bodyPr wrap="square" rtlCol="0">
            <a:spAutoFit/>
          </a:bodyPr>
          <a:lstStyle/>
          <a:p>
            <a:pPr algn="ctr"/>
            <a:r>
              <a:rPr lang="cs-CZ" sz="2200" smtClean="0">
                <a:solidFill>
                  <a:schemeClr val="tx1">
                    <a:lumMod val="95000"/>
                    <a:lumOff val="5000"/>
                  </a:schemeClr>
                </a:solidFill>
                <a:latin typeface="+mn-lt"/>
              </a:rPr>
              <a:t>Dpt. of Neurosurgery </a:t>
            </a:r>
            <a:endParaRPr lang="cs-CZ" sz="2200" dirty="0" smtClean="0">
              <a:solidFill>
                <a:schemeClr val="tx1">
                  <a:lumMod val="95000"/>
                  <a:lumOff val="5000"/>
                </a:schemeClr>
              </a:solidFill>
              <a:latin typeface="+mn-lt"/>
            </a:endParaRPr>
          </a:p>
          <a:p>
            <a:pPr algn="ctr"/>
            <a:r>
              <a:rPr lang="cs-CZ" sz="2200" smtClean="0">
                <a:solidFill>
                  <a:schemeClr val="tx1">
                    <a:lumMod val="95000"/>
                    <a:lumOff val="5000"/>
                  </a:schemeClr>
                </a:solidFill>
                <a:latin typeface="+mn-lt"/>
              </a:rPr>
              <a:t>St. Anne University Hospital Brno and Masaryk University Brno</a:t>
            </a:r>
            <a:endParaRPr lang="cs-CZ" sz="2200" dirty="0" smtClean="0">
              <a:solidFill>
                <a:schemeClr val="tx1">
                  <a:lumMod val="95000"/>
                  <a:lumOff val="5000"/>
                </a:schemeClr>
              </a:solidFill>
              <a:latin typeface="+mn-lt"/>
            </a:endParaRPr>
          </a:p>
          <a:p>
            <a:pPr algn="ctr"/>
            <a:endParaRPr lang="cs-CZ" sz="2200" dirty="0" smtClean="0">
              <a:solidFill>
                <a:schemeClr val="tx1">
                  <a:lumMod val="95000"/>
                  <a:lumOff val="5000"/>
                </a:schemeClr>
              </a:solidFill>
              <a:latin typeface="+mn-lt"/>
            </a:endParaRPr>
          </a:p>
          <a:p>
            <a:pPr algn="ctr"/>
            <a:r>
              <a:rPr lang="cs-CZ" sz="2200" smtClean="0">
                <a:solidFill>
                  <a:schemeClr val="tx1">
                    <a:lumMod val="95000"/>
                    <a:lumOff val="5000"/>
                  </a:schemeClr>
                </a:solidFill>
              </a:rPr>
              <a:t>Epilepsy Center Brno</a:t>
            </a:r>
            <a:endParaRPr lang="cs-CZ" sz="2200" dirty="0" smtClean="0">
              <a:solidFill>
                <a:schemeClr val="tx1">
                  <a:lumMod val="95000"/>
                  <a:lumOff val="5000"/>
                </a:schemeClr>
              </a:solidFill>
              <a:latin typeface="+mn-lt"/>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79522"/>
            <a:ext cx="2880320" cy="6705862"/>
          </a:xfrm>
          <a:prstGeom prst="rect">
            <a:avLst/>
          </a:prstGeom>
        </p:spPr>
      </p:pic>
    </p:spTree>
    <p:extLst>
      <p:ext uri="{BB962C8B-B14F-4D97-AF65-F5344CB8AC3E}">
        <p14:creationId xmlns:p14="http://schemas.microsoft.com/office/powerpoint/2010/main" val="1155475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1916832"/>
            <a:ext cx="5821049" cy="4425050"/>
          </a:xfrm>
          <a:prstGeom prst="rect">
            <a:avLst/>
          </a:prstGeom>
          <a:effectLst>
            <a:softEdge rad="31750"/>
          </a:effectLst>
        </p:spPr>
      </p:pic>
      <p:sp>
        <p:nvSpPr>
          <p:cNvPr id="3" name="Nadpis 1"/>
          <p:cNvSpPr txBox="1">
            <a:spLocks/>
          </p:cNvSpPr>
          <p:nvPr/>
        </p:nvSpPr>
        <p:spPr>
          <a:xfrm>
            <a:off x="662880" y="116632"/>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cs-CZ" sz="3200" b="1" dirty="0">
              <a:solidFill>
                <a:srgbClr val="FF0000"/>
              </a:solidFill>
            </a:endParaRPr>
          </a:p>
        </p:txBody>
      </p:sp>
      <p:sp>
        <p:nvSpPr>
          <p:cNvPr id="4" name="Obdélník 3"/>
          <p:cNvSpPr/>
          <p:nvPr/>
        </p:nvSpPr>
        <p:spPr>
          <a:xfrm>
            <a:off x="2123728" y="692696"/>
            <a:ext cx="5018938" cy="584775"/>
          </a:xfrm>
          <a:prstGeom prst="rect">
            <a:avLst/>
          </a:prstGeom>
        </p:spPr>
        <p:txBody>
          <a:bodyPr wrap="none">
            <a:spAutoFit/>
          </a:bodyPr>
          <a:lstStyle/>
          <a:p>
            <a:r>
              <a:rPr lang="cs-CZ" sz="3200" b="1" smtClean="0">
                <a:solidFill>
                  <a:srgbClr val="FF0000"/>
                </a:solidFill>
              </a:rPr>
              <a:t>VNS implantation procedure</a:t>
            </a:r>
            <a:endParaRPr lang="cs-CZ" sz="3200" b="1" dirty="0">
              <a:solidFill>
                <a:srgbClr val="FF0000"/>
              </a:solidFill>
            </a:endParaRPr>
          </a:p>
        </p:txBody>
      </p:sp>
    </p:spTree>
    <p:extLst>
      <p:ext uri="{BB962C8B-B14F-4D97-AF65-F5344CB8AC3E}">
        <p14:creationId xmlns:p14="http://schemas.microsoft.com/office/powerpoint/2010/main" val="3035587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6552" y="15147"/>
            <a:ext cx="8229600" cy="1143000"/>
          </a:xfrm>
        </p:spPr>
        <p:txBody>
          <a:bodyPr>
            <a:normAutofit/>
          </a:bodyPr>
          <a:lstStyle/>
          <a:p>
            <a:r>
              <a:rPr lang="cs-CZ" sz="3200" b="1" err="1" smtClean="0">
                <a:solidFill>
                  <a:srgbClr val="FF0000"/>
                </a:solidFill>
              </a:rPr>
              <a:t>Setting</a:t>
            </a:r>
            <a:r>
              <a:rPr lang="cs-CZ" sz="3200" b="1" smtClean="0">
                <a:solidFill>
                  <a:srgbClr val="FF0000"/>
                </a:solidFill>
              </a:rPr>
              <a:t> </a:t>
            </a:r>
            <a:r>
              <a:rPr lang="cs-CZ" sz="3200" b="1">
                <a:solidFill>
                  <a:srgbClr val="FF0000"/>
                </a:solidFill>
              </a:rPr>
              <a:t>VNS </a:t>
            </a:r>
            <a:r>
              <a:rPr lang="cs-CZ" sz="3200" b="1" smtClean="0">
                <a:solidFill>
                  <a:srgbClr val="FF0000"/>
                </a:solidFill>
              </a:rPr>
              <a:t>therapy </a:t>
            </a:r>
            <a:r>
              <a:rPr lang="cs-CZ" sz="3200" b="1">
                <a:solidFill>
                  <a:srgbClr val="FF0000"/>
                </a:solidFill>
              </a:rPr>
              <a:t>parameters</a:t>
            </a:r>
            <a:endParaRPr lang="cs-CZ" sz="3200" b="1" dirty="0">
              <a:solidFill>
                <a:srgbClr val="FF0000"/>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158147"/>
            <a:ext cx="2622562" cy="2570111"/>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924944"/>
            <a:ext cx="5369062" cy="3581557"/>
          </a:xfrm>
          <a:prstGeom prst="rect">
            <a:avLst/>
          </a:prstGeom>
          <a:effectLst>
            <a:softEdge rad="31750"/>
          </a:effectLst>
        </p:spPr>
      </p:pic>
      <p:sp>
        <p:nvSpPr>
          <p:cNvPr id="6" name="TextovéPole 5"/>
          <p:cNvSpPr txBox="1"/>
          <p:nvPr/>
        </p:nvSpPr>
        <p:spPr>
          <a:xfrm>
            <a:off x="5652121" y="4205987"/>
            <a:ext cx="3312368" cy="2031325"/>
          </a:xfrm>
          <a:prstGeom prst="rect">
            <a:avLst/>
          </a:prstGeom>
          <a:noFill/>
        </p:spPr>
        <p:txBody>
          <a:bodyPr wrap="square" rtlCol="0">
            <a:spAutoFit/>
          </a:bodyPr>
          <a:lstStyle/>
          <a:p>
            <a:r>
              <a:rPr lang="en-US" b="1" dirty="0" smtClean="0"/>
              <a:t>Typical stimulation parameters</a:t>
            </a:r>
            <a:r>
              <a:rPr lang="en-US" dirty="0" smtClean="0"/>
              <a:t>:</a:t>
            </a:r>
            <a:endParaRPr lang="cs-CZ" dirty="0" smtClean="0"/>
          </a:p>
          <a:p>
            <a:r>
              <a:rPr lang="en-US" smtClean="0"/>
              <a:t/>
            </a:r>
            <a:br>
              <a:rPr lang="en-US" smtClean="0"/>
            </a:br>
            <a:r>
              <a:rPr lang="en-US" smtClean="0"/>
              <a:t>Current </a:t>
            </a:r>
            <a:r>
              <a:rPr lang="en-US" dirty="0" smtClean="0"/>
              <a:t>output</a:t>
            </a:r>
            <a:r>
              <a:rPr lang="en-US" smtClean="0"/>
              <a:t>: </a:t>
            </a:r>
            <a:r>
              <a:rPr lang="cs-CZ" smtClean="0"/>
              <a:t> </a:t>
            </a:r>
            <a:r>
              <a:rPr lang="en-US" smtClean="0"/>
              <a:t>1.0 </a:t>
            </a:r>
            <a:r>
              <a:rPr lang="en-US" dirty="0" smtClean="0"/>
              <a:t>to 2.0 </a:t>
            </a:r>
            <a:r>
              <a:rPr lang="en-US" err="1" smtClean="0"/>
              <a:t>mA</a:t>
            </a:r>
            <a:r>
              <a:rPr lang="en-US" smtClean="0"/>
              <a:t> </a:t>
            </a:r>
            <a:r>
              <a:rPr lang="cs-CZ" smtClean="0"/>
              <a:t>  </a:t>
            </a:r>
            <a:r>
              <a:rPr lang="en-US" smtClean="0"/>
              <a:t>Frequency: </a:t>
            </a:r>
            <a:r>
              <a:rPr lang="cs-CZ" smtClean="0"/>
              <a:t>         </a:t>
            </a:r>
            <a:r>
              <a:rPr lang="en-US" smtClean="0"/>
              <a:t>20 </a:t>
            </a:r>
            <a:r>
              <a:rPr lang="en-US" dirty="0" smtClean="0"/>
              <a:t>Hz or 30</a:t>
            </a:r>
            <a:r>
              <a:rPr lang="cs-CZ" dirty="0" smtClean="0"/>
              <a:t> Hz</a:t>
            </a:r>
          </a:p>
          <a:p>
            <a:r>
              <a:rPr lang="en-US" smtClean="0"/>
              <a:t>Pulse </a:t>
            </a:r>
            <a:r>
              <a:rPr lang="en-US" dirty="0" smtClean="0"/>
              <a:t>width</a:t>
            </a:r>
            <a:r>
              <a:rPr lang="en-US" smtClean="0"/>
              <a:t>: </a:t>
            </a:r>
            <a:r>
              <a:rPr lang="cs-CZ" smtClean="0"/>
              <a:t>      </a:t>
            </a:r>
            <a:r>
              <a:rPr lang="en-US" smtClean="0"/>
              <a:t>250 </a:t>
            </a:r>
            <a:r>
              <a:rPr lang="en-US" dirty="0" smtClean="0"/>
              <a:t>or 500 us</a:t>
            </a:r>
            <a:endParaRPr lang="cs-CZ" dirty="0" smtClean="0"/>
          </a:p>
          <a:p>
            <a:r>
              <a:rPr lang="en-US" smtClean="0"/>
              <a:t>Time </a:t>
            </a:r>
            <a:r>
              <a:rPr lang="en-US" dirty="0" smtClean="0"/>
              <a:t>ON stimulation</a:t>
            </a:r>
            <a:r>
              <a:rPr lang="en-US" smtClean="0"/>
              <a:t>: </a:t>
            </a:r>
            <a:r>
              <a:rPr lang="cs-CZ" smtClean="0"/>
              <a:t> </a:t>
            </a:r>
            <a:r>
              <a:rPr lang="en-US" smtClean="0"/>
              <a:t>30s </a:t>
            </a:r>
            <a:r>
              <a:rPr lang="en-US" dirty="0" smtClean="0"/>
              <a:t>Stimulation OFF time</a:t>
            </a:r>
            <a:r>
              <a:rPr lang="en-US" smtClean="0"/>
              <a:t>: </a:t>
            </a:r>
            <a:r>
              <a:rPr lang="cs-CZ" smtClean="0"/>
              <a:t> </a:t>
            </a:r>
            <a:r>
              <a:rPr lang="en-US" smtClean="0"/>
              <a:t>3 </a:t>
            </a:r>
            <a:r>
              <a:rPr lang="en-US" dirty="0" smtClean="0"/>
              <a:t>or 5min</a:t>
            </a:r>
            <a:endParaRPr lang="cs-CZ" dirty="0"/>
          </a:p>
        </p:txBody>
      </p:sp>
      <p:sp>
        <p:nvSpPr>
          <p:cNvPr id="7" name="Obdélník 6"/>
          <p:cNvSpPr/>
          <p:nvPr/>
        </p:nvSpPr>
        <p:spPr>
          <a:xfrm>
            <a:off x="325505" y="1427539"/>
            <a:ext cx="5256584" cy="1015663"/>
          </a:xfrm>
          <a:prstGeom prst="rect">
            <a:avLst/>
          </a:prstGeom>
        </p:spPr>
        <p:txBody>
          <a:bodyPr wrap="square">
            <a:spAutoFit/>
          </a:bodyPr>
          <a:lstStyle/>
          <a:p>
            <a:r>
              <a:rPr lang="cs-CZ" sz="2400"/>
              <a:t>u</a:t>
            </a:r>
            <a:r>
              <a:rPr lang="cs-CZ" sz="2400" smtClean="0"/>
              <a:t>sing programming computer  and</a:t>
            </a:r>
          </a:p>
          <a:p>
            <a:endParaRPr lang="cs-CZ" sz="1200" smtClean="0"/>
          </a:p>
          <a:p>
            <a:r>
              <a:rPr lang="cs-CZ" sz="2400" smtClean="0"/>
              <a:t>            </a:t>
            </a:r>
            <a:r>
              <a:rPr lang="en-US" sz="2400" smtClean="0"/>
              <a:t>programming </a:t>
            </a:r>
            <a:r>
              <a:rPr lang="cs-CZ" sz="2400" smtClean="0"/>
              <a:t>wand</a:t>
            </a:r>
            <a:endParaRPr lang="cs-CZ" sz="2400" dirty="0"/>
          </a:p>
        </p:txBody>
      </p:sp>
    </p:spTree>
    <p:extLst>
      <p:ext uri="{BB962C8B-B14F-4D97-AF65-F5344CB8AC3E}">
        <p14:creationId xmlns:p14="http://schemas.microsoft.com/office/powerpoint/2010/main" val="1303655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925" b="2082"/>
          <a:stretch/>
        </p:blipFill>
        <p:spPr bwMode="auto">
          <a:xfrm>
            <a:off x="841279" y="1659812"/>
            <a:ext cx="7389434" cy="419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07504" y="5690"/>
            <a:ext cx="8856984" cy="646331"/>
          </a:xfrm>
          <a:prstGeom prst="rect">
            <a:avLst/>
          </a:prstGeom>
          <a:noFill/>
        </p:spPr>
        <p:txBody>
          <a:bodyPr wrap="square" rtlCol="0">
            <a:spAutoFit/>
          </a:bodyPr>
          <a:lstStyle/>
          <a:p>
            <a:endParaRPr lang="cs-CZ" dirty="0"/>
          </a:p>
          <a:p>
            <a:endParaRPr lang="cs-CZ" dirty="0" smtClean="0"/>
          </a:p>
        </p:txBody>
      </p:sp>
      <p:sp>
        <p:nvSpPr>
          <p:cNvPr id="4" name="TextovéPole 3"/>
          <p:cNvSpPr txBox="1"/>
          <p:nvPr/>
        </p:nvSpPr>
        <p:spPr>
          <a:xfrm>
            <a:off x="2166315" y="5661248"/>
            <a:ext cx="5100051" cy="677108"/>
          </a:xfrm>
          <a:prstGeom prst="rect">
            <a:avLst/>
          </a:prstGeom>
          <a:noFill/>
        </p:spPr>
        <p:txBody>
          <a:bodyPr wrap="none" rtlCol="0">
            <a:spAutoFit/>
          </a:bodyPr>
          <a:lstStyle/>
          <a:p>
            <a:endParaRPr lang="cs-CZ" dirty="0"/>
          </a:p>
          <a:p>
            <a:r>
              <a:rPr lang="cs-CZ" sz="2000" b="1" dirty="0" smtClean="0">
                <a:solidFill>
                  <a:srgbClr val="C00000"/>
                </a:solidFill>
              </a:rPr>
              <a:t>63% </a:t>
            </a:r>
            <a:r>
              <a:rPr lang="cs-CZ" sz="2000" b="1" dirty="0" err="1" smtClean="0">
                <a:solidFill>
                  <a:srgbClr val="C00000"/>
                </a:solidFill>
              </a:rPr>
              <a:t>responders</a:t>
            </a:r>
            <a:r>
              <a:rPr lang="cs-CZ" sz="2000" b="1" dirty="0">
                <a:solidFill>
                  <a:srgbClr val="C00000"/>
                </a:solidFill>
              </a:rPr>
              <a:t> </a:t>
            </a:r>
            <a:r>
              <a:rPr lang="cs-CZ" sz="2000" b="1" dirty="0" err="1" smtClean="0">
                <a:solidFill>
                  <a:srgbClr val="C00000"/>
                </a:solidFill>
              </a:rPr>
              <a:t>after</a:t>
            </a:r>
            <a:r>
              <a:rPr lang="cs-CZ" sz="2000" b="1" dirty="0" smtClean="0">
                <a:solidFill>
                  <a:srgbClr val="C00000"/>
                </a:solidFill>
              </a:rPr>
              <a:t> 1 </a:t>
            </a:r>
            <a:r>
              <a:rPr lang="cs-CZ" sz="2000" b="1" dirty="0" err="1" smtClean="0">
                <a:solidFill>
                  <a:srgbClr val="C00000"/>
                </a:solidFill>
              </a:rPr>
              <a:t>year</a:t>
            </a:r>
            <a:r>
              <a:rPr lang="cs-CZ" sz="2000" b="1" dirty="0" smtClean="0">
                <a:solidFill>
                  <a:srgbClr val="C00000"/>
                </a:solidFill>
              </a:rPr>
              <a:t>, 55% </a:t>
            </a:r>
            <a:r>
              <a:rPr lang="cs-CZ" sz="2000" b="1" dirty="0" err="1" smtClean="0">
                <a:solidFill>
                  <a:srgbClr val="C00000"/>
                </a:solidFill>
              </a:rPr>
              <a:t>after</a:t>
            </a:r>
            <a:r>
              <a:rPr lang="cs-CZ" sz="2000" b="1" dirty="0" smtClean="0">
                <a:solidFill>
                  <a:srgbClr val="C00000"/>
                </a:solidFill>
              </a:rPr>
              <a:t> 2 </a:t>
            </a:r>
            <a:r>
              <a:rPr lang="cs-CZ" sz="2000" b="1" dirty="0" err="1" smtClean="0">
                <a:solidFill>
                  <a:srgbClr val="C00000"/>
                </a:solidFill>
              </a:rPr>
              <a:t>years</a:t>
            </a:r>
            <a:endParaRPr lang="cs-CZ" sz="2000" b="1" dirty="0">
              <a:solidFill>
                <a:srgbClr val="C00000"/>
              </a:solidFill>
            </a:endParaRPr>
          </a:p>
        </p:txBody>
      </p:sp>
      <p:sp>
        <p:nvSpPr>
          <p:cNvPr id="5" name="Obdélník 4"/>
          <p:cNvSpPr/>
          <p:nvPr/>
        </p:nvSpPr>
        <p:spPr>
          <a:xfrm>
            <a:off x="6560798" y="6453336"/>
            <a:ext cx="2387192" cy="276999"/>
          </a:xfrm>
          <a:prstGeom prst="rect">
            <a:avLst/>
          </a:prstGeom>
        </p:spPr>
        <p:txBody>
          <a:bodyPr wrap="none">
            <a:spAutoFit/>
          </a:bodyPr>
          <a:lstStyle/>
          <a:p>
            <a:r>
              <a:rPr lang="cs-CZ" sz="1200" dirty="0">
                <a:solidFill>
                  <a:schemeClr val="bg1">
                    <a:lumMod val="50000"/>
                  </a:schemeClr>
                </a:solidFill>
              </a:rPr>
              <a:t>Kuba R. 2002 Neurologie pro praxi  </a:t>
            </a:r>
          </a:p>
        </p:txBody>
      </p:sp>
      <p:pic>
        <p:nvPicPr>
          <p:cNvPr id="7"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222" t="2" r="22310" b="80684"/>
          <a:stretch/>
        </p:blipFill>
        <p:spPr bwMode="auto">
          <a:xfrm>
            <a:off x="3059832" y="1556792"/>
            <a:ext cx="33120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1079612" y="476672"/>
            <a:ext cx="6912768" cy="954107"/>
          </a:xfrm>
          <a:prstGeom prst="rect">
            <a:avLst/>
          </a:prstGeom>
        </p:spPr>
        <p:txBody>
          <a:bodyPr wrap="square">
            <a:spAutoFit/>
          </a:bodyPr>
          <a:lstStyle/>
          <a:p>
            <a:pPr algn="ctr"/>
            <a:r>
              <a:rPr lang="en-US" sz="3200" b="1" dirty="0" smtClean="0">
                <a:solidFill>
                  <a:srgbClr val="FF0000"/>
                </a:solidFill>
              </a:rPr>
              <a:t>The effect </a:t>
            </a:r>
            <a:r>
              <a:rPr lang="en-US" sz="3200" b="1" smtClean="0">
                <a:solidFill>
                  <a:srgbClr val="FF0000"/>
                </a:solidFill>
              </a:rPr>
              <a:t>of VNS</a:t>
            </a:r>
            <a:r>
              <a:rPr lang="cs-CZ" sz="3200" b="1" smtClean="0">
                <a:solidFill>
                  <a:srgbClr val="FF0000"/>
                </a:solidFill>
              </a:rPr>
              <a:t> therapy</a:t>
            </a:r>
            <a:r>
              <a:rPr lang="en-US" sz="3200" b="1" smtClean="0">
                <a:solidFill>
                  <a:srgbClr val="FF0000"/>
                </a:solidFill>
              </a:rPr>
              <a:t> </a:t>
            </a:r>
            <a:r>
              <a:rPr lang="en-US" b="1" smtClean="0">
                <a:solidFill>
                  <a:srgbClr val="FF0000"/>
                </a:solidFill>
              </a:rPr>
              <a:t/>
            </a:r>
            <a:br>
              <a:rPr lang="en-US" b="1" smtClean="0">
                <a:solidFill>
                  <a:srgbClr val="FF0000"/>
                </a:solidFill>
              </a:rPr>
            </a:br>
            <a:r>
              <a:rPr lang="en-US" sz="2400" b="1" smtClean="0">
                <a:solidFill>
                  <a:srgbClr val="FF0000"/>
                </a:solidFill>
              </a:rPr>
              <a:t> </a:t>
            </a:r>
            <a:r>
              <a:rPr lang="en-US" sz="2400" b="1" dirty="0" smtClean="0">
                <a:solidFill>
                  <a:srgbClr val="FF0000"/>
                </a:solidFill>
              </a:rPr>
              <a:t>Reduction </a:t>
            </a:r>
            <a:r>
              <a:rPr lang="en-US" sz="2400" b="1" smtClean="0">
                <a:solidFill>
                  <a:srgbClr val="FF0000"/>
                </a:solidFill>
              </a:rPr>
              <a:t>in number </a:t>
            </a:r>
            <a:r>
              <a:rPr lang="en-US" sz="2400" b="1" dirty="0" smtClean="0">
                <a:solidFill>
                  <a:srgbClr val="FF0000"/>
                </a:solidFill>
              </a:rPr>
              <a:t>and intensity of seizures</a:t>
            </a:r>
            <a:endParaRPr lang="cs-CZ" sz="2400" b="1" dirty="0">
              <a:solidFill>
                <a:srgbClr val="FF0000"/>
              </a:solidFill>
            </a:endParaRPr>
          </a:p>
        </p:txBody>
      </p:sp>
      <p:sp>
        <p:nvSpPr>
          <p:cNvPr id="2" name="TextovéPole 1"/>
          <p:cNvSpPr txBox="1"/>
          <p:nvPr/>
        </p:nvSpPr>
        <p:spPr>
          <a:xfrm>
            <a:off x="3236708" y="1642471"/>
            <a:ext cx="2958247" cy="923330"/>
          </a:xfrm>
          <a:prstGeom prst="rect">
            <a:avLst/>
          </a:prstGeom>
          <a:solidFill>
            <a:schemeClr val="bg1"/>
          </a:solidFill>
        </p:spPr>
        <p:txBody>
          <a:bodyPr wrap="none" rtlCol="0">
            <a:spAutoFit/>
          </a:bodyPr>
          <a:lstStyle/>
          <a:p>
            <a:pPr algn="ctr"/>
            <a:r>
              <a:rPr lang="cs-CZ" b="1" smtClean="0"/>
              <a:t>Patients with at least to 50% </a:t>
            </a:r>
          </a:p>
          <a:p>
            <a:pPr algn="ctr"/>
            <a:r>
              <a:rPr lang="cs-CZ" b="1" smtClean="0"/>
              <a:t>seizure reduction </a:t>
            </a:r>
          </a:p>
          <a:p>
            <a:pPr algn="ctr"/>
            <a:r>
              <a:rPr lang="cs-CZ" b="1" smtClean="0"/>
              <a:t>(adult pts)</a:t>
            </a:r>
            <a:endParaRPr lang="cs-CZ" b="1"/>
          </a:p>
        </p:txBody>
      </p:sp>
    </p:spTree>
    <p:extLst>
      <p:ext uri="{BB962C8B-B14F-4D97-AF65-F5344CB8AC3E}">
        <p14:creationId xmlns:p14="http://schemas.microsoft.com/office/powerpoint/2010/main" val="3357046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1663540112"/>
              </p:ext>
            </p:extLst>
          </p:nvPr>
        </p:nvGraphicFramePr>
        <p:xfrm>
          <a:off x="179511" y="1412778"/>
          <a:ext cx="8784975" cy="4968557"/>
        </p:xfrm>
        <a:graphic>
          <a:graphicData uri="http://schemas.openxmlformats.org/drawingml/2006/table">
            <a:tbl>
              <a:tblPr/>
              <a:tblGrid>
                <a:gridCol w="505136"/>
                <a:gridCol w="622462"/>
                <a:gridCol w="253146"/>
                <a:gridCol w="622462"/>
                <a:gridCol w="216735"/>
                <a:gridCol w="622462"/>
                <a:gridCol w="252568"/>
                <a:gridCol w="621883"/>
                <a:gridCol w="216157"/>
                <a:gridCol w="621883"/>
                <a:gridCol w="252568"/>
                <a:gridCol w="621883"/>
                <a:gridCol w="252568"/>
                <a:gridCol w="621883"/>
                <a:gridCol w="216157"/>
                <a:gridCol w="621883"/>
                <a:gridCol w="252568"/>
                <a:gridCol w="627663"/>
                <a:gridCol w="381454"/>
                <a:gridCol w="381454"/>
              </a:tblGrid>
              <a:tr h="373525">
                <a:tc gridSpan="20">
                  <a:txBody>
                    <a:bodyPr/>
                    <a:lstStyle/>
                    <a:p>
                      <a:pPr algn="ctr"/>
                      <a:r>
                        <a:rPr lang="cs-CZ" sz="900" b="1" dirty="0" smtClean="0">
                          <a:solidFill>
                            <a:srgbClr val="FFFFFF"/>
                          </a:solidFill>
                          <a:effectLst/>
                          <a:latin typeface="Arial CE"/>
                        </a:rPr>
                        <a:t>ČESKÁ REPUBLIKA</a:t>
                      </a:r>
                      <a:endParaRPr lang="cs-CZ" sz="1500" dirty="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99784">
                <a:tc>
                  <a:txBody>
                    <a:bodyPr/>
                    <a:lstStyle/>
                    <a:p>
                      <a:pPr algn="ctr"/>
                      <a:r>
                        <a:rPr lang="cs-CZ" sz="900">
                          <a:effectLst/>
                          <a:latin typeface="Arial CE"/>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gridSpan="2">
                  <a:txBody>
                    <a:bodyPr/>
                    <a:lstStyle/>
                    <a:p>
                      <a:pPr algn="ctr"/>
                      <a:r>
                        <a:rPr lang="cs-CZ" sz="900" b="1">
                          <a:effectLst/>
                          <a:latin typeface="Arial"/>
                        </a:rPr>
                        <a:t>Brno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gridSpan="2">
                  <a:txBody>
                    <a:bodyPr/>
                    <a:lstStyle/>
                    <a:p>
                      <a:pPr algn="ctr"/>
                      <a:r>
                        <a:rPr lang="cs-CZ" sz="900" b="1">
                          <a:effectLst/>
                          <a:latin typeface="Arial"/>
                        </a:rPr>
                        <a:t>Brno dětská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gridSpan="2">
                  <a:txBody>
                    <a:bodyPr/>
                    <a:lstStyle/>
                    <a:p>
                      <a:pPr algn="ctr"/>
                      <a:r>
                        <a:rPr lang="cs-CZ" sz="900" b="1">
                          <a:effectLst/>
                          <a:latin typeface="Arial"/>
                        </a:rPr>
                        <a:t>NNH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gridSpan="2">
                  <a:txBody>
                    <a:bodyPr/>
                    <a:lstStyle/>
                    <a:p>
                      <a:pPr algn="ctr"/>
                      <a:r>
                        <a:rPr lang="cs-CZ" sz="900" b="1">
                          <a:effectLst/>
                          <a:latin typeface="Arial"/>
                        </a:rPr>
                        <a:t>FNM dětská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gridSpan="2">
                  <a:txBody>
                    <a:bodyPr/>
                    <a:lstStyle/>
                    <a:p>
                      <a:pPr algn="ctr"/>
                      <a:r>
                        <a:rPr lang="cs-CZ" sz="900" b="1">
                          <a:effectLst/>
                          <a:latin typeface="Arial"/>
                        </a:rPr>
                        <a:t>FNM  dosp.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gridSpan="2">
                  <a:txBody>
                    <a:bodyPr/>
                    <a:lstStyle/>
                    <a:p>
                      <a:pPr algn="ctr"/>
                      <a:r>
                        <a:rPr lang="cs-CZ" sz="900" b="1">
                          <a:effectLst/>
                          <a:latin typeface="Arial"/>
                        </a:rPr>
                        <a:t>NNF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gridSpan="2">
                  <a:txBody>
                    <a:bodyPr/>
                    <a:lstStyle/>
                    <a:p>
                      <a:pPr algn="ctr"/>
                      <a:r>
                        <a:rPr lang="cs-CZ" sz="900" b="1">
                          <a:effectLst/>
                          <a:latin typeface="Arial"/>
                        </a:rPr>
                        <a:t>FTN dětská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gridSpan="2">
                  <a:txBody>
                    <a:bodyPr/>
                    <a:lstStyle/>
                    <a:p>
                      <a:pPr algn="ctr"/>
                      <a:r>
                        <a:rPr lang="cs-CZ" sz="900" b="1">
                          <a:effectLst/>
                          <a:latin typeface="Arial"/>
                        </a:rPr>
                        <a:t>FTN  dosp.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hMerge="1">
                  <a:txBody>
                    <a:bodyPr/>
                    <a:lstStyle/>
                    <a:p>
                      <a:endParaRPr lang="cs-CZ"/>
                    </a:p>
                  </a:txBody>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r>
              <a:tr h="199784">
                <a:tc>
                  <a:txBody>
                    <a:bodyPr/>
                    <a:lstStyle/>
                    <a:p>
                      <a:pPr algn="ctr"/>
                      <a:r>
                        <a:rPr lang="cs-CZ" sz="900">
                          <a:effectLst/>
                          <a:latin typeface="Arial CE"/>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primo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re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0C0C0"/>
                    </a:solidFill>
                  </a:tcPr>
                </a:tc>
              </a:tr>
              <a:tr h="199784">
                <a:tc>
                  <a:txBody>
                    <a:bodyPr/>
                    <a:lstStyle/>
                    <a:p>
                      <a:pPr algn="ctr"/>
                      <a:r>
                        <a:rPr lang="cs-CZ" sz="900" b="1">
                          <a:effectLst/>
                          <a:latin typeface="Arial"/>
                        </a:rPr>
                        <a:t>1997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1998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1999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34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27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27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18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45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42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24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9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12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46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30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27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2009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50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2010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18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51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2011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8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18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53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2012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23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50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2013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21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51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2014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10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7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6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25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55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2015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0C0C0"/>
                    </a:solidFill>
                  </a:tcPr>
                </a:tc>
                <a:tc>
                  <a:txBody>
                    <a:bodyPr/>
                    <a:lstStyle/>
                    <a:p>
                      <a:pPr algn="ctr"/>
                      <a:r>
                        <a:rPr lang="cs-CZ" sz="900" b="1">
                          <a:effectLst/>
                          <a:latin typeface="Arial"/>
                        </a:rPr>
                        <a:t>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17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7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34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58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2016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dirty="0">
                          <a:effectLst/>
                          <a:latin typeface="Arial"/>
                        </a:rPr>
                        <a:t>1 </a:t>
                      </a:r>
                      <a:endParaRPr lang="cs-CZ" sz="1500" dirty="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1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a:txBody>
                    <a:bodyPr/>
                    <a:lstStyle/>
                    <a:p>
                      <a:pPr algn="ctr"/>
                      <a:r>
                        <a:rPr lang="cs-CZ" sz="900" b="1">
                          <a:effectLst/>
                          <a:latin typeface="Arial"/>
                        </a:rPr>
                        <a:t>2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a:r>
                        <a:rPr lang="cs-CZ" sz="900" b="1">
                          <a:effectLst/>
                          <a:latin typeface="Arial"/>
                        </a:rPr>
                        <a:t>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B9B8"/>
                    </a:solidFill>
                  </a:tcPr>
                </a:tc>
              </a:tr>
              <a:tr h="199784">
                <a:tc>
                  <a:txBody>
                    <a:bodyPr/>
                    <a:lstStyle/>
                    <a:p>
                      <a:pPr algn="ctr"/>
                      <a:r>
                        <a:rPr lang="cs-CZ" sz="900" b="1">
                          <a:effectLst/>
                          <a:latin typeface="Arial"/>
                        </a:rPr>
                        <a:t>∑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209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82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20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5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95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47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47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43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16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47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15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27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4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14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20 </a:t>
                      </a:r>
                      <a:endParaRPr lang="cs-CZ" sz="1500">
                        <a:effectLst/>
                      </a:endParaRPr>
                    </a:p>
                  </a:txBody>
                  <a:tcPr marL="37899" marR="3789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476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900" b="1">
                          <a:effectLst/>
                          <a:latin typeface="Arial"/>
                        </a:rPr>
                        <a:t>157 </a:t>
                      </a:r>
                      <a:endParaRPr lang="cs-CZ" sz="150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r>
                        <a:rPr lang="cs-CZ" sz="1100" b="1" dirty="0">
                          <a:effectLst/>
                          <a:latin typeface="Arial"/>
                        </a:rPr>
                        <a:t>633</a:t>
                      </a:r>
                      <a:r>
                        <a:rPr lang="cs-CZ" sz="900" b="1" dirty="0">
                          <a:effectLst/>
                          <a:latin typeface="Arial"/>
                        </a:rPr>
                        <a:t> </a:t>
                      </a:r>
                      <a:endParaRPr lang="cs-CZ" sz="1500" dirty="0">
                        <a:effectLst/>
                      </a:endParaRPr>
                    </a:p>
                  </a:txBody>
                  <a:tcPr marL="37899" marR="378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3" name="Rectangle 1"/>
          <p:cNvSpPr>
            <a:spLocks noChangeArrowheads="1"/>
          </p:cNvSpPr>
          <p:nvPr/>
        </p:nvSpPr>
        <p:spPr bwMode="auto">
          <a:xfrm>
            <a:off x="457200" y="19145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t>
            </a:r>
          </a:p>
        </p:txBody>
      </p:sp>
      <p:sp>
        <p:nvSpPr>
          <p:cNvPr id="5" name="TextovéPole 4"/>
          <p:cNvSpPr txBox="1"/>
          <p:nvPr/>
        </p:nvSpPr>
        <p:spPr>
          <a:xfrm>
            <a:off x="1763688" y="332656"/>
            <a:ext cx="5359737" cy="646331"/>
          </a:xfrm>
          <a:prstGeom prst="rect">
            <a:avLst/>
          </a:prstGeom>
          <a:noFill/>
        </p:spPr>
        <p:txBody>
          <a:bodyPr wrap="none" rtlCol="0">
            <a:spAutoFit/>
          </a:bodyPr>
          <a:lstStyle/>
          <a:p>
            <a:r>
              <a:rPr lang="cs-CZ" sz="3600" b="1" dirty="0" smtClean="0">
                <a:solidFill>
                  <a:srgbClr val="FF0000"/>
                </a:solidFill>
              </a:rPr>
              <a:t> </a:t>
            </a:r>
            <a:r>
              <a:rPr lang="cs-CZ" sz="3200" b="1" dirty="0" smtClean="0">
                <a:solidFill>
                  <a:srgbClr val="FF0000"/>
                </a:solidFill>
              </a:rPr>
              <a:t>VNS </a:t>
            </a:r>
            <a:r>
              <a:rPr lang="cs-CZ" sz="3200" b="1" dirty="0" err="1" smtClean="0">
                <a:solidFill>
                  <a:srgbClr val="FF0000"/>
                </a:solidFill>
              </a:rPr>
              <a:t>therapy</a:t>
            </a:r>
            <a:r>
              <a:rPr lang="cs-CZ" sz="3200" b="1" dirty="0" smtClean="0">
                <a:solidFill>
                  <a:srgbClr val="FF0000"/>
                </a:solidFill>
              </a:rPr>
              <a:t> in </a:t>
            </a:r>
            <a:r>
              <a:rPr lang="cs-CZ" sz="3200" b="1" dirty="0" err="1" smtClean="0">
                <a:solidFill>
                  <a:srgbClr val="FF0000"/>
                </a:solidFill>
              </a:rPr>
              <a:t>Czech</a:t>
            </a:r>
            <a:r>
              <a:rPr lang="cs-CZ" sz="3200" b="1" dirty="0" smtClean="0">
                <a:solidFill>
                  <a:srgbClr val="FF0000"/>
                </a:solidFill>
              </a:rPr>
              <a:t> </a:t>
            </a:r>
            <a:r>
              <a:rPr lang="cs-CZ" sz="3200" b="1" dirty="0" err="1" smtClean="0">
                <a:solidFill>
                  <a:srgbClr val="FF0000"/>
                </a:solidFill>
              </a:rPr>
              <a:t>republic</a:t>
            </a:r>
            <a:endParaRPr lang="cs-CZ" sz="3200" b="1" dirty="0">
              <a:solidFill>
                <a:srgbClr val="FF0000"/>
              </a:solidFill>
            </a:endParaRPr>
          </a:p>
        </p:txBody>
      </p:sp>
      <p:sp>
        <p:nvSpPr>
          <p:cNvPr id="6" name="Ovál 5"/>
          <p:cNvSpPr/>
          <p:nvPr/>
        </p:nvSpPr>
        <p:spPr>
          <a:xfrm>
            <a:off x="683568" y="1700808"/>
            <a:ext cx="946448" cy="5331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p:cNvSpPr/>
          <p:nvPr/>
        </p:nvSpPr>
        <p:spPr>
          <a:xfrm>
            <a:off x="656768" y="6129301"/>
            <a:ext cx="9464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p:cNvSpPr/>
          <p:nvPr/>
        </p:nvSpPr>
        <p:spPr>
          <a:xfrm>
            <a:off x="1537320" y="1700808"/>
            <a:ext cx="946448" cy="5331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1609328" y="6129301"/>
            <a:ext cx="9464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7596336" y="6098178"/>
            <a:ext cx="154766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8023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2000"/>
                            </p:stCondLst>
                            <p:childTnLst>
                              <p:par>
                                <p:cTn id="12" presetID="10" presetClass="entr" presetSubtype="0" fill="hold" grpId="0" nodeType="after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4500"/>
                            </p:stCondLst>
                            <p:childTnLst>
                              <p:par>
                                <p:cTn id="16" presetID="10"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6000"/>
                            </p:stCondLst>
                            <p:childTnLst>
                              <p:par>
                                <p:cTn id="20" presetID="10" presetClass="entr" presetSubtype="0" fill="hold" grpId="0"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1772816"/>
            <a:ext cx="92215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6444129"/>
            <a:ext cx="38576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907704" y="453614"/>
            <a:ext cx="5502597" cy="584775"/>
          </a:xfrm>
          <a:prstGeom prst="rect">
            <a:avLst/>
          </a:prstGeom>
          <a:noFill/>
        </p:spPr>
        <p:txBody>
          <a:bodyPr wrap="none" rtlCol="0">
            <a:spAutoFit/>
          </a:bodyPr>
          <a:lstStyle/>
          <a:p>
            <a:r>
              <a:rPr lang="en-US" sz="3200" b="1" dirty="0" smtClean="0">
                <a:solidFill>
                  <a:srgbClr val="FF0000"/>
                </a:solidFill>
              </a:rPr>
              <a:t>Quality of life and VNS Therapy</a:t>
            </a:r>
            <a:endParaRPr lang="cs-CZ" sz="3200" b="1" dirty="0">
              <a:solidFill>
                <a:srgbClr val="FF0000"/>
              </a:solidFill>
            </a:endParaRPr>
          </a:p>
        </p:txBody>
      </p:sp>
      <p:sp>
        <p:nvSpPr>
          <p:cNvPr id="3" name="TextovéPole 2"/>
          <p:cNvSpPr txBox="1"/>
          <p:nvPr/>
        </p:nvSpPr>
        <p:spPr>
          <a:xfrm>
            <a:off x="107504" y="3284984"/>
            <a:ext cx="1008112" cy="2369880"/>
          </a:xfrm>
          <a:prstGeom prst="rect">
            <a:avLst/>
          </a:prstGeom>
          <a:solidFill>
            <a:schemeClr val="bg1"/>
          </a:solidFill>
        </p:spPr>
        <p:txBody>
          <a:bodyPr wrap="square" rtlCol="0">
            <a:spAutoFit/>
          </a:bodyPr>
          <a:lstStyle/>
          <a:p>
            <a:r>
              <a:rPr lang="cs-CZ" sz="1200" b="1" smtClean="0"/>
              <a:t>Lethargy</a:t>
            </a:r>
          </a:p>
          <a:p>
            <a:endParaRPr lang="cs-CZ" sz="1600" b="1" smtClean="0"/>
          </a:p>
          <a:p>
            <a:r>
              <a:rPr lang="cs-CZ" sz="1200" b="1" smtClean="0"/>
              <a:t>Drowsiness</a:t>
            </a:r>
            <a:endParaRPr lang="cs-CZ" sz="1200" b="1"/>
          </a:p>
          <a:p>
            <a:endParaRPr lang="cs-CZ" sz="1600" b="1" smtClean="0"/>
          </a:p>
          <a:p>
            <a:r>
              <a:rPr lang="cs-CZ" sz="1200" b="1" smtClean="0"/>
              <a:t>Difficulty</a:t>
            </a:r>
          </a:p>
          <a:p>
            <a:r>
              <a:rPr lang="cs-CZ" sz="1200" b="1" smtClean="0"/>
              <a:t> thinking</a:t>
            </a:r>
          </a:p>
          <a:p>
            <a:endParaRPr lang="cs-CZ" sz="1400" b="1"/>
          </a:p>
          <a:p>
            <a:r>
              <a:rPr lang="cs-CZ" sz="1200" b="1" smtClean="0"/>
              <a:t>Depresion</a:t>
            </a:r>
          </a:p>
          <a:p>
            <a:endParaRPr lang="cs-CZ" b="1" smtClean="0"/>
          </a:p>
          <a:p>
            <a:r>
              <a:rPr lang="cs-CZ" sz="1200" b="1" smtClean="0"/>
              <a:t>Memory loss</a:t>
            </a:r>
          </a:p>
          <a:p>
            <a:endParaRPr lang="cs-CZ" sz="1200" b="1"/>
          </a:p>
        </p:txBody>
      </p:sp>
      <p:sp>
        <p:nvSpPr>
          <p:cNvPr id="4" name="TextovéPole 3"/>
          <p:cNvSpPr txBox="1"/>
          <p:nvPr/>
        </p:nvSpPr>
        <p:spPr>
          <a:xfrm>
            <a:off x="626374" y="1710235"/>
            <a:ext cx="4335474" cy="646331"/>
          </a:xfrm>
          <a:prstGeom prst="rect">
            <a:avLst/>
          </a:prstGeom>
          <a:solidFill>
            <a:schemeClr val="bg1"/>
          </a:solidFill>
        </p:spPr>
        <p:txBody>
          <a:bodyPr wrap="square" rtlCol="0">
            <a:spAutoFit/>
          </a:bodyPr>
          <a:lstStyle/>
          <a:p>
            <a:r>
              <a:rPr lang="cs-CZ" smtClean="0"/>
              <a:t>      Patients with refractory epilepsy</a:t>
            </a:r>
          </a:p>
          <a:p>
            <a:pPr algn="ctr"/>
            <a:r>
              <a:rPr lang="cs-CZ" smtClean="0"/>
              <a:t>(n=503)</a:t>
            </a:r>
            <a:endParaRPr lang="cs-CZ"/>
          </a:p>
        </p:txBody>
      </p:sp>
      <p:sp>
        <p:nvSpPr>
          <p:cNvPr id="6" name="TextovéPole 5"/>
          <p:cNvSpPr txBox="1"/>
          <p:nvPr/>
        </p:nvSpPr>
        <p:spPr>
          <a:xfrm>
            <a:off x="4860032" y="1702549"/>
            <a:ext cx="4176464" cy="646331"/>
          </a:xfrm>
          <a:prstGeom prst="rect">
            <a:avLst/>
          </a:prstGeom>
          <a:solidFill>
            <a:schemeClr val="bg1"/>
          </a:solidFill>
        </p:spPr>
        <p:txBody>
          <a:bodyPr wrap="square" rtlCol="0">
            <a:spAutoFit/>
          </a:bodyPr>
          <a:lstStyle/>
          <a:p>
            <a:r>
              <a:rPr lang="cs-CZ" smtClean="0"/>
              <a:t>        </a:t>
            </a:r>
            <a:r>
              <a:rPr lang="en-US" smtClean="0"/>
              <a:t>Quality </a:t>
            </a:r>
            <a:r>
              <a:rPr lang="en-US"/>
              <a:t>of life and VNS </a:t>
            </a:r>
            <a:r>
              <a:rPr lang="en-US" smtClean="0"/>
              <a:t>Therapy</a:t>
            </a:r>
            <a:endParaRPr lang="cs-CZ" smtClean="0"/>
          </a:p>
          <a:p>
            <a:pPr algn="ctr"/>
            <a:r>
              <a:rPr lang="cs-CZ" smtClean="0"/>
              <a:t>(n=2 229)</a:t>
            </a:r>
            <a:endParaRPr lang="cs-CZ"/>
          </a:p>
        </p:txBody>
      </p:sp>
      <p:sp>
        <p:nvSpPr>
          <p:cNvPr id="7" name="TextovéPole 6"/>
          <p:cNvSpPr txBox="1"/>
          <p:nvPr/>
        </p:nvSpPr>
        <p:spPr>
          <a:xfrm>
            <a:off x="1124857" y="2420888"/>
            <a:ext cx="3024336" cy="338554"/>
          </a:xfrm>
          <a:prstGeom prst="rect">
            <a:avLst/>
          </a:prstGeom>
          <a:solidFill>
            <a:schemeClr val="bg1"/>
          </a:solidFill>
        </p:spPr>
        <p:txBody>
          <a:bodyPr wrap="square" rtlCol="0">
            <a:spAutoFit/>
          </a:bodyPr>
          <a:lstStyle/>
          <a:p>
            <a:r>
              <a:rPr lang="cs-CZ" sz="1600" smtClean="0"/>
              <a:t>              % of pts reporting</a:t>
            </a:r>
            <a:endParaRPr lang="cs-CZ" sz="1600"/>
          </a:p>
        </p:txBody>
      </p:sp>
      <p:sp>
        <p:nvSpPr>
          <p:cNvPr id="8" name="TextovéPole 7"/>
          <p:cNvSpPr txBox="1"/>
          <p:nvPr/>
        </p:nvSpPr>
        <p:spPr>
          <a:xfrm>
            <a:off x="4659002" y="2276872"/>
            <a:ext cx="4680520" cy="584775"/>
          </a:xfrm>
          <a:prstGeom prst="rect">
            <a:avLst/>
          </a:prstGeom>
          <a:solidFill>
            <a:schemeClr val="bg1"/>
          </a:solidFill>
        </p:spPr>
        <p:txBody>
          <a:bodyPr wrap="square" rtlCol="0">
            <a:spAutoFit/>
          </a:bodyPr>
          <a:lstStyle/>
          <a:p>
            <a:pPr algn="ctr"/>
            <a:r>
              <a:rPr lang="cs-CZ" sz="1600" smtClean="0"/>
              <a:t>% of pts with improvement or </a:t>
            </a:r>
          </a:p>
          <a:p>
            <a:pPr algn="ctr"/>
            <a:r>
              <a:rPr lang="cs-CZ" sz="1600" smtClean="0"/>
              <a:t>significant improvement</a:t>
            </a:r>
            <a:endParaRPr lang="cs-CZ" sz="1600"/>
          </a:p>
        </p:txBody>
      </p:sp>
      <p:sp>
        <p:nvSpPr>
          <p:cNvPr id="9" name="TextovéPole 8"/>
          <p:cNvSpPr txBox="1"/>
          <p:nvPr/>
        </p:nvSpPr>
        <p:spPr>
          <a:xfrm>
            <a:off x="8028384" y="5054987"/>
            <a:ext cx="1153405" cy="615553"/>
          </a:xfrm>
          <a:prstGeom prst="rect">
            <a:avLst/>
          </a:prstGeom>
          <a:solidFill>
            <a:schemeClr val="bg1"/>
          </a:solidFill>
        </p:spPr>
        <p:txBody>
          <a:bodyPr wrap="square" rtlCol="0">
            <a:spAutoFit/>
          </a:bodyPr>
          <a:lstStyle/>
          <a:p>
            <a:r>
              <a:rPr lang="cs-CZ" smtClean="0"/>
              <a:t>  </a:t>
            </a:r>
            <a:r>
              <a:rPr lang="cs-CZ" sz="1600" smtClean="0"/>
              <a:t>3  Months</a:t>
            </a:r>
          </a:p>
          <a:p>
            <a:r>
              <a:rPr lang="cs-CZ" sz="1600" smtClean="0"/>
              <a:t>12  Months</a:t>
            </a:r>
            <a:endParaRPr lang="cs-CZ" sz="1600"/>
          </a:p>
        </p:txBody>
      </p:sp>
      <p:sp>
        <p:nvSpPr>
          <p:cNvPr id="10" name="TextovéPole 9"/>
          <p:cNvSpPr txBox="1"/>
          <p:nvPr/>
        </p:nvSpPr>
        <p:spPr>
          <a:xfrm>
            <a:off x="4427984" y="3194099"/>
            <a:ext cx="1224136" cy="2539157"/>
          </a:xfrm>
          <a:prstGeom prst="rect">
            <a:avLst/>
          </a:prstGeom>
          <a:solidFill>
            <a:schemeClr val="bg1"/>
          </a:solidFill>
        </p:spPr>
        <p:txBody>
          <a:bodyPr wrap="square" rtlCol="0">
            <a:spAutoFit/>
          </a:bodyPr>
          <a:lstStyle/>
          <a:p>
            <a:r>
              <a:rPr lang="cs-CZ" sz="1200" b="1" smtClean="0"/>
              <a:t>  Activity</a:t>
            </a:r>
          </a:p>
          <a:p>
            <a:endParaRPr lang="cs-CZ" sz="1000" b="1" smtClean="0"/>
          </a:p>
          <a:p>
            <a:r>
              <a:rPr lang="cs-CZ" sz="1200" b="1" smtClean="0"/>
              <a:t>  Postictal state</a:t>
            </a:r>
          </a:p>
          <a:p>
            <a:endParaRPr lang="cs-CZ" sz="1100" b="1"/>
          </a:p>
          <a:p>
            <a:r>
              <a:rPr lang="cs-CZ" sz="1200" b="1" smtClean="0"/>
              <a:t>  Seizure cluster</a:t>
            </a:r>
          </a:p>
          <a:p>
            <a:endParaRPr lang="cs-CZ" sz="1200" b="1"/>
          </a:p>
          <a:p>
            <a:r>
              <a:rPr lang="cs-CZ" sz="1200" b="1" smtClean="0"/>
              <a:t>  Verbal skill</a:t>
            </a:r>
          </a:p>
          <a:p>
            <a:endParaRPr lang="cs-CZ" sz="1000" b="1"/>
          </a:p>
          <a:p>
            <a:r>
              <a:rPr lang="cs-CZ" sz="1200" b="1" smtClean="0"/>
              <a:t>  Mood</a:t>
            </a:r>
          </a:p>
          <a:p>
            <a:endParaRPr lang="cs-CZ" sz="1000" b="1"/>
          </a:p>
          <a:p>
            <a:r>
              <a:rPr lang="cs-CZ" sz="1200" b="1" smtClean="0"/>
              <a:t>  Study results</a:t>
            </a:r>
          </a:p>
          <a:p>
            <a:endParaRPr lang="cs-CZ" sz="1000" b="1"/>
          </a:p>
          <a:p>
            <a:r>
              <a:rPr lang="cs-CZ" sz="1200" b="1" smtClean="0"/>
              <a:t>  Memory</a:t>
            </a:r>
          </a:p>
          <a:p>
            <a:endParaRPr lang="cs-CZ" sz="1200" b="1"/>
          </a:p>
        </p:txBody>
      </p:sp>
    </p:spTree>
    <p:extLst>
      <p:ext uri="{BB962C8B-B14F-4D97-AF65-F5344CB8AC3E}">
        <p14:creationId xmlns:p14="http://schemas.microsoft.com/office/powerpoint/2010/main" val="17111159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Podnadpis 2"/>
          <p:cNvSpPr>
            <a:spLocks noGrp="1"/>
          </p:cNvSpPr>
          <p:nvPr>
            <p:ph type="subTitle" idx="1"/>
          </p:nvPr>
        </p:nvSpPr>
        <p:spPr>
          <a:xfrm>
            <a:off x="7451725" y="2060575"/>
            <a:ext cx="1431925" cy="576263"/>
          </a:xfrm>
        </p:spPr>
        <p:txBody>
          <a:bodyPr>
            <a:normAutofit/>
          </a:bodyPr>
          <a:lstStyle/>
          <a:p>
            <a:pPr algn="r" eaLnBrk="1" hangingPunct="1"/>
            <a:r>
              <a:rPr lang="cs-CZ" altLang="cs-CZ" sz="2400" dirty="0" smtClean="0">
                <a:solidFill>
                  <a:srgbClr val="595959"/>
                </a:solidFill>
              </a:rPr>
              <a:t>Kontakt:</a:t>
            </a:r>
            <a:endParaRPr lang="en-US" altLang="cs-CZ" sz="2400" dirty="0" smtClean="0">
              <a:solidFill>
                <a:srgbClr val="595959"/>
              </a:solidFill>
            </a:endParaRPr>
          </a:p>
          <a:p>
            <a:pPr algn="r" eaLnBrk="1" hangingPunct="1"/>
            <a:endParaRPr lang="cs-CZ" altLang="cs-CZ" dirty="0" smtClean="0">
              <a:solidFill>
                <a:srgbClr val="595959"/>
              </a:solidFill>
            </a:endParaRPr>
          </a:p>
          <a:p>
            <a:pPr algn="r" eaLnBrk="1" hangingPunct="1"/>
            <a:endParaRPr lang="cs-CZ" altLang="cs-CZ" sz="2000" dirty="0" smtClean="0">
              <a:solidFill>
                <a:srgbClr val="595959"/>
              </a:solidFill>
            </a:endParaRPr>
          </a:p>
        </p:txBody>
      </p:sp>
      <p:sp>
        <p:nvSpPr>
          <p:cNvPr id="5" name="TextovéPole 4"/>
          <p:cNvSpPr txBox="1"/>
          <p:nvPr/>
        </p:nvSpPr>
        <p:spPr>
          <a:xfrm>
            <a:off x="4211638" y="2565400"/>
            <a:ext cx="4681537" cy="369332"/>
          </a:xfrm>
          <a:prstGeom prst="rect">
            <a:avLst/>
          </a:prstGeom>
          <a:noFill/>
        </p:spPr>
        <p:txBody>
          <a:bodyPr>
            <a:spAutoFit/>
          </a:bodyPr>
          <a:lstStyle/>
          <a:p>
            <a:pPr algn="r">
              <a:defRPr/>
            </a:pPr>
            <a:r>
              <a:rPr lang="cs-CZ" dirty="0">
                <a:solidFill>
                  <a:srgbClr val="E1253B"/>
                </a:solidFill>
                <a:latin typeface="+mj-lt"/>
              </a:rPr>
              <a:t>e</a:t>
            </a:r>
            <a:r>
              <a:rPr lang="cs-CZ" dirty="0" smtClean="0">
                <a:solidFill>
                  <a:srgbClr val="E1253B"/>
                </a:solidFill>
                <a:latin typeface="+mj-lt"/>
              </a:rPr>
              <a:t>va.brichtova@fnusa.cz</a:t>
            </a:r>
            <a:endParaRPr lang="cs-CZ" dirty="0">
              <a:solidFill>
                <a:srgbClr val="E1253B"/>
              </a:solidFill>
              <a:latin typeface="+mj-lt"/>
            </a:endParaRPr>
          </a:p>
        </p:txBody>
      </p:sp>
      <p:sp>
        <p:nvSpPr>
          <p:cNvPr id="6" name="TextovéPole 5"/>
          <p:cNvSpPr txBox="1"/>
          <p:nvPr/>
        </p:nvSpPr>
        <p:spPr>
          <a:xfrm>
            <a:off x="3779838" y="3573463"/>
            <a:ext cx="5113337" cy="1975926"/>
          </a:xfrm>
          <a:prstGeom prst="rect">
            <a:avLst/>
          </a:prstGeom>
          <a:noFill/>
        </p:spPr>
        <p:txBody>
          <a:bodyPr>
            <a:spAutoFit/>
          </a:bodyPr>
          <a:lstStyle/>
          <a:p>
            <a:pPr marL="342900" indent="-342900" algn="r">
              <a:lnSpc>
                <a:spcPct val="80000"/>
              </a:lnSpc>
              <a:spcBef>
                <a:spcPct val="20000"/>
              </a:spcBef>
              <a:buFont typeface="Wingdings" pitchFamily="2" charset="2"/>
              <a:buNone/>
              <a:defRPr/>
            </a:pPr>
            <a:r>
              <a:rPr lang="cs-CZ" dirty="0">
                <a:solidFill>
                  <a:schemeClr val="tx1">
                    <a:lumMod val="65000"/>
                    <a:lumOff val="35000"/>
                  </a:schemeClr>
                </a:solidFill>
                <a:latin typeface="Calibri" pitchFamily="34" charset="0"/>
              </a:rPr>
              <a:t>Fakultní nemocnice u sv. Anny v Brně</a:t>
            </a:r>
          </a:p>
          <a:p>
            <a:pPr marL="342900" indent="-342900" algn="r">
              <a:lnSpc>
                <a:spcPct val="80000"/>
              </a:lnSpc>
              <a:spcBef>
                <a:spcPct val="20000"/>
              </a:spcBef>
              <a:buFont typeface="Wingdings" pitchFamily="2" charset="2"/>
              <a:buNone/>
              <a:defRPr/>
            </a:pPr>
            <a:r>
              <a:rPr lang="en-US" dirty="0" err="1">
                <a:solidFill>
                  <a:schemeClr val="tx1">
                    <a:lumMod val="65000"/>
                    <a:lumOff val="35000"/>
                  </a:schemeClr>
                </a:solidFill>
                <a:latin typeface="Calibri" pitchFamily="34" charset="0"/>
              </a:rPr>
              <a:t>Pekařská</a:t>
            </a:r>
            <a:r>
              <a:rPr lang="en-US" dirty="0">
                <a:solidFill>
                  <a:schemeClr val="tx1">
                    <a:lumMod val="65000"/>
                    <a:lumOff val="35000"/>
                  </a:schemeClr>
                </a:solidFill>
                <a:latin typeface="Calibri" pitchFamily="34" charset="0"/>
              </a:rPr>
              <a:t> 53</a:t>
            </a:r>
            <a:r>
              <a:rPr lang="cs-CZ" dirty="0">
                <a:solidFill>
                  <a:schemeClr val="tx1">
                    <a:lumMod val="65000"/>
                    <a:lumOff val="35000"/>
                  </a:schemeClr>
                </a:solidFill>
                <a:latin typeface="Calibri" pitchFamily="34" charset="0"/>
              </a:rPr>
              <a:t>, Brno </a:t>
            </a:r>
            <a:r>
              <a:rPr lang="en-US" dirty="0">
                <a:solidFill>
                  <a:schemeClr val="tx1">
                    <a:lumMod val="65000"/>
                    <a:lumOff val="35000"/>
                  </a:schemeClr>
                </a:solidFill>
                <a:latin typeface="Calibri" pitchFamily="34" charset="0"/>
              </a:rPr>
              <a:t>656 91</a:t>
            </a:r>
            <a:endParaRPr lang="cs-CZ" dirty="0">
              <a:solidFill>
                <a:schemeClr val="tx1">
                  <a:lumMod val="65000"/>
                  <a:lumOff val="35000"/>
                </a:schemeClr>
              </a:solidFill>
              <a:latin typeface="Calibri" pitchFamily="34" charset="0"/>
            </a:endParaRPr>
          </a:p>
          <a:p>
            <a:pPr marL="342900" indent="-342900" algn="r">
              <a:lnSpc>
                <a:spcPct val="80000"/>
              </a:lnSpc>
              <a:spcBef>
                <a:spcPct val="20000"/>
              </a:spcBef>
              <a:buFont typeface="Wingdings" pitchFamily="2" charset="2"/>
              <a:buNone/>
              <a:defRPr/>
            </a:pPr>
            <a:r>
              <a:rPr lang="cs-CZ" dirty="0">
                <a:solidFill>
                  <a:schemeClr val="tx1">
                    <a:lumMod val="65000"/>
                    <a:lumOff val="35000"/>
                  </a:schemeClr>
                </a:solidFill>
                <a:latin typeface="Calibri" pitchFamily="34" charset="0"/>
              </a:rPr>
              <a:t>Česká republika</a:t>
            </a:r>
            <a:endParaRPr lang="en-US" dirty="0">
              <a:solidFill>
                <a:schemeClr val="tx1">
                  <a:lumMod val="65000"/>
                  <a:lumOff val="35000"/>
                </a:schemeClr>
              </a:solidFill>
              <a:latin typeface="Calibri" pitchFamily="34" charset="0"/>
            </a:endParaRPr>
          </a:p>
          <a:p>
            <a:pPr marL="342900" indent="-342900" algn="r">
              <a:lnSpc>
                <a:spcPct val="80000"/>
              </a:lnSpc>
              <a:spcBef>
                <a:spcPct val="20000"/>
              </a:spcBef>
              <a:buFont typeface="Wingdings" pitchFamily="2" charset="2"/>
              <a:buNone/>
              <a:defRPr/>
            </a:pPr>
            <a:endParaRPr lang="cs-CZ" dirty="0">
              <a:solidFill>
                <a:schemeClr val="tx1">
                  <a:lumMod val="65000"/>
                  <a:lumOff val="35000"/>
                </a:schemeClr>
              </a:solidFill>
              <a:latin typeface="Calibri" pitchFamily="34" charset="0"/>
            </a:endParaRPr>
          </a:p>
          <a:p>
            <a:pPr marL="342900" indent="-342900" algn="r">
              <a:lnSpc>
                <a:spcPct val="80000"/>
              </a:lnSpc>
              <a:spcBef>
                <a:spcPct val="20000"/>
              </a:spcBef>
              <a:buFont typeface="Wingdings" pitchFamily="2" charset="2"/>
              <a:buNone/>
              <a:defRPr/>
            </a:pPr>
            <a:r>
              <a:rPr lang="en-US" dirty="0">
                <a:solidFill>
                  <a:schemeClr val="tx1">
                    <a:lumMod val="65000"/>
                    <a:lumOff val="35000"/>
                  </a:schemeClr>
                </a:solidFill>
                <a:latin typeface="Calibri" pitchFamily="34" charset="0"/>
              </a:rPr>
              <a:t>Tel:  + 420 543 181 111</a:t>
            </a:r>
            <a:endParaRPr lang="cs-CZ" dirty="0">
              <a:solidFill>
                <a:schemeClr val="tx1">
                  <a:lumMod val="65000"/>
                  <a:lumOff val="35000"/>
                </a:schemeClr>
              </a:solidFill>
              <a:latin typeface="Calibri" pitchFamily="34" charset="0"/>
            </a:endParaRPr>
          </a:p>
          <a:p>
            <a:pPr marL="342900" indent="-342900">
              <a:lnSpc>
                <a:spcPct val="80000"/>
              </a:lnSpc>
              <a:spcBef>
                <a:spcPct val="20000"/>
              </a:spcBef>
              <a:buFont typeface="Wingdings" pitchFamily="2" charset="2"/>
              <a:buNone/>
              <a:defRPr/>
            </a:pPr>
            <a:r>
              <a:rPr lang="cs-CZ" dirty="0">
                <a:solidFill>
                  <a:srgbClr val="E1253B"/>
                </a:solidFill>
                <a:latin typeface="Calibri" pitchFamily="34" charset="0"/>
              </a:rPr>
              <a:t>            </a:t>
            </a:r>
          </a:p>
          <a:p>
            <a:pPr marL="342900" indent="-342900" algn="r">
              <a:lnSpc>
                <a:spcPct val="80000"/>
              </a:lnSpc>
              <a:spcBef>
                <a:spcPct val="20000"/>
              </a:spcBef>
              <a:buFont typeface="Wingdings" pitchFamily="2" charset="2"/>
              <a:buNone/>
              <a:defRPr/>
            </a:pPr>
            <a:r>
              <a:rPr lang="cs-CZ" dirty="0">
                <a:solidFill>
                  <a:srgbClr val="E1253B"/>
                </a:solidFill>
                <a:latin typeface="Calibri" pitchFamily="34" charset="0"/>
              </a:rPr>
              <a:t> www.</a:t>
            </a:r>
            <a:r>
              <a:rPr lang="cs-CZ" dirty="0" err="1">
                <a:solidFill>
                  <a:srgbClr val="E1253B"/>
                </a:solidFill>
                <a:latin typeface="Calibri" pitchFamily="34" charset="0"/>
              </a:rPr>
              <a:t>fnusa.cz</a:t>
            </a:r>
            <a:endParaRPr lang="cs-CZ"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0"/>
            <a:ext cx="2945666" cy="6857999"/>
          </a:xfrm>
          <a:prstGeom prst="rect">
            <a:avLst/>
          </a:prstGeom>
        </p:spPr>
      </p:pic>
      <p:pic>
        <p:nvPicPr>
          <p:cNvPr id="9" name="Picture 4" descr="http://www.healthline.com/hlcmsresource/images/topic_centers/depression/HelpForDepression/194x105_V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21" y="1412776"/>
            <a:ext cx="8858175" cy="4938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536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
                            </p:stCondLst>
                            <p:childTnLst>
                              <p:par>
                                <p:cTn id="14" presetID="42" presetClass="exit" presetSubtype="0" fill="hold" nodeType="afterEffect">
                                  <p:stCondLst>
                                    <p:cond delay="1250"/>
                                  </p:stCondLst>
                                  <p:childTnLst>
                                    <p:animEffect transition="out" filter="fade">
                                      <p:cBhvr>
                                        <p:cTn id="15" dur="1000"/>
                                        <p:tgtEl>
                                          <p:spTgt spid="9"/>
                                        </p:tgtEl>
                                      </p:cBhvr>
                                    </p:animEffect>
                                    <p:anim calcmode="lin" valueType="num">
                                      <p:cBhvr>
                                        <p:cTn id="16" dur="1000"/>
                                        <p:tgtEl>
                                          <p:spTgt spid="9"/>
                                        </p:tgtEl>
                                        <p:attrNameLst>
                                          <p:attrName>ppt_x</p:attrName>
                                        </p:attrNameLst>
                                      </p:cBhvr>
                                      <p:tavLst>
                                        <p:tav tm="0">
                                          <p:val>
                                            <p:strVal val="ppt_x"/>
                                          </p:val>
                                        </p:tav>
                                        <p:tav tm="100000">
                                          <p:val>
                                            <p:strVal val="ppt_x"/>
                                          </p:val>
                                        </p:tav>
                                      </p:tavLst>
                                    </p:anim>
                                    <p:anim calcmode="lin" valueType="num">
                                      <p:cBhvr>
                                        <p:cTn id="17" dur="1000"/>
                                        <p:tgtEl>
                                          <p:spTgt spid="9"/>
                                        </p:tgtEl>
                                        <p:attrNameLst>
                                          <p:attrName>ppt_y</p:attrName>
                                        </p:attrNameLst>
                                      </p:cBhvr>
                                      <p:tavLst>
                                        <p:tav tm="0">
                                          <p:val>
                                            <p:strVal val="ppt_y"/>
                                          </p:val>
                                        </p:tav>
                                        <p:tav tm="100000">
                                          <p:val>
                                            <p:strVal val="ppt_y+.1"/>
                                          </p:val>
                                        </p:tav>
                                      </p:tavLst>
                                    </p:anim>
                                    <p:set>
                                      <p:cBhvr>
                                        <p:cTn id="1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err="1">
                <a:solidFill>
                  <a:srgbClr val="FF0000"/>
                </a:solidFill>
              </a:rPr>
              <a:t>N</a:t>
            </a:r>
            <a:r>
              <a:rPr lang="cs-CZ" sz="4000" b="1" dirty="0" err="1" smtClean="0">
                <a:solidFill>
                  <a:srgbClr val="FF0000"/>
                </a:solidFill>
              </a:rPr>
              <a:t>ervus</a:t>
            </a:r>
            <a:r>
              <a:rPr lang="cs-CZ" sz="4000" b="1" dirty="0" smtClean="0">
                <a:solidFill>
                  <a:srgbClr val="FF0000"/>
                </a:solidFill>
              </a:rPr>
              <a:t> vagus </a:t>
            </a:r>
            <a:r>
              <a:rPr lang="cs-CZ" sz="4000" b="1" dirty="0" err="1" smtClean="0">
                <a:solidFill>
                  <a:srgbClr val="FF0000"/>
                </a:solidFill>
              </a:rPr>
              <a:t>stimulation</a:t>
            </a:r>
            <a:endParaRPr lang="cs-CZ" sz="4000" dirty="0"/>
          </a:p>
        </p:txBody>
      </p:sp>
      <p:sp>
        <p:nvSpPr>
          <p:cNvPr id="3" name="Zástupný symbol pro obsah 2"/>
          <p:cNvSpPr>
            <a:spLocks noGrp="1"/>
          </p:cNvSpPr>
          <p:nvPr>
            <p:ph idx="1"/>
          </p:nvPr>
        </p:nvSpPr>
        <p:spPr>
          <a:xfrm>
            <a:off x="611560" y="1916832"/>
            <a:ext cx="4917232" cy="4525963"/>
          </a:xfrm>
        </p:spPr>
        <p:txBody>
          <a:bodyPr>
            <a:normAutofit fontScale="62500" lnSpcReduction="20000"/>
          </a:bodyPr>
          <a:lstStyle/>
          <a:p>
            <a:r>
              <a:rPr lang="en-US" sz="3700" dirty="0" smtClean="0"/>
              <a:t>Long-term </a:t>
            </a:r>
            <a:r>
              <a:rPr lang="en-US" sz="3700" dirty="0" err="1" smtClean="0"/>
              <a:t>vagus</a:t>
            </a:r>
            <a:r>
              <a:rPr lang="en-US" sz="3700" dirty="0" smtClean="0"/>
              <a:t> nerve stimulation (VNS) is a palliative treatment </a:t>
            </a:r>
            <a:r>
              <a:rPr lang="en-US" sz="3700" smtClean="0"/>
              <a:t>method </a:t>
            </a:r>
            <a:r>
              <a:rPr lang="cs-CZ" sz="3700" smtClean="0"/>
              <a:t>for </a:t>
            </a:r>
            <a:r>
              <a:rPr lang="en-US" sz="3700" smtClean="0"/>
              <a:t>inoperable refractory epilep</a:t>
            </a:r>
            <a:r>
              <a:rPr lang="cs-CZ" sz="3700" smtClean="0"/>
              <a:t>sy</a:t>
            </a:r>
          </a:p>
          <a:p>
            <a:endParaRPr lang="cs-CZ" sz="2200"/>
          </a:p>
          <a:p>
            <a:r>
              <a:rPr lang="en-US" sz="3700" smtClean="0"/>
              <a:t>First </a:t>
            </a:r>
            <a:r>
              <a:rPr lang="en-US" sz="3700" dirty="0" smtClean="0"/>
              <a:t>implantation in humans in 1988</a:t>
            </a:r>
            <a:r>
              <a:rPr lang="en-US" sz="3700" smtClean="0"/>
              <a:t/>
            </a:r>
            <a:br>
              <a:rPr lang="en-US" sz="3700" smtClean="0"/>
            </a:br>
            <a:endParaRPr lang="cs-CZ" sz="3700" smtClean="0"/>
          </a:p>
          <a:p>
            <a:r>
              <a:rPr lang="cs-CZ" sz="3700"/>
              <a:t>T</a:t>
            </a:r>
            <a:r>
              <a:rPr lang="en-US" sz="3700" smtClean="0"/>
              <a:t>he </a:t>
            </a:r>
            <a:r>
              <a:rPr lang="en-US" sz="3700" dirty="0" smtClean="0"/>
              <a:t>first implantation </a:t>
            </a:r>
            <a:r>
              <a:rPr lang="en-US" sz="3700" smtClean="0"/>
              <a:t>in Czech Republic</a:t>
            </a:r>
            <a:r>
              <a:rPr lang="cs-CZ" sz="3700" smtClean="0"/>
              <a:t> in </a:t>
            </a:r>
            <a:r>
              <a:rPr lang="en-US" sz="3700" smtClean="0"/>
              <a:t>1997 </a:t>
            </a:r>
            <a:endParaRPr lang="cs-CZ" sz="3700"/>
          </a:p>
          <a:p>
            <a:endParaRPr lang="cs-CZ" sz="2200" smtClean="0"/>
          </a:p>
          <a:p>
            <a:r>
              <a:rPr lang="cs-CZ" sz="3700" smtClean="0"/>
              <a:t>Nowadays about </a:t>
            </a:r>
            <a:r>
              <a:rPr lang="en-US" sz="3700" smtClean="0"/>
              <a:t>60,000 patients</a:t>
            </a:r>
            <a:endParaRPr lang="cs-CZ" sz="3700" smtClean="0"/>
          </a:p>
          <a:p>
            <a:endParaRPr lang="cs-CZ" sz="3700" dirty="0" smtClean="0"/>
          </a:p>
          <a:p>
            <a:r>
              <a:rPr lang="en-US" sz="3700" smtClean="0"/>
              <a:t>Czech Republic a</a:t>
            </a:r>
            <a:r>
              <a:rPr lang="cs-CZ" sz="3700" smtClean="0"/>
              <a:t>bout</a:t>
            </a:r>
            <a:r>
              <a:rPr lang="en-US" sz="3700" smtClean="0"/>
              <a:t> 500</a:t>
            </a:r>
            <a:r>
              <a:rPr lang="cs-CZ" sz="3700" smtClean="0"/>
              <a:t> </a:t>
            </a:r>
            <a:r>
              <a:rPr lang="en-US" sz="3700"/>
              <a:t>patients</a:t>
            </a:r>
            <a:endParaRPr lang="cs-CZ" sz="3700"/>
          </a:p>
          <a:p>
            <a:endParaRPr lang="cs-CZ"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844824"/>
            <a:ext cx="2432050"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564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err="1" smtClean="0">
                <a:solidFill>
                  <a:srgbClr val="FF0000"/>
                </a:solidFill>
              </a:rPr>
              <a:t>Indication</a:t>
            </a:r>
            <a:endParaRPr lang="cs-CZ" sz="4000" b="1" dirty="0">
              <a:solidFill>
                <a:srgbClr val="FF0000"/>
              </a:solidFill>
            </a:endParaRPr>
          </a:p>
        </p:txBody>
      </p:sp>
      <p:sp>
        <p:nvSpPr>
          <p:cNvPr id="3" name="Zástupný symbol pro obsah 2"/>
          <p:cNvSpPr>
            <a:spLocks noGrp="1"/>
          </p:cNvSpPr>
          <p:nvPr>
            <p:ph idx="1"/>
          </p:nvPr>
        </p:nvSpPr>
        <p:spPr>
          <a:xfrm>
            <a:off x="827584" y="1700808"/>
            <a:ext cx="7797552" cy="4525963"/>
          </a:xfrm>
        </p:spPr>
        <p:txBody>
          <a:bodyPr>
            <a:normAutofit fontScale="92500" lnSpcReduction="20000"/>
          </a:bodyPr>
          <a:lstStyle/>
          <a:p>
            <a:pPr algn="just"/>
            <a:r>
              <a:rPr lang="en-US" sz="2800" smtClean="0"/>
              <a:t>The VNS Therapy System is </a:t>
            </a:r>
            <a:r>
              <a:rPr lang="cs-CZ" sz="2800" smtClean="0"/>
              <a:t>considered as supportive therapy</a:t>
            </a:r>
          </a:p>
          <a:p>
            <a:pPr algn="just"/>
            <a:endParaRPr lang="cs-CZ" sz="2800"/>
          </a:p>
          <a:p>
            <a:pPr algn="just"/>
            <a:r>
              <a:rPr lang="cs-CZ" sz="2800" smtClean="0"/>
              <a:t>to reduce </a:t>
            </a:r>
            <a:r>
              <a:rPr lang="en-US" sz="2800"/>
              <a:t>the frequency of seizures </a:t>
            </a:r>
            <a:endParaRPr lang="cs-CZ" sz="2800" smtClean="0"/>
          </a:p>
          <a:p>
            <a:pPr algn="just"/>
            <a:endParaRPr lang="cs-CZ" sz="2800"/>
          </a:p>
          <a:p>
            <a:pPr algn="just"/>
            <a:r>
              <a:rPr lang="cs-CZ" sz="2800" smtClean="0"/>
              <a:t>in </a:t>
            </a:r>
            <a:r>
              <a:rPr lang="cs-CZ" sz="2800"/>
              <a:t>epileptic patients non-responding to </a:t>
            </a:r>
            <a:r>
              <a:rPr lang="en-US" sz="2800"/>
              <a:t>antiepileptic</a:t>
            </a:r>
            <a:r>
              <a:rPr lang="cs-CZ" sz="2800"/>
              <a:t> </a:t>
            </a:r>
            <a:r>
              <a:rPr lang="cs-CZ" sz="2800" smtClean="0"/>
              <a:t>drugs</a:t>
            </a:r>
          </a:p>
          <a:p>
            <a:pPr algn="just"/>
            <a:endParaRPr lang="cs-CZ" sz="2800"/>
          </a:p>
          <a:p>
            <a:pPr algn="just"/>
            <a:r>
              <a:rPr lang="cs-CZ" sz="2800" smtClean="0"/>
              <a:t>with</a:t>
            </a:r>
            <a:r>
              <a:rPr lang="en-US" sz="2800" smtClean="0"/>
              <a:t> </a:t>
            </a:r>
            <a:r>
              <a:rPr lang="en-US" sz="2800" dirty="0" smtClean="0"/>
              <a:t>partial seizures (with or without </a:t>
            </a:r>
            <a:r>
              <a:rPr lang="en-US" sz="2800" smtClean="0"/>
              <a:t>secondary generalization) </a:t>
            </a:r>
            <a:r>
              <a:rPr lang="en-US" sz="2800" dirty="0" smtClean="0"/>
              <a:t>or generalized seizures</a:t>
            </a:r>
            <a:endParaRPr lang="cs-CZ" sz="2800" dirty="0" smtClean="0"/>
          </a:p>
          <a:p>
            <a:pPr marL="0" indent="0" algn="just">
              <a:buNone/>
            </a:pPr>
            <a:r>
              <a:rPr lang="en-US" sz="2800" smtClean="0"/>
              <a:t> </a:t>
            </a:r>
            <a:endParaRPr lang="cs-CZ" sz="2800" dirty="0"/>
          </a:p>
        </p:txBody>
      </p:sp>
    </p:spTree>
    <p:extLst>
      <p:ext uri="{BB962C8B-B14F-4D97-AF65-F5344CB8AC3E}">
        <p14:creationId xmlns:p14="http://schemas.microsoft.com/office/powerpoint/2010/main" val="361475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367" b="-3724"/>
          <a:stretch/>
        </p:blipFill>
        <p:spPr bwMode="auto">
          <a:xfrm>
            <a:off x="539552" y="1340768"/>
            <a:ext cx="7876241" cy="370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838670" y="102734"/>
            <a:ext cx="7416824" cy="369332"/>
          </a:xfrm>
          <a:prstGeom prst="rect">
            <a:avLst/>
          </a:prstGeom>
          <a:noFill/>
        </p:spPr>
        <p:txBody>
          <a:bodyPr wrap="square" rtlCol="0">
            <a:spAutoFit/>
          </a:bodyPr>
          <a:lstStyle/>
          <a:p>
            <a:pPr algn="ctr"/>
            <a:endParaRPr lang="cs-CZ" dirty="0"/>
          </a:p>
        </p:txBody>
      </p:sp>
      <p:sp>
        <p:nvSpPr>
          <p:cNvPr id="5" name="Obdélník 4"/>
          <p:cNvSpPr/>
          <p:nvPr/>
        </p:nvSpPr>
        <p:spPr>
          <a:xfrm>
            <a:off x="788822" y="5301208"/>
            <a:ext cx="7577123" cy="923330"/>
          </a:xfrm>
          <a:prstGeom prst="rect">
            <a:avLst/>
          </a:prstGeom>
        </p:spPr>
        <p:txBody>
          <a:bodyPr wrap="square">
            <a:spAutoFit/>
          </a:bodyPr>
          <a:lstStyle/>
          <a:p>
            <a:pPr algn="just"/>
            <a:r>
              <a:rPr lang="cs-CZ"/>
              <a:t>The method utilizes the ability of afferent vagus nerve fibres to transmit nerve impulses into the brain stem nuclei (especially the solitary tract nucleus) and in this way further into the the limbic system and thalamo-cortical circuits.</a:t>
            </a:r>
            <a:endParaRPr lang="cs-CZ" dirty="0"/>
          </a:p>
        </p:txBody>
      </p:sp>
      <p:sp>
        <p:nvSpPr>
          <p:cNvPr id="7" name="Obdélník 6"/>
          <p:cNvSpPr/>
          <p:nvPr/>
        </p:nvSpPr>
        <p:spPr>
          <a:xfrm>
            <a:off x="2339752" y="404664"/>
            <a:ext cx="4475264" cy="584775"/>
          </a:xfrm>
          <a:prstGeom prst="rect">
            <a:avLst/>
          </a:prstGeom>
        </p:spPr>
        <p:txBody>
          <a:bodyPr wrap="none">
            <a:spAutoFit/>
          </a:bodyPr>
          <a:lstStyle/>
          <a:p>
            <a:r>
              <a:rPr lang="cs-CZ" sz="3200" b="1" dirty="0" err="1">
                <a:solidFill>
                  <a:srgbClr val="FF0000"/>
                </a:solidFill>
              </a:rPr>
              <a:t>M</a:t>
            </a:r>
            <a:r>
              <a:rPr lang="cs-CZ" sz="3200" b="1" dirty="0" err="1" smtClean="0">
                <a:solidFill>
                  <a:srgbClr val="FF0000"/>
                </a:solidFill>
              </a:rPr>
              <a:t>echanism</a:t>
            </a:r>
            <a:r>
              <a:rPr lang="cs-CZ" sz="3200" b="1" dirty="0" smtClean="0">
                <a:solidFill>
                  <a:srgbClr val="FF0000"/>
                </a:solidFill>
              </a:rPr>
              <a:t> </a:t>
            </a:r>
            <a:r>
              <a:rPr lang="cs-CZ" sz="3200" b="1" dirty="0" err="1" smtClean="0">
                <a:solidFill>
                  <a:srgbClr val="FF0000"/>
                </a:solidFill>
              </a:rPr>
              <a:t>of</a:t>
            </a:r>
            <a:r>
              <a:rPr lang="cs-CZ" sz="3200" b="1" dirty="0" smtClean="0">
                <a:solidFill>
                  <a:srgbClr val="FF0000"/>
                </a:solidFill>
              </a:rPr>
              <a:t> VNS </a:t>
            </a:r>
            <a:r>
              <a:rPr lang="cs-CZ" sz="3200" b="1" dirty="0" err="1" smtClean="0">
                <a:solidFill>
                  <a:srgbClr val="FF0000"/>
                </a:solidFill>
              </a:rPr>
              <a:t>effect</a:t>
            </a:r>
            <a:endParaRPr lang="cs-CZ" sz="3200" b="1" dirty="0">
              <a:solidFill>
                <a:srgbClr val="FF0000"/>
              </a:solidFill>
            </a:endParaRPr>
          </a:p>
        </p:txBody>
      </p:sp>
    </p:spTree>
    <p:extLst>
      <p:ext uri="{BB962C8B-B14F-4D97-AF65-F5344CB8AC3E}">
        <p14:creationId xmlns:p14="http://schemas.microsoft.com/office/powerpoint/2010/main" val="3326431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1143000"/>
          </a:xfrm>
        </p:spPr>
        <p:txBody>
          <a:bodyPr>
            <a:noAutofit/>
          </a:bodyPr>
          <a:lstStyle/>
          <a:p>
            <a:r>
              <a:rPr lang="cs-CZ" sz="3600" b="1" dirty="0" smtClean="0">
                <a:solidFill>
                  <a:srgbClr val="FF0000"/>
                </a:solidFill>
              </a:rPr>
              <a:t>VNS </a:t>
            </a:r>
            <a:r>
              <a:rPr lang="cs-CZ" sz="3600" b="1" dirty="0" err="1" smtClean="0">
                <a:solidFill>
                  <a:srgbClr val="FF0000"/>
                </a:solidFill>
              </a:rPr>
              <a:t>implantation</a:t>
            </a:r>
            <a:endParaRPr lang="cs-CZ" sz="3600" b="1" dirty="0">
              <a:solidFill>
                <a:srgbClr val="FF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4846221"/>
            <a:ext cx="4968552" cy="199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24" y="1432465"/>
            <a:ext cx="5148064" cy="3531989"/>
          </a:xfrm>
          <a:prstGeom prst="rect">
            <a:avLst/>
          </a:prstGeom>
          <a:effectLst>
            <a:softEdge rad="63500"/>
          </a:effectLst>
        </p:spPr>
      </p:pic>
      <p:sp>
        <p:nvSpPr>
          <p:cNvPr id="7" name="Obdélník 6"/>
          <p:cNvSpPr/>
          <p:nvPr/>
        </p:nvSpPr>
        <p:spPr>
          <a:xfrm>
            <a:off x="5580112" y="1447531"/>
            <a:ext cx="3384376" cy="4154984"/>
          </a:xfrm>
          <a:prstGeom prst="rect">
            <a:avLst/>
          </a:prstGeom>
        </p:spPr>
        <p:txBody>
          <a:bodyPr wrap="square">
            <a:spAutoFit/>
          </a:bodyPr>
          <a:lstStyle/>
          <a:p>
            <a:r>
              <a:rPr lang="en-US" sz="2400" smtClean="0"/>
              <a:t>The principle</a:t>
            </a:r>
            <a:r>
              <a:rPr lang="cs-CZ" sz="2400" smtClean="0"/>
              <a:t> - </a:t>
            </a:r>
            <a:r>
              <a:rPr lang="en-US" sz="2400" smtClean="0"/>
              <a:t>electrical </a:t>
            </a:r>
            <a:r>
              <a:rPr lang="en-US" sz="2400" dirty="0" smtClean="0"/>
              <a:t>stimulation </a:t>
            </a:r>
            <a:r>
              <a:rPr lang="en-US" sz="2400" smtClean="0"/>
              <a:t>of </a:t>
            </a:r>
            <a:r>
              <a:rPr lang="cs-CZ" sz="2400" smtClean="0"/>
              <a:t>the </a:t>
            </a:r>
            <a:r>
              <a:rPr lang="en-US" sz="2400" smtClean="0"/>
              <a:t>left </a:t>
            </a:r>
            <a:r>
              <a:rPr lang="en-US" sz="2400" dirty="0" err="1" smtClean="0"/>
              <a:t>vagus</a:t>
            </a:r>
            <a:r>
              <a:rPr lang="en-US" sz="2400" dirty="0" smtClean="0"/>
              <a:t> nerve</a:t>
            </a:r>
            <a:br>
              <a:rPr lang="en-US" sz="2400" dirty="0" smtClean="0"/>
            </a:br>
            <a:r>
              <a:rPr lang="en-US" sz="2400" dirty="0" smtClean="0"/>
              <a:t/>
            </a:r>
            <a:br>
              <a:rPr lang="en-US" sz="2400" dirty="0" smtClean="0"/>
            </a:br>
            <a:r>
              <a:rPr lang="en-US" sz="2400" dirty="0" smtClean="0"/>
              <a:t>through the bipolar electrode, which is connected to</a:t>
            </a:r>
            <a:br>
              <a:rPr lang="en-US" sz="2400" dirty="0" smtClean="0"/>
            </a:br>
            <a:r>
              <a:rPr lang="en-US" sz="2400" dirty="0" smtClean="0"/>
              <a:t/>
            </a:r>
            <a:br>
              <a:rPr lang="en-US" sz="2400" dirty="0" smtClean="0"/>
            </a:br>
            <a:r>
              <a:rPr lang="en-US" sz="2400" dirty="0" smtClean="0"/>
              <a:t>implantable pulse generator in the </a:t>
            </a:r>
            <a:r>
              <a:rPr lang="en-US" sz="2400" dirty="0" err="1" smtClean="0"/>
              <a:t>subclavian</a:t>
            </a:r>
            <a:r>
              <a:rPr lang="en-US" sz="2400" dirty="0" smtClean="0"/>
              <a:t> </a:t>
            </a:r>
            <a:r>
              <a:rPr lang="cs-CZ" sz="2400" dirty="0" smtClean="0"/>
              <a:t>area.</a:t>
            </a:r>
            <a:endParaRPr lang="cs-CZ" sz="2200" dirty="0"/>
          </a:p>
        </p:txBody>
      </p:sp>
    </p:spTree>
    <p:extLst>
      <p:ext uri="{BB962C8B-B14F-4D97-AF65-F5344CB8AC3E}">
        <p14:creationId xmlns:p14="http://schemas.microsoft.com/office/powerpoint/2010/main" val="1596707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395536" y="260648"/>
            <a:ext cx="8229600" cy="8640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200" b="1" dirty="0" smtClean="0">
                <a:solidFill>
                  <a:srgbClr val="FF0000"/>
                </a:solidFill>
              </a:rPr>
              <a:t>VNS </a:t>
            </a:r>
            <a:r>
              <a:rPr lang="cs-CZ" sz="3200" b="1" dirty="0" err="1" smtClean="0">
                <a:solidFill>
                  <a:srgbClr val="FF0000"/>
                </a:solidFill>
              </a:rPr>
              <a:t>implantation</a:t>
            </a:r>
            <a:endParaRPr lang="cs-CZ" sz="3200" b="1" dirty="0">
              <a:solidFill>
                <a:srgbClr val="FF0000"/>
              </a:solidFill>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69" y="4221088"/>
            <a:ext cx="2536031" cy="1876097"/>
          </a:xfrm>
          <a:prstGeom prst="rect">
            <a:avLst/>
          </a:prstGeom>
          <a:effectLst>
            <a:softEdge rad="31750"/>
          </a:effectLst>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284" y="1340768"/>
            <a:ext cx="4664694" cy="1080120"/>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14" y="2852936"/>
            <a:ext cx="5789828" cy="3874992"/>
          </a:xfrm>
          <a:prstGeom prst="rect">
            <a:avLst/>
          </a:prstGeom>
          <a:effectLst>
            <a:softEdge rad="31750"/>
          </a:effectLst>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395414"/>
            <a:ext cx="3744952" cy="1908943"/>
          </a:xfrm>
          <a:prstGeom prst="rect">
            <a:avLst/>
          </a:prstGeom>
          <a:effectLst>
            <a:softEdge rad="31750"/>
          </a:effectLst>
        </p:spPr>
      </p:pic>
    </p:spTree>
    <p:extLst>
      <p:ext uri="{BB962C8B-B14F-4D97-AF65-F5344CB8AC3E}">
        <p14:creationId xmlns:p14="http://schemas.microsoft.com/office/powerpoint/2010/main" val="2141429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151950"/>
            <a:ext cx="5832648" cy="4317078"/>
          </a:xfrm>
          <a:prstGeom prst="rect">
            <a:avLst/>
          </a:prstGeom>
          <a:effectLst>
            <a:softEdge rad="31750"/>
          </a:effectLst>
        </p:spPr>
      </p:pic>
      <p:sp>
        <p:nvSpPr>
          <p:cNvPr id="4" name="Nadpis 1"/>
          <p:cNvSpPr txBox="1">
            <a:spLocks/>
          </p:cNvSpPr>
          <p:nvPr/>
        </p:nvSpPr>
        <p:spPr>
          <a:xfrm>
            <a:off x="539552" y="404664"/>
            <a:ext cx="8229600" cy="8640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200" b="1" dirty="0" smtClean="0">
                <a:solidFill>
                  <a:srgbClr val="FF0000"/>
                </a:solidFill>
              </a:rPr>
              <a:t>VNS </a:t>
            </a:r>
            <a:r>
              <a:rPr lang="cs-CZ" sz="3200" b="1" dirty="0" err="1" smtClean="0">
                <a:solidFill>
                  <a:srgbClr val="FF0000"/>
                </a:solidFill>
              </a:rPr>
              <a:t>implantation</a:t>
            </a:r>
            <a:endParaRPr lang="cs-CZ" sz="3200" b="1" dirty="0">
              <a:solidFill>
                <a:srgbClr val="FF0000"/>
              </a:solidFil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560" y="908720"/>
            <a:ext cx="1722104" cy="1243230"/>
          </a:xfrm>
          <a:prstGeom prst="rect">
            <a:avLst/>
          </a:prstGeom>
        </p:spPr>
      </p:pic>
    </p:spTree>
    <p:extLst>
      <p:ext uri="{BB962C8B-B14F-4D97-AF65-F5344CB8AC3E}">
        <p14:creationId xmlns:p14="http://schemas.microsoft.com/office/powerpoint/2010/main" val="4233616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697" y="4294000"/>
            <a:ext cx="3216186" cy="2275970"/>
          </a:xfrm>
          <a:prstGeom prst="rect">
            <a:avLst/>
          </a:prstGeom>
          <a:effectLst>
            <a:softEdge rad="31750"/>
          </a:effectLst>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4294000"/>
            <a:ext cx="3216186" cy="2275970"/>
          </a:xfrm>
          <a:prstGeom prst="rect">
            <a:avLst/>
          </a:prstGeom>
          <a:effectLst>
            <a:softEdge rad="31750"/>
          </a:effectLst>
        </p:spPr>
      </p:pic>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5479" r="452"/>
          <a:stretch/>
        </p:blipFill>
        <p:spPr>
          <a:xfrm>
            <a:off x="5076056" y="1648503"/>
            <a:ext cx="3216186" cy="2333192"/>
          </a:xfrm>
          <a:prstGeom prst="rect">
            <a:avLst/>
          </a:prstGeom>
          <a:effectLst>
            <a:softEdge rad="31750"/>
          </a:effectLst>
        </p:spPr>
      </p:pic>
      <p:sp>
        <p:nvSpPr>
          <p:cNvPr id="7" name="Nadpis 1"/>
          <p:cNvSpPr txBox="1">
            <a:spLocks/>
          </p:cNvSpPr>
          <p:nvPr/>
        </p:nvSpPr>
        <p:spPr>
          <a:xfrm>
            <a:off x="611560" y="485800"/>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200" b="1" dirty="0" smtClean="0">
                <a:solidFill>
                  <a:srgbClr val="FF0000"/>
                </a:solidFill>
              </a:rPr>
              <a:t>VNS </a:t>
            </a:r>
            <a:r>
              <a:rPr lang="cs-CZ" sz="3200" b="1" dirty="0" err="1" smtClean="0">
                <a:solidFill>
                  <a:srgbClr val="FF0000"/>
                </a:solidFill>
              </a:rPr>
              <a:t>implantation</a:t>
            </a:r>
            <a:r>
              <a:rPr lang="cs-CZ" sz="3200" b="1" dirty="0" smtClean="0">
                <a:solidFill>
                  <a:srgbClr val="FF0000"/>
                </a:solidFill>
              </a:rPr>
              <a:t> </a:t>
            </a:r>
            <a:r>
              <a:rPr lang="cs-CZ" sz="3200" b="1" dirty="0" err="1" smtClean="0">
                <a:solidFill>
                  <a:srgbClr val="FF0000"/>
                </a:solidFill>
              </a:rPr>
              <a:t>procedure</a:t>
            </a:r>
            <a:endParaRPr lang="cs-CZ" sz="3200" b="1" dirty="0">
              <a:solidFill>
                <a:srgbClr val="FF0000"/>
              </a:solidFill>
            </a:endParaRPr>
          </a:p>
        </p:txBody>
      </p:sp>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559056"/>
            <a:ext cx="1463040" cy="1295400"/>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697" y="1628800"/>
            <a:ext cx="3120311" cy="2372599"/>
          </a:xfrm>
          <a:prstGeom prst="rect">
            <a:avLst/>
          </a:prstGeom>
          <a:effectLst>
            <a:softEdge rad="31750"/>
          </a:effectLst>
        </p:spPr>
      </p:pic>
    </p:spTree>
    <p:extLst>
      <p:ext uri="{BB962C8B-B14F-4D97-AF65-F5344CB8AC3E}">
        <p14:creationId xmlns:p14="http://schemas.microsoft.com/office/powerpoint/2010/main" val="276297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69463" y="6387200"/>
            <a:ext cx="5688632" cy="307777"/>
          </a:xfrm>
          <a:prstGeom prst="rect">
            <a:avLst/>
          </a:prstGeom>
        </p:spPr>
        <p:txBody>
          <a:bodyPr wrap="square">
            <a:spAutoFit/>
          </a:bodyPr>
          <a:lstStyle/>
          <a:p>
            <a:r>
              <a:rPr lang="cs-CZ" sz="1400" smtClean="0"/>
              <a:t>Neurochirurgie patru; https</a:t>
            </a:r>
            <a:r>
              <a:rPr lang="cs-CZ" sz="1400"/>
              <a:t>://www.youtube.com/watch?v=T_W5WNgyR6M</a:t>
            </a:r>
          </a:p>
        </p:txBody>
      </p:sp>
      <p:sp>
        <p:nvSpPr>
          <p:cNvPr id="3" name="Obdélník 2"/>
          <p:cNvSpPr/>
          <p:nvPr/>
        </p:nvSpPr>
        <p:spPr>
          <a:xfrm>
            <a:off x="2123728" y="692696"/>
            <a:ext cx="5018938" cy="584775"/>
          </a:xfrm>
          <a:prstGeom prst="rect">
            <a:avLst/>
          </a:prstGeom>
        </p:spPr>
        <p:txBody>
          <a:bodyPr wrap="none">
            <a:spAutoFit/>
          </a:bodyPr>
          <a:lstStyle/>
          <a:p>
            <a:r>
              <a:rPr lang="cs-CZ" sz="3200" b="1" smtClean="0">
                <a:solidFill>
                  <a:srgbClr val="FF0000"/>
                </a:solidFill>
              </a:rPr>
              <a:t>VNS implantation procedure</a:t>
            </a:r>
            <a:endParaRPr lang="cs-CZ" sz="3200" b="1" dirty="0">
              <a:solidFill>
                <a:srgbClr val="FF0000"/>
              </a:solidFill>
            </a:endParaRPr>
          </a:p>
        </p:txBody>
      </p:sp>
      <p:pic>
        <p:nvPicPr>
          <p:cNvPr id="4" name="VAGAL NERVE STIMULATION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560" y="1628800"/>
            <a:ext cx="8046535" cy="4441994"/>
          </a:xfrm>
          <a:prstGeom prst="rect">
            <a:avLst/>
          </a:prstGeom>
        </p:spPr>
      </p:pic>
    </p:spTree>
    <p:extLst>
      <p:ext uri="{BB962C8B-B14F-4D97-AF65-F5344CB8AC3E}">
        <p14:creationId xmlns:p14="http://schemas.microsoft.com/office/powerpoint/2010/main" val="1783794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645</Words>
  <Application>Microsoft Office PowerPoint</Application>
  <PresentationFormat>Předvádění na obrazovce (4:3)</PresentationFormat>
  <Paragraphs>547</Paragraphs>
  <Slides>15</Slides>
  <Notes>0</Notes>
  <HiddenSlides>0</HiddenSlides>
  <MMClips>1</MMClips>
  <ScaleCrop>false</ScaleCrop>
  <HeadingPairs>
    <vt:vector size="4" baseType="variant">
      <vt:variant>
        <vt:lpstr>Motiv</vt:lpstr>
      </vt:variant>
      <vt:variant>
        <vt:i4>1</vt:i4>
      </vt:variant>
      <vt:variant>
        <vt:lpstr>Nadpisy snímků</vt:lpstr>
      </vt:variant>
      <vt:variant>
        <vt:i4>15</vt:i4>
      </vt:variant>
    </vt:vector>
  </HeadingPairs>
  <TitlesOfParts>
    <vt:vector size="16" baseType="lpstr">
      <vt:lpstr>Motiv sady Office</vt:lpstr>
      <vt:lpstr>  Vagus nerve stimulation - - intractable epilepsy therapy   </vt:lpstr>
      <vt:lpstr>Nervus vagus stimulation</vt:lpstr>
      <vt:lpstr>Indication</vt:lpstr>
      <vt:lpstr>Prezentace aplikace PowerPoint</vt:lpstr>
      <vt:lpstr>VNS implantation</vt:lpstr>
      <vt:lpstr>Prezentace aplikace PowerPoint</vt:lpstr>
      <vt:lpstr>Prezentace aplikace PowerPoint</vt:lpstr>
      <vt:lpstr>Prezentace aplikace PowerPoint</vt:lpstr>
      <vt:lpstr>Prezentace aplikace PowerPoint</vt:lpstr>
      <vt:lpstr>Prezentace aplikace PowerPoint</vt:lpstr>
      <vt:lpstr>Setting VNS therapy parameters</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Nervus vagus stimulation – therapy of intractable epilepsy</dc:title>
  <dc:creator>uziv</dc:creator>
  <cp:lastModifiedBy>Táta</cp:lastModifiedBy>
  <cp:revision>39</cp:revision>
  <dcterms:created xsi:type="dcterms:W3CDTF">2016-03-17T16:31:54Z</dcterms:created>
  <dcterms:modified xsi:type="dcterms:W3CDTF">2016-03-20T19:55:00Z</dcterms:modified>
</cp:coreProperties>
</file>