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5e5078e9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5e5078e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5e52844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5e52844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5e528442e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5e528442e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5e528442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5e528442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5e528442e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5e528442e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5e528442e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5e528442e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5e528442e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5e528442e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5e528442e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5e528442e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5.png"/><Relationship Id="rId8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10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questions for these answers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6112200" cy="356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………………………………. - Moje maminka.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……………………………….. - Protože nemám čas.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……………………………….. - Tramvají číslo 8.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…………………………………- 125 korun.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…………………………………- Je veselý a energický.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………………………………….- V Brně.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…………………………………..- Z Anglie. 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………………………………….- Je blízko. Asi 10 minut pěšky.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…………………………………..- Ano, mám bratra.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…………………………………..- O víkendu.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……………………………………- V 7 hodin ráno.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…………………………………..- Kávu a toast. </a:t>
            </a:r>
            <a:endParaRPr sz="1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……………………………………- Vanilkovou. </a:t>
            </a:r>
            <a:endParaRPr sz="16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5775" y="1096125"/>
            <a:ext cx="2019574" cy="2019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Denní program (new verbs - page 48)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OVAT:</a:t>
            </a:r>
            <a:r>
              <a:rPr lang="en"/>
              <a:t> </a:t>
            </a:r>
            <a:r>
              <a:rPr lang="en" u="sng"/>
              <a:t>pracovat</a:t>
            </a:r>
            <a:r>
              <a:rPr lang="en"/>
              <a:t> (na počítači) = to work (on the computer), </a:t>
            </a:r>
            <a:r>
              <a:rPr lang="en" u="sng"/>
              <a:t>tancovat</a:t>
            </a:r>
            <a:r>
              <a:rPr lang="en"/>
              <a:t> = to dance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AT:</a:t>
            </a:r>
            <a:r>
              <a:rPr lang="en"/>
              <a:t> </a:t>
            </a:r>
            <a:r>
              <a:rPr lang="en" u="sng"/>
              <a:t>dívat se</a:t>
            </a:r>
            <a:r>
              <a:rPr lang="en"/>
              <a:t> na televizi = to watch TV, </a:t>
            </a:r>
            <a:r>
              <a:rPr lang="en" u="sng"/>
              <a:t>snídat</a:t>
            </a:r>
            <a:r>
              <a:rPr lang="en"/>
              <a:t> = to have breakfast, </a:t>
            </a:r>
            <a:r>
              <a:rPr lang="en" u="sng"/>
              <a:t>obědvat</a:t>
            </a:r>
            <a:r>
              <a:rPr lang="en"/>
              <a:t> = to have lunch, </a:t>
            </a:r>
            <a:r>
              <a:rPr lang="en" u="sng"/>
              <a:t>vstávat</a:t>
            </a:r>
            <a:r>
              <a:rPr lang="en"/>
              <a:t> = to get up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ET/IT:</a:t>
            </a:r>
            <a:r>
              <a:rPr lang="en"/>
              <a:t> </a:t>
            </a:r>
            <a:r>
              <a:rPr lang="en" u="sng"/>
              <a:t>cvičit</a:t>
            </a:r>
            <a:r>
              <a:rPr lang="en"/>
              <a:t> jógu = to do yoga, </a:t>
            </a:r>
            <a:r>
              <a:rPr lang="en" u="sng"/>
              <a:t>večeřet</a:t>
            </a:r>
            <a:r>
              <a:rPr lang="en"/>
              <a:t> = to have dinner, </a:t>
            </a:r>
            <a:r>
              <a:rPr lang="en" u="sng"/>
              <a:t>učit se</a:t>
            </a:r>
            <a:r>
              <a:rPr lang="en"/>
              <a:t> = to study, </a:t>
            </a:r>
            <a:r>
              <a:rPr lang="en" u="sng"/>
              <a:t>uklízet</a:t>
            </a:r>
            <a:r>
              <a:rPr lang="en"/>
              <a:t> = to clean, </a:t>
            </a:r>
            <a:r>
              <a:rPr lang="en" u="sng"/>
              <a:t>vařit</a:t>
            </a:r>
            <a:r>
              <a:rPr lang="en"/>
              <a:t> = to cook, </a:t>
            </a:r>
            <a:r>
              <a:rPr lang="en" u="sng"/>
              <a:t>*spát</a:t>
            </a:r>
            <a:r>
              <a:rPr lang="en"/>
              <a:t> = to sleep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*irregular:</a:t>
            </a:r>
            <a:r>
              <a:rPr lang="en"/>
              <a:t> *</a:t>
            </a:r>
            <a:r>
              <a:rPr lang="en" u="sng"/>
              <a:t>jít</a:t>
            </a:r>
            <a:r>
              <a:rPr lang="en"/>
              <a:t> do školy (jdu) = to go to school, </a:t>
            </a:r>
            <a:r>
              <a:rPr lang="en" u="sng"/>
              <a:t>*plavat</a:t>
            </a:r>
            <a:r>
              <a:rPr lang="en"/>
              <a:t> (plavu) = to swim, </a:t>
            </a:r>
            <a:r>
              <a:rPr lang="en" u="sng"/>
              <a:t>*psát</a:t>
            </a:r>
            <a:r>
              <a:rPr lang="en"/>
              <a:t> domácí úkol (píšu) = to do homework, </a:t>
            </a:r>
            <a:r>
              <a:rPr lang="en" u="sng"/>
              <a:t>číst </a:t>
            </a:r>
            <a:r>
              <a:rPr lang="en"/>
              <a:t>(čtu) = to read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dělá? </a:t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1696825" cy="169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45400" y="1152473"/>
            <a:ext cx="1437100" cy="143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55675" y="1059612"/>
            <a:ext cx="1696825" cy="169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35000" y="1140188"/>
            <a:ext cx="1535675" cy="153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5550" y="2791275"/>
            <a:ext cx="1696825" cy="169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316900" y="2931525"/>
            <a:ext cx="1494100" cy="149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243275" y="2830162"/>
            <a:ext cx="1696825" cy="16968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5017700" y="4529250"/>
            <a:ext cx="3870600" cy="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https://games4esl.com/daily-routine-examples/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Můj den</a:t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075" y="961300"/>
            <a:ext cx="6272951" cy="352855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4572000" y="4643650"/>
            <a:ext cx="4070400" cy="3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https://games4esl.com/daily-routine-examples/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questions</a:t>
            </a:r>
            <a:endParaRPr/>
          </a:p>
        </p:txBody>
      </p:sp>
      <p:sp>
        <p:nvSpPr>
          <p:cNvPr id="94" name="Google Shape;94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Kdy ….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 děláš/děláte ráno/večer?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 děláš/děláte ve všední den?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 děláš/děláte o víkendu?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Modal verbs (page 46)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52475"/>
            <a:ext cx="2100900" cy="366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CHTÍT</a:t>
            </a:r>
            <a:r>
              <a:rPr lang="en"/>
              <a:t> (to want)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Já </a:t>
            </a:r>
            <a:r>
              <a:rPr lang="en">
                <a:highlight>
                  <a:srgbClr val="FFF2CC"/>
                </a:highlight>
              </a:rPr>
              <a:t>chci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 </a:t>
            </a:r>
            <a:r>
              <a:rPr lang="en">
                <a:highlight>
                  <a:srgbClr val="D9EAD3"/>
                </a:highlight>
              </a:rPr>
              <a:t>chceš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on/ona </a:t>
            </a:r>
            <a:r>
              <a:rPr lang="en">
                <a:highlight>
                  <a:srgbClr val="EAD1DC"/>
                </a:highlight>
              </a:rPr>
              <a:t>chce</a:t>
            </a:r>
            <a:endParaRPr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</a:t>
            </a:r>
            <a:r>
              <a:rPr lang="en">
                <a:highlight>
                  <a:srgbClr val="CFE2F3"/>
                </a:highlight>
              </a:rPr>
              <a:t>chceme</a:t>
            </a:r>
            <a:endParaRPr>
              <a:highlight>
                <a:srgbClr val="CFE2F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Vy </a:t>
            </a:r>
            <a:r>
              <a:rPr lang="en">
                <a:highlight>
                  <a:srgbClr val="F9CB9C"/>
                </a:highlight>
              </a:rPr>
              <a:t>chcete</a:t>
            </a:r>
            <a:endParaRPr>
              <a:highlight>
                <a:srgbClr val="F9CB9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Oni </a:t>
            </a:r>
            <a:r>
              <a:rPr lang="en">
                <a:highlight>
                  <a:srgbClr val="D9D2E9"/>
                </a:highlight>
              </a:rPr>
              <a:t>chtějí</a:t>
            </a:r>
            <a:endParaRPr>
              <a:highlight>
                <a:srgbClr val="D9D2E9"/>
              </a:highlight>
            </a:endParaRPr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4607400" y="1152475"/>
            <a:ext cx="21009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*MOCT</a:t>
            </a:r>
            <a:r>
              <a:rPr lang="en"/>
              <a:t> (can, be able to)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Můžu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Můžeš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D1DC"/>
                </a:highlight>
              </a:rPr>
              <a:t>Může</a:t>
            </a:r>
            <a:endParaRPr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FE2F3"/>
                </a:highlight>
              </a:rPr>
              <a:t>Můžeme</a:t>
            </a:r>
            <a:endParaRPr>
              <a:highlight>
                <a:srgbClr val="CFE2F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9CB9C"/>
                </a:highlight>
              </a:rPr>
              <a:t>Můžete</a:t>
            </a:r>
            <a:endParaRPr>
              <a:highlight>
                <a:srgbClr val="F9CB9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2E9"/>
                </a:highlight>
              </a:rPr>
              <a:t>Můžou</a:t>
            </a:r>
            <a:endParaRPr>
              <a:highlight>
                <a:srgbClr val="D9D2E9"/>
              </a:highlight>
            </a:endParaRPr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2459550" y="1152475"/>
            <a:ext cx="21009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MUSET</a:t>
            </a:r>
            <a:r>
              <a:rPr lang="en"/>
              <a:t> (must, have to)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Musím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Musíš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D1DC"/>
                </a:highlight>
              </a:rPr>
              <a:t>Musí</a:t>
            </a:r>
            <a:endParaRPr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FE2F3"/>
                </a:highlight>
              </a:rPr>
              <a:t>Musíme</a:t>
            </a:r>
            <a:endParaRPr>
              <a:highlight>
                <a:srgbClr val="CFE2F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9CB9C"/>
                </a:highlight>
              </a:rPr>
              <a:t>Musíte</a:t>
            </a:r>
            <a:endParaRPr>
              <a:highlight>
                <a:srgbClr val="F9CB9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2E9"/>
                </a:highlight>
              </a:rPr>
              <a:t>Musí</a:t>
            </a:r>
            <a:endParaRPr>
              <a:highlight>
                <a:srgbClr val="D9D2E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6818325" y="1152475"/>
            <a:ext cx="2100900" cy="342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UMĚT</a:t>
            </a:r>
            <a:r>
              <a:rPr lang="en"/>
              <a:t> (to know how to, can)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2CC"/>
                </a:highlight>
              </a:rPr>
              <a:t>Umím</a:t>
            </a:r>
            <a:endParaRPr>
              <a:highlight>
                <a:srgbClr val="FFF2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Umíš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D1DC"/>
                </a:highlight>
              </a:rPr>
              <a:t>Umí</a:t>
            </a:r>
            <a:endParaRPr>
              <a:highlight>
                <a:srgbClr val="EAD1D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CFE2F3"/>
                </a:highlight>
              </a:rPr>
              <a:t>Umíme</a:t>
            </a:r>
            <a:endParaRPr>
              <a:highlight>
                <a:srgbClr val="CFE2F3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9CB9C"/>
                </a:highlight>
              </a:rPr>
              <a:t>Umíte</a:t>
            </a:r>
            <a:endParaRPr>
              <a:highlight>
                <a:srgbClr val="F9CB9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2E9"/>
                </a:highlight>
              </a:rPr>
              <a:t>Umí </a:t>
            </a:r>
            <a:r>
              <a:rPr lang="en"/>
              <a:t>(umějí)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form a sentence with a modal verb?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Conjugated modal verb</a:t>
            </a:r>
            <a:r>
              <a:rPr lang="en"/>
              <a:t> + </a:t>
            </a:r>
            <a:r>
              <a:rPr lang="en" u="sng"/>
              <a:t>verb in infinitive:</a:t>
            </a:r>
            <a:endParaRPr u="sng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 </a:t>
            </a:r>
            <a:r>
              <a:rPr b="1" lang="en"/>
              <a:t>chceš</a:t>
            </a:r>
            <a:r>
              <a:rPr lang="en"/>
              <a:t> </a:t>
            </a:r>
            <a:r>
              <a:rPr lang="en" u="sng"/>
              <a:t>dělat</a:t>
            </a:r>
            <a:r>
              <a:rPr lang="en"/>
              <a:t> dnes večer? </a:t>
            </a:r>
            <a:r>
              <a:rPr lang="en" sz="1400"/>
              <a:t>(= What do you want to do tonight?)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Dnes </a:t>
            </a:r>
            <a:r>
              <a:rPr b="1" lang="en"/>
              <a:t>nechci</a:t>
            </a:r>
            <a:r>
              <a:rPr lang="en"/>
              <a:t> </a:t>
            </a:r>
            <a:r>
              <a:rPr lang="en" u="sng"/>
              <a:t>studovat,</a:t>
            </a:r>
            <a:r>
              <a:rPr lang="en"/>
              <a:t> </a:t>
            </a:r>
            <a:r>
              <a:rPr b="1" lang="en"/>
              <a:t>chci</a:t>
            </a:r>
            <a:r>
              <a:rPr lang="en"/>
              <a:t> </a:t>
            </a:r>
            <a:r>
              <a:rPr lang="en" u="sng"/>
              <a:t>odpočívat.</a:t>
            </a:r>
            <a:r>
              <a:rPr lang="en"/>
              <a:t> </a:t>
            </a:r>
            <a:r>
              <a:rPr lang="en" sz="1400">
                <a:solidFill>
                  <a:srgbClr val="666666"/>
                </a:solidFill>
              </a:rPr>
              <a:t>(= </a:t>
            </a:r>
            <a:r>
              <a:rPr lang="en" sz="1400">
                <a:solidFill>
                  <a:srgbClr val="666666"/>
                </a:solidFill>
                <a:highlight>
                  <a:srgbClr val="F8F9FA"/>
                </a:highlight>
              </a:rPr>
              <a:t>I don't want to study today, I want to rest.)</a:t>
            </a:r>
            <a:endParaRPr sz="1400">
              <a:solidFill>
                <a:srgbClr val="666666"/>
              </a:solidFill>
              <a:highlight>
                <a:srgbClr val="F8F9FA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Chcete</a:t>
            </a:r>
            <a:r>
              <a:rPr lang="en"/>
              <a:t> </a:t>
            </a:r>
            <a:r>
              <a:rPr lang="en" u="sng"/>
              <a:t>jít</a:t>
            </a:r>
            <a:r>
              <a:rPr lang="en"/>
              <a:t> o víkendu do kina?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Zítra </a:t>
            </a:r>
            <a:r>
              <a:rPr b="1" lang="en"/>
              <a:t>musíme</a:t>
            </a:r>
            <a:r>
              <a:rPr lang="en"/>
              <a:t> </a:t>
            </a:r>
            <a:r>
              <a:rPr lang="en" u="sng"/>
              <a:t>studovat,</a:t>
            </a:r>
            <a:r>
              <a:rPr lang="en"/>
              <a:t> píšeme test.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</a:t>
            </a:r>
            <a:r>
              <a:rPr b="1" lang="en"/>
              <a:t>musíte</a:t>
            </a:r>
            <a:r>
              <a:rPr lang="en"/>
              <a:t> zítra </a:t>
            </a:r>
            <a:r>
              <a:rPr lang="en" u="sng"/>
              <a:t>děla</a:t>
            </a:r>
            <a:r>
              <a:rPr lang="en"/>
              <a:t>t?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</a:t>
            </a:r>
            <a:r>
              <a:rPr b="1" lang="en"/>
              <a:t>můžete</a:t>
            </a:r>
            <a:r>
              <a:rPr lang="en"/>
              <a:t> zítra </a:t>
            </a:r>
            <a:r>
              <a:rPr lang="en" u="sng"/>
              <a:t>dělat</a:t>
            </a:r>
            <a:r>
              <a:rPr lang="en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Umíš</a:t>
            </a:r>
            <a:r>
              <a:rPr lang="en"/>
              <a:t> </a:t>
            </a:r>
            <a:r>
              <a:rPr lang="en" u="sng"/>
              <a:t>plavat</a:t>
            </a:r>
            <a:r>
              <a:rPr lang="en"/>
              <a:t>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Neumím</a:t>
            </a:r>
            <a:r>
              <a:rPr lang="en"/>
              <a:t> </a:t>
            </a:r>
            <a:r>
              <a:rPr lang="en" u="sng"/>
              <a:t>vařit</a:t>
            </a:r>
            <a:r>
              <a:rPr lang="en"/>
              <a:t>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Petr </a:t>
            </a:r>
            <a:r>
              <a:rPr b="1" lang="en"/>
              <a:t>neumí</a:t>
            </a:r>
            <a:r>
              <a:rPr lang="en"/>
              <a:t> </a:t>
            </a:r>
            <a:r>
              <a:rPr lang="en" u="sng"/>
              <a:t>tancovat</a:t>
            </a:r>
            <a:r>
              <a:rPr lang="en"/>
              <a:t>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Dny v týdnu = days of the week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2278500" cy="26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Nominative sg.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pondělí (n)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úterý (n)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středa (f)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čtvrtek (m)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pátek (m)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sobota (f)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neděle (f)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2849275" y="1152475"/>
            <a:ext cx="3204600" cy="264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Kdy?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 pondělí (on Monday)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 úterý (on Tuesday)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Ve</a:t>
            </a:r>
            <a:r>
              <a:rPr lang="en"/>
              <a:t> střed</a:t>
            </a:r>
            <a:r>
              <a:rPr lang="en" u="sng"/>
              <a:t>u</a:t>
            </a:r>
            <a:r>
              <a:rPr lang="en"/>
              <a:t> (on Wednesday)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Ve</a:t>
            </a:r>
            <a:r>
              <a:rPr lang="en"/>
              <a:t> čtvrtek (on Thursday)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 pátek (on Friday)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 sobot</a:t>
            </a:r>
            <a:r>
              <a:rPr lang="en" u="sng"/>
              <a:t>u</a:t>
            </a:r>
            <a:r>
              <a:rPr lang="en"/>
              <a:t> (on Saturday)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 neděl</a:t>
            </a:r>
            <a:r>
              <a:rPr lang="en" u="sng"/>
              <a:t>i</a:t>
            </a:r>
            <a:r>
              <a:rPr lang="en"/>
              <a:t> (on Sunday)</a:t>
            </a:r>
            <a:endParaRPr/>
          </a:p>
        </p:txBody>
      </p:sp>
      <p:sp>
        <p:nvSpPr>
          <p:cNvPr id="117" name="Google Shape;117;p21"/>
          <p:cNvSpPr txBox="1"/>
          <p:nvPr/>
        </p:nvSpPr>
        <p:spPr>
          <a:xfrm>
            <a:off x="555050" y="4040800"/>
            <a:ext cx="8059500" cy="72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 děláte v pondělí? Co děláš v pátek večer? Co děláte v sobotu?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 děláš o víkendu?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