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340eee5c2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340eee5c2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340eee5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340eee5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340eee5c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340eee5c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340eee5c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340eee5c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340eee5c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340eee5c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340eee5c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340eee5c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340eee5c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340eee5c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340eee5c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340eee5c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340eee5c2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340eee5c2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 PROJECT: Můj den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22875"/>
            <a:ext cx="8520600" cy="36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Můj den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50">
                <a:solidFill>
                  <a:srgbClr val="3A3A3A"/>
                </a:solidFill>
                <a:highlight>
                  <a:srgbClr val="FFFFFF"/>
                </a:highlight>
              </a:rPr>
              <a:t>Write a text about your everyday life (50 words minimum). Describe your daily activities from morning to night. Use various verbs, time expressions, the expressions rád/mít rád. Upload your text into your homework vault. 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                                                    </a:t>
            </a:r>
            <a:r>
              <a:rPr b="1" lang="en" sz="1550">
                <a:solidFill>
                  <a:srgbClr val="3A3A3A"/>
                </a:solidFill>
                <a:highlight>
                  <a:srgbClr val="EA9999"/>
                </a:highlight>
              </a:rPr>
              <a:t>DEADLINE: SUNDAY 10.1.2021</a:t>
            </a:r>
            <a:endParaRPr b="1" sz="1550">
              <a:solidFill>
                <a:srgbClr val="3A3A3A"/>
              </a:solidFill>
              <a:highlight>
                <a:srgbClr val="EA9999"/>
              </a:highlight>
            </a:endParaRPr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-135860" r="135860" t="0"/>
          <a:stretch/>
        </p:blipFill>
        <p:spPr>
          <a:xfrm>
            <a:off x="455626" y="2953875"/>
            <a:ext cx="1933728" cy="16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18183" y="3026900"/>
            <a:ext cx="1850375" cy="1620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 (time, days of the week)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Kolik je hodin?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Co děláte </a:t>
            </a:r>
            <a:r>
              <a:rPr lang="en" sz="1000">
                <a:highlight>
                  <a:srgbClr val="FFFF00"/>
                </a:highlight>
              </a:rPr>
              <a:t>o víkendu</a:t>
            </a:r>
            <a:r>
              <a:rPr lang="en" sz="1000"/>
              <a:t>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Co děláte </a:t>
            </a:r>
            <a:r>
              <a:rPr lang="en" sz="1000">
                <a:highlight>
                  <a:srgbClr val="FFFF00"/>
                </a:highlight>
              </a:rPr>
              <a:t>ve čtvrtek ráno</a:t>
            </a:r>
            <a:r>
              <a:rPr lang="en" sz="1000"/>
              <a:t>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Co musíte dělat </a:t>
            </a:r>
            <a:r>
              <a:rPr lang="en" sz="1000">
                <a:highlight>
                  <a:srgbClr val="FFFF00"/>
                </a:highlight>
              </a:rPr>
              <a:t>v pondělí</a:t>
            </a:r>
            <a:r>
              <a:rPr lang="en" sz="1000"/>
              <a:t>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Kdy vstáváte?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Kdy musíte studovat?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Kdy chcete odpočívat?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Kdy večeříte?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/>
              <a:t>Co děláte </a:t>
            </a:r>
            <a:r>
              <a:rPr lang="en" sz="1000">
                <a:highlight>
                  <a:srgbClr val="FFFF00"/>
                </a:highlight>
              </a:rPr>
              <a:t>večer?</a:t>
            </a:r>
            <a:r>
              <a:rPr lang="en" sz="700">
                <a:highlight>
                  <a:srgbClr val="FFFFFF"/>
                </a:highlight>
              </a:rPr>
              <a:t> (ráno, dopoledne, odpoledne, večer = no preposition!)</a:t>
            </a:r>
            <a:endParaRPr sz="7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 (verbs, modal verbs)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Vstávat → snídat → pracovat/studovat → obědvat → odpočívat → sportovat → relaxovat → jít spát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Modal verbs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CHTÍT</a:t>
            </a:r>
            <a:r>
              <a:rPr lang="en"/>
              <a:t> - </a:t>
            </a:r>
            <a:r>
              <a:rPr b="1" lang="en"/>
              <a:t>*MOCT</a:t>
            </a:r>
            <a:r>
              <a:rPr lang="en"/>
              <a:t> (můžu) - </a:t>
            </a:r>
            <a:r>
              <a:rPr b="1" lang="en"/>
              <a:t>MUSET</a:t>
            </a:r>
            <a:r>
              <a:rPr lang="en"/>
              <a:t> - </a:t>
            </a:r>
            <a:r>
              <a:rPr b="1" lang="en"/>
              <a:t>UMĚT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chcete dělat o víkendu?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Zítra nemusím pracovat, můžu relaxovat.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Umíte plavat? Umíš anglicky?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500">
                <a:highlight>
                  <a:srgbClr val="FFF2CC"/>
                </a:highlight>
              </a:rPr>
              <a:t>Umět + language</a:t>
            </a:r>
            <a:r>
              <a:rPr i="1" lang="en" sz="1500"/>
              <a:t> (umíte česky? Umíš francouzsky. Promiňte, nerozumím, neumím anglicky). </a:t>
            </a:r>
            <a:endParaRPr i="1"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 - “mít rád”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94450"/>
            <a:ext cx="2700300" cy="35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Rád                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Rádi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098750" y="1152475"/>
            <a:ext cx="5500800" cy="36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Mít: mám, máš, má, máme, máte, mají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Mít rád/ráda/rádi + </a:t>
            </a:r>
            <a:r>
              <a:rPr lang="en">
                <a:highlight>
                  <a:srgbClr val="FFF2CC"/>
                </a:highlight>
              </a:rPr>
              <a:t>object in the accusative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700"/>
              <a:t>Mám ráda </a:t>
            </a:r>
            <a:r>
              <a:rPr i="1" lang="en" sz="1700">
                <a:highlight>
                  <a:srgbClr val="FFF2CC"/>
                </a:highlight>
              </a:rPr>
              <a:t>kávu.</a:t>
            </a:r>
            <a:endParaRPr i="1" sz="17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700"/>
              <a:t>Petr má rád </a:t>
            </a:r>
            <a:r>
              <a:rPr i="1" lang="en" sz="1700">
                <a:highlight>
                  <a:srgbClr val="FFF2CC"/>
                </a:highlight>
              </a:rPr>
              <a:t>pizzu.</a:t>
            </a:r>
            <a:endParaRPr i="1" sz="17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700"/>
              <a:t>Jana nemá ráda </a:t>
            </a:r>
            <a:r>
              <a:rPr i="1" lang="en" sz="1700">
                <a:highlight>
                  <a:srgbClr val="FFF2CC"/>
                </a:highlight>
              </a:rPr>
              <a:t>maso.</a:t>
            </a:r>
            <a:endParaRPr i="1" sz="17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700"/>
              <a:t>Máme rádi </a:t>
            </a:r>
            <a:r>
              <a:rPr i="1" lang="en" sz="1700">
                <a:highlight>
                  <a:srgbClr val="FFF2CC"/>
                </a:highlight>
              </a:rPr>
              <a:t>češtinu.</a:t>
            </a:r>
            <a:endParaRPr i="1" sz="1700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700"/>
              <a:t>Máte rádi české </a:t>
            </a:r>
            <a:r>
              <a:rPr i="1" lang="en" sz="1700">
                <a:highlight>
                  <a:srgbClr val="FFF2CC"/>
                </a:highlight>
              </a:rPr>
              <a:t>jídlo?</a:t>
            </a:r>
            <a:endParaRPr i="1" sz="1700">
              <a:highlight>
                <a:srgbClr val="FFF2CC"/>
              </a:highlight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500" y="1094450"/>
            <a:ext cx="1152474" cy="1066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5350" y="1094450"/>
            <a:ext cx="688300" cy="1118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8350" y="2856675"/>
            <a:ext cx="1743523" cy="127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expression “rád”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225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Rád    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Rádi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2650350" y="1152475"/>
            <a:ext cx="609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Rád + verb (conjugated)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rád sportuje.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 ráda cestuje.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Rádi studujeme češtinu.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Tancuješ rád?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 víkendu ráda hraju tenis.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NEGACE: nerad/nerada/neradi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nerad uklízí.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 nerada vstává.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Neradi nakupujeme. </a:t>
            </a:r>
            <a:endParaRPr/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675" y="1152475"/>
            <a:ext cx="1309875" cy="1274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226" y="2645750"/>
            <a:ext cx="1166776" cy="11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 rád x rád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Mít rád</a:t>
            </a:r>
            <a:r>
              <a:rPr b="1" lang="en"/>
              <a:t> + </a:t>
            </a:r>
            <a:r>
              <a:rPr b="1" lang="en">
                <a:highlight>
                  <a:srgbClr val="FFF2CC"/>
                </a:highlight>
              </a:rPr>
              <a:t>object</a:t>
            </a:r>
            <a:r>
              <a:rPr b="1" lang="en"/>
              <a:t> in the accusative</a:t>
            </a:r>
            <a:r>
              <a:rPr lang="en"/>
              <a:t> x </a:t>
            </a:r>
            <a:r>
              <a:rPr b="1" lang="en">
                <a:highlight>
                  <a:srgbClr val="F4CCCC"/>
                </a:highlight>
              </a:rPr>
              <a:t>rád</a:t>
            </a:r>
            <a:r>
              <a:rPr b="1" lang="en"/>
              <a:t> + conjugated </a:t>
            </a:r>
            <a:r>
              <a:rPr b="1" lang="en">
                <a:highlight>
                  <a:srgbClr val="F4CCCC"/>
                </a:highlight>
              </a:rPr>
              <a:t>verb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Petr má rád </a:t>
            </a:r>
            <a:r>
              <a:rPr lang="en">
                <a:highlight>
                  <a:srgbClr val="FFF2CC"/>
                </a:highlight>
              </a:rPr>
              <a:t>čaj</a:t>
            </a:r>
            <a:r>
              <a:rPr lang="en"/>
              <a:t>. X Petr rád </a:t>
            </a:r>
            <a:r>
              <a:rPr lang="en">
                <a:highlight>
                  <a:srgbClr val="F4CCCC"/>
                </a:highlight>
              </a:rPr>
              <a:t>pije</a:t>
            </a:r>
            <a:r>
              <a:rPr lang="en"/>
              <a:t> čaj.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Jana má ráda </a:t>
            </a:r>
            <a:r>
              <a:rPr lang="en">
                <a:highlight>
                  <a:srgbClr val="FFF2CC"/>
                </a:highlight>
              </a:rPr>
              <a:t>tenis</a:t>
            </a:r>
            <a:r>
              <a:rPr lang="en"/>
              <a:t>. X Jana ráda </a:t>
            </a:r>
            <a:r>
              <a:rPr lang="en">
                <a:highlight>
                  <a:srgbClr val="F4CCCC"/>
                </a:highlight>
              </a:rPr>
              <a:t>hraje</a:t>
            </a:r>
            <a:r>
              <a:rPr lang="en"/>
              <a:t> tenis.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Máme rádi </a:t>
            </a:r>
            <a:r>
              <a:rPr lang="en">
                <a:highlight>
                  <a:srgbClr val="FFF2CC"/>
                </a:highlight>
              </a:rPr>
              <a:t>češtinu</a:t>
            </a:r>
            <a:r>
              <a:rPr lang="en"/>
              <a:t>. X My rádi </a:t>
            </a:r>
            <a:r>
              <a:rPr lang="en">
                <a:highlight>
                  <a:srgbClr val="F4CCCC"/>
                </a:highlight>
              </a:rPr>
              <a:t>studujeme</a:t>
            </a:r>
            <a:r>
              <a:rPr lang="en"/>
              <a:t> češtinu.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Mám ráda </a:t>
            </a:r>
            <a:r>
              <a:rPr lang="en">
                <a:highlight>
                  <a:srgbClr val="FFF2CC"/>
                </a:highlight>
              </a:rPr>
              <a:t>literaturu</a:t>
            </a:r>
            <a:r>
              <a:rPr lang="en"/>
              <a:t>. X Ráda </a:t>
            </a:r>
            <a:r>
              <a:rPr lang="en">
                <a:highlight>
                  <a:srgbClr val="F4CCCC"/>
                </a:highlight>
              </a:rPr>
              <a:t>čtu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Karel nemá rád </a:t>
            </a:r>
            <a:r>
              <a:rPr lang="en">
                <a:highlight>
                  <a:srgbClr val="FFF2CC"/>
                </a:highlight>
              </a:rPr>
              <a:t>operu</a:t>
            </a:r>
            <a:r>
              <a:rPr lang="en"/>
              <a:t>. X Karel rád </a:t>
            </a:r>
            <a:r>
              <a:rPr lang="en">
                <a:highlight>
                  <a:srgbClr val="F4CCCC"/>
                </a:highlight>
              </a:rPr>
              <a:t>poslouchá</a:t>
            </a:r>
            <a:r>
              <a:rPr lang="en"/>
              <a:t> operu.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expressions (page 44)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Každý den/týden/měsíc = every day/week/month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Vždycky = always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Často = often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Většinou = mainly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Obvykle = usually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Někdy = sometimes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Nikdy = never + negation (Nikdy nevstávám v 6 ráno. Josef nikdy nepije alkohol.)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Revision:</a:t>
            </a:r>
            <a:r>
              <a:rPr b="1" lang="en"/>
              <a:t> </a:t>
            </a:r>
            <a:r>
              <a:rPr b="1" lang="en"/>
              <a:t>KDY?</a:t>
            </a:r>
            <a:r>
              <a:rPr lang="en"/>
              <a:t> = When? </a:t>
            </a:r>
            <a:r>
              <a:rPr i="1" lang="en" sz="2400"/>
              <a:t>(v kolik hodin = at what time)</a:t>
            </a:r>
            <a:endParaRPr i="1" sz="2400"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27891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1:00 - v jedn</a:t>
            </a:r>
            <a:r>
              <a:rPr lang="en" sz="1400" u="sng"/>
              <a:t>u</a:t>
            </a:r>
            <a:r>
              <a:rPr lang="en" sz="1400"/>
              <a:t> (hodinu)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2:00 - </a:t>
            </a:r>
            <a:r>
              <a:rPr lang="en" sz="1400" u="sng"/>
              <a:t>ve</a:t>
            </a:r>
            <a:r>
              <a:rPr lang="en" sz="1400"/>
              <a:t> dvě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3:00 - </a:t>
            </a:r>
            <a:r>
              <a:rPr lang="en" sz="1400" u="sng"/>
              <a:t>ve</a:t>
            </a:r>
            <a:r>
              <a:rPr lang="en" sz="1400"/>
              <a:t> tři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/>
              <a:t>Ve</a:t>
            </a:r>
            <a:r>
              <a:rPr lang="en" sz="1400"/>
              <a:t> 4:00 - </a:t>
            </a:r>
            <a:r>
              <a:rPr lang="en" sz="1400" u="sng"/>
              <a:t>ve</a:t>
            </a:r>
            <a:r>
              <a:rPr lang="en" sz="1400"/>
              <a:t> čtyři (hodiny)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5:00 - v pět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 6:00 - v šest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V 7:00 - v sedm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→ v …….. (hodin)</a:t>
            </a:r>
            <a:endParaRPr sz="1400"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305975" y="1193850"/>
            <a:ext cx="27891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</a:t>
            </a:r>
            <a:r>
              <a:rPr lang="en" sz="1400" u="sng"/>
              <a:t>Ve</a:t>
            </a:r>
            <a:r>
              <a:rPr lang="en" sz="1400"/>
              <a:t> třináct (čtrnáct)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               </a:t>
            </a:r>
            <a:r>
              <a:rPr lang="en" sz="1400" u="sng"/>
              <a:t>Ve</a:t>
            </a:r>
            <a:r>
              <a:rPr lang="en" sz="1400"/>
              <a:t> čtrnáct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 </a:t>
            </a:r>
            <a:r>
              <a:rPr lang="en" sz="1400"/>
              <a:t>dvacet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jedna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dva (hodin)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u="sng"/>
              <a:t>Ve</a:t>
            </a:r>
            <a:r>
              <a:rPr lang="en" sz="1400"/>
              <a:t> dvacet tři (hodin)</a:t>
            </a:r>
            <a:endParaRPr sz="1400"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5975" y="1193850"/>
            <a:ext cx="753600" cy="10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7575" y="2104913"/>
            <a:ext cx="1516325" cy="151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ODKDY?</a:t>
            </a:r>
            <a:r>
              <a:rPr lang="en"/>
              <a:t> (since when?) - </a:t>
            </a:r>
            <a:r>
              <a:rPr b="1" lang="en"/>
              <a:t>DOKDY?</a:t>
            </a:r>
            <a:r>
              <a:rPr lang="en"/>
              <a:t> (until when?)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277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jedné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dvou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tří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čtyř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pět</a:t>
            </a:r>
            <a:r>
              <a:rPr lang="en">
                <a:highlight>
                  <a:srgbClr val="FFFF00"/>
                </a:highlight>
              </a:rPr>
              <a:t>i</a:t>
            </a:r>
            <a:r>
              <a:rPr lang="en"/>
              <a:t> (+ i)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do šest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sedm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osm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devít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desít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od/do jedenáct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od/do dvanáct</a:t>
            </a:r>
            <a:r>
              <a:rPr lang="en">
                <a:highlight>
                  <a:srgbClr val="FFFF00"/>
                </a:highlight>
              </a:rPr>
              <a:t>i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313400" y="1282675"/>
            <a:ext cx="5219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Ráno vstávám v 7 hodin a od osmi do dvanácti pracuju.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 škole jsem ve středu od desíti do čtrnácti hodin.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Konzulatační hodiny jsou od jedenácti do dvanácti hodin.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Odkdy dokdy pracuješ?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