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95606cf003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95606cf003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95606cf003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95606cf003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95606cf003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95606cf003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95606cf003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95606cf003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95606cf003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95606cf003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95606cf003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95606cf003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95606cf003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95606cf003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95606cf003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95606cf003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95606cf003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95606cf003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gif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Česká abeceda (Czech alphabet)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3025" y="2834113"/>
            <a:ext cx="5715000" cy="191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Tongue twister</a:t>
            </a:r>
            <a:endParaRPr/>
          </a:p>
        </p:txBody>
      </p:sp>
      <p:sp>
        <p:nvSpPr>
          <p:cNvPr id="111" name="Google Shape;111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000"/>
              <a:t>Tři sta třicet tři stříbrných stříkaček stříkalo přes tři sta třicet tři stříbrných střech.</a:t>
            </a: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2" name="Google Shape;112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60475" y="2373325"/>
            <a:ext cx="3571825" cy="2357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Czech greetings 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Dobr</a:t>
            </a:r>
            <a:r>
              <a:rPr lang="en">
                <a:highlight>
                  <a:srgbClr val="FFFF00"/>
                </a:highlight>
              </a:rPr>
              <a:t>ý</a:t>
            </a:r>
            <a:r>
              <a:rPr lang="en"/>
              <a:t> den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Dobr</a:t>
            </a:r>
            <a:r>
              <a:rPr lang="en">
                <a:solidFill>
                  <a:srgbClr val="000000"/>
                </a:solidFill>
                <a:highlight>
                  <a:srgbClr val="FFFF00"/>
                </a:highlight>
              </a:rPr>
              <a:t>é</a:t>
            </a:r>
            <a:r>
              <a:rPr lang="en"/>
              <a:t> r</a:t>
            </a:r>
            <a:r>
              <a:rPr lang="en">
                <a:highlight>
                  <a:srgbClr val="FFFF00"/>
                </a:highlight>
              </a:rPr>
              <a:t>á</a:t>
            </a:r>
            <a:r>
              <a:rPr lang="en"/>
              <a:t>no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Dobr</a:t>
            </a:r>
            <a:r>
              <a:rPr lang="en">
                <a:highlight>
                  <a:srgbClr val="FFFF00"/>
                </a:highlight>
              </a:rPr>
              <a:t>ý</a:t>
            </a:r>
            <a:r>
              <a:rPr lang="en"/>
              <a:t> ve</a:t>
            </a:r>
            <a:r>
              <a:rPr lang="en">
                <a:highlight>
                  <a:srgbClr val="FFFF00"/>
                </a:highlight>
              </a:rPr>
              <a:t>č</a:t>
            </a:r>
            <a:r>
              <a:rPr lang="en"/>
              <a:t>er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Ahoj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00"/>
                </a:highlight>
              </a:rPr>
              <a:t>Č</a:t>
            </a:r>
            <a:r>
              <a:rPr lang="en"/>
              <a:t>au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Na shledan</a:t>
            </a:r>
            <a:r>
              <a:rPr lang="en">
                <a:highlight>
                  <a:srgbClr val="FFFF00"/>
                </a:highlight>
              </a:rPr>
              <a:t>ou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Czech alphabet (specifics)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Vowels: a, e, i, o, u, y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Short x long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a, e, i, o, u, y - á, é, í, ó, ú, </a:t>
            </a:r>
            <a:r>
              <a:rPr lang="en">
                <a:highlight>
                  <a:srgbClr val="FFFF00"/>
                </a:highlight>
              </a:rPr>
              <a:t>ů,</a:t>
            </a:r>
            <a:r>
              <a:rPr lang="en"/>
              <a:t> ý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Read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Máma	Táta	Med		Mléko	Univerzita	úterý	dům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OU: koupit, studujou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IE (ije): ekonomie, Lucie, filosofie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II (iji): ekonomii, Lucii, filosofii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Consonants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b, f, l, m, p, s, v, z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d, t, n,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H: hotel, hlava, hokej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C: citron, cukr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CH: chlapec, chladný, chata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J: já, jablko, jako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Háček 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ž, š, č, ř, ď, ť, ň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zebra x žebra, zub x žena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syn x škola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cukr x čokoláda,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ruka x říkat, doktor x lékař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Ď, Ť, Ň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dˇ, ť, ň – very often in combination with s i/ě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DY, TY, NY x DI, TI, NI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kódy x dívky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ty x ti, tykat x tikat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ony x oni, banány x nikdo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! foreign words: tenis, univerzita, diskotéka, Monika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Ě</a:t>
            </a:r>
            <a:endParaRPr b="1"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dě, tě, ně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dělat x den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tělo x ten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někdo x nebo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bě, pě, vě (bje/pje/vje)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běhat x bez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pěna x pes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věk x ven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mě (mně)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město, měsíc x metro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No vowel - no problem</a:t>
            </a:r>
            <a:endParaRPr b="1"/>
          </a:p>
        </p:txBody>
      </p:sp>
      <p:sp>
        <p:nvSpPr>
          <p:cNvPr id="105" name="Google Shape;105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Prst, vlk, krk … zmrzlina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Strč prst skrz krk.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