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0bf5ff54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0bf5ff54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0bf5ff54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0bf5ff54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0bf5ff54b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0bf5ff54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0bf5ff54b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0bf5ff54b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0bf5ff54b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0bf5ff54b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0bf5ff54b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0bf5ff54b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0bf5ff54b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0bf5ff54b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Czech for Foreigners I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Náš plán - týden 2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rgbClr val="0A0A0A"/>
              </a:buClr>
              <a:buSzPts val="1500"/>
              <a:buChar char="●"/>
            </a:pPr>
            <a:r>
              <a:rPr lang="en" sz="1500">
                <a:solidFill>
                  <a:srgbClr val="0A0A0A"/>
                </a:solidFill>
                <a:highlight>
                  <a:srgbClr val="F7F8FC"/>
                </a:highlight>
              </a:rPr>
              <a:t>2nd week: LEKCE 1/2: </a:t>
            </a:r>
            <a:r>
              <a:rPr i="1" lang="en" sz="1500">
                <a:solidFill>
                  <a:srgbClr val="0A0A0A"/>
                </a:solidFill>
                <a:highlight>
                  <a:srgbClr val="F7F8FC"/>
                </a:highlight>
              </a:rPr>
              <a:t>Communicative Competency:</a:t>
            </a:r>
            <a:r>
              <a:rPr lang="en" sz="1500">
                <a:solidFill>
                  <a:srgbClr val="0A0A0A"/>
                </a:solidFill>
                <a:highlight>
                  <a:srgbClr val="F7F8FC"/>
                </a:highlight>
              </a:rPr>
              <a:t> What do you do in Brno? </a:t>
            </a:r>
            <a:r>
              <a:rPr i="1" lang="en" sz="1500">
                <a:solidFill>
                  <a:srgbClr val="0A0A0A"/>
                </a:solidFill>
                <a:highlight>
                  <a:srgbClr val="F7F8FC"/>
                </a:highlight>
              </a:rPr>
              <a:t>Grammar:</a:t>
            </a:r>
            <a:r>
              <a:rPr lang="en" sz="1500">
                <a:solidFill>
                  <a:srgbClr val="0A0A0A"/>
                </a:solidFill>
                <a:highlight>
                  <a:srgbClr val="F7F8FC"/>
                </a:highlight>
              </a:rPr>
              <a:t> Who is it? What is it? Natural genders in Czech. Adressing people. Verb conjugation I (-at, -et/ět/-it, -ovat). The verb "mít".</a:t>
            </a:r>
            <a:endParaRPr sz="1500">
              <a:solidFill>
                <a:srgbClr val="0A0A0A"/>
              </a:solidFill>
              <a:highlight>
                <a:srgbClr val="F7F8FC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HOMEWORK - PROJECT</a:t>
            </a:r>
            <a:endParaRPr>
              <a:highlight>
                <a:srgbClr val="FFFF00"/>
              </a:highlight>
            </a:endParaRPr>
          </a:p>
          <a:p>
            <a:pPr indent="-295275" lvl="0" marL="457200" rtl="0" algn="l">
              <a:lnSpc>
                <a:spcPct val="160000"/>
              </a:lnSpc>
              <a:spcBef>
                <a:spcPts val="1600"/>
              </a:spcBef>
              <a:spcAft>
                <a:spcPts val="0"/>
              </a:spcAft>
              <a:buClr>
                <a:srgbClr val="3A3A3A"/>
              </a:buClr>
              <a:buSzPts val="1050"/>
              <a:buChar char="●"/>
            </a:pPr>
            <a:r>
              <a:rPr lang="en" sz="1050">
                <a:solidFill>
                  <a:srgbClr val="3A3A3A"/>
                </a:solidFill>
                <a:highlight>
                  <a:srgbClr val="FFFFFF"/>
                </a:highlight>
              </a:rPr>
              <a:t>make a video (you can simply use your phone, or computer camera) where you introduce yourself (in czech language); mention:</a:t>
            </a:r>
            <a:endParaRPr sz="1050">
              <a:solidFill>
                <a:srgbClr val="3A3A3A"/>
              </a:solidFill>
              <a:highlight>
                <a:srgbClr val="FFFFFF"/>
              </a:highlight>
            </a:endParaRPr>
          </a:p>
          <a:p>
            <a:pPr indent="-295275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050"/>
              <a:buChar char="○"/>
            </a:pPr>
            <a:r>
              <a:rPr lang="en" sz="1050">
                <a:solidFill>
                  <a:srgbClr val="3A3A3A"/>
                </a:solidFill>
                <a:highlight>
                  <a:srgbClr val="FFFFFF"/>
                </a:highlight>
              </a:rPr>
              <a:t>your name</a:t>
            </a:r>
            <a:endParaRPr sz="1050">
              <a:solidFill>
                <a:srgbClr val="3A3A3A"/>
              </a:solidFill>
              <a:highlight>
                <a:srgbClr val="FFFFFF"/>
              </a:highlight>
            </a:endParaRPr>
          </a:p>
          <a:p>
            <a:pPr indent="-295275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050"/>
              <a:buChar char="○"/>
            </a:pPr>
            <a:r>
              <a:rPr lang="en" sz="1050">
                <a:solidFill>
                  <a:srgbClr val="3A3A3A"/>
                </a:solidFill>
                <a:highlight>
                  <a:srgbClr val="FFFFFF"/>
                </a:highlight>
              </a:rPr>
              <a:t>where you are from</a:t>
            </a:r>
            <a:endParaRPr sz="1050">
              <a:solidFill>
                <a:srgbClr val="3A3A3A"/>
              </a:solidFill>
              <a:highlight>
                <a:srgbClr val="FFFFFF"/>
              </a:highlight>
            </a:endParaRPr>
          </a:p>
          <a:p>
            <a:pPr indent="-295275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050"/>
              <a:buChar char="○"/>
            </a:pPr>
            <a:r>
              <a:rPr lang="en" sz="1050">
                <a:solidFill>
                  <a:srgbClr val="3A3A3A"/>
                </a:solidFill>
                <a:highlight>
                  <a:srgbClr val="FFFFFF"/>
                </a:highlight>
              </a:rPr>
              <a:t>what you are doing in Brno</a:t>
            </a:r>
            <a:endParaRPr sz="1050">
              <a:solidFill>
                <a:srgbClr val="3A3A3A"/>
              </a:solidFill>
              <a:highlight>
                <a:srgbClr val="FFFFFF"/>
              </a:highlight>
            </a:endParaRPr>
          </a:p>
          <a:p>
            <a:pPr indent="-295275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050"/>
              <a:buChar char="○"/>
            </a:pPr>
            <a:r>
              <a:rPr lang="en" sz="1050">
                <a:solidFill>
                  <a:srgbClr val="3A3A3A"/>
                </a:solidFill>
                <a:highlight>
                  <a:srgbClr val="FFFFFF"/>
                </a:highlight>
              </a:rPr>
              <a:t>how you are right now</a:t>
            </a:r>
            <a:endParaRPr sz="1050">
              <a:solidFill>
                <a:srgbClr val="3A3A3A"/>
              </a:solidFill>
              <a:highlight>
                <a:srgbClr val="FFFFFF"/>
              </a:highlight>
            </a:endParaRPr>
          </a:p>
          <a:p>
            <a:pPr indent="-295275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050"/>
              <a:buChar char="●"/>
            </a:pPr>
            <a:r>
              <a:rPr lang="en" sz="1050">
                <a:solidFill>
                  <a:srgbClr val="3A3A3A"/>
                </a:solidFill>
                <a:highlight>
                  <a:srgbClr val="FFFFFF"/>
                </a:highlight>
              </a:rPr>
              <a:t>upload it to your homework vault</a:t>
            </a:r>
            <a:endParaRPr sz="1050">
              <a:solidFill>
                <a:srgbClr val="3A3A3A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Jak se máte? </a:t>
            </a:r>
            <a:r>
              <a:rPr i="1" lang="en" sz="2500"/>
              <a:t>(formal)</a:t>
            </a:r>
            <a:r>
              <a:rPr lang="en"/>
              <a:t>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2115600" cy="17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Dobře.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Fajn.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Super.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558500" y="1152475"/>
            <a:ext cx="2115600" cy="17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Jde to.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Újde to.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Jakž takž.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805300" y="1152475"/>
            <a:ext cx="2115600" cy="17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Špatně.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Nic moc. </a:t>
            </a:r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3187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Díky/Děkuji. A vy?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0800" y="1152475"/>
            <a:ext cx="1227699" cy="1227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7175" y="1196875"/>
            <a:ext cx="1095125" cy="1075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6125" y="1196875"/>
            <a:ext cx="1254751" cy="1254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Jak se </a:t>
            </a:r>
            <a:r>
              <a:rPr lang="en">
                <a:highlight>
                  <a:srgbClr val="F4CCCC"/>
                </a:highlight>
              </a:rPr>
              <a:t>máš?</a:t>
            </a:r>
            <a:r>
              <a:rPr lang="en"/>
              <a:t> </a:t>
            </a:r>
            <a:r>
              <a:rPr i="1" lang="en" sz="2200"/>
              <a:t>(informal)</a:t>
            </a:r>
            <a:endParaRPr i="1" sz="2200"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2115600" cy="17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Dobře.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Fajn.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Super.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2558500" y="1152475"/>
            <a:ext cx="2115600" cy="17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Jde to.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Újde to.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Jakž takž.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4805300" y="1152475"/>
            <a:ext cx="2115600" cy="17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Špatně.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Nic moc. </a:t>
            </a:r>
            <a:endParaRPr/>
          </a:p>
        </p:txBody>
      </p:sp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3187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Díky/Děkuji. A </a:t>
            </a:r>
            <a:r>
              <a:rPr lang="en">
                <a:highlight>
                  <a:srgbClr val="F4CCCC"/>
                </a:highlight>
              </a:rPr>
              <a:t>ty?</a:t>
            </a:r>
            <a:endParaRPr>
              <a:highlight>
                <a:srgbClr val="F4CCCC"/>
              </a:highlight>
            </a:endParaRPr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0800" y="1152475"/>
            <a:ext cx="1227699" cy="1227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7175" y="1196875"/>
            <a:ext cx="1095125" cy="1075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6125" y="1196875"/>
            <a:ext cx="1254751" cy="1254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Formal x informal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Dobrý den.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Dobrý večer.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Na shledanou. 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Jak se máte?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vy?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Jak se jmenujete?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Odkud jste?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Co děláte?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2nd person of plural </a:t>
            </a:r>
            <a:r>
              <a:rPr i="1" lang="en" sz="2000"/>
              <a:t>(jste, děláte, studujete…)</a:t>
            </a:r>
            <a:endParaRPr i="1" sz="2000"/>
          </a:p>
        </p:txBody>
      </p:sp>
      <p:sp>
        <p:nvSpPr>
          <p:cNvPr id="92" name="Google Shape;92;p17"/>
          <p:cNvSpPr txBox="1"/>
          <p:nvPr>
            <p:ph idx="2" type="body"/>
          </p:nvPr>
        </p:nvSpPr>
        <p:spPr>
          <a:xfrm>
            <a:off x="4869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Ahoj/čau!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Dobrý večer.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Ahoj/čau.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Jak se máš?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ty?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Jak se jmenuješ?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Odkud jsi?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Co děláš?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2nd person of singular </a:t>
            </a:r>
            <a:r>
              <a:rPr i="1" lang="en" sz="2000"/>
              <a:t>(jsi, děláš, studuješ …)</a:t>
            </a:r>
            <a:endParaRPr i="1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Greetings/phrases</a:t>
            </a:r>
            <a:endParaRPr b="1"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Dobrou noc.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Dobrou chuť.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Na zdraví.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Měj se hezky/mějte se hezky.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Jak se jmenuješ?/Jak se jmenujete? - Jmenuji se …../Jsem …...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Adressing people - vocative case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152475"/>
            <a:ext cx="4260300" cy="340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 → pane!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Pan Novák → pane Nováku!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Pan profesor → pane profesore!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Petr → Petře!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Honza → Honzo!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Jakub → Jakube!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4697325" y="1152475"/>
            <a:ext cx="4260300" cy="340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Paní → paní!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Paní Nováková → paní Nováková!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Paní profesorka → paní profesork</a:t>
            </a:r>
            <a:r>
              <a:rPr lang="en">
                <a:highlight>
                  <a:srgbClr val="FFFF00"/>
                </a:highlight>
              </a:rPr>
              <a:t>o!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Petra </a:t>
            </a:r>
            <a:r>
              <a:rPr lang="en"/>
              <a:t>→ Petro!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Jana → Jano!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Lucie → Lucie!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vocabulary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Slyšíte?/Slyšíte mě? (Can you hear me?) - Ano/ne. Slyším/neslyším.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Kniha - a book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Strana - a page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Cvičení - an excercise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Otázka - a question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