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a0bf5ff54b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a0bf5ff54b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a0bf5ff54b_0_1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a0bf5ff54b_0_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a0bf5ff54b_0_2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a0bf5ff54b_0_2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a0bf5ff54b_0_3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a0bf5ff54b_0_3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a0bf5ff54b_0_4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Google Shape;95;ga0bf5ff54b_0_4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a0bf5ff54b_0_4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Google Shape;101;ga0bf5ff54b_0_4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ga0bf5ff54b_0_5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Google Shape;108;ga0bf5ff54b_0_5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jpg"/><Relationship Id="rId4" Type="http://schemas.openxmlformats.org/officeDocument/2006/relationships/image" Target="../media/image2.png"/><Relationship Id="rId5" Type="http://schemas.openxmlformats.org/officeDocument/2006/relationships/image" Target="../media/image3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jpg"/><Relationship Id="rId4" Type="http://schemas.openxmlformats.org/officeDocument/2006/relationships/image" Target="../media/image2.png"/><Relationship Id="rId5" Type="http://schemas.openxmlformats.org/officeDocument/2006/relationships/image" Target="../media/image3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Czech for Foreigners I</a:t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WEEK 2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Náš plán - týden 2</a:t>
            </a:r>
            <a:endParaRPr/>
          </a:p>
        </p:txBody>
      </p:sp>
      <p:sp>
        <p:nvSpPr>
          <p:cNvPr id="61" name="Google Shape;61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23850" lvl="0" marL="457200" rtl="0" algn="l">
              <a:spcBef>
                <a:spcPts val="1000"/>
              </a:spcBef>
              <a:spcAft>
                <a:spcPts val="0"/>
              </a:spcAft>
              <a:buClr>
                <a:srgbClr val="0A0A0A"/>
              </a:buClr>
              <a:buSzPts val="1500"/>
              <a:buChar char="●"/>
            </a:pPr>
            <a:r>
              <a:rPr lang="en" sz="1500">
                <a:solidFill>
                  <a:srgbClr val="0A0A0A"/>
                </a:solidFill>
                <a:highlight>
                  <a:srgbClr val="F7F8FC"/>
                </a:highlight>
              </a:rPr>
              <a:t>2nd week: LEKCE 1/2: </a:t>
            </a:r>
            <a:r>
              <a:rPr i="1" lang="en" sz="1500">
                <a:solidFill>
                  <a:srgbClr val="0A0A0A"/>
                </a:solidFill>
                <a:highlight>
                  <a:srgbClr val="F7F8FC"/>
                </a:highlight>
              </a:rPr>
              <a:t>Communicative Competency:</a:t>
            </a:r>
            <a:r>
              <a:rPr lang="en" sz="1500">
                <a:solidFill>
                  <a:srgbClr val="0A0A0A"/>
                </a:solidFill>
                <a:highlight>
                  <a:srgbClr val="F7F8FC"/>
                </a:highlight>
              </a:rPr>
              <a:t> What do you do in Brno? </a:t>
            </a:r>
            <a:r>
              <a:rPr i="1" lang="en" sz="1500">
                <a:solidFill>
                  <a:srgbClr val="0A0A0A"/>
                </a:solidFill>
                <a:highlight>
                  <a:srgbClr val="F7F8FC"/>
                </a:highlight>
              </a:rPr>
              <a:t>Grammar:</a:t>
            </a:r>
            <a:r>
              <a:rPr lang="en" sz="1500">
                <a:solidFill>
                  <a:srgbClr val="0A0A0A"/>
                </a:solidFill>
                <a:highlight>
                  <a:srgbClr val="F7F8FC"/>
                </a:highlight>
              </a:rPr>
              <a:t> Who is it? What is it? Natural genders in Czech. Adressing people. Verb conjugation I (-at, -et/ět/-it, -ovat). The verb "mít".</a:t>
            </a:r>
            <a:endParaRPr sz="1500">
              <a:solidFill>
                <a:srgbClr val="0A0A0A"/>
              </a:solidFill>
              <a:highlight>
                <a:srgbClr val="F7F8FC"/>
              </a:highlight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">
                <a:highlight>
                  <a:srgbClr val="FFFF00"/>
                </a:highlight>
              </a:rPr>
              <a:t>HOMEWORK - PROJECT</a:t>
            </a:r>
            <a:endParaRPr>
              <a:highlight>
                <a:srgbClr val="FFFF00"/>
              </a:highlight>
            </a:endParaRPr>
          </a:p>
          <a:p>
            <a:pPr indent="-295275" lvl="0" marL="457200" rtl="0" algn="l">
              <a:lnSpc>
                <a:spcPct val="160000"/>
              </a:lnSpc>
              <a:spcBef>
                <a:spcPts val="1600"/>
              </a:spcBef>
              <a:spcAft>
                <a:spcPts val="0"/>
              </a:spcAft>
              <a:buClr>
                <a:srgbClr val="3A3A3A"/>
              </a:buClr>
              <a:buSzPts val="1050"/>
              <a:buChar char="●"/>
            </a:pPr>
            <a:r>
              <a:rPr lang="en" sz="1050">
                <a:solidFill>
                  <a:srgbClr val="3A3A3A"/>
                </a:solidFill>
                <a:highlight>
                  <a:srgbClr val="FFFFFF"/>
                </a:highlight>
              </a:rPr>
              <a:t>make a video (you can simply use your phone, or computer camera) where you introduce yourself (in czech language); mention:</a:t>
            </a:r>
            <a:endParaRPr sz="1050">
              <a:solidFill>
                <a:srgbClr val="3A3A3A"/>
              </a:solidFill>
              <a:highlight>
                <a:srgbClr val="FFFFFF"/>
              </a:highlight>
            </a:endParaRPr>
          </a:p>
          <a:p>
            <a:pPr indent="-295275" lvl="1" marL="914400" rtl="0" algn="l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Clr>
                <a:srgbClr val="3A3A3A"/>
              </a:buClr>
              <a:buSzPts val="1050"/>
              <a:buChar char="○"/>
            </a:pPr>
            <a:r>
              <a:rPr lang="en" sz="1050">
                <a:solidFill>
                  <a:srgbClr val="3A3A3A"/>
                </a:solidFill>
                <a:highlight>
                  <a:srgbClr val="FFFFFF"/>
                </a:highlight>
              </a:rPr>
              <a:t>your name</a:t>
            </a:r>
            <a:endParaRPr sz="1050">
              <a:solidFill>
                <a:srgbClr val="3A3A3A"/>
              </a:solidFill>
              <a:highlight>
                <a:srgbClr val="FFFFFF"/>
              </a:highlight>
            </a:endParaRPr>
          </a:p>
          <a:p>
            <a:pPr indent="-295275" lvl="1" marL="914400" rtl="0" algn="l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Clr>
                <a:srgbClr val="3A3A3A"/>
              </a:buClr>
              <a:buSzPts val="1050"/>
              <a:buChar char="○"/>
            </a:pPr>
            <a:r>
              <a:rPr lang="en" sz="1050">
                <a:solidFill>
                  <a:srgbClr val="3A3A3A"/>
                </a:solidFill>
                <a:highlight>
                  <a:srgbClr val="FFFFFF"/>
                </a:highlight>
              </a:rPr>
              <a:t>where you are from</a:t>
            </a:r>
            <a:endParaRPr sz="1050">
              <a:solidFill>
                <a:srgbClr val="3A3A3A"/>
              </a:solidFill>
              <a:highlight>
                <a:srgbClr val="FFFFFF"/>
              </a:highlight>
            </a:endParaRPr>
          </a:p>
          <a:p>
            <a:pPr indent="-295275" lvl="1" marL="914400" rtl="0" algn="l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Clr>
                <a:srgbClr val="3A3A3A"/>
              </a:buClr>
              <a:buSzPts val="1050"/>
              <a:buChar char="○"/>
            </a:pPr>
            <a:r>
              <a:rPr lang="en" sz="1050">
                <a:solidFill>
                  <a:srgbClr val="3A3A3A"/>
                </a:solidFill>
                <a:highlight>
                  <a:srgbClr val="FFFFFF"/>
                </a:highlight>
              </a:rPr>
              <a:t>what you are doing in Brno</a:t>
            </a:r>
            <a:endParaRPr sz="1050">
              <a:solidFill>
                <a:srgbClr val="3A3A3A"/>
              </a:solidFill>
              <a:highlight>
                <a:srgbClr val="FFFFFF"/>
              </a:highlight>
            </a:endParaRPr>
          </a:p>
          <a:p>
            <a:pPr indent="-295275" lvl="1" marL="914400" rtl="0" algn="l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Clr>
                <a:srgbClr val="3A3A3A"/>
              </a:buClr>
              <a:buSzPts val="1050"/>
              <a:buChar char="○"/>
            </a:pPr>
            <a:r>
              <a:rPr lang="en" sz="1050">
                <a:solidFill>
                  <a:srgbClr val="3A3A3A"/>
                </a:solidFill>
                <a:highlight>
                  <a:srgbClr val="FFFFFF"/>
                </a:highlight>
              </a:rPr>
              <a:t>how you are right now</a:t>
            </a:r>
            <a:endParaRPr sz="1050">
              <a:solidFill>
                <a:srgbClr val="3A3A3A"/>
              </a:solidFill>
              <a:highlight>
                <a:srgbClr val="FFFFFF"/>
              </a:highlight>
            </a:endParaRPr>
          </a:p>
          <a:p>
            <a:pPr indent="-295275" lvl="0" marL="457200" rtl="0" algn="l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Clr>
                <a:srgbClr val="3A3A3A"/>
              </a:buClr>
              <a:buSzPts val="1050"/>
              <a:buChar char="●"/>
            </a:pPr>
            <a:r>
              <a:rPr lang="en" sz="1050">
                <a:solidFill>
                  <a:srgbClr val="3A3A3A"/>
                </a:solidFill>
                <a:highlight>
                  <a:srgbClr val="FFFFFF"/>
                </a:highlight>
              </a:rPr>
              <a:t>upload it to your homework vault</a:t>
            </a:r>
            <a:endParaRPr sz="1050">
              <a:solidFill>
                <a:srgbClr val="3A3A3A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12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Jak se máte? </a:t>
            </a:r>
            <a:r>
              <a:rPr i="1" lang="en" sz="2500"/>
              <a:t>(formal)</a:t>
            </a:r>
            <a:r>
              <a:rPr lang="en"/>
              <a:t> </a:t>
            </a:r>
            <a:endParaRPr/>
          </a:p>
        </p:txBody>
      </p:sp>
      <p:sp>
        <p:nvSpPr>
          <p:cNvPr id="67" name="Google Shape;67;p15"/>
          <p:cNvSpPr txBox="1"/>
          <p:nvPr>
            <p:ph idx="1" type="body"/>
          </p:nvPr>
        </p:nvSpPr>
        <p:spPr>
          <a:xfrm>
            <a:off x="311700" y="1152475"/>
            <a:ext cx="2115600" cy="1726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Dobře.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Fajn.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Super.</a:t>
            </a:r>
            <a:endParaRPr/>
          </a:p>
        </p:txBody>
      </p:sp>
      <p:sp>
        <p:nvSpPr>
          <p:cNvPr id="68" name="Google Shape;68;p15"/>
          <p:cNvSpPr txBox="1"/>
          <p:nvPr>
            <p:ph idx="1" type="body"/>
          </p:nvPr>
        </p:nvSpPr>
        <p:spPr>
          <a:xfrm>
            <a:off x="2558500" y="1152475"/>
            <a:ext cx="2115600" cy="1726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Jde to.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Újde to.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Jakž takž.</a:t>
            </a:r>
            <a:endParaRPr/>
          </a:p>
        </p:txBody>
      </p:sp>
      <p:sp>
        <p:nvSpPr>
          <p:cNvPr id="69" name="Google Shape;69;p15"/>
          <p:cNvSpPr txBox="1"/>
          <p:nvPr>
            <p:ph idx="1" type="body"/>
          </p:nvPr>
        </p:nvSpPr>
        <p:spPr>
          <a:xfrm>
            <a:off x="4805300" y="1152475"/>
            <a:ext cx="2115600" cy="1726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Špatně. 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Nic moc. </a:t>
            </a:r>
            <a:endParaRPr/>
          </a:p>
        </p:txBody>
      </p:sp>
      <p:sp>
        <p:nvSpPr>
          <p:cNvPr id="70" name="Google Shape;70;p15"/>
          <p:cNvSpPr txBox="1"/>
          <p:nvPr>
            <p:ph type="title"/>
          </p:nvPr>
        </p:nvSpPr>
        <p:spPr>
          <a:xfrm>
            <a:off x="311700" y="318767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Díky/Děkuji. A vy?</a:t>
            </a:r>
            <a:endParaRPr/>
          </a:p>
        </p:txBody>
      </p:sp>
      <p:pic>
        <p:nvPicPr>
          <p:cNvPr id="71" name="Google Shape;71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330800" y="1152475"/>
            <a:ext cx="1227699" cy="1227699"/>
          </a:xfrm>
          <a:prstGeom prst="rect">
            <a:avLst/>
          </a:prstGeom>
          <a:noFill/>
          <a:ln>
            <a:noFill/>
          </a:ln>
        </p:spPr>
      </p:pic>
      <p:pic>
        <p:nvPicPr>
          <p:cNvPr id="72" name="Google Shape;72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527175" y="1196875"/>
            <a:ext cx="1095125" cy="1075611"/>
          </a:xfrm>
          <a:prstGeom prst="rect">
            <a:avLst/>
          </a:prstGeom>
          <a:noFill/>
          <a:ln>
            <a:noFill/>
          </a:ln>
        </p:spPr>
      </p:pic>
      <p:pic>
        <p:nvPicPr>
          <p:cNvPr id="73" name="Google Shape;73;p15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866125" y="1196875"/>
            <a:ext cx="1254751" cy="12547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Jak se </a:t>
            </a:r>
            <a:r>
              <a:rPr lang="en">
                <a:highlight>
                  <a:srgbClr val="F4CCCC"/>
                </a:highlight>
              </a:rPr>
              <a:t>máš?</a:t>
            </a:r>
            <a:r>
              <a:rPr lang="en"/>
              <a:t> </a:t>
            </a:r>
            <a:r>
              <a:rPr i="1" lang="en" sz="2200"/>
              <a:t>(informal)</a:t>
            </a:r>
            <a:endParaRPr i="1" sz="2200"/>
          </a:p>
        </p:txBody>
      </p:sp>
      <p:sp>
        <p:nvSpPr>
          <p:cNvPr id="79" name="Google Shape;79;p16"/>
          <p:cNvSpPr txBox="1"/>
          <p:nvPr>
            <p:ph idx="1" type="body"/>
          </p:nvPr>
        </p:nvSpPr>
        <p:spPr>
          <a:xfrm>
            <a:off x="311700" y="1152475"/>
            <a:ext cx="2115600" cy="1726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Dobře.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Fajn.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Super.</a:t>
            </a:r>
            <a:endParaRPr/>
          </a:p>
        </p:txBody>
      </p:sp>
      <p:sp>
        <p:nvSpPr>
          <p:cNvPr id="80" name="Google Shape;80;p16"/>
          <p:cNvSpPr txBox="1"/>
          <p:nvPr>
            <p:ph idx="1" type="body"/>
          </p:nvPr>
        </p:nvSpPr>
        <p:spPr>
          <a:xfrm>
            <a:off x="2558500" y="1152475"/>
            <a:ext cx="2115600" cy="1726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Jde to.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Újde to.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Jakž takž.</a:t>
            </a:r>
            <a:endParaRPr/>
          </a:p>
        </p:txBody>
      </p:sp>
      <p:sp>
        <p:nvSpPr>
          <p:cNvPr id="81" name="Google Shape;81;p16"/>
          <p:cNvSpPr txBox="1"/>
          <p:nvPr>
            <p:ph idx="1" type="body"/>
          </p:nvPr>
        </p:nvSpPr>
        <p:spPr>
          <a:xfrm>
            <a:off x="4805300" y="1152475"/>
            <a:ext cx="2115600" cy="1726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Špatně. 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Nic moc. </a:t>
            </a:r>
            <a:endParaRPr/>
          </a:p>
        </p:txBody>
      </p:sp>
      <p:sp>
        <p:nvSpPr>
          <p:cNvPr id="82" name="Google Shape;82;p16"/>
          <p:cNvSpPr txBox="1"/>
          <p:nvPr>
            <p:ph type="title"/>
          </p:nvPr>
        </p:nvSpPr>
        <p:spPr>
          <a:xfrm>
            <a:off x="311700" y="318767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Díky/Děkuji. A </a:t>
            </a:r>
            <a:r>
              <a:rPr lang="en">
                <a:highlight>
                  <a:srgbClr val="F4CCCC"/>
                </a:highlight>
              </a:rPr>
              <a:t>ty?</a:t>
            </a:r>
            <a:endParaRPr>
              <a:highlight>
                <a:srgbClr val="F4CCCC"/>
              </a:highlight>
            </a:endParaRPr>
          </a:p>
        </p:txBody>
      </p:sp>
      <p:pic>
        <p:nvPicPr>
          <p:cNvPr id="83" name="Google Shape;83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330800" y="1152475"/>
            <a:ext cx="1227699" cy="1227699"/>
          </a:xfrm>
          <a:prstGeom prst="rect">
            <a:avLst/>
          </a:prstGeom>
          <a:noFill/>
          <a:ln>
            <a:noFill/>
          </a:ln>
        </p:spPr>
      </p:pic>
      <p:pic>
        <p:nvPicPr>
          <p:cNvPr id="84" name="Google Shape;84;p1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527175" y="1196875"/>
            <a:ext cx="1095125" cy="1075611"/>
          </a:xfrm>
          <a:prstGeom prst="rect">
            <a:avLst/>
          </a:prstGeom>
          <a:noFill/>
          <a:ln>
            <a:noFill/>
          </a:ln>
        </p:spPr>
      </p:pic>
      <p:pic>
        <p:nvPicPr>
          <p:cNvPr id="85" name="Google Shape;85;p16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866125" y="1196875"/>
            <a:ext cx="1254751" cy="12547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Formal x informal</a:t>
            </a:r>
            <a:endParaRPr/>
          </a:p>
        </p:txBody>
      </p:sp>
      <p:sp>
        <p:nvSpPr>
          <p:cNvPr id="91" name="Google Shape;91;p17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/>
              <a:t>Dobrý den.</a:t>
            </a:r>
            <a:endParaRPr sz="20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/>
              <a:t>Dobrý večer.</a:t>
            </a:r>
            <a:endParaRPr sz="20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/>
              <a:t>Na shledanou. </a:t>
            </a:r>
            <a:endParaRPr sz="20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/>
              <a:t>Jak se máte?</a:t>
            </a:r>
            <a:endParaRPr sz="20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/>
              <a:t>A vy?</a:t>
            </a:r>
            <a:endParaRPr sz="20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/>
              <a:t>Jak se jmenujete?</a:t>
            </a:r>
            <a:endParaRPr sz="20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/>
              <a:t>Odkud jste?</a:t>
            </a:r>
            <a:endParaRPr sz="20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/>
              <a:t>Co děláte?</a:t>
            </a:r>
            <a:endParaRPr sz="20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000"/>
              <a:t>2nd person of plural </a:t>
            </a:r>
            <a:r>
              <a:rPr i="1" lang="en" sz="2000"/>
              <a:t>(jste, děláte, studujete…)</a:t>
            </a:r>
            <a:endParaRPr i="1" sz="2000"/>
          </a:p>
        </p:txBody>
      </p:sp>
      <p:sp>
        <p:nvSpPr>
          <p:cNvPr id="92" name="Google Shape;92;p17"/>
          <p:cNvSpPr txBox="1"/>
          <p:nvPr>
            <p:ph idx="2" type="body"/>
          </p:nvPr>
        </p:nvSpPr>
        <p:spPr>
          <a:xfrm>
            <a:off x="4869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/>
              <a:t>Ahoj/čau!</a:t>
            </a:r>
            <a:endParaRPr sz="20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/>
              <a:t>Dobrý večer.</a:t>
            </a:r>
            <a:endParaRPr sz="20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/>
              <a:t>Ahoj/čau.</a:t>
            </a:r>
            <a:endParaRPr sz="20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/>
              <a:t>Jak se máš?</a:t>
            </a:r>
            <a:endParaRPr sz="20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/>
              <a:t>A ty?</a:t>
            </a:r>
            <a:endParaRPr sz="20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/>
              <a:t>Jak se jmenuješ?</a:t>
            </a:r>
            <a:endParaRPr sz="20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/>
              <a:t>Odkud jsi?</a:t>
            </a:r>
            <a:endParaRPr sz="20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/>
              <a:t>Co děláš?</a:t>
            </a:r>
            <a:endParaRPr sz="20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000"/>
              <a:t>2nd person of singular </a:t>
            </a:r>
            <a:r>
              <a:rPr i="1" lang="en" sz="2000"/>
              <a:t>(jsi, děláš, studuješ …)</a:t>
            </a:r>
            <a:endParaRPr i="1" sz="20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chemeClr val="dk2"/>
                </a:solidFill>
              </a:rPr>
              <a:t>Greetings/phrases</a:t>
            </a:r>
            <a:endParaRPr b="1"/>
          </a:p>
        </p:txBody>
      </p:sp>
      <p:sp>
        <p:nvSpPr>
          <p:cNvPr id="98" name="Google Shape;98;p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Dobrou noc.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Dobrou chuť.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Na zdraví.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Měj se hezky/mějte se hezky. 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Jak se jmenuješ?/Jak se jmenujete? - Jmenuji se …../Jsem …...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Adressing people - vocative case</a:t>
            </a:r>
            <a:endParaRPr/>
          </a:p>
        </p:txBody>
      </p:sp>
      <p:sp>
        <p:nvSpPr>
          <p:cNvPr id="104" name="Google Shape;104;p19"/>
          <p:cNvSpPr txBox="1"/>
          <p:nvPr>
            <p:ph idx="1" type="body"/>
          </p:nvPr>
        </p:nvSpPr>
        <p:spPr>
          <a:xfrm>
            <a:off x="311700" y="1152475"/>
            <a:ext cx="4260300" cy="3406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Pan → pane!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Pan Novák → pane Nováku!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Pan profesor → pane profesore!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Petr → Petře!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Honza → Honzo!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Jakub → Jakube!</a:t>
            </a:r>
            <a:endParaRPr/>
          </a:p>
        </p:txBody>
      </p:sp>
      <p:sp>
        <p:nvSpPr>
          <p:cNvPr id="105" name="Google Shape;105;p19"/>
          <p:cNvSpPr txBox="1"/>
          <p:nvPr>
            <p:ph idx="1" type="body"/>
          </p:nvPr>
        </p:nvSpPr>
        <p:spPr>
          <a:xfrm>
            <a:off x="4697325" y="1152475"/>
            <a:ext cx="4260300" cy="3406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Paní → paní!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Paní Nováková → paní Nováková!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Paní profesorka → paní profesork</a:t>
            </a:r>
            <a:r>
              <a:rPr lang="en">
                <a:highlight>
                  <a:srgbClr val="FFFF00"/>
                </a:highlight>
              </a:rPr>
              <a:t>o! </a:t>
            </a:r>
            <a:endParaRPr>
              <a:highlight>
                <a:srgbClr val="FFFF00"/>
              </a:highlight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>
                <a:highlight>
                  <a:srgbClr val="FFFFFF"/>
                </a:highlight>
              </a:rPr>
              <a:t>Petra </a:t>
            </a:r>
            <a:r>
              <a:rPr lang="en"/>
              <a:t>→ Petro!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Jana → Jano!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Lucie → Lucie!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Class vocabulary</a:t>
            </a:r>
            <a:endParaRPr/>
          </a:p>
        </p:txBody>
      </p:sp>
      <p:sp>
        <p:nvSpPr>
          <p:cNvPr id="111" name="Google Shape;111;p2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Slyšíte?/Slyšíte mě? (Can you hear me?) - Ano/ne. Slyším/neslyším.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b="1" lang="en"/>
              <a:t>Kniha - a book</a:t>
            </a:r>
            <a:endParaRPr b="1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b="1" lang="en"/>
              <a:t>Strana - a page</a:t>
            </a:r>
            <a:endParaRPr b="1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b="1" lang="en"/>
              <a:t>Cvičení - an excercise</a:t>
            </a:r>
            <a:endParaRPr b="1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b="1" lang="en"/>
              <a:t>Otázka - a question</a:t>
            </a:r>
            <a:endParaRPr b="1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