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72719d7bb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72719d7bb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72719d7bb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72719d7bb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72719d7bb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72719d7bb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72719d7bb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72719d7bb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72719d7bb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972719d7bb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972719d7bb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972719d7bb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972719d7bb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972719d7bb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972719d7bb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972719d7bb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72719d7b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72719d7b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72719d7b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72719d7b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72719d7b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72719d7b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72719d7b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72719d7b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72719d7bb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72719d7bb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972719d7bb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972719d7bb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72719d7bb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72719d7bb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972719d7bb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972719d7bb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Verbs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tense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MÍT (at conjugation) - page 15 - to have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Já </a:t>
            </a:r>
            <a:r>
              <a:rPr b="1" lang="en" sz="1600"/>
              <a:t>MÁM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Ty </a:t>
            </a:r>
            <a:r>
              <a:rPr b="1" lang="en" sz="1600"/>
              <a:t>MÁŠ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On/ona </a:t>
            </a:r>
            <a:r>
              <a:rPr b="1" lang="en" sz="1600"/>
              <a:t>MÁ</a:t>
            </a:r>
            <a:endParaRPr b="1" sz="1600"/>
          </a:p>
        </p:txBody>
      </p:sp>
      <p:sp>
        <p:nvSpPr>
          <p:cNvPr id="114" name="Google Shape;114;p2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My </a:t>
            </a:r>
            <a:r>
              <a:rPr b="1" lang="en" sz="1600"/>
              <a:t>MÁME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Vy </a:t>
            </a:r>
            <a:r>
              <a:rPr b="1" lang="en" sz="1600"/>
              <a:t>MÁTE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Oni </a:t>
            </a:r>
            <a:r>
              <a:rPr b="1" lang="en" sz="1600"/>
              <a:t>MAJÍ</a:t>
            </a:r>
            <a:endParaRPr b="1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Verbs -ET/ĚT/IT (page 13)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518925" y="10952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rozum</a:t>
            </a:r>
            <a:r>
              <a:rPr lang="en">
                <a:highlight>
                  <a:srgbClr val="FFF2CC"/>
                </a:highlight>
              </a:rPr>
              <a:t>ĚT</a:t>
            </a:r>
            <a:r>
              <a:rPr lang="en"/>
              <a:t> (to understand)</a:t>
            </a:r>
            <a:r>
              <a:rPr lang="en"/>
              <a:t>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mluv</a:t>
            </a:r>
            <a:r>
              <a:rPr lang="en">
                <a:highlight>
                  <a:srgbClr val="FFF2CC"/>
                </a:highlight>
              </a:rPr>
              <a:t>IT </a:t>
            </a:r>
            <a:r>
              <a:rPr lang="en">
                <a:highlight>
                  <a:srgbClr val="FFFFFF"/>
                </a:highlight>
              </a:rPr>
              <a:t>(to speak)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ukl</a:t>
            </a:r>
            <a:r>
              <a:rPr lang="en"/>
              <a:t>íz</a:t>
            </a:r>
            <a:r>
              <a:rPr lang="en">
                <a:highlight>
                  <a:srgbClr val="FFF2CC"/>
                </a:highlight>
              </a:rPr>
              <a:t>ET</a:t>
            </a:r>
            <a:r>
              <a:rPr lang="en">
                <a:highlight>
                  <a:srgbClr val="FFFFFF"/>
                </a:highlight>
              </a:rPr>
              <a:t> (to tidy up)  </a:t>
            </a:r>
            <a:r>
              <a:rPr lang="en"/>
              <a:t>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vař</a:t>
            </a:r>
            <a:r>
              <a:rPr lang="en">
                <a:highlight>
                  <a:srgbClr val="FFF2CC"/>
                </a:highlight>
              </a:rPr>
              <a:t>IT</a:t>
            </a:r>
            <a:r>
              <a:rPr lang="en">
                <a:highlight>
                  <a:srgbClr val="FFFFFF"/>
                </a:highlight>
              </a:rPr>
              <a:t> (to cook)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večeř</a:t>
            </a:r>
            <a:r>
              <a:rPr lang="en">
                <a:highlight>
                  <a:srgbClr val="FFF2CC"/>
                </a:highlight>
              </a:rPr>
              <a:t>ET</a:t>
            </a:r>
            <a:r>
              <a:rPr lang="en">
                <a:highlight>
                  <a:srgbClr val="FFFFFF"/>
                </a:highlight>
              </a:rPr>
              <a:t> (to have dinner)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                                                           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</a:t>
            </a:r>
            <a:r>
              <a:rPr lang="en"/>
              <a:t>ET/ĚT/IT</a:t>
            </a:r>
            <a:endParaRPr/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259875" y="10932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rozumět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rozum</a:t>
            </a:r>
            <a:r>
              <a:rPr lang="en">
                <a:highlight>
                  <a:srgbClr val="FFE599"/>
                </a:highlight>
              </a:rPr>
              <a:t>ÍM</a:t>
            </a:r>
            <a:endParaRPr>
              <a:highlight>
                <a:srgbClr val="FFE59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 rozum</a:t>
            </a:r>
            <a:r>
              <a:rPr lang="en">
                <a:highlight>
                  <a:srgbClr val="FFF2CC"/>
                </a:highlight>
              </a:rPr>
              <a:t>ÍŠ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on/ona rozum</a:t>
            </a:r>
            <a:r>
              <a:rPr lang="en">
                <a:highlight>
                  <a:srgbClr val="FFF2CC"/>
                </a:highlight>
              </a:rPr>
              <a:t>Í</a:t>
            </a:r>
            <a:endParaRPr>
              <a:highlight>
                <a:srgbClr val="FFF2CC"/>
              </a:highlight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mluvit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mluv</a:t>
            </a:r>
            <a:r>
              <a:rPr lang="en">
                <a:highlight>
                  <a:srgbClr val="FFF2CC"/>
                </a:highlight>
              </a:rPr>
              <a:t>ÍM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 mluv</a:t>
            </a:r>
            <a:r>
              <a:rPr lang="en">
                <a:highlight>
                  <a:srgbClr val="FFF2CC"/>
                </a:highlight>
              </a:rPr>
              <a:t>ÍŠ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on/ona mluv</a:t>
            </a:r>
            <a:r>
              <a:rPr lang="en">
                <a:highlight>
                  <a:srgbClr val="FFF2CC"/>
                </a:highlight>
              </a:rPr>
              <a:t>Í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127" name="Google Shape;127;p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rozum</a:t>
            </a:r>
            <a:r>
              <a:rPr lang="en">
                <a:highlight>
                  <a:srgbClr val="FFF2CC"/>
                </a:highlight>
              </a:rPr>
              <a:t>ÍME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Vy rozum</a:t>
            </a:r>
            <a:r>
              <a:rPr lang="en">
                <a:highlight>
                  <a:srgbClr val="FFF2CC"/>
                </a:highlight>
              </a:rPr>
              <a:t>ÍTE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Oni rozum</a:t>
            </a:r>
            <a:r>
              <a:rPr lang="en">
                <a:highlight>
                  <a:srgbClr val="FFF2CC"/>
                </a:highlight>
              </a:rPr>
              <a:t>Í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mluv</a:t>
            </a:r>
            <a:r>
              <a:rPr lang="en">
                <a:highlight>
                  <a:srgbClr val="FFF2CC"/>
                </a:highlight>
              </a:rPr>
              <a:t>ÍME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Vy mluv</a:t>
            </a:r>
            <a:r>
              <a:rPr lang="en">
                <a:highlight>
                  <a:srgbClr val="FFF2CC"/>
                </a:highlight>
              </a:rPr>
              <a:t>ÍTE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Oni mluv</a:t>
            </a:r>
            <a:r>
              <a:rPr lang="en">
                <a:highlight>
                  <a:srgbClr val="FFF2CC"/>
                </a:highlight>
              </a:rPr>
              <a:t>Í</a:t>
            </a:r>
            <a:endParaRPr>
              <a:highlight>
                <a:srgbClr val="FFF2CC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/>
              <a:t>ET/ĚT/IT</a:t>
            </a:r>
            <a:endParaRPr/>
          </a:p>
        </p:txBody>
      </p:sp>
      <p:sp>
        <p:nvSpPr>
          <p:cNvPr id="133" name="Google Shape;133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Promiňte, nemluvím česky.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Rozumíte? Ano, rozumím.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Jan a Martin nemluví anglicky.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Večeříme v restauraci.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VĚDĚT, SPÁT, JÍST (í-declination)</a:t>
            </a:r>
            <a:endParaRPr/>
          </a:p>
        </p:txBody>
      </p:sp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Vědět (to know)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vím, ty víš, on/ona ví, my víme, vy víte, oni vědí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Spát (to sleep)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spím, ty spíš, on/ona spí, my spíme, vy spíte, oni spí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Jíst (to eat)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jím, ty jíš, on/ona jí, my jíme, vy jíte, oni jedí/jí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*verbs (page 29)</a:t>
            </a:r>
            <a:endParaRPr/>
          </a:p>
        </p:txBody>
      </p:sp>
      <p:sp>
        <p:nvSpPr>
          <p:cNvPr id="146" name="Google Shape;146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 in their stem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*Pít - PIJU   (to drink, I drink)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*číst - ČTU (to read, I read)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*psát - PÍŠU (to write, I write)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*jít - JDU (to go, I go)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*jet - JEDU (to go/drive, I go/drive)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                                                                                         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*VERBS</a:t>
            </a:r>
            <a:endParaRPr/>
          </a:p>
        </p:txBody>
      </p:sp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*číst - čtu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čt</a:t>
            </a:r>
            <a:r>
              <a:rPr lang="en">
                <a:highlight>
                  <a:srgbClr val="FFF2CC"/>
                </a:highlight>
              </a:rPr>
              <a:t>U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 čt</a:t>
            </a:r>
            <a:r>
              <a:rPr lang="en">
                <a:highlight>
                  <a:srgbClr val="FFF2CC"/>
                </a:highlight>
              </a:rPr>
              <a:t>EŠ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on/ona čt</a:t>
            </a:r>
            <a:r>
              <a:rPr lang="en">
                <a:highlight>
                  <a:srgbClr val="FFF2CC"/>
                </a:highlight>
              </a:rPr>
              <a:t>E</a:t>
            </a:r>
            <a:endParaRPr>
              <a:highlight>
                <a:srgbClr val="FFF2CC"/>
              </a:highlight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*pít - piju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pij</a:t>
            </a:r>
            <a:r>
              <a:rPr lang="en">
                <a:highlight>
                  <a:srgbClr val="FFF2CC"/>
                </a:highlight>
              </a:rPr>
              <a:t>U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 pij</a:t>
            </a:r>
            <a:r>
              <a:rPr lang="en">
                <a:highlight>
                  <a:srgbClr val="FFF2CC"/>
                </a:highlight>
              </a:rPr>
              <a:t>EŠ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on/ona pij</a:t>
            </a:r>
            <a:r>
              <a:rPr lang="en">
                <a:highlight>
                  <a:srgbClr val="FFF2CC"/>
                </a:highlight>
              </a:rPr>
              <a:t>E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153" name="Google Shape;153;p2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čt</a:t>
            </a:r>
            <a:r>
              <a:rPr lang="en">
                <a:highlight>
                  <a:srgbClr val="FFF2CC"/>
                </a:highlight>
              </a:rPr>
              <a:t>EME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Vy čt</a:t>
            </a:r>
            <a:r>
              <a:rPr lang="en">
                <a:highlight>
                  <a:srgbClr val="FFF2CC"/>
                </a:highlight>
              </a:rPr>
              <a:t>ETE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Oni čt</a:t>
            </a:r>
            <a:r>
              <a:rPr lang="en">
                <a:solidFill>
                  <a:srgbClr val="000000"/>
                </a:solidFill>
                <a:highlight>
                  <a:srgbClr val="FFF2CC"/>
                </a:highlight>
              </a:rPr>
              <a:t>OU</a:t>
            </a:r>
            <a:endParaRPr>
              <a:solidFill>
                <a:srgbClr val="000000"/>
              </a:solidFill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pij</a:t>
            </a:r>
            <a:r>
              <a:rPr lang="en">
                <a:highlight>
                  <a:srgbClr val="FFF2CC"/>
                </a:highlight>
              </a:rPr>
              <a:t>EME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Vy pij</a:t>
            </a:r>
            <a:r>
              <a:rPr lang="en">
                <a:highlight>
                  <a:srgbClr val="FFF2CC"/>
                </a:highlight>
              </a:rPr>
              <a:t>ETE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Oni pij</a:t>
            </a:r>
            <a:r>
              <a:rPr lang="en">
                <a:highlight>
                  <a:srgbClr val="FFF2CC"/>
                </a:highlight>
              </a:rPr>
              <a:t>OU</a:t>
            </a:r>
            <a:endParaRPr>
              <a:highlight>
                <a:srgbClr val="FFF2CC"/>
              </a:highligh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Negation</a:t>
            </a:r>
            <a:endParaRPr/>
          </a:p>
        </p:txBody>
      </p:sp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Ne + verb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Studovat - </a:t>
            </a:r>
            <a:r>
              <a:rPr lang="en">
                <a:highlight>
                  <a:srgbClr val="FFF2CC"/>
                </a:highlight>
              </a:rPr>
              <a:t>ne</a:t>
            </a:r>
            <a:r>
              <a:rPr lang="en"/>
              <a:t>studovat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Rozumět - </a:t>
            </a:r>
            <a:r>
              <a:rPr lang="en">
                <a:highlight>
                  <a:srgbClr val="FFF2CC"/>
                </a:highlight>
              </a:rPr>
              <a:t>ne</a:t>
            </a:r>
            <a:r>
              <a:rPr lang="en"/>
              <a:t>rozumět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Dělat - </a:t>
            </a:r>
            <a:r>
              <a:rPr lang="en">
                <a:highlight>
                  <a:srgbClr val="FFF2CC"/>
                </a:highlight>
              </a:rPr>
              <a:t>ne</a:t>
            </a:r>
            <a:r>
              <a:rPr lang="en"/>
              <a:t>dělat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Petr</a:t>
            </a:r>
            <a:r>
              <a:rPr i="1" lang="en">
                <a:highlight>
                  <a:srgbClr val="FFF2CC"/>
                </a:highlight>
              </a:rPr>
              <a:t> nestuduje.</a:t>
            </a:r>
            <a:r>
              <a:rPr i="1" lang="en"/>
              <a:t>	Kamila </a:t>
            </a:r>
            <a:r>
              <a:rPr i="1" lang="en">
                <a:highlight>
                  <a:srgbClr val="FFF2CC"/>
                </a:highlight>
              </a:rPr>
              <a:t>nepracuje.</a:t>
            </a:r>
            <a:r>
              <a:rPr i="1" lang="en"/>
              <a:t> 	</a:t>
            </a:r>
            <a:r>
              <a:rPr i="1" lang="en">
                <a:highlight>
                  <a:srgbClr val="FFF2CC"/>
                </a:highlight>
              </a:rPr>
              <a:t>Nejsem</a:t>
            </a:r>
            <a:r>
              <a:rPr i="1" lang="en"/>
              <a:t> Američan, jsem Angličan.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>
                <a:highlight>
                  <a:srgbClr val="FFF2CC"/>
                </a:highlight>
              </a:rPr>
              <a:t>Nerozumíme.</a:t>
            </a:r>
            <a:r>
              <a:rPr i="1" lang="en"/>
              <a:t>   !!! Petr</a:t>
            </a:r>
            <a:r>
              <a:rPr i="1" lang="en">
                <a:highlight>
                  <a:srgbClr val="EA9999"/>
                </a:highlight>
              </a:rPr>
              <a:t> NENÍ </a:t>
            </a:r>
            <a:r>
              <a:rPr i="1" lang="en"/>
              <a:t>doktor. 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BÝT </a:t>
            </a:r>
            <a:r>
              <a:rPr lang="en" sz="2300"/>
              <a:t>(page 13)</a:t>
            </a:r>
            <a:endParaRPr sz="23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Já </a:t>
            </a:r>
            <a:r>
              <a:rPr b="1" lang="en" sz="1600">
                <a:highlight>
                  <a:srgbClr val="FFF2CC"/>
                </a:highlight>
              </a:rPr>
              <a:t>JSEM</a:t>
            </a:r>
            <a:endParaRPr b="1" sz="16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Ty </a:t>
            </a:r>
            <a:r>
              <a:rPr b="1" lang="en" sz="1600">
                <a:highlight>
                  <a:srgbClr val="FFF2CC"/>
                </a:highlight>
              </a:rPr>
              <a:t>JSI</a:t>
            </a:r>
            <a:endParaRPr b="1" sz="16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On/ona/to </a:t>
            </a:r>
            <a:r>
              <a:rPr b="1" lang="en" sz="1600">
                <a:highlight>
                  <a:srgbClr val="FFF2CC"/>
                </a:highlight>
              </a:rPr>
              <a:t>JE</a:t>
            </a:r>
            <a:endParaRPr b="1" sz="16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1600"/>
              <a:t>Já jsem Petr.</a:t>
            </a:r>
            <a:endParaRPr i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1600"/>
              <a:t>Odkud jsi?</a:t>
            </a:r>
            <a:endParaRPr i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1600"/>
              <a:t>To je doktor?</a:t>
            </a:r>
            <a:endParaRPr i="1"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/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My </a:t>
            </a:r>
            <a:r>
              <a:rPr b="1" lang="en" sz="1600">
                <a:highlight>
                  <a:srgbClr val="FFF2CC"/>
                </a:highlight>
              </a:rPr>
              <a:t>JSME</a:t>
            </a:r>
            <a:endParaRPr b="1" sz="16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Vy </a:t>
            </a:r>
            <a:r>
              <a:rPr b="1" lang="en" sz="1600">
                <a:highlight>
                  <a:srgbClr val="FFF2CC"/>
                </a:highlight>
              </a:rPr>
              <a:t>JSTE</a:t>
            </a:r>
            <a:endParaRPr b="1" sz="16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Oni </a:t>
            </a:r>
            <a:r>
              <a:rPr b="1" lang="en" sz="1600">
                <a:highlight>
                  <a:srgbClr val="FFF2CC"/>
                </a:highlight>
              </a:rPr>
              <a:t>JSOU</a:t>
            </a:r>
            <a:endParaRPr b="1" sz="16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My jsme studenti.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Odkud jste?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Karel a Josef jsou z Brna.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NEBÝT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Já </a:t>
            </a:r>
            <a:r>
              <a:rPr b="1" lang="en" sz="1600">
                <a:highlight>
                  <a:srgbClr val="FFF2CC"/>
                </a:highlight>
              </a:rPr>
              <a:t>NEJSEM</a:t>
            </a:r>
            <a:endParaRPr b="1" sz="16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Ty </a:t>
            </a:r>
            <a:r>
              <a:rPr b="1" lang="en" sz="1600">
                <a:highlight>
                  <a:srgbClr val="FFF2CC"/>
                </a:highlight>
              </a:rPr>
              <a:t>NEJSI</a:t>
            </a:r>
            <a:endParaRPr b="1" sz="16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On/ona/to </a:t>
            </a:r>
            <a:r>
              <a:rPr b="1" lang="en" sz="1600">
                <a:highlight>
                  <a:srgbClr val="EA9999"/>
                </a:highlight>
              </a:rPr>
              <a:t>NENÍ</a:t>
            </a:r>
            <a:r>
              <a:rPr lang="en"/>
              <a:t> !!!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Já nejsem student, jsem učitel.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Ty nejsi z Brna?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Jana není doktorka, je učitelka.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My </a:t>
            </a:r>
            <a:r>
              <a:rPr b="1" lang="en" sz="1600">
                <a:highlight>
                  <a:srgbClr val="FFF2CC"/>
                </a:highlight>
              </a:rPr>
              <a:t>NEJSME</a:t>
            </a:r>
            <a:endParaRPr b="1" sz="16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Vy </a:t>
            </a:r>
            <a:r>
              <a:rPr b="1" lang="en" sz="1600">
                <a:highlight>
                  <a:srgbClr val="FFF2CC"/>
                </a:highlight>
              </a:rPr>
              <a:t>NEJSTE</a:t>
            </a:r>
            <a:endParaRPr b="1" sz="16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Oni </a:t>
            </a:r>
            <a:r>
              <a:rPr b="1" lang="en" sz="1600">
                <a:highlight>
                  <a:srgbClr val="FFF2CC"/>
                </a:highlight>
              </a:rPr>
              <a:t>NEJSOU</a:t>
            </a:r>
            <a:endParaRPr b="1" sz="16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1600">
                <a:highlight>
                  <a:srgbClr val="FFFFFF"/>
                </a:highlight>
              </a:rPr>
              <a:t>My nejsme z Brna, jsme z Prahy.</a:t>
            </a:r>
            <a:endParaRPr i="1" sz="1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1600">
                <a:highlight>
                  <a:srgbClr val="FFFFFF"/>
                </a:highlight>
              </a:rPr>
              <a:t>Vy nejste profesor?</a:t>
            </a:r>
            <a:endParaRPr i="1" sz="1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1600">
                <a:highlight>
                  <a:srgbClr val="FFFFFF"/>
                </a:highlight>
              </a:rPr>
              <a:t>Jana a Petra nejsou na univerzitě.</a:t>
            </a:r>
            <a:endParaRPr i="1" sz="16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Verbs -OVAT (page 13)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</a:t>
            </a:r>
            <a:r>
              <a:rPr lang="en">
                <a:highlight>
                  <a:srgbClr val="FFF2CC"/>
                </a:highlight>
              </a:rPr>
              <a:t>OVAT</a:t>
            </a:r>
            <a:r>
              <a:rPr lang="en"/>
              <a:t>   (to study)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prac</a:t>
            </a:r>
            <a:r>
              <a:rPr lang="en">
                <a:highlight>
                  <a:srgbClr val="FFF2CC"/>
                </a:highlight>
              </a:rPr>
              <a:t>OVAT</a:t>
            </a:r>
            <a:r>
              <a:rPr lang="en">
                <a:highlight>
                  <a:srgbClr val="FFFFFF"/>
                </a:highlight>
              </a:rPr>
              <a:t> (to work)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děk</a:t>
            </a:r>
            <a:r>
              <a:rPr lang="en">
                <a:highlight>
                  <a:srgbClr val="FFF2CC"/>
                </a:highlight>
              </a:rPr>
              <a:t>OVAT</a:t>
            </a:r>
            <a:r>
              <a:rPr lang="en"/>
              <a:t> (to thank)</a:t>
            </a:r>
            <a:r>
              <a:rPr lang="en"/>
              <a:t>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jmen</a:t>
            </a:r>
            <a:r>
              <a:rPr lang="en">
                <a:highlight>
                  <a:srgbClr val="FFF2CC"/>
                </a:highlight>
              </a:rPr>
              <a:t>OVAT</a:t>
            </a:r>
            <a:r>
              <a:rPr lang="en"/>
              <a:t> se (to be called)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cest</a:t>
            </a:r>
            <a:r>
              <a:rPr lang="en">
                <a:highlight>
                  <a:srgbClr val="FFF2CC"/>
                </a:highlight>
              </a:rPr>
              <a:t>OVAT </a:t>
            </a:r>
            <a:r>
              <a:rPr lang="en">
                <a:highlight>
                  <a:srgbClr val="FFFFFF"/>
                </a:highlight>
              </a:rPr>
              <a:t>(to travel)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sport</a:t>
            </a:r>
            <a:r>
              <a:rPr lang="en">
                <a:highlight>
                  <a:srgbClr val="FFF2CC"/>
                </a:highlight>
              </a:rPr>
              <a:t>OVAT</a:t>
            </a:r>
            <a:r>
              <a:rPr lang="en">
                <a:highlight>
                  <a:srgbClr val="FFFFFF"/>
                </a:highlight>
              </a:rPr>
              <a:t> (to do sports)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FF"/>
                </a:highlight>
              </a:rPr>
              <a:t>relax</a:t>
            </a:r>
            <a:r>
              <a:rPr lang="en">
                <a:highlight>
                  <a:srgbClr val="FFF2CC"/>
                </a:highlight>
              </a:rPr>
              <a:t>OVAT</a:t>
            </a:r>
            <a:r>
              <a:rPr lang="en">
                <a:highlight>
                  <a:srgbClr val="FFFFFF"/>
                </a:highlight>
              </a:rPr>
              <a:t> (to relax)</a:t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-OVAT 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studovat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stud</a:t>
            </a:r>
            <a:r>
              <a:rPr lang="en">
                <a:highlight>
                  <a:srgbClr val="FFF2CC"/>
                </a:highlight>
              </a:rPr>
              <a:t>UJU</a:t>
            </a:r>
            <a:r>
              <a:rPr lang="en"/>
              <a:t> (studUJI)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 stud</a:t>
            </a:r>
            <a:r>
              <a:rPr lang="en">
                <a:highlight>
                  <a:srgbClr val="FFF2CC"/>
                </a:highlight>
              </a:rPr>
              <a:t>UJEŠ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On/ona </a:t>
            </a:r>
            <a:r>
              <a:rPr lang="en">
                <a:highlight>
                  <a:srgbClr val="FFF2CC"/>
                </a:highlight>
              </a:rPr>
              <a:t>studUJE</a:t>
            </a:r>
            <a:endParaRPr>
              <a:highlight>
                <a:srgbClr val="FFF2CC"/>
              </a:highlight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pracovat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prac</a:t>
            </a:r>
            <a:r>
              <a:rPr lang="en">
                <a:highlight>
                  <a:srgbClr val="FFF2CC"/>
                </a:highlight>
              </a:rPr>
              <a:t>UJU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 prac</a:t>
            </a:r>
            <a:r>
              <a:rPr lang="en">
                <a:highlight>
                  <a:srgbClr val="FFF2CC"/>
                </a:highlight>
              </a:rPr>
              <a:t>UJEŠ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on/ona prac</a:t>
            </a:r>
            <a:r>
              <a:rPr lang="en">
                <a:highlight>
                  <a:srgbClr val="FFF2CC"/>
                </a:highlight>
              </a:rPr>
              <a:t>UJE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stud</a:t>
            </a:r>
            <a:r>
              <a:rPr lang="en">
                <a:highlight>
                  <a:srgbClr val="FFF2CC"/>
                </a:highlight>
              </a:rPr>
              <a:t>UJEME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Vy stud</a:t>
            </a:r>
            <a:r>
              <a:rPr lang="en">
                <a:highlight>
                  <a:srgbClr val="FFF2CC"/>
                </a:highlight>
              </a:rPr>
              <a:t>UJETE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Oni stud</a:t>
            </a:r>
            <a:r>
              <a:rPr lang="en">
                <a:highlight>
                  <a:srgbClr val="FFF2CC"/>
                </a:highlight>
              </a:rPr>
              <a:t>UJOU</a:t>
            </a:r>
            <a:r>
              <a:rPr lang="en"/>
              <a:t> (studUJÍ)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prac</a:t>
            </a:r>
            <a:r>
              <a:rPr lang="en">
                <a:highlight>
                  <a:srgbClr val="FFF2CC"/>
                </a:highlight>
              </a:rPr>
              <a:t>UJEME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Vy prac</a:t>
            </a:r>
            <a:r>
              <a:rPr lang="en">
                <a:highlight>
                  <a:srgbClr val="FFF2CC"/>
                </a:highlight>
              </a:rPr>
              <a:t>UJETE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Oni prac</a:t>
            </a:r>
            <a:r>
              <a:rPr lang="en">
                <a:highlight>
                  <a:srgbClr val="FFF2CC"/>
                </a:highlight>
              </a:rPr>
              <a:t>UJOU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-OVAT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Jak se jmenujete? - Petr.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Kde pracuješ? - Pracuju na univerzitě.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Kdy sportujete? - Sportujeme o víkendu.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Dnes nesportuju, pracuju.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Verbs -AT (page 13)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děl</a:t>
            </a:r>
            <a:r>
              <a:rPr lang="en">
                <a:highlight>
                  <a:srgbClr val="FFF2CC"/>
                </a:highlight>
              </a:rPr>
              <a:t>AT</a:t>
            </a:r>
            <a:r>
              <a:rPr lang="en"/>
              <a:t> (to do)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vstáv</a:t>
            </a:r>
            <a:r>
              <a:rPr lang="en">
                <a:highlight>
                  <a:srgbClr val="FFF2CC"/>
                </a:highlight>
              </a:rPr>
              <a:t>AT</a:t>
            </a:r>
            <a:r>
              <a:rPr lang="en">
                <a:highlight>
                  <a:srgbClr val="FFFFFF"/>
                </a:highlight>
              </a:rPr>
              <a:t> (to get up)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sníd</a:t>
            </a:r>
            <a:r>
              <a:rPr lang="en">
                <a:highlight>
                  <a:srgbClr val="FFF2CC"/>
                </a:highlight>
              </a:rPr>
              <a:t>AT</a:t>
            </a:r>
            <a:r>
              <a:rPr lang="en">
                <a:highlight>
                  <a:srgbClr val="FFFFFF"/>
                </a:highlight>
              </a:rPr>
              <a:t> (to have breakfast)  </a:t>
            </a:r>
            <a:r>
              <a:rPr lang="en"/>
              <a:t> 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odpočív</a:t>
            </a:r>
            <a:r>
              <a:rPr lang="en">
                <a:highlight>
                  <a:srgbClr val="FFF2CC"/>
                </a:highlight>
              </a:rPr>
              <a:t>AT</a:t>
            </a:r>
            <a:r>
              <a:rPr lang="en">
                <a:highlight>
                  <a:srgbClr val="FFFFFF"/>
                </a:highlight>
              </a:rPr>
              <a:t> (to rest)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obědv</a:t>
            </a:r>
            <a:r>
              <a:rPr lang="en">
                <a:highlight>
                  <a:srgbClr val="FFF2CC"/>
                </a:highlight>
              </a:rPr>
              <a:t>AT </a:t>
            </a:r>
            <a:r>
              <a:rPr lang="en">
                <a:highlight>
                  <a:srgbClr val="FFFFFF"/>
                </a:highlight>
              </a:rPr>
              <a:t>(to have lunch)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dív</a:t>
            </a:r>
            <a:r>
              <a:rPr lang="en">
                <a:highlight>
                  <a:srgbClr val="FFF2CC"/>
                </a:highlight>
              </a:rPr>
              <a:t>AT</a:t>
            </a:r>
            <a:r>
              <a:rPr lang="en"/>
              <a:t> se (to watch)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-AT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dělat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děl</a:t>
            </a:r>
            <a:r>
              <a:rPr lang="en">
                <a:highlight>
                  <a:srgbClr val="FFF2CC"/>
                </a:highlight>
              </a:rPr>
              <a:t>ÁM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 děl</a:t>
            </a:r>
            <a:r>
              <a:rPr lang="en">
                <a:highlight>
                  <a:srgbClr val="FFF2CC"/>
                </a:highlight>
              </a:rPr>
              <a:t>ÁŠ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on/ona děl</a:t>
            </a:r>
            <a:r>
              <a:rPr lang="en">
                <a:highlight>
                  <a:srgbClr val="FFF2CC"/>
                </a:highlight>
              </a:rPr>
              <a:t>Á</a:t>
            </a:r>
            <a:endParaRPr>
              <a:highlight>
                <a:srgbClr val="FFF2CC"/>
              </a:highlight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</a:t>
            </a:r>
            <a:r>
              <a:rPr lang="en"/>
              <a:t>dpočívat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odpočív</a:t>
            </a:r>
            <a:r>
              <a:rPr lang="en">
                <a:highlight>
                  <a:srgbClr val="FFF2CC"/>
                </a:highlight>
              </a:rPr>
              <a:t>ÁM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 odpočív</a:t>
            </a:r>
            <a:r>
              <a:rPr lang="en">
                <a:highlight>
                  <a:srgbClr val="FFF2CC"/>
                </a:highlight>
              </a:rPr>
              <a:t>ÁŠ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on/ona odpočív</a:t>
            </a:r>
            <a:r>
              <a:rPr lang="en">
                <a:highlight>
                  <a:srgbClr val="FFF2CC"/>
                </a:highlight>
              </a:rPr>
              <a:t>Á</a:t>
            </a:r>
            <a:endParaRPr>
              <a:highlight>
                <a:srgbClr val="FFF2CC"/>
              </a:highlight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děl</a:t>
            </a:r>
            <a:r>
              <a:rPr lang="en">
                <a:highlight>
                  <a:srgbClr val="FFF2CC"/>
                </a:highlight>
              </a:rPr>
              <a:t>ÁME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Vy děl</a:t>
            </a:r>
            <a:r>
              <a:rPr lang="en">
                <a:highlight>
                  <a:srgbClr val="FFF2CC"/>
                </a:highlight>
              </a:rPr>
              <a:t>ÁTE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Oni děl</a:t>
            </a:r>
            <a:r>
              <a:rPr lang="en">
                <a:highlight>
                  <a:srgbClr val="FFF2CC"/>
                </a:highlight>
              </a:rPr>
              <a:t>AJÍ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odpočív</a:t>
            </a:r>
            <a:r>
              <a:rPr lang="en">
                <a:highlight>
                  <a:srgbClr val="FFF2CC"/>
                </a:highlight>
              </a:rPr>
              <a:t>ÁME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Vy odpočív</a:t>
            </a:r>
            <a:r>
              <a:rPr lang="en">
                <a:highlight>
                  <a:srgbClr val="FFF2CC"/>
                </a:highlight>
              </a:rPr>
              <a:t>ÁTE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Oni odpočív</a:t>
            </a:r>
            <a:r>
              <a:rPr lang="en">
                <a:highlight>
                  <a:srgbClr val="FFF2CC"/>
                </a:highlight>
              </a:rPr>
              <a:t>AJÍ</a:t>
            </a:r>
            <a:endParaRPr>
              <a:highlight>
                <a:srgbClr val="FFF2CC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-AT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 děláš? - Jsem studentka.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 děláte? - Jsem profesor.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 kolik hodin vstává Petr? - Vstává v 8 hodin.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Kdy odpočíváte? - Neodpočíváme.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