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a0d746c17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a0d746c17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a0d746c17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a0d746c17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a0d746c17c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a0d746c17c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a0d746c17c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a0d746c17c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a0d746c17c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a0d746c17c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a0d746c17c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a0d746c17c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a0d746c17c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a0d746c17c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a0d746c17c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a0d746c17c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a0d746c17c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a0d746c17c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Gender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Natural genders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62" name="Google Shape;62;p14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184576" y="1191525"/>
            <a:ext cx="2371248" cy="3353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87650" y="1176000"/>
            <a:ext cx="1825077" cy="3369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Natural genders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Muž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Doktor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Profesor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Táta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syn</a:t>
            </a:r>
            <a:endParaRPr/>
          </a:p>
        </p:txBody>
      </p:sp>
      <p:sp>
        <p:nvSpPr>
          <p:cNvPr id="71" name="Google Shape;71;p1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Paní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Žena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Studentka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Doktorka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Profesorka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Máma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dcera</a:t>
            </a:r>
            <a:endParaRPr/>
          </a:p>
        </p:txBody>
      </p:sp>
      <p:pic>
        <p:nvPicPr>
          <p:cNvPr id="72" name="Google Shape;72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327600" y="1152475"/>
            <a:ext cx="940501" cy="14135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83400" y="1224688"/>
            <a:ext cx="1269100" cy="1269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Profession (profese)</a:t>
            </a:r>
            <a:endParaRPr/>
          </a:p>
        </p:txBody>
      </p:sp>
      <p:sp>
        <p:nvSpPr>
          <p:cNvPr id="79" name="Google Shape;79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9FC5E8"/>
                </a:highlight>
              </a:rPr>
              <a:t>Masculinum</a:t>
            </a:r>
            <a:endParaRPr>
              <a:highlight>
                <a:srgbClr val="9FC5E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</a:rPr>
              <a:t>Doktor (lékař)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</a:rPr>
              <a:t>Student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</a:rPr>
              <a:t>Profesor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</a:rPr>
              <a:t>Učitel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</a:rPr>
              <a:t>Zpěvák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</a:rPr>
              <a:t>Politik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>
                <a:highlight>
                  <a:srgbClr val="FFFFFF"/>
                </a:highlight>
              </a:rPr>
              <a:t>Herec</a:t>
            </a:r>
            <a:endParaRPr sz="1200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>
                <a:highlight>
                  <a:srgbClr val="FFFFFF"/>
                </a:highlight>
              </a:rPr>
              <a:t>Manažer</a:t>
            </a:r>
            <a:endParaRPr sz="1200">
              <a:highlight>
                <a:srgbClr val="FFFFFF"/>
              </a:highlight>
            </a:endParaRPr>
          </a:p>
        </p:txBody>
      </p:sp>
      <p:sp>
        <p:nvSpPr>
          <p:cNvPr id="80" name="Google Shape;80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EA9999"/>
                </a:highlight>
              </a:rPr>
              <a:t>Feminimum </a:t>
            </a:r>
            <a:r>
              <a:rPr lang="en"/>
              <a:t>(masculinum + ka)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doktorKA (lékařKA)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studentKA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profesorKA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učitelKA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zpěvačKA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200"/>
              <a:t>herečKA</a:t>
            </a:r>
            <a:endParaRPr sz="12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200"/>
              <a:t>manažerKA</a:t>
            </a:r>
            <a:endParaRPr sz="12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Profession (profese)</a:t>
            </a:r>
            <a:endParaRPr/>
          </a:p>
        </p:txBody>
      </p:sp>
      <p:sp>
        <p:nvSpPr>
          <p:cNvPr id="86" name="Google Shape;86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 - ending -</a:t>
            </a:r>
            <a:r>
              <a:rPr b="1" lang="en" sz="1800">
                <a:highlight>
                  <a:srgbClr val="9FC5E8"/>
                </a:highlight>
              </a:rPr>
              <a:t>ÍK</a:t>
            </a:r>
            <a:endParaRPr b="1" sz="1800">
              <a:highlight>
                <a:srgbClr val="9FC5E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Úředník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Dělník 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 - ending </a:t>
            </a:r>
            <a:r>
              <a:rPr b="1" lang="en" sz="1800">
                <a:highlight>
                  <a:srgbClr val="9FC5E8"/>
                </a:highlight>
              </a:rPr>
              <a:t>-EC</a:t>
            </a:r>
            <a:endParaRPr b="1" sz="1800">
              <a:highlight>
                <a:srgbClr val="9FC5E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Sportovec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Vědec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M - ending </a:t>
            </a:r>
            <a:r>
              <a:rPr b="1" lang="en" sz="1800">
                <a:highlight>
                  <a:srgbClr val="9FC5E8"/>
                </a:highlight>
              </a:rPr>
              <a:t>-ISTA</a:t>
            </a:r>
            <a:endParaRPr b="1" sz="1800">
              <a:highlight>
                <a:srgbClr val="9FC5E8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Policista</a:t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highlight>
                  <a:srgbClr val="FFFFFF"/>
                </a:highlight>
              </a:rPr>
              <a:t>tenista</a:t>
            </a:r>
            <a:endParaRPr>
              <a:highlight>
                <a:srgbClr val="FFFFFF"/>
              </a:highlight>
            </a:endParaRPr>
          </a:p>
        </p:txBody>
      </p:sp>
      <p:sp>
        <p:nvSpPr>
          <p:cNvPr id="87" name="Google Shape;87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F: </a:t>
            </a:r>
            <a:r>
              <a:rPr b="1" lang="en" sz="1800"/>
              <a:t>ÍK → </a:t>
            </a:r>
            <a:r>
              <a:rPr b="1" lang="en" sz="1800">
                <a:highlight>
                  <a:srgbClr val="F4CCCC"/>
                </a:highlight>
              </a:rPr>
              <a:t>ICE</a:t>
            </a:r>
            <a:endParaRPr b="1" sz="1800"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Úřednice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Dělnice</a:t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highlight>
                <a:srgbClr val="FFFFFF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highlight>
                  <a:srgbClr val="FFFFFF"/>
                </a:highlight>
              </a:rPr>
              <a:t>F: EC </a:t>
            </a:r>
            <a:r>
              <a:rPr b="1" lang="en"/>
              <a:t>→ </a:t>
            </a:r>
            <a:r>
              <a:rPr b="1" lang="en" sz="1800">
                <a:highlight>
                  <a:srgbClr val="F4CCCC"/>
                </a:highlight>
              </a:rPr>
              <a:t>YNĚ</a:t>
            </a:r>
            <a:endParaRPr b="1" sz="1800"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Sportovkyně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Vědkyně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F: ISTA →</a:t>
            </a:r>
            <a:r>
              <a:rPr b="1" lang="en">
                <a:highlight>
                  <a:srgbClr val="F4CCCC"/>
                </a:highlight>
              </a:rPr>
              <a:t> </a:t>
            </a:r>
            <a:r>
              <a:rPr b="1" lang="en" sz="1800">
                <a:highlight>
                  <a:srgbClr val="F4CCCC"/>
                </a:highlight>
              </a:rPr>
              <a:t>ISTKA</a:t>
            </a:r>
            <a:endParaRPr b="1" sz="1800">
              <a:highlight>
                <a:srgbClr val="F4CCCC"/>
              </a:highlight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POLICISTKA</a:t>
            </a:r>
            <a:endParaRPr b="1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TENISTKA</a:t>
            </a:r>
            <a:endParaRPr b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Profession (profese)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Ministr → ministryně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Kolega → kolegyně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 Asistent ← sekretářka (asistentka)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                    Stevard ← letuška (stevardka)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8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8526" y="2634650"/>
            <a:ext cx="1210926" cy="111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8493" y="1568975"/>
            <a:ext cx="2615901" cy="2413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Family (rodina)</a:t>
            </a:r>
            <a:endParaRPr/>
          </a:p>
        </p:txBody>
      </p:sp>
      <p:sp>
        <p:nvSpPr>
          <p:cNvPr id="102" name="Google Shape;102;p19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Táta (otec)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Bratr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Syn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Děda (dědeček)</a:t>
            </a:r>
            <a:endParaRPr/>
          </a:p>
        </p:txBody>
      </p:sp>
      <p:sp>
        <p:nvSpPr>
          <p:cNvPr id="103" name="Google Shape;103;p19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Máma (matka)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Sestra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Dcera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Babička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Kdo je to? (who) X Co je to? (what)</a:t>
            </a:r>
            <a:endParaRPr/>
          </a:p>
        </p:txBody>
      </p:sp>
      <p:sp>
        <p:nvSpPr>
          <p:cNvPr id="109" name="Google Shape;10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 je ……….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116" name="Google Shape;11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69500" y="-42975"/>
            <a:ext cx="6357199" cy="5545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