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9d3de0756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9d3de0756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9d3de0756d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9d3de0756d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9d3de0756d_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9d3de0756d_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9d3de0756d_1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9d3de0756d_1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9d471c700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9d471c700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9d471c700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9d471c700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9d471c7007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9d471c700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9d471c7007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9d471c7007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3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CFF 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Verbs - revision - Co děláte …?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2450525" y="1152475"/>
            <a:ext cx="1997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DOPOLEDNE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Prac</a:t>
            </a:r>
            <a:r>
              <a:rPr lang="en">
                <a:highlight>
                  <a:srgbClr val="FFFF00"/>
                </a:highlight>
              </a:rPr>
              <a:t>ovat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Stud</a:t>
            </a:r>
            <a:r>
              <a:rPr lang="en">
                <a:highlight>
                  <a:srgbClr val="FFFF00"/>
                </a:highlight>
              </a:rPr>
              <a:t>ovat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Relax</a:t>
            </a:r>
            <a:r>
              <a:rPr lang="en">
                <a:highlight>
                  <a:srgbClr val="FFFF00"/>
                </a:highlight>
              </a:rPr>
              <a:t>ovat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obědv</a:t>
            </a:r>
            <a:r>
              <a:rPr lang="en">
                <a:highlight>
                  <a:srgbClr val="FFFF00"/>
                </a:highlight>
              </a:rPr>
              <a:t>at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62" name="Google Shape;62;p14"/>
          <p:cNvSpPr txBox="1"/>
          <p:nvPr>
            <p:ph idx="2" type="body"/>
          </p:nvPr>
        </p:nvSpPr>
        <p:spPr>
          <a:xfrm>
            <a:off x="4503525" y="1152475"/>
            <a:ext cx="1997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ODPOLEDNE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Prac</a:t>
            </a:r>
            <a:r>
              <a:rPr lang="en">
                <a:highlight>
                  <a:srgbClr val="FFFF00"/>
                </a:highlight>
              </a:rPr>
              <a:t>ovat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Stud</a:t>
            </a:r>
            <a:r>
              <a:rPr lang="en">
                <a:highlight>
                  <a:srgbClr val="FFFF00"/>
                </a:highlight>
              </a:rPr>
              <a:t>ovat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Relax</a:t>
            </a:r>
            <a:r>
              <a:rPr lang="en">
                <a:highlight>
                  <a:srgbClr val="FFFF00"/>
                </a:highlight>
              </a:rPr>
              <a:t>ovat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Dív</a:t>
            </a:r>
            <a:r>
              <a:rPr lang="en">
                <a:highlight>
                  <a:srgbClr val="FFFF00"/>
                </a:highlight>
              </a:rPr>
              <a:t>at</a:t>
            </a:r>
            <a:r>
              <a:rPr lang="en"/>
              <a:t> se na televizi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nakup</a:t>
            </a:r>
            <a:r>
              <a:rPr lang="en">
                <a:highlight>
                  <a:srgbClr val="FFFF00"/>
                </a:highlight>
              </a:rPr>
              <a:t>ovat</a:t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97525" y="1152475"/>
            <a:ext cx="1997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RÁNO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Vstáv</a:t>
            </a:r>
            <a:r>
              <a:rPr lang="en">
                <a:highlight>
                  <a:srgbClr val="FFFF00"/>
                </a:highlight>
              </a:rPr>
              <a:t>at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Sníd</a:t>
            </a:r>
            <a:r>
              <a:rPr lang="en">
                <a:highlight>
                  <a:srgbClr val="FFFF00"/>
                </a:highlight>
              </a:rPr>
              <a:t>at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V kolik hodin vstáváte?</a:t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6556525" y="1152475"/>
            <a:ext cx="1997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VEČER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Odpočív</a:t>
            </a:r>
            <a:r>
              <a:rPr lang="en">
                <a:highlight>
                  <a:srgbClr val="FFFF00"/>
                </a:highlight>
              </a:rPr>
              <a:t>at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Relax</a:t>
            </a:r>
            <a:r>
              <a:rPr lang="en">
                <a:highlight>
                  <a:srgbClr val="FFFF00"/>
                </a:highlight>
              </a:rPr>
              <a:t>ovat</a:t>
            </a:r>
            <a:endParaRPr>
              <a:highlight>
                <a:srgbClr val="FF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Dív</a:t>
            </a:r>
            <a:r>
              <a:rPr lang="en">
                <a:highlight>
                  <a:srgbClr val="FFFF00"/>
                </a:highlight>
              </a:rPr>
              <a:t>at</a:t>
            </a:r>
            <a:r>
              <a:rPr lang="en"/>
              <a:t> se na televizi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*číst (já čtu)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Jít spát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Spát (já spím)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Město - místa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2211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C9DAF8"/>
                </a:highlight>
              </a:rPr>
              <a:t>Supermarket</a:t>
            </a:r>
            <a:endParaRPr>
              <a:highlight>
                <a:srgbClr val="C9DAF8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C9DAF8"/>
                </a:highlight>
              </a:rPr>
              <a:t>Hotel</a:t>
            </a:r>
            <a:endParaRPr>
              <a:highlight>
                <a:srgbClr val="C9DAF8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C9DAF8"/>
                </a:highlight>
              </a:rPr>
              <a:t>Obchod</a:t>
            </a:r>
            <a:endParaRPr>
              <a:highlight>
                <a:srgbClr val="C9DAF8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C9DAF8"/>
                </a:highlight>
              </a:rPr>
              <a:t>Park</a:t>
            </a:r>
            <a:endParaRPr>
              <a:highlight>
                <a:srgbClr val="C9DAF8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C9DAF8"/>
                </a:highlight>
              </a:rPr>
              <a:t>Klub</a:t>
            </a:r>
            <a:endParaRPr>
              <a:highlight>
                <a:srgbClr val="C9DAF8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highlight>
                  <a:srgbClr val="C9DAF8"/>
                </a:highlight>
              </a:rPr>
              <a:t>Trh</a:t>
            </a:r>
            <a:endParaRPr>
              <a:highlight>
                <a:srgbClr val="C9DAF8"/>
              </a:highlight>
            </a:endParaRPr>
          </a:p>
        </p:txBody>
      </p:sp>
      <p:sp>
        <p:nvSpPr>
          <p:cNvPr id="71" name="Google Shape;71;p15"/>
          <p:cNvSpPr txBox="1"/>
          <p:nvPr>
            <p:ph idx="2" type="body"/>
          </p:nvPr>
        </p:nvSpPr>
        <p:spPr>
          <a:xfrm>
            <a:off x="2723200" y="1152475"/>
            <a:ext cx="2457300" cy="34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EA9999"/>
                </a:highlight>
              </a:rPr>
              <a:t>Restaurace</a:t>
            </a:r>
            <a:endParaRPr>
              <a:highlight>
                <a:srgbClr val="EA9999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EA9999"/>
                </a:highlight>
              </a:rPr>
              <a:t>Škola</a:t>
            </a:r>
            <a:endParaRPr>
              <a:highlight>
                <a:srgbClr val="EA9999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EA9999"/>
                </a:highlight>
              </a:rPr>
              <a:t>Nemocnice</a:t>
            </a:r>
            <a:endParaRPr>
              <a:highlight>
                <a:srgbClr val="EA9999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EA9999"/>
                </a:highlight>
              </a:rPr>
              <a:t>Univerzita</a:t>
            </a:r>
            <a:endParaRPr>
              <a:highlight>
                <a:srgbClr val="EA9999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EA9999"/>
                </a:highlight>
              </a:rPr>
              <a:t>zastávka/stanice</a:t>
            </a:r>
            <a:endParaRPr>
              <a:highlight>
                <a:srgbClr val="EA9999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EA9999"/>
                </a:highlight>
              </a:rPr>
              <a:t>Kavárna</a:t>
            </a:r>
            <a:endParaRPr>
              <a:highlight>
                <a:srgbClr val="EA9999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EA9999"/>
                </a:highlight>
              </a:rPr>
              <a:t>Pošta</a:t>
            </a:r>
            <a:endParaRPr>
              <a:highlight>
                <a:srgbClr val="EA9999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highlight>
                  <a:srgbClr val="EA9999"/>
                </a:highlight>
              </a:rPr>
              <a:t>banka</a:t>
            </a:r>
            <a:endParaRPr>
              <a:highlight>
                <a:srgbClr val="EA9999"/>
              </a:highlight>
            </a:endParaRPr>
          </a:p>
        </p:txBody>
      </p:sp>
      <p:sp>
        <p:nvSpPr>
          <p:cNvPr id="72" name="Google Shape;72;p15"/>
          <p:cNvSpPr txBox="1"/>
          <p:nvPr>
            <p:ph idx="2" type="body"/>
          </p:nvPr>
        </p:nvSpPr>
        <p:spPr>
          <a:xfrm>
            <a:off x="5303050" y="1152475"/>
            <a:ext cx="2457300" cy="345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B6D7A8"/>
                </a:highlight>
              </a:rPr>
              <a:t>Nádraží</a:t>
            </a:r>
            <a:endParaRPr>
              <a:highlight>
                <a:srgbClr val="B6D7A8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B6D7A8"/>
                </a:highlight>
              </a:rPr>
              <a:t>Náměstí</a:t>
            </a:r>
            <a:endParaRPr>
              <a:highlight>
                <a:srgbClr val="B6D7A8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B6D7A8"/>
                </a:highlight>
              </a:rPr>
              <a:t>Kino</a:t>
            </a:r>
            <a:endParaRPr>
              <a:highlight>
                <a:srgbClr val="B6D7A8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B6D7A8"/>
                </a:highlight>
              </a:rPr>
              <a:t>Divadlo</a:t>
            </a:r>
            <a:endParaRPr>
              <a:highlight>
                <a:srgbClr val="B6D7A8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highlight>
                  <a:srgbClr val="B6D7A8"/>
                </a:highlight>
              </a:rPr>
              <a:t>Letiště</a:t>
            </a:r>
            <a:endParaRPr>
              <a:highlight>
                <a:srgbClr val="B6D7A8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highlight>
                  <a:srgbClr val="B6D7A8"/>
                </a:highlight>
              </a:rPr>
              <a:t>parkoviště</a:t>
            </a:r>
            <a:endParaRPr>
              <a:highlight>
                <a:srgbClr val="B6D7A8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Bydlet (to live/reside)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635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Kde?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Kde bydlíte?</a:t>
            </a:r>
            <a:br>
              <a:rPr lang="en"/>
            </a:br>
            <a:r>
              <a:rPr b="1" lang="en"/>
              <a:t>Co</a:t>
            </a:r>
            <a:r>
              <a:rPr lang="en"/>
              <a:t> je blízko/daleko?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Kde</a:t>
            </a:r>
            <a:r>
              <a:rPr lang="en"/>
              <a:t> je restaurace/hotel/supermarket/muzeum…?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Tady/tam.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Jít x Jet </a:t>
            </a:r>
            <a:endParaRPr b="1"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Jít = to go (on foot)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Jít: jdu - jdeš - jde - jdeme - jdete - jdou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/>
              <a:t>PĚŠKY</a:t>
            </a:r>
            <a:endParaRPr b="1"/>
          </a:p>
        </p:txBody>
      </p:sp>
      <p:sp>
        <p:nvSpPr>
          <p:cNvPr id="85" name="Google Shape;85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Jet = to go/drive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Jet: jedu - jedeš - jede - jedeme - jedete - jedou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Jet: 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Auto → autem</a:t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Autobus → autobusem</a:t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Metro → metrem</a:t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Vlak → vlakem</a:t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Taxík → taxíkem</a:t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Tramvaj → tramvají</a:t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Kolo → na kole</a:t>
            </a:r>
            <a:endParaRPr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Directions (page 19)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1121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Jet/jít: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300"/>
              <a:t>↑</a:t>
            </a:r>
            <a:r>
              <a:rPr lang="en" sz="2300"/>
              <a:t> nahoru - </a:t>
            </a:r>
            <a:r>
              <a:rPr b="1" lang="en" sz="2300"/>
              <a:t>↓</a:t>
            </a:r>
            <a:r>
              <a:rPr lang="en" sz="2300"/>
              <a:t> dolů</a:t>
            </a:r>
            <a:endParaRPr sz="23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300"/>
              <a:t>↰ doleva - ↱ doprava </a:t>
            </a:r>
            <a:endParaRPr sz="23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300"/>
              <a:t>→ rovně</a:t>
            </a:r>
            <a:endParaRPr sz="23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300"/>
              <a:t>↻ zpátky</a:t>
            </a:r>
            <a:endParaRPr sz="23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Kde je to?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nahoře</a:t>
            </a:r>
            <a:endParaRPr b="1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vlevo uprostřed vpravo</a:t>
            </a:r>
            <a:endParaRPr b="1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dole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Restaurace je </a:t>
            </a:r>
            <a:r>
              <a:rPr lang="en" sz="1400">
                <a:highlight>
                  <a:srgbClr val="00FF00"/>
                </a:highlight>
              </a:rPr>
              <a:t>vlevo.</a:t>
            </a:r>
            <a:r>
              <a:rPr lang="en" sz="1400"/>
              <a:t> X Musíte jít </a:t>
            </a:r>
            <a:r>
              <a:rPr lang="en" sz="1400">
                <a:highlight>
                  <a:srgbClr val="00FF00"/>
                </a:highlight>
              </a:rPr>
              <a:t>doleva.</a:t>
            </a:r>
            <a:endParaRPr sz="1400"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Banka je </a:t>
            </a:r>
            <a:r>
              <a:rPr lang="en" sz="1400">
                <a:highlight>
                  <a:srgbClr val="00FF00"/>
                </a:highlight>
              </a:rPr>
              <a:t>nahoře. </a:t>
            </a:r>
            <a:r>
              <a:rPr lang="en" sz="1400"/>
              <a:t>X Musíte jít </a:t>
            </a:r>
            <a:r>
              <a:rPr lang="en" sz="1400">
                <a:highlight>
                  <a:srgbClr val="00FF00"/>
                </a:highlight>
              </a:rPr>
              <a:t>nahoru.					Kde x kam</a:t>
            </a:r>
            <a:endParaRPr sz="1400"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Škola je </a:t>
            </a:r>
            <a:r>
              <a:rPr lang="en" sz="1400">
                <a:highlight>
                  <a:srgbClr val="00FF00"/>
                </a:highlight>
              </a:rPr>
              <a:t>dole.</a:t>
            </a:r>
            <a:r>
              <a:rPr lang="en" sz="1400"/>
              <a:t> X Musíte jít </a:t>
            </a:r>
            <a:r>
              <a:rPr lang="en" sz="1400">
                <a:highlight>
                  <a:srgbClr val="00FF00"/>
                </a:highlight>
              </a:rPr>
              <a:t>dolů. </a:t>
            </a:r>
            <a:endParaRPr sz="1400">
              <a:highlight>
                <a:srgbClr val="00FF00"/>
              </a:highlight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Čísla 10-1000</a:t>
            </a:r>
            <a:endParaRPr/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152475"/>
            <a:ext cx="1937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1 - jedna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2 - dva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3 - tři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4 - čtyři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5 - pět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6 - šest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7 - sedm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8 - osm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9 - devět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10 - deset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0"/>
          <p:cNvSpPr txBox="1"/>
          <p:nvPr>
            <p:ph idx="2" type="body"/>
          </p:nvPr>
        </p:nvSpPr>
        <p:spPr>
          <a:xfrm>
            <a:off x="4534125" y="1152475"/>
            <a:ext cx="1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-cet, -desát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20 - dva</a:t>
            </a:r>
            <a:r>
              <a:rPr lang="en">
                <a:highlight>
                  <a:srgbClr val="D9EAD3"/>
                </a:highlight>
              </a:rPr>
              <a:t>CET</a:t>
            </a:r>
            <a:endParaRPr>
              <a:highlight>
                <a:srgbClr val="D9EAD3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30 - tři</a:t>
            </a:r>
            <a:r>
              <a:rPr lang="en">
                <a:highlight>
                  <a:srgbClr val="D9EAD3"/>
                </a:highlight>
              </a:rPr>
              <a:t>CET</a:t>
            </a:r>
            <a:endParaRPr>
              <a:highlight>
                <a:srgbClr val="D9EAD3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40 - čtyři</a:t>
            </a:r>
            <a:r>
              <a:rPr lang="en">
                <a:highlight>
                  <a:srgbClr val="D9EAD3"/>
                </a:highlight>
              </a:rPr>
              <a:t>CET</a:t>
            </a:r>
            <a:endParaRPr>
              <a:highlight>
                <a:srgbClr val="D9EAD3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50 - pa</a:t>
            </a:r>
            <a:r>
              <a:rPr lang="en">
                <a:highlight>
                  <a:srgbClr val="D9D2E9"/>
                </a:highlight>
              </a:rPr>
              <a:t>DESÁT</a:t>
            </a:r>
            <a:endParaRPr>
              <a:highlight>
                <a:srgbClr val="D9D2E9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60 - še</a:t>
            </a:r>
            <a:r>
              <a:rPr lang="en">
                <a:highlight>
                  <a:srgbClr val="D9D2E9"/>
                </a:highlight>
              </a:rPr>
              <a:t>DESÁT</a:t>
            </a:r>
            <a:endParaRPr>
              <a:highlight>
                <a:srgbClr val="D9D2E9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70 - sedm</a:t>
            </a:r>
            <a:r>
              <a:rPr lang="en">
                <a:highlight>
                  <a:srgbClr val="D9D2E9"/>
                </a:highlight>
              </a:rPr>
              <a:t>DESÁT</a:t>
            </a:r>
            <a:endParaRPr>
              <a:highlight>
                <a:srgbClr val="D9D2E9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80 - osm</a:t>
            </a:r>
            <a:r>
              <a:rPr lang="en">
                <a:highlight>
                  <a:srgbClr val="D9D2E9"/>
                </a:highlight>
              </a:rPr>
              <a:t>DESÁT</a:t>
            </a:r>
            <a:endParaRPr>
              <a:highlight>
                <a:srgbClr val="D9D2E9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90 - deva</a:t>
            </a:r>
            <a:r>
              <a:rPr lang="en">
                <a:highlight>
                  <a:srgbClr val="D9D2E9"/>
                </a:highlight>
              </a:rPr>
              <a:t>DESÁT</a:t>
            </a:r>
            <a:endParaRPr>
              <a:highlight>
                <a:srgbClr val="D9D2E9"/>
              </a:highlight>
            </a:endParaRPr>
          </a:p>
        </p:txBody>
      </p:sp>
      <p:sp>
        <p:nvSpPr>
          <p:cNvPr id="105" name="Google Shape;105;p20"/>
          <p:cNvSpPr txBox="1"/>
          <p:nvPr>
            <p:ph idx="2" type="body"/>
          </p:nvPr>
        </p:nvSpPr>
        <p:spPr>
          <a:xfrm>
            <a:off x="2429175" y="1152475"/>
            <a:ext cx="1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-náct (“teen”)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11 - jede</a:t>
            </a:r>
            <a:r>
              <a:rPr lang="en">
                <a:highlight>
                  <a:srgbClr val="FFF2CC"/>
                </a:highlight>
              </a:rPr>
              <a:t>NÁCT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12 - dva</a:t>
            </a:r>
            <a:r>
              <a:rPr lang="en">
                <a:highlight>
                  <a:srgbClr val="FFF2CC"/>
                </a:highlight>
              </a:rPr>
              <a:t>NÁCT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13 - tři</a:t>
            </a:r>
            <a:r>
              <a:rPr lang="en">
                <a:highlight>
                  <a:srgbClr val="FFF2CC"/>
                </a:highlight>
              </a:rPr>
              <a:t>NÁCT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14 - čtr</a:t>
            </a:r>
            <a:r>
              <a:rPr lang="en">
                <a:highlight>
                  <a:srgbClr val="FFF2CC"/>
                </a:highlight>
              </a:rPr>
              <a:t>NÁCT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15 - pat</a:t>
            </a:r>
            <a:r>
              <a:rPr lang="en">
                <a:highlight>
                  <a:srgbClr val="FFF2CC"/>
                </a:highlight>
              </a:rPr>
              <a:t>NÁCT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16 - šest</a:t>
            </a:r>
            <a:r>
              <a:rPr lang="en">
                <a:highlight>
                  <a:srgbClr val="FFF2CC"/>
                </a:highlight>
              </a:rPr>
              <a:t>NÁCT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17 - sedm</a:t>
            </a:r>
            <a:r>
              <a:rPr lang="en">
                <a:highlight>
                  <a:srgbClr val="FFF2CC"/>
                </a:highlight>
              </a:rPr>
              <a:t>NÁCT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18 - osm</a:t>
            </a:r>
            <a:r>
              <a:rPr lang="en">
                <a:highlight>
                  <a:srgbClr val="FFF2CC"/>
                </a:highlight>
              </a:rPr>
              <a:t>NÁCT</a:t>
            </a:r>
            <a:endParaRPr>
              <a:highlight>
                <a:srgbClr val="FFF2CC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19 - devate</a:t>
            </a:r>
            <a:r>
              <a:rPr lang="en">
                <a:highlight>
                  <a:srgbClr val="FFF2CC"/>
                </a:highlight>
              </a:rPr>
              <a:t>NÁCT</a:t>
            </a:r>
            <a:endParaRPr>
              <a:highlight>
                <a:srgbClr val="FFF2CC"/>
              </a:highlight>
            </a:endParaRPr>
          </a:p>
        </p:txBody>
      </p:sp>
      <p:sp>
        <p:nvSpPr>
          <p:cNvPr id="106" name="Google Shape;106;p20"/>
          <p:cNvSpPr txBox="1"/>
          <p:nvPr>
            <p:ph idx="2" type="body"/>
          </p:nvPr>
        </p:nvSpPr>
        <p:spPr>
          <a:xfrm>
            <a:off x="6639075" y="1152475"/>
            <a:ext cx="1980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stě, sta, set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100 - sto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200 - dvě stě</a:t>
            </a:r>
            <a:r>
              <a:rPr lang="en">
                <a:highlight>
                  <a:srgbClr val="FFFFFF"/>
                </a:highlight>
              </a:rPr>
              <a:t> !!!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300 - tři </a:t>
            </a:r>
            <a:r>
              <a:rPr lang="en">
                <a:highlight>
                  <a:srgbClr val="C9DAF8"/>
                </a:highlight>
              </a:rPr>
              <a:t>sta</a:t>
            </a:r>
            <a:endParaRPr>
              <a:highlight>
                <a:srgbClr val="C9DAF8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400 - čtyři </a:t>
            </a:r>
            <a:r>
              <a:rPr lang="en">
                <a:highlight>
                  <a:srgbClr val="C9DAF8"/>
                </a:highlight>
              </a:rPr>
              <a:t>sta</a:t>
            </a:r>
            <a:endParaRPr>
              <a:highlight>
                <a:srgbClr val="C9DAF8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500 - pět </a:t>
            </a:r>
            <a:r>
              <a:rPr lang="en">
                <a:highlight>
                  <a:srgbClr val="E6B8AF"/>
                </a:highlight>
              </a:rPr>
              <a:t>set</a:t>
            </a:r>
            <a:endParaRPr>
              <a:highlight>
                <a:srgbClr val="E6B8A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700 - sedm</a:t>
            </a:r>
            <a:r>
              <a:rPr lang="en">
                <a:highlight>
                  <a:srgbClr val="E6B8AF"/>
                </a:highlight>
              </a:rPr>
              <a:t> set</a:t>
            </a:r>
            <a:endParaRPr>
              <a:highlight>
                <a:srgbClr val="E6B8A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800 - osm </a:t>
            </a:r>
            <a:r>
              <a:rPr lang="en">
                <a:highlight>
                  <a:srgbClr val="E6B8AF"/>
                </a:highlight>
              </a:rPr>
              <a:t>set</a:t>
            </a:r>
            <a:endParaRPr>
              <a:highlight>
                <a:srgbClr val="E6B8A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900 - devět </a:t>
            </a:r>
            <a:r>
              <a:rPr lang="en">
                <a:highlight>
                  <a:srgbClr val="E6B8AF"/>
                </a:highlight>
              </a:rPr>
              <a:t>set</a:t>
            </a:r>
            <a:endParaRPr>
              <a:highlight>
                <a:srgbClr val="E6B8A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1000 - tisíc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Čísla</a:t>
            </a:r>
            <a:endParaRPr/>
          </a:p>
        </p:txBody>
      </p:sp>
      <p:sp>
        <p:nvSpPr>
          <p:cNvPr id="112" name="Google Shape;112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22 - dvacet dva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35 - třicet pět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48 - čtyřicet osm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167 - sto šedesát sedm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583 - pět set osmdesát tři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