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4f9b882df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a4f9b882df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9b882df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4f9b882df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4f9b882df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4f9b882df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a4f9b882df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a4f9b882df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4f9b882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4f9b882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4f9b882d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4f9b882d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4f9b882df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4f9b882df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4f9b882df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4f9b882df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4f9b882df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4f9b882df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4f9b882df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4f9b882df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4f9b882df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4f9b882df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4f9b882df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4f9b882df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CFF 1 - gramatical gender + likes and dislikes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Mít rád/ráda/rádi + the accusative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Mám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Máš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Máme rádi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Máte rádi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Mají rádi</a:t>
            </a:r>
            <a:endParaRPr/>
          </a:p>
        </p:txBody>
      </p:sp>
      <p:sp>
        <p:nvSpPr>
          <p:cNvPr id="119" name="Google Shape;119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 máš rád?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Jaké jídlo máš rád?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Mám ráda černou kávu.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Karel má rád zmrzlinu.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Máte rádi pivo?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Máš rád české jídlo?</a:t>
            </a:r>
            <a:endParaRPr/>
          </a:p>
        </p:txBody>
      </p:sp>
      <p:sp>
        <p:nvSpPr>
          <p:cNvPr id="120" name="Google Shape;120;p22"/>
          <p:cNvSpPr txBox="1"/>
          <p:nvPr>
            <p:ph idx="2" type="body"/>
          </p:nvPr>
        </p:nvSpPr>
        <p:spPr>
          <a:xfrm>
            <a:off x="2316425" y="2471850"/>
            <a:ext cx="1783800" cy="163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FF"/>
                </a:highlight>
              </a:rPr>
              <a:t>Rád -  masc.</a:t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4CCCC"/>
                </a:highlight>
              </a:rPr>
              <a:t>Ráda - fem.</a:t>
            </a:r>
            <a:endParaRPr>
              <a:highlight>
                <a:srgbClr val="F4CC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D9EAD3"/>
                </a:highlight>
              </a:rPr>
              <a:t>Rádi - plurál</a:t>
            </a:r>
            <a:endParaRPr>
              <a:highlight>
                <a:srgbClr val="D9EAD3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Mít rád/ráda/rádi + the accusative - NEGATION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nem</a:t>
            </a:r>
            <a:r>
              <a:rPr lang="en"/>
              <a:t>ám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nemáš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 rád/ráda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nemáme rádi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nemáte rádi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nemají rádi</a:t>
            </a:r>
            <a:endParaRPr/>
          </a:p>
        </p:txBody>
      </p:sp>
      <p:sp>
        <p:nvSpPr>
          <p:cNvPr id="127" name="Google Shape;127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 nemáš rád?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Jaké jídlo nemáš rád?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Nemám ráda černou kávu.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Karel nemá rád zmrzlinu.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Nemáme rádi pivo.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Nemám ráda české jídlo. </a:t>
            </a:r>
            <a:endParaRPr/>
          </a:p>
        </p:txBody>
      </p:sp>
      <p:sp>
        <p:nvSpPr>
          <p:cNvPr id="128" name="Google Shape;128;p23"/>
          <p:cNvSpPr txBox="1"/>
          <p:nvPr>
            <p:ph idx="2" type="body"/>
          </p:nvPr>
        </p:nvSpPr>
        <p:spPr>
          <a:xfrm>
            <a:off x="2316425" y="2471850"/>
            <a:ext cx="1783800" cy="163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FF"/>
                </a:highlight>
              </a:rPr>
              <a:t>Rád -  masc.</a:t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4CCCC"/>
                </a:highlight>
              </a:rPr>
              <a:t>Ráda - fem.</a:t>
            </a:r>
            <a:endParaRPr>
              <a:highlight>
                <a:srgbClr val="F4CC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D9EAD3"/>
                </a:highlight>
              </a:rPr>
              <a:t>Rádi - plurál</a:t>
            </a:r>
            <a:endParaRPr>
              <a:highlight>
                <a:srgbClr val="D9EAD3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Líbit se + the dative and the nominative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Líbí se mi …. X Nelíbí se mi ….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se ti líbí </a:t>
            </a:r>
            <a:r>
              <a:rPr lang="en"/>
              <a:t>...</a:t>
            </a:r>
            <a:r>
              <a:rPr lang="en"/>
              <a:t>.x Co se ti nelíbí 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Líbí se mi Brno.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Co se ti líbí v Brně?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Líbí se mi náměstí Svobody a Kampus. Nelíbí se mi ZOO.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/>
              <a:t>Líbí se mi univerzita, protože je moderní. </a:t>
            </a: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Chutnat + the dative and nominative</a:t>
            </a:r>
            <a:endParaRPr/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Chutná mi …. X Nechutná mi…. (pl. Chutnají mi ….. X nechutnají mi ….)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ti chutná? X Co ti nechutná?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Chutná mi české pivo. X Nechutná mi české pivo. 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Chutnají mi knedlíky. X Nechutnají mi knedlíky. (plurál)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/>
              <a:t>Chutná mi zelený čaj. X Nechutná mi zelený čaj.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Gramatical gender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Likes &amp; dislikes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Reading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Writing an email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Revision - test in WEEK 5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Gramatical gender (page 18)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2034300" cy="35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highlight>
                  <a:srgbClr val="4A86E8"/>
                </a:highlight>
              </a:rPr>
              <a:t>M</a:t>
            </a:r>
            <a:endParaRPr b="1" sz="1400">
              <a:highlight>
                <a:srgbClr val="4A86E8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rgbClr val="4A86E8"/>
                </a:highlight>
              </a:rPr>
              <a:t>consonant</a:t>
            </a:r>
            <a:endParaRPr sz="1400">
              <a:highlight>
                <a:srgbClr val="4A86E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Dokto</a:t>
            </a:r>
            <a:r>
              <a:rPr lang="en" sz="1400">
                <a:highlight>
                  <a:srgbClr val="FFFF00"/>
                </a:highlight>
              </a:rPr>
              <a:t>r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Studen</a:t>
            </a:r>
            <a:r>
              <a:rPr lang="en" sz="1400">
                <a:highlight>
                  <a:srgbClr val="FFFF00"/>
                </a:highlight>
              </a:rPr>
              <a:t>t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Profeso</a:t>
            </a:r>
            <a:r>
              <a:rPr lang="en" sz="1400">
                <a:highlight>
                  <a:srgbClr val="FFFF00"/>
                </a:highlight>
              </a:rPr>
              <a:t>r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Inžený</a:t>
            </a:r>
            <a:r>
              <a:rPr lang="en" sz="1400">
                <a:highlight>
                  <a:srgbClr val="FFFF00"/>
                </a:highlight>
              </a:rPr>
              <a:t>r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Léka</a:t>
            </a:r>
            <a:r>
              <a:rPr lang="en" sz="1400">
                <a:highlight>
                  <a:srgbClr val="FFFF00"/>
                </a:highlight>
              </a:rPr>
              <a:t>ř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Brat</a:t>
            </a:r>
            <a:r>
              <a:rPr lang="en" sz="1400">
                <a:highlight>
                  <a:srgbClr val="FFFF00"/>
                </a:highlight>
              </a:rPr>
              <a:t>r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Sy</a:t>
            </a:r>
            <a:r>
              <a:rPr lang="en" sz="1400">
                <a:highlight>
                  <a:srgbClr val="FFFF00"/>
                </a:highlight>
              </a:rPr>
              <a:t>n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Supermarke</a:t>
            </a:r>
            <a:r>
              <a:rPr lang="en" sz="1400">
                <a:highlight>
                  <a:srgbClr val="FFFF00"/>
                </a:highlight>
              </a:rPr>
              <a:t>t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Hote</a:t>
            </a:r>
            <a:r>
              <a:rPr lang="en" sz="1400">
                <a:highlight>
                  <a:srgbClr val="FFFF00"/>
                </a:highlight>
              </a:rPr>
              <a:t>l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Salá</a:t>
            </a:r>
            <a:r>
              <a:rPr lang="en" sz="1400">
                <a:highlight>
                  <a:srgbClr val="FFFF00"/>
                </a:highlight>
              </a:rPr>
              <a:t>t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Ča</a:t>
            </a:r>
            <a:r>
              <a:rPr lang="en" sz="1400">
                <a:highlight>
                  <a:srgbClr val="FFFF00"/>
                </a:highlight>
              </a:rPr>
              <a:t>j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Papí</a:t>
            </a:r>
            <a:r>
              <a:rPr lang="en" sz="1400">
                <a:highlight>
                  <a:srgbClr val="FFFF00"/>
                </a:highlight>
              </a:rPr>
              <a:t>r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Mobi</a:t>
            </a:r>
            <a:r>
              <a:rPr lang="en" sz="1400">
                <a:highlight>
                  <a:srgbClr val="FFFF00"/>
                </a:highlight>
              </a:rPr>
              <a:t>l</a:t>
            </a:r>
            <a:endParaRPr sz="1400"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68" name="Google Shape;68;p15"/>
          <p:cNvSpPr txBox="1"/>
          <p:nvPr/>
        </p:nvSpPr>
        <p:spPr>
          <a:xfrm>
            <a:off x="2960300" y="1152475"/>
            <a:ext cx="2198100" cy="33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EA9999"/>
                </a:highlight>
              </a:rPr>
              <a:t>F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-A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Doktork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Studentk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Žen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</a:rPr>
              <a:t>a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Mám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</a:rPr>
              <a:t>a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Škol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Káv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Vod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Zmrzlin</a:t>
            </a:r>
            <a:r>
              <a:rPr lang="en">
                <a:highlight>
                  <a:srgbClr val="FFFF00"/>
                </a:highlight>
              </a:rPr>
              <a:t>a</a:t>
            </a:r>
            <a:endParaRPr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-E/Ě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Restaurac</a:t>
            </a:r>
            <a:r>
              <a:rPr lang="en">
                <a:highlight>
                  <a:srgbClr val="FFFF00"/>
                </a:highlight>
              </a:rPr>
              <a:t>e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Kolegyn</a:t>
            </a:r>
            <a:r>
              <a:rPr lang="en">
                <a:highlight>
                  <a:srgbClr val="FFFF00"/>
                </a:highlight>
              </a:rPr>
              <a:t>ě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informac</a:t>
            </a:r>
            <a:r>
              <a:rPr lang="en">
                <a:highlight>
                  <a:srgbClr val="FFFF00"/>
                </a:highlight>
              </a:rPr>
              <a:t>e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6006375" y="1290075"/>
            <a:ext cx="2198100" cy="35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B6D7A8"/>
                </a:highlight>
              </a:rPr>
              <a:t>N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-O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Měst</a:t>
            </a:r>
            <a:r>
              <a:rPr lang="en">
                <a:highlight>
                  <a:srgbClr val="FFFF00"/>
                </a:highlight>
              </a:rPr>
              <a:t>o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</a:t>
            </a:r>
            <a:r>
              <a:rPr lang="en">
                <a:highlight>
                  <a:srgbClr val="FFFF00"/>
                </a:highlight>
              </a:rPr>
              <a:t>o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Okn</a:t>
            </a:r>
            <a:r>
              <a:rPr lang="en">
                <a:highlight>
                  <a:srgbClr val="FFFF00"/>
                </a:highlight>
              </a:rPr>
              <a:t>o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Brn</a:t>
            </a:r>
            <a:r>
              <a:rPr lang="en">
                <a:highlight>
                  <a:srgbClr val="FFFF00"/>
                </a:highlight>
              </a:rPr>
              <a:t>o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Piv</a:t>
            </a:r>
            <a:r>
              <a:rPr lang="en">
                <a:highlight>
                  <a:srgbClr val="FFFF00"/>
                </a:highlight>
              </a:rPr>
              <a:t>o</a:t>
            </a:r>
            <a:endParaRPr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-Í/Ý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Nádraž</a:t>
            </a:r>
            <a:r>
              <a:rPr lang="en">
                <a:highlight>
                  <a:srgbClr val="FFFF00"/>
                </a:highlight>
              </a:rPr>
              <a:t>í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Ponděl</a:t>
            </a:r>
            <a:r>
              <a:rPr lang="en">
                <a:highlight>
                  <a:srgbClr val="FFFF00"/>
                </a:highlight>
              </a:rPr>
              <a:t>í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Náměst</a:t>
            </a:r>
            <a:r>
              <a:rPr lang="en">
                <a:highlight>
                  <a:srgbClr val="FFFF00"/>
                </a:highlight>
              </a:rPr>
              <a:t>í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Úter</a:t>
            </a:r>
            <a:r>
              <a:rPr lang="en">
                <a:highlight>
                  <a:srgbClr val="FFFF00"/>
                </a:highlight>
              </a:rPr>
              <a:t>ý</a:t>
            </a:r>
            <a:endParaRPr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E/Ě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Hřišt</a:t>
            </a:r>
            <a:r>
              <a:rPr lang="en">
                <a:highlight>
                  <a:srgbClr val="FFFF00"/>
                </a:highlight>
              </a:rPr>
              <a:t>ě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Dít</a:t>
            </a:r>
            <a:r>
              <a:rPr lang="en">
                <a:highlight>
                  <a:srgbClr val="FFFF00"/>
                </a:highlight>
              </a:rPr>
              <a:t>ě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Moř</a:t>
            </a:r>
            <a:r>
              <a:rPr lang="en">
                <a:highlight>
                  <a:srgbClr val="FFFF00"/>
                </a:highlight>
              </a:rPr>
              <a:t>e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*</a:t>
            </a:r>
            <a:r>
              <a:rPr lang="en"/>
              <a:t>Gramatical gender (page 18)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23304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M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-A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Kolega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Táta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Tenista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-E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soudce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2790075" y="11524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F</a:t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Consonant</a:t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Tramvaj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Kancelář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Garáž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Myš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olomouc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5599350" y="11302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</a:t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Consonant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Muzeum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centrum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Gramatical gender (page 18) -ten/ta/to (the/this)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23304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M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C9DAF8"/>
                </a:highlight>
              </a:rPr>
              <a:t>TEN</a:t>
            </a:r>
            <a:endParaRPr sz="1400">
              <a:solidFill>
                <a:schemeClr val="dk1"/>
              </a:solidFill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doktor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student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papír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čaj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hotel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kolega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policista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2790075" y="11524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F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TA</a:t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doktorka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studentka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máma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káva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škola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univerzita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restaurace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policie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5599350" y="11302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</a:t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TO</a:t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město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auto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pivo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rádio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parkoviště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náměstí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3600" y="152400"/>
            <a:ext cx="4699477" cy="4838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Gramatical gender (page 18) - adjectives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23304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M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FFFFF"/>
                </a:highlight>
              </a:rPr>
              <a:t>dobr</a:t>
            </a:r>
            <a:r>
              <a:rPr b="1" lang="en" sz="1400">
                <a:solidFill>
                  <a:schemeClr val="dk1"/>
                </a:solidFill>
                <a:highlight>
                  <a:srgbClr val="C9DAF8"/>
                </a:highlight>
              </a:rPr>
              <a:t>ý</a:t>
            </a:r>
            <a:endParaRPr b="1" sz="1400">
              <a:solidFill>
                <a:schemeClr val="dk1"/>
              </a:solidFill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Dobrý den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Nový student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Velký papír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modern</a:t>
            </a:r>
            <a:r>
              <a:rPr b="1" lang="en" sz="1400">
                <a:solidFill>
                  <a:schemeClr val="dk1"/>
                </a:solidFill>
                <a:highlight>
                  <a:srgbClr val="C9DAF8"/>
                </a:highlight>
              </a:rPr>
              <a:t>í</a:t>
            </a:r>
            <a:r>
              <a:rPr b="1" lang="en" sz="1400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Moderní doktor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Moderní hotel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2775275" y="11524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F</a:t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dobr</a:t>
            </a:r>
            <a:r>
              <a:rPr b="1" lang="en">
                <a:highlight>
                  <a:srgbClr val="EA9999"/>
                </a:highlight>
              </a:rPr>
              <a:t>á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Dobrá káva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Nová studentka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Velká kniha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modern</a:t>
            </a:r>
            <a:r>
              <a:rPr b="1" lang="en">
                <a:highlight>
                  <a:srgbClr val="EA9999"/>
                </a:highlight>
              </a:rPr>
              <a:t>í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Moderní doktorka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Moderní škola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5599350" y="11302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</a:t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dobr</a:t>
            </a:r>
            <a:r>
              <a:rPr lang="en">
                <a:highlight>
                  <a:srgbClr val="B6D7A8"/>
                </a:highlight>
              </a:rPr>
              <a:t>é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Dobré ráno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Nové auto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Velké parkoviště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modern</a:t>
            </a:r>
            <a:r>
              <a:rPr b="1" lang="en">
                <a:highlight>
                  <a:srgbClr val="B6D7A8"/>
                </a:highlight>
              </a:rPr>
              <a:t>í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Moderní rádio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Moderní nádraží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Gramatical gender (page 18) - summary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23304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A4C2F4"/>
                </a:highlight>
              </a:rPr>
              <a:t>M</a:t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dobrý čaj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nový student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Ten moderní hotel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A4C2F4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2790075" y="11524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F</a:t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A9999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dobrá káva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nová studentka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moderní škola</a:t>
            </a:r>
            <a:endParaRPr/>
          </a:p>
        </p:txBody>
      </p:sp>
      <p:sp>
        <p:nvSpPr>
          <p:cNvPr id="106" name="Google Shape;106;p20"/>
          <p:cNvSpPr txBox="1"/>
          <p:nvPr/>
        </p:nvSpPr>
        <p:spPr>
          <a:xfrm>
            <a:off x="5599350" y="1130275"/>
            <a:ext cx="2590200" cy="35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</a:t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dobré víno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nové auto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moderní město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Likes &amp; dislikes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9CB9C"/>
                </a:highlight>
              </a:rPr>
              <a:t>Mít rád/ráda</a:t>
            </a:r>
            <a:r>
              <a:rPr lang="en"/>
              <a:t> - to like (long-lasting) </a:t>
            </a:r>
            <a:r>
              <a:rPr i="1" lang="en"/>
              <a:t>+ the accusative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Petr má rád české filmy. Jana má ráda moderní hudbu. </a:t>
            </a:r>
            <a:r>
              <a:rPr i="1" lang="en"/>
              <a:t>(hudba = music)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9CB9C"/>
                </a:highlight>
              </a:rPr>
              <a:t>Líbit se</a:t>
            </a:r>
            <a:r>
              <a:rPr lang="en"/>
              <a:t> - to like (if something appeals to your senses, to like how it looks) </a:t>
            </a:r>
            <a:r>
              <a:rPr i="1" lang="en"/>
              <a:t>+ the dative and the nominative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Líbí se mi Brno. Líbí se mi Zelný trh. Co se ti líbí v Brně?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9CB9C"/>
                </a:highlight>
              </a:rPr>
              <a:t>Chutnat </a:t>
            </a:r>
            <a:r>
              <a:rPr lang="en"/>
              <a:t>- to like (the taste) </a:t>
            </a:r>
            <a:r>
              <a:rPr i="1" lang="en"/>
              <a:t>+ the dative and the nominative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Chutná mi české pivo. Jaké jídlo ti chutná?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