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a4f9b882df_0_2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a4f9b882df_0_2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a4f9b882df_0_3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a4f9b882df_0_3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a4f9b882df_0_3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a4f9b882df_0_3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a4f9b882df_0_3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a4f9b882df_0_3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a4f9b882d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a4f9b882d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a4f9b882df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a4f9b882df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a4f9b882df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a4f9b882df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a4f9b882df_0_1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a4f9b882df_0_1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a4f9b882df_0_1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a4f9b882df_0_1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a4f9b882df_0_1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a4f9b882df_0_1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a4f9b882df_0_2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a4f9b882df_0_2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a4f9b882df_0_2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a4f9b882df_0_2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WEEK 4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CFF 1 - gramatical gender + likes and dislikes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Mít rád/ráda/rádi + the accusative</a:t>
            </a:r>
            <a:endParaRPr/>
          </a:p>
        </p:txBody>
      </p:sp>
      <p:sp>
        <p:nvSpPr>
          <p:cNvPr id="118" name="Google Shape;118;p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Mám rád/ráda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Máš rád/ráda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Má rád/ráda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Máme rádi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Máte rádi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Mají rádi</a:t>
            </a:r>
            <a:endParaRPr/>
          </a:p>
        </p:txBody>
      </p:sp>
      <p:sp>
        <p:nvSpPr>
          <p:cNvPr id="119" name="Google Shape;119;p22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 máš rád?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Jaké jídlo máš rád?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Mám ráda černou kávu.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Karel má rád zmrzlinu.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Máte rádi pivo?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Máš rád české jídlo?</a:t>
            </a:r>
            <a:endParaRPr/>
          </a:p>
        </p:txBody>
      </p:sp>
      <p:sp>
        <p:nvSpPr>
          <p:cNvPr id="120" name="Google Shape;120;p22"/>
          <p:cNvSpPr txBox="1"/>
          <p:nvPr>
            <p:ph idx="2" type="body"/>
          </p:nvPr>
        </p:nvSpPr>
        <p:spPr>
          <a:xfrm>
            <a:off x="2316425" y="2471850"/>
            <a:ext cx="1783800" cy="163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00FFFF"/>
                </a:highlight>
              </a:rPr>
              <a:t>Rád -  masc.</a:t>
            </a:r>
            <a:endParaRPr>
              <a:highlight>
                <a:srgbClr val="00FFFF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4CCCC"/>
                </a:highlight>
              </a:rPr>
              <a:t>Ráda - fem.</a:t>
            </a:r>
            <a:endParaRPr>
              <a:highlight>
                <a:srgbClr val="F4CCCC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highlight>
                  <a:srgbClr val="D9EAD3"/>
                </a:highlight>
              </a:rPr>
              <a:t>Rádi - plurál</a:t>
            </a:r>
            <a:endParaRPr>
              <a:highlight>
                <a:srgbClr val="D9EAD3"/>
              </a:highligh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Mít rád/ráda/rádi + the accusative - NEGATION</a:t>
            </a:r>
            <a:endParaRPr/>
          </a:p>
        </p:txBody>
      </p:sp>
      <p:sp>
        <p:nvSpPr>
          <p:cNvPr id="126" name="Google Shape;126;p23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nem</a:t>
            </a:r>
            <a:r>
              <a:rPr lang="en"/>
              <a:t>ám rád/ráda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nemáš rád/ráda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Nemá rád/ráda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nemáme rádi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nemáte rádi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nemají rádi</a:t>
            </a:r>
            <a:endParaRPr/>
          </a:p>
        </p:txBody>
      </p:sp>
      <p:sp>
        <p:nvSpPr>
          <p:cNvPr id="127" name="Google Shape;127;p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 nemáš rád?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Jaké jídlo nemáš rád?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Nemám ráda černou kávu.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Karel nemá rád zmrzlinu.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Nemáme rádi pivo.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Nemám ráda české jídlo. </a:t>
            </a:r>
            <a:endParaRPr/>
          </a:p>
        </p:txBody>
      </p:sp>
      <p:sp>
        <p:nvSpPr>
          <p:cNvPr id="128" name="Google Shape;128;p23"/>
          <p:cNvSpPr txBox="1"/>
          <p:nvPr>
            <p:ph idx="2" type="body"/>
          </p:nvPr>
        </p:nvSpPr>
        <p:spPr>
          <a:xfrm>
            <a:off x="2316425" y="2471850"/>
            <a:ext cx="1783800" cy="163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00FFFF"/>
                </a:highlight>
              </a:rPr>
              <a:t>Rád -  masc.</a:t>
            </a:r>
            <a:endParaRPr>
              <a:highlight>
                <a:srgbClr val="00FFFF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4CCCC"/>
                </a:highlight>
              </a:rPr>
              <a:t>Ráda - fem.</a:t>
            </a:r>
            <a:endParaRPr>
              <a:highlight>
                <a:srgbClr val="F4CCCC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highlight>
                  <a:srgbClr val="D9EAD3"/>
                </a:highlight>
              </a:rPr>
              <a:t>Rádi - plurál</a:t>
            </a:r>
            <a:endParaRPr>
              <a:highlight>
                <a:srgbClr val="D9EAD3"/>
              </a:highligh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Líbit se + the dative and the nominative</a:t>
            </a:r>
            <a:endParaRPr/>
          </a:p>
        </p:txBody>
      </p:sp>
      <p:sp>
        <p:nvSpPr>
          <p:cNvPr id="134" name="Google Shape;134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Líbí se mi …. X Nelíbí se mi ….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Co se ti líbí </a:t>
            </a:r>
            <a:r>
              <a:rPr lang="en"/>
              <a:t>...</a:t>
            </a:r>
            <a:r>
              <a:rPr lang="en"/>
              <a:t>.x Co se ti nelíbí …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i="1" lang="en"/>
              <a:t>Líbí se mi Brno.</a:t>
            </a:r>
            <a:endParaRPr i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i="1" lang="en"/>
              <a:t>Co se ti líbí v Brně?</a:t>
            </a:r>
            <a:endParaRPr i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i="1" lang="en"/>
              <a:t>Líbí se mi náměstí Svobody a Kampus. Nelíbí se mi ZOO.</a:t>
            </a:r>
            <a:endParaRPr i="1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i="1" lang="en"/>
              <a:t>Líbí se mi univerzita, protože je moderní. </a:t>
            </a:r>
            <a:endParaRPr i="1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Chutnat + the dative and nominative</a:t>
            </a:r>
            <a:endParaRPr/>
          </a:p>
        </p:txBody>
      </p:sp>
      <p:sp>
        <p:nvSpPr>
          <p:cNvPr id="140" name="Google Shape;140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Chutná mi …. X Nechutná mi…. (pl. Chutnají mi ….. X nechutnají mi ….)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Co ti chutná? X Co ti nechutná?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i="1" lang="en"/>
              <a:t>Chutná mi české pivo. X Nechutná mi české pivo. </a:t>
            </a:r>
            <a:endParaRPr i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i="1" lang="en"/>
              <a:t>Chutnají mi knedlíky. X Nechutnají mi knedlíky. (plurál)</a:t>
            </a:r>
            <a:endParaRPr i="1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i="1" lang="en"/>
              <a:t>Chutná mi zelený čaj. X Nechutná mi zelený čaj.</a:t>
            </a:r>
            <a:endParaRPr i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WEEK 4 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Gramatical gender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Likes &amp; dislikes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Reading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Writing an email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Revision - test in WEEK 5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Gramatical gender (page 18)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2034300" cy="35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highlight>
                  <a:srgbClr val="4A86E8"/>
                </a:highlight>
              </a:rPr>
              <a:t>M</a:t>
            </a:r>
            <a:endParaRPr b="1" sz="1400">
              <a:highlight>
                <a:srgbClr val="4A86E8"/>
              </a:highlight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highlight>
                  <a:srgbClr val="4A86E8"/>
                </a:highlight>
              </a:rPr>
              <a:t>consonant</a:t>
            </a:r>
            <a:endParaRPr sz="1400">
              <a:highlight>
                <a:srgbClr val="4A86E8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Dokto</a:t>
            </a:r>
            <a:r>
              <a:rPr lang="en" sz="1400">
                <a:highlight>
                  <a:srgbClr val="FFFF00"/>
                </a:highlight>
              </a:rPr>
              <a:t>r</a:t>
            </a:r>
            <a:endParaRPr sz="1400">
              <a:highlight>
                <a:srgbClr val="FFFF00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Studen</a:t>
            </a:r>
            <a:r>
              <a:rPr lang="en" sz="1400">
                <a:highlight>
                  <a:srgbClr val="FFFF00"/>
                </a:highlight>
              </a:rPr>
              <a:t>t</a:t>
            </a:r>
            <a:endParaRPr sz="1400">
              <a:highlight>
                <a:srgbClr val="FFFF00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Profeso</a:t>
            </a:r>
            <a:r>
              <a:rPr lang="en" sz="1400">
                <a:highlight>
                  <a:srgbClr val="FFFF00"/>
                </a:highlight>
              </a:rPr>
              <a:t>r</a:t>
            </a:r>
            <a:endParaRPr sz="1400">
              <a:highlight>
                <a:srgbClr val="FFFF00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Inžený</a:t>
            </a:r>
            <a:r>
              <a:rPr lang="en" sz="1400">
                <a:highlight>
                  <a:srgbClr val="FFFF00"/>
                </a:highlight>
              </a:rPr>
              <a:t>r</a:t>
            </a:r>
            <a:endParaRPr sz="1400">
              <a:highlight>
                <a:srgbClr val="FFFF00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Léka</a:t>
            </a:r>
            <a:r>
              <a:rPr lang="en" sz="1400">
                <a:highlight>
                  <a:srgbClr val="FFFF00"/>
                </a:highlight>
              </a:rPr>
              <a:t>ř</a:t>
            </a:r>
            <a:endParaRPr sz="1400">
              <a:highlight>
                <a:srgbClr val="FFFF00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Brat</a:t>
            </a:r>
            <a:r>
              <a:rPr lang="en" sz="1400">
                <a:highlight>
                  <a:srgbClr val="FFFF00"/>
                </a:highlight>
              </a:rPr>
              <a:t>r</a:t>
            </a:r>
            <a:endParaRPr sz="1400">
              <a:highlight>
                <a:srgbClr val="FFFF00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Sy</a:t>
            </a:r>
            <a:r>
              <a:rPr lang="en" sz="1400">
                <a:highlight>
                  <a:srgbClr val="FFFF00"/>
                </a:highlight>
              </a:rPr>
              <a:t>n</a:t>
            </a:r>
            <a:endParaRPr sz="1400">
              <a:highlight>
                <a:srgbClr val="FFFF00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Supermarke</a:t>
            </a:r>
            <a:r>
              <a:rPr lang="en" sz="1400">
                <a:highlight>
                  <a:srgbClr val="FFFF00"/>
                </a:highlight>
              </a:rPr>
              <a:t>t</a:t>
            </a:r>
            <a:endParaRPr sz="1400">
              <a:highlight>
                <a:srgbClr val="FFFF00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/>
              <a:t>Hote</a:t>
            </a:r>
            <a:r>
              <a:rPr lang="en" sz="1400">
                <a:highlight>
                  <a:srgbClr val="FFFF00"/>
                </a:highlight>
              </a:rPr>
              <a:t>l</a:t>
            </a:r>
            <a:endParaRPr sz="1400">
              <a:highlight>
                <a:srgbClr val="FFFF00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Salá</a:t>
            </a:r>
            <a:r>
              <a:rPr lang="en" sz="1400">
                <a:highlight>
                  <a:srgbClr val="FFFF00"/>
                </a:highlight>
              </a:rPr>
              <a:t>t</a:t>
            </a:r>
            <a:endParaRPr sz="1400">
              <a:highlight>
                <a:srgbClr val="FFFF00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Ča</a:t>
            </a:r>
            <a:r>
              <a:rPr lang="en" sz="1400">
                <a:highlight>
                  <a:srgbClr val="FFFF00"/>
                </a:highlight>
              </a:rPr>
              <a:t>j</a:t>
            </a:r>
            <a:endParaRPr sz="1400">
              <a:highlight>
                <a:srgbClr val="FFFF00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Papí</a:t>
            </a:r>
            <a:r>
              <a:rPr lang="en" sz="1400">
                <a:highlight>
                  <a:srgbClr val="FFFF00"/>
                </a:highlight>
              </a:rPr>
              <a:t>r</a:t>
            </a:r>
            <a:endParaRPr sz="1400">
              <a:highlight>
                <a:srgbClr val="FFFF00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Mobi</a:t>
            </a:r>
            <a:r>
              <a:rPr lang="en" sz="1400">
                <a:highlight>
                  <a:srgbClr val="FFFF00"/>
                </a:highlight>
              </a:rPr>
              <a:t>l</a:t>
            </a:r>
            <a:endParaRPr sz="1400">
              <a:highlight>
                <a:srgbClr val="FFFF00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</p:txBody>
      </p:sp>
      <p:sp>
        <p:nvSpPr>
          <p:cNvPr id="68" name="Google Shape;68;p15"/>
          <p:cNvSpPr txBox="1"/>
          <p:nvPr/>
        </p:nvSpPr>
        <p:spPr>
          <a:xfrm>
            <a:off x="2960300" y="1152475"/>
            <a:ext cx="2198100" cy="334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EA9999"/>
                </a:highlight>
              </a:rPr>
              <a:t>F</a:t>
            </a:r>
            <a:endParaRPr b="1">
              <a:highlight>
                <a:srgbClr val="EA9999"/>
              </a:highlight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EA9999"/>
                </a:highlight>
              </a:rPr>
              <a:t>-A</a:t>
            </a:r>
            <a:endParaRPr>
              <a:highlight>
                <a:srgbClr val="EA9999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Doktork</a:t>
            </a:r>
            <a:r>
              <a:rPr lang="en">
                <a:highlight>
                  <a:srgbClr val="FFFF00"/>
                </a:highlight>
              </a:rPr>
              <a:t>a</a:t>
            </a:r>
            <a:endParaRPr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Studentk</a:t>
            </a:r>
            <a:r>
              <a:rPr lang="en">
                <a:highlight>
                  <a:srgbClr val="FFFF00"/>
                </a:highlight>
              </a:rPr>
              <a:t>a</a:t>
            </a:r>
            <a:endParaRPr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Žen</a:t>
            </a:r>
            <a:r>
              <a:rPr lang="en">
                <a:solidFill>
                  <a:schemeClr val="dk1"/>
                </a:solidFill>
                <a:highlight>
                  <a:srgbClr val="FFFF00"/>
                </a:highlight>
              </a:rPr>
              <a:t>a</a:t>
            </a:r>
            <a:endParaRPr>
              <a:solidFill>
                <a:schemeClr val="dk1"/>
              </a:solidFill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Mám</a:t>
            </a:r>
            <a:r>
              <a:rPr lang="en">
                <a:solidFill>
                  <a:schemeClr val="dk1"/>
                </a:solidFill>
                <a:highlight>
                  <a:srgbClr val="FFFF00"/>
                </a:highlight>
              </a:rPr>
              <a:t>a</a:t>
            </a:r>
            <a:endParaRPr>
              <a:solidFill>
                <a:schemeClr val="dk1"/>
              </a:solidFill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Škol</a:t>
            </a:r>
            <a:r>
              <a:rPr lang="en">
                <a:highlight>
                  <a:srgbClr val="FFFF00"/>
                </a:highlight>
              </a:rPr>
              <a:t>a</a:t>
            </a:r>
            <a:endParaRPr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Káv</a:t>
            </a:r>
            <a:r>
              <a:rPr lang="en">
                <a:highlight>
                  <a:srgbClr val="FFFF00"/>
                </a:highlight>
              </a:rPr>
              <a:t>a</a:t>
            </a:r>
            <a:endParaRPr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Vod</a:t>
            </a:r>
            <a:r>
              <a:rPr lang="en">
                <a:highlight>
                  <a:srgbClr val="FFFF00"/>
                </a:highlight>
              </a:rPr>
              <a:t>a</a:t>
            </a:r>
            <a:endParaRPr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Zmrzlin</a:t>
            </a:r>
            <a:r>
              <a:rPr lang="en">
                <a:highlight>
                  <a:srgbClr val="FFFF00"/>
                </a:highlight>
              </a:rPr>
              <a:t>a</a:t>
            </a:r>
            <a:endParaRPr>
              <a:highlight>
                <a:srgbClr val="FFFF00"/>
              </a:highlight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EA9999"/>
                </a:highlight>
              </a:rPr>
              <a:t>-E/Ě</a:t>
            </a:r>
            <a:endParaRPr>
              <a:highlight>
                <a:srgbClr val="EA9999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Restaurac</a:t>
            </a:r>
            <a:r>
              <a:rPr lang="en">
                <a:highlight>
                  <a:srgbClr val="FFFF00"/>
                </a:highlight>
              </a:rPr>
              <a:t>e</a:t>
            </a:r>
            <a:endParaRPr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Kolegyn</a:t>
            </a:r>
            <a:r>
              <a:rPr lang="en">
                <a:highlight>
                  <a:srgbClr val="FFFF00"/>
                </a:highlight>
              </a:rPr>
              <a:t>ě</a:t>
            </a:r>
            <a:endParaRPr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informac</a:t>
            </a:r>
            <a:r>
              <a:rPr lang="en">
                <a:highlight>
                  <a:srgbClr val="FFFF00"/>
                </a:highlight>
              </a:rPr>
              <a:t>e</a:t>
            </a:r>
            <a:endParaRPr>
              <a:highlight>
                <a:srgbClr val="FFFF00"/>
              </a:highlight>
            </a:endParaRPr>
          </a:p>
        </p:txBody>
      </p:sp>
      <p:sp>
        <p:nvSpPr>
          <p:cNvPr id="69" name="Google Shape;69;p15"/>
          <p:cNvSpPr txBox="1"/>
          <p:nvPr/>
        </p:nvSpPr>
        <p:spPr>
          <a:xfrm>
            <a:off x="6006375" y="1290075"/>
            <a:ext cx="2198100" cy="351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B6D7A8"/>
                </a:highlight>
              </a:rPr>
              <a:t>N</a:t>
            </a:r>
            <a:endParaRPr b="1">
              <a:highlight>
                <a:srgbClr val="B6D7A8"/>
              </a:highlight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B6D7A8"/>
                </a:highlight>
              </a:rPr>
              <a:t>-O</a:t>
            </a:r>
            <a:endParaRPr>
              <a:highlight>
                <a:srgbClr val="B6D7A8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Měst</a:t>
            </a:r>
            <a:r>
              <a:rPr lang="en">
                <a:highlight>
                  <a:srgbClr val="FFFF00"/>
                </a:highlight>
              </a:rPr>
              <a:t>o</a:t>
            </a:r>
            <a:endParaRPr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Aut</a:t>
            </a:r>
            <a:r>
              <a:rPr lang="en">
                <a:highlight>
                  <a:srgbClr val="FFFF00"/>
                </a:highlight>
              </a:rPr>
              <a:t>o</a:t>
            </a:r>
            <a:endParaRPr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Okn</a:t>
            </a:r>
            <a:r>
              <a:rPr lang="en">
                <a:highlight>
                  <a:srgbClr val="FFFF00"/>
                </a:highlight>
              </a:rPr>
              <a:t>o</a:t>
            </a:r>
            <a:endParaRPr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Brn</a:t>
            </a:r>
            <a:r>
              <a:rPr lang="en">
                <a:highlight>
                  <a:srgbClr val="FFFF00"/>
                </a:highlight>
              </a:rPr>
              <a:t>o</a:t>
            </a:r>
            <a:endParaRPr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Piv</a:t>
            </a:r>
            <a:r>
              <a:rPr lang="en">
                <a:highlight>
                  <a:srgbClr val="FFFF00"/>
                </a:highlight>
              </a:rPr>
              <a:t>o</a:t>
            </a:r>
            <a:endParaRPr>
              <a:highlight>
                <a:srgbClr val="FFFF00"/>
              </a:highlight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B6D7A8"/>
                </a:highlight>
              </a:rPr>
              <a:t>-Í/Ý</a:t>
            </a:r>
            <a:endParaRPr>
              <a:highlight>
                <a:srgbClr val="B6D7A8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Nádraž</a:t>
            </a:r>
            <a:r>
              <a:rPr lang="en">
                <a:highlight>
                  <a:srgbClr val="FFFF00"/>
                </a:highlight>
              </a:rPr>
              <a:t>í</a:t>
            </a:r>
            <a:endParaRPr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Ponděl</a:t>
            </a:r>
            <a:r>
              <a:rPr lang="en">
                <a:highlight>
                  <a:srgbClr val="FFFF00"/>
                </a:highlight>
              </a:rPr>
              <a:t>í</a:t>
            </a:r>
            <a:endParaRPr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Náměst</a:t>
            </a:r>
            <a:r>
              <a:rPr lang="en">
                <a:highlight>
                  <a:srgbClr val="FFFF00"/>
                </a:highlight>
              </a:rPr>
              <a:t>í</a:t>
            </a:r>
            <a:endParaRPr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Úter</a:t>
            </a:r>
            <a:r>
              <a:rPr lang="en">
                <a:highlight>
                  <a:srgbClr val="FFFF00"/>
                </a:highlight>
              </a:rPr>
              <a:t>ý</a:t>
            </a:r>
            <a:endParaRPr>
              <a:highlight>
                <a:srgbClr val="FFFF00"/>
              </a:highlight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B6D7A8"/>
                </a:highlight>
              </a:rPr>
              <a:t>E/Ě</a:t>
            </a:r>
            <a:endParaRPr>
              <a:highlight>
                <a:srgbClr val="B6D7A8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Hřišt</a:t>
            </a:r>
            <a:r>
              <a:rPr lang="en">
                <a:highlight>
                  <a:srgbClr val="FFFF00"/>
                </a:highlight>
              </a:rPr>
              <a:t>ě</a:t>
            </a:r>
            <a:endParaRPr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Dít</a:t>
            </a:r>
            <a:r>
              <a:rPr lang="en">
                <a:highlight>
                  <a:srgbClr val="FFFF00"/>
                </a:highlight>
              </a:rPr>
              <a:t>ě</a:t>
            </a:r>
            <a:endParaRPr>
              <a:highlight>
                <a:srgbClr val="FFFF00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Moř</a:t>
            </a:r>
            <a:r>
              <a:rPr lang="en">
                <a:highlight>
                  <a:srgbClr val="FFFF00"/>
                </a:highlight>
              </a:rPr>
              <a:t>e</a:t>
            </a:r>
            <a:endParaRPr>
              <a:highlight>
                <a:srgbClr val="FFFF00"/>
              </a:highligh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*</a:t>
            </a:r>
            <a:r>
              <a:rPr lang="en"/>
              <a:t>Gramatical gender (page 18)</a:t>
            </a:r>
            <a:endParaRPr/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11700" y="1152475"/>
            <a:ext cx="2330400" cy="349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highlight>
                  <a:srgbClr val="A4C2F4"/>
                </a:highlight>
              </a:rPr>
              <a:t>M</a:t>
            </a:r>
            <a:endParaRPr sz="1400">
              <a:solidFill>
                <a:schemeClr val="dk1"/>
              </a:solidFill>
              <a:highlight>
                <a:srgbClr val="A4C2F4"/>
              </a:highlight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highlight>
                  <a:srgbClr val="A4C2F4"/>
                </a:highlight>
              </a:rPr>
              <a:t>-A</a:t>
            </a:r>
            <a:endParaRPr sz="1400">
              <a:solidFill>
                <a:schemeClr val="dk1"/>
              </a:solidFill>
              <a:highlight>
                <a:srgbClr val="A4C2F4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</a:rPr>
              <a:t>Kolega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</a:rPr>
              <a:t>Táta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</a:rPr>
              <a:t>Tenista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highlight>
                  <a:srgbClr val="A4C2F4"/>
                </a:highlight>
              </a:rPr>
              <a:t>-E</a:t>
            </a:r>
            <a:endParaRPr sz="1400">
              <a:solidFill>
                <a:schemeClr val="dk1"/>
              </a:solidFill>
              <a:highlight>
                <a:srgbClr val="A4C2F4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</a:rPr>
              <a:t>soudce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</p:txBody>
      </p:sp>
      <p:sp>
        <p:nvSpPr>
          <p:cNvPr id="76" name="Google Shape;76;p16"/>
          <p:cNvSpPr txBox="1"/>
          <p:nvPr/>
        </p:nvSpPr>
        <p:spPr>
          <a:xfrm>
            <a:off x="2790075" y="1152475"/>
            <a:ext cx="2590200" cy="35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EA9999"/>
                </a:highlight>
              </a:rPr>
              <a:t>F</a:t>
            </a:r>
            <a:endParaRPr>
              <a:highlight>
                <a:srgbClr val="EA9999"/>
              </a:highlight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EA9999"/>
                </a:highlight>
              </a:rPr>
              <a:t>Consonant</a:t>
            </a:r>
            <a:endParaRPr>
              <a:highlight>
                <a:srgbClr val="EA9999"/>
              </a:highlight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Tramvaj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Kancelář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Garáž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Myš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olomouc</a:t>
            </a:r>
            <a:endParaRPr/>
          </a:p>
        </p:txBody>
      </p:sp>
      <p:sp>
        <p:nvSpPr>
          <p:cNvPr id="77" name="Google Shape;77;p16"/>
          <p:cNvSpPr txBox="1"/>
          <p:nvPr/>
        </p:nvSpPr>
        <p:spPr>
          <a:xfrm>
            <a:off x="5599350" y="1130275"/>
            <a:ext cx="2590200" cy="35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B6D7A8"/>
                </a:highlight>
              </a:rPr>
              <a:t>N</a:t>
            </a:r>
            <a:endParaRPr>
              <a:highlight>
                <a:srgbClr val="B6D7A8"/>
              </a:highlight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B6D7A8"/>
                </a:highlight>
              </a:rPr>
              <a:t>Consonant</a:t>
            </a:r>
            <a:endParaRPr>
              <a:highlight>
                <a:srgbClr val="B6D7A8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Muzeum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centrum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Gramatical gender (page 18) -ten/ta/to (the/this)</a:t>
            </a:r>
            <a:endParaRPr/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1700" y="1152475"/>
            <a:ext cx="2330400" cy="349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highlight>
                  <a:srgbClr val="A4C2F4"/>
                </a:highlight>
              </a:rPr>
              <a:t>M</a:t>
            </a:r>
            <a:endParaRPr sz="1400">
              <a:solidFill>
                <a:schemeClr val="dk1"/>
              </a:solidFill>
              <a:highlight>
                <a:srgbClr val="A4C2F4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highlight>
                  <a:srgbClr val="C9DAF8"/>
                </a:highlight>
              </a:rPr>
              <a:t>TEN</a:t>
            </a:r>
            <a:endParaRPr sz="1400">
              <a:solidFill>
                <a:schemeClr val="dk1"/>
              </a:solidFill>
              <a:highlight>
                <a:srgbClr val="C9DAF8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highlight>
                  <a:srgbClr val="FFFFFF"/>
                </a:highlight>
              </a:rPr>
              <a:t>Ten doktor</a:t>
            </a:r>
            <a:endParaRPr sz="14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highlight>
                  <a:srgbClr val="FFFFFF"/>
                </a:highlight>
              </a:rPr>
              <a:t>Ten student</a:t>
            </a:r>
            <a:endParaRPr sz="14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highlight>
                  <a:srgbClr val="FFFFFF"/>
                </a:highlight>
              </a:rPr>
              <a:t>Ten papír</a:t>
            </a:r>
            <a:endParaRPr sz="14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highlight>
                  <a:srgbClr val="FFFFFF"/>
                </a:highlight>
              </a:rPr>
              <a:t>Ten čaj</a:t>
            </a:r>
            <a:endParaRPr sz="14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highlight>
                  <a:srgbClr val="FFFFFF"/>
                </a:highlight>
              </a:rPr>
              <a:t>Ten hotel</a:t>
            </a:r>
            <a:endParaRPr sz="14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highlight>
                  <a:srgbClr val="FFFFFF"/>
                </a:highlight>
              </a:rPr>
              <a:t>Ten kolega</a:t>
            </a:r>
            <a:endParaRPr sz="14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highlight>
                  <a:srgbClr val="FFFFFF"/>
                </a:highlight>
              </a:rPr>
              <a:t>Ten policista</a:t>
            </a:r>
            <a:endParaRPr sz="14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</p:txBody>
      </p:sp>
      <p:sp>
        <p:nvSpPr>
          <p:cNvPr id="84" name="Google Shape;84;p17"/>
          <p:cNvSpPr txBox="1"/>
          <p:nvPr/>
        </p:nvSpPr>
        <p:spPr>
          <a:xfrm>
            <a:off x="2790075" y="1152475"/>
            <a:ext cx="2590200" cy="35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EA9999"/>
                </a:highlight>
              </a:rPr>
              <a:t>F</a:t>
            </a:r>
            <a:endParaRPr>
              <a:highlight>
                <a:srgbClr val="EA9999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EA9999"/>
                </a:highlight>
              </a:rPr>
              <a:t>TA</a:t>
            </a:r>
            <a:endParaRPr>
              <a:highlight>
                <a:srgbClr val="EA9999"/>
              </a:highlight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EA9999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Ta doktorka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Ta studentka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Ta máma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Ta káva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Ta škola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Ta univerzita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Ta restaurace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Ta policie</a:t>
            </a:r>
            <a:endParaRPr>
              <a:highlight>
                <a:srgbClr val="FFFFFF"/>
              </a:highlight>
            </a:endParaRPr>
          </a:p>
        </p:txBody>
      </p:sp>
      <p:sp>
        <p:nvSpPr>
          <p:cNvPr id="85" name="Google Shape;85;p17"/>
          <p:cNvSpPr txBox="1"/>
          <p:nvPr/>
        </p:nvSpPr>
        <p:spPr>
          <a:xfrm>
            <a:off x="5599350" y="1130275"/>
            <a:ext cx="2590200" cy="35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B6D7A8"/>
                </a:highlight>
              </a:rPr>
              <a:t>N</a:t>
            </a:r>
            <a:endParaRPr>
              <a:highlight>
                <a:srgbClr val="B6D7A8"/>
              </a:highlight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B6D7A8"/>
              </a:highlight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B6D7A8"/>
                </a:highlight>
              </a:rPr>
              <a:t>TO</a:t>
            </a:r>
            <a:endParaRPr>
              <a:highlight>
                <a:srgbClr val="B6D7A8"/>
              </a:highlight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B6D7A8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To město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To auto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To pivo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To rádio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To parkoviště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To náměstí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53600" y="152400"/>
            <a:ext cx="4699477" cy="48387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Gramatical gender (page 18) - adjectives</a:t>
            </a:r>
            <a:endParaRPr/>
          </a:p>
        </p:txBody>
      </p:sp>
      <p:sp>
        <p:nvSpPr>
          <p:cNvPr id="96" name="Google Shape;96;p19"/>
          <p:cNvSpPr txBox="1"/>
          <p:nvPr>
            <p:ph idx="1" type="body"/>
          </p:nvPr>
        </p:nvSpPr>
        <p:spPr>
          <a:xfrm>
            <a:off x="311700" y="1152475"/>
            <a:ext cx="2330400" cy="349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highlight>
                  <a:srgbClr val="A4C2F4"/>
                </a:highlight>
              </a:rPr>
              <a:t>M</a:t>
            </a:r>
            <a:endParaRPr sz="1400">
              <a:solidFill>
                <a:schemeClr val="dk1"/>
              </a:solidFill>
              <a:highlight>
                <a:srgbClr val="A4C2F4"/>
              </a:highlight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highlight>
                <a:srgbClr val="A4C2F4"/>
              </a:highlight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dk1"/>
                </a:solidFill>
                <a:highlight>
                  <a:srgbClr val="FFFFFF"/>
                </a:highlight>
              </a:rPr>
              <a:t>dobr</a:t>
            </a:r>
            <a:r>
              <a:rPr b="1" lang="en" sz="1400">
                <a:solidFill>
                  <a:schemeClr val="dk1"/>
                </a:solidFill>
                <a:highlight>
                  <a:srgbClr val="C9DAF8"/>
                </a:highlight>
              </a:rPr>
              <a:t>ý</a:t>
            </a:r>
            <a:endParaRPr b="1" sz="1400">
              <a:solidFill>
                <a:schemeClr val="dk1"/>
              </a:solidFill>
              <a:highlight>
                <a:srgbClr val="C9DAF8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</a:rPr>
              <a:t>Dobrý den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</a:rPr>
              <a:t>Nový student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</a:rPr>
              <a:t>Velký papír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1400">
                <a:solidFill>
                  <a:schemeClr val="dk1"/>
                </a:solidFill>
              </a:rPr>
              <a:t>modern</a:t>
            </a:r>
            <a:r>
              <a:rPr b="1" lang="en" sz="1400">
                <a:solidFill>
                  <a:schemeClr val="dk1"/>
                </a:solidFill>
                <a:highlight>
                  <a:srgbClr val="C9DAF8"/>
                </a:highlight>
              </a:rPr>
              <a:t>í</a:t>
            </a:r>
            <a:r>
              <a:rPr b="1" lang="en" sz="1400">
                <a:solidFill>
                  <a:schemeClr val="dk1"/>
                </a:solidFill>
              </a:rPr>
              <a:t> </a:t>
            </a:r>
            <a:endParaRPr b="1" sz="1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</a:rPr>
              <a:t>Moderní doktor</a:t>
            </a:r>
            <a:endParaRPr sz="1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</a:rPr>
              <a:t>Moderní hotel</a:t>
            </a:r>
            <a:endParaRPr sz="1400">
              <a:solidFill>
                <a:schemeClr val="dk1"/>
              </a:solidFill>
            </a:endParaRPr>
          </a:p>
        </p:txBody>
      </p:sp>
      <p:sp>
        <p:nvSpPr>
          <p:cNvPr id="97" name="Google Shape;97;p19"/>
          <p:cNvSpPr txBox="1"/>
          <p:nvPr/>
        </p:nvSpPr>
        <p:spPr>
          <a:xfrm>
            <a:off x="2775275" y="1152475"/>
            <a:ext cx="2590200" cy="35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EA9999"/>
                </a:highlight>
              </a:rPr>
              <a:t>F</a:t>
            </a:r>
            <a:endParaRPr>
              <a:highlight>
                <a:srgbClr val="EA9999"/>
              </a:highlight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EA9999"/>
              </a:highlight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dobr</a:t>
            </a:r>
            <a:r>
              <a:rPr b="1" lang="en">
                <a:highlight>
                  <a:srgbClr val="EA9999"/>
                </a:highlight>
              </a:rPr>
              <a:t>á</a:t>
            </a:r>
            <a:endParaRPr b="1">
              <a:highlight>
                <a:srgbClr val="EA9999"/>
              </a:highlight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highlight>
                <a:srgbClr val="EA9999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Dobrá káva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Nová studentka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Velká kniha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FFFFFF"/>
              </a:highlight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FFFFFF"/>
                </a:highlight>
              </a:rPr>
              <a:t>modern</a:t>
            </a:r>
            <a:r>
              <a:rPr b="1" lang="en">
                <a:highlight>
                  <a:srgbClr val="EA9999"/>
                </a:highlight>
              </a:rPr>
              <a:t>í</a:t>
            </a:r>
            <a:endParaRPr b="1">
              <a:highlight>
                <a:srgbClr val="EA9999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Moderní doktorka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Moderní škola</a:t>
            </a:r>
            <a:endParaRPr>
              <a:highlight>
                <a:srgbClr val="FFFFFF"/>
              </a:highlight>
            </a:endParaRPr>
          </a:p>
        </p:txBody>
      </p:sp>
      <p:sp>
        <p:nvSpPr>
          <p:cNvPr id="98" name="Google Shape;98;p19"/>
          <p:cNvSpPr txBox="1"/>
          <p:nvPr/>
        </p:nvSpPr>
        <p:spPr>
          <a:xfrm>
            <a:off x="5599350" y="1130275"/>
            <a:ext cx="2590200" cy="35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B6D7A8"/>
                </a:highlight>
              </a:rPr>
              <a:t>N</a:t>
            </a:r>
            <a:endParaRPr>
              <a:highlight>
                <a:srgbClr val="B6D7A8"/>
              </a:highlight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B6D7A8"/>
              </a:highlight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dobr</a:t>
            </a:r>
            <a:r>
              <a:rPr lang="en">
                <a:highlight>
                  <a:srgbClr val="B6D7A8"/>
                </a:highlight>
              </a:rPr>
              <a:t>é</a:t>
            </a:r>
            <a:endParaRPr>
              <a:highlight>
                <a:srgbClr val="B6D7A8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Dobré ráno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Nové auto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Velké parkoviště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modern</a:t>
            </a:r>
            <a:r>
              <a:rPr b="1" lang="en">
                <a:highlight>
                  <a:srgbClr val="B6D7A8"/>
                </a:highlight>
              </a:rPr>
              <a:t>í</a:t>
            </a:r>
            <a:endParaRPr b="1">
              <a:highlight>
                <a:srgbClr val="B6D7A8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Moderní rádio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Moderní nádraží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Gramatical gender (page 18) - summary</a:t>
            </a:r>
            <a:endParaRPr/>
          </a:p>
        </p:txBody>
      </p:sp>
      <p:sp>
        <p:nvSpPr>
          <p:cNvPr id="104" name="Google Shape;104;p20"/>
          <p:cNvSpPr txBox="1"/>
          <p:nvPr>
            <p:ph idx="1" type="body"/>
          </p:nvPr>
        </p:nvSpPr>
        <p:spPr>
          <a:xfrm>
            <a:off x="311700" y="1152475"/>
            <a:ext cx="2330400" cy="349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highlight>
                  <a:srgbClr val="A4C2F4"/>
                </a:highlight>
              </a:rPr>
              <a:t>M</a:t>
            </a:r>
            <a:endParaRPr sz="1400">
              <a:solidFill>
                <a:schemeClr val="dk1"/>
              </a:solidFill>
              <a:highlight>
                <a:srgbClr val="A4C2F4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highlight>
                  <a:srgbClr val="FFFFFF"/>
                </a:highlight>
              </a:rPr>
              <a:t>Ten dobrý čaj</a:t>
            </a:r>
            <a:endParaRPr sz="14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highlight>
                  <a:srgbClr val="FFFFFF"/>
                </a:highlight>
              </a:rPr>
              <a:t>Ten nový student</a:t>
            </a:r>
            <a:endParaRPr sz="14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highlight>
                  <a:srgbClr val="FFFFFF"/>
                </a:highlight>
              </a:rPr>
              <a:t>Ten moderní hotel</a:t>
            </a:r>
            <a:endParaRPr sz="140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highlight>
                <a:srgbClr val="A4C2F4"/>
              </a:highlight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</p:txBody>
      </p:sp>
      <p:sp>
        <p:nvSpPr>
          <p:cNvPr id="105" name="Google Shape;105;p20"/>
          <p:cNvSpPr txBox="1"/>
          <p:nvPr/>
        </p:nvSpPr>
        <p:spPr>
          <a:xfrm>
            <a:off x="2790075" y="1152475"/>
            <a:ext cx="2590200" cy="35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EA9999"/>
                </a:highlight>
              </a:rPr>
              <a:t>F</a:t>
            </a:r>
            <a:endParaRPr>
              <a:highlight>
                <a:srgbClr val="EA9999"/>
              </a:highlight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EA9999"/>
              </a:highlight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 dobrá káva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 nová studentka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 moderní škola</a:t>
            </a:r>
            <a:endParaRPr/>
          </a:p>
        </p:txBody>
      </p:sp>
      <p:sp>
        <p:nvSpPr>
          <p:cNvPr id="106" name="Google Shape;106;p20"/>
          <p:cNvSpPr txBox="1"/>
          <p:nvPr/>
        </p:nvSpPr>
        <p:spPr>
          <a:xfrm>
            <a:off x="5599350" y="1130275"/>
            <a:ext cx="2590200" cy="35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B6D7A8"/>
                </a:highlight>
              </a:rPr>
              <a:t>N</a:t>
            </a:r>
            <a:endParaRPr>
              <a:highlight>
                <a:srgbClr val="B6D7A8"/>
              </a:highlight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B6D7A8"/>
              </a:highlight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 dobré víno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 nové auto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 moderní město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Likes &amp; dislikes</a:t>
            </a:r>
            <a:endParaRPr/>
          </a:p>
        </p:txBody>
      </p:sp>
      <p:sp>
        <p:nvSpPr>
          <p:cNvPr id="112" name="Google Shape;112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9CB9C"/>
                </a:highlight>
              </a:rPr>
              <a:t>Mít rád/ráda</a:t>
            </a:r>
            <a:r>
              <a:rPr lang="en"/>
              <a:t> - to like (long-lasting) </a:t>
            </a:r>
            <a:r>
              <a:rPr i="1" lang="en"/>
              <a:t>+ the accusative</a:t>
            </a:r>
            <a:endParaRPr i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Petr má rád české filmy. Jana má ráda moderní hudbu. </a:t>
            </a:r>
            <a:r>
              <a:rPr i="1" lang="en"/>
              <a:t>(hudba = music)</a:t>
            </a:r>
            <a:r>
              <a:rPr lang="en"/>
              <a:t>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9CB9C"/>
                </a:highlight>
              </a:rPr>
              <a:t>Líbit se</a:t>
            </a:r>
            <a:r>
              <a:rPr lang="en"/>
              <a:t> - to like (if something appeals to your senses, to like how it looks) </a:t>
            </a:r>
            <a:r>
              <a:rPr i="1" lang="en"/>
              <a:t>+ the dative and the nominative</a:t>
            </a:r>
            <a:endParaRPr i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Líbí se mi Brno. Líbí se mi Zelný trh. Co se ti líbí v Brně?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9CB9C"/>
                </a:highlight>
              </a:rPr>
              <a:t>Chutnat </a:t>
            </a:r>
            <a:r>
              <a:rPr lang="en"/>
              <a:t>- to like (the taste) </a:t>
            </a:r>
            <a:r>
              <a:rPr i="1" lang="en"/>
              <a:t>+ the dative and the nominative</a:t>
            </a:r>
            <a:endParaRPr i="1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/>
              <a:t>Chutná mi české pivo. Jaké jídlo ti chutná?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i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