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24" Type="http://schemas.openxmlformats.org/officeDocument/2006/relationships/slide" Target="slides/slide19.xml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a8d583a991_0_1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a8d583a991_0_1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a8d583a991_0_2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a8d583a991_0_2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a8d583a991_0_2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a8d583a991_0_2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a8d583a991_0_2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a8d583a991_0_2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a8d583a991_0_3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a8d583a991_0_3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a8d583a991_0_3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a8d583a991_0_3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a8d583a991_0_4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a8d583a991_0_4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a8d583a991_0_4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a8d583a991_0_4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a8d583a991_0_4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a8d583a991_0_4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a8d583a991_0_4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a8d583a991_0_4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8d583a99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8d583a99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a8d583a99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a8d583a99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a8d583a991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a8d583a99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a8d583a991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a8d583a991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a8d583a991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a8d583a991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a8d583a991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a8d583a991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a8d583a991_0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a8d583a991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a8d583a991_0_1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a8d583a991_0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 6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CFF I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Accusative of adjectives</a:t>
            </a:r>
            <a:endParaRPr/>
          </a:p>
        </p:txBody>
      </p:sp>
      <p:sp>
        <p:nvSpPr>
          <p:cNvPr id="113" name="Google Shape;113;p22"/>
          <p:cNvSpPr txBox="1"/>
          <p:nvPr>
            <p:ph idx="1" type="body"/>
          </p:nvPr>
        </p:nvSpPr>
        <p:spPr>
          <a:xfrm>
            <a:off x="311700" y="1152475"/>
            <a:ext cx="2012100" cy="339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C9DAF8"/>
                </a:highlight>
              </a:rPr>
              <a:t>Ma</a:t>
            </a:r>
            <a:endParaRPr b="1">
              <a:highlight>
                <a:srgbClr val="C9DAF8"/>
              </a:highlight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C9DAF8"/>
                </a:highlight>
              </a:rPr>
              <a:t>dobrý</a:t>
            </a:r>
            <a:endParaRPr>
              <a:highlight>
                <a:srgbClr val="C9DAF8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FFFF"/>
                </a:highlight>
              </a:rPr>
              <a:t>Ý → ÉHO</a:t>
            </a:r>
            <a:endParaRPr b="1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Hledám nového doktora.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Vidím velkého psa.</a:t>
            </a:r>
            <a:endParaRPr>
              <a:highlight>
                <a:srgbClr val="FFFFFF"/>
              </a:highlight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C9DAF8"/>
                </a:highlight>
              </a:rPr>
              <a:t>moderní</a:t>
            </a:r>
            <a:endParaRPr>
              <a:highlight>
                <a:srgbClr val="C9DAF8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FFFF"/>
                </a:highlight>
              </a:rPr>
              <a:t>Í → 	ÍHO</a:t>
            </a:r>
            <a:endParaRPr b="1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Znám inteligentního studenta. 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highlight>
                <a:srgbClr val="C9DAF8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highlight>
                <a:srgbClr val="C9DAF8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22"/>
          <p:cNvSpPr txBox="1"/>
          <p:nvPr>
            <p:ph idx="1" type="body"/>
          </p:nvPr>
        </p:nvSpPr>
        <p:spPr>
          <a:xfrm>
            <a:off x="2454900" y="1152475"/>
            <a:ext cx="2012100" cy="339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00FFFF"/>
                </a:highlight>
              </a:rPr>
              <a:t>Mia</a:t>
            </a:r>
            <a:endParaRPr b="1">
              <a:highlight>
                <a:srgbClr val="00FFFF"/>
              </a:highlight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00FFFF"/>
                </a:highlight>
              </a:rPr>
              <a:t>dobrý</a:t>
            </a:r>
            <a:endParaRPr>
              <a:highlight>
                <a:srgbClr val="00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Dobrý </a:t>
            </a:r>
            <a:r>
              <a:rPr b="1" lang="en">
                <a:highlight>
                  <a:srgbClr val="FFFFFF"/>
                </a:highlight>
              </a:rPr>
              <a:t>→ =</a:t>
            </a:r>
            <a:endParaRPr b="1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Hledám bílý papír.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Dám si zelený čaj.</a:t>
            </a:r>
            <a:endParaRPr>
              <a:highlight>
                <a:srgbClr val="FFFFFF"/>
              </a:highlight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00FFFF"/>
                </a:highlight>
              </a:rPr>
              <a:t>moderní</a:t>
            </a:r>
            <a:endParaRPr>
              <a:highlight>
                <a:srgbClr val="00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FFFF"/>
                </a:highlight>
              </a:rPr>
              <a:t>Moderní→ =</a:t>
            </a:r>
            <a:endParaRPr b="1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Dám si hovězí burger. </a:t>
            </a:r>
            <a:endParaRPr>
              <a:highlight>
                <a:srgbClr val="FFFFFF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15" name="Google Shape;115;p22"/>
          <p:cNvSpPr txBox="1"/>
          <p:nvPr>
            <p:ph idx="1" type="body"/>
          </p:nvPr>
        </p:nvSpPr>
        <p:spPr>
          <a:xfrm>
            <a:off x="4598100" y="1152475"/>
            <a:ext cx="2012100" cy="339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EA9999"/>
                </a:highlight>
              </a:rPr>
              <a:t>F</a:t>
            </a:r>
            <a:endParaRPr b="1">
              <a:highlight>
                <a:srgbClr val="EA9999"/>
              </a:highlight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EA9999"/>
                </a:highlight>
              </a:rPr>
              <a:t>dobrá</a:t>
            </a:r>
            <a:endParaRPr>
              <a:highlight>
                <a:srgbClr val="EA9999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FFFF"/>
                </a:highlight>
              </a:rPr>
              <a:t>Á → OU</a:t>
            </a:r>
            <a:endParaRPr b="1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Mám novou knihu.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Dám si černou kávu.</a:t>
            </a:r>
            <a:endParaRPr>
              <a:highlight>
                <a:srgbClr val="FFFFFF"/>
              </a:highlight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EA9999"/>
                </a:highlight>
              </a:rPr>
              <a:t>moderní</a:t>
            </a:r>
            <a:endParaRPr>
              <a:highlight>
                <a:srgbClr val="EA9999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FFFF"/>
                </a:highlight>
              </a:rPr>
              <a:t>Moderní → =</a:t>
            </a:r>
            <a:endParaRPr b="1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Hledám moderní školu. 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22"/>
          <p:cNvSpPr txBox="1"/>
          <p:nvPr>
            <p:ph idx="1" type="body"/>
          </p:nvPr>
        </p:nvSpPr>
        <p:spPr>
          <a:xfrm>
            <a:off x="6741300" y="1152475"/>
            <a:ext cx="2012100" cy="339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B6D7A8"/>
                </a:highlight>
              </a:rPr>
              <a:t>N</a:t>
            </a:r>
            <a:endParaRPr b="1">
              <a:highlight>
                <a:srgbClr val="B6D7A8"/>
              </a:highlight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B6D7A8"/>
                </a:highlight>
              </a:rPr>
              <a:t>dobré</a:t>
            </a:r>
            <a:endParaRPr>
              <a:highlight>
                <a:srgbClr val="B6D7A8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FFFF"/>
                </a:highlight>
              </a:rPr>
              <a:t>Dobré → =</a:t>
            </a:r>
            <a:endParaRPr b="1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Nepiju bílé víno.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Mám nové auto.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FF"/>
              </a:highlight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B6D7A8"/>
              </a:highlight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B6D7A8"/>
                </a:highlight>
              </a:rPr>
              <a:t>moderní</a:t>
            </a:r>
            <a:endParaRPr>
              <a:highlight>
                <a:srgbClr val="B6D7A8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FFFF"/>
                </a:highlight>
              </a:rPr>
              <a:t>Moderní → =</a:t>
            </a:r>
            <a:endParaRPr b="1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Mají inteligentní dítě.  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</a:t>
            </a:r>
            <a:endParaRPr/>
          </a:p>
        </p:txBody>
      </p:sp>
      <p:sp>
        <p:nvSpPr>
          <p:cNvPr id="122" name="Google Shape;122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Ma: Dám si </a:t>
            </a:r>
            <a:r>
              <a:rPr lang="en" u="sng"/>
              <a:t>grilovaného lososa.</a:t>
            </a:r>
            <a:r>
              <a:rPr lang="en"/>
              <a:t> Dám si </a:t>
            </a:r>
            <a:r>
              <a:rPr lang="en" u="sng"/>
              <a:t>smaženého kapra.</a:t>
            </a:r>
            <a:endParaRPr u="sng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Mi: Dám si </a:t>
            </a:r>
            <a:r>
              <a:rPr lang="en" u="sng"/>
              <a:t>zeleninový salát.</a:t>
            </a:r>
            <a:r>
              <a:rPr lang="en"/>
              <a:t> Dám si </a:t>
            </a:r>
            <a:r>
              <a:rPr lang="en" u="sng"/>
              <a:t>vepřový guláš.</a:t>
            </a:r>
            <a:endParaRPr u="sng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F: Dám si </a:t>
            </a:r>
            <a:r>
              <a:rPr lang="en" u="sng"/>
              <a:t>čokoládovou zmrzlinu.</a:t>
            </a:r>
            <a:r>
              <a:rPr lang="en"/>
              <a:t> Dám si </a:t>
            </a:r>
            <a:r>
              <a:rPr lang="en" u="sng"/>
              <a:t>česnekovou polévku.</a:t>
            </a:r>
            <a:endParaRPr u="sng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N: Dám si </a:t>
            </a:r>
            <a:r>
              <a:rPr lang="en" u="sng"/>
              <a:t>červené víno.</a:t>
            </a:r>
            <a:r>
              <a:rPr lang="en"/>
              <a:t> Dám si </a:t>
            </a:r>
            <a:r>
              <a:rPr lang="en" u="sng"/>
              <a:t>černé pivo.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>
                <a:highlight>
                  <a:srgbClr val="D9EAD3"/>
                </a:highlight>
              </a:rPr>
              <a:t>Dobrý den. Dobrý večer = Mi</a:t>
            </a:r>
            <a:endParaRPr sz="1600">
              <a:highlight>
                <a:srgbClr val="D9EAD3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>
                <a:highlight>
                  <a:srgbClr val="D9EAD3"/>
                </a:highlight>
              </a:rPr>
              <a:t>Dobrou noc. Dobrou chuť. = F</a:t>
            </a:r>
            <a:endParaRPr sz="1600">
              <a:highlight>
                <a:srgbClr val="D9EAD3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600">
                <a:highlight>
                  <a:srgbClr val="D9EAD3"/>
                </a:highlight>
              </a:rPr>
              <a:t>Dobré ráno. = N</a:t>
            </a:r>
            <a:endParaRPr sz="1600">
              <a:highlight>
                <a:srgbClr val="D9EAD3"/>
              </a:highligh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Jaký/jaká/jaké (what kind of, which)</a:t>
            </a:r>
            <a:endParaRPr/>
          </a:p>
        </p:txBody>
      </p:sp>
      <p:sp>
        <p:nvSpPr>
          <p:cNvPr id="128" name="Google Shape;128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NOMINATIVE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Jaký je ten dům? - Nový a moderní.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Jaká je ta polévka? - Dobrá/česneková.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Jaké je to auto? - Nové a moderní.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</a:t>
            </a:r>
            <a:r>
              <a:rPr lang="en"/>
              <a:t>aký /jaká/jaké + accusative</a:t>
            </a:r>
            <a:endParaRPr/>
          </a:p>
        </p:txBody>
      </p:sp>
      <p:sp>
        <p:nvSpPr>
          <p:cNvPr id="134" name="Google Shape;134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Ma: </a:t>
            </a:r>
            <a:r>
              <a:rPr b="1" lang="en" sz="1600"/>
              <a:t>Jaký → jakého?</a:t>
            </a:r>
            <a:endParaRPr b="1"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Jaký je to lektor? Český. X Jakého lektora hledáš? Českého.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Mi: </a:t>
            </a:r>
            <a:r>
              <a:rPr b="1" lang="en" sz="1600"/>
              <a:t>Jaký → jaký</a:t>
            </a:r>
            <a:endParaRPr b="1"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Jaký je to salát? Zeleninový. X Jaký salát si dáš? Zeleninový.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F: </a:t>
            </a:r>
            <a:r>
              <a:rPr b="1" lang="en" sz="1600"/>
              <a:t>Jaká → jakou</a:t>
            </a:r>
            <a:endParaRPr b="1"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Jaká je ta polévka? Česneková. X Jakou polévku si dáš? Česnekovou.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N: </a:t>
            </a:r>
            <a:r>
              <a:rPr b="1" lang="en" sz="1600"/>
              <a:t>Jaké → jaké</a:t>
            </a:r>
            <a:endParaRPr b="1"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Jaké je to pivo? Světlé. X Jaké pivo si dáš? Světlé.</a:t>
            </a:r>
            <a:endParaRPr sz="16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EAD1DC"/>
                </a:highlight>
              </a:rPr>
              <a:t>VERBS: </a:t>
            </a:r>
            <a:r>
              <a:rPr lang="en"/>
              <a:t>VĚDĚT, SPÁT, JÍST (í-declination) </a:t>
            </a:r>
            <a:endParaRPr/>
          </a:p>
        </p:txBody>
      </p:sp>
      <p:sp>
        <p:nvSpPr>
          <p:cNvPr id="140" name="Google Shape;140;p26"/>
          <p:cNvSpPr txBox="1"/>
          <p:nvPr>
            <p:ph idx="1" type="body"/>
          </p:nvPr>
        </p:nvSpPr>
        <p:spPr>
          <a:xfrm>
            <a:off x="311700" y="1152475"/>
            <a:ext cx="6082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Vědět (to know)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Já vím, ty víš, on/ona ví, my víme, vy víte, oni vědí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Spát (to sleep)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Já spím, ty spíš, on/ona spí, my spíme, vy spíte, oni spí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Jíst (to eat)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Já jím, ty jíš, on/ona jí, my jíme, vy jíte, oni jedí/jí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Irregular </a:t>
            </a:r>
            <a:r>
              <a:rPr lang="en">
                <a:highlight>
                  <a:srgbClr val="EAD1DC"/>
                </a:highlight>
              </a:rPr>
              <a:t>*verbs</a:t>
            </a:r>
            <a:r>
              <a:rPr lang="en"/>
              <a:t> (page 29)</a:t>
            </a:r>
            <a:endParaRPr/>
          </a:p>
        </p:txBody>
      </p:sp>
      <p:sp>
        <p:nvSpPr>
          <p:cNvPr id="146" name="Google Shape;146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Change in their stem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*Pít - PIJU   (to drink, I drink)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*číst - ČTU (to read, I read)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*psát - PÍŠU (to write, I write)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*jít - JDU (to go, I go)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*jet - JEDU (to go/drive, I go/drive)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                                                                                             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*VERBS</a:t>
            </a:r>
            <a:endParaRPr/>
          </a:p>
        </p:txBody>
      </p:sp>
      <p:sp>
        <p:nvSpPr>
          <p:cNvPr id="152" name="Google Shape;152;p2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*číst - čtu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Já čt</a:t>
            </a:r>
            <a:r>
              <a:rPr lang="en">
                <a:highlight>
                  <a:srgbClr val="FFF2CC"/>
                </a:highlight>
              </a:rPr>
              <a:t>U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Ty čt</a:t>
            </a:r>
            <a:r>
              <a:rPr lang="en">
                <a:highlight>
                  <a:srgbClr val="FFF2CC"/>
                </a:highlight>
              </a:rPr>
              <a:t>EŠ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on/ona čt</a:t>
            </a:r>
            <a:r>
              <a:rPr lang="en">
                <a:highlight>
                  <a:srgbClr val="FFF2CC"/>
                </a:highlight>
              </a:rPr>
              <a:t>E</a:t>
            </a:r>
            <a:endParaRPr>
              <a:highlight>
                <a:srgbClr val="FFF2CC"/>
              </a:highlight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*pít - piju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Já pij</a:t>
            </a:r>
            <a:r>
              <a:rPr lang="en">
                <a:highlight>
                  <a:srgbClr val="FFF2CC"/>
                </a:highlight>
              </a:rPr>
              <a:t>U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Ty pij</a:t>
            </a:r>
            <a:r>
              <a:rPr lang="en">
                <a:highlight>
                  <a:srgbClr val="FFF2CC"/>
                </a:highlight>
              </a:rPr>
              <a:t>EŠ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on/ona pij</a:t>
            </a:r>
            <a:r>
              <a:rPr lang="en">
                <a:highlight>
                  <a:srgbClr val="FFF2CC"/>
                </a:highlight>
              </a:rPr>
              <a:t>E</a:t>
            </a:r>
            <a:endParaRPr>
              <a:highlight>
                <a:srgbClr val="FFF2CC"/>
              </a:highlight>
            </a:endParaRPr>
          </a:p>
        </p:txBody>
      </p:sp>
      <p:sp>
        <p:nvSpPr>
          <p:cNvPr id="153" name="Google Shape;153;p2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My čt</a:t>
            </a:r>
            <a:r>
              <a:rPr lang="en">
                <a:highlight>
                  <a:srgbClr val="FFF2CC"/>
                </a:highlight>
              </a:rPr>
              <a:t>EME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Vy čt</a:t>
            </a:r>
            <a:r>
              <a:rPr lang="en">
                <a:highlight>
                  <a:srgbClr val="FFF2CC"/>
                </a:highlight>
              </a:rPr>
              <a:t>ETE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Oni čt</a:t>
            </a:r>
            <a:r>
              <a:rPr lang="en">
                <a:highlight>
                  <a:srgbClr val="FFF2CC"/>
                </a:highlight>
              </a:rPr>
              <a:t>OU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My pij</a:t>
            </a:r>
            <a:r>
              <a:rPr lang="en">
                <a:highlight>
                  <a:srgbClr val="FFF2CC"/>
                </a:highlight>
              </a:rPr>
              <a:t>EME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Vy pij</a:t>
            </a:r>
            <a:r>
              <a:rPr lang="en">
                <a:highlight>
                  <a:srgbClr val="FFF2CC"/>
                </a:highlight>
              </a:rPr>
              <a:t>ETE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Oni pij</a:t>
            </a:r>
            <a:r>
              <a:rPr lang="en">
                <a:highlight>
                  <a:srgbClr val="FFF2CC"/>
                </a:highlight>
              </a:rPr>
              <a:t>OU</a:t>
            </a:r>
            <a:endParaRPr>
              <a:highlight>
                <a:srgbClr val="FFF2CC"/>
              </a:highligh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EAD1DC"/>
                </a:highlight>
              </a:rPr>
              <a:t>CHTÍT</a:t>
            </a:r>
            <a:endParaRPr>
              <a:highlight>
                <a:srgbClr val="EAD1DC"/>
              </a:highlight>
            </a:endParaRPr>
          </a:p>
        </p:txBody>
      </p:sp>
      <p:sp>
        <p:nvSpPr>
          <p:cNvPr id="159" name="Google Shape;159;p29"/>
          <p:cNvSpPr txBox="1"/>
          <p:nvPr>
            <p:ph idx="1" type="body"/>
          </p:nvPr>
        </p:nvSpPr>
        <p:spPr>
          <a:xfrm>
            <a:off x="311700" y="1152475"/>
            <a:ext cx="2996400" cy="346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CHTÍT = want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Já </a:t>
            </a:r>
            <a:r>
              <a:rPr b="1" lang="en"/>
              <a:t>chci 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Ty </a:t>
            </a:r>
            <a:r>
              <a:rPr b="1" lang="en"/>
              <a:t>chceš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On/ona/to </a:t>
            </a:r>
            <a:r>
              <a:rPr b="1" lang="en"/>
              <a:t>chce</a:t>
            </a:r>
            <a:endParaRPr b="1"/>
          </a:p>
        </p:txBody>
      </p:sp>
      <p:sp>
        <p:nvSpPr>
          <p:cNvPr id="160" name="Google Shape;160;p29"/>
          <p:cNvSpPr txBox="1"/>
          <p:nvPr>
            <p:ph idx="1" type="body"/>
          </p:nvPr>
        </p:nvSpPr>
        <p:spPr>
          <a:xfrm>
            <a:off x="3616825" y="1152475"/>
            <a:ext cx="2996400" cy="346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My </a:t>
            </a:r>
            <a:r>
              <a:rPr b="1" lang="en"/>
              <a:t>chceme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Vy </a:t>
            </a:r>
            <a:r>
              <a:rPr b="1" lang="en"/>
              <a:t>chcete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Oni </a:t>
            </a:r>
            <a:r>
              <a:rPr b="1" lang="en"/>
              <a:t>chtějí</a:t>
            </a:r>
            <a:endParaRPr b="1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Chtít + object/verb</a:t>
            </a:r>
            <a:endParaRPr/>
          </a:p>
        </p:txBody>
      </p:sp>
      <p:sp>
        <p:nvSpPr>
          <p:cNvPr id="166" name="Google Shape;166;p30"/>
          <p:cNvSpPr txBox="1"/>
          <p:nvPr>
            <p:ph idx="1" type="body"/>
          </p:nvPr>
        </p:nvSpPr>
        <p:spPr>
          <a:xfrm>
            <a:off x="393100" y="10858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Chtít + objects - want + what</a:t>
            </a:r>
            <a:endParaRPr b="1" sz="13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300"/>
              <a:t>Já chci </a:t>
            </a:r>
            <a:r>
              <a:rPr lang="en" sz="1300" u="sng"/>
              <a:t>džus.</a:t>
            </a:r>
            <a:endParaRPr sz="1300" u="sng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300"/>
              <a:t>My chceme </a:t>
            </a:r>
            <a:r>
              <a:rPr lang="en" sz="1300" u="sng"/>
              <a:t>salát.</a:t>
            </a:r>
            <a:endParaRPr sz="1300" u="sng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300"/>
              <a:t>Chceš </a:t>
            </a:r>
            <a:r>
              <a:rPr lang="en" sz="1300" u="sng"/>
              <a:t>polévku?</a:t>
            </a:r>
            <a:endParaRPr sz="1300" u="sng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300"/>
              <a:t>Chtít + verbs (infinitive) - want to ….</a:t>
            </a:r>
            <a:endParaRPr b="1" sz="13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300"/>
              <a:t>Já chci </a:t>
            </a:r>
            <a:r>
              <a:rPr lang="en" sz="1300" u="sng"/>
              <a:t>studovat </a:t>
            </a:r>
            <a:r>
              <a:rPr lang="en" sz="1300"/>
              <a:t>češtinu.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300"/>
              <a:t>My chceme </a:t>
            </a:r>
            <a:r>
              <a:rPr lang="en" sz="1300" u="sng"/>
              <a:t>spát.</a:t>
            </a:r>
            <a:endParaRPr sz="1300" u="sng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300"/>
              <a:t>Oni chtějí </a:t>
            </a:r>
            <a:r>
              <a:rPr lang="en" sz="1300" u="sng"/>
              <a:t>pracovat</a:t>
            </a:r>
            <a:r>
              <a:rPr lang="en" sz="1300"/>
              <a:t> o víkendu.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Homework</a:t>
            </a:r>
            <a:endParaRPr/>
          </a:p>
        </p:txBody>
      </p:sp>
      <p:sp>
        <p:nvSpPr>
          <p:cNvPr id="172" name="Google Shape;172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3A3A3A"/>
                </a:solidFill>
                <a:highlight>
                  <a:srgbClr val="FFFFFF"/>
                </a:highlight>
              </a:rPr>
              <a:t>1. Study expressions with verb MÍT (textbook, p. 31)</a:t>
            </a:r>
            <a:endParaRPr sz="1050">
              <a:solidFill>
                <a:srgbClr val="3A3A3A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3A3A3A"/>
                </a:solidFill>
                <a:highlight>
                  <a:srgbClr val="FFFFFF"/>
                </a:highlight>
              </a:rPr>
              <a:t>2. Ropots</a:t>
            </a:r>
            <a:endParaRPr sz="1050">
              <a:solidFill>
                <a:srgbClr val="3A3A3A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050">
                <a:solidFill>
                  <a:srgbClr val="3A3A3A"/>
                </a:solidFill>
                <a:highlight>
                  <a:srgbClr val="FFFFFF"/>
                </a:highlight>
              </a:rPr>
              <a:t>3. WorkBook - page 31/exercise 19 (check with the key, page 150) + page 34/exercise 30 + 31 (check with the key)</a:t>
            </a:r>
            <a:endParaRPr sz="1050">
              <a:solidFill>
                <a:srgbClr val="3A3A3A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 dnes studujeme?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V restauraci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Accusative sg.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Irregular verbs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Otázky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Kolik to stojí? (</a:t>
            </a:r>
            <a:r>
              <a:rPr i="1" lang="en"/>
              <a:t>How much does it cost</a:t>
            </a:r>
            <a:r>
              <a:rPr lang="en"/>
              <a:t>)?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Kolik stojí …..?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Kolik stojí pivo? - Pivo stojí …… korun.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Kolik stojí velká pizza? - Velká pizza stojí …… korun.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Kolik stojí cappuccino? - Cappuccino stojí ….. korun.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Kolik stojí lístek na tramvaj (</a:t>
            </a:r>
            <a:r>
              <a:rPr i="1" lang="en" sz="1600"/>
              <a:t>tram ticket</a:t>
            </a:r>
            <a:r>
              <a:rPr lang="en" sz="1600"/>
              <a:t>)? - Lístek na tramvaj stojí …… korun.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Kolik stojí nový mobil? - Nový mobil stojí …… korun.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Kdo to říká? (Who says that?) číšník x host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Dám si </a:t>
            </a:r>
            <a:r>
              <a:rPr lang="en" sz="1200">
                <a:highlight>
                  <a:srgbClr val="F4CCCC"/>
                </a:highlight>
              </a:rPr>
              <a:t>maso a knedlíky.</a:t>
            </a:r>
            <a:endParaRPr sz="1200">
              <a:highlight>
                <a:srgbClr val="F4CC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/>
              <a:t>Zvlášť, nebo dohromady?</a:t>
            </a:r>
            <a:endParaRPr sz="12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/>
              <a:t>Dáte si </a:t>
            </a:r>
            <a:r>
              <a:rPr lang="en" sz="1200">
                <a:highlight>
                  <a:srgbClr val="F4CCCC"/>
                </a:highlight>
              </a:rPr>
              <a:t>nějaký dezert?</a:t>
            </a:r>
            <a:endParaRPr sz="1200">
              <a:highlight>
                <a:srgbClr val="F4CC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/>
              <a:t>Zaplatím.</a:t>
            </a:r>
            <a:endParaRPr sz="12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/>
              <a:t>Já nechci </a:t>
            </a:r>
            <a:r>
              <a:rPr lang="en" sz="1200">
                <a:highlight>
                  <a:srgbClr val="F4CCCC"/>
                </a:highlight>
              </a:rPr>
              <a:t>polévku.</a:t>
            </a:r>
            <a:endParaRPr sz="1200">
              <a:highlight>
                <a:srgbClr val="F4CC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/>
              <a:t>Co si dáte k jídlu? (jídlo = food)</a:t>
            </a:r>
            <a:endParaRPr sz="12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/>
              <a:t>Máte </a:t>
            </a:r>
            <a:r>
              <a:rPr lang="en" sz="1200">
                <a:highlight>
                  <a:srgbClr val="F4CCCC"/>
                </a:highlight>
              </a:rPr>
              <a:t>zmrzlinu?</a:t>
            </a:r>
            <a:endParaRPr sz="1200">
              <a:highlight>
                <a:srgbClr val="F4CC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200"/>
              <a:t>Dám si </a:t>
            </a:r>
            <a:r>
              <a:rPr lang="en" sz="1200">
                <a:highlight>
                  <a:srgbClr val="F4CCCC"/>
                </a:highlight>
              </a:rPr>
              <a:t>grilovaného lososa a hranolky. </a:t>
            </a:r>
            <a:endParaRPr sz="1200">
              <a:highlight>
                <a:srgbClr val="F4CCCC"/>
              </a:highligh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Accusative sg. 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Direct object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Vařím </a:t>
            </a:r>
            <a:r>
              <a:rPr i="1" lang="en"/>
              <a:t>(I cook)</a:t>
            </a:r>
            <a:r>
              <a:rPr lang="en"/>
              <a:t> …… Co? - Guláš. → Vařím </a:t>
            </a:r>
            <a:r>
              <a:rPr lang="en">
                <a:highlight>
                  <a:srgbClr val="FFF2CC"/>
                </a:highlight>
              </a:rPr>
              <a:t>guláš. </a:t>
            </a:r>
            <a:endParaRPr>
              <a:highlight>
                <a:srgbClr val="FFF2CC"/>
              </a:highlight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Obědvají </a:t>
            </a:r>
            <a:r>
              <a:rPr i="1" lang="en"/>
              <a:t>(they have lunch)</a:t>
            </a:r>
            <a:r>
              <a:rPr lang="en"/>
              <a:t> ……. Co? - Polévku. </a:t>
            </a:r>
            <a:r>
              <a:rPr lang="en"/>
              <a:t>→</a:t>
            </a:r>
            <a:r>
              <a:rPr lang="en"/>
              <a:t> Obědvají </a:t>
            </a:r>
            <a:r>
              <a:rPr lang="en">
                <a:highlight>
                  <a:srgbClr val="FFF2CC"/>
                </a:highlight>
              </a:rPr>
              <a:t>polévku.</a:t>
            </a:r>
            <a:endParaRPr>
              <a:highlight>
                <a:srgbClr val="FFF2CC"/>
              </a:highlight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Hledáme</a:t>
            </a:r>
            <a:r>
              <a:rPr i="1" lang="en"/>
              <a:t> (we search)</a:t>
            </a:r>
            <a:r>
              <a:rPr lang="en"/>
              <a:t> …...Koho? - Profesora. → Hledám </a:t>
            </a:r>
            <a:r>
              <a:rPr lang="en">
                <a:highlight>
                  <a:srgbClr val="FFF2CC"/>
                </a:highlight>
              </a:rPr>
              <a:t>profesora. </a:t>
            </a:r>
            <a:endParaRPr>
              <a:highlight>
                <a:srgbClr val="FFF2CC"/>
              </a:highlight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Dám si </a:t>
            </a:r>
            <a:r>
              <a:rPr i="1" lang="en"/>
              <a:t>(I will have)</a:t>
            </a:r>
            <a:r>
              <a:rPr lang="en"/>
              <a:t>…….Co? - Kávu. → Dám si </a:t>
            </a:r>
            <a:r>
              <a:rPr lang="en">
                <a:highlight>
                  <a:srgbClr val="FFF2CC"/>
                </a:highlight>
              </a:rPr>
              <a:t>kávu.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Verbs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 není akuzativ?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Být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Já jsem studentka.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Petr je inženýr.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 je to? Kdo je to?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Lyžovat/pracovat/spát/vstávat.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Lyžujeme </a:t>
            </a:r>
            <a:r>
              <a:rPr i="1" lang="en"/>
              <a:t>(lyžovat = to ski)</a:t>
            </a:r>
            <a:r>
              <a:rPr lang="en"/>
              <a:t> v Alpách. (kde?)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Pracuju v Brně. (kde?)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Spím </a:t>
            </a:r>
            <a:r>
              <a:rPr i="1" lang="en"/>
              <a:t>(spát = to sleep</a:t>
            </a:r>
            <a:r>
              <a:rPr lang="en"/>
              <a:t>) v hotelu. (kde?)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Vstávám </a:t>
            </a:r>
            <a:r>
              <a:rPr i="1" lang="en"/>
              <a:t>(vstávat = to get up)</a:t>
            </a:r>
            <a:r>
              <a:rPr lang="en"/>
              <a:t> v 7 hodin. (kdy?)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Akuzativ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Číst		psát		vařit		kupovat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Znát 		hledat 	potřebovat		mít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Jíst		dělat		studovat		dát si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Accusative</a:t>
            </a:r>
            <a:endParaRPr/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Object: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Hledám </a:t>
            </a:r>
            <a:r>
              <a:rPr lang="en">
                <a:highlight>
                  <a:srgbClr val="FCE5CD"/>
                </a:highlight>
              </a:rPr>
              <a:t>českého lektora.</a:t>
            </a:r>
            <a:r>
              <a:rPr lang="en"/>
              <a:t> = </a:t>
            </a:r>
            <a:r>
              <a:rPr i="1" lang="en"/>
              <a:t>I am looking for a Czech lecturer. </a:t>
            </a:r>
            <a:endParaRPr i="1">
              <a:highlight>
                <a:srgbClr val="FCE5CD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Karel má rád </a:t>
            </a:r>
            <a:r>
              <a:rPr lang="en">
                <a:highlight>
                  <a:srgbClr val="FCE5CD"/>
                </a:highlight>
              </a:rPr>
              <a:t>zeleninový salát.</a:t>
            </a:r>
            <a:r>
              <a:rPr lang="en"/>
              <a:t>	= </a:t>
            </a:r>
            <a:r>
              <a:rPr i="1" lang="en"/>
              <a:t>Karel likes vegetable salad. </a:t>
            </a:r>
            <a:endParaRPr i="1">
              <a:highlight>
                <a:srgbClr val="FCE5CD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Dáš si </a:t>
            </a:r>
            <a:r>
              <a:rPr lang="en">
                <a:highlight>
                  <a:srgbClr val="FCE5CD"/>
                </a:highlight>
              </a:rPr>
              <a:t>polévku?</a:t>
            </a:r>
            <a:r>
              <a:rPr lang="en"/>
              <a:t> 	</a:t>
            </a:r>
            <a:r>
              <a:rPr i="1" lang="en"/>
              <a:t>= Will you have some soup?</a:t>
            </a:r>
            <a:endParaRPr i="1">
              <a:highlight>
                <a:srgbClr val="FCE5CD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Vidíte </a:t>
            </a:r>
            <a:r>
              <a:rPr lang="en">
                <a:highlight>
                  <a:srgbClr val="FCE5CD"/>
                </a:highlight>
              </a:rPr>
              <a:t>to modré auto?	</a:t>
            </a:r>
            <a:r>
              <a:rPr lang="en"/>
              <a:t> </a:t>
            </a:r>
            <a:r>
              <a:rPr i="1" lang="en"/>
              <a:t>= Do you see the blue car?</a:t>
            </a:r>
            <a:endParaRPr i="1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 sz="1900">
                <a:highlight>
                  <a:srgbClr val="FCE5CD"/>
                </a:highlight>
              </a:rPr>
              <a:t>Dobrý den - dobrou noc/dobrou chuť - dobré ráno</a:t>
            </a:r>
            <a:endParaRPr b="1" sz="1900">
              <a:highlight>
                <a:srgbClr val="FCE5CD"/>
              </a:highligh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Accusative - how?</a:t>
            </a:r>
            <a:endParaRPr/>
          </a:p>
        </p:txBody>
      </p:sp>
      <p:sp>
        <p:nvSpPr>
          <p:cNvPr id="98" name="Google Shape;98;p20"/>
          <p:cNvSpPr txBox="1"/>
          <p:nvPr>
            <p:ph idx="1" type="body"/>
          </p:nvPr>
        </p:nvSpPr>
        <p:spPr>
          <a:xfrm>
            <a:off x="311700" y="1152475"/>
            <a:ext cx="2012100" cy="339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C9DAF8"/>
                </a:highlight>
              </a:rPr>
              <a:t>Ma</a:t>
            </a:r>
            <a:endParaRPr b="1">
              <a:highlight>
                <a:srgbClr val="C9DAF8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Hard + A</a:t>
            </a:r>
            <a:endParaRPr b="1"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Pán → pán</a:t>
            </a:r>
            <a:r>
              <a:rPr lang="en" sz="1700">
                <a:highlight>
                  <a:srgbClr val="C9DAF8"/>
                </a:highlight>
              </a:rPr>
              <a:t>a</a:t>
            </a:r>
            <a:endParaRPr sz="1700">
              <a:highlight>
                <a:srgbClr val="C9DAF8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Student → student</a:t>
            </a:r>
            <a:r>
              <a:rPr lang="en" sz="1700">
                <a:highlight>
                  <a:srgbClr val="C9DAF8"/>
                </a:highlight>
              </a:rPr>
              <a:t>a</a:t>
            </a:r>
            <a:endParaRPr sz="1700">
              <a:highlight>
                <a:srgbClr val="C9DAF8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Kluk → kluk</a:t>
            </a:r>
            <a:r>
              <a:rPr lang="en" sz="1700">
                <a:highlight>
                  <a:srgbClr val="C9DAF8"/>
                </a:highlight>
              </a:rPr>
              <a:t>a</a:t>
            </a:r>
            <a:endParaRPr sz="1700">
              <a:highlight>
                <a:srgbClr val="C9DAF8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Soft (ž, š, č, ř, c, j, -tel) + E</a:t>
            </a:r>
            <a:endParaRPr b="1"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Lékař → lékař</a:t>
            </a:r>
            <a:r>
              <a:rPr lang="en" sz="1700">
                <a:highlight>
                  <a:srgbClr val="C9DAF8"/>
                </a:highlight>
              </a:rPr>
              <a:t>e</a:t>
            </a:r>
            <a:endParaRPr sz="1700">
              <a:highlight>
                <a:srgbClr val="C9DAF8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Tomáš → Tomáš</a:t>
            </a:r>
            <a:r>
              <a:rPr lang="en" sz="1700">
                <a:highlight>
                  <a:srgbClr val="C9DAF8"/>
                </a:highlight>
              </a:rPr>
              <a:t>e</a:t>
            </a:r>
            <a:endParaRPr sz="1700">
              <a:highlight>
                <a:srgbClr val="C9DAF8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Učitel </a:t>
            </a:r>
            <a:r>
              <a:rPr lang="en"/>
              <a:t>→ učitel</a:t>
            </a:r>
            <a:r>
              <a:rPr lang="en">
                <a:highlight>
                  <a:srgbClr val="C9DAF8"/>
                </a:highlight>
              </a:rPr>
              <a:t>e</a:t>
            </a:r>
            <a:endParaRPr sz="1700">
              <a:highlight>
                <a:srgbClr val="C9DAF8"/>
              </a:highlight>
            </a:endParaRPr>
          </a:p>
        </p:txBody>
      </p:sp>
      <p:sp>
        <p:nvSpPr>
          <p:cNvPr id="99" name="Google Shape;99;p20"/>
          <p:cNvSpPr txBox="1"/>
          <p:nvPr>
            <p:ph idx="1" type="body"/>
          </p:nvPr>
        </p:nvSpPr>
        <p:spPr>
          <a:xfrm>
            <a:off x="2454900" y="1152475"/>
            <a:ext cx="2012100" cy="339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00FFFF"/>
                </a:highlight>
              </a:rPr>
              <a:t>Mia</a:t>
            </a:r>
            <a:endParaRPr b="1">
              <a:highlight>
                <a:srgbClr val="00FFFF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=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Hard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Papír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Stůl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Dům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Salát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Soft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Čaj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pomeranč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00" name="Google Shape;100;p20"/>
          <p:cNvSpPr txBox="1"/>
          <p:nvPr>
            <p:ph idx="1" type="body"/>
          </p:nvPr>
        </p:nvSpPr>
        <p:spPr>
          <a:xfrm>
            <a:off x="4598100" y="1152475"/>
            <a:ext cx="2012100" cy="339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EA9999"/>
                </a:highlight>
              </a:rPr>
              <a:t>F</a:t>
            </a:r>
            <a:endParaRPr b="1">
              <a:highlight>
                <a:srgbClr val="EA9999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 → U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Káva → káv</a:t>
            </a:r>
            <a:r>
              <a:rPr lang="en">
                <a:highlight>
                  <a:srgbClr val="F4CCCC"/>
                </a:highlight>
              </a:rPr>
              <a:t>u</a:t>
            </a:r>
            <a:endParaRPr>
              <a:highlight>
                <a:srgbClr val="F4CCCC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Kniha → knih</a:t>
            </a:r>
            <a:r>
              <a:rPr lang="en">
                <a:highlight>
                  <a:srgbClr val="F4CCCC"/>
                </a:highlight>
              </a:rPr>
              <a:t>u</a:t>
            </a:r>
            <a:endParaRPr>
              <a:highlight>
                <a:srgbClr val="F4CCCC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Škola → škol</a:t>
            </a:r>
            <a:r>
              <a:rPr lang="en">
                <a:highlight>
                  <a:srgbClr val="F4CCCC"/>
                </a:highlight>
              </a:rPr>
              <a:t>u</a:t>
            </a:r>
            <a:endParaRPr>
              <a:highlight>
                <a:srgbClr val="F4CCCC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E → I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Rýže → rýž</a:t>
            </a:r>
            <a:r>
              <a:rPr lang="en">
                <a:highlight>
                  <a:srgbClr val="F4CCCC"/>
                </a:highlight>
              </a:rPr>
              <a:t>i</a:t>
            </a:r>
            <a:endParaRPr>
              <a:highlight>
                <a:srgbClr val="F4CCCC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Lucie → Luci</a:t>
            </a:r>
            <a:r>
              <a:rPr lang="en">
                <a:highlight>
                  <a:srgbClr val="F4CCCC"/>
                </a:highlight>
              </a:rPr>
              <a:t>i</a:t>
            </a:r>
            <a:endParaRPr>
              <a:highlight>
                <a:srgbClr val="F4CCCC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Konsonant =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Tramvaj - tramvaj</a:t>
            </a:r>
            <a:endParaRPr/>
          </a:p>
        </p:txBody>
      </p:sp>
      <p:sp>
        <p:nvSpPr>
          <p:cNvPr id="101" name="Google Shape;101;p20"/>
          <p:cNvSpPr txBox="1"/>
          <p:nvPr>
            <p:ph idx="1" type="body"/>
          </p:nvPr>
        </p:nvSpPr>
        <p:spPr>
          <a:xfrm>
            <a:off x="6741300" y="1152475"/>
            <a:ext cx="2012100" cy="339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B6D7A8"/>
                </a:highlight>
              </a:rPr>
              <a:t>N</a:t>
            </a:r>
            <a:endParaRPr b="1">
              <a:highlight>
                <a:srgbClr val="B6D7A8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= 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Brno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Město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Parkoviště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Dítě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nádraží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</a:t>
            </a:r>
            <a:endParaRPr/>
          </a:p>
        </p:txBody>
      </p:sp>
      <p:sp>
        <p:nvSpPr>
          <p:cNvPr id="107" name="Google Shape;107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Ma:</a:t>
            </a:r>
            <a:r>
              <a:rPr lang="en"/>
              <a:t> Hledám doktor</a:t>
            </a:r>
            <a:r>
              <a:rPr lang="en">
                <a:highlight>
                  <a:srgbClr val="F4CCCC"/>
                </a:highlight>
              </a:rPr>
              <a:t>a.</a:t>
            </a:r>
            <a:r>
              <a:rPr lang="en"/>
              <a:t> Vidím student</a:t>
            </a:r>
            <a:r>
              <a:rPr lang="en">
                <a:highlight>
                  <a:srgbClr val="F4CCCC"/>
                </a:highlight>
              </a:rPr>
              <a:t>a.</a:t>
            </a:r>
            <a:r>
              <a:rPr lang="en"/>
              <a:t> Dám si losos</a:t>
            </a:r>
            <a:r>
              <a:rPr lang="en">
                <a:highlight>
                  <a:srgbClr val="F4CCCC"/>
                </a:highlight>
              </a:rPr>
              <a:t>a.</a:t>
            </a:r>
            <a:r>
              <a:rPr lang="en"/>
              <a:t> = </a:t>
            </a:r>
            <a:r>
              <a:rPr b="1" lang="en" sz="2000"/>
              <a:t>+ a/e</a:t>
            </a:r>
            <a:endParaRPr b="1" sz="2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Mi:</a:t>
            </a:r>
            <a:r>
              <a:rPr lang="en"/>
              <a:t> Dám si </a:t>
            </a:r>
            <a:r>
              <a:rPr lang="en" u="sng"/>
              <a:t>salát.</a:t>
            </a:r>
            <a:r>
              <a:rPr lang="en"/>
              <a:t> Mám rád </a:t>
            </a:r>
            <a:r>
              <a:rPr lang="en" u="sng"/>
              <a:t>steak.</a:t>
            </a:r>
            <a:r>
              <a:rPr lang="en"/>
              <a:t> Vidím </a:t>
            </a:r>
            <a:r>
              <a:rPr lang="en" u="sng">
                <a:highlight>
                  <a:schemeClr val="lt1"/>
                </a:highlight>
              </a:rPr>
              <a:t>dům.</a:t>
            </a:r>
            <a:r>
              <a:rPr lang="en">
                <a:highlight>
                  <a:schemeClr val="lt1"/>
                </a:highlight>
              </a:rPr>
              <a:t> </a:t>
            </a:r>
            <a:r>
              <a:rPr i="1" lang="en"/>
              <a:t>(vidět = to see)</a:t>
            </a:r>
            <a:r>
              <a:rPr lang="en"/>
              <a:t> = </a:t>
            </a:r>
            <a:r>
              <a:rPr b="1" lang="en" sz="2000"/>
              <a:t>no change</a:t>
            </a:r>
            <a:endParaRPr b="1" sz="22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F:</a:t>
            </a:r>
            <a:r>
              <a:rPr lang="en"/>
              <a:t> Dám si polévk</a:t>
            </a:r>
            <a:r>
              <a:rPr lang="en">
                <a:highlight>
                  <a:srgbClr val="F4CCCC"/>
                </a:highlight>
              </a:rPr>
              <a:t>u.</a:t>
            </a:r>
            <a:r>
              <a:rPr lang="en"/>
              <a:t> Mám rád zmrzlin</a:t>
            </a:r>
            <a:r>
              <a:rPr lang="en">
                <a:highlight>
                  <a:srgbClr val="F4CCCC"/>
                </a:highlight>
              </a:rPr>
              <a:t>u.</a:t>
            </a:r>
            <a:r>
              <a:rPr lang="en"/>
              <a:t> Dáme si rýž</a:t>
            </a:r>
            <a:r>
              <a:rPr lang="en">
                <a:highlight>
                  <a:srgbClr val="F4CCCC"/>
                </a:highlight>
              </a:rPr>
              <a:t>i.</a:t>
            </a:r>
            <a:r>
              <a:rPr lang="en"/>
              <a:t> </a:t>
            </a:r>
            <a:r>
              <a:rPr lang="en"/>
              <a:t>= </a:t>
            </a:r>
            <a:r>
              <a:rPr b="1" lang="en" sz="2000"/>
              <a:t>a → u, e → i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/>
              <a:t>N:</a:t>
            </a:r>
            <a:r>
              <a:rPr lang="en"/>
              <a:t> Dáte si </a:t>
            </a:r>
            <a:r>
              <a:rPr lang="en" u="sng"/>
              <a:t>pivo?</a:t>
            </a:r>
            <a:r>
              <a:rPr lang="en"/>
              <a:t> Mám ráda </a:t>
            </a:r>
            <a:r>
              <a:rPr lang="en" u="sng"/>
              <a:t>víno.</a:t>
            </a:r>
            <a:r>
              <a:rPr lang="en"/>
              <a:t> Vidím</a:t>
            </a:r>
            <a:r>
              <a:rPr lang="en" u="sng"/>
              <a:t> auto.</a:t>
            </a:r>
            <a:r>
              <a:rPr lang="en"/>
              <a:t> = </a:t>
            </a:r>
            <a:r>
              <a:rPr b="1" lang="en" sz="2000"/>
              <a:t>no change</a:t>
            </a:r>
            <a:endParaRPr b="1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