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2" r:id="rId4"/>
  </p:sldMasterIdLst>
  <p:notesMasterIdLst>
    <p:notesMasterId r:id="rId21"/>
  </p:notesMasterIdLst>
  <p:handoutMasterIdLst>
    <p:handoutMasterId r:id="rId22"/>
  </p:handoutMasterIdLst>
  <p:sldIdLst>
    <p:sldId id="283" r:id="rId5"/>
    <p:sldId id="278" r:id="rId6"/>
    <p:sldId id="284" r:id="rId7"/>
    <p:sldId id="285" r:id="rId8"/>
    <p:sldId id="286" r:id="rId9"/>
    <p:sldId id="289" r:id="rId10"/>
    <p:sldId id="291" r:id="rId11"/>
    <p:sldId id="292" r:id="rId12"/>
    <p:sldId id="290" r:id="rId13"/>
    <p:sldId id="293" r:id="rId14"/>
    <p:sldId id="294" r:id="rId15"/>
    <p:sldId id="295" r:id="rId16"/>
    <p:sldId id="296" r:id="rId17"/>
    <p:sldId id="297" r:id="rId18"/>
    <p:sldId id="298" r:id="rId19"/>
    <p:sldId id="299" r:id="rId20"/>
  </p:sldIdLst>
  <p:sldSz cx="12188825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2880">
          <p15:clr>
            <a:srgbClr val="A4A3A4"/>
          </p15:clr>
        </p15:guide>
        <p15:guide id="5" orient="horz" pos="3216">
          <p15:clr>
            <a:srgbClr val="A4A3A4"/>
          </p15:clr>
        </p15:guide>
        <p15:guide id="6" orient="horz" pos="816">
          <p15:clr>
            <a:srgbClr val="A4A3A4"/>
          </p15:clr>
        </p15:guide>
        <p15:guide id="7" orient="horz" pos="175">
          <p15:clr>
            <a:srgbClr val="A4A3A4"/>
          </p15:clr>
        </p15:guide>
        <p15:guide id="8" pos="3839">
          <p15:clr>
            <a:srgbClr val="A4A3A4"/>
          </p15:clr>
        </p15:guide>
        <p15:guide id="9" pos="959">
          <p15:clr>
            <a:srgbClr val="A4A3A4"/>
          </p15:clr>
        </p15:guide>
        <p15:guide id="10" pos="6719">
          <p15:clr>
            <a:srgbClr val="A4A3A4"/>
          </p15:clr>
        </p15:guide>
        <p15:guide id="11" pos="6143">
          <p15:clr>
            <a:srgbClr val="A4A3A4"/>
          </p15:clr>
        </p15:guide>
        <p15:guide id="12" pos="2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09F25F-C514-4F15-B211-A254E249AF92}" v="148" dt="2020-11-08T22:21:50.945"/>
  </p1510:revLst>
</p1510:revInfo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Tmavý styl 2 – zvýraznění 3/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19" autoAdjust="0"/>
    <p:restoredTop sz="94434" autoAdjust="0"/>
  </p:normalViewPr>
  <p:slideViewPr>
    <p:cSldViewPr>
      <p:cViewPr varScale="1">
        <p:scale>
          <a:sx n="108" d="100"/>
          <a:sy n="108" d="100"/>
        </p:scale>
        <p:origin x="222" y="96"/>
      </p:cViewPr>
      <p:guideLst>
        <p:guide orient="horz" pos="2160"/>
        <p:guide orient="horz" pos="1200"/>
        <p:guide orient="horz" pos="3888"/>
        <p:guide orient="horz" pos="2880"/>
        <p:guide orient="horz" pos="3216"/>
        <p:guide orient="horz" pos="816"/>
        <p:guide orient="horz" pos="175"/>
        <p:guide pos="3839"/>
        <p:guide pos="959"/>
        <p:guide pos="6719"/>
        <p:guide pos="6143"/>
        <p:guide pos="2831"/>
      </p:guideLst>
    </p:cSldViewPr>
  </p:slideViewPr>
  <p:outlineViewPr>
    <p:cViewPr>
      <p:scale>
        <a:sx n="33" d="100"/>
        <a:sy n="33" d="100"/>
      </p:scale>
      <p:origin x="0" y="-1276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3B4C8AB-9A8A-40C3-AA5C-6CD02B1E022F}" type="datetimeFigureOut">
              <a:rPr lang="cs-CZ"/>
              <a:pPr>
                <a:defRPr/>
              </a:pPr>
              <a:t>08.11.2020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FD704E8-BBAD-48EB-91E9-A69E6EC60ED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0367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F770D7C-3DF0-4ADA-8133-445DD144A403}" type="datetimeFigureOut">
              <a:rPr lang="cs-CZ"/>
              <a:pPr>
                <a:defRPr/>
              </a:pPr>
              <a:t>08.11.2020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dirty="0"/>
              <a:t>Kliknutím lze upravit styly předlohy textu.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16A03D7-8F4B-4307-851D-8A1665F7DCE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87722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443191" y="2565402"/>
            <a:ext cx="10021923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altLang="cs-CZ" noProof="0"/>
              <a:t>Kliknutím lze upravit styl.</a:t>
            </a:r>
            <a:endParaRPr lang="cs-CZ" altLang="cs-CZ" noProof="0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63445" y="6248400"/>
            <a:ext cx="84056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1619" y="6248400"/>
            <a:ext cx="245501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fld id="{AE6D1C47-445E-4F52-8B14-6D806E8BC667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185617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C96AC-703C-48B0-9332-AE05716AC0BB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57369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194524" y="1125540"/>
            <a:ext cx="2270591" cy="500697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79274" y="1125540"/>
            <a:ext cx="8048385" cy="500697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A5877-F525-4664-A61C-CFAD30629035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1807375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Úvodní snímek –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398" y="2900365"/>
            <a:ext cx="11358641" cy="1171580"/>
          </a:xfrm>
        </p:spPr>
        <p:txBody>
          <a:bodyPr anchor="t"/>
          <a:lstStyle>
            <a:lvl1pPr algn="l">
              <a:lnSpc>
                <a:spcPts val="4399"/>
              </a:lnSpc>
              <a:defRPr sz="4399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398" y="4116403"/>
            <a:ext cx="11358641" cy="698497"/>
          </a:xfrm>
        </p:spPr>
        <p:txBody>
          <a:bodyPr anchor="t"/>
          <a:lstStyle>
            <a:lvl1pPr marL="0" indent="0" algn="l">
              <a:buNone/>
              <a:defRPr lang="cs-CZ" sz="2399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92" y="414001"/>
            <a:ext cx="1516231" cy="105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08440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71CC0-5FBD-4088-9E6A-FC08F53400B6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609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9276" y="4406902"/>
            <a:ext cx="107858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79276" y="2906713"/>
            <a:ext cx="1078584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5C4BE-7D04-4E0A-AE1E-2460AFAC7745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467979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79273" y="2019302"/>
            <a:ext cx="5167913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7201" y="2019302"/>
            <a:ext cx="5167913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23D60-406D-4652-8437-132E6A3895BD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240204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9276" y="1134534"/>
            <a:ext cx="10785840" cy="643467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2981" y="2019301"/>
            <a:ext cx="517019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79274" y="2915729"/>
            <a:ext cx="5164364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95853" y="2019301"/>
            <a:ext cx="516926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95645" y="2938735"/>
            <a:ext cx="5169471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26C6A-ACC7-463A-963D-6F266FBAA020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349666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D1C47-445E-4F52-8B14-6D806E8BC667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9274" y="2019300"/>
            <a:ext cx="10785840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77735485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BC5EB-55D4-4004-88D8-E366D36CBBA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540895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9274" y="1134535"/>
            <a:ext cx="10785840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5494" y="2019300"/>
            <a:ext cx="6699622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9274" y="2019300"/>
            <a:ext cx="3661558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1C266-F189-4193-85A0-A9C88C07318E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1896261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095" y="5087508"/>
            <a:ext cx="7313295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095" y="1134533"/>
            <a:ext cx="7313295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095" y="5654247"/>
            <a:ext cx="7313295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4B6A6-92A1-4D7A-A444-B8C5200DEC50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979658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79276" y="1125539"/>
            <a:ext cx="1077937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276" y="2017713"/>
            <a:ext cx="1077362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styly předlohy textu.</a:t>
            </a:r>
          </a:p>
          <a:p>
            <a:pPr lvl="1"/>
            <a:r>
              <a:rPr lang="cs-CZ" altLang="cs-CZ" dirty="0"/>
              <a:t>Druhá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63445" y="6248400"/>
            <a:ext cx="84056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Cambria" panose="02040503050406030204" pitchFamily="18" charset="0"/>
              </a:defRPr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1619" y="6248400"/>
            <a:ext cx="245501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Cambria" panose="02040503050406030204" pitchFamily="18" charset="0"/>
              </a:defRPr>
            </a:lvl1pPr>
          </a:lstStyle>
          <a:p>
            <a:pPr>
              <a:defRPr/>
            </a:pPr>
            <a:fld id="{AE6D1C47-445E-4F52-8B14-6D806E8BC667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6420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5" r:id="rId12"/>
  </p:sldLayoutIdLst>
  <p:transition spd="med">
    <p:fade/>
  </p:transition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Cambria" panose="02040503050406030204" pitchFamily="18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Cambria" panose="02040503050406030204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auth/el/med/podzim2020/aVLCJ0181/um/martin_s_groups/singular_accusative.xls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glamour.com/story/most-powerful-female-athletes-of-all-time" TargetMode="External"/><Relationship Id="rId4" Type="http://schemas.openxmlformats.org/officeDocument/2006/relationships/hyperlink" Target="https://www.rct.uk/collection/405878/st-martin-dividing-his-cloak-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0DDD7A64-897A-4B05-85B3-172749A288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19812" y="6227271"/>
            <a:ext cx="7917938" cy="25193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aVLCJ0181 Czech </a:t>
            </a:r>
            <a:r>
              <a:rPr lang="cs-CZ" dirty="0" err="1"/>
              <a:t>Language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Foreigners</a:t>
            </a:r>
            <a:r>
              <a:rPr lang="cs-CZ" dirty="0"/>
              <a:t> I 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9A82F95-A303-4529-9A34-49E46BBBB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398" y="2900503"/>
            <a:ext cx="11358641" cy="1171275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 err="1"/>
              <a:t>Accusative</a:t>
            </a:r>
            <a:r>
              <a:rPr lang="cs-CZ" dirty="0"/>
              <a:t> case (</a:t>
            </a:r>
            <a:r>
              <a:rPr lang="cs-CZ" dirty="0" err="1"/>
              <a:t>singular</a:t>
            </a:r>
            <a:r>
              <a:rPr lang="cs-CZ" dirty="0"/>
              <a:t>)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CB3E4254-3BCD-4A2B-914F-10C37EB8EC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398" y="4116224"/>
            <a:ext cx="11358641" cy="698315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 err="1"/>
              <a:t>also</a:t>
            </a:r>
            <a:r>
              <a:rPr lang="cs-CZ" dirty="0"/>
              <a:t> in </a:t>
            </a:r>
            <a:r>
              <a:rPr lang="cs-CZ" dirty="0" err="1"/>
              <a:t>textbook</a:t>
            </a:r>
            <a:r>
              <a:rPr lang="cs-CZ" dirty="0"/>
              <a:t>, p. 28</a:t>
            </a:r>
          </a:p>
        </p:txBody>
      </p:sp>
    </p:spTree>
    <p:extLst>
      <p:ext uri="{BB962C8B-B14F-4D97-AF65-F5344CB8AC3E}">
        <p14:creationId xmlns:p14="http://schemas.microsoft.com/office/powerpoint/2010/main" val="3232820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2B5881E5-17FA-47A0-A82C-54341BC4B1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3100" y="2159000"/>
            <a:ext cx="4279900" cy="37973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F4F6276-2606-4F90-9523-A164A100E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159000"/>
            <a:ext cx="2806700" cy="37973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05726C7-4440-4DA2-97B7-711B9B3AA2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2100" y="2159000"/>
            <a:ext cx="3517900" cy="37973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27F4E7E-7E33-49B7-966E-C60F06E9B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276" y="764704"/>
            <a:ext cx="10779372" cy="1008535"/>
          </a:xfrm>
        </p:spPr>
        <p:txBody>
          <a:bodyPr wrap="square" anchor="b">
            <a:normAutofit/>
          </a:bodyPr>
          <a:lstStyle/>
          <a:p>
            <a:r>
              <a:rPr lang="cs-CZ" dirty="0"/>
              <a:t>… </a:t>
            </a:r>
            <a:r>
              <a:rPr lang="cs-CZ" dirty="0" err="1"/>
              <a:t>for</a:t>
            </a:r>
            <a:r>
              <a:rPr lang="cs-CZ" dirty="0"/>
              <a:t> romance,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need</a:t>
            </a:r>
            <a:r>
              <a:rPr lang="cs-CZ" dirty="0"/>
              <a:t> </a:t>
            </a:r>
            <a:r>
              <a:rPr lang="cs-CZ" dirty="0" err="1"/>
              <a:t>accusative</a:t>
            </a:r>
            <a:r>
              <a:rPr lang="cs-CZ" dirty="0"/>
              <a:t> (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bold</a:t>
            </a:r>
            <a:r>
              <a:rPr lang="cs-CZ" dirty="0"/>
              <a:t>) </a:t>
            </a:r>
            <a:br>
              <a:rPr lang="cs-CZ" dirty="0"/>
            </a:br>
            <a:r>
              <a:rPr lang="cs-CZ" dirty="0"/>
              <a:t>and </a:t>
            </a:r>
            <a:r>
              <a:rPr lang="cs-CZ" dirty="0" err="1"/>
              <a:t>the</a:t>
            </a:r>
            <a:r>
              <a:rPr lang="cs-CZ" dirty="0"/>
              <a:t> verb </a:t>
            </a:r>
            <a:r>
              <a:rPr lang="cs-CZ" i="1" dirty="0"/>
              <a:t>milovat </a:t>
            </a:r>
            <a:r>
              <a:rPr lang="cs-CZ" dirty="0"/>
              <a:t>(to love)</a:t>
            </a:r>
          </a:p>
        </p:txBody>
      </p:sp>
    </p:spTree>
    <p:extLst>
      <p:ext uri="{BB962C8B-B14F-4D97-AF65-F5344CB8AC3E}">
        <p14:creationId xmlns:p14="http://schemas.microsoft.com/office/powerpoint/2010/main" val="2430887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2B5881E5-17FA-47A0-A82C-54341BC4B1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3100" y="2159000"/>
            <a:ext cx="4279900" cy="37973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F4F6276-2606-4F90-9523-A164A100E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159000"/>
            <a:ext cx="2806700" cy="37973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05726C7-4440-4DA2-97B7-711B9B3AA2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2100" y="2159000"/>
            <a:ext cx="3517900" cy="37973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27F4E7E-7E33-49B7-966E-C60F06E9B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276" y="1125539"/>
            <a:ext cx="10779372" cy="647700"/>
          </a:xfrm>
        </p:spPr>
        <p:txBody>
          <a:bodyPr wrap="square" anchor="b">
            <a:normAutofit fontScale="90000"/>
          </a:bodyPr>
          <a:lstStyle/>
          <a:p>
            <a:r>
              <a:rPr lang="cs-CZ" b="0" u="sng" dirty="0">
                <a:solidFill>
                  <a:srgbClr val="0070C0"/>
                </a:solidFill>
              </a:rPr>
              <a:t>Martin</a:t>
            </a:r>
            <a:r>
              <a:rPr lang="cs-CZ" b="0" dirty="0">
                <a:solidFill>
                  <a:schemeClr val="tx1"/>
                </a:solidFill>
              </a:rPr>
              <a:t> miluje </a:t>
            </a:r>
            <a:r>
              <a:rPr lang="cs-CZ" dirty="0">
                <a:solidFill>
                  <a:srgbClr val="C00000"/>
                </a:solidFill>
              </a:rPr>
              <a:t>Martinu</a:t>
            </a:r>
            <a:r>
              <a:rPr lang="cs-CZ" b="0" dirty="0">
                <a:solidFill>
                  <a:schemeClr val="tx1"/>
                </a:solidFill>
              </a:rPr>
              <a:t>. = </a:t>
            </a:r>
            <a:r>
              <a:rPr lang="cs-CZ" dirty="0">
                <a:solidFill>
                  <a:srgbClr val="C00000"/>
                </a:solidFill>
              </a:rPr>
              <a:t>Martinu</a:t>
            </a:r>
            <a:r>
              <a:rPr lang="cs-CZ" b="0" dirty="0">
                <a:solidFill>
                  <a:schemeClr val="tx1"/>
                </a:solidFill>
              </a:rPr>
              <a:t> miluje </a:t>
            </a:r>
            <a:r>
              <a:rPr lang="cs-CZ" b="0" u="sng" dirty="0">
                <a:solidFill>
                  <a:srgbClr val="0070C0"/>
                </a:solidFill>
              </a:rPr>
              <a:t>Martin</a:t>
            </a:r>
            <a:r>
              <a:rPr lang="cs-CZ" b="0" dirty="0">
                <a:solidFill>
                  <a:schemeClr val="tx1"/>
                </a:solidFill>
              </a:rPr>
              <a:t>. = Miluje </a:t>
            </a:r>
            <a:r>
              <a:rPr lang="cs-CZ" b="0" u="sng" dirty="0">
                <a:solidFill>
                  <a:srgbClr val="0070C0"/>
                </a:solidFill>
              </a:rPr>
              <a:t>Martin</a:t>
            </a:r>
            <a:r>
              <a:rPr lang="cs-CZ" b="0" dirty="0">
                <a:solidFill>
                  <a:srgbClr val="0070C0"/>
                </a:solidFill>
              </a:rPr>
              <a:t> </a:t>
            </a:r>
            <a:r>
              <a:rPr lang="cs-CZ" dirty="0">
                <a:solidFill>
                  <a:srgbClr val="C00000"/>
                </a:solidFill>
              </a:rPr>
              <a:t>Martinu</a:t>
            </a:r>
            <a:r>
              <a:rPr lang="cs-CZ" b="0" dirty="0">
                <a:solidFill>
                  <a:schemeClr val="tx1"/>
                </a:solidFill>
              </a:rPr>
              <a:t>.</a:t>
            </a:r>
            <a:r>
              <a:rPr lang="cs-CZ" dirty="0">
                <a:solidFill>
                  <a:srgbClr val="C00000"/>
                </a:solidFill>
              </a:rPr>
              <a:t> </a:t>
            </a:r>
            <a:br>
              <a:rPr lang="cs-CZ" b="0" dirty="0">
                <a:solidFill>
                  <a:schemeClr val="tx1"/>
                </a:solidFill>
              </a:rPr>
            </a:br>
            <a:r>
              <a:rPr lang="cs-CZ" b="0" u="sng" dirty="0">
                <a:solidFill>
                  <a:srgbClr val="0070C0"/>
                </a:solidFill>
              </a:rPr>
              <a:t>Martin</a:t>
            </a:r>
            <a:r>
              <a:rPr lang="cs-CZ" b="0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rgbClr val="C00000"/>
                </a:solidFill>
              </a:rPr>
              <a:t>Martinu</a:t>
            </a:r>
            <a:r>
              <a:rPr lang="cs-CZ" b="0" dirty="0">
                <a:solidFill>
                  <a:schemeClr val="tx1"/>
                </a:solidFill>
              </a:rPr>
              <a:t> miluje. = </a:t>
            </a:r>
            <a:r>
              <a:rPr lang="cs-CZ" dirty="0">
                <a:solidFill>
                  <a:srgbClr val="C00000"/>
                </a:solidFill>
              </a:rPr>
              <a:t>Martinu</a:t>
            </a:r>
            <a:r>
              <a:rPr lang="cs-CZ" b="0" dirty="0">
                <a:solidFill>
                  <a:schemeClr val="tx1"/>
                </a:solidFill>
              </a:rPr>
              <a:t> </a:t>
            </a:r>
            <a:r>
              <a:rPr lang="cs-CZ" b="0" u="sng" dirty="0">
                <a:solidFill>
                  <a:srgbClr val="0070C0"/>
                </a:solidFill>
              </a:rPr>
              <a:t>Martin</a:t>
            </a:r>
            <a:r>
              <a:rPr lang="cs-CZ" b="0" dirty="0">
                <a:solidFill>
                  <a:schemeClr val="tx1"/>
                </a:solidFill>
              </a:rPr>
              <a:t> miluje. = Miluje </a:t>
            </a:r>
            <a:r>
              <a:rPr lang="cs-CZ" dirty="0">
                <a:solidFill>
                  <a:srgbClr val="C00000"/>
                </a:solidFill>
              </a:rPr>
              <a:t>Martinu</a:t>
            </a:r>
            <a:r>
              <a:rPr lang="cs-CZ" b="0" dirty="0">
                <a:solidFill>
                  <a:srgbClr val="0070C0"/>
                </a:solidFill>
              </a:rPr>
              <a:t> </a:t>
            </a:r>
            <a:r>
              <a:rPr lang="cs-CZ" b="0" u="sng" dirty="0">
                <a:solidFill>
                  <a:srgbClr val="0070C0"/>
                </a:solidFill>
              </a:rPr>
              <a:t>Martin</a:t>
            </a:r>
            <a:r>
              <a:rPr lang="cs-CZ" b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Šipka: doprava 2">
            <a:extLst>
              <a:ext uri="{FF2B5EF4-FFF2-40B4-BE49-F238E27FC236}">
                <a16:creationId xmlns:a16="http://schemas.microsoft.com/office/drawing/2014/main" id="{2D4866DC-616D-4ACC-81F1-8D73A863AD41}"/>
              </a:ext>
            </a:extLst>
          </p:cNvPr>
          <p:cNvSpPr/>
          <p:nvPr/>
        </p:nvSpPr>
        <p:spPr bwMode="auto">
          <a:xfrm>
            <a:off x="5374332" y="2060848"/>
            <a:ext cx="2016224" cy="288032"/>
          </a:xfrm>
          <a:prstGeom prst="rightArrow">
            <a:avLst/>
          </a:prstGeom>
          <a:solidFill>
            <a:srgbClr val="FF6699"/>
          </a:solidFill>
          <a:ln w="38100" cap="flat" cmpd="sng" algn="ctr">
            <a:solidFill>
              <a:srgbClr val="FF6699"/>
            </a:solidFill>
            <a:prstDash val="solid"/>
            <a:miter lim="800000"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016224"/>
                      <a:gd name="connsiteY0" fmla="*/ 72008 h 288032"/>
                      <a:gd name="connsiteX1" fmla="*/ 468052 w 2016224"/>
                      <a:gd name="connsiteY1" fmla="*/ 72008 h 288032"/>
                      <a:gd name="connsiteX2" fmla="*/ 954826 w 2016224"/>
                      <a:gd name="connsiteY2" fmla="*/ 72008 h 288032"/>
                      <a:gd name="connsiteX3" fmla="*/ 1366712 w 2016224"/>
                      <a:gd name="connsiteY3" fmla="*/ 72008 h 288032"/>
                      <a:gd name="connsiteX4" fmla="*/ 1872208 w 2016224"/>
                      <a:gd name="connsiteY4" fmla="*/ 72008 h 288032"/>
                      <a:gd name="connsiteX5" fmla="*/ 1872208 w 2016224"/>
                      <a:gd name="connsiteY5" fmla="*/ 0 h 288032"/>
                      <a:gd name="connsiteX6" fmla="*/ 2016224 w 2016224"/>
                      <a:gd name="connsiteY6" fmla="*/ 144016 h 288032"/>
                      <a:gd name="connsiteX7" fmla="*/ 1872208 w 2016224"/>
                      <a:gd name="connsiteY7" fmla="*/ 288032 h 288032"/>
                      <a:gd name="connsiteX8" fmla="*/ 1872208 w 2016224"/>
                      <a:gd name="connsiteY8" fmla="*/ 216024 h 288032"/>
                      <a:gd name="connsiteX9" fmla="*/ 1441600 w 2016224"/>
                      <a:gd name="connsiteY9" fmla="*/ 216024 h 288032"/>
                      <a:gd name="connsiteX10" fmla="*/ 936104 w 2016224"/>
                      <a:gd name="connsiteY10" fmla="*/ 216024 h 288032"/>
                      <a:gd name="connsiteX11" fmla="*/ 486774 w 2016224"/>
                      <a:gd name="connsiteY11" fmla="*/ 216024 h 288032"/>
                      <a:gd name="connsiteX12" fmla="*/ 0 w 2016224"/>
                      <a:gd name="connsiteY12" fmla="*/ 216024 h 288032"/>
                      <a:gd name="connsiteX13" fmla="*/ 0 w 2016224"/>
                      <a:gd name="connsiteY13" fmla="*/ 72008 h 2880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016224" h="288032" fill="none" extrusionOk="0">
                        <a:moveTo>
                          <a:pt x="0" y="72008"/>
                        </a:moveTo>
                        <a:cubicBezTo>
                          <a:pt x="110558" y="32935"/>
                          <a:pt x="255510" y="78250"/>
                          <a:pt x="468052" y="72008"/>
                        </a:cubicBezTo>
                        <a:cubicBezTo>
                          <a:pt x="680594" y="65766"/>
                          <a:pt x="828839" y="110429"/>
                          <a:pt x="954826" y="72008"/>
                        </a:cubicBezTo>
                        <a:cubicBezTo>
                          <a:pt x="1080813" y="33587"/>
                          <a:pt x="1205168" y="74896"/>
                          <a:pt x="1366712" y="72008"/>
                        </a:cubicBezTo>
                        <a:cubicBezTo>
                          <a:pt x="1528256" y="69120"/>
                          <a:pt x="1765239" y="90339"/>
                          <a:pt x="1872208" y="72008"/>
                        </a:cubicBezTo>
                        <a:cubicBezTo>
                          <a:pt x="1864659" y="51516"/>
                          <a:pt x="1874496" y="20606"/>
                          <a:pt x="1872208" y="0"/>
                        </a:cubicBezTo>
                        <a:cubicBezTo>
                          <a:pt x="1925164" y="35596"/>
                          <a:pt x="1961910" y="102346"/>
                          <a:pt x="2016224" y="144016"/>
                        </a:cubicBezTo>
                        <a:cubicBezTo>
                          <a:pt x="1983956" y="186909"/>
                          <a:pt x="1923113" y="225832"/>
                          <a:pt x="1872208" y="288032"/>
                        </a:cubicBezTo>
                        <a:cubicBezTo>
                          <a:pt x="1871649" y="254958"/>
                          <a:pt x="1879744" y="232523"/>
                          <a:pt x="1872208" y="216024"/>
                        </a:cubicBezTo>
                        <a:cubicBezTo>
                          <a:pt x="1775348" y="251575"/>
                          <a:pt x="1596459" y="170176"/>
                          <a:pt x="1441600" y="216024"/>
                        </a:cubicBezTo>
                        <a:cubicBezTo>
                          <a:pt x="1286741" y="261872"/>
                          <a:pt x="1161264" y="157046"/>
                          <a:pt x="936104" y="216024"/>
                        </a:cubicBezTo>
                        <a:cubicBezTo>
                          <a:pt x="710944" y="275002"/>
                          <a:pt x="576857" y="215204"/>
                          <a:pt x="486774" y="216024"/>
                        </a:cubicBezTo>
                        <a:cubicBezTo>
                          <a:pt x="396691" y="216844"/>
                          <a:pt x="166362" y="166820"/>
                          <a:pt x="0" y="216024"/>
                        </a:cubicBezTo>
                        <a:cubicBezTo>
                          <a:pt x="-3915" y="145118"/>
                          <a:pt x="4178" y="112899"/>
                          <a:pt x="0" y="72008"/>
                        </a:cubicBezTo>
                        <a:close/>
                      </a:path>
                      <a:path w="2016224" h="288032" stroke="0" extrusionOk="0">
                        <a:moveTo>
                          <a:pt x="0" y="72008"/>
                        </a:moveTo>
                        <a:cubicBezTo>
                          <a:pt x="129711" y="34406"/>
                          <a:pt x="296677" y="82099"/>
                          <a:pt x="449330" y="72008"/>
                        </a:cubicBezTo>
                        <a:cubicBezTo>
                          <a:pt x="601983" y="61917"/>
                          <a:pt x="767996" y="116573"/>
                          <a:pt x="861216" y="72008"/>
                        </a:cubicBezTo>
                        <a:cubicBezTo>
                          <a:pt x="954436" y="27443"/>
                          <a:pt x="1227933" y="101073"/>
                          <a:pt x="1366712" y="72008"/>
                        </a:cubicBezTo>
                        <a:cubicBezTo>
                          <a:pt x="1505491" y="42943"/>
                          <a:pt x="1633804" y="85745"/>
                          <a:pt x="1872208" y="72008"/>
                        </a:cubicBezTo>
                        <a:cubicBezTo>
                          <a:pt x="1872205" y="45632"/>
                          <a:pt x="1876626" y="25724"/>
                          <a:pt x="1872208" y="0"/>
                        </a:cubicBezTo>
                        <a:cubicBezTo>
                          <a:pt x="1924584" y="32217"/>
                          <a:pt x="1972507" y="119818"/>
                          <a:pt x="2016224" y="144016"/>
                        </a:cubicBezTo>
                        <a:cubicBezTo>
                          <a:pt x="1987999" y="182058"/>
                          <a:pt x="1912474" y="217497"/>
                          <a:pt x="1872208" y="288032"/>
                        </a:cubicBezTo>
                        <a:cubicBezTo>
                          <a:pt x="1866038" y="269436"/>
                          <a:pt x="1878829" y="231231"/>
                          <a:pt x="1872208" y="216024"/>
                        </a:cubicBezTo>
                        <a:cubicBezTo>
                          <a:pt x="1659771" y="228939"/>
                          <a:pt x="1589460" y="191770"/>
                          <a:pt x="1404156" y="216024"/>
                        </a:cubicBezTo>
                        <a:cubicBezTo>
                          <a:pt x="1218852" y="240278"/>
                          <a:pt x="1083753" y="186454"/>
                          <a:pt x="954826" y="216024"/>
                        </a:cubicBezTo>
                        <a:cubicBezTo>
                          <a:pt x="825899" y="245594"/>
                          <a:pt x="653903" y="175379"/>
                          <a:pt x="449330" y="216024"/>
                        </a:cubicBezTo>
                        <a:cubicBezTo>
                          <a:pt x="244757" y="256669"/>
                          <a:pt x="207166" y="175442"/>
                          <a:pt x="0" y="216024"/>
                        </a:cubicBezTo>
                        <a:cubicBezTo>
                          <a:pt x="-10930" y="179547"/>
                          <a:pt x="15741" y="131388"/>
                          <a:pt x="0" y="7200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136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2B5881E5-17FA-47A0-A82C-54341BC4B1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3100" y="2159000"/>
            <a:ext cx="4279900" cy="37973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F4F6276-2606-4F90-9523-A164A100E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159000"/>
            <a:ext cx="2806700" cy="37973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05726C7-4440-4DA2-97B7-711B9B3AA2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2100" y="2159000"/>
            <a:ext cx="3517900" cy="37973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27F4E7E-7E33-49B7-966E-C60F06E9B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276" y="1125539"/>
            <a:ext cx="10779372" cy="647700"/>
          </a:xfrm>
        </p:spPr>
        <p:txBody>
          <a:bodyPr wrap="square" anchor="b">
            <a:normAutofit fontScale="90000"/>
          </a:bodyPr>
          <a:lstStyle/>
          <a:p>
            <a:r>
              <a:rPr lang="cs-CZ" b="0" u="sng" dirty="0">
                <a:solidFill>
                  <a:srgbClr val="C00000"/>
                </a:solidFill>
              </a:rPr>
              <a:t>Martina</a:t>
            </a:r>
            <a:r>
              <a:rPr lang="cs-CZ" b="0" dirty="0">
                <a:solidFill>
                  <a:schemeClr val="tx1"/>
                </a:solidFill>
              </a:rPr>
              <a:t> miluje </a:t>
            </a:r>
            <a:r>
              <a:rPr lang="cs-CZ" dirty="0">
                <a:solidFill>
                  <a:srgbClr val="0070C0"/>
                </a:solidFill>
              </a:rPr>
              <a:t>Martina</a:t>
            </a:r>
            <a:r>
              <a:rPr lang="cs-CZ" b="0" dirty="0">
                <a:solidFill>
                  <a:schemeClr val="tx1"/>
                </a:solidFill>
              </a:rPr>
              <a:t>. = </a:t>
            </a:r>
            <a:r>
              <a:rPr lang="cs-CZ" dirty="0">
                <a:solidFill>
                  <a:srgbClr val="0070C0"/>
                </a:solidFill>
              </a:rPr>
              <a:t>Martina</a:t>
            </a:r>
            <a:r>
              <a:rPr lang="cs-CZ" b="0" dirty="0">
                <a:solidFill>
                  <a:schemeClr val="tx1"/>
                </a:solidFill>
              </a:rPr>
              <a:t> miluje </a:t>
            </a:r>
            <a:r>
              <a:rPr lang="cs-CZ" b="0" u="sng" dirty="0">
                <a:solidFill>
                  <a:srgbClr val="C00000"/>
                </a:solidFill>
              </a:rPr>
              <a:t>Martina</a:t>
            </a:r>
            <a:r>
              <a:rPr lang="cs-CZ" b="0" dirty="0">
                <a:solidFill>
                  <a:schemeClr val="tx1"/>
                </a:solidFill>
              </a:rPr>
              <a:t>. = Miluje </a:t>
            </a:r>
            <a:r>
              <a:rPr lang="cs-CZ" dirty="0">
                <a:solidFill>
                  <a:srgbClr val="0070C0"/>
                </a:solidFill>
              </a:rPr>
              <a:t>Martina</a:t>
            </a:r>
            <a:r>
              <a:rPr lang="cs-CZ" b="0" dirty="0">
                <a:solidFill>
                  <a:schemeClr val="tx1"/>
                </a:solidFill>
              </a:rPr>
              <a:t> </a:t>
            </a:r>
            <a:r>
              <a:rPr lang="cs-CZ" b="0" u="sng" dirty="0" err="1">
                <a:solidFill>
                  <a:srgbClr val="C00000"/>
                </a:solidFill>
              </a:rPr>
              <a:t>Martina</a:t>
            </a:r>
            <a:r>
              <a:rPr lang="cs-CZ" b="0" dirty="0">
                <a:solidFill>
                  <a:schemeClr val="tx1"/>
                </a:solidFill>
              </a:rPr>
              <a:t>. = </a:t>
            </a:r>
            <a:br>
              <a:rPr lang="cs-CZ" b="0" dirty="0">
                <a:solidFill>
                  <a:schemeClr val="tx1"/>
                </a:solidFill>
              </a:rPr>
            </a:br>
            <a:r>
              <a:rPr lang="cs-CZ" b="0" u="sng" dirty="0">
                <a:solidFill>
                  <a:srgbClr val="C00000"/>
                </a:solidFill>
              </a:rPr>
              <a:t>Martina</a:t>
            </a:r>
            <a:r>
              <a:rPr lang="cs-CZ" b="0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Martina</a:t>
            </a:r>
            <a:r>
              <a:rPr lang="cs-CZ" b="0" dirty="0">
                <a:solidFill>
                  <a:schemeClr val="tx1"/>
                </a:solidFill>
              </a:rPr>
              <a:t> miluje. = </a:t>
            </a:r>
            <a:r>
              <a:rPr lang="cs-CZ" dirty="0">
                <a:solidFill>
                  <a:srgbClr val="0070C0"/>
                </a:solidFill>
              </a:rPr>
              <a:t>Martina</a:t>
            </a:r>
            <a:r>
              <a:rPr lang="cs-CZ" b="0" dirty="0">
                <a:solidFill>
                  <a:schemeClr val="tx1"/>
                </a:solidFill>
              </a:rPr>
              <a:t> </a:t>
            </a:r>
            <a:r>
              <a:rPr lang="cs-CZ" b="0" u="sng" dirty="0" err="1">
                <a:solidFill>
                  <a:srgbClr val="C00000"/>
                </a:solidFill>
              </a:rPr>
              <a:t>Martina</a:t>
            </a:r>
            <a:r>
              <a:rPr lang="cs-CZ" b="0" dirty="0">
                <a:solidFill>
                  <a:schemeClr val="tx1"/>
                </a:solidFill>
              </a:rPr>
              <a:t> miluje. = Miluje </a:t>
            </a:r>
            <a:r>
              <a:rPr lang="cs-CZ" b="0" u="sng" dirty="0">
                <a:solidFill>
                  <a:srgbClr val="C00000"/>
                </a:solidFill>
              </a:rPr>
              <a:t>Martina</a:t>
            </a:r>
            <a:r>
              <a:rPr lang="cs-CZ" b="0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Martina</a:t>
            </a:r>
            <a:r>
              <a:rPr lang="cs-CZ" b="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3" name="Šipka: doprava 2">
            <a:extLst>
              <a:ext uri="{FF2B5EF4-FFF2-40B4-BE49-F238E27FC236}">
                <a16:creationId xmlns:a16="http://schemas.microsoft.com/office/drawing/2014/main" id="{2D4866DC-616D-4ACC-81F1-8D73A863AD41}"/>
              </a:ext>
            </a:extLst>
          </p:cNvPr>
          <p:cNvSpPr/>
          <p:nvPr/>
        </p:nvSpPr>
        <p:spPr bwMode="auto">
          <a:xfrm flipH="1">
            <a:off x="5374332" y="2060848"/>
            <a:ext cx="2016224" cy="288032"/>
          </a:xfrm>
          <a:prstGeom prst="rightArrow">
            <a:avLst/>
          </a:prstGeom>
          <a:solidFill>
            <a:srgbClr val="FF6699"/>
          </a:solidFill>
          <a:ln w="38100" cap="flat" cmpd="sng" algn="ctr">
            <a:solidFill>
              <a:srgbClr val="FF6699"/>
            </a:solidFill>
            <a:prstDash val="solid"/>
            <a:miter lim="800000"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016224"/>
                      <a:gd name="connsiteY0" fmla="*/ 72008 h 288032"/>
                      <a:gd name="connsiteX1" fmla="*/ 468052 w 2016224"/>
                      <a:gd name="connsiteY1" fmla="*/ 72008 h 288032"/>
                      <a:gd name="connsiteX2" fmla="*/ 954826 w 2016224"/>
                      <a:gd name="connsiteY2" fmla="*/ 72008 h 288032"/>
                      <a:gd name="connsiteX3" fmla="*/ 1366712 w 2016224"/>
                      <a:gd name="connsiteY3" fmla="*/ 72008 h 288032"/>
                      <a:gd name="connsiteX4" fmla="*/ 1872208 w 2016224"/>
                      <a:gd name="connsiteY4" fmla="*/ 72008 h 288032"/>
                      <a:gd name="connsiteX5" fmla="*/ 1872208 w 2016224"/>
                      <a:gd name="connsiteY5" fmla="*/ 0 h 288032"/>
                      <a:gd name="connsiteX6" fmla="*/ 2016224 w 2016224"/>
                      <a:gd name="connsiteY6" fmla="*/ 144016 h 288032"/>
                      <a:gd name="connsiteX7" fmla="*/ 1872208 w 2016224"/>
                      <a:gd name="connsiteY7" fmla="*/ 288032 h 288032"/>
                      <a:gd name="connsiteX8" fmla="*/ 1872208 w 2016224"/>
                      <a:gd name="connsiteY8" fmla="*/ 216024 h 288032"/>
                      <a:gd name="connsiteX9" fmla="*/ 1441600 w 2016224"/>
                      <a:gd name="connsiteY9" fmla="*/ 216024 h 288032"/>
                      <a:gd name="connsiteX10" fmla="*/ 936104 w 2016224"/>
                      <a:gd name="connsiteY10" fmla="*/ 216024 h 288032"/>
                      <a:gd name="connsiteX11" fmla="*/ 486774 w 2016224"/>
                      <a:gd name="connsiteY11" fmla="*/ 216024 h 288032"/>
                      <a:gd name="connsiteX12" fmla="*/ 0 w 2016224"/>
                      <a:gd name="connsiteY12" fmla="*/ 216024 h 288032"/>
                      <a:gd name="connsiteX13" fmla="*/ 0 w 2016224"/>
                      <a:gd name="connsiteY13" fmla="*/ 72008 h 2880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016224" h="288032" fill="none" extrusionOk="0">
                        <a:moveTo>
                          <a:pt x="0" y="72008"/>
                        </a:moveTo>
                        <a:cubicBezTo>
                          <a:pt x="110558" y="32935"/>
                          <a:pt x="255510" y="78250"/>
                          <a:pt x="468052" y="72008"/>
                        </a:cubicBezTo>
                        <a:cubicBezTo>
                          <a:pt x="680594" y="65766"/>
                          <a:pt x="828839" y="110429"/>
                          <a:pt x="954826" y="72008"/>
                        </a:cubicBezTo>
                        <a:cubicBezTo>
                          <a:pt x="1080813" y="33587"/>
                          <a:pt x="1205168" y="74896"/>
                          <a:pt x="1366712" y="72008"/>
                        </a:cubicBezTo>
                        <a:cubicBezTo>
                          <a:pt x="1528256" y="69120"/>
                          <a:pt x="1765239" y="90339"/>
                          <a:pt x="1872208" y="72008"/>
                        </a:cubicBezTo>
                        <a:cubicBezTo>
                          <a:pt x="1864659" y="51516"/>
                          <a:pt x="1874496" y="20606"/>
                          <a:pt x="1872208" y="0"/>
                        </a:cubicBezTo>
                        <a:cubicBezTo>
                          <a:pt x="1925164" y="35596"/>
                          <a:pt x="1961910" y="102346"/>
                          <a:pt x="2016224" y="144016"/>
                        </a:cubicBezTo>
                        <a:cubicBezTo>
                          <a:pt x="1983956" y="186909"/>
                          <a:pt x="1923113" y="225832"/>
                          <a:pt x="1872208" y="288032"/>
                        </a:cubicBezTo>
                        <a:cubicBezTo>
                          <a:pt x="1871649" y="254958"/>
                          <a:pt x="1879744" y="232523"/>
                          <a:pt x="1872208" y="216024"/>
                        </a:cubicBezTo>
                        <a:cubicBezTo>
                          <a:pt x="1775348" y="251575"/>
                          <a:pt x="1596459" y="170176"/>
                          <a:pt x="1441600" y="216024"/>
                        </a:cubicBezTo>
                        <a:cubicBezTo>
                          <a:pt x="1286741" y="261872"/>
                          <a:pt x="1161264" y="157046"/>
                          <a:pt x="936104" y="216024"/>
                        </a:cubicBezTo>
                        <a:cubicBezTo>
                          <a:pt x="710944" y="275002"/>
                          <a:pt x="576857" y="215204"/>
                          <a:pt x="486774" y="216024"/>
                        </a:cubicBezTo>
                        <a:cubicBezTo>
                          <a:pt x="396691" y="216844"/>
                          <a:pt x="166362" y="166820"/>
                          <a:pt x="0" y="216024"/>
                        </a:cubicBezTo>
                        <a:cubicBezTo>
                          <a:pt x="-3915" y="145118"/>
                          <a:pt x="4178" y="112899"/>
                          <a:pt x="0" y="72008"/>
                        </a:cubicBezTo>
                        <a:close/>
                      </a:path>
                      <a:path w="2016224" h="288032" stroke="0" extrusionOk="0">
                        <a:moveTo>
                          <a:pt x="0" y="72008"/>
                        </a:moveTo>
                        <a:cubicBezTo>
                          <a:pt x="129711" y="34406"/>
                          <a:pt x="296677" y="82099"/>
                          <a:pt x="449330" y="72008"/>
                        </a:cubicBezTo>
                        <a:cubicBezTo>
                          <a:pt x="601983" y="61917"/>
                          <a:pt x="767996" y="116573"/>
                          <a:pt x="861216" y="72008"/>
                        </a:cubicBezTo>
                        <a:cubicBezTo>
                          <a:pt x="954436" y="27443"/>
                          <a:pt x="1227933" y="101073"/>
                          <a:pt x="1366712" y="72008"/>
                        </a:cubicBezTo>
                        <a:cubicBezTo>
                          <a:pt x="1505491" y="42943"/>
                          <a:pt x="1633804" y="85745"/>
                          <a:pt x="1872208" y="72008"/>
                        </a:cubicBezTo>
                        <a:cubicBezTo>
                          <a:pt x="1872205" y="45632"/>
                          <a:pt x="1876626" y="25724"/>
                          <a:pt x="1872208" y="0"/>
                        </a:cubicBezTo>
                        <a:cubicBezTo>
                          <a:pt x="1924584" y="32217"/>
                          <a:pt x="1972507" y="119818"/>
                          <a:pt x="2016224" y="144016"/>
                        </a:cubicBezTo>
                        <a:cubicBezTo>
                          <a:pt x="1987999" y="182058"/>
                          <a:pt x="1912474" y="217497"/>
                          <a:pt x="1872208" y="288032"/>
                        </a:cubicBezTo>
                        <a:cubicBezTo>
                          <a:pt x="1866038" y="269436"/>
                          <a:pt x="1878829" y="231231"/>
                          <a:pt x="1872208" y="216024"/>
                        </a:cubicBezTo>
                        <a:cubicBezTo>
                          <a:pt x="1659771" y="228939"/>
                          <a:pt x="1589460" y="191770"/>
                          <a:pt x="1404156" y="216024"/>
                        </a:cubicBezTo>
                        <a:cubicBezTo>
                          <a:pt x="1218852" y="240278"/>
                          <a:pt x="1083753" y="186454"/>
                          <a:pt x="954826" y="216024"/>
                        </a:cubicBezTo>
                        <a:cubicBezTo>
                          <a:pt x="825899" y="245594"/>
                          <a:pt x="653903" y="175379"/>
                          <a:pt x="449330" y="216024"/>
                        </a:cubicBezTo>
                        <a:cubicBezTo>
                          <a:pt x="244757" y="256669"/>
                          <a:pt x="207166" y="175442"/>
                          <a:pt x="0" y="216024"/>
                        </a:cubicBezTo>
                        <a:cubicBezTo>
                          <a:pt x="-10930" y="179547"/>
                          <a:pt x="15741" y="131388"/>
                          <a:pt x="0" y="7200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646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2B5881E5-17FA-47A0-A82C-54341BC4B1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3100" y="2159000"/>
            <a:ext cx="4279900" cy="37973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F4F6276-2606-4F90-9523-A164A100E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159000"/>
            <a:ext cx="2806700" cy="37973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05726C7-4440-4DA2-97B7-711B9B3AA2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2100" y="2159000"/>
            <a:ext cx="3517900" cy="37973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27F4E7E-7E33-49B7-966E-C60F06E9B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276" y="1125539"/>
            <a:ext cx="10779372" cy="647700"/>
          </a:xfrm>
          <a:noFill/>
        </p:spPr>
        <p:txBody>
          <a:bodyPr wrap="square" anchor="b">
            <a:normAutofit/>
          </a:bodyPr>
          <a:lstStyle/>
          <a:p>
            <a:r>
              <a:rPr lang="cs-CZ" dirty="0"/>
              <a:t>… but Martina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actually</a:t>
            </a:r>
            <a:r>
              <a:rPr lang="cs-CZ" dirty="0"/>
              <a:t> </a:t>
            </a:r>
            <a:r>
              <a:rPr lang="cs-CZ" dirty="0" err="1"/>
              <a:t>lesbian</a:t>
            </a:r>
            <a:endParaRPr lang="cs-CZ" dirty="0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155A0C11-2DE8-4965-9C3A-FBCCB1AE875C}"/>
              </a:ext>
            </a:extLst>
          </p:cNvPr>
          <p:cNvCxnSpPr/>
          <p:nvPr/>
        </p:nvCxnSpPr>
        <p:spPr bwMode="auto">
          <a:xfrm>
            <a:off x="405780" y="1916832"/>
            <a:ext cx="4896544" cy="432048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FA55AE54-CDF1-4FA3-9001-09841D760021}"/>
              </a:ext>
            </a:extLst>
          </p:cNvPr>
          <p:cNvCxnSpPr/>
          <p:nvPr/>
        </p:nvCxnSpPr>
        <p:spPr bwMode="auto">
          <a:xfrm flipV="1">
            <a:off x="927724" y="2014561"/>
            <a:ext cx="3852656" cy="4366344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42183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C3B12DD-980C-4A40-8091-795BB6D96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908" y="2606484"/>
            <a:ext cx="3792075" cy="315319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05726C7-4440-4DA2-97B7-711B9B3AA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660" y="2606484"/>
            <a:ext cx="3103340" cy="334981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27F4E7E-7E33-49B7-966E-C60F06E9B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276" y="1125539"/>
            <a:ext cx="10779372" cy="647700"/>
          </a:xfrm>
        </p:spPr>
        <p:txBody>
          <a:bodyPr wrap="square" anchor="b">
            <a:normAutofit/>
          </a:bodyPr>
          <a:lstStyle/>
          <a:p>
            <a:r>
              <a:rPr lang="cs-CZ" dirty="0"/>
              <a:t>So…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A8426C3-417C-4B04-8635-E8E2BD550469}"/>
              </a:ext>
            </a:extLst>
          </p:cNvPr>
          <p:cNvSpPr txBox="1"/>
          <p:nvPr/>
        </p:nvSpPr>
        <p:spPr>
          <a:xfrm>
            <a:off x="1197867" y="1988840"/>
            <a:ext cx="415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To je taky </a:t>
            </a:r>
            <a:r>
              <a:rPr lang="cs-CZ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Martina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cs-CZ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Martina</a:t>
            </a:r>
            <a:r>
              <a:rPr lang="cs-CZ" baseline="30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cs-CZ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11F29FA-E6CD-4DAD-B551-6E61745D2406}"/>
              </a:ext>
            </a:extLst>
          </p:cNvPr>
          <p:cNvSpPr txBox="1"/>
          <p:nvPr/>
        </p:nvSpPr>
        <p:spPr>
          <a:xfrm>
            <a:off x="8398668" y="1988840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To je </a:t>
            </a:r>
            <a:r>
              <a:rPr lang="cs-CZ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Martina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cs-CZ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Martina</a:t>
            </a:r>
            <a:r>
              <a:rPr lang="cs-CZ" baseline="30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cs-CZ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5252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EF4F6276-2606-4F90-9523-A164A100E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159000"/>
            <a:ext cx="2806700" cy="37973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27F4E7E-7E33-49B7-966E-C60F06E9B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276" y="1125539"/>
            <a:ext cx="10779372" cy="647700"/>
          </a:xfrm>
        </p:spPr>
        <p:txBody>
          <a:bodyPr wrap="square" anchor="b">
            <a:normAutofit fontScale="90000"/>
          </a:bodyPr>
          <a:lstStyle/>
          <a:p>
            <a:r>
              <a:rPr lang="cs-CZ" b="0" u="sng" dirty="0">
                <a:solidFill>
                  <a:srgbClr val="C00000"/>
                </a:solidFill>
              </a:rPr>
              <a:t>Martina</a:t>
            </a:r>
            <a:r>
              <a:rPr lang="cs-CZ" b="0" baseline="30000" dirty="0">
                <a:solidFill>
                  <a:srgbClr val="C00000"/>
                </a:solidFill>
              </a:rPr>
              <a:t>1</a:t>
            </a:r>
            <a:r>
              <a:rPr lang="cs-CZ" b="0" dirty="0">
                <a:solidFill>
                  <a:schemeClr val="tx1"/>
                </a:solidFill>
              </a:rPr>
              <a:t> miluje </a:t>
            </a:r>
            <a:r>
              <a:rPr lang="cs-CZ" dirty="0">
                <a:solidFill>
                  <a:srgbClr val="C00000"/>
                </a:solidFill>
              </a:rPr>
              <a:t>Martinu</a:t>
            </a:r>
            <a:r>
              <a:rPr lang="cs-CZ" baseline="30000" dirty="0">
                <a:solidFill>
                  <a:srgbClr val="C00000"/>
                </a:solidFill>
              </a:rPr>
              <a:t>2</a:t>
            </a:r>
            <a:r>
              <a:rPr lang="cs-CZ" b="0" dirty="0">
                <a:solidFill>
                  <a:schemeClr val="tx1"/>
                </a:solidFill>
              </a:rPr>
              <a:t>. = </a:t>
            </a:r>
            <a:r>
              <a:rPr lang="cs-CZ" dirty="0">
                <a:solidFill>
                  <a:srgbClr val="C00000"/>
                </a:solidFill>
              </a:rPr>
              <a:t>Martinu</a:t>
            </a:r>
            <a:r>
              <a:rPr lang="cs-CZ" baseline="30000" dirty="0">
                <a:solidFill>
                  <a:srgbClr val="C00000"/>
                </a:solidFill>
              </a:rPr>
              <a:t>2</a:t>
            </a:r>
            <a:r>
              <a:rPr lang="cs-CZ" b="0" dirty="0">
                <a:solidFill>
                  <a:schemeClr val="tx1"/>
                </a:solidFill>
              </a:rPr>
              <a:t> miluje </a:t>
            </a:r>
            <a:r>
              <a:rPr lang="cs-CZ" b="0" u="sng" dirty="0">
                <a:solidFill>
                  <a:srgbClr val="C00000"/>
                </a:solidFill>
              </a:rPr>
              <a:t>Martina</a:t>
            </a:r>
            <a:r>
              <a:rPr lang="cs-CZ" b="0" baseline="30000" dirty="0">
                <a:solidFill>
                  <a:srgbClr val="C00000"/>
                </a:solidFill>
              </a:rPr>
              <a:t>1</a:t>
            </a:r>
            <a:r>
              <a:rPr lang="cs-CZ" b="0" dirty="0">
                <a:solidFill>
                  <a:schemeClr val="tx1"/>
                </a:solidFill>
              </a:rPr>
              <a:t>. = Miluje </a:t>
            </a:r>
            <a:r>
              <a:rPr lang="cs-CZ" b="0" u="sng" dirty="0">
                <a:solidFill>
                  <a:srgbClr val="C00000"/>
                </a:solidFill>
              </a:rPr>
              <a:t>Martina</a:t>
            </a:r>
            <a:r>
              <a:rPr lang="cs-CZ" b="0" baseline="30000" dirty="0">
                <a:solidFill>
                  <a:srgbClr val="C00000"/>
                </a:solidFill>
              </a:rPr>
              <a:t>1</a:t>
            </a:r>
            <a:r>
              <a:rPr lang="cs-CZ" b="0" dirty="0">
                <a:solidFill>
                  <a:srgbClr val="0070C0"/>
                </a:solidFill>
              </a:rPr>
              <a:t> </a:t>
            </a:r>
            <a:r>
              <a:rPr lang="cs-CZ" dirty="0">
                <a:solidFill>
                  <a:srgbClr val="C00000"/>
                </a:solidFill>
              </a:rPr>
              <a:t>Martinu</a:t>
            </a:r>
            <a:r>
              <a:rPr lang="cs-CZ" baseline="30000" dirty="0">
                <a:solidFill>
                  <a:srgbClr val="C00000"/>
                </a:solidFill>
              </a:rPr>
              <a:t>2</a:t>
            </a:r>
            <a:r>
              <a:rPr lang="cs-CZ" b="0" dirty="0">
                <a:solidFill>
                  <a:schemeClr val="tx1"/>
                </a:solidFill>
              </a:rPr>
              <a:t>.</a:t>
            </a:r>
            <a:r>
              <a:rPr lang="cs-CZ" dirty="0">
                <a:solidFill>
                  <a:srgbClr val="C00000"/>
                </a:solidFill>
              </a:rPr>
              <a:t> </a:t>
            </a:r>
            <a:br>
              <a:rPr lang="cs-CZ" b="0" dirty="0">
                <a:solidFill>
                  <a:schemeClr val="tx1"/>
                </a:solidFill>
              </a:rPr>
            </a:br>
            <a:r>
              <a:rPr lang="cs-CZ" b="0" u="sng" dirty="0">
                <a:solidFill>
                  <a:srgbClr val="C00000"/>
                </a:solidFill>
              </a:rPr>
              <a:t>Martina</a:t>
            </a:r>
            <a:r>
              <a:rPr lang="cs-CZ" b="0" baseline="30000" dirty="0">
                <a:solidFill>
                  <a:srgbClr val="C00000"/>
                </a:solidFill>
              </a:rPr>
              <a:t>1</a:t>
            </a:r>
            <a:r>
              <a:rPr lang="cs-CZ" b="0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rgbClr val="C00000"/>
                </a:solidFill>
              </a:rPr>
              <a:t>Martinu</a:t>
            </a:r>
            <a:r>
              <a:rPr lang="cs-CZ" baseline="30000" dirty="0">
                <a:solidFill>
                  <a:srgbClr val="C00000"/>
                </a:solidFill>
              </a:rPr>
              <a:t>2</a:t>
            </a:r>
            <a:r>
              <a:rPr lang="cs-CZ" b="0" dirty="0">
                <a:solidFill>
                  <a:schemeClr val="tx1"/>
                </a:solidFill>
              </a:rPr>
              <a:t> miluje. = </a:t>
            </a:r>
            <a:r>
              <a:rPr lang="cs-CZ" dirty="0">
                <a:solidFill>
                  <a:srgbClr val="C00000"/>
                </a:solidFill>
              </a:rPr>
              <a:t>Martinu</a:t>
            </a:r>
            <a:r>
              <a:rPr lang="cs-CZ" baseline="30000" dirty="0">
                <a:solidFill>
                  <a:srgbClr val="C00000"/>
                </a:solidFill>
              </a:rPr>
              <a:t>2</a:t>
            </a:r>
            <a:r>
              <a:rPr lang="cs-CZ" b="0" dirty="0">
                <a:solidFill>
                  <a:schemeClr val="tx1"/>
                </a:solidFill>
              </a:rPr>
              <a:t> </a:t>
            </a:r>
            <a:r>
              <a:rPr lang="cs-CZ" b="0" u="sng" dirty="0">
                <a:solidFill>
                  <a:srgbClr val="C00000"/>
                </a:solidFill>
              </a:rPr>
              <a:t>Martina</a:t>
            </a:r>
            <a:r>
              <a:rPr lang="cs-CZ" b="0" baseline="30000" dirty="0">
                <a:solidFill>
                  <a:srgbClr val="C00000"/>
                </a:solidFill>
              </a:rPr>
              <a:t>1</a:t>
            </a:r>
            <a:r>
              <a:rPr lang="cs-CZ" b="0" dirty="0">
                <a:solidFill>
                  <a:schemeClr val="tx1"/>
                </a:solidFill>
              </a:rPr>
              <a:t> miluje. = Miluje </a:t>
            </a:r>
            <a:r>
              <a:rPr lang="cs-CZ" dirty="0">
                <a:solidFill>
                  <a:srgbClr val="C00000"/>
                </a:solidFill>
              </a:rPr>
              <a:t>Martinu</a:t>
            </a:r>
            <a:r>
              <a:rPr lang="cs-CZ" baseline="30000" dirty="0">
                <a:solidFill>
                  <a:srgbClr val="C00000"/>
                </a:solidFill>
              </a:rPr>
              <a:t>2</a:t>
            </a:r>
            <a:r>
              <a:rPr lang="cs-CZ" b="0" dirty="0">
                <a:solidFill>
                  <a:srgbClr val="0070C0"/>
                </a:solidFill>
              </a:rPr>
              <a:t> </a:t>
            </a:r>
            <a:r>
              <a:rPr lang="cs-CZ" b="0" u="sng" dirty="0">
                <a:solidFill>
                  <a:srgbClr val="C00000"/>
                </a:solidFill>
              </a:rPr>
              <a:t>Martina</a:t>
            </a:r>
            <a:r>
              <a:rPr lang="cs-CZ" b="0" baseline="30000" dirty="0">
                <a:solidFill>
                  <a:srgbClr val="C00000"/>
                </a:solidFill>
              </a:rPr>
              <a:t>1</a:t>
            </a:r>
            <a:r>
              <a:rPr lang="cs-CZ" b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Šipka: doprava 2">
            <a:extLst>
              <a:ext uri="{FF2B5EF4-FFF2-40B4-BE49-F238E27FC236}">
                <a16:creationId xmlns:a16="http://schemas.microsoft.com/office/drawing/2014/main" id="{2D4866DC-616D-4ACC-81F1-8D73A863AD41}"/>
              </a:ext>
            </a:extLst>
          </p:cNvPr>
          <p:cNvSpPr/>
          <p:nvPr/>
        </p:nvSpPr>
        <p:spPr bwMode="auto">
          <a:xfrm>
            <a:off x="5374332" y="2060848"/>
            <a:ext cx="2016224" cy="288032"/>
          </a:xfrm>
          <a:prstGeom prst="rightArrow">
            <a:avLst/>
          </a:prstGeom>
          <a:solidFill>
            <a:srgbClr val="FF6699"/>
          </a:solidFill>
          <a:ln w="38100" cap="flat" cmpd="sng" algn="ctr">
            <a:solidFill>
              <a:srgbClr val="FF6699"/>
            </a:solidFill>
            <a:prstDash val="solid"/>
            <a:miter lim="800000"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016224"/>
                      <a:gd name="connsiteY0" fmla="*/ 72008 h 288032"/>
                      <a:gd name="connsiteX1" fmla="*/ 468052 w 2016224"/>
                      <a:gd name="connsiteY1" fmla="*/ 72008 h 288032"/>
                      <a:gd name="connsiteX2" fmla="*/ 954826 w 2016224"/>
                      <a:gd name="connsiteY2" fmla="*/ 72008 h 288032"/>
                      <a:gd name="connsiteX3" fmla="*/ 1366712 w 2016224"/>
                      <a:gd name="connsiteY3" fmla="*/ 72008 h 288032"/>
                      <a:gd name="connsiteX4" fmla="*/ 1872208 w 2016224"/>
                      <a:gd name="connsiteY4" fmla="*/ 72008 h 288032"/>
                      <a:gd name="connsiteX5" fmla="*/ 1872208 w 2016224"/>
                      <a:gd name="connsiteY5" fmla="*/ 0 h 288032"/>
                      <a:gd name="connsiteX6" fmla="*/ 2016224 w 2016224"/>
                      <a:gd name="connsiteY6" fmla="*/ 144016 h 288032"/>
                      <a:gd name="connsiteX7" fmla="*/ 1872208 w 2016224"/>
                      <a:gd name="connsiteY7" fmla="*/ 288032 h 288032"/>
                      <a:gd name="connsiteX8" fmla="*/ 1872208 w 2016224"/>
                      <a:gd name="connsiteY8" fmla="*/ 216024 h 288032"/>
                      <a:gd name="connsiteX9" fmla="*/ 1441600 w 2016224"/>
                      <a:gd name="connsiteY9" fmla="*/ 216024 h 288032"/>
                      <a:gd name="connsiteX10" fmla="*/ 936104 w 2016224"/>
                      <a:gd name="connsiteY10" fmla="*/ 216024 h 288032"/>
                      <a:gd name="connsiteX11" fmla="*/ 486774 w 2016224"/>
                      <a:gd name="connsiteY11" fmla="*/ 216024 h 288032"/>
                      <a:gd name="connsiteX12" fmla="*/ 0 w 2016224"/>
                      <a:gd name="connsiteY12" fmla="*/ 216024 h 288032"/>
                      <a:gd name="connsiteX13" fmla="*/ 0 w 2016224"/>
                      <a:gd name="connsiteY13" fmla="*/ 72008 h 2880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016224" h="288032" fill="none" extrusionOk="0">
                        <a:moveTo>
                          <a:pt x="0" y="72008"/>
                        </a:moveTo>
                        <a:cubicBezTo>
                          <a:pt x="110558" y="32935"/>
                          <a:pt x="255510" y="78250"/>
                          <a:pt x="468052" y="72008"/>
                        </a:cubicBezTo>
                        <a:cubicBezTo>
                          <a:pt x="680594" y="65766"/>
                          <a:pt x="828839" y="110429"/>
                          <a:pt x="954826" y="72008"/>
                        </a:cubicBezTo>
                        <a:cubicBezTo>
                          <a:pt x="1080813" y="33587"/>
                          <a:pt x="1205168" y="74896"/>
                          <a:pt x="1366712" y="72008"/>
                        </a:cubicBezTo>
                        <a:cubicBezTo>
                          <a:pt x="1528256" y="69120"/>
                          <a:pt x="1765239" y="90339"/>
                          <a:pt x="1872208" y="72008"/>
                        </a:cubicBezTo>
                        <a:cubicBezTo>
                          <a:pt x="1864659" y="51516"/>
                          <a:pt x="1874496" y="20606"/>
                          <a:pt x="1872208" y="0"/>
                        </a:cubicBezTo>
                        <a:cubicBezTo>
                          <a:pt x="1925164" y="35596"/>
                          <a:pt x="1961910" y="102346"/>
                          <a:pt x="2016224" y="144016"/>
                        </a:cubicBezTo>
                        <a:cubicBezTo>
                          <a:pt x="1983956" y="186909"/>
                          <a:pt x="1923113" y="225832"/>
                          <a:pt x="1872208" y="288032"/>
                        </a:cubicBezTo>
                        <a:cubicBezTo>
                          <a:pt x="1871649" y="254958"/>
                          <a:pt x="1879744" y="232523"/>
                          <a:pt x="1872208" y="216024"/>
                        </a:cubicBezTo>
                        <a:cubicBezTo>
                          <a:pt x="1775348" y="251575"/>
                          <a:pt x="1596459" y="170176"/>
                          <a:pt x="1441600" y="216024"/>
                        </a:cubicBezTo>
                        <a:cubicBezTo>
                          <a:pt x="1286741" y="261872"/>
                          <a:pt x="1161264" y="157046"/>
                          <a:pt x="936104" y="216024"/>
                        </a:cubicBezTo>
                        <a:cubicBezTo>
                          <a:pt x="710944" y="275002"/>
                          <a:pt x="576857" y="215204"/>
                          <a:pt x="486774" y="216024"/>
                        </a:cubicBezTo>
                        <a:cubicBezTo>
                          <a:pt x="396691" y="216844"/>
                          <a:pt x="166362" y="166820"/>
                          <a:pt x="0" y="216024"/>
                        </a:cubicBezTo>
                        <a:cubicBezTo>
                          <a:pt x="-3915" y="145118"/>
                          <a:pt x="4178" y="112899"/>
                          <a:pt x="0" y="72008"/>
                        </a:cubicBezTo>
                        <a:close/>
                      </a:path>
                      <a:path w="2016224" h="288032" stroke="0" extrusionOk="0">
                        <a:moveTo>
                          <a:pt x="0" y="72008"/>
                        </a:moveTo>
                        <a:cubicBezTo>
                          <a:pt x="129711" y="34406"/>
                          <a:pt x="296677" y="82099"/>
                          <a:pt x="449330" y="72008"/>
                        </a:cubicBezTo>
                        <a:cubicBezTo>
                          <a:pt x="601983" y="61917"/>
                          <a:pt x="767996" y="116573"/>
                          <a:pt x="861216" y="72008"/>
                        </a:cubicBezTo>
                        <a:cubicBezTo>
                          <a:pt x="954436" y="27443"/>
                          <a:pt x="1227933" y="101073"/>
                          <a:pt x="1366712" y="72008"/>
                        </a:cubicBezTo>
                        <a:cubicBezTo>
                          <a:pt x="1505491" y="42943"/>
                          <a:pt x="1633804" y="85745"/>
                          <a:pt x="1872208" y="72008"/>
                        </a:cubicBezTo>
                        <a:cubicBezTo>
                          <a:pt x="1872205" y="45632"/>
                          <a:pt x="1876626" y="25724"/>
                          <a:pt x="1872208" y="0"/>
                        </a:cubicBezTo>
                        <a:cubicBezTo>
                          <a:pt x="1924584" y="32217"/>
                          <a:pt x="1972507" y="119818"/>
                          <a:pt x="2016224" y="144016"/>
                        </a:cubicBezTo>
                        <a:cubicBezTo>
                          <a:pt x="1987999" y="182058"/>
                          <a:pt x="1912474" y="217497"/>
                          <a:pt x="1872208" y="288032"/>
                        </a:cubicBezTo>
                        <a:cubicBezTo>
                          <a:pt x="1866038" y="269436"/>
                          <a:pt x="1878829" y="231231"/>
                          <a:pt x="1872208" y="216024"/>
                        </a:cubicBezTo>
                        <a:cubicBezTo>
                          <a:pt x="1659771" y="228939"/>
                          <a:pt x="1589460" y="191770"/>
                          <a:pt x="1404156" y="216024"/>
                        </a:cubicBezTo>
                        <a:cubicBezTo>
                          <a:pt x="1218852" y="240278"/>
                          <a:pt x="1083753" y="186454"/>
                          <a:pt x="954826" y="216024"/>
                        </a:cubicBezTo>
                        <a:cubicBezTo>
                          <a:pt x="825899" y="245594"/>
                          <a:pt x="653903" y="175379"/>
                          <a:pt x="449330" y="216024"/>
                        </a:cubicBezTo>
                        <a:cubicBezTo>
                          <a:pt x="244757" y="256669"/>
                          <a:pt x="207166" y="175442"/>
                          <a:pt x="0" y="216024"/>
                        </a:cubicBezTo>
                        <a:cubicBezTo>
                          <a:pt x="-10930" y="179547"/>
                          <a:pt x="15741" y="131388"/>
                          <a:pt x="0" y="7200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C5628E1-F52F-434D-AD7F-67A558F38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844" y="2088714"/>
            <a:ext cx="3517900" cy="37973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F222FAF-E9A6-40B8-A872-945803327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688" y="2088714"/>
            <a:ext cx="3792075" cy="315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9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EF4F6276-2606-4F90-9523-A164A100E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159000"/>
            <a:ext cx="2806700" cy="37973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05726C7-4440-4DA2-97B7-711B9B3AA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844" y="2204864"/>
            <a:ext cx="3517900" cy="37973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27F4E7E-7E33-49B7-966E-C60F06E9B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276" y="1125539"/>
            <a:ext cx="10779372" cy="647700"/>
          </a:xfrm>
        </p:spPr>
        <p:txBody>
          <a:bodyPr wrap="square" anchor="b">
            <a:normAutofit fontScale="90000"/>
          </a:bodyPr>
          <a:lstStyle/>
          <a:p>
            <a:r>
              <a:rPr lang="cs-CZ" b="0" u="sng" dirty="0">
                <a:solidFill>
                  <a:srgbClr val="C00000"/>
                </a:solidFill>
              </a:rPr>
              <a:t>Martina</a:t>
            </a:r>
            <a:r>
              <a:rPr lang="cs-CZ" b="0" baseline="30000" dirty="0">
                <a:solidFill>
                  <a:srgbClr val="C00000"/>
                </a:solidFill>
              </a:rPr>
              <a:t>2</a:t>
            </a:r>
            <a:r>
              <a:rPr lang="cs-CZ" b="0" dirty="0">
                <a:solidFill>
                  <a:schemeClr val="tx1"/>
                </a:solidFill>
              </a:rPr>
              <a:t> miluje </a:t>
            </a:r>
            <a:r>
              <a:rPr lang="cs-CZ" dirty="0">
                <a:solidFill>
                  <a:srgbClr val="C00000"/>
                </a:solidFill>
              </a:rPr>
              <a:t>Martinu</a:t>
            </a:r>
            <a:r>
              <a:rPr lang="cs-CZ" baseline="30000" dirty="0">
                <a:solidFill>
                  <a:srgbClr val="C00000"/>
                </a:solidFill>
              </a:rPr>
              <a:t>1</a:t>
            </a:r>
            <a:r>
              <a:rPr lang="cs-CZ" b="0" dirty="0">
                <a:solidFill>
                  <a:schemeClr val="tx1"/>
                </a:solidFill>
              </a:rPr>
              <a:t>. = </a:t>
            </a:r>
            <a:r>
              <a:rPr lang="cs-CZ" dirty="0">
                <a:solidFill>
                  <a:srgbClr val="C00000"/>
                </a:solidFill>
              </a:rPr>
              <a:t>Martinu</a:t>
            </a:r>
            <a:r>
              <a:rPr lang="cs-CZ" baseline="30000" dirty="0">
                <a:solidFill>
                  <a:srgbClr val="C00000"/>
                </a:solidFill>
              </a:rPr>
              <a:t>1</a:t>
            </a:r>
            <a:r>
              <a:rPr lang="cs-CZ" b="0" dirty="0">
                <a:solidFill>
                  <a:schemeClr val="tx1"/>
                </a:solidFill>
              </a:rPr>
              <a:t> miluje </a:t>
            </a:r>
            <a:r>
              <a:rPr lang="cs-CZ" b="0" u="sng" dirty="0">
                <a:solidFill>
                  <a:srgbClr val="C00000"/>
                </a:solidFill>
              </a:rPr>
              <a:t>Martina</a:t>
            </a:r>
            <a:r>
              <a:rPr lang="cs-CZ" b="0" baseline="30000" dirty="0">
                <a:solidFill>
                  <a:srgbClr val="C00000"/>
                </a:solidFill>
              </a:rPr>
              <a:t>2</a:t>
            </a:r>
            <a:r>
              <a:rPr lang="cs-CZ" b="0" dirty="0">
                <a:solidFill>
                  <a:schemeClr val="tx1"/>
                </a:solidFill>
              </a:rPr>
              <a:t>. = Miluje </a:t>
            </a:r>
            <a:r>
              <a:rPr lang="cs-CZ" b="0" u="sng" dirty="0">
                <a:solidFill>
                  <a:srgbClr val="C00000"/>
                </a:solidFill>
              </a:rPr>
              <a:t>Martina</a:t>
            </a:r>
            <a:r>
              <a:rPr lang="cs-CZ" b="0" baseline="30000" dirty="0">
                <a:solidFill>
                  <a:srgbClr val="C00000"/>
                </a:solidFill>
              </a:rPr>
              <a:t>2</a:t>
            </a:r>
            <a:r>
              <a:rPr lang="cs-CZ" b="0" dirty="0">
                <a:solidFill>
                  <a:srgbClr val="0070C0"/>
                </a:solidFill>
              </a:rPr>
              <a:t> </a:t>
            </a:r>
            <a:r>
              <a:rPr lang="cs-CZ" dirty="0">
                <a:solidFill>
                  <a:srgbClr val="C00000"/>
                </a:solidFill>
              </a:rPr>
              <a:t>Martinu</a:t>
            </a:r>
            <a:r>
              <a:rPr lang="cs-CZ" baseline="30000" dirty="0">
                <a:solidFill>
                  <a:srgbClr val="C00000"/>
                </a:solidFill>
              </a:rPr>
              <a:t>1</a:t>
            </a:r>
            <a:r>
              <a:rPr lang="cs-CZ" b="0" dirty="0">
                <a:solidFill>
                  <a:schemeClr val="tx1"/>
                </a:solidFill>
              </a:rPr>
              <a:t>.</a:t>
            </a:r>
            <a:r>
              <a:rPr lang="cs-CZ" dirty="0">
                <a:solidFill>
                  <a:srgbClr val="C00000"/>
                </a:solidFill>
              </a:rPr>
              <a:t> </a:t>
            </a:r>
            <a:br>
              <a:rPr lang="cs-CZ" b="0" dirty="0">
                <a:solidFill>
                  <a:schemeClr val="tx1"/>
                </a:solidFill>
              </a:rPr>
            </a:br>
            <a:r>
              <a:rPr lang="cs-CZ" b="0" u="sng" dirty="0">
                <a:solidFill>
                  <a:srgbClr val="C00000"/>
                </a:solidFill>
              </a:rPr>
              <a:t>Martina</a:t>
            </a:r>
            <a:r>
              <a:rPr lang="cs-CZ" b="0" baseline="30000" dirty="0">
                <a:solidFill>
                  <a:srgbClr val="C00000"/>
                </a:solidFill>
              </a:rPr>
              <a:t>2</a:t>
            </a:r>
            <a:r>
              <a:rPr lang="cs-CZ" b="0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rgbClr val="C00000"/>
                </a:solidFill>
              </a:rPr>
              <a:t>Martinu</a:t>
            </a:r>
            <a:r>
              <a:rPr lang="cs-CZ" baseline="30000" dirty="0">
                <a:solidFill>
                  <a:srgbClr val="C00000"/>
                </a:solidFill>
              </a:rPr>
              <a:t>1</a:t>
            </a:r>
            <a:r>
              <a:rPr lang="cs-CZ" b="0" dirty="0">
                <a:solidFill>
                  <a:schemeClr val="tx1"/>
                </a:solidFill>
              </a:rPr>
              <a:t> miluje. = </a:t>
            </a:r>
            <a:r>
              <a:rPr lang="cs-CZ" dirty="0">
                <a:solidFill>
                  <a:srgbClr val="C00000"/>
                </a:solidFill>
              </a:rPr>
              <a:t>Martinu</a:t>
            </a:r>
            <a:r>
              <a:rPr lang="cs-CZ" baseline="30000" dirty="0">
                <a:solidFill>
                  <a:srgbClr val="C00000"/>
                </a:solidFill>
              </a:rPr>
              <a:t>1</a:t>
            </a:r>
            <a:r>
              <a:rPr lang="cs-CZ" b="0" dirty="0">
                <a:solidFill>
                  <a:schemeClr val="tx1"/>
                </a:solidFill>
              </a:rPr>
              <a:t> </a:t>
            </a:r>
            <a:r>
              <a:rPr lang="cs-CZ" b="0" u="sng" dirty="0">
                <a:solidFill>
                  <a:srgbClr val="C00000"/>
                </a:solidFill>
              </a:rPr>
              <a:t>Martina</a:t>
            </a:r>
            <a:r>
              <a:rPr lang="cs-CZ" b="0" baseline="30000" dirty="0">
                <a:solidFill>
                  <a:srgbClr val="C00000"/>
                </a:solidFill>
              </a:rPr>
              <a:t>2</a:t>
            </a:r>
            <a:r>
              <a:rPr lang="cs-CZ" b="0" dirty="0">
                <a:solidFill>
                  <a:schemeClr val="tx1"/>
                </a:solidFill>
              </a:rPr>
              <a:t> miluje. = Miluje </a:t>
            </a:r>
            <a:r>
              <a:rPr lang="cs-CZ" dirty="0">
                <a:solidFill>
                  <a:srgbClr val="C00000"/>
                </a:solidFill>
              </a:rPr>
              <a:t>Martinu</a:t>
            </a:r>
            <a:r>
              <a:rPr lang="cs-CZ" baseline="30000" dirty="0">
                <a:solidFill>
                  <a:srgbClr val="C00000"/>
                </a:solidFill>
              </a:rPr>
              <a:t>1</a:t>
            </a:r>
            <a:r>
              <a:rPr lang="cs-CZ" b="0" dirty="0">
                <a:solidFill>
                  <a:srgbClr val="0070C0"/>
                </a:solidFill>
              </a:rPr>
              <a:t> </a:t>
            </a:r>
            <a:r>
              <a:rPr lang="cs-CZ" b="0" u="sng" dirty="0">
                <a:solidFill>
                  <a:srgbClr val="C00000"/>
                </a:solidFill>
              </a:rPr>
              <a:t>Martina</a:t>
            </a:r>
            <a:r>
              <a:rPr lang="cs-CZ" b="0" baseline="30000" dirty="0">
                <a:solidFill>
                  <a:srgbClr val="C00000"/>
                </a:solidFill>
              </a:rPr>
              <a:t>2</a:t>
            </a:r>
            <a:r>
              <a:rPr lang="cs-CZ" b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Šipka: doprava 2">
            <a:extLst>
              <a:ext uri="{FF2B5EF4-FFF2-40B4-BE49-F238E27FC236}">
                <a16:creationId xmlns:a16="http://schemas.microsoft.com/office/drawing/2014/main" id="{2D4866DC-616D-4ACC-81F1-8D73A863AD41}"/>
              </a:ext>
            </a:extLst>
          </p:cNvPr>
          <p:cNvSpPr/>
          <p:nvPr/>
        </p:nvSpPr>
        <p:spPr bwMode="auto">
          <a:xfrm flipH="1">
            <a:off x="5374332" y="2060848"/>
            <a:ext cx="2016224" cy="288032"/>
          </a:xfrm>
          <a:prstGeom prst="rightArrow">
            <a:avLst/>
          </a:prstGeom>
          <a:solidFill>
            <a:srgbClr val="FF6699"/>
          </a:solidFill>
          <a:ln w="38100" cap="flat" cmpd="sng" algn="ctr">
            <a:solidFill>
              <a:srgbClr val="FF6699"/>
            </a:solidFill>
            <a:prstDash val="solid"/>
            <a:miter lim="800000"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016224"/>
                      <a:gd name="connsiteY0" fmla="*/ 72008 h 288032"/>
                      <a:gd name="connsiteX1" fmla="*/ 468052 w 2016224"/>
                      <a:gd name="connsiteY1" fmla="*/ 72008 h 288032"/>
                      <a:gd name="connsiteX2" fmla="*/ 954826 w 2016224"/>
                      <a:gd name="connsiteY2" fmla="*/ 72008 h 288032"/>
                      <a:gd name="connsiteX3" fmla="*/ 1366712 w 2016224"/>
                      <a:gd name="connsiteY3" fmla="*/ 72008 h 288032"/>
                      <a:gd name="connsiteX4" fmla="*/ 1872208 w 2016224"/>
                      <a:gd name="connsiteY4" fmla="*/ 72008 h 288032"/>
                      <a:gd name="connsiteX5" fmla="*/ 1872208 w 2016224"/>
                      <a:gd name="connsiteY5" fmla="*/ 0 h 288032"/>
                      <a:gd name="connsiteX6" fmla="*/ 2016224 w 2016224"/>
                      <a:gd name="connsiteY6" fmla="*/ 144016 h 288032"/>
                      <a:gd name="connsiteX7" fmla="*/ 1872208 w 2016224"/>
                      <a:gd name="connsiteY7" fmla="*/ 288032 h 288032"/>
                      <a:gd name="connsiteX8" fmla="*/ 1872208 w 2016224"/>
                      <a:gd name="connsiteY8" fmla="*/ 216024 h 288032"/>
                      <a:gd name="connsiteX9" fmla="*/ 1441600 w 2016224"/>
                      <a:gd name="connsiteY9" fmla="*/ 216024 h 288032"/>
                      <a:gd name="connsiteX10" fmla="*/ 936104 w 2016224"/>
                      <a:gd name="connsiteY10" fmla="*/ 216024 h 288032"/>
                      <a:gd name="connsiteX11" fmla="*/ 486774 w 2016224"/>
                      <a:gd name="connsiteY11" fmla="*/ 216024 h 288032"/>
                      <a:gd name="connsiteX12" fmla="*/ 0 w 2016224"/>
                      <a:gd name="connsiteY12" fmla="*/ 216024 h 288032"/>
                      <a:gd name="connsiteX13" fmla="*/ 0 w 2016224"/>
                      <a:gd name="connsiteY13" fmla="*/ 72008 h 2880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016224" h="288032" fill="none" extrusionOk="0">
                        <a:moveTo>
                          <a:pt x="0" y="72008"/>
                        </a:moveTo>
                        <a:cubicBezTo>
                          <a:pt x="110558" y="32935"/>
                          <a:pt x="255510" y="78250"/>
                          <a:pt x="468052" y="72008"/>
                        </a:cubicBezTo>
                        <a:cubicBezTo>
                          <a:pt x="680594" y="65766"/>
                          <a:pt x="828839" y="110429"/>
                          <a:pt x="954826" y="72008"/>
                        </a:cubicBezTo>
                        <a:cubicBezTo>
                          <a:pt x="1080813" y="33587"/>
                          <a:pt x="1205168" y="74896"/>
                          <a:pt x="1366712" y="72008"/>
                        </a:cubicBezTo>
                        <a:cubicBezTo>
                          <a:pt x="1528256" y="69120"/>
                          <a:pt x="1765239" y="90339"/>
                          <a:pt x="1872208" y="72008"/>
                        </a:cubicBezTo>
                        <a:cubicBezTo>
                          <a:pt x="1864659" y="51516"/>
                          <a:pt x="1874496" y="20606"/>
                          <a:pt x="1872208" y="0"/>
                        </a:cubicBezTo>
                        <a:cubicBezTo>
                          <a:pt x="1925164" y="35596"/>
                          <a:pt x="1961910" y="102346"/>
                          <a:pt x="2016224" y="144016"/>
                        </a:cubicBezTo>
                        <a:cubicBezTo>
                          <a:pt x="1983956" y="186909"/>
                          <a:pt x="1923113" y="225832"/>
                          <a:pt x="1872208" y="288032"/>
                        </a:cubicBezTo>
                        <a:cubicBezTo>
                          <a:pt x="1871649" y="254958"/>
                          <a:pt x="1879744" y="232523"/>
                          <a:pt x="1872208" y="216024"/>
                        </a:cubicBezTo>
                        <a:cubicBezTo>
                          <a:pt x="1775348" y="251575"/>
                          <a:pt x="1596459" y="170176"/>
                          <a:pt x="1441600" y="216024"/>
                        </a:cubicBezTo>
                        <a:cubicBezTo>
                          <a:pt x="1286741" y="261872"/>
                          <a:pt x="1161264" y="157046"/>
                          <a:pt x="936104" y="216024"/>
                        </a:cubicBezTo>
                        <a:cubicBezTo>
                          <a:pt x="710944" y="275002"/>
                          <a:pt x="576857" y="215204"/>
                          <a:pt x="486774" y="216024"/>
                        </a:cubicBezTo>
                        <a:cubicBezTo>
                          <a:pt x="396691" y="216844"/>
                          <a:pt x="166362" y="166820"/>
                          <a:pt x="0" y="216024"/>
                        </a:cubicBezTo>
                        <a:cubicBezTo>
                          <a:pt x="-3915" y="145118"/>
                          <a:pt x="4178" y="112899"/>
                          <a:pt x="0" y="72008"/>
                        </a:cubicBezTo>
                        <a:close/>
                      </a:path>
                      <a:path w="2016224" h="288032" stroke="0" extrusionOk="0">
                        <a:moveTo>
                          <a:pt x="0" y="72008"/>
                        </a:moveTo>
                        <a:cubicBezTo>
                          <a:pt x="129711" y="34406"/>
                          <a:pt x="296677" y="82099"/>
                          <a:pt x="449330" y="72008"/>
                        </a:cubicBezTo>
                        <a:cubicBezTo>
                          <a:pt x="601983" y="61917"/>
                          <a:pt x="767996" y="116573"/>
                          <a:pt x="861216" y="72008"/>
                        </a:cubicBezTo>
                        <a:cubicBezTo>
                          <a:pt x="954436" y="27443"/>
                          <a:pt x="1227933" y="101073"/>
                          <a:pt x="1366712" y="72008"/>
                        </a:cubicBezTo>
                        <a:cubicBezTo>
                          <a:pt x="1505491" y="42943"/>
                          <a:pt x="1633804" y="85745"/>
                          <a:pt x="1872208" y="72008"/>
                        </a:cubicBezTo>
                        <a:cubicBezTo>
                          <a:pt x="1872205" y="45632"/>
                          <a:pt x="1876626" y="25724"/>
                          <a:pt x="1872208" y="0"/>
                        </a:cubicBezTo>
                        <a:cubicBezTo>
                          <a:pt x="1924584" y="32217"/>
                          <a:pt x="1972507" y="119818"/>
                          <a:pt x="2016224" y="144016"/>
                        </a:cubicBezTo>
                        <a:cubicBezTo>
                          <a:pt x="1987999" y="182058"/>
                          <a:pt x="1912474" y="217497"/>
                          <a:pt x="1872208" y="288032"/>
                        </a:cubicBezTo>
                        <a:cubicBezTo>
                          <a:pt x="1866038" y="269436"/>
                          <a:pt x="1878829" y="231231"/>
                          <a:pt x="1872208" y="216024"/>
                        </a:cubicBezTo>
                        <a:cubicBezTo>
                          <a:pt x="1659771" y="228939"/>
                          <a:pt x="1589460" y="191770"/>
                          <a:pt x="1404156" y="216024"/>
                        </a:cubicBezTo>
                        <a:cubicBezTo>
                          <a:pt x="1218852" y="240278"/>
                          <a:pt x="1083753" y="186454"/>
                          <a:pt x="954826" y="216024"/>
                        </a:cubicBezTo>
                        <a:cubicBezTo>
                          <a:pt x="825899" y="245594"/>
                          <a:pt x="653903" y="175379"/>
                          <a:pt x="449330" y="216024"/>
                        </a:cubicBezTo>
                        <a:cubicBezTo>
                          <a:pt x="244757" y="256669"/>
                          <a:pt x="207166" y="175442"/>
                          <a:pt x="0" y="216024"/>
                        </a:cubicBezTo>
                        <a:cubicBezTo>
                          <a:pt x="-10930" y="179547"/>
                          <a:pt x="15741" y="131388"/>
                          <a:pt x="0" y="7200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0D5F738B-EB27-49C7-AC8E-184BD8A629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5900" y="2481054"/>
            <a:ext cx="3792075" cy="315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389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Cases</a:t>
            </a:r>
            <a:r>
              <a:rPr lang="cs-CZ" dirty="0"/>
              <a:t> in </a:t>
            </a:r>
            <a:r>
              <a:rPr lang="cs-CZ" dirty="0" err="1"/>
              <a:t>czech</a:t>
            </a:r>
            <a:r>
              <a:rPr lang="cs-CZ" dirty="0"/>
              <a:t> </a:t>
            </a:r>
            <a:r>
              <a:rPr lang="cs-CZ" dirty="0" err="1"/>
              <a:t>language</a:t>
            </a:r>
            <a:endParaRPr lang="cs-CZ" dirty="0"/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A5024699-1C43-4042-BD41-B408C72298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8800817"/>
              </p:ext>
            </p:extLst>
          </p:nvPr>
        </p:nvGraphicFramePr>
        <p:xfrm>
          <a:off x="679450" y="2017713"/>
          <a:ext cx="10772775" cy="29667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174602">
                  <a:extLst>
                    <a:ext uri="{9D8B030D-6E8A-4147-A177-3AD203B41FA5}">
                      <a16:colId xmlns:a16="http://schemas.microsoft.com/office/drawing/2014/main" val="130768469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3783613183"/>
                    </a:ext>
                  </a:extLst>
                </a:gridCol>
                <a:gridCol w="4781749">
                  <a:extLst>
                    <a:ext uri="{9D8B030D-6E8A-4147-A177-3AD203B41FA5}">
                      <a16:colId xmlns:a16="http://schemas.microsoft.com/office/drawing/2014/main" val="2620560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noProof="0"/>
                        <a:t>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Basic 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017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/>
                        <a:t>1. nominative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noProof="0"/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noProof="0"/>
                        <a:t>Martin Punčochář, univerzita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232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/>
                        <a:t>2. genitive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noProof="0"/>
                        <a:t>after prepositions, of-function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noProof="0"/>
                        <a:t>Martina Punčocháře, univerzity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206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/>
                        <a:t>3. dative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noProof="0"/>
                        <a:t>indirect object, after prepositions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noProof="0" dirty="0"/>
                        <a:t>Martinu Punčochářovi, univerzitě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978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noProof="0"/>
                        <a:t>4. accusative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i="1" noProof="0"/>
                        <a:t>direct object, after prepositions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i="1" noProof="0"/>
                        <a:t>Martina Punčocháře, univerzitu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925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/>
                        <a:t>5. vocative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noProof="0" dirty="0"/>
                        <a:t>calling people by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noProof="0"/>
                        <a:t>Martine Punčocháři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329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/>
                        <a:t>6. locative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noProof="0"/>
                        <a:t>expressing 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noProof="0" dirty="0"/>
                        <a:t>o Martinu Punčochářovi, </a:t>
                      </a:r>
                      <a:r>
                        <a:rPr lang="en-GB" i="1" noProof="0" dirty="0" err="1"/>
                        <a:t>na</a:t>
                      </a:r>
                      <a:r>
                        <a:rPr lang="en-GB" i="1" noProof="0" dirty="0"/>
                        <a:t> univerzitě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891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/>
                        <a:t>7. instrumental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noProof="0"/>
                        <a:t>expressing „with“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noProof="0" dirty="0"/>
                        <a:t>s Martinem Punčochářem, univerzitou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0266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5994667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965333-83E9-4EBC-AA24-070EDA5FE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Forms</a:t>
            </a:r>
            <a:endParaRPr lang="cs-CZ" dirty="0"/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68E6D854-C7E0-449F-8B23-FF1D6E6039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9591067"/>
              </p:ext>
            </p:extLst>
          </p:nvPr>
        </p:nvGraphicFramePr>
        <p:xfrm>
          <a:off x="708025" y="2924944"/>
          <a:ext cx="10772774" cy="3645880"/>
        </p:xfrm>
        <a:graphic>
          <a:graphicData uri="http://schemas.openxmlformats.org/drawingml/2006/table">
            <a:tbl>
              <a:tblPr/>
              <a:tblGrid>
                <a:gridCol w="1827830">
                  <a:extLst>
                    <a:ext uri="{9D8B030D-6E8A-4147-A177-3AD203B41FA5}">
                      <a16:colId xmlns:a16="http://schemas.microsoft.com/office/drawing/2014/main" val="3292981589"/>
                    </a:ext>
                  </a:extLst>
                </a:gridCol>
                <a:gridCol w="634029">
                  <a:extLst>
                    <a:ext uri="{9D8B030D-6E8A-4147-A177-3AD203B41FA5}">
                      <a16:colId xmlns:a16="http://schemas.microsoft.com/office/drawing/2014/main" val="1461462992"/>
                    </a:ext>
                  </a:extLst>
                </a:gridCol>
                <a:gridCol w="634029">
                  <a:extLst>
                    <a:ext uri="{9D8B030D-6E8A-4147-A177-3AD203B41FA5}">
                      <a16:colId xmlns:a16="http://schemas.microsoft.com/office/drawing/2014/main" val="1512679013"/>
                    </a:ext>
                  </a:extLst>
                </a:gridCol>
                <a:gridCol w="2558962">
                  <a:extLst>
                    <a:ext uri="{9D8B030D-6E8A-4147-A177-3AD203B41FA5}">
                      <a16:colId xmlns:a16="http://schemas.microsoft.com/office/drawing/2014/main" val="2819466066"/>
                    </a:ext>
                  </a:extLst>
                </a:gridCol>
                <a:gridCol w="2558962">
                  <a:extLst>
                    <a:ext uri="{9D8B030D-6E8A-4147-A177-3AD203B41FA5}">
                      <a16:colId xmlns:a16="http://schemas.microsoft.com/office/drawing/2014/main" val="89042842"/>
                    </a:ext>
                  </a:extLst>
                </a:gridCol>
                <a:gridCol w="2558962">
                  <a:extLst>
                    <a:ext uri="{9D8B030D-6E8A-4147-A177-3AD203B41FA5}">
                      <a16:colId xmlns:a16="http://schemas.microsoft.com/office/drawing/2014/main" val="4277842841"/>
                    </a:ext>
                  </a:extLst>
                </a:gridCol>
              </a:tblGrid>
              <a:tr h="27446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gender</a:t>
                      </a:r>
                    </a:p>
                  </a:txBody>
                  <a:tcPr marL="8577" marR="8577" marT="8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adjectives</a:t>
                      </a:r>
                    </a:p>
                  </a:txBody>
                  <a:tcPr marL="8577" marR="8577" marT="8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ending</a:t>
                      </a:r>
                    </a:p>
                  </a:txBody>
                  <a:tcPr marL="8577" marR="8577" marT="8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nouns</a:t>
                      </a:r>
                    </a:p>
                  </a:txBody>
                  <a:tcPr marL="8577" marR="8577" marT="8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endings</a:t>
                      </a:r>
                    </a:p>
                  </a:txBody>
                  <a:tcPr marL="8577" marR="8577" marT="8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comment</a:t>
                      </a:r>
                    </a:p>
                  </a:txBody>
                  <a:tcPr marL="8577" marR="8577" marT="8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2133422"/>
                  </a:ext>
                </a:extLst>
              </a:tr>
              <a:tr h="31048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b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ANIMATES (people, animals, fish…)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7" marR="8577" marT="8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dobr</a:t>
                      </a:r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ého</a:t>
                      </a:r>
                      <a:b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modern</a:t>
                      </a:r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ího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7" marR="8577" marT="8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ý &gt; ého</a:t>
                      </a:r>
                      <a:b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 &gt; ího</a:t>
                      </a:r>
                    </a:p>
                  </a:txBody>
                  <a:tcPr marL="8577" marR="8577" marT="8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doktor</a:t>
                      </a:r>
                      <a:r>
                        <a:rPr lang="cs-CZ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r>
                        <a:rPr lang="cs-CZ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Martin</a:t>
                      </a:r>
                      <a:r>
                        <a:rPr lang="cs-CZ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r>
                        <a:rPr lang="cs-CZ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kamarád</a:t>
                      </a:r>
                      <a:r>
                        <a:rPr lang="cs-CZ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cs-CZ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93" marR="8577" marT="8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+A</a:t>
                      </a:r>
                    </a:p>
                  </a:txBody>
                  <a:tcPr marL="8577" marR="8577" marT="8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masculine animates (hard endings: H, CH, K, R, D, T, N)</a:t>
                      </a:r>
                    </a:p>
                  </a:txBody>
                  <a:tcPr marL="77193" marR="8577" marT="8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2806514"/>
                  </a:ext>
                </a:extLst>
              </a:tr>
              <a:tr h="31048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lékař</a:t>
                      </a:r>
                      <a:r>
                        <a:rPr lang="cs-CZ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r>
                        <a:rPr lang="cs-CZ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učitel</a:t>
                      </a:r>
                      <a:r>
                        <a:rPr lang="cs-CZ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r>
                        <a:rPr lang="cs-CZ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Ondřej</a:t>
                      </a:r>
                      <a:r>
                        <a:rPr lang="cs-CZ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endParaRPr lang="cs-CZ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93" marR="8577" marT="8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+E</a:t>
                      </a:r>
                    </a:p>
                  </a:txBody>
                  <a:tcPr marL="8577" marR="8577" marT="8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masculine animates (soft endings: Ž, Š, Č, Ř, Ň, C, J + TEL ending)</a:t>
                      </a:r>
                    </a:p>
                  </a:txBody>
                  <a:tcPr marL="77193" marR="8577" marT="8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024308"/>
                  </a:ext>
                </a:extLst>
              </a:tr>
              <a:tr h="27446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b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INANIMATES (things, places, food...)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7" marR="8577" marT="85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dobr</a:t>
                      </a:r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ý</a:t>
                      </a:r>
                      <a:b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modern</a:t>
                      </a:r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7" marR="8577" marT="85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SAME AS NOMINATIV</a:t>
                      </a:r>
                    </a:p>
                  </a:txBody>
                  <a:tcPr marL="8577" marR="8577" marT="85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93" marR="8577" marT="85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SAME AS NOMINATIV</a:t>
                      </a:r>
                    </a:p>
                  </a:txBody>
                  <a:tcPr marL="8577" marR="8577" marT="85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93" marR="8577" marT="85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4413856"/>
                  </a:ext>
                </a:extLst>
              </a:tr>
              <a:tr h="27446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93" marR="8577" marT="8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cs-CZ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93" marR="8577" marT="8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095254"/>
                  </a:ext>
                </a:extLst>
              </a:tr>
              <a:tr h="27446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8577" marR="8577" marT="85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dobr</a:t>
                      </a:r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</a:t>
                      </a:r>
                      <a:b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modern</a:t>
                      </a:r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7" marR="8577" marT="85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 &gt; ou</a:t>
                      </a:r>
                      <a:b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 = í</a:t>
                      </a:r>
                    </a:p>
                  </a:txBody>
                  <a:tcPr marL="8577" marR="8577" marT="85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4B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kávu, zmrzlinu, vodu</a:t>
                      </a:r>
                    </a:p>
                  </a:txBody>
                  <a:tcPr marL="77193" marR="8577" marT="85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&gt; U</a:t>
                      </a:r>
                    </a:p>
                  </a:txBody>
                  <a:tcPr marL="8577" marR="8577" marT="85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4B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feminines ending with A</a:t>
                      </a:r>
                    </a:p>
                  </a:txBody>
                  <a:tcPr marL="77193" marR="8577" marT="85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941669"/>
                  </a:ext>
                </a:extLst>
              </a:tr>
              <a:tr h="27446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rýži, restauraci, nemocnici</a:t>
                      </a:r>
                    </a:p>
                  </a:txBody>
                  <a:tcPr marL="77193" marR="8577" marT="8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 &gt; I</a:t>
                      </a:r>
                    </a:p>
                  </a:txBody>
                  <a:tcPr marL="8577" marR="8577" marT="8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4B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feminines ending with E</a:t>
                      </a:r>
                    </a:p>
                  </a:txBody>
                  <a:tcPr marL="77193" marR="8577" marT="8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2766676"/>
                  </a:ext>
                </a:extLst>
              </a:tr>
              <a:tr h="27446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tramvaj, kancelář</a:t>
                      </a:r>
                    </a:p>
                  </a:txBody>
                  <a:tcPr marL="77193" marR="8577" marT="8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56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SAME AS NOMINATIV</a:t>
                      </a:r>
                    </a:p>
                  </a:txBody>
                  <a:tcPr marL="8577" marR="8577" marT="85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656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feminines ending with consonant</a:t>
                      </a:r>
                    </a:p>
                  </a:txBody>
                  <a:tcPr marL="77193" marR="8577" marT="8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4915677"/>
                  </a:ext>
                </a:extLst>
              </a:tr>
              <a:tr h="27446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kost</a:t>
                      </a:r>
                    </a:p>
                  </a:txBody>
                  <a:tcPr marL="77193" marR="8577" marT="8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56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feminines ending with ST</a:t>
                      </a:r>
                    </a:p>
                  </a:txBody>
                  <a:tcPr marL="77193" marR="8577" marT="8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1617515"/>
                  </a:ext>
                </a:extLst>
              </a:tr>
              <a:tr h="27446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8577" marR="8577" marT="8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dobr</a:t>
                      </a:r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é</a:t>
                      </a:r>
                      <a:b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modern</a:t>
                      </a:r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7" marR="8577" marT="8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SAME AS NOMINATIV</a:t>
                      </a:r>
                    </a:p>
                  </a:txBody>
                  <a:tcPr marL="8577" marR="8577" marT="8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jídlo, pivo, víno</a:t>
                      </a:r>
                    </a:p>
                  </a:txBody>
                  <a:tcPr marL="77193" marR="8577" marT="8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SAME AS NOMINATIV</a:t>
                      </a:r>
                    </a:p>
                  </a:txBody>
                  <a:tcPr marL="8577" marR="8577" marT="85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93" marR="8577" marT="8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4161328"/>
                  </a:ext>
                </a:extLst>
              </a:tr>
              <a:tr h="27446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moře</a:t>
                      </a:r>
                    </a:p>
                  </a:txBody>
                  <a:tcPr marL="77193" marR="8577" marT="8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cs-CZ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93" marR="8577" marT="8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6805109"/>
                  </a:ext>
                </a:extLst>
              </a:tr>
              <a:tr h="27446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kuře</a:t>
                      </a:r>
                    </a:p>
                  </a:txBody>
                  <a:tcPr marL="77193" marR="8577" marT="8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cs-CZ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93" marR="8577" marT="8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9814011"/>
                  </a:ext>
                </a:extLst>
              </a:tr>
              <a:tr h="27446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nádraží, náměstí</a:t>
                      </a:r>
                    </a:p>
                  </a:txBody>
                  <a:tcPr marL="77193" marR="8577" marT="8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cs-CZ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93" marR="8577" marT="8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9225676"/>
                  </a:ext>
                </a:extLst>
              </a:tr>
            </a:tbl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DA37907C-0D76-451C-A9D9-5FC6A33FE88D}"/>
              </a:ext>
            </a:extLst>
          </p:cNvPr>
          <p:cNvSpPr txBox="1"/>
          <p:nvPr/>
        </p:nvSpPr>
        <p:spPr>
          <a:xfrm>
            <a:off x="708025" y="1798133"/>
            <a:ext cx="892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/>
              </a:rPr>
              <a:t>https://is.muni.cz/auth/el/med/podzim2020/aVLCJ0181/um/martin_s_groups/singular_accusative.xlsx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1484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BFD20C-EB36-4F7F-A759-2CFD2468A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Learning </a:t>
            </a:r>
            <a:r>
              <a:rPr lang="cs-CZ" dirty="0" err="1"/>
              <a:t>forms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4DD203-0EA9-49ED-8342-A0929DF61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choose</a:t>
            </a:r>
            <a:r>
              <a:rPr lang="cs-CZ" dirty="0"/>
              <a:t> a </a:t>
            </a:r>
            <a:r>
              <a:rPr lang="cs-CZ" dirty="0" err="1"/>
              <a:t>phrase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use a lot</a:t>
            </a:r>
          </a:p>
          <a:p>
            <a:r>
              <a:rPr lang="cs-CZ" dirty="0"/>
              <a:t>use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phrase</a:t>
            </a:r>
            <a:r>
              <a:rPr lang="cs-CZ" dirty="0"/>
              <a:t> as a model</a:t>
            </a:r>
          </a:p>
          <a:p>
            <a:endParaRPr lang="cs-CZ" dirty="0"/>
          </a:p>
          <a:p>
            <a:r>
              <a:rPr lang="cs-CZ" i="1" dirty="0"/>
              <a:t>Dám si černou kávu. Studuju medicínu.</a:t>
            </a:r>
          </a:p>
          <a:p>
            <a:endParaRPr lang="cs-CZ" i="1" dirty="0"/>
          </a:p>
          <a:p>
            <a:r>
              <a:rPr lang="cs-CZ" i="1" dirty="0"/>
              <a:t>  To je (nominative →) </a:t>
            </a:r>
            <a:r>
              <a:rPr lang="cs-CZ" b="1" i="1" dirty="0"/>
              <a:t>hezk</a:t>
            </a:r>
            <a:r>
              <a:rPr lang="cs-CZ" b="1" i="1" dirty="0">
                <a:solidFill>
                  <a:srgbClr val="0070C0"/>
                </a:solidFill>
              </a:rPr>
              <a:t>ý</a:t>
            </a:r>
            <a:r>
              <a:rPr lang="cs-CZ" b="1" i="1" dirty="0"/>
              <a:t> a inteligentn</a:t>
            </a:r>
            <a:r>
              <a:rPr lang="cs-CZ" b="1" i="1" dirty="0">
                <a:solidFill>
                  <a:srgbClr val="0070C0"/>
                </a:solidFill>
              </a:rPr>
              <a:t>í</a:t>
            </a:r>
            <a:r>
              <a:rPr lang="cs-CZ" b="1" i="1" dirty="0"/>
              <a:t> Marti</a:t>
            </a:r>
            <a:r>
              <a:rPr lang="cs-CZ" b="1" i="1" dirty="0">
                <a:solidFill>
                  <a:srgbClr val="0070C0"/>
                </a:solidFill>
              </a:rPr>
              <a:t>n</a:t>
            </a:r>
            <a:r>
              <a:rPr lang="cs-CZ" b="1" i="1" dirty="0"/>
              <a:t> Punčochá</a:t>
            </a:r>
            <a:r>
              <a:rPr lang="cs-CZ" b="1" i="1" dirty="0">
                <a:solidFill>
                  <a:srgbClr val="0070C0"/>
                </a:solidFill>
              </a:rPr>
              <a:t>ř</a:t>
            </a:r>
            <a:r>
              <a:rPr lang="cs-CZ" b="1" i="1" dirty="0"/>
              <a:t> </a:t>
            </a:r>
            <a:br>
              <a:rPr lang="cs-CZ" i="1" dirty="0"/>
            </a:br>
            <a:r>
              <a:rPr lang="cs-CZ" i="1" dirty="0"/>
              <a:t>→ Ne/mám rád/a </a:t>
            </a:r>
            <a:r>
              <a:rPr lang="cs-CZ" b="1" i="1" dirty="0"/>
              <a:t>hezk</a:t>
            </a:r>
            <a:r>
              <a:rPr lang="cs-CZ" b="1" i="1" dirty="0">
                <a:solidFill>
                  <a:srgbClr val="0070C0"/>
                </a:solidFill>
              </a:rPr>
              <a:t>ého</a:t>
            </a:r>
            <a:r>
              <a:rPr lang="cs-CZ" b="1" i="1" dirty="0"/>
              <a:t> a inteligentn</a:t>
            </a:r>
            <a:r>
              <a:rPr lang="cs-CZ" b="1" i="1" dirty="0">
                <a:solidFill>
                  <a:srgbClr val="0070C0"/>
                </a:solidFill>
              </a:rPr>
              <a:t>ího</a:t>
            </a:r>
            <a:r>
              <a:rPr lang="cs-CZ" b="1" i="1" dirty="0"/>
              <a:t> Martin</a:t>
            </a:r>
            <a:r>
              <a:rPr lang="cs-CZ" b="1" i="1" dirty="0">
                <a:solidFill>
                  <a:srgbClr val="0070C0"/>
                </a:solidFill>
              </a:rPr>
              <a:t>a</a:t>
            </a:r>
            <a:r>
              <a:rPr lang="cs-CZ" b="1" i="1" dirty="0"/>
              <a:t> Punčochář</a:t>
            </a:r>
            <a:r>
              <a:rPr lang="cs-CZ" b="1" i="1" dirty="0">
                <a:solidFill>
                  <a:srgbClr val="0070C0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575758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ABBD3B-0F4D-474F-B171-1E14D91A7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Why</a:t>
            </a:r>
            <a:r>
              <a:rPr lang="cs-CZ" dirty="0"/>
              <a:t> </a:t>
            </a:r>
            <a:r>
              <a:rPr lang="cs-CZ" dirty="0" err="1"/>
              <a:t>does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to </a:t>
            </a:r>
            <a:r>
              <a:rPr lang="cs-CZ" dirty="0" err="1"/>
              <a:t>change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D8CA03-30FB-4A95-BB29-15304ABE4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word</a:t>
            </a:r>
            <a:r>
              <a:rPr lang="cs-CZ" dirty="0"/>
              <a:t> </a:t>
            </a:r>
            <a:r>
              <a:rPr lang="cs-CZ" dirty="0" err="1"/>
              <a:t>order</a:t>
            </a:r>
            <a:r>
              <a:rPr lang="cs-CZ" dirty="0"/>
              <a:t>: </a:t>
            </a:r>
            <a:r>
              <a:rPr lang="cs-CZ" dirty="0" err="1"/>
              <a:t>kind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free in </a:t>
            </a:r>
            <a:r>
              <a:rPr lang="cs-CZ" dirty="0" err="1"/>
              <a:t>czech</a:t>
            </a:r>
            <a:r>
              <a:rPr lang="cs-CZ" dirty="0"/>
              <a:t> </a:t>
            </a:r>
            <a:r>
              <a:rPr lang="cs-CZ" dirty="0" err="1"/>
              <a:t>language</a:t>
            </a:r>
            <a:r>
              <a:rPr lang="cs-CZ" dirty="0"/>
              <a:t> → </a:t>
            </a:r>
            <a:r>
              <a:rPr lang="cs-CZ" dirty="0" err="1"/>
              <a:t>accusative</a:t>
            </a:r>
            <a:r>
              <a:rPr lang="cs-CZ" dirty="0"/>
              <a:t> </a:t>
            </a:r>
            <a:r>
              <a:rPr lang="cs-CZ" dirty="0" err="1"/>
              <a:t>identifies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object</a:t>
            </a:r>
            <a:r>
              <a:rPr lang="cs-CZ" dirty="0"/>
              <a:t>, nominative </a:t>
            </a:r>
            <a:r>
              <a:rPr lang="cs-CZ" dirty="0" err="1"/>
              <a:t>identifies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subject</a:t>
            </a:r>
            <a:endParaRPr lang="cs-CZ" dirty="0"/>
          </a:p>
          <a:p>
            <a:r>
              <a:rPr lang="cs-CZ" dirty="0" err="1"/>
              <a:t>without</a:t>
            </a:r>
            <a:r>
              <a:rPr lang="cs-CZ" dirty="0"/>
              <a:t>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form</a:t>
            </a:r>
            <a:r>
              <a:rPr lang="cs-CZ" dirty="0"/>
              <a:t>,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wouldn‘t</a:t>
            </a:r>
            <a:r>
              <a:rPr lang="cs-CZ" dirty="0"/>
              <a:t> </a:t>
            </a:r>
            <a:r>
              <a:rPr lang="cs-CZ" dirty="0" err="1"/>
              <a:t>know</a:t>
            </a:r>
            <a:r>
              <a:rPr lang="cs-CZ" dirty="0"/>
              <a:t> </a:t>
            </a:r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subject</a:t>
            </a:r>
            <a:r>
              <a:rPr lang="cs-CZ" dirty="0"/>
              <a:t> (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active</a:t>
            </a:r>
            <a:r>
              <a:rPr lang="cs-CZ" dirty="0"/>
              <a:t> element, in </a:t>
            </a:r>
            <a:r>
              <a:rPr lang="cs-CZ" dirty="0" err="1"/>
              <a:t>charge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action</a:t>
            </a:r>
            <a:r>
              <a:rPr lang="cs-CZ" dirty="0"/>
              <a:t> </a:t>
            </a:r>
            <a:r>
              <a:rPr lang="cs-CZ" dirty="0" err="1"/>
              <a:t>expressed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a verb) a </a:t>
            </a:r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object</a:t>
            </a:r>
            <a:r>
              <a:rPr lang="cs-CZ" dirty="0"/>
              <a:t> (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passive</a:t>
            </a:r>
            <a:r>
              <a:rPr lang="cs-CZ" dirty="0"/>
              <a:t> element)</a:t>
            </a:r>
          </a:p>
        </p:txBody>
      </p:sp>
    </p:spTree>
    <p:extLst>
      <p:ext uri="{BB962C8B-B14F-4D97-AF65-F5344CB8AC3E}">
        <p14:creationId xmlns:p14="http://schemas.microsoft.com/office/powerpoint/2010/main" val="215601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DEF7E6-85E5-4283-889B-0BD0D972E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Situation</a:t>
            </a:r>
            <a:r>
              <a:rPr lang="cs-CZ" dirty="0"/>
              <a:t>: </a:t>
            </a:r>
            <a:r>
              <a:rPr lang="cs-CZ" dirty="0" err="1"/>
              <a:t>Let‘s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…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F5EBA19-CE29-4315-BDA1-F67E879F35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Martin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B217556-158C-4B5A-BFAF-932D077FE4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Martina</a:t>
            </a:r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E47869AA-4313-49CE-9A6A-7703C8277E5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022403" y="2780929"/>
            <a:ext cx="5528202" cy="3209924"/>
          </a:xfrm>
          <a:prstGeom prst="rect">
            <a:avLst/>
          </a:prstGeo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40D6ED93-D48E-4E37-802D-620B8916D0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3709" y="2780928"/>
            <a:ext cx="4149924" cy="320992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B3FE04EF-D5AA-4A75-9380-7A69FF12C87C}"/>
              </a:ext>
            </a:extLst>
          </p:cNvPr>
          <p:cNvSpPr txBox="1"/>
          <p:nvPr/>
        </p:nvSpPr>
        <p:spPr>
          <a:xfrm>
            <a:off x="549795" y="6381328"/>
            <a:ext cx="53033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hlinkClick r:id="rId4"/>
              </a:rPr>
              <a:t>https://www.rct.uk/collection/405878/st-martin-dividing-his-cloak-0</a:t>
            </a:r>
            <a:r>
              <a:rPr lang="cs-CZ" sz="1100" dirty="0"/>
              <a:t>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0589BD9-F931-44B5-9ED2-2335E3D8CF9A}"/>
              </a:ext>
            </a:extLst>
          </p:cNvPr>
          <p:cNvSpPr txBox="1"/>
          <p:nvPr/>
        </p:nvSpPr>
        <p:spPr>
          <a:xfrm>
            <a:off x="6035854" y="6381328"/>
            <a:ext cx="53033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hlinkClick r:id="rId5"/>
              </a:rPr>
              <a:t>https://www.glamour.com/story/most-powerful-female-athletes-of-all-time</a:t>
            </a:r>
            <a:r>
              <a:rPr lang="cs-CZ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831839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2B5881E5-17FA-47A0-A82C-54341BC4B1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9876" y="2688484"/>
            <a:ext cx="3683124" cy="326781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05726C7-4440-4DA2-97B7-711B9B3AA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660" y="2606484"/>
            <a:ext cx="3103340" cy="334981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27F4E7E-7E33-49B7-966E-C60F06E9B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276" y="1125539"/>
            <a:ext cx="10779372" cy="647700"/>
          </a:xfrm>
        </p:spPr>
        <p:txBody>
          <a:bodyPr wrap="square" anchor="b">
            <a:normAutofit/>
          </a:bodyPr>
          <a:lstStyle/>
          <a:p>
            <a:r>
              <a:rPr lang="cs-CZ" dirty="0"/>
              <a:t>Nominative so far…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underlined</a:t>
            </a:r>
            <a:r>
              <a:rPr lang="cs-CZ" dirty="0"/>
              <a:t>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A8426C3-417C-4B04-8635-E8E2BD550469}"/>
              </a:ext>
            </a:extLst>
          </p:cNvPr>
          <p:cNvSpPr txBox="1"/>
          <p:nvPr/>
        </p:nvSpPr>
        <p:spPr>
          <a:xfrm>
            <a:off x="1197868" y="1988840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To je </a:t>
            </a:r>
            <a:r>
              <a:rPr lang="cs-CZ" u="sng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Martin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11F29FA-E6CD-4DAD-B551-6E61745D2406}"/>
              </a:ext>
            </a:extLst>
          </p:cNvPr>
          <p:cNvSpPr txBox="1"/>
          <p:nvPr/>
        </p:nvSpPr>
        <p:spPr>
          <a:xfrm>
            <a:off x="8398668" y="1988840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To je </a:t>
            </a:r>
            <a:r>
              <a:rPr lang="cs-CZ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Martina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6842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2B5881E5-17FA-47A0-A82C-54341BC4B1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9876" y="2688484"/>
            <a:ext cx="3683124" cy="326781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05726C7-4440-4DA2-97B7-711B9B3AA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660" y="2606484"/>
            <a:ext cx="3103340" cy="334981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27F4E7E-7E33-49B7-966E-C60F06E9B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276" y="1125539"/>
            <a:ext cx="10779372" cy="647700"/>
          </a:xfrm>
        </p:spPr>
        <p:txBody>
          <a:bodyPr wrap="square" anchor="b">
            <a:normAutofit/>
          </a:bodyPr>
          <a:lstStyle/>
          <a:p>
            <a:r>
              <a:rPr lang="cs-CZ" dirty="0"/>
              <a:t>Nominative so far…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A8426C3-417C-4B04-8635-E8E2BD550469}"/>
              </a:ext>
            </a:extLst>
          </p:cNvPr>
          <p:cNvSpPr txBox="1"/>
          <p:nvPr/>
        </p:nvSpPr>
        <p:spPr>
          <a:xfrm>
            <a:off x="1197868" y="1988840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Martin</a:t>
            </a:r>
            <a:r>
              <a:rPr lang="cs-CZ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je voják (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soldier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11F29FA-E6CD-4DAD-B551-6E61745D2406}"/>
              </a:ext>
            </a:extLst>
          </p:cNvPr>
          <p:cNvSpPr txBox="1"/>
          <p:nvPr/>
        </p:nvSpPr>
        <p:spPr>
          <a:xfrm>
            <a:off x="8398668" y="1988840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Martina</a:t>
            </a:r>
            <a:r>
              <a:rPr lang="cs-CZ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je sportovkyně.</a:t>
            </a:r>
          </a:p>
        </p:txBody>
      </p:sp>
    </p:spTree>
    <p:extLst>
      <p:ext uri="{BB962C8B-B14F-4D97-AF65-F5344CB8AC3E}">
        <p14:creationId xmlns:p14="http://schemas.microsoft.com/office/powerpoint/2010/main" val="1797737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2B5881E5-17FA-47A0-A82C-54341BC4B1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3100" y="2159000"/>
            <a:ext cx="4279900" cy="37973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F4F6276-2606-4F90-9523-A164A100E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159000"/>
            <a:ext cx="2806700" cy="37973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05726C7-4440-4DA2-97B7-711B9B3AA2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2100" y="2159000"/>
            <a:ext cx="3517900" cy="37973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27F4E7E-7E33-49B7-966E-C60F06E9B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276" y="1125539"/>
            <a:ext cx="10779372" cy="647700"/>
          </a:xfrm>
        </p:spPr>
        <p:txBody>
          <a:bodyPr wrap="square" anchor="b">
            <a:normAutofit/>
          </a:bodyPr>
          <a:lstStyle/>
          <a:p>
            <a:r>
              <a:rPr lang="cs-CZ" dirty="0"/>
              <a:t>… and </a:t>
            </a:r>
            <a:r>
              <a:rPr lang="cs-CZ" dirty="0" err="1"/>
              <a:t>now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romance </a:t>
            </a:r>
            <a:r>
              <a:rPr lang="cs-CZ" dirty="0" err="1"/>
              <a:t>starts</a:t>
            </a:r>
            <a:r>
              <a:rPr lang="cs-CZ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0114771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e226e3f7-ff9f-4dd1-aa15-bca6c51929a9">
      <UserInfo>
        <DisplayName/>
        <AccountId xsi:nil="true"/>
        <AccountType/>
      </UserInfo>
    </Teachers>
    <Student_Groups xmlns="e226e3f7-ff9f-4dd1-aa15-bca6c51929a9">
      <UserInfo>
        <DisplayName/>
        <AccountId xsi:nil="true"/>
        <AccountType/>
      </UserInfo>
    </Student_Groups>
    <Self_Registration_Enabled xmlns="e226e3f7-ff9f-4dd1-aa15-bca6c51929a9" xsi:nil="true"/>
    <Invited_Teachers xmlns="e226e3f7-ff9f-4dd1-aa15-bca6c51929a9" xsi:nil="true"/>
    <NotebookType xmlns="e226e3f7-ff9f-4dd1-aa15-bca6c51929a9" xsi:nil="true"/>
    <Students xmlns="e226e3f7-ff9f-4dd1-aa15-bca6c51929a9">
      <UserInfo>
        <DisplayName/>
        <AccountId xsi:nil="true"/>
        <AccountType/>
      </UserInfo>
    </Students>
    <Has_Teacher_Only_SectionGroup xmlns="e226e3f7-ff9f-4dd1-aa15-bca6c51929a9" xsi:nil="true"/>
    <DefaultSectionNames xmlns="e226e3f7-ff9f-4dd1-aa15-bca6c51929a9" xsi:nil="true"/>
    <Is_Collaboration_Space_Locked xmlns="e226e3f7-ff9f-4dd1-aa15-bca6c51929a9" xsi:nil="true"/>
    <FolderType xmlns="e226e3f7-ff9f-4dd1-aa15-bca6c51929a9" xsi:nil="true"/>
    <Owner xmlns="e226e3f7-ff9f-4dd1-aa15-bca6c51929a9">
      <UserInfo>
        <DisplayName/>
        <AccountId xsi:nil="true"/>
        <AccountType/>
      </UserInfo>
    </Owner>
    <CultureName xmlns="e226e3f7-ff9f-4dd1-aa15-bca6c51929a9" xsi:nil="true"/>
    <Invited_Students xmlns="e226e3f7-ff9f-4dd1-aa15-bca6c51929a9" xsi:nil="true"/>
    <AppVersion xmlns="e226e3f7-ff9f-4dd1-aa15-bca6c51929a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F55372252ED724CA0AAE532E4D314EB" ma:contentTypeVersion="25" ma:contentTypeDescription="Vytvoří nový dokument" ma:contentTypeScope="" ma:versionID="d9979f49ca9aadd6b69e2e3a4de11f77">
  <xsd:schema xmlns:xsd="http://www.w3.org/2001/XMLSchema" xmlns:xs="http://www.w3.org/2001/XMLSchema" xmlns:p="http://schemas.microsoft.com/office/2006/metadata/properties" xmlns:ns3="26f76ef6-96f2-4b7d-9117-78def4f5d41b" xmlns:ns4="e226e3f7-ff9f-4dd1-aa15-bca6c51929a9" targetNamespace="http://schemas.microsoft.com/office/2006/metadata/properties" ma:root="true" ma:fieldsID="ccf6bc797beac04eb8a3615d20ab2908" ns3:_="" ns4:_="">
    <xsd:import namespace="26f76ef6-96f2-4b7d-9117-78def4f5d41b"/>
    <xsd:import namespace="e226e3f7-ff9f-4dd1-aa15-bca6c51929a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CultureName" minOccurs="0"/>
                <xsd:element ref="ns4:Has_Teacher_Only_SectionGroup" minOccurs="0"/>
                <xsd:element ref="ns4:Is_Collaboration_Space_Locked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f76ef6-96f2-4b7d-9117-78def4f5d41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26e3f7-ff9f-4dd1-aa15-bca6c51929a9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chers" ma:index="1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CultureName" ma:index="22" nillable="true" ma:displayName="Culture Name" ma:internalName="CultureName">
      <xsd:simpleType>
        <xsd:restriction base="dms:Text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2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3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49E4FA-C2FB-4578-AE30-51B1C54CF2F0}">
  <ds:schemaRefs>
    <ds:schemaRef ds:uri="e226e3f7-ff9f-4dd1-aa15-bca6c51929a9"/>
    <ds:schemaRef ds:uri="http://purl.org/dc/terms/"/>
    <ds:schemaRef ds:uri="http://purl.org/dc/dcmitype/"/>
    <ds:schemaRef ds:uri="http://schemas.microsoft.com/office/2006/documentManagement/types"/>
    <ds:schemaRef ds:uri="http://www.w3.org/XML/1998/namespace"/>
    <ds:schemaRef ds:uri="26f76ef6-96f2-4b7d-9117-78def4f5d41b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464EE37-3ACA-43AF-9602-E7CFCAA4A1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7971A5-728F-4B2C-9BEA-BB752996D2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f76ef6-96f2-4b7d-9117-78def4f5d41b"/>
    <ds:schemaRef ds:uri="e226e3f7-ff9f-4dd1-aa15-bca6c51929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652</Words>
  <Application>Microsoft Office PowerPoint</Application>
  <PresentationFormat>Vlastní</PresentationFormat>
  <Paragraphs>105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</vt:lpstr>
      <vt:lpstr>Corbel</vt:lpstr>
      <vt:lpstr>Tahoma</vt:lpstr>
      <vt:lpstr>Wingdings</vt:lpstr>
      <vt:lpstr>Prezentace_MU_CZ</vt:lpstr>
      <vt:lpstr>Accusative case (singular)</vt:lpstr>
      <vt:lpstr>Cases in czech language</vt:lpstr>
      <vt:lpstr>Forms</vt:lpstr>
      <vt:lpstr>Learning forms</vt:lpstr>
      <vt:lpstr>Why does it have to change</vt:lpstr>
      <vt:lpstr>Situation: Let‘s have two people…</vt:lpstr>
      <vt:lpstr>Nominative so far… it will be underlined.</vt:lpstr>
      <vt:lpstr>Nominative so far…</vt:lpstr>
      <vt:lpstr>… and now the romance starts…</vt:lpstr>
      <vt:lpstr>… for romance, we need accusative (that will be bold)  and the verb milovat (to love)</vt:lpstr>
      <vt:lpstr>Martin miluje Martinu. = Martinu miluje Martin. = Miluje Martin Martinu.  Martin Martinu miluje. = Martinu Martin miluje. = Miluje Martinu Martin.</vt:lpstr>
      <vt:lpstr>Martina miluje Martina. = Martina miluje Martina. = Miluje Martina Martina. =  Martina Martina miluje. = Martina Martina miluje. = Miluje Martina Martina. </vt:lpstr>
      <vt:lpstr>… but Martina is actually lesbian</vt:lpstr>
      <vt:lpstr>So…</vt:lpstr>
      <vt:lpstr>Martina1 miluje Martinu2. = Martinu2 miluje Martina1. = Miluje Martina1 Martinu2.  Martina1 Martinu2 miluje. = Martinu2 Martina1 miluje. = Miluje Martinu2 Martina1.</vt:lpstr>
      <vt:lpstr>Martina2 miluje Martinu1. = Martinu1 miluje Martina2. = Miluje Martina2 Martinu1.  Martina2 Martinu1 miluje. = Martinu1 Martina2 miluje. = Miluje Martinu1 Martina2.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2020-11-08T21:57:54Z</dcterms:created>
  <dcterms:modified xsi:type="dcterms:W3CDTF">2020-11-08T22:24:19Z</dcterms:modified>
</cp:coreProperties>
</file>