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e03fdca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e03fdca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af75f38ba7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af75f38ba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f75f38ba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f75f38ba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af75f38ba7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af75f38ba7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af75f38ba7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af75f38ba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f75f38ba7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f75f38ba7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f75f38ba7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f75f38ba7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af75f38ba7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af75f38ba7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10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CFF III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Počasí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178475" y="1063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Jaké je dnes počasí?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Jaké bude zítra počasí?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Jaké bylo včera počasí?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Jaké je počasí v zimě v Thajsku?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 je v létě v Brně?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6675" y="1063675"/>
            <a:ext cx="1864975" cy="1864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6280127" y="2571750"/>
            <a:ext cx="2299176" cy="190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Jaké je počasí?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1982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 + adverbium</a:t>
            </a:r>
            <a:br>
              <a:rPr lang="en"/>
            </a:b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teplo.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zima.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slunečno.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 jasno/polojasno.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 zataženo.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sucho.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větrno.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chladno.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 horko/je vedro.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Bylo chladno.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Bylo slunečno.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494500" y="1152475"/>
            <a:ext cx="1982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</a:t>
            </a:r>
            <a:br>
              <a:rPr lang="en"/>
            </a:b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Prší (inf: pršet - včera pršelo, zítra bude pršet).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Sněží (inf: sněžit - včera sněžilo, zítra bude sněžit).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Mrzne (inf: mrznout - včera mrzlo, zítra bude mrznout).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2403100" y="1152475"/>
            <a:ext cx="19824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 + substantivum</a:t>
            </a:r>
            <a:br>
              <a:rPr lang="en"/>
            </a:b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bouřka (hrom + blesk).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mlha.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Je duha.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Je vítr.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Byla bouřka.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Byl vítr.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Bude bouřka.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Bude duha.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5032500" y="4418225"/>
            <a:ext cx="3870600" cy="4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Kolik je stupňů?</a:t>
            </a: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03800" y="185825"/>
            <a:ext cx="1558875" cy="144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/>
              <a:t>Adjectives x adverbs - jaký x jak</a:t>
            </a:r>
            <a:endParaRPr b="1"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4260300" cy="342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Adjective - JAKÝ/JAKÁ/JAKÉ </a:t>
            </a:r>
            <a:r>
              <a:rPr lang="en" sz="1100">
                <a:solidFill>
                  <a:schemeClr val="dk1"/>
                </a:solidFill>
              </a:rPr>
              <a:t>	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	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+ </a:t>
            </a:r>
            <a:r>
              <a:rPr b="1" lang="en" sz="1100">
                <a:solidFill>
                  <a:schemeClr val="dk1"/>
                </a:solidFill>
              </a:rPr>
              <a:t>Substantive</a:t>
            </a:r>
            <a:br>
              <a:rPr b="1" lang="en" sz="1100">
                <a:solidFill>
                  <a:schemeClr val="dk1"/>
                </a:solidFill>
              </a:rPr>
            </a:b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Dobrý čaj, dobrá káva, dobré auto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Nový dům, nová kniha, nové okno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Veselý šéf, veselá doktorka, veselé dítě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Jaký je ten čaj? - černý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Jaká je tvoje sestra? - inteligentní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Jaké je tvoje auto? - moderní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Jakou polévku si dáte? - česnekovou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Jakou knihu čteš? - českou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Jaký je ten dort? - výborný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4638125" y="1152475"/>
            <a:ext cx="4260300" cy="342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Adverb - JAK</a:t>
            </a:r>
            <a:br>
              <a:rPr b="1"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	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+ </a:t>
            </a:r>
            <a:r>
              <a:rPr b="1" lang="en" sz="1100">
                <a:solidFill>
                  <a:schemeClr val="dk1"/>
                </a:solidFill>
              </a:rPr>
              <a:t>Verb</a:t>
            </a:r>
            <a:br>
              <a:rPr b="1" lang="en" sz="1100">
                <a:solidFill>
                  <a:schemeClr val="dk1"/>
                </a:solidFill>
              </a:rPr>
            </a:b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 se máš? - dobře, špatně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 umíš mluvit? - česky, rusky, anglicky, francouzsky …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 běháš? - rychle, pomalu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Jak je venku? - teplo, chladno, horko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Adjectives and adverbs are similar, but the context is different:</a:t>
            </a:r>
            <a:endParaRPr sz="2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Dobrý - dobře:</a:t>
            </a:r>
            <a:r>
              <a:rPr lang="en"/>
              <a:t> </a:t>
            </a:r>
            <a:r>
              <a:rPr i="1" lang="en"/>
              <a:t>Petr je dobrý student. X Mám se dobře. 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Veselý - vesele: </a:t>
            </a:r>
            <a:r>
              <a:rPr i="1" lang="en"/>
              <a:t>Můj tatínek je veselý člověk. X Dnes vypadáš vesele. 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Rychlý - rychle:</a:t>
            </a:r>
            <a:r>
              <a:rPr lang="en"/>
              <a:t> </a:t>
            </a:r>
            <a:r>
              <a:rPr i="1" lang="en"/>
              <a:t>Česká pošta není rychlá. X To auto jede moc rychle. 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Pomalý - pomalu:</a:t>
            </a:r>
            <a:r>
              <a:rPr lang="en"/>
              <a:t> </a:t>
            </a:r>
            <a:r>
              <a:rPr i="1" lang="en"/>
              <a:t>Česká pošta je pomalá. X To auto jede moc pomalu.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Tichý - potichu:</a:t>
            </a:r>
            <a:r>
              <a:rPr lang="en"/>
              <a:t> </a:t>
            </a:r>
            <a:r>
              <a:rPr i="1" lang="en"/>
              <a:t>Kočka je tiché zvíře. X Musíme mluvit potichu, děti spí.</a:t>
            </a:r>
            <a:r>
              <a:rPr lang="en"/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Moderní - moderně:</a:t>
            </a:r>
            <a:r>
              <a:rPr lang="en"/>
              <a:t> </a:t>
            </a:r>
            <a:r>
              <a:rPr i="1" lang="en"/>
              <a:t>Koupím si moderní mobil. X Jana se obléká moderně. 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Český - česky:</a:t>
            </a:r>
            <a:r>
              <a:rPr lang="en"/>
              <a:t> </a:t>
            </a:r>
            <a:r>
              <a:rPr i="1" lang="en"/>
              <a:t>Máme rádi český jazyk. X Mluvíte česky?</a:t>
            </a:r>
            <a:endParaRPr i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Anglický - anglicky:</a:t>
            </a:r>
            <a:r>
              <a:rPr lang="en"/>
              <a:t> </a:t>
            </a:r>
            <a:r>
              <a:rPr i="1" lang="en"/>
              <a:t>Piješ anglický čaj? X Rozumíte anglicky?</a:t>
            </a:r>
            <a:endParaRPr i="1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Jak uděláme adverbium? ADJ → ADV</a:t>
            </a:r>
            <a:endParaRPr/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AutoNum type="arabicPeriod"/>
            </a:pPr>
            <a:r>
              <a:rPr b="1" lang="en" sz="1400">
                <a:solidFill>
                  <a:schemeClr val="dk1"/>
                </a:solidFill>
                <a:highlight>
                  <a:srgbClr val="FCE5CD"/>
                </a:highlight>
              </a:rPr>
              <a:t>í/ý → e/ě</a:t>
            </a:r>
            <a:br>
              <a:rPr b="1" lang="en" sz="1100">
                <a:solidFill>
                  <a:schemeClr val="dk1"/>
                </a:solidFill>
              </a:rPr>
            </a:b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Rychlý → rychle</a:t>
            </a:r>
            <a:r>
              <a:rPr lang="en" sz="1100">
                <a:solidFill>
                  <a:schemeClr val="dk1"/>
                </a:solidFill>
              </a:rPr>
              <a:t> (to je rychlé auto x mluvíš moc rychle)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Levný → levně</a:t>
            </a:r>
            <a:r>
              <a:rPr lang="en" sz="1100">
                <a:solidFill>
                  <a:schemeClr val="dk1"/>
                </a:solidFill>
              </a:rPr>
              <a:t> (ten dům je levný x musím nakupovat levně)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Moderní → moderně</a:t>
            </a:r>
            <a:r>
              <a:rPr lang="en" sz="1100">
                <a:solidFill>
                  <a:schemeClr val="dk1"/>
                </a:solidFill>
              </a:rPr>
              <a:t> (to je moderní kabát x oblékám se moderně)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Inteligentní → inteligentně</a:t>
            </a:r>
            <a:r>
              <a:rPr lang="en" sz="1100">
                <a:solidFill>
                  <a:schemeClr val="dk1"/>
                </a:solidFill>
              </a:rPr>
              <a:t> (ten student je inteligentní x vypadá inteligentně)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! dobrý → dobře</a:t>
            </a:r>
            <a:r>
              <a:rPr lang="en" sz="1100">
                <a:solidFill>
                  <a:schemeClr val="dk1"/>
                </a:solidFill>
              </a:rPr>
              <a:t> (to je dobrý oběd x vařím dobře)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! drahý → draze</a:t>
            </a:r>
            <a:r>
              <a:rPr lang="en" sz="1100">
                <a:solidFill>
                  <a:schemeClr val="dk1"/>
                </a:solidFill>
              </a:rPr>
              <a:t> (ten počítač je moc drahý x ten dům vypadá draze)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! tichý → tiše/potichu</a:t>
            </a:r>
            <a:r>
              <a:rPr lang="en" sz="1100">
                <a:solidFill>
                  <a:schemeClr val="dk1"/>
                </a:solidFill>
              </a:rPr>
              <a:t> (je to tichý kluk x musíme mluvit potichu, protože děti spí)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! hlasitý → hlasitě/nahlas</a:t>
            </a:r>
            <a:r>
              <a:rPr lang="en" sz="1100">
                <a:solidFill>
                  <a:schemeClr val="dk1"/>
                </a:solidFill>
              </a:rPr>
              <a:t> (je to hlasité auto x to auto jezdí moc hlasitě/nahlas).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 uděláme adverbium? ADJ → ADV</a:t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highlight>
                  <a:srgbClr val="F4CCCC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 -ký, -chý, -hý → o</a:t>
            </a:r>
            <a:br>
              <a:rPr b="1" lang="en" sz="1400">
                <a:solidFill>
                  <a:schemeClr val="dk1"/>
                </a:solidFill>
                <a:highlight>
                  <a:srgbClr val="F4CCCC"/>
                </a:highlight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sz="1400">
              <a:solidFill>
                <a:schemeClr val="dk1"/>
              </a:solidFill>
              <a:highlight>
                <a:srgbClr val="F4CCCC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Horký → horko</a:t>
            </a:r>
            <a:r>
              <a:rPr lang="en" sz="1100">
                <a:solidFill>
                  <a:schemeClr val="dk1"/>
                </a:solidFill>
              </a:rPr>
              <a:t> (to je horký čaj x venku je horko)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Dlouhý → dlouho </a:t>
            </a:r>
            <a:r>
              <a:rPr lang="en" sz="1100">
                <a:solidFill>
                  <a:schemeClr val="dk1"/>
                </a:solidFill>
              </a:rPr>
              <a:t>(žirafa má dlouhý krk x ráda spím dlouho)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Suchý → sucho </a:t>
            </a:r>
            <a:r>
              <a:rPr lang="en" sz="1100">
                <a:solidFill>
                  <a:schemeClr val="dk1"/>
                </a:solidFill>
              </a:rPr>
              <a:t>(mám rád suché víno x neprší a venku je sucho)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Tichý → ticho</a:t>
            </a:r>
            <a:r>
              <a:rPr lang="en" sz="1100">
                <a:solidFill>
                  <a:schemeClr val="dk1"/>
                </a:solidFill>
              </a:rPr>
              <a:t> (to je tichý kluk x doma bylo ticho) x tiše/potichu </a:t>
            </a:r>
            <a:r>
              <a:rPr i="1" lang="en" sz="1100">
                <a:solidFill>
                  <a:schemeClr val="dk1"/>
                </a:solidFill>
              </a:rPr>
              <a:t>(-o ending has a literar meaning, -e ending has abstract meaning)</a:t>
            </a:r>
            <a:endParaRPr i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 uděláme adverbium? ADJ → ADV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chemeClr val="dk1"/>
                </a:solidFill>
                <a:highlight>
                  <a:srgbClr val="D9EAD3"/>
                </a:highlight>
              </a:rPr>
              <a:t>3. </a:t>
            </a:r>
            <a:r>
              <a:rPr b="1" lang="en" sz="1400">
                <a:solidFill>
                  <a:schemeClr val="dk1"/>
                </a:solidFill>
                <a:highlight>
                  <a:srgbClr val="D9EAD3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-ský, -cký → sky, cky</a:t>
            </a:r>
            <a:br>
              <a:rPr b="1" lang="en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Český → česky</a:t>
            </a:r>
            <a:r>
              <a:rPr lang="en" sz="1100">
                <a:solidFill>
                  <a:schemeClr val="dk1"/>
                </a:solidFill>
              </a:rPr>
              <a:t> (to je česká kniha x rozumím česky)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Anglický → anglicky</a:t>
            </a:r>
            <a:r>
              <a:rPr lang="en" sz="1100">
                <a:solidFill>
                  <a:schemeClr val="dk1"/>
                </a:solidFill>
              </a:rPr>
              <a:t> (mám rád anglický čaj x mluvím anglicky)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Italský → italsky</a:t>
            </a:r>
            <a:r>
              <a:rPr lang="en" sz="1100">
                <a:solidFill>
                  <a:schemeClr val="dk1"/>
                </a:solidFill>
              </a:rPr>
              <a:t> (špagety jsou italské jídlo x umíš italsky?)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Ruský → rusky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Španělský → španělsky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Čínský → čínsky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 New Roman"/>
              <a:buChar char="+"/>
            </a:pPr>
            <a:r>
              <a:rPr b="1" lang="en" sz="1100">
                <a:solidFill>
                  <a:schemeClr val="dk1"/>
                </a:solidFill>
              </a:rPr>
              <a:t>Hezký 	 → hezky</a:t>
            </a:r>
            <a:r>
              <a:rPr lang="en" sz="1100">
                <a:solidFill>
                  <a:schemeClr val="dk1"/>
                </a:solidFill>
              </a:rPr>
              <a:t> (to je hezký pes x venku je dnes hezky)</a:t>
            </a:r>
            <a:br>
              <a:rPr lang="en" sz="1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1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Jak uděláme adverbium? ADJ → ADV</a:t>
            </a:r>
            <a:endParaRPr/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FFF2CC"/>
                </a:highlight>
              </a:rPr>
              <a:t>4. </a:t>
            </a:r>
            <a:r>
              <a:rPr b="1" lang="en" sz="1400">
                <a:solidFill>
                  <a:schemeClr val="dk1"/>
                </a:solidFill>
                <a:highlight>
                  <a:srgbClr val="FFF2CC"/>
                </a:highlight>
              </a:rPr>
              <a:t>Irregulars</a:t>
            </a:r>
            <a:br>
              <a:rPr b="1" lang="en" sz="1100">
                <a:solidFill>
                  <a:schemeClr val="dk1"/>
                </a:solidFill>
              </a:rPr>
            </a:b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Pomalý - pomalu </a:t>
            </a:r>
            <a:r>
              <a:rPr lang="en" sz="1100">
                <a:solidFill>
                  <a:schemeClr val="dk1"/>
                </a:solidFill>
              </a:rPr>
              <a:t>(to je pomalý autobus x ten autobus jede moc pomalu)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