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b13189e8c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b13189e8c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b13189e8c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b13189e8c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b13189e8c6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b13189e8c6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b13189e8c6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b13189e8c6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b13189e8c6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b13189e8c6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11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CFF III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Revision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Mám ……………. byt. X ……………. piješ. (malý, málo)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Včera jsem byl ………….X Vypadáš ………………….. (nemocný, nemocně)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Auto jede ………………. X Potřebuju ……………..auto. (rychlé, rychle)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Mám …………….dům. X Obléká se …………….. (moderní, moderně).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Venku je ……………...x Mám ……………..svetr. (krásný, krásně)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ADJ → ADV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Dobrý 	český 	smutný 	unavený 	dlouhý 	teplý 	ruský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Inteligentní 	drahý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Comparison of adjectives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273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en"/>
              <a:t>REGULAR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Krásn-ý → krásn-ější (-ejší, -ší, -čí) → nej-krásn-nější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Vesel-ý → vesel-ejší → nej-vesel-ejší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Star-ý → star-ší → nej-star-ší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Mlad-ý → mlad-ší → nej-mlad→ší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Hezk-ý → hez-čí → nej-hez-čí  </a:t>
            </a:r>
            <a:endParaRPr sz="1400"/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09125" y="1152475"/>
            <a:ext cx="1587076" cy="1386776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/>
          <p:nvPr/>
        </p:nvSpPr>
        <p:spPr>
          <a:xfrm>
            <a:off x="333025" y="3951975"/>
            <a:ext cx="8499300" cy="62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434343"/>
                </a:solidFill>
              </a:rPr>
              <a:t>Consonant changes: drahý </a:t>
            </a:r>
            <a:r>
              <a:rPr lang="en" sz="1200">
                <a:solidFill>
                  <a:srgbClr val="434343"/>
                </a:solidFill>
              </a:rPr>
              <a:t>→ dražší, tichý → tišší, chytrý → chytřejší</a:t>
            </a:r>
            <a:endParaRPr sz="12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Comparison of adjectives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b) IRREGULAR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Dobrý → lepší → nejlepší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špatný/zlý → horší → nejhorší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Velký → větší → největší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Malý → menší → nejmenší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Vysoký → vyšší → nejvyšší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Dlouhý → delší → nejdelší </a:t>
            </a:r>
            <a:endParaRPr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252500" y="1017725"/>
            <a:ext cx="2130600" cy="341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ADJECTIVE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ý/í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Smutný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Tlustý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lehký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2662125" y="1017725"/>
            <a:ext cx="2130600" cy="341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COMPARATIVE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ější/ejší/ší/čí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smutnější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tlustší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lehčí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4886750" y="1017725"/>
            <a:ext cx="2130600" cy="341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SUPERLATIVE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Nej + comparative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nejsmutnější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nejtlustší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nejlehčí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NEŽ = than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4260300" cy="356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Jsem mladší </a:t>
            </a:r>
            <a:r>
              <a:rPr b="1" lang="en" sz="1500"/>
              <a:t>než</a:t>
            </a:r>
            <a:r>
              <a:rPr lang="en" sz="1500"/>
              <a:t> sestra.</a:t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500"/>
              <a:t>Maminka je starší </a:t>
            </a:r>
            <a:r>
              <a:rPr b="1" lang="en" sz="1500"/>
              <a:t>než</a:t>
            </a:r>
            <a:r>
              <a:rPr lang="en" sz="1500"/>
              <a:t> tatínek.</a:t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500"/>
              <a:t>Ovoce je zdravější </a:t>
            </a:r>
            <a:r>
              <a:rPr b="1" lang="en" sz="1500"/>
              <a:t>než</a:t>
            </a:r>
            <a:r>
              <a:rPr lang="en" sz="1500"/>
              <a:t> čokoláda. </a:t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E599"/>
                </a:highlight>
              </a:rPr>
              <a:t>Ta bolest je větší </a:t>
            </a:r>
            <a:r>
              <a:rPr b="1" lang="en">
                <a:highlight>
                  <a:srgbClr val="FFE599"/>
                </a:highlight>
              </a:rPr>
              <a:t>než</a:t>
            </a:r>
            <a:r>
              <a:rPr lang="en">
                <a:highlight>
                  <a:srgbClr val="FFE599"/>
                </a:highlight>
              </a:rPr>
              <a:t> včera.</a:t>
            </a:r>
            <a:endParaRPr>
              <a:highlight>
                <a:srgbClr val="FFE599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E599"/>
                </a:highlight>
              </a:rPr>
              <a:t>Teplota je vyšší </a:t>
            </a:r>
            <a:r>
              <a:rPr b="1" lang="en">
                <a:highlight>
                  <a:srgbClr val="FFE599"/>
                </a:highlight>
              </a:rPr>
              <a:t>než</a:t>
            </a:r>
            <a:r>
              <a:rPr lang="en">
                <a:highlight>
                  <a:srgbClr val="FFE599"/>
                </a:highlight>
              </a:rPr>
              <a:t> ráno.</a:t>
            </a:r>
            <a:endParaRPr>
              <a:highlight>
                <a:srgbClr val="FFE599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E599"/>
                </a:highlight>
              </a:rPr>
              <a:t>Jeho stav je horší </a:t>
            </a:r>
            <a:r>
              <a:rPr b="1" lang="en">
                <a:highlight>
                  <a:srgbClr val="FFE599"/>
                </a:highlight>
              </a:rPr>
              <a:t>než</a:t>
            </a:r>
            <a:r>
              <a:rPr lang="en">
                <a:highlight>
                  <a:srgbClr val="FFE599"/>
                </a:highlight>
              </a:rPr>
              <a:t> před týdnem.</a:t>
            </a:r>
            <a:endParaRPr>
              <a:highlight>
                <a:srgbClr val="FFE599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highlight>
                  <a:srgbClr val="FFE599"/>
                </a:highlight>
              </a:rPr>
              <a:t>Její prognóza je už lepší.</a:t>
            </a:r>
            <a:endParaRPr>
              <a:highlight>
                <a:srgbClr val="FFE599"/>
              </a:highlight>
            </a:endParaRPr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4726900" y="1290075"/>
            <a:ext cx="4260300" cy="342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NEJ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Praha je největší město </a:t>
            </a:r>
            <a:r>
              <a:rPr lang="en" u="sng"/>
              <a:t>České republiky.</a:t>
            </a:r>
            <a:endParaRPr u="sng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Moje maminka je nejkrásnější </a:t>
            </a:r>
            <a:r>
              <a:rPr lang="en" u="sng"/>
              <a:t>ze všech.</a:t>
            </a:r>
            <a:endParaRPr u="sng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Jsi nejlepší </a:t>
            </a:r>
            <a:r>
              <a:rPr lang="en" u="sng"/>
              <a:t>na světě. </a:t>
            </a:r>
            <a:endParaRPr u="sng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