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34ad4aa01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34ad4aa01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34ad4aa01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34ad4aa01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34ad4aa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34ad4aa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34ad4aa0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34ad4aa0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34ad4aa0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34ad4aa0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34ad4aa0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34ad4aa0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34ad4aa0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34ad4aa0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34ad4aa0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34ad4aa0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34ad4aa0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34ad4aa0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34ad4aa01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34ad4aa01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12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KDO/CO → KOMU/ČEMU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Komu telefonuješ? - Mamince.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Čemu nerozumíš? - Politice.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Komu kupuješ tu knihu? - Kamarádovi.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Čemu se směješ? - Vtipu.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Proti komu dnes hraje Kometa?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Ke komu dnes odpoledne jdeš?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Tvořte věty (workbook: page 37/ex. 40</a:t>
            </a:r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režisér/vysvětlit/role/herečka - Režisér vysvětlil roli (acc.) herečce (dat.).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sekretářka/napsat/e-mail/ředitelka ……………………………………….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kamarádka/napsat/dopis/kamarád. ……………………………………..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paní/poslat/e-mail/soused. ………………………………………………..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doktor/dát/lék/pacient. ……………………………………………………..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student/koupit/kniha/kamarádka. …………………………………………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profesor/vrátit/test/student. ………………………………………………..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rodiče/dát/dárek/syn. ……………………………………………………….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Veselý - veselejší - nejveselejší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Krásný - krásnější - nejkrásnější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Zdravý - zdravější - nejzdravější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 se jmenuje nejvyšší hora České republiky? Jak se jmenuje největší město v České republice? Jaké město je nejkrásnější na světě? Jaké zvíře je největší na světě? Jaké zvíře je nejrychlejší? …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dative singular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7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Fráze, které známe: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Kolik je </a:t>
            </a:r>
            <a:r>
              <a:rPr lang="en" u="sng"/>
              <a:t>vám</a:t>
            </a:r>
            <a:r>
              <a:rPr lang="en"/>
              <a:t> let?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</a:t>
            </a:r>
            <a:r>
              <a:rPr lang="en" u="sng"/>
              <a:t>mi</a:t>
            </a:r>
            <a:r>
              <a:rPr lang="en"/>
              <a:t> špatně a horko.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Motá se </a:t>
            </a:r>
            <a:r>
              <a:rPr lang="en" u="sng"/>
              <a:t>vám</a:t>
            </a:r>
            <a:r>
              <a:rPr lang="en"/>
              <a:t> hlava?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Buší </a:t>
            </a:r>
            <a:r>
              <a:rPr lang="en" u="sng"/>
              <a:t>mi</a:t>
            </a:r>
            <a:r>
              <a:rPr lang="en"/>
              <a:t> srdce.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</a:t>
            </a:r>
            <a:r>
              <a:rPr lang="en" u="sng"/>
              <a:t>ti</a:t>
            </a:r>
            <a:r>
              <a:rPr lang="en"/>
              <a:t> zima?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 je </a:t>
            </a:r>
            <a:r>
              <a:rPr lang="en" u="sng"/>
              <a:t>vám</a:t>
            </a:r>
            <a:r>
              <a:rPr lang="en"/>
              <a:t>?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4138850" y="1238125"/>
            <a:ext cx="42945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Mi, ti, mu, jí, nám, vám, jim</a:t>
            </a:r>
            <a:r>
              <a:rPr lang="en" sz="1800"/>
              <a:t> = personal pronouns in the dative case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 potřebujeme dativ?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Druhý objekt ve větě.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Eva (subject = nominative) dá (verb) knihu (1st object = accusative)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 mamince </a:t>
            </a: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(2nd object = dative).</a:t>
            </a:r>
            <a:endParaRPr sz="1050" i="1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Maminka kupuje dárek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bratrovi.  </a:t>
            </a:r>
            <a:endParaRPr sz="1050" i="1">
              <a:solidFill>
                <a:srgbClr val="3A3A3A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Petr píše dopis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přítelkyni.</a:t>
            </a:r>
            <a:endParaRPr sz="1050" i="1">
              <a:solidFill>
                <a:srgbClr val="3A3A3A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Musím uvařit večeři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synovi.</a:t>
            </a: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 X (pro syna = acc.)</a:t>
            </a:r>
            <a:endParaRPr sz="1050" i="1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Sestra bere krev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pacientovi.</a:t>
            </a:r>
            <a:endParaRPr sz="1050" i="1">
              <a:solidFill>
                <a:srgbClr val="3A3A3A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Doktor měří tlak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paní Novákové.</a:t>
            </a:r>
            <a:endParaRPr sz="1050" i="1">
              <a:solidFill>
                <a:srgbClr val="3A3A3A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 i="1">
                <a:solidFill>
                  <a:srgbClr val="3A3A3A"/>
                </a:solidFill>
                <a:highlight>
                  <a:srgbClr val="FFFFFF"/>
                </a:highlight>
              </a:rPr>
              <a:t>Sestra nese čaj a snídani </a:t>
            </a:r>
            <a:r>
              <a:rPr lang="en" sz="1050" i="1">
                <a:solidFill>
                  <a:srgbClr val="3A3A3A"/>
                </a:solidFill>
                <a:highlight>
                  <a:srgbClr val="F9CB9C"/>
                </a:highlight>
              </a:rPr>
              <a:t>panu Horníčkovi. </a:t>
            </a:r>
            <a:endParaRPr sz="1050" i="1">
              <a:solidFill>
                <a:srgbClr val="3A3A3A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50" i="1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 potřebujeme dativ?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Slovesa s dativem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-CZ" sz="1400" b="1" dirty="0"/>
              <a:t>dávat/dát</a:t>
            </a:r>
            <a:r>
              <a:rPr lang="en" sz="1400" dirty="0"/>
              <a:t>- </a:t>
            </a:r>
            <a:r>
              <a:rPr lang="en" sz="1400" i="1" dirty="0"/>
              <a:t>Sestra dává léky </a:t>
            </a:r>
            <a:r>
              <a:rPr lang="en" sz="1400" i="1" dirty="0">
                <a:highlight>
                  <a:srgbClr val="FCE5CD"/>
                </a:highlight>
              </a:rPr>
              <a:t>pacientovi.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děkovat/poděkovat </a:t>
            </a:r>
            <a:r>
              <a:rPr lang="en" sz="1400" dirty="0"/>
              <a:t>- </a:t>
            </a:r>
            <a:r>
              <a:rPr lang="en" sz="1400" i="1" dirty="0"/>
              <a:t>Musíme poděkovat </a:t>
            </a:r>
            <a:r>
              <a:rPr lang="en" sz="1400" i="1" dirty="0">
                <a:highlight>
                  <a:srgbClr val="FCE5CD"/>
                </a:highlight>
              </a:rPr>
              <a:t>tatínkovi.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kupovat/koupit</a:t>
            </a:r>
            <a:r>
              <a:rPr lang="en" sz="1400" dirty="0"/>
              <a:t> - </a:t>
            </a:r>
            <a:r>
              <a:rPr lang="en" sz="1400" i="1" dirty="0"/>
              <a:t>Maminka kupuje nové boty </a:t>
            </a:r>
            <a:r>
              <a:rPr lang="en" sz="1400" i="1" dirty="0">
                <a:highlight>
                  <a:srgbClr val="FCE5CD"/>
                </a:highlight>
              </a:rPr>
              <a:t>synovi.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omlouvat se/omluvit se</a:t>
            </a:r>
            <a:r>
              <a:rPr lang="en" sz="1400" dirty="0"/>
              <a:t> (to apologize) - </a:t>
            </a:r>
            <a:r>
              <a:rPr lang="en" sz="1400" i="1" dirty="0"/>
              <a:t>Omlouvám se </a:t>
            </a:r>
            <a:r>
              <a:rPr lang="en" sz="1400" i="1" dirty="0">
                <a:highlight>
                  <a:srgbClr val="FCE5CD"/>
                </a:highlight>
              </a:rPr>
              <a:t>učiteli,</a:t>
            </a:r>
            <a:r>
              <a:rPr lang="en" sz="1400" i="1" dirty="0"/>
              <a:t> že jdu pozdě.</a:t>
            </a:r>
            <a:endParaRPr sz="1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pomáhat/pomoct</a:t>
            </a:r>
            <a:r>
              <a:rPr lang="en" sz="1400" dirty="0"/>
              <a:t> - </a:t>
            </a:r>
            <a:r>
              <a:rPr lang="en" sz="1400" i="1" dirty="0"/>
              <a:t>Asistentka pomáhá </a:t>
            </a:r>
            <a:r>
              <a:rPr lang="en" sz="1400" i="1" dirty="0">
                <a:highlight>
                  <a:srgbClr val="FCE5CD"/>
                </a:highlight>
              </a:rPr>
              <a:t>pacientovi </a:t>
            </a:r>
            <a:r>
              <a:rPr lang="en" sz="1400" i="1" dirty="0"/>
              <a:t>chodit.</a:t>
            </a:r>
            <a:endParaRPr sz="1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posílat/poslat</a:t>
            </a:r>
            <a:r>
              <a:rPr lang="en" sz="1400" dirty="0"/>
              <a:t> (to send) - </a:t>
            </a:r>
            <a:r>
              <a:rPr lang="en" sz="1400" i="1" dirty="0"/>
              <a:t>Dnes musím poslat e-mail </a:t>
            </a:r>
            <a:r>
              <a:rPr lang="en" sz="1400" i="1" dirty="0">
                <a:highlight>
                  <a:srgbClr val="FCE5CD"/>
                </a:highlight>
              </a:rPr>
              <a:t>manažerce.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radit/poradit </a:t>
            </a:r>
            <a:r>
              <a:rPr lang="en" sz="1400" dirty="0"/>
              <a:t>(to advise) - </a:t>
            </a:r>
            <a:r>
              <a:rPr lang="en" sz="1400" i="1" dirty="0"/>
              <a:t>Musíme </a:t>
            </a:r>
            <a:r>
              <a:rPr lang="en" sz="1400" i="1" dirty="0">
                <a:highlight>
                  <a:srgbClr val="FCE5CD"/>
                </a:highlight>
              </a:rPr>
              <a:t>Petrovi</a:t>
            </a:r>
            <a:r>
              <a:rPr lang="en" sz="1400" i="1" dirty="0"/>
              <a:t> poradit, co má dělat.</a:t>
            </a:r>
            <a:endParaRPr sz="1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rozumět/porozumět</a:t>
            </a:r>
            <a:r>
              <a:rPr lang="en" sz="1400" dirty="0"/>
              <a:t> - </a:t>
            </a:r>
            <a:r>
              <a:rPr lang="en" sz="1400" i="1" dirty="0"/>
              <a:t>Nerozumím </a:t>
            </a:r>
            <a:r>
              <a:rPr lang="en" sz="1400" i="1" dirty="0">
                <a:highlight>
                  <a:srgbClr val="FCE5CD"/>
                </a:highlight>
              </a:rPr>
              <a:t>fyzice.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smát se/zasmát se</a:t>
            </a:r>
            <a:r>
              <a:rPr lang="en" sz="1400" dirty="0"/>
              <a:t> (to laugh) - </a:t>
            </a:r>
            <a:r>
              <a:rPr lang="en" sz="1400" i="1" dirty="0"/>
              <a:t>Směju se </a:t>
            </a:r>
            <a:r>
              <a:rPr lang="en" sz="1400" i="1" dirty="0">
                <a:highlight>
                  <a:srgbClr val="FCE5CD"/>
                </a:highlight>
              </a:rPr>
              <a:t>sestře</a:t>
            </a:r>
            <a:r>
              <a:rPr lang="en" sz="1400" i="1" dirty="0"/>
              <a:t>.</a:t>
            </a:r>
            <a:endParaRPr sz="1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telefonovat/zatelefonovat</a:t>
            </a:r>
            <a:r>
              <a:rPr lang="en" sz="1400" i="1" dirty="0"/>
              <a:t> </a:t>
            </a:r>
            <a:r>
              <a:rPr lang="en" sz="1400" dirty="0"/>
              <a:t>(to phone)</a:t>
            </a:r>
            <a:r>
              <a:rPr lang="en" sz="1400" i="1" dirty="0"/>
              <a:t> - Každý den telefonuju </a:t>
            </a:r>
            <a:r>
              <a:rPr lang="en" sz="1400" i="1" dirty="0">
                <a:highlight>
                  <a:srgbClr val="FCE5CD"/>
                </a:highlight>
              </a:rPr>
              <a:t>mamince.</a:t>
            </a:r>
            <a:r>
              <a:rPr lang="en" sz="1400" i="1" dirty="0"/>
              <a:t> </a:t>
            </a:r>
            <a:endParaRPr sz="1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volat/zavolat</a:t>
            </a:r>
            <a:r>
              <a:rPr lang="en" sz="1400" dirty="0"/>
              <a:t> (to call) - </a:t>
            </a:r>
            <a:r>
              <a:rPr lang="en" sz="1400" i="1" dirty="0"/>
              <a:t>Každý den telefonuju </a:t>
            </a:r>
            <a:r>
              <a:rPr lang="en" sz="1400" i="1" dirty="0">
                <a:highlight>
                  <a:srgbClr val="FCE5CD"/>
                </a:highlight>
              </a:rPr>
              <a:t>bratrovi.</a:t>
            </a:r>
            <a:endParaRPr sz="1400" i="1" dirty="0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vysvětlovat/vysvětlit</a:t>
            </a:r>
            <a:r>
              <a:rPr lang="en" sz="1400" dirty="0"/>
              <a:t> (to explain) - </a:t>
            </a:r>
            <a:r>
              <a:rPr lang="en" sz="1400" i="1" dirty="0"/>
              <a:t>Učitelka vysvětluje dativ </a:t>
            </a:r>
            <a:r>
              <a:rPr lang="en" sz="1400" i="1" dirty="0">
                <a:highlight>
                  <a:srgbClr val="FCE5CD"/>
                </a:highlight>
              </a:rPr>
              <a:t>studentovi.</a:t>
            </a:r>
            <a:r>
              <a:rPr lang="en" sz="1400" i="1" dirty="0"/>
              <a:t> </a:t>
            </a:r>
            <a:endParaRPr sz="1400" i="1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 potřebujeme dativ?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Prepozice s dativem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Díky </a:t>
            </a:r>
            <a:r>
              <a:rPr lang="en"/>
              <a:t>(thanks to) - Díky </a:t>
            </a:r>
            <a:r>
              <a:rPr lang="en">
                <a:highlight>
                  <a:srgbClr val="FCE5CD"/>
                </a:highlight>
              </a:rPr>
              <a:t>kamarádovi</a:t>
            </a:r>
            <a:r>
              <a:rPr lang="en"/>
              <a:t> mám novou práci.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Kvůli</a:t>
            </a:r>
            <a:r>
              <a:rPr lang="en"/>
              <a:t> (because of) - Kvůli </a:t>
            </a:r>
            <a:r>
              <a:rPr lang="en">
                <a:highlight>
                  <a:srgbClr val="FCE5CD"/>
                </a:highlight>
              </a:rPr>
              <a:t>coronaviru</a:t>
            </a:r>
            <a:r>
              <a:rPr lang="en"/>
              <a:t> nemáme lekce v kampusu.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K/ke</a:t>
            </a:r>
            <a:r>
              <a:rPr lang="en"/>
              <a:t> (to, towards) - Odpoledne musím jít k </a:t>
            </a:r>
            <a:r>
              <a:rPr lang="en">
                <a:highlight>
                  <a:srgbClr val="FCE5CD"/>
                </a:highlight>
              </a:rPr>
              <a:t>doktorovi.</a:t>
            </a:r>
            <a:endParaRPr>
              <a:highlight>
                <a:srgbClr val="FCE5CD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Proti</a:t>
            </a:r>
            <a:r>
              <a:rPr lang="en"/>
              <a:t> (against) - Dnes hraje hokej Kometa proti </a:t>
            </a:r>
            <a:r>
              <a:rPr lang="en">
                <a:highlight>
                  <a:srgbClr val="FCE5CD"/>
                </a:highlight>
              </a:rPr>
              <a:t>Spartě.</a:t>
            </a:r>
            <a:endParaRPr>
              <a:highlight>
                <a:srgbClr val="FCE5CD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Naproti</a:t>
            </a:r>
            <a:r>
              <a:rPr lang="en"/>
              <a:t> (opposite) - Naproti</a:t>
            </a:r>
            <a:r>
              <a:rPr lang="en">
                <a:highlight>
                  <a:srgbClr val="FCE5CD"/>
                </a:highlight>
              </a:rPr>
              <a:t> škole</a:t>
            </a:r>
            <a:r>
              <a:rPr lang="en"/>
              <a:t> je nákupní centrum.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 potřebujeme dativ?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“Fráze” s dativem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Kolik je mu roků? - Synovi je 9.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ti špatně? - Petrovi je špatně.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Buší vám srdce?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vám nevolno?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Motá se vám hlava?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22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vypadá dativ?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160000" cy="3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C9DAF8"/>
                </a:highlight>
              </a:rPr>
              <a:t>Ma</a:t>
            </a:r>
            <a:endParaRPr sz="1600">
              <a:highlight>
                <a:srgbClr val="C9DAF8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Hard + u/ovi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Petr - telefonuju Petrovi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Pan Novák - píšu panu Novákovi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Soft + i/ovi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Učitel - pomůžu učiteli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Tomáš - telefonuju Tomášovi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2471700" y="1152475"/>
            <a:ext cx="2160000" cy="3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Mi</a:t>
            </a:r>
            <a:endParaRPr>
              <a:highlight>
                <a:srgbClr val="00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/>
              <a:t>Hard + u</a:t>
            </a: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Obchod - naproti obchodu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Park - k parku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/>
              <a:t>Soft + </a:t>
            </a:r>
            <a:r>
              <a:rPr lang="en" sz="1600" b="1">
                <a:highlight>
                  <a:srgbClr val="FFFFFF"/>
                </a:highlight>
              </a:rPr>
              <a:t>i</a:t>
            </a:r>
            <a:endParaRPr sz="16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Počítač - kvůli počítači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4631700" y="1152475"/>
            <a:ext cx="2160000" cy="3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4CCCC"/>
                </a:highlight>
              </a:rPr>
              <a:t>F</a:t>
            </a:r>
            <a:endParaRPr dirty="0">
              <a:highlight>
                <a:srgbClr val="F4CCC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/>
              <a:t>A → </a:t>
            </a:r>
            <a:r>
              <a:rPr lang="en" sz="1300" b="1" dirty="0">
                <a:highlight>
                  <a:srgbClr val="FFFFFF"/>
                </a:highlight>
              </a:rPr>
              <a:t>E/Ě</a:t>
            </a:r>
            <a:endParaRPr sz="1300" b="1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/>
              <a:t>Ke škole, kvůli Evě</a:t>
            </a:r>
            <a:endParaRPr sz="13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highlight>
                  <a:srgbClr val="EAD1DC"/>
                </a:highlight>
              </a:rPr>
              <a:t>! ka → ce </a:t>
            </a:r>
            <a:r>
              <a:rPr lang="en" sz="1300" i="1" dirty="0">
                <a:highlight>
                  <a:srgbClr val="EAD1DC"/>
                </a:highlight>
              </a:rPr>
              <a:t>(k mamince)</a:t>
            </a:r>
            <a:endParaRPr sz="1300" i="1" dirty="0"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highlight>
                  <a:srgbClr val="EAD1DC"/>
                </a:highlight>
              </a:rPr>
              <a:t>! ha → ze </a:t>
            </a:r>
            <a:r>
              <a:rPr lang="en" sz="1300" i="1" dirty="0">
                <a:highlight>
                  <a:srgbClr val="EAD1DC"/>
                </a:highlight>
              </a:rPr>
              <a:t>(díky Praze)</a:t>
            </a:r>
            <a:endParaRPr sz="1300" i="1" dirty="0"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highlight>
                  <a:srgbClr val="EAD1DC"/>
                </a:highlight>
              </a:rPr>
              <a:t>! ga → ze </a:t>
            </a:r>
            <a:r>
              <a:rPr lang="en" sz="1300" i="1" dirty="0">
                <a:highlight>
                  <a:srgbClr val="EAD1DC"/>
                </a:highlight>
              </a:rPr>
              <a:t>(ke Ganze)</a:t>
            </a:r>
            <a:endParaRPr sz="1300" i="1" dirty="0"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highlight>
                  <a:srgbClr val="EAD1DC"/>
                </a:highlight>
              </a:rPr>
              <a:t>! cha → še </a:t>
            </a:r>
            <a:r>
              <a:rPr lang="en" sz="1300" i="1" dirty="0">
                <a:highlight>
                  <a:srgbClr val="EAD1DC"/>
                </a:highlight>
              </a:rPr>
              <a:t>(kvůli snaše)</a:t>
            </a:r>
            <a:endParaRPr sz="1300" i="1" dirty="0"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highlight>
                  <a:srgbClr val="EAD1DC"/>
                </a:highlight>
              </a:rPr>
              <a:t>! ra → ře </a:t>
            </a:r>
            <a:r>
              <a:rPr lang="en" sz="1300" i="1" dirty="0">
                <a:highlight>
                  <a:srgbClr val="EAD1DC"/>
                </a:highlight>
              </a:rPr>
              <a:t>(díky sestře)</a:t>
            </a:r>
            <a:endParaRPr sz="1300" i="1" dirty="0"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b="1" dirty="0"/>
              <a:t>e</a:t>
            </a:r>
            <a:r>
              <a:rPr lang="en" sz="1300" b="1" dirty="0"/>
              <a:t> →</a:t>
            </a:r>
            <a:r>
              <a:rPr lang="en" sz="1300" b="1" dirty="0">
                <a:highlight>
                  <a:srgbClr val="FFFFFF"/>
                </a:highlight>
              </a:rPr>
              <a:t> i</a:t>
            </a:r>
            <a:endParaRPr sz="1300" b="1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/>
              <a:t>Lucie - telefonuju Lucii</a:t>
            </a:r>
            <a:endParaRPr sz="13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/>
              <a:t>Restaurace - k restauraci</a:t>
            </a:r>
            <a:endParaRPr sz="13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/>
              <a:t>Konsonant + </a:t>
            </a:r>
            <a:r>
              <a:rPr lang="en" sz="1300" b="1" dirty="0">
                <a:highlight>
                  <a:srgbClr val="FFFFFF"/>
                </a:highlight>
              </a:rPr>
              <a:t>i</a:t>
            </a:r>
            <a:endParaRPr sz="1300" b="1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/>
              <a:t>naproti tramvaji, ke kanceláři</a:t>
            </a:r>
            <a:endParaRPr sz="13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6791700" y="1152475"/>
            <a:ext cx="2160000" cy="3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D9EAD3"/>
                </a:highlight>
              </a:rPr>
              <a:t>N</a:t>
            </a:r>
            <a:endParaRPr dirty="0">
              <a:highlight>
                <a:srgbClr val="D9EAD3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O → u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 dirty="0"/>
              <a:t>Kino - ke kinu </a:t>
            </a:r>
            <a:endParaRPr sz="16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E/Ě → </a:t>
            </a:r>
            <a:r>
              <a:rPr lang="en" sz="1600" b="1" dirty="0">
                <a:solidFill>
                  <a:schemeClr val="bg2"/>
                </a:solidFill>
              </a:rPr>
              <a:t>i </a:t>
            </a:r>
            <a:endParaRPr sz="1600"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Moře - k moři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Í/Ý → = 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 dirty="0"/>
              <a:t>nádraží/náměstí - naproti  nádraží/náměstí</a:t>
            </a:r>
            <a:endParaRPr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Pozor - feminimum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highlight>
                  <a:srgbClr val="FFFFFF"/>
                </a:highlight>
              </a:rPr>
              <a:t>ka → ce </a:t>
            </a:r>
            <a:r>
              <a:rPr lang="en" sz="1500" i="1">
                <a:highlight>
                  <a:srgbClr val="FFFFFF"/>
                </a:highlight>
              </a:rPr>
              <a:t>(maminka → mamince, učitelka </a:t>
            </a:r>
            <a:r>
              <a:rPr lang="en" sz="1500" i="1">
                <a:highlight>
                  <a:schemeClr val="lt1"/>
                </a:highlight>
              </a:rPr>
              <a:t>→ učitelce, Lenka → Lence)</a:t>
            </a:r>
            <a:endParaRPr sz="15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highlight>
                  <a:srgbClr val="FFFFFF"/>
                </a:highlight>
              </a:rPr>
              <a:t>ha → ze </a:t>
            </a:r>
            <a:r>
              <a:rPr lang="en" sz="1500" i="1">
                <a:highlight>
                  <a:srgbClr val="FFFFFF"/>
                </a:highlight>
              </a:rPr>
              <a:t>(Draha </a:t>
            </a:r>
            <a:r>
              <a:rPr lang="en" sz="1500" i="1">
                <a:highlight>
                  <a:schemeClr val="lt1"/>
                </a:highlight>
              </a:rPr>
              <a:t>→ Draze, Praha → Praze)</a:t>
            </a:r>
            <a:endParaRPr sz="15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highlight>
                  <a:srgbClr val="FFFFFF"/>
                </a:highlight>
              </a:rPr>
              <a:t>ga → ze</a:t>
            </a:r>
            <a:r>
              <a:rPr lang="en" sz="1500">
                <a:highlight>
                  <a:srgbClr val="FFFFFF"/>
                </a:highlight>
              </a:rPr>
              <a:t> </a:t>
            </a:r>
            <a:r>
              <a:rPr lang="en" sz="1500" i="1">
                <a:highlight>
                  <a:srgbClr val="FFFFFF"/>
                </a:highlight>
              </a:rPr>
              <a:t>(Ganga → ke Ganze, Olga → Olze, droga → kvůli droze)</a:t>
            </a:r>
            <a:endParaRPr sz="15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highlight>
                  <a:srgbClr val="FFFFFF"/>
                </a:highlight>
              </a:rPr>
              <a:t>cha → še</a:t>
            </a:r>
            <a:r>
              <a:rPr lang="en" sz="1500">
                <a:highlight>
                  <a:srgbClr val="FFFFFF"/>
                </a:highlight>
              </a:rPr>
              <a:t> </a:t>
            </a:r>
            <a:r>
              <a:rPr lang="en" sz="1500" i="1">
                <a:highlight>
                  <a:srgbClr val="FFFFFF"/>
                </a:highlight>
              </a:rPr>
              <a:t>(snacha → ke snaše, socha → k soše)</a:t>
            </a:r>
            <a:endParaRPr sz="15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 b="1">
                <a:highlight>
                  <a:srgbClr val="FFFFFF"/>
                </a:highlight>
              </a:rPr>
              <a:t>ra → ře</a:t>
            </a:r>
            <a:r>
              <a:rPr lang="en" sz="1500">
                <a:highlight>
                  <a:srgbClr val="FFFFFF"/>
                </a:highlight>
              </a:rPr>
              <a:t> </a:t>
            </a:r>
            <a:r>
              <a:rPr lang="en" sz="1500" i="1">
                <a:highlight>
                  <a:srgbClr val="FFFFFF"/>
                </a:highlight>
              </a:rPr>
              <a:t>(sestra → sestře)</a:t>
            </a:r>
            <a:endParaRPr sz="1500" i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i="1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Předvádění na obrazovce (16:9)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WEEK 12</vt:lpstr>
      <vt:lpstr>Revision</vt:lpstr>
      <vt:lpstr>The dative singular</vt:lpstr>
      <vt:lpstr>Kdy potřebujeme dativ?</vt:lpstr>
      <vt:lpstr>Kdy potřebujeme dativ?</vt:lpstr>
      <vt:lpstr>Kdy potřebujeme dativ?</vt:lpstr>
      <vt:lpstr>Kdy potřebujeme dativ?</vt:lpstr>
      <vt:lpstr>Jak vypadá dativ?</vt:lpstr>
      <vt:lpstr>Pozor - feminimum</vt:lpstr>
      <vt:lpstr>KDO/CO → KOMU/ČEMU</vt:lpstr>
      <vt:lpstr>Tvořte věty (workbook: page 37/ex. 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</dc:title>
  <cp:lastModifiedBy>Eva Kozáková</cp:lastModifiedBy>
  <cp:revision>1</cp:revision>
  <dcterms:modified xsi:type="dcterms:W3CDTF">2021-01-05T09:45:40Z</dcterms:modified>
</cp:coreProperties>
</file>