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aae682551e_0_2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aae682551e_0_2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aae682551e_0_2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aae682551e_0_2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aae682551e_0_2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aae682551e_0_2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aae682551e_0_3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aae682551e_0_3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aae682551e_0_3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aae682551e_0_3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aae682551e_0_3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aae682551e_0_3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aae682551e_0_3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aae682551e_0_3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aae682551e_0_3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aae682551e_0_3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ae682551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ae682551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aae682551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aae682551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aae682551e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aae682551e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aae682551e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aae682551e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aae682551e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aae682551e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aae682551e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aae682551e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aae682551e_0_1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aae682551e_0_1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aae682551e_0_2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aae682551e_0_2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13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CFF III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/>
          <p:nvPr>
            <p:ph type="title"/>
          </p:nvPr>
        </p:nvSpPr>
        <p:spPr>
          <a:xfrm>
            <a:off x="311700" y="422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Jak vypadá DATIVE?</a:t>
            </a:r>
            <a:endParaRPr/>
          </a:p>
        </p:txBody>
      </p:sp>
      <p:sp>
        <p:nvSpPr>
          <p:cNvPr id="121" name="Google Shape;121;p22"/>
          <p:cNvSpPr txBox="1"/>
          <p:nvPr>
            <p:ph idx="1" type="body"/>
          </p:nvPr>
        </p:nvSpPr>
        <p:spPr>
          <a:xfrm>
            <a:off x="311700" y="1152475"/>
            <a:ext cx="2160000" cy="33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highlight>
                  <a:srgbClr val="C9DAF8"/>
                </a:highlight>
              </a:rPr>
              <a:t>Ma</a:t>
            </a:r>
            <a:endParaRPr sz="1600">
              <a:highlight>
                <a:srgbClr val="C9DAF8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Hard + u/ovi</a:t>
            </a:r>
            <a:endParaRPr b="1"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Petr - telefonuju Petrovi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Pan Novák - píšu panu Novákovi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Soft + i/ovi</a:t>
            </a:r>
            <a:endParaRPr b="1"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Učitel - pomůžu učiteli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Tomáš - telefonuju Tomášovi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600"/>
          </a:p>
        </p:txBody>
      </p:sp>
      <p:sp>
        <p:nvSpPr>
          <p:cNvPr id="122" name="Google Shape;122;p22"/>
          <p:cNvSpPr txBox="1"/>
          <p:nvPr>
            <p:ph idx="1" type="body"/>
          </p:nvPr>
        </p:nvSpPr>
        <p:spPr>
          <a:xfrm>
            <a:off x="2471700" y="1152475"/>
            <a:ext cx="2160000" cy="33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00FFFF"/>
                </a:highlight>
              </a:rPr>
              <a:t>Mi</a:t>
            </a:r>
            <a:endParaRPr>
              <a:highlight>
                <a:srgbClr val="00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/>
              <a:t>Hard + u</a:t>
            </a:r>
            <a:endParaRPr b="1"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/>
              <a:t>Obchod - naproti obchodu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/>
              <a:t>Park - k parku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/>
              <a:t>Soft + </a:t>
            </a:r>
            <a:r>
              <a:rPr b="1" lang="en" sz="1600">
                <a:highlight>
                  <a:srgbClr val="FFFFFF"/>
                </a:highlight>
              </a:rPr>
              <a:t>i</a:t>
            </a:r>
            <a:endParaRPr b="1" sz="160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/>
              <a:t>Počítač - kvůli počítači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22"/>
          <p:cNvSpPr txBox="1"/>
          <p:nvPr>
            <p:ph idx="1" type="body"/>
          </p:nvPr>
        </p:nvSpPr>
        <p:spPr>
          <a:xfrm>
            <a:off x="4631700" y="1152475"/>
            <a:ext cx="2160000" cy="33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4CCCC"/>
                </a:highlight>
              </a:rPr>
              <a:t>F</a:t>
            </a:r>
            <a:endParaRPr>
              <a:highlight>
                <a:srgbClr val="F4CCC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A → </a:t>
            </a:r>
            <a:r>
              <a:rPr b="1" lang="en" sz="1300">
                <a:highlight>
                  <a:srgbClr val="FFFFFF"/>
                </a:highlight>
              </a:rPr>
              <a:t>E/Ě</a:t>
            </a:r>
            <a:endParaRPr b="1" sz="130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300"/>
              <a:t>Ke škole, kvůli Evě</a:t>
            </a:r>
            <a:endParaRPr i="1"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highlight>
                  <a:srgbClr val="EAD1DC"/>
                </a:highlight>
              </a:rPr>
              <a:t>! ka → ce </a:t>
            </a:r>
            <a:r>
              <a:rPr i="1" lang="en" sz="1300">
                <a:highlight>
                  <a:srgbClr val="EAD1DC"/>
                </a:highlight>
              </a:rPr>
              <a:t>(k mamince)</a:t>
            </a:r>
            <a:endParaRPr i="1" sz="1300">
              <a:highlight>
                <a:srgbClr val="EAD1D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highlight>
                  <a:srgbClr val="EAD1DC"/>
                </a:highlight>
              </a:rPr>
              <a:t>! ha → ze </a:t>
            </a:r>
            <a:r>
              <a:rPr i="1" lang="en" sz="1300">
                <a:highlight>
                  <a:srgbClr val="EAD1DC"/>
                </a:highlight>
              </a:rPr>
              <a:t>(díky Praze)</a:t>
            </a:r>
            <a:endParaRPr i="1" sz="1300">
              <a:highlight>
                <a:srgbClr val="EAD1D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highlight>
                  <a:srgbClr val="EAD1DC"/>
                </a:highlight>
              </a:rPr>
              <a:t>! ga → ze </a:t>
            </a:r>
            <a:r>
              <a:rPr i="1" lang="en" sz="1300">
                <a:highlight>
                  <a:srgbClr val="EAD1DC"/>
                </a:highlight>
              </a:rPr>
              <a:t>(ke Ganze)</a:t>
            </a:r>
            <a:endParaRPr i="1" sz="1300">
              <a:highlight>
                <a:srgbClr val="EAD1D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highlight>
                  <a:srgbClr val="EAD1DC"/>
                </a:highlight>
              </a:rPr>
              <a:t>! cha → še </a:t>
            </a:r>
            <a:r>
              <a:rPr i="1" lang="en" sz="1300">
                <a:highlight>
                  <a:srgbClr val="EAD1DC"/>
                </a:highlight>
              </a:rPr>
              <a:t>(kvůli snaše)</a:t>
            </a:r>
            <a:endParaRPr i="1" sz="1300">
              <a:highlight>
                <a:srgbClr val="EAD1D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highlight>
                  <a:srgbClr val="EAD1DC"/>
                </a:highlight>
              </a:rPr>
              <a:t>! ra → ře </a:t>
            </a:r>
            <a:r>
              <a:rPr i="1" lang="en" sz="1300">
                <a:highlight>
                  <a:srgbClr val="EAD1DC"/>
                </a:highlight>
              </a:rPr>
              <a:t>(díky sestře)</a:t>
            </a:r>
            <a:endParaRPr i="1" sz="1300">
              <a:highlight>
                <a:srgbClr val="EAD1D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e</a:t>
            </a:r>
            <a:r>
              <a:rPr b="1" lang="en" sz="1300"/>
              <a:t> →</a:t>
            </a:r>
            <a:r>
              <a:rPr b="1" lang="en" sz="1300">
                <a:highlight>
                  <a:srgbClr val="FFFFFF"/>
                </a:highlight>
              </a:rPr>
              <a:t> i</a:t>
            </a:r>
            <a:endParaRPr b="1" sz="130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Lucie - telefonuju Lucii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Restaurace - k restauraci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Konsonant + </a:t>
            </a:r>
            <a:r>
              <a:rPr b="1" lang="en" sz="1300">
                <a:highlight>
                  <a:srgbClr val="FFFFFF"/>
                </a:highlight>
              </a:rPr>
              <a:t>i</a:t>
            </a:r>
            <a:endParaRPr b="1" sz="130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naproti tramvaji, ke kanceláři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  <p:sp>
        <p:nvSpPr>
          <p:cNvPr id="124" name="Google Shape;124;p22"/>
          <p:cNvSpPr txBox="1"/>
          <p:nvPr>
            <p:ph idx="1" type="body"/>
          </p:nvPr>
        </p:nvSpPr>
        <p:spPr>
          <a:xfrm>
            <a:off x="6791700" y="1152475"/>
            <a:ext cx="2160000" cy="33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D9EAD3"/>
                </a:highlight>
              </a:rPr>
              <a:t>N</a:t>
            </a:r>
            <a:endParaRPr>
              <a:highlight>
                <a:srgbClr val="D9EAD3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O → u</a:t>
            </a:r>
            <a:endParaRPr b="1"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/>
              <a:t>Kino - ke kinu </a:t>
            </a:r>
            <a:endParaRPr i="1"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E/Ě → </a:t>
            </a:r>
            <a:r>
              <a:rPr b="1" lang="en" sz="1600">
                <a:highlight>
                  <a:srgbClr val="FFFFFF"/>
                </a:highlight>
              </a:rPr>
              <a:t>i </a:t>
            </a:r>
            <a:endParaRPr b="1" sz="160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Moře - k moři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Í/Ý → = </a:t>
            </a:r>
            <a:endParaRPr b="1"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/>
              <a:t>nádraží/náměstí - naproti  nádraží/náměstí</a:t>
            </a:r>
            <a:endParaRPr i="1" sz="1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ACCUSATIVE</a:t>
            </a:r>
            <a:endParaRPr/>
          </a:p>
        </p:txBody>
      </p:sp>
      <p:sp>
        <p:nvSpPr>
          <p:cNvPr id="130" name="Google Shape;130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Char char="-"/>
            </a:pPr>
            <a:r>
              <a:rPr lang="en" sz="1100">
                <a:solidFill>
                  <a:srgbClr val="000000"/>
                </a:solidFill>
              </a:rPr>
              <a:t>o</a:t>
            </a:r>
            <a:r>
              <a:rPr lang="en" sz="1100">
                <a:solidFill>
                  <a:srgbClr val="000000"/>
                </a:solidFill>
              </a:rPr>
              <a:t>bject</a:t>
            </a:r>
            <a:endParaRPr sz="1100">
              <a:solidFill>
                <a:srgbClr val="000000"/>
              </a:solidFill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" sz="1100">
                <a:solidFill>
                  <a:schemeClr val="dk1"/>
                </a:solidFill>
              </a:rPr>
              <a:t>all the other verbs (not </a:t>
            </a:r>
            <a:r>
              <a:rPr b="1" lang="en" sz="1100">
                <a:solidFill>
                  <a:schemeClr val="dk1"/>
                </a:solidFill>
              </a:rPr>
              <a:t>gen</a:t>
            </a:r>
            <a:r>
              <a:rPr lang="en" sz="1100">
                <a:solidFill>
                  <a:schemeClr val="dk1"/>
                </a:solidFill>
              </a:rPr>
              <a:t> or </a:t>
            </a:r>
            <a:r>
              <a:rPr b="1" lang="en" sz="1100">
                <a:solidFill>
                  <a:schemeClr val="dk1"/>
                </a:solidFill>
              </a:rPr>
              <a:t>dat</a:t>
            </a:r>
            <a:r>
              <a:rPr lang="en" sz="1100">
                <a:solidFill>
                  <a:schemeClr val="dk1"/>
                </a:solidFill>
              </a:rPr>
              <a:t>) </a:t>
            </a:r>
            <a:r>
              <a:rPr lang="en" sz="1100">
                <a:solidFill>
                  <a:schemeClr val="dk1"/>
                </a:solidFill>
              </a:rPr>
              <a:t>	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" sz="1100">
                <a:solidFill>
                  <a:schemeClr val="dk1"/>
                </a:solidFill>
              </a:rPr>
              <a:t>jít/jet NA + event 	 		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" sz="1100">
                <a:solidFill>
                  <a:schemeClr val="dk1"/>
                </a:solidFill>
              </a:rPr>
              <a:t>prepositions: </a:t>
            </a:r>
            <a:r>
              <a:rPr b="1" i="1" lang="en" sz="1100">
                <a:solidFill>
                  <a:schemeClr val="dk1"/>
                </a:solidFill>
              </a:rPr>
              <a:t>pro, za</a:t>
            </a:r>
            <a:endParaRPr b="1" i="1" sz="11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br>
              <a:rPr b="1" i="1" lang="en" sz="1100">
                <a:solidFill>
                  <a:schemeClr val="dk1"/>
                </a:solidFill>
              </a:rPr>
            </a:br>
            <a:r>
              <a:rPr lang="en" sz="1100">
                <a:solidFill>
                  <a:schemeClr val="dk1"/>
                </a:solidFill>
              </a:rPr>
              <a:t> 	</a:t>
            </a:r>
            <a:endParaRPr sz="11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Prepozice dynamické</a:t>
            </a:r>
            <a:r>
              <a:rPr lang="en"/>
              <a:t> </a:t>
            </a:r>
            <a:r>
              <a:rPr lang="en" sz="1800"/>
              <a:t>(after verbs of motion - jít, jet, chodit, letět…) - </a:t>
            </a:r>
            <a:r>
              <a:rPr b="1" lang="en" sz="1800">
                <a:highlight>
                  <a:srgbClr val="FFF2CC"/>
                </a:highlight>
              </a:rPr>
              <a:t>KAM?</a:t>
            </a:r>
            <a:endParaRPr b="1" sz="1800">
              <a:highlight>
                <a:srgbClr val="FFF2CC"/>
              </a:highlight>
            </a:endParaRPr>
          </a:p>
        </p:txBody>
      </p:sp>
      <p:sp>
        <p:nvSpPr>
          <p:cNvPr id="136" name="Google Shape;136;p24"/>
          <p:cNvSpPr txBox="1"/>
          <p:nvPr>
            <p:ph idx="1" type="body"/>
          </p:nvPr>
        </p:nvSpPr>
        <p:spPr>
          <a:xfrm>
            <a:off x="311700" y="1152475"/>
            <a:ext cx="2811300" cy="349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2CC"/>
                </a:highlight>
              </a:rPr>
              <a:t>Do (genitive)</a:t>
            </a:r>
            <a:endParaRPr b="1"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Země, kontinenty:</a:t>
            </a:r>
            <a:r>
              <a:rPr lang="en"/>
              <a:t> jedu do Bulharska/Španělska/Afriky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Města:</a:t>
            </a:r>
            <a:r>
              <a:rPr lang="en"/>
              <a:t> jedeme do Paříže/Madridu/Londýna/Liberce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/>
              <a:t>Místa/budovy</a:t>
            </a:r>
            <a:r>
              <a:rPr lang="en"/>
              <a:t>: jdu do nemocnice/ práce/banky/kanceláře/obchodu</a:t>
            </a:r>
            <a:endParaRPr/>
          </a:p>
        </p:txBody>
      </p:sp>
      <p:sp>
        <p:nvSpPr>
          <p:cNvPr id="137" name="Google Shape;137;p24"/>
          <p:cNvSpPr txBox="1"/>
          <p:nvPr>
            <p:ph idx="2" type="body"/>
          </p:nvPr>
        </p:nvSpPr>
        <p:spPr>
          <a:xfrm>
            <a:off x="3123000" y="1152475"/>
            <a:ext cx="3019500" cy="333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2CC"/>
                </a:highlight>
              </a:rPr>
              <a:t>Na (accusative)</a:t>
            </a:r>
            <a:endParaRPr b="1">
              <a:highlight>
                <a:srgbClr val="FFF2C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300"/>
              <a:t>Otevřená místa, plocha:</a:t>
            </a:r>
            <a:r>
              <a:rPr lang="en" sz="1300"/>
              <a:t> jdu na nádraží/náměstí/zahradu/letiště/hory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Instituce:</a:t>
            </a:r>
            <a:r>
              <a:rPr lang="en" sz="1300"/>
              <a:t> jdu na poštu/univerzitu/kliniku/ambasádu/policii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Akce, aktivita: </a:t>
            </a:r>
            <a:r>
              <a:rPr lang="en" sz="1300"/>
              <a:t>jdu na hokej/party/koncert/film/večeři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Ostrovy/poloostrovy:</a:t>
            </a:r>
            <a:r>
              <a:rPr lang="en" sz="1300"/>
              <a:t> jedu na Bali/Kypr/Sicílii/Balkán/Mallorcu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*jedu na </a:t>
            </a:r>
            <a:r>
              <a:rPr b="1" lang="en" sz="1300"/>
              <a:t>Moravu/Slovensko/Ukrajinu</a:t>
            </a:r>
            <a:endParaRPr b="1"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24"/>
          <p:cNvSpPr txBox="1"/>
          <p:nvPr>
            <p:ph idx="2" type="body"/>
          </p:nvPr>
        </p:nvSpPr>
        <p:spPr>
          <a:xfrm>
            <a:off x="6142500" y="1152475"/>
            <a:ext cx="2930700" cy="333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2CC"/>
                </a:highlight>
              </a:rPr>
              <a:t>K/ke (dative)</a:t>
            </a:r>
            <a:endParaRPr b="1">
              <a:highlight>
                <a:srgbClr val="FFF2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Lidé:</a:t>
            </a:r>
            <a:r>
              <a:rPr lang="en"/>
              <a:t> jdu k doktorovi/zubaři/babičce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Voda:</a:t>
            </a:r>
            <a:r>
              <a:rPr lang="en"/>
              <a:t> jedeme k moři/rybníku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K/ke (= </a:t>
            </a:r>
            <a:r>
              <a:rPr lang="en" u="sng"/>
              <a:t>towards</a:t>
            </a:r>
            <a:r>
              <a:rPr lang="en"/>
              <a:t>): jdeme ke škole/ té restauraci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Pozor!</a:t>
            </a:r>
            <a:endParaRPr/>
          </a:p>
        </p:txBody>
      </p:sp>
      <p:sp>
        <p:nvSpPr>
          <p:cNvPr id="144" name="Google Shape;144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Jdu </a:t>
            </a:r>
            <a:r>
              <a:rPr lang="en">
                <a:highlight>
                  <a:srgbClr val="FF9900"/>
                </a:highlight>
              </a:rPr>
              <a:t>do</a:t>
            </a:r>
            <a:r>
              <a:rPr lang="en"/>
              <a:t> školy. X Jdu </a:t>
            </a:r>
            <a:r>
              <a:rPr lang="en">
                <a:highlight>
                  <a:srgbClr val="FF9900"/>
                </a:highlight>
              </a:rPr>
              <a:t>na</a:t>
            </a:r>
            <a:r>
              <a:rPr lang="en"/>
              <a:t> univerzitu.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Jdu </a:t>
            </a:r>
            <a:r>
              <a:rPr lang="en">
                <a:highlight>
                  <a:srgbClr val="FF9900"/>
                </a:highlight>
              </a:rPr>
              <a:t>do</a:t>
            </a:r>
            <a:r>
              <a:rPr lang="en"/>
              <a:t> nemocnice. X Jdu </a:t>
            </a:r>
            <a:r>
              <a:rPr lang="en">
                <a:highlight>
                  <a:srgbClr val="FF9900"/>
                </a:highlight>
              </a:rPr>
              <a:t>na</a:t>
            </a:r>
            <a:r>
              <a:rPr lang="en"/>
              <a:t> kliniku.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Jdu </a:t>
            </a:r>
            <a:r>
              <a:rPr lang="en">
                <a:highlight>
                  <a:srgbClr val="FF9900"/>
                </a:highlight>
              </a:rPr>
              <a:t>do</a:t>
            </a:r>
            <a:r>
              <a:rPr lang="en"/>
              <a:t> banky. X Jdu </a:t>
            </a:r>
            <a:r>
              <a:rPr lang="en">
                <a:highlight>
                  <a:srgbClr val="FF9900"/>
                </a:highlight>
              </a:rPr>
              <a:t>na</a:t>
            </a:r>
            <a:r>
              <a:rPr lang="en"/>
              <a:t> poštu.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Jdu </a:t>
            </a:r>
            <a:r>
              <a:rPr lang="en">
                <a:highlight>
                  <a:srgbClr val="FF9900"/>
                </a:highlight>
              </a:rPr>
              <a:t>do</a:t>
            </a:r>
            <a:r>
              <a:rPr lang="en"/>
              <a:t> nemocnice </a:t>
            </a:r>
            <a:r>
              <a:rPr lang="en">
                <a:highlight>
                  <a:srgbClr val="FF9900"/>
                </a:highlight>
              </a:rPr>
              <a:t>k</a:t>
            </a:r>
            <a:r>
              <a:rPr lang="en"/>
              <a:t> lékaři </a:t>
            </a:r>
            <a:r>
              <a:rPr lang="en">
                <a:highlight>
                  <a:srgbClr val="FF9900"/>
                </a:highlight>
              </a:rPr>
              <a:t>na</a:t>
            </a:r>
            <a:r>
              <a:rPr lang="en"/>
              <a:t> kontrolu.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Jdu </a:t>
            </a:r>
            <a:r>
              <a:rPr lang="en">
                <a:highlight>
                  <a:srgbClr val="FF9900"/>
                </a:highlight>
              </a:rPr>
              <a:t>do</a:t>
            </a:r>
            <a:r>
              <a:rPr lang="en"/>
              <a:t> školy </a:t>
            </a:r>
            <a:r>
              <a:rPr lang="en">
                <a:solidFill>
                  <a:srgbClr val="434343"/>
                </a:solidFill>
                <a:highlight>
                  <a:srgbClr val="FF9900"/>
                </a:highlight>
              </a:rPr>
              <a:t>k</a:t>
            </a:r>
            <a:r>
              <a:rPr lang="en"/>
              <a:t> profesorovi </a:t>
            </a:r>
            <a:r>
              <a:rPr lang="en">
                <a:highlight>
                  <a:srgbClr val="FF9900"/>
                </a:highlight>
              </a:rPr>
              <a:t>na</a:t>
            </a:r>
            <a:r>
              <a:rPr lang="en"/>
              <a:t> konzultaci. </a:t>
            </a:r>
            <a:endParaRPr/>
          </a:p>
        </p:txBody>
      </p:sp>
      <p:pic>
        <p:nvPicPr>
          <p:cNvPr id="145" name="Google Shape;145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74250" y="1439425"/>
            <a:ext cx="2264625" cy="2264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Prepozice statické</a:t>
            </a:r>
            <a:r>
              <a:rPr lang="en"/>
              <a:t> </a:t>
            </a:r>
            <a:r>
              <a:rPr lang="en" sz="2100"/>
              <a:t>(after verbs být, bydlet, pracovat, žít - </a:t>
            </a:r>
            <a:r>
              <a:rPr b="1" lang="en" sz="2100">
                <a:highlight>
                  <a:srgbClr val="F4CCCC"/>
                </a:highlight>
              </a:rPr>
              <a:t>KDE?</a:t>
            </a:r>
            <a:r>
              <a:rPr lang="en" sz="2100"/>
              <a:t>)</a:t>
            </a:r>
            <a:endParaRPr sz="2100"/>
          </a:p>
        </p:txBody>
      </p:sp>
      <p:sp>
        <p:nvSpPr>
          <p:cNvPr id="151" name="Google Shape;151;p26"/>
          <p:cNvSpPr txBox="1"/>
          <p:nvPr>
            <p:ph idx="1" type="body"/>
          </p:nvPr>
        </p:nvSpPr>
        <p:spPr>
          <a:xfrm>
            <a:off x="311700" y="1152475"/>
            <a:ext cx="2811300" cy="349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4CCCC"/>
                </a:highlight>
              </a:rPr>
              <a:t>V/ve (locative)</a:t>
            </a:r>
            <a:endParaRPr b="1">
              <a:highlight>
                <a:srgbClr val="F4CC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Země, kontinenty:</a:t>
            </a:r>
            <a:r>
              <a:rPr lang="en"/>
              <a:t> jsem v Bulharsku/Španělsku/Africe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Města:</a:t>
            </a:r>
            <a:r>
              <a:rPr lang="en"/>
              <a:t> jsme v  Paříži/Madridu/Londýně/Liberci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Místa/budovy</a:t>
            </a:r>
            <a:r>
              <a:rPr lang="en"/>
              <a:t>: jsem v nemocnici/ práci/bance/kanceláři/obchodě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6"/>
          <p:cNvSpPr txBox="1"/>
          <p:nvPr>
            <p:ph idx="2" type="body"/>
          </p:nvPr>
        </p:nvSpPr>
        <p:spPr>
          <a:xfrm>
            <a:off x="3123000" y="1152475"/>
            <a:ext cx="3019500" cy="333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4CCCC"/>
                </a:highlight>
              </a:rPr>
              <a:t>Na (locative)</a:t>
            </a:r>
            <a:endParaRPr b="1">
              <a:highlight>
                <a:srgbClr val="F4CCC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00"/>
              <a:t>Otevřená místa, plocha:</a:t>
            </a:r>
            <a:r>
              <a:rPr lang="en" sz="1300"/>
              <a:t> jsem na nádraží/náměstí/zahradě/letišti/horách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00"/>
              <a:t>Instituce:</a:t>
            </a:r>
            <a:r>
              <a:rPr lang="en" sz="1300"/>
              <a:t> jsem na poště/univerzitě/klinice/ambasádě/policii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00"/>
              <a:t>Akce, aktivita: </a:t>
            </a:r>
            <a:r>
              <a:rPr lang="en" sz="1300"/>
              <a:t>jsem na hokeji/party/koncertě/filmu/večeři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00"/>
              <a:t>Ostrovy/poloostrovy:</a:t>
            </a:r>
            <a:r>
              <a:rPr lang="en" sz="1300"/>
              <a:t> jsem na Bali/Kypru/Sicílii/Balkánu/Mallorce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/>
              <a:t>*jsem na </a:t>
            </a:r>
            <a:r>
              <a:rPr b="1" lang="en" sz="1300"/>
              <a:t>Moravě/Slovensku/Ukrajině</a:t>
            </a:r>
            <a:endParaRPr/>
          </a:p>
        </p:txBody>
      </p:sp>
      <p:sp>
        <p:nvSpPr>
          <p:cNvPr id="153" name="Google Shape;153;p26"/>
          <p:cNvSpPr txBox="1"/>
          <p:nvPr>
            <p:ph idx="2" type="body"/>
          </p:nvPr>
        </p:nvSpPr>
        <p:spPr>
          <a:xfrm>
            <a:off x="6142500" y="1152475"/>
            <a:ext cx="2930700" cy="333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4CCCC"/>
                </a:highlight>
              </a:rPr>
              <a:t>U (genitive)</a:t>
            </a:r>
            <a:endParaRPr b="1">
              <a:highlight>
                <a:srgbClr val="F4CC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Lidé:</a:t>
            </a:r>
            <a:r>
              <a:rPr lang="en"/>
              <a:t> jsem u doktora/zubaře/babičky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Voda:</a:t>
            </a:r>
            <a:r>
              <a:rPr lang="en"/>
              <a:t> jsme u moře/u rybníka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Pozor!</a:t>
            </a:r>
            <a:endParaRPr/>
          </a:p>
        </p:txBody>
      </p:sp>
      <p:sp>
        <p:nvSpPr>
          <p:cNvPr id="159" name="Google Shape;159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Bydlím </a:t>
            </a:r>
            <a:r>
              <a:rPr lang="en">
                <a:highlight>
                  <a:srgbClr val="FF9900"/>
                </a:highlight>
              </a:rPr>
              <a:t>ve</a:t>
            </a:r>
            <a:r>
              <a:rPr lang="en"/>
              <a:t> městě. X Bydlím </a:t>
            </a:r>
            <a:r>
              <a:rPr lang="en">
                <a:highlight>
                  <a:srgbClr val="FF9900"/>
                </a:highlight>
              </a:rPr>
              <a:t>na</a:t>
            </a:r>
            <a:r>
              <a:rPr lang="en"/>
              <a:t> vesnici.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Žiju </a:t>
            </a:r>
            <a:r>
              <a:rPr lang="en">
                <a:highlight>
                  <a:srgbClr val="FF9900"/>
                </a:highlight>
              </a:rPr>
              <a:t>v</a:t>
            </a:r>
            <a:r>
              <a:rPr lang="en"/>
              <a:t> Čechách. X Žiju </a:t>
            </a:r>
            <a:r>
              <a:rPr lang="en">
                <a:highlight>
                  <a:srgbClr val="FF9900"/>
                </a:highlight>
              </a:rPr>
              <a:t>na</a:t>
            </a:r>
            <a:r>
              <a:rPr lang="en"/>
              <a:t> Moravě.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Jsem </a:t>
            </a:r>
            <a:r>
              <a:rPr lang="en">
                <a:highlight>
                  <a:srgbClr val="FF9900"/>
                </a:highlight>
              </a:rPr>
              <a:t>ve</a:t>
            </a:r>
            <a:r>
              <a:rPr lang="en"/>
              <a:t> Slovinsku. X Jsem </a:t>
            </a:r>
            <a:r>
              <a:rPr lang="en">
                <a:highlight>
                  <a:srgbClr val="FF9900"/>
                </a:highlight>
              </a:rPr>
              <a:t>na</a:t>
            </a:r>
            <a:r>
              <a:rPr lang="en"/>
              <a:t> Slovensku.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Jsem </a:t>
            </a:r>
            <a:r>
              <a:rPr lang="en">
                <a:highlight>
                  <a:srgbClr val="FF9900"/>
                </a:highlight>
              </a:rPr>
              <a:t>v</a:t>
            </a:r>
            <a:r>
              <a:rPr lang="en"/>
              <a:t> nemocnici </a:t>
            </a:r>
            <a:r>
              <a:rPr lang="en">
                <a:highlight>
                  <a:srgbClr val="FF9900"/>
                </a:highlight>
              </a:rPr>
              <a:t>u</a:t>
            </a:r>
            <a:r>
              <a:rPr lang="en"/>
              <a:t> doktora </a:t>
            </a:r>
            <a:r>
              <a:rPr lang="en">
                <a:highlight>
                  <a:srgbClr val="FF9900"/>
                </a:highlight>
              </a:rPr>
              <a:t>na</a:t>
            </a:r>
            <a:r>
              <a:rPr lang="en"/>
              <a:t> kontrole.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Jsem </a:t>
            </a:r>
            <a:r>
              <a:rPr lang="en">
                <a:highlight>
                  <a:srgbClr val="FF9900"/>
                </a:highlight>
              </a:rPr>
              <a:t>na</a:t>
            </a:r>
            <a:r>
              <a:rPr lang="en"/>
              <a:t> univerzitě </a:t>
            </a:r>
            <a:r>
              <a:rPr lang="en">
                <a:highlight>
                  <a:srgbClr val="FF9900"/>
                </a:highlight>
              </a:rPr>
              <a:t>u</a:t>
            </a:r>
            <a:r>
              <a:rPr lang="en"/>
              <a:t> profesora </a:t>
            </a:r>
            <a:r>
              <a:rPr lang="en">
                <a:highlight>
                  <a:srgbClr val="FF9900"/>
                </a:highlight>
              </a:rPr>
              <a:t>na</a:t>
            </a:r>
            <a:r>
              <a:rPr lang="en"/>
              <a:t> konzultaci. </a:t>
            </a:r>
            <a:endParaRPr/>
          </a:p>
        </p:txBody>
      </p:sp>
      <p:pic>
        <p:nvPicPr>
          <p:cNvPr id="160" name="Google Shape;160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0200" y="943575"/>
            <a:ext cx="2264625" cy="2264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Prepozice - </a:t>
            </a:r>
            <a:r>
              <a:rPr lang="en" sz="2300">
                <a:highlight>
                  <a:srgbClr val="D9EAD3"/>
                </a:highlight>
              </a:rPr>
              <a:t>ODKUD?</a:t>
            </a:r>
            <a:r>
              <a:rPr lang="en" sz="2300"/>
              <a:t> </a:t>
            </a:r>
            <a:endParaRPr sz="2100"/>
          </a:p>
        </p:txBody>
      </p:sp>
      <p:sp>
        <p:nvSpPr>
          <p:cNvPr id="166" name="Google Shape;166;p28"/>
          <p:cNvSpPr txBox="1"/>
          <p:nvPr>
            <p:ph idx="1" type="body"/>
          </p:nvPr>
        </p:nvSpPr>
        <p:spPr>
          <a:xfrm>
            <a:off x="311700" y="1152475"/>
            <a:ext cx="2811300" cy="349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D9EAD3"/>
                </a:highlight>
              </a:rPr>
              <a:t>Z/ze (genitive)</a:t>
            </a:r>
            <a:endParaRPr b="1">
              <a:highlight>
                <a:srgbClr val="D9EAD3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Země, kontinenty:</a:t>
            </a:r>
            <a:r>
              <a:rPr lang="en"/>
              <a:t> jsem z Bulharska/Španělska/Afriky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Města:</a:t>
            </a:r>
            <a:r>
              <a:rPr lang="en"/>
              <a:t> jsme z  Paříže/Madridu/Londýna/Liberce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Místa/budovy</a:t>
            </a:r>
            <a:r>
              <a:rPr lang="en"/>
              <a:t>: jdu z nemocnice/ práce/banky/kanceláře/obchodu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28"/>
          <p:cNvSpPr txBox="1"/>
          <p:nvPr>
            <p:ph idx="2" type="body"/>
          </p:nvPr>
        </p:nvSpPr>
        <p:spPr>
          <a:xfrm>
            <a:off x="3123000" y="1152475"/>
            <a:ext cx="3019500" cy="333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D9EAD3"/>
                </a:highlight>
              </a:rPr>
              <a:t>Z/ze (genitive)</a:t>
            </a:r>
            <a:endParaRPr b="1">
              <a:highlight>
                <a:srgbClr val="D9EAD3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300"/>
              <a:t>Otevřená místa, plocha:</a:t>
            </a:r>
            <a:r>
              <a:rPr lang="en" sz="1300"/>
              <a:t> jedu z nádraží/náměstí/zahrady/letiště/hor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Instituce:</a:t>
            </a:r>
            <a:r>
              <a:rPr lang="en" sz="1300"/>
              <a:t> jdu z pošty/univerzity/kliniky/ambasády/policie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Akce, aktivita: </a:t>
            </a:r>
            <a:r>
              <a:rPr lang="en" sz="1300"/>
              <a:t>jdu z hokeje/party/koncertu/filmu/večeře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Ostrovy/poloostrovy:</a:t>
            </a:r>
            <a:r>
              <a:rPr lang="en" sz="1300"/>
              <a:t> letíme z Bali/Kypru/Sicílie/Balkánu/Mallorcy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*jsem z </a:t>
            </a:r>
            <a:r>
              <a:rPr b="1" lang="en" sz="1300"/>
              <a:t>Moravy/Slovenska/Ukrajiny</a:t>
            </a:r>
            <a:endParaRPr/>
          </a:p>
        </p:txBody>
      </p:sp>
      <p:sp>
        <p:nvSpPr>
          <p:cNvPr id="168" name="Google Shape;168;p28"/>
          <p:cNvSpPr txBox="1"/>
          <p:nvPr>
            <p:ph idx="2" type="body"/>
          </p:nvPr>
        </p:nvSpPr>
        <p:spPr>
          <a:xfrm>
            <a:off x="6142500" y="1152475"/>
            <a:ext cx="2930700" cy="333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D9EAD3"/>
                </a:highlight>
              </a:rPr>
              <a:t>Od (genitive)</a:t>
            </a:r>
            <a:endParaRPr b="1">
              <a:highlight>
                <a:srgbClr val="D9EAD3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Lidé:</a:t>
            </a:r>
            <a:r>
              <a:rPr lang="en"/>
              <a:t> jdu od doktora/zubaře/babičky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Voda:</a:t>
            </a:r>
            <a:r>
              <a:rPr lang="en"/>
              <a:t> jedeme od moře/rybníka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Shrnutí (</a:t>
            </a:r>
            <a:r>
              <a:rPr lang="en">
                <a:highlight>
                  <a:srgbClr val="FFF2CC"/>
                </a:highlight>
              </a:rPr>
              <a:t>kam</a:t>
            </a:r>
            <a:r>
              <a:rPr lang="en"/>
              <a:t> -</a:t>
            </a:r>
            <a:r>
              <a:rPr lang="en">
                <a:highlight>
                  <a:srgbClr val="F4CCCC"/>
                </a:highlight>
              </a:rPr>
              <a:t> kde</a:t>
            </a:r>
            <a:r>
              <a:rPr lang="en"/>
              <a:t> - </a:t>
            </a:r>
            <a:r>
              <a:rPr lang="en">
                <a:highlight>
                  <a:srgbClr val="D9EAD3"/>
                </a:highlight>
              </a:rPr>
              <a:t>odkud</a:t>
            </a:r>
            <a:r>
              <a:rPr lang="en"/>
              <a:t>)</a:t>
            </a:r>
            <a:endParaRPr/>
          </a:p>
        </p:txBody>
      </p:sp>
      <p:sp>
        <p:nvSpPr>
          <p:cNvPr id="174" name="Google Shape;174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2CC"/>
                </a:highlight>
              </a:rPr>
              <a:t>DO </a:t>
            </a:r>
            <a:r>
              <a:rPr b="1" lang="en"/>
              <a:t>- </a:t>
            </a:r>
            <a:r>
              <a:rPr b="1" lang="en">
                <a:highlight>
                  <a:srgbClr val="F4CCCC"/>
                </a:highlight>
              </a:rPr>
              <a:t>V/VE</a:t>
            </a:r>
            <a:r>
              <a:rPr b="1" lang="en"/>
              <a:t> - </a:t>
            </a:r>
            <a:r>
              <a:rPr b="1" lang="en">
                <a:highlight>
                  <a:srgbClr val="D9EAD3"/>
                </a:highlight>
              </a:rPr>
              <a:t>Z/ZE </a:t>
            </a:r>
            <a:r>
              <a:rPr i="1" lang="en"/>
              <a:t>(země, města, budovy, místa)</a:t>
            </a:r>
            <a:endParaRPr i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Jdu do nemocnice. - Jsem v nemocnici. - Jdu z nemocnice domů.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2CC"/>
                </a:highlight>
              </a:rPr>
              <a:t>NA</a:t>
            </a:r>
            <a:r>
              <a:rPr b="1" lang="en"/>
              <a:t> - </a:t>
            </a:r>
            <a:r>
              <a:rPr b="1" lang="en">
                <a:highlight>
                  <a:srgbClr val="F4CCCC"/>
                </a:highlight>
              </a:rPr>
              <a:t>NA</a:t>
            </a:r>
            <a:r>
              <a:rPr b="1" lang="en"/>
              <a:t> - </a:t>
            </a:r>
            <a:r>
              <a:rPr b="1" lang="en">
                <a:highlight>
                  <a:srgbClr val="D9EAD3"/>
                </a:highlight>
              </a:rPr>
              <a:t>Z/ZE </a:t>
            </a:r>
            <a:r>
              <a:rPr i="1" lang="en"/>
              <a:t>(otevřená místa, plocha, instituce, akce, aktivita, (polo)ostrovy)</a:t>
            </a:r>
            <a:endParaRPr i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Jdu na univerzitu. - Jsem na univerzitě. - Jdu z univerzity domů.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2CC"/>
                </a:highlight>
              </a:rPr>
              <a:t>K/KE</a:t>
            </a:r>
            <a:r>
              <a:rPr b="1" lang="en"/>
              <a:t> - </a:t>
            </a:r>
            <a:r>
              <a:rPr b="1" lang="en">
                <a:highlight>
                  <a:srgbClr val="F4CCCC"/>
                </a:highlight>
              </a:rPr>
              <a:t>U</a:t>
            </a:r>
            <a:r>
              <a:rPr b="1" lang="en"/>
              <a:t> - </a:t>
            </a:r>
            <a:r>
              <a:rPr b="1" lang="en">
                <a:highlight>
                  <a:srgbClr val="D9EAD3"/>
                </a:highlight>
              </a:rPr>
              <a:t>OD</a:t>
            </a:r>
            <a:r>
              <a:rPr b="1" lang="en"/>
              <a:t> </a:t>
            </a:r>
            <a:r>
              <a:rPr i="1" lang="en"/>
              <a:t>(lidé, voda)</a:t>
            </a:r>
            <a:endParaRPr i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Jdu k doktorovi. - Jsem u doktora. Jdu od doktora domů. </a:t>
            </a:r>
            <a:endParaRPr sz="1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REVISION - cases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Cases: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Nominative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Accusative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Genitive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Locative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Dative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Instrumental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Instrumental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TRANSPORT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Jet (jedu, jel jsem, pojedu) autem/autobusem/vlakem/metrem …  	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25350" y="2486650"/>
            <a:ext cx="1509750" cy="150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LOCATIVE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	 		</a:t>
            </a:r>
            <a:br>
              <a:rPr lang="en" sz="1100">
                <a:solidFill>
                  <a:schemeClr val="dk1"/>
                </a:solidFill>
              </a:rPr>
            </a:br>
            <a:r>
              <a:rPr lang="en" sz="1100">
                <a:solidFill>
                  <a:schemeClr val="dk1"/>
                </a:solidFill>
              </a:rPr>
              <a:t>Expressing location: only after prepositions</a:t>
            </a:r>
            <a:br>
              <a:rPr lang="en" sz="1100">
                <a:solidFill>
                  <a:schemeClr val="dk1"/>
                </a:solidFill>
              </a:rPr>
            </a:br>
            <a:r>
              <a:rPr lang="en" sz="1100">
                <a:solidFill>
                  <a:schemeClr val="dk1"/>
                </a:solidFill>
              </a:rPr>
              <a:t> 		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closed places 	(countries, cities, buildings, rooms): </a:t>
            </a:r>
            <a:r>
              <a:rPr b="1" lang="en" sz="1100">
                <a:solidFill>
                  <a:srgbClr val="FF0000"/>
                </a:solidFill>
              </a:rPr>
              <a:t>V </a:t>
            </a:r>
            <a:r>
              <a:rPr lang="en" sz="1100">
                <a:solidFill>
                  <a:schemeClr val="dk1"/>
                </a:solidFill>
              </a:rPr>
              <a:t>+ </a:t>
            </a:r>
            <a:r>
              <a:rPr b="1" lang="en" sz="1100">
                <a:solidFill>
                  <a:schemeClr val="dk1"/>
                </a:solidFill>
              </a:rPr>
              <a:t>LOCATIVE</a:t>
            </a:r>
            <a:br>
              <a:rPr b="1" lang="en" sz="1100">
                <a:solidFill>
                  <a:schemeClr val="dk1"/>
                </a:solidFill>
              </a:rPr>
            </a:br>
            <a:r>
              <a:rPr lang="en" sz="1100">
                <a:solidFill>
                  <a:schemeClr val="dk1"/>
                </a:solidFill>
              </a:rPr>
              <a:t> 		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open places + 	events: </a:t>
            </a:r>
            <a:r>
              <a:rPr b="1" lang="en" sz="1100">
                <a:solidFill>
                  <a:srgbClr val="FF0000"/>
                </a:solidFill>
              </a:rPr>
              <a:t>NA </a:t>
            </a:r>
            <a:r>
              <a:rPr lang="en" sz="1100">
                <a:solidFill>
                  <a:schemeClr val="dk1"/>
                </a:solidFill>
              </a:rPr>
              <a:t>+ </a:t>
            </a:r>
            <a:r>
              <a:rPr b="1" lang="en" sz="1100">
                <a:solidFill>
                  <a:schemeClr val="dk1"/>
                </a:solidFill>
              </a:rPr>
              <a:t>LOCATIVE</a:t>
            </a:r>
            <a:br>
              <a:rPr b="1" lang="en" sz="1100">
                <a:solidFill>
                  <a:schemeClr val="dk1"/>
                </a:solidFill>
              </a:rPr>
            </a:br>
            <a:r>
              <a:rPr lang="en" sz="1100">
                <a:solidFill>
                  <a:schemeClr val="dk1"/>
                </a:solidFill>
              </a:rPr>
              <a:t> 	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64995" y="2464450"/>
            <a:ext cx="2095723" cy="2020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22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Jak vypadá LOCATIVE?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2160000" cy="33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highlight>
                  <a:srgbClr val="C9DAF8"/>
                </a:highlight>
              </a:rPr>
              <a:t>Ma</a:t>
            </a:r>
            <a:endParaRPr sz="1600">
              <a:highlight>
                <a:srgbClr val="C9DAF8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Hard + u/ovi</a:t>
            </a:r>
            <a:endParaRPr b="1"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O pánovi, o Petru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Soft + i/ovi</a:t>
            </a:r>
            <a:endParaRPr b="1"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O muži, o Tomášovi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600"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2471700" y="1152475"/>
            <a:ext cx="2160000" cy="33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00FFFF"/>
                </a:highlight>
              </a:rPr>
              <a:t>Mi</a:t>
            </a:r>
            <a:endParaRPr>
              <a:highlight>
                <a:srgbClr val="00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/>
              <a:t>Hard + </a:t>
            </a:r>
            <a:r>
              <a:rPr b="1" lang="en" sz="1600">
                <a:highlight>
                  <a:srgbClr val="FF9900"/>
                </a:highlight>
              </a:rPr>
              <a:t>e/ě/</a:t>
            </a:r>
            <a:r>
              <a:rPr b="1" lang="en" sz="1600"/>
              <a:t>u</a:t>
            </a:r>
            <a:endParaRPr b="1"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600"/>
              <a:t>O obchodě/obchodu</a:t>
            </a:r>
            <a:endParaRPr i="1"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/>
              <a:t>U:</a:t>
            </a:r>
            <a:r>
              <a:rPr lang="en" sz="1600"/>
              <a:t> </a:t>
            </a:r>
            <a:r>
              <a:rPr lang="en" sz="1400"/>
              <a:t>foreign origin, h, ch, k, r, g ending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400"/>
              <a:t>V klubu, v hotelu</a:t>
            </a:r>
            <a:endParaRPr i="1"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/>
              <a:t>Soft + </a:t>
            </a:r>
            <a:r>
              <a:rPr b="1" lang="en" sz="1600">
                <a:highlight>
                  <a:srgbClr val="FFFF00"/>
                </a:highlight>
              </a:rPr>
              <a:t>i</a:t>
            </a:r>
            <a:endParaRPr b="1" sz="1600"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600"/>
              <a:t>V počítači, v čaji</a:t>
            </a:r>
            <a:endParaRPr i="1"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4631700" y="1152475"/>
            <a:ext cx="2160000" cy="33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4CCCC"/>
                </a:highlight>
              </a:rPr>
              <a:t>F</a:t>
            </a:r>
            <a:endParaRPr>
              <a:highlight>
                <a:srgbClr val="F4CCC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A → </a:t>
            </a:r>
            <a:r>
              <a:rPr b="1" lang="en" sz="1300">
                <a:highlight>
                  <a:srgbClr val="FF9900"/>
                </a:highlight>
              </a:rPr>
              <a:t>E/Ě</a:t>
            </a:r>
            <a:endParaRPr b="1" sz="1300">
              <a:highlight>
                <a:srgbClr val="FF9900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300"/>
              <a:t>Ve škole, v koupelně</a:t>
            </a:r>
            <a:endParaRPr i="1"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highlight>
                  <a:srgbClr val="EAD1DC"/>
                </a:highlight>
              </a:rPr>
              <a:t>! ka → ce </a:t>
            </a:r>
            <a:r>
              <a:rPr i="1" lang="en" sz="1300">
                <a:highlight>
                  <a:srgbClr val="EAD1DC"/>
                </a:highlight>
              </a:rPr>
              <a:t>(v Africe)</a:t>
            </a:r>
            <a:endParaRPr i="1" sz="1300">
              <a:highlight>
                <a:srgbClr val="EAD1D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highlight>
                  <a:srgbClr val="EAD1DC"/>
                </a:highlight>
              </a:rPr>
              <a:t>! ha → ze </a:t>
            </a:r>
            <a:r>
              <a:rPr i="1" lang="en" sz="1300">
                <a:highlight>
                  <a:srgbClr val="EAD1DC"/>
                </a:highlight>
              </a:rPr>
              <a:t>(v Praze)</a:t>
            </a:r>
            <a:endParaRPr i="1" sz="1300">
              <a:highlight>
                <a:srgbClr val="EAD1D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highlight>
                  <a:srgbClr val="EAD1DC"/>
                </a:highlight>
              </a:rPr>
              <a:t>! ga → ze </a:t>
            </a:r>
            <a:r>
              <a:rPr i="1" lang="en" sz="1300">
                <a:highlight>
                  <a:srgbClr val="EAD1DC"/>
                </a:highlight>
              </a:rPr>
              <a:t>(v Ganze)</a:t>
            </a:r>
            <a:endParaRPr i="1" sz="1300">
              <a:highlight>
                <a:srgbClr val="EAD1D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highlight>
                  <a:srgbClr val="EAD1DC"/>
                </a:highlight>
              </a:rPr>
              <a:t>! cha → še </a:t>
            </a:r>
            <a:r>
              <a:rPr i="1" lang="en" sz="1300">
                <a:highlight>
                  <a:srgbClr val="EAD1DC"/>
                </a:highlight>
              </a:rPr>
              <a:t>(na střeše)</a:t>
            </a:r>
            <a:endParaRPr i="1" sz="1300">
              <a:highlight>
                <a:srgbClr val="EAD1D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highlight>
                  <a:srgbClr val="EAD1DC"/>
                </a:highlight>
              </a:rPr>
              <a:t>! ra → ře </a:t>
            </a:r>
            <a:r>
              <a:rPr i="1" lang="en" sz="1300">
                <a:highlight>
                  <a:srgbClr val="EAD1DC"/>
                </a:highlight>
              </a:rPr>
              <a:t>(v Ankaře)</a:t>
            </a:r>
            <a:endParaRPr i="1" sz="1300">
              <a:highlight>
                <a:srgbClr val="EAD1D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e</a:t>
            </a:r>
            <a:r>
              <a:rPr b="1" lang="en" sz="1300"/>
              <a:t> →</a:t>
            </a:r>
            <a:r>
              <a:rPr b="1" lang="en" sz="1300">
                <a:highlight>
                  <a:srgbClr val="FFFF00"/>
                </a:highlight>
              </a:rPr>
              <a:t> i</a:t>
            </a:r>
            <a:endParaRPr b="1" sz="1300"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V práci, v restauraci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/>
              <a:t>Konsonant + </a:t>
            </a:r>
            <a:r>
              <a:rPr b="1" lang="en" sz="1300">
                <a:highlight>
                  <a:srgbClr val="FFFF00"/>
                </a:highlight>
              </a:rPr>
              <a:t>i</a:t>
            </a:r>
            <a:endParaRPr b="1" sz="1300"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V tramvaji, v kanceláři</a:t>
            </a:r>
            <a:endParaRPr sz="13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6791700" y="1152475"/>
            <a:ext cx="2160000" cy="33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D9EAD3"/>
                </a:highlight>
              </a:rPr>
              <a:t>N</a:t>
            </a:r>
            <a:endParaRPr>
              <a:highlight>
                <a:srgbClr val="D9EAD3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O → </a:t>
            </a:r>
            <a:r>
              <a:rPr b="1" lang="en" sz="1600">
                <a:highlight>
                  <a:srgbClr val="FF9900"/>
                </a:highlight>
              </a:rPr>
              <a:t>e/ě/</a:t>
            </a:r>
            <a:r>
              <a:rPr b="1" lang="en" sz="1600"/>
              <a:t>u</a:t>
            </a:r>
            <a:endParaRPr b="1"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/>
              <a:t>V kině/kinu, autě/autu</a:t>
            </a:r>
            <a:endParaRPr i="1"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U:</a:t>
            </a:r>
            <a:r>
              <a:rPr lang="en" sz="1600"/>
              <a:t> </a:t>
            </a:r>
            <a:r>
              <a:rPr lang="en" sz="1400"/>
              <a:t>foreign origin, h, ch, k, r, g ending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/>
              <a:t>V muzeu, v Německu</a:t>
            </a:r>
            <a:endParaRPr i="1"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E/Ě → </a:t>
            </a:r>
            <a:r>
              <a:rPr b="1" lang="en" sz="1600">
                <a:highlight>
                  <a:srgbClr val="FFFF00"/>
                </a:highlight>
              </a:rPr>
              <a:t>i </a:t>
            </a:r>
            <a:endParaRPr b="1" sz="1600"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V moři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Í/Ý → = </a:t>
            </a:r>
            <a:endParaRPr b="1"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600"/>
              <a:t>Na nádraží/náměstí</a:t>
            </a:r>
            <a:endParaRPr i="1"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22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Zeměpisné názvy, typické koncovky: 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2160000" cy="33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O</a:t>
            </a:r>
            <a:endParaRPr b="1" sz="16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Německo, Rakousko, Polsko, Rusko, Mongolsko, Maďarsko, Španělsko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600"/>
              <a:t>Kde? O </a:t>
            </a:r>
            <a:r>
              <a:rPr b="1" i="1" lang="en" sz="1500">
                <a:highlight>
                  <a:srgbClr val="FFFFFF"/>
                </a:highlight>
              </a:rPr>
              <a:t>→ </a:t>
            </a:r>
            <a:r>
              <a:rPr b="1" lang="en" sz="1600">
                <a:highlight>
                  <a:srgbClr val="FFFFFF"/>
                </a:highlight>
              </a:rPr>
              <a:t>U</a:t>
            </a:r>
            <a:endParaRPr b="1" sz="160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600">
                <a:highlight>
                  <a:srgbClr val="FFFFFF"/>
                </a:highlight>
              </a:rPr>
              <a:t>V Německu, Rakousku, Polsku, Mongolsku, Maďarsku, Španělsku</a:t>
            </a:r>
            <a:endParaRPr sz="1600">
              <a:highlight>
                <a:srgbClr val="FFFFFF"/>
              </a:highlight>
            </a:endParaRPr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2471700" y="1152475"/>
            <a:ext cx="2160000" cy="33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IE</a:t>
            </a:r>
            <a:endParaRPr b="1"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Francie, Itálie, Anglie, Bolívie, Brazílie, Austrálie, Sicílie 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600"/>
              <a:t>Kde? IE </a:t>
            </a:r>
            <a:r>
              <a:rPr b="1" lang="en" sz="1600">
                <a:highlight>
                  <a:srgbClr val="FFFFFF"/>
                </a:highlight>
              </a:rPr>
              <a:t>→ II</a:t>
            </a:r>
            <a:endParaRPr b="1" sz="1600"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600">
                <a:highlight>
                  <a:srgbClr val="FFFFFF"/>
                </a:highlight>
              </a:rPr>
              <a:t>Ve Francii, v Itálii, Anglii, Bolívii, Brazílii, Austrálii, na Sicílii</a:t>
            </a:r>
            <a:endParaRPr sz="1600">
              <a:highlight>
                <a:srgbClr val="FFFFFF"/>
              </a:highlight>
            </a:endParaRPr>
          </a:p>
        </p:txBody>
      </p:sp>
      <p:sp>
        <p:nvSpPr>
          <p:cNvPr id="92" name="Google Shape;92;p18"/>
          <p:cNvSpPr txBox="1"/>
          <p:nvPr>
            <p:ph idx="1" type="body"/>
          </p:nvPr>
        </p:nvSpPr>
        <p:spPr>
          <a:xfrm>
            <a:off x="4631700" y="1152475"/>
            <a:ext cx="2160000" cy="33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A</a:t>
            </a:r>
            <a:endParaRPr b="1"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Argentina, Čína, Amerika, Kanada, Litva, Kuba, Ukrajina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Kde? A </a:t>
            </a:r>
            <a:r>
              <a:rPr b="1" i="1" lang="en" sz="1600">
                <a:highlight>
                  <a:srgbClr val="FFFFFF"/>
                </a:highlight>
              </a:rPr>
              <a:t>→</a:t>
            </a:r>
            <a:r>
              <a:rPr b="1" i="1" lang="en" sz="1500">
                <a:highlight>
                  <a:srgbClr val="FFFFFF"/>
                </a:highlight>
              </a:rPr>
              <a:t> </a:t>
            </a:r>
            <a:r>
              <a:rPr b="1" lang="en" sz="1500">
                <a:highlight>
                  <a:srgbClr val="FFFFFF"/>
                </a:highlight>
              </a:rPr>
              <a:t>E/Ě</a:t>
            </a:r>
            <a:endParaRPr b="1" sz="150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highlight>
                  <a:srgbClr val="FFFFFF"/>
                </a:highlight>
              </a:rPr>
              <a:t>V Argentině, Číně, Americe, Kanadě, Litvě, na Kubě, Ukrajině</a:t>
            </a:r>
            <a:endParaRPr sz="1600">
              <a:highlight>
                <a:srgbClr val="FFFFFF"/>
              </a:highlight>
            </a:endParaRPr>
          </a:p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6791700" y="1152475"/>
            <a:ext cx="2160000" cy="33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Konsonant</a:t>
            </a:r>
            <a:endParaRPr b="1"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Omán, Irák, Irán, Vatikán, Uzbekistán, Egypt, Tunis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Konsonant + U</a:t>
            </a:r>
            <a:endParaRPr b="1"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V Ománu, Íráku, Íránu, ve Vatikánu, v Uzbekistánu, Egyptu (Egyptě), Tunisu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*Izrael - v Izraeli</a:t>
            </a:r>
            <a:endParaRPr sz="1600"/>
          </a:p>
        </p:txBody>
      </p:sp>
      <p:pic>
        <p:nvPicPr>
          <p:cNvPr id="94" name="Google Shape;9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90875" y="22875"/>
            <a:ext cx="2101574" cy="112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GENITIVE</a:t>
            </a:r>
            <a:endParaRPr/>
          </a:p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Prepozice: </a:t>
            </a:r>
            <a:r>
              <a:rPr b="1" lang="en">
                <a:highlight>
                  <a:srgbClr val="FCE5CD"/>
                </a:highlight>
              </a:rPr>
              <a:t>do</a:t>
            </a:r>
            <a:r>
              <a:rPr lang="en">
                <a:highlight>
                  <a:srgbClr val="FCE5CD"/>
                </a:highlight>
              </a:rPr>
              <a:t> (jdu do banky), </a:t>
            </a:r>
            <a:r>
              <a:rPr b="1" lang="en">
                <a:highlight>
                  <a:srgbClr val="FCE5CD"/>
                </a:highlight>
              </a:rPr>
              <a:t>od</a:t>
            </a:r>
            <a:r>
              <a:rPr lang="en">
                <a:highlight>
                  <a:srgbClr val="FCE5CD"/>
                </a:highlight>
              </a:rPr>
              <a:t> (jdu od doktora), </a:t>
            </a:r>
            <a:r>
              <a:rPr b="1" lang="en">
                <a:highlight>
                  <a:srgbClr val="FCE5CD"/>
                </a:highlight>
              </a:rPr>
              <a:t>z/ze</a:t>
            </a:r>
            <a:r>
              <a:rPr lang="en">
                <a:highlight>
                  <a:srgbClr val="FCE5CD"/>
                </a:highlight>
              </a:rPr>
              <a:t> (jsem ze Španělska), </a:t>
            </a:r>
            <a:r>
              <a:rPr b="1" lang="en">
                <a:highlight>
                  <a:srgbClr val="FCE5CD"/>
                </a:highlight>
              </a:rPr>
              <a:t>bez</a:t>
            </a:r>
            <a:r>
              <a:rPr lang="en">
                <a:highlight>
                  <a:srgbClr val="FCE5CD"/>
                </a:highlight>
              </a:rPr>
              <a:t> (dám si kávu bez cukru), </a:t>
            </a:r>
            <a:r>
              <a:rPr b="1" lang="en">
                <a:highlight>
                  <a:srgbClr val="FCE5CD"/>
                </a:highlight>
              </a:rPr>
              <a:t>kolem</a:t>
            </a:r>
            <a:r>
              <a:rPr lang="en">
                <a:highlight>
                  <a:srgbClr val="FCE5CD"/>
                </a:highlight>
              </a:rPr>
              <a:t> (musíme jet kolem parku), </a:t>
            </a:r>
            <a:r>
              <a:rPr b="1" lang="en">
                <a:highlight>
                  <a:srgbClr val="FCE5CD"/>
                </a:highlight>
              </a:rPr>
              <a:t>vedle</a:t>
            </a:r>
            <a:r>
              <a:rPr lang="en">
                <a:highlight>
                  <a:srgbClr val="FCE5CD"/>
                </a:highlight>
              </a:rPr>
              <a:t> (vedle školy je dobrá kavárna), </a:t>
            </a:r>
            <a:r>
              <a:rPr b="1" lang="en">
                <a:highlight>
                  <a:srgbClr val="FCE5CD"/>
                </a:highlight>
              </a:rPr>
              <a:t>u</a:t>
            </a:r>
            <a:r>
              <a:rPr lang="en">
                <a:highlight>
                  <a:srgbClr val="FCE5CD"/>
                </a:highlight>
              </a:rPr>
              <a:t> (bydlím u kamaráda), </a:t>
            </a:r>
            <a:r>
              <a:rPr b="1" lang="en">
                <a:highlight>
                  <a:srgbClr val="FCE5CD"/>
                </a:highlight>
              </a:rPr>
              <a:t>blízko</a:t>
            </a:r>
            <a:r>
              <a:rPr lang="en">
                <a:highlight>
                  <a:srgbClr val="FCE5CD"/>
                </a:highlight>
              </a:rPr>
              <a:t> (pracuju blízko univerzity)</a:t>
            </a:r>
            <a:endParaRPr>
              <a:highlight>
                <a:srgbClr val="FCE5CD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Slovesa: bát se (bojím se tmy), ptát se (musím se ptát doktora)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“OF” (zánět nosohltanu, vzorek moči, odběr krve…)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Jak vypadá GENITIVE</a:t>
            </a:r>
            <a:r>
              <a:rPr lang="en"/>
              <a:t>?</a:t>
            </a:r>
            <a:endParaRPr/>
          </a:p>
        </p:txBody>
      </p:sp>
      <p:sp>
        <p:nvSpPr>
          <p:cNvPr id="106" name="Google Shape;106;p20"/>
          <p:cNvSpPr txBox="1"/>
          <p:nvPr>
            <p:ph idx="1" type="body"/>
          </p:nvPr>
        </p:nvSpPr>
        <p:spPr>
          <a:xfrm>
            <a:off x="311700" y="1152475"/>
            <a:ext cx="1767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A4C2F4"/>
                </a:highlight>
              </a:rPr>
              <a:t>Ma</a:t>
            </a:r>
            <a:endParaRPr b="1">
              <a:highlight>
                <a:srgbClr val="A4C2F4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Hard kons. + a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Pán → pána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Doktor → doktora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</a:t>
            </a:r>
            <a:r>
              <a:rPr lang="en" u="sng"/>
              <a:t>e</a:t>
            </a:r>
            <a:r>
              <a:rPr lang="en"/>
              <a:t>s → psa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Kar</a:t>
            </a:r>
            <a:r>
              <a:rPr lang="en" u="sng"/>
              <a:t>e</a:t>
            </a:r>
            <a:r>
              <a:rPr lang="en"/>
              <a:t>l → Karla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Soft kons. + e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Lékař → lékaře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Muž → muže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Učitel → učitele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20"/>
          <p:cNvSpPr txBox="1"/>
          <p:nvPr>
            <p:ph idx="2" type="body"/>
          </p:nvPr>
        </p:nvSpPr>
        <p:spPr>
          <a:xfrm>
            <a:off x="4430325" y="1152475"/>
            <a:ext cx="1828200" cy="349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4CCCC"/>
                </a:highlight>
              </a:rPr>
              <a:t>F</a:t>
            </a:r>
            <a:endParaRPr b="1">
              <a:highlight>
                <a:srgbClr val="F4CCC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 → Y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Škola → školy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Banka → banky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Kniha → knihy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 → =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Restaurace → restaurace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Rýže → rýže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Kons + E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Tramvaj → tramvaje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Garáž → garáže</a:t>
            </a:r>
            <a:endParaRPr/>
          </a:p>
        </p:txBody>
      </p:sp>
      <p:sp>
        <p:nvSpPr>
          <p:cNvPr id="108" name="Google Shape;108;p20"/>
          <p:cNvSpPr txBox="1"/>
          <p:nvPr>
            <p:ph idx="1" type="body"/>
          </p:nvPr>
        </p:nvSpPr>
        <p:spPr>
          <a:xfrm>
            <a:off x="2353075" y="1152475"/>
            <a:ext cx="1893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00FFFF"/>
                </a:highlight>
              </a:rPr>
              <a:t>Mia</a:t>
            </a:r>
            <a:endParaRPr b="1">
              <a:highlight>
                <a:srgbClr val="00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Hard kons. + u</a:t>
            </a:r>
            <a:endParaRPr b="1"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Cukr → cukru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Hotel → hotelu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Salát → salátu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Dům → domu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Stůl → stolu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*Hard kons. + a</a:t>
            </a:r>
            <a:endParaRPr b="1"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Les → lesa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Led</a:t>
            </a:r>
            <a:r>
              <a:rPr lang="en" sz="1200" u="sng"/>
              <a:t>e</a:t>
            </a:r>
            <a:r>
              <a:rPr lang="en" sz="1200"/>
              <a:t>n → ledna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Břez</a:t>
            </a:r>
            <a:r>
              <a:rPr lang="en" sz="1200" u="sng"/>
              <a:t>e</a:t>
            </a:r>
            <a:r>
              <a:rPr lang="en" sz="1200"/>
              <a:t>n → března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Soft kons. + e</a:t>
            </a:r>
            <a:endParaRPr b="1"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Čaj → čaje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Počítač → počítače</a:t>
            </a:r>
            <a:endParaRPr sz="1000"/>
          </a:p>
        </p:txBody>
      </p:sp>
      <p:sp>
        <p:nvSpPr>
          <p:cNvPr id="109" name="Google Shape;109;p20"/>
          <p:cNvSpPr txBox="1"/>
          <p:nvPr>
            <p:ph idx="1" type="body"/>
          </p:nvPr>
        </p:nvSpPr>
        <p:spPr>
          <a:xfrm>
            <a:off x="6442775" y="1152475"/>
            <a:ext cx="1767000" cy="352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B6D7A8"/>
                </a:highlight>
              </a:rPr>
              <a:t>N</a:t>
            </a:r>
            <a:endParaRPr b="1">
              <a:highlight>
                <a:srgbClr val="B6D7A8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O → A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Město → města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Auto → auta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Pivo → piva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E/Ě → E/Ě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Hřiště → hřiště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Moře → moře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Í/Ý → Í/Ý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Nádraží → nádraží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DATIVE</a:t>
            </a:r>
            <a:endParaRPr/>
          </a:p>
        </p:txBody>
      </p:sp>
      <p:sp>
        <p:nvSpPr>
          <p:cNvPr id="115" name="Google Shape;115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b="1" lang="en" sz="1100">
                <a:solidFill>
                  <a:schemeClr val="dk1"/>
                </a:solidFill>
              </a:rPr>
              <a:t>dative only verbs</a:t>
            </a:r>
            <a:r>
              <a:rPr lang="en" sz="1100">
                <a:solidFill>
                  <a:schemeClr val="dk1"/>
                </a:solidFill>
              </a:rPr>
              <a:t>, book p. 126 (</a:t>
            </a:r>
            <a:r>
              <a:rPr i="1" lang="en" sz="1100">
                <a:solidFill>
                  <a:schemeClr val="dk1"/>
                </a:solidFill>
              </a:rPr>
              <a:t>děkovat, omlouvat se, pomáhat, radit, rozumět, smát se, telefonovat…</a:t>
            </a:r>
            <a:r>
              <a:rPr lang="en" sz="1100">
                <a:solidFill>
                  <a:schemeClr val="dk1"/>
                </a:solidFill>
              </a:rPr>
              <a:t>)</a:t>
            </a:r>
            <a:br>
              <a:rPr lang="en" sz="1100">
                <a:solidFill>
                  <a:schemeClr val="dk1"/>
                </a:solidFill>
              </a:rPr>
            </a:br>
            <a:r>
              <a:rPr lang="en" sz="1100">
                <a:solidFill>
                  <a:schemeClr val="dk1"/>
                </a:solidFill>
              </a:rPr>
              <a:t> 		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b="1" lang="en" sz="1100">
                <a:solidFill>
                  <a:schemeClr val="dk1"/>
                </a:solidFill>
              </a:rPr>
              <a:t>dative + accusative verbs</a:t>
            </a:r>
            <a:r>
              <a:rPr lang="en" sz="1100">
                <a:solidFill>
                  <a:schemeClr val="dk1"/>
                </a:solidFill>
              </a:rPr>
              <a:t>: something (ACC) to someone (DAT): </a:t>
            </a:r>
            <a:r>
              <a:rPr i="1" lang="en" sz="1100">
                <a:solidFill>
                  <a:schemeClr val="dk1"/>
                </a:solidFill>
              </a:rPr>
              <a:t>dát </a:t>
            </a:r>
            <a:r>
              <a:rPr b="1" i="1" lang="en" sz="1100">
                <a:solidFill>
                  <a:schemeClr val="dk1"/>
                </a:solidFill>
              </a:rPr>
              <a:t>něco (ACC) </a:t>
            </a:r>
            <a:r>
              <a:rPr b="1" i="1" lang="en" sz="1100">
                <a:solidFill>
                  <a:srgbClr val="FF0000"/>
                </a:solidFill>
              </a:rPr>
              <a:t>někomu </a:t>
            </a:r>
            <a:r>
              <a:rPr b="1" i="1" lang="en" sz="1100">
                <a:solidFill>
                  <a:schemeClr val="dk1"/>
                </a:solidFill>
              </a:rPr>
              <a:t>(DAT)</a:t>
            </a:r>
            <a:r>
              <a:rPr i="1" lang="en" sz="1100">
                <a:solidFill>
                  <a:schemeClr val="dk1"/>
                </a:solidFill>
              </a:rPr>
              <a:t>, kupovat, posílat, říkat, ukázat, vyřizovat = </a:t>
            </a:r>
            <a:r>
              <a:rPr lang="en" sz="1100">
                <a:solidFill>
                  <a:schemeClr val="dk1"/>
                </a:solidFill>
                <a:highlight>
                  <a:srgbClr val="FF9900"/>
                </a:highlight>
              </a:rPr>
              <a:t>SECOND OBJECT</a:t>
            </a:r>
            <a:br>
              <a:rPr i="1" lang="en" sz="1100">
                <a:solidFill>
                  <a:schemeClr val="dk1"/>
                </a:solidFill>
              </a:rPr>
            </a:br>
            <a:r>
              <a:rPr lang="en" sz="1100">
                <a:solidFill>
                  <a:schemeClr val="dk1"/>
                </a:solidFill>
              </a:rPr>
              <a:t> 		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prepositions: </a:t>
            </a:r>
            <a:r>
              <a:rPr b="1" i="1" lang="en" sz="1100">
                <a:solidFill>
                  <a:schemeClr val="dk1"/>
                </a:solidFill>
              </a:rPr>
              <a:t>k, díky, kvůli, proti, naproti</a:t>
            </a:r>
            <a:endParaRPr b="1" i="1" sz="1100">
              <a:solidFill>
                <a:schemeClr val="dk1"/>
              </a:solidFill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 sz="1100">
                <a:solidFill>
                  <a:schemeClr val="dk1"/>
                </a:solidFill>
              </a:rPr>
              <a:t>Phrases: </a:t>
            </a:r>
            <a:endParaRPr sz="11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Kolik je vám let?</a:t>
            </a:r>
            <a:endParaRPr sz="11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Bolí vás něco?</a:t>
            </a:r>
            <a:endParaRPr sz="11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Petrovi buší srdce.</a:t>
            </a:r>
            <a:endParaRPr sz="11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Babičce se motá hlava.</a:t>
            </a:r>
            <a:endParaRPr sz="11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Janě se chce zvracet. </a:t>
            </a:r>
            <a:br>
              <a:rPr b="1" i="1" lang="en" sz="1100">
                <a:solidFill>
                  <a:schemeClr val="dk1"/>
                </a:solidFill>
              </a:rPr>
            </a:br>
            <a:r>
              <a:rPr lang="en" sz="1100">
                <a:solidFill>
                  <a:schemeClr val="dk1"/>
                </a:solidFill>
              </a:rPr>
              <a:t> 	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